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customXml/itemProps8.xml" ContentType="application/vnd.openxmlformats-officedocument.customXmlProperties+xml"/>
  <Override PartName="/customXml/itemProps9.xml" ContentType="application/vnd.openxmlformats-officedocument.customXmlProperties+xml"/>
  <Override PartName="/customXml/itemProps10.xml" ContentType="application/vnd.openxmlformats-officedocument.customXmlProperties+xml"/>
  <Override PartName="/customXml/itemProps11.xml" ContentType="application/vnd.openxmlformats-officedocument.customXmlProperties+xml"/>
  <Override PartName="/customXml/itemProps12.xml" ContentType="application/vnd.openxmlformats-officedocument.customXmlProperties+xml"/>
  <Override PartName="/customXml/itemProps13.xml" ContentType="application/vnd.openxmlformats-officedocument.customXmlProperties+xml"/>
  <Override PartName="/customXml/itemProps14.xml" ContentType="application/vnd.openxmlformats-officedocument.customXmlProperties+xml"/>
  <Override PartName="/customXml/itemProps15.xml" ContentType="application/vnd.openxmlformats-officedocument.customXmlProperties+xml"/>
  <Override PartName="/customXml/itemProps16.xml" ContentType="application/vnd.openxmlformats-officedocument.customXmlProperties+xml"/>
  <Override PartName="/customXml/itemProps17.xml" ContentType="application/vnd.openxmlformats-officedocument.customXmlProperties+xml"/>
  <Override PartName="/customXml/itemProps18.xml" ContentType="application/vnd.openxmlformats-officedocument.customXmlProperties+xml"/>
  <Override PartName="/customXml/itemProps19.xml" ContentType="application/vnd.openxmlformats-officedocument.customXmlProperties+xml"/>
  <Override PartName="/customXml/itemProps20.xml" ContentType="application/vnd.openxmlformats-officedocument.customXmlProperties+xml"/>
  <Override PartName="/customXml/itemProps21.xml" ContentType="application/vnd.openxmlformats-officedocument.customXmlProperties+xml"/>
  <Override PartName="/customXml/itemProps22.xml" ContentType="application/vnd.openxmlformats-officedocument.customXmlProperties+xml"/>
  <Override PartName="/customXml/itemProps23.xml" ContentType="application/vnd.openxmlformats-officedocument.customXmlProperties+xml"/>
  <Override PartName="/customXml/itemProps24.xml" ContentType="application/vnd.openxmlformats-officedocument.customXmlProperties+xml"/>
  <Override PartName="/customXml/itemProps25.xml" ContentType="application/vnd.openxmlformats-officedocument.customXmlProperties+xml"/>
  <Override PartName="/customXml/itemProps26.xml" ContentType="application/vnd.openxmlformats-officedocument.customXmlProperties+xml"/>
  <Override PartName="/customXml/itemProps27.xml" ContentType="application/vnd.openxmlformats-officedocument.customXmlProperties+xml"/>
  <Override PartName="/customXml/itemProps28.xml" ContentType="application/vnd.openxmlformats-officedocument.customXmlProperties+xml"/>
  <Override PartName="/customXml/itemProps29.xml" ContentType="application/vnd.openxmlformats-officedocument.customXmlProperties+xml"/>
  <Override PartName="/customXml/itemProps30.xml" ContentType="application/vnd.openxmlformats-officedocument.customXmlProperties+xml"/>
  <Override PartName="/customXml/itemProps31.xml" ContentType="application/vnd.openxmlformats-officedocument.customXmlProperties+xml"/>
  <Override PartName="/customXml/itemProps32.xml" ContentType="application/vnd.openxmlformats-officedocument.customXmlProperties+xml"/>
  <Override PartName="/customXml/itemProps33.xml" ContentType="application/vnd.openxmlformats-officedocument.customXmlProperties+xml"/>
  <Override PartName="/customXml/itemProps34.xml" ContentType="application/vnd.openxmlformats-officedocument.customXmlProperties+xml"/>
  <Override PartName="/customXml/itemProps35.xml" ContentType="application/vnd.openxmlformats-officedocument.customXmlProperties+xml"/>
  <Override PartName="/customXml/itemProps36.xml" ContentType="application/vnd.openxmlformats-officedocument.customXmlProperties+xml"/>
  <Override PartName="/customXml/itemProps37.xml" ContentType="application/vnd.openxmlformats-officedocument.customXmlProperties+xml"/>
  <Override PartName="/customXml/itemProps38.xml" ContentType="application/vnd.openxmlformats-officedocument.customXmlProperties+xml"/>
  <Override PartName="/customXml/itemProps39.xml" ContentType="application/vnd.openxmlformats-officedocument.customXmlProperties+xml"/>
  <Override PartName="/customXml/itemProps40.xml" ContentType="application/vnd.openxmlformats-officedocument.customXmlProperties+xml"/>
  <Override PartName="/customXml/itemProps41.xml" ContentType="application/vnd.openxmlformats-officedocument.customXmlProperties+xml"/>
  <Override PartName="/customXml/itemProps42.xml" ContentType="application/vnd.openxmlformats-officedocument.customXmlProperties+xml"/>
  <Override PartName="/customXml/itemProps43.xml" ContentType="application/vnd.openxmlformats-officedocument.customXmlProperties+xml"/>
  <Override PartName="/customXml/itemProps44.xml" ContentType="application/vnd.openxmlformats-officedocument.customXmlProperties+xml"/>
  <Override PartName="/customXml/itemProps45.xml" ContentType="application/vnd.openxmlformats-officedocument.customXmlProperties+xml"/>
  <Override PartName="/customXml/itemProps46.xml" ContentType="application/vnd.openxmlformats-officedocument.customXmlProperties+xml"/>
  <Override PartName="/customXml/itemProps47.xml" ContentType="application/vnd.openxmlformats-officedocument.customXmlProperties+xml"/>
  <Override PartName="/customXml/itemProps48.xml" ContentType="application/vnd.openxmlformats-officedocument.customXmlProperties+xml"/>
  <Override PartName="/customXml/itemProps49.xml" ContentType="application/vnd.openxmlformats-officedocument.customXmlProperties+xml"/>
  <Override PartName="/customXml/itemProps50.xml" ContentType="application/vnd.openxmlformats-officedocument.customXmlProperties+xml"/>
  <Override PartName="/customXml/itemProps51.xml" ContentType="application/vnd.openxmlformats-officedocument.customXmlProperties+xml"/>
  <Override PartName="/customXml/itemProps52.xml" ContentType="application/vnd.openxmlformats-officedocument.customXmlProperties+xml"/>
  <Override PartName="/customXml/itemProps53.xml" ContentType="application/vnd.openxmlformats-officedocument.customXmlProperties+xml"/>
  <Override PartName="/customXml/itemProps54.xml" ContentType="application/vnd.openxmlformats-officedocument.customXmlProperties+xml"/>
  <Override PartName="/customXml/itemProps55.xml" ContentType="application/vnd.openxmlformats-officedocument.customXmlProperties+xml"/>
  <Override PartName="/customXml/itemProps56.xml" ContentType="application/vnd.openxmlformats-officedocument.customXmlProperties+xml"/>
  <Override PartName="/customXml/itemProps57.xml" ContentType="application/vnd.openxmlformats-officedocument.customXmlProperties+xml"/>
  <Override PartName="/customXml/itemProps58.xml" ContentType="application/vnd.openxmlformats-officedocument.customXmlProperties+xml"/>
  <Override PartName="/customXml/itemProps59.xml" ContentType="application/vnd.openxmlformats-officedocument.customXmlProperties+xml"/>
  <Override PartName="/customXml/itemProps60.xml" ContentType="application/vnd.openxmlformats-officedocument.customXmlProperties+xml"/>
  <Override PartName="/customXml/itemProps61.xml" ContentType="application/vnd.openxmlformats-officedocument.customXmlProperties+xml"/>
  <Override PartName="/customXml/itemProps62.xml" ContentType="application/vnd.openxmlformats-officedocument.customXmlProperties+xml"/>
  <Override PartName="/customXml/itemProps63.xml" ContentType="application/vnd.openxmlformats-officedocument.customXmlProperties+xml"/>
  <Override PartName="/customXml/itemProps64.xml" ContentType="application/vnd.openxmlformats-officedocument.customXmlProperties+xml"/>
  <Override PartName="/customXml/itemProps65.xml" ContentType="application/vnd.openxmlformats-officedocument.customXmlProperties+xml"/>
  <Override PartName="/customXml/itemProps66.xml" ContentType="application/vnd.openxmlformats-officedocument.customXmlProperties+xml"/>
  <Override PartName="/customXml/itemProps67.xml" ContentType="application/vnd.openxmlformats-officedocument.customXmlProperties+xml"/>
  <Override PartName="/customXml/itemProps68.xml" ContentType="application/vnd.openxmlformats-officedocument.customXmlProperties+xml"/>
  <Override PartName="/customXml/itemProps69.xml" ContentType="application/vnd.openxmlformats-officedocument.customXmlProperties+xml"/>
  <Override PartName="/customXml/itemProps70.xml" ContentType="application/vnd.openxmlformats-officedocument.customXmlProperties+xml"/>
  <Override PartName="/customXml/itemProps71.xml" ContentType="application/vnd.openxmlformats-officedocument.customXmlProperties+xml"/>
  <Override PartName="/customXml/itemProps72.xml" ContentType="application/vnd.openxmlformats-officedocument.customXmlProperties+xml"/>
  <Override PartName="/customXml/itemProps73.xml" ContentType="application/vnd.openxmlformats-officedocument.customXmlProperties+xml"/>
  <Override PartName="/customXml/itemProps74.xml" ContentType="application/vnd.openxmlformats-officedocument.customXmlProperties+xml"/>
  <Override PartName="/customXml/itemProps75.xml" ContentType="application/vnd.openxmlformats-officedocument.customXmlProperties+xml"/>
  <Override PartName="/customXml/itemProps76.xml" ContentType="application/vnd.openxmlformats-officedocument.customXmlProperties+xml"/>
  <Override PartName="/customXml/itemProps77.xml" ContentType="application/vnd.openxmlformats-officedocument.customXmlProperties+xml"/>
  <Override PartName="/customXml/itemProps78.xml" ContentType="application/vnd.openxmlformats-officedocument.customXmlProperties+xml"/>
  <Override PartName="/customXml/itemProps79.xml" ContentType="application/vnd.openxmlformats-officedocument.customXmlProperties+xml"/>
  <Override PartName="/customXml/itemProps80.xml" ContentType="application/vnd.openxmlformats-officedocument.customXmlProperties+xml"/>
  <Override PartName="/customXml/itemProps81.xml" ContentType="application/vnd.openxmlformats-officedocument.customXmlProperties+xml"/>
  <Override PartName="/customXml/itemProps82.xml" ContentType="application/vnd.openxmlformats-officedocument.customXmlProperties+xml"/>
  <Override PartName="/customXml/itemProps83.xml" ContentType="application/vnd.openxmlformats-officedocument.customXmlProperties+xml"/>
  <Override PartName="/customXml/itemProps84.xml" ContentType="application/vnd.openxmlformats-officedocument.customXmlProperties+xml"/>
  <Override PartName="/customXml/itemProps85.xml" ContentType="application/vnd.openxmlformats-officedocument.customXmlProperties+xml"/>
  <Override PartName="/customXml/itemProps86.xml" ContentType="application/vnd.openxmlformats-officedocument.customXmlProperties+xml"/>
  <Override PartName="/customXml/itemProps87.xml" ContentType="application/vnd.openxmlformats-officedocument.customXmlProperties+xml"/>
  <Override PartName="/customXml/itemProps88.xml" ContentType="application/vnd.openxmlformats-officedocument.customXmlProperties+xml"/>
  <Override PartName="/customXml/itemProps89.xml" ContentType="application/vnd.openxmlformats-officedocument.customXmlProperties+xml"/>
  <Override PartName="/customXml/itemProps90.xml" ContentType="application/vnd.openxmlformats-officedocument.customXmlProperties+xml"/>
  <Override PartName="/customXml/itemProps91.xml" ContentType="application/vnd.openxmlformats-officedocument.customXmlProperties+xml"/>
  <Override PartName="/customXml/itemProps92.xml" ContentType="application/vnd.openxmlformats-officedocument.customXmlProperties+xml"/>
  <Override PartName="/customXml/itemProps93.xml" ContentType="application/vnd.openxmlformats-officedocument.customXmlProperties+xml"/>
  <Override PartName="/customXml/itemProps94.xml" ContentType="application/vnd.openxmlformats-officedocument.customXmlProperties+xml"/>
  <Override PartName="/customXml/itemProps95.xml" ContentType="application/vnd.openxmlformats-officedocument.customXmlProperties+xml"/>
  <Override PartName="/customXml/itemProps96.xml" ContentType="application/vnd.openxmlformats-officedocument.customXmlProperties+xml"/>
  <Override PartName="/customXml/itemProps97.xml" ContentType="application/vnd.openxmlformats-officedocument.customXmlProperties+xml"/>
  <Override PartName="/customXml/itemProps98.xml" ContentType="application/vnd.openxmlformats-officedocument.customXmlProperties+xml"/>
  <Override PartName="/customXml/itemProps99.xml" ContentType="application/vnd.openxmlformats-officedocument.customXmlProperties+xml"/>
  <Override PartName="/customXml/itemProps100.xml" ContentType="application/vnd.openxmlformats-officedocument.customXmlProperties+xml"/>
  <Override PartName="/customXml/itemProps101.xml" ContentType="application/vnd.openxmlformats-officedocument.customXmlProperties+xml"/>
  <Override PartName="/customXml/itemProps102.xml" ContentType="application/vnd.openxmlformats-officedocument.customXmlProperties+xml"/>
  <Override PartName="/customXml/itemProps103.xml" ContentType="application/vnd.openxmlformats-officedocument.customXmlProperties+xml"/>
  <Override PartName="/customXml/itemProps104.xml" ContentType="application/vnd.openxmlformats-officedocument.customXmlProperties+xml"/>
  <Override PartName="/customXml/itemProps105.xml" ContentType="application/vnd.openxmlformats-officedocument.customXmlProperties+xml"/>
  <Override PartName="/customXml/itemProps106.xml" ContentType="application/vnd.openxmlformats-officedocument.customXmlProperties+xml"/>
  <Override PartName="/customXml/itemProps107.xml" ContentType="application/vnd.openxmlformats-officedocument.customXmlProperties+xml"/>
  <Override PartName="/customXml/itemProps108.xml" ContentType="application/vnd.openxmlformats-officedocument.customXmlProperties+xml"/>
  <Override PartName="/customXml/itemProps109.xml" ContentType="application/vnd.openxmlformats-officedocument.customXmlProperties+xml"/>
  <Override PartName="/customXml/itemProps110.xml" ContentType="application/vnd.openxmlformats-officedocument.customXmlProperties+xml"/>
  <Override PartName="/customXml/itemProps111.xml" ContentType="application/vnd.openxmlformats-officedocument.customXmlProperties+xml"/>
  <Override PartName="/customXml/itemProps112.xml" ContentType="application/vnd.openxmlformats-officedocument.customXmlProperties+xml"/>
  <Override PartName="/customXml/itemProps113.xml" ContentType="application/vnd.openxmlformats-officedocument.customXmlProperties+xml"/>
  <Override PartName="/customXml/itemProps114.xml" ContentType="application/vnd.openxmlformats-officedocument.customXmlProperties+xml"/>
  <Override PartName="/customXml/itemProps115.xml" ContentType="application/vnd.openxmlformats-officedocument.customXmlProperties+xml"/>
  <Override PartName="/customXml/itemProps116.xml" ContentType="application/vnd.openxmlformats-officedocument.customXmlProperties+xml"/>
  <Override PartName="/customXml/itemProps117.xml" ContentType="application/vnd.openxmlformats-officedocument.customXmlProperties+xml"/>
  <Override PartName="/customXml/itemProps118.xml" ContentType="application/vnd.openxmlformats-officedocument.customXmlProperties+xml"/>
  <Override PartName="/customXml/itemProps119.xml" ContentType="application/vnd.openxmlformats-officedocument.customXmlProperties+xml"/>
  <Override PartName="/customXml/itemProps120.xml" ContentType="application/vnd.openxmlformats-officedocument.customXmlProperties+xml"/>
  <Override PartName="/customXml/itemProps121.xml" ContentType="application/vnd.openxmlformats-officedocument.customXmlProperties+xml"/>
  <Override PartName="/customXml/itemProps122.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tags/tag1.xml" ContentType="application/vnd.openxmlformats-officedocument.presentationml.tags+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ags/tag14.xml" ContentType="application/vnd.openxmlformats-officedocument.presentationml.tags+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4.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5.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notesSlides/notesSlide19.xml" ContentType="application/vnd.openxmlformats-officedocument.presentationml.notesSlide+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notesSlides/notesSlide20.xml" ContentType="application/vnd.openxmlformats-officedocument.presentationml.notesSlide+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notesSlides/notesSlide24.xml" ContentType="application/vnd.openxmlformats-officedocument.presentationml.notesSlide+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notesSlides/notesSlide25.xml" ContentType="application/vnd.openxmlformats-officedocument.presentationml.notesSlide+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notesSlides/notesSlide26.xml" ContentType="application/vnd.openxmlformats-officedocument.presentationml.notesSlide+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theme/themeOverride1.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703" r:id="rId123"/>
  </p:sldMasterIdLst>
  <p:notesMasterIdLst>
    <p:notesMasterId r:id="rId287"/>
  </p:notesMasterIdLst>
  <p:handoutMasterIdLst>
    <p:handoutMasterId r:id="rId288"/>
  </p:handoutMasterIdLst>
  <p:sldIdLst>
    <p:sldId id="494" r:id="rId124"/>
    <p:sldId id="257" r:id="rId125"/>
    <p:sldId id="275" r:id="rId126"/>
    <p:sldId id="1228" r:id="rId127"/>
    <p:sldId id="495" r:id="rId128"/>
    <p:sldId id="1139" r:id="rId129"/>
    <p:sldId id="1140" r:id="rId130"/>
    <p:sldId id="1264" r:id="rId131"/>
    <p:sldId id="1151" r:id="rId132"/>
    <p:sldId id="1154" r:id="rId133"/>
    <p:sldId id="1142" r:id="rId134"/>
    <p:sldId id="1144" r:id="rId135"/>
    <p:sldId id="1076" r:id="rId136"/>
    <p:sldId id="1080" r:id="rId137"/>
    <p:sldId id="1082" r:id="rId138"/>
    <p:sldId id="1147" r:id="rId139"/>
    <p:sldId id="1145" r:id="rId140"/>
    <p:sldId id="1079" r:id="rId141"/>
    <p:sldId id="1083" r:id="rId142"/>
    <p:sldId id="1084" r:id="rId143"/>
    <p:sldId id="1246" r:id="rId144"/>
    <p:sldId id="1146" r:id="rId145"/>
    <p:sldId id="1078" r:id="rId146"/>
    <p:sldId id="1085" r:id="rId147"/>
    <p:sldId id="1086" r:id="rId148"/>
    <p:sldId id="1247" r:id="rId149"/>
    <p:sldId id="963" r:id="rId150"/>
    <p:sldId id="1155" r:id="rId151"/>
    <p:sldId id="1265" r:id="rId152"/>
    <p:sldId id="1238" r:id="rId153"/>
    <p:sldId id="1258" r:id="rId154"/>
    <p:sldId id="1059" r:id="rId155"/>
    <p:sldId id="1213" r:id="rId156"/>
    <p:sldId id="1214" r:id="rId157"/>
    <p:sldId id="1215" r:id="rId158"/>
    <p:sldId id="1249" r:id="rId159"/>
    <p:sldId id="1216" r:id="rId160"/>
    <p:sldId id="1060" r:id="rId161"/>
    <p:sldId id="1250" r:id="rId162"/>
    <p:sldId id="1236" r:id="rId163"/>
    <p:sldId id="1237" r:id="rId164"/>
    <p:sldId id="1061" r:id="rId165"/>
    <p:sldId id="1251" r:id="rId166"/>
    <p:sldId id="1218" r:id="rId167"/>
    <p:sldId id="1219" r:id="rId168"/>
    <p:sldId id="1220" r:id="rId169"/>
    <p:sldId id="1062" r:id="rId170"/>
    <p:sldId id="1252" r:id="rId171"/>
    <p:sldId id="1192" r:id="rId172"/>
    <p:sldId id="1189" r:id="rId173"/>
    <p:sldId id="1274" r:id="rId174"/>
    <p:sldId id="1194" r:id="rId175"/>
    <p:sldId id="1233" r:id="rId176"/>
    <p:sldId id="1279" r:id="rId177"/>
    <p:sldId id="263" r:id="rId178"/>
    <p:sldId id="1266" r:id="rId179"/>
    <p:sldId id="1300" r:id="rId180"/>
    <p:sldId id="1301" r:id="rId181"/>
    <p:sldId id="1254" r:id="rId182"/>
    <p:sldId id="1277" r:id="rId183"/>
    <p:sldId id="1276" r:id="rId184"/>
    <p:sldId id="1278" r:id="rId185"/>
    <p:sldId id="1302" r:id="rId186"/>
    <p:sldId id="1303" r:id="rId187"/>
    <p:sldId id="1101" r:id="rId188"/>
    <p:sldId id="1210" r:id="rId189"/>
    <p:sldId id="1322" r:id="rId190"/>
    <p:sldId id="1211" r:id="rId191"/>
    <p:sldId id="1173" r:id="rId192"/>
    <p:sldId id="1174" r:id="rId193"/>
    <p:sldId id="1175" r:id="rId194"/>
    <p:sldId id="1093" r:id="rId195"/>
    <p:sldId id="1188" r:id="rId196"/>
    <p:sldId id="1226" r:id="rId197"/>
    <p:sldId id="1295" r:id="rId198"/>
    <p:sldId id="1284" r:id="rId199"/>
    <p:sldId id="1157" r:id="rId200"/>
    <p:sldId id="1321" r:id="rId201"/>
    <p:sldId id="1296" r:id="rId202"/>
    <p:sldId id="1053" r:id="rId203"/>
    <p:sldId id="1212" r:id="rId204"/>
    <p:sldId id="1286" r:id="rId205"/>
    <p:sldId id="1064" r:id="rId206"/>
    <p:sldId id="1187" r:id="rId207"/>
    <p:sldId id="1104" r:id="rId208"/>
    <p:sldId id="1273" r:id="rId209"/>
    <p:sldId id="1272" r:id="rId210"/>
    <p:sldId id="1108" r:id="rId211"/>
    <p:sldId id="1115" r:id="rId212"/>
    <p:sldId id="1116" r:id="rId213"/>
    <p:sldId id="1244" r:id="rId214"/>
    <p:sldId id="1229" r:id="rId215"/>
    <p:sldId id="1297" r:id="rId216"/>
    <p:sldId id="1285" r:id="rId217"/>
    <p:sldId id="1177" r:id="rId218"/>
    <p:sldId id="1298" r:id="rId219"/>
    <p:sldId id="1098" r:id="rId220"/>
    <p:sldId id="1091" r:id="rId221"/>
    <p:sldId id="1092" r:id="rId222"/>
    <p:sldId id="1299" r:id="rId223"/>
    <p:sldId id="1089" r:id="rId224"/>
    <p:sldId id="1269" r:id="rId225"/>
    <p:sldId id="1304" r:id="rId226"/>
    <p:sldId id="1305" r:id="rId227"/>
    <p:sldId id="1275" r:id="rId228"/>
    <p:sldId id="512" r:id="rId229"/>
    <p:sldId id="1306" r:id="rId230"/>
    <p:sldId id="1307" r:id="rId231"/>
    <p:sldId id="1136" r:id="rId232"/>
    <p:sldId id="1160" r:id="rId233"/>
    <p:sldId id="1270" r:id="rId234"/>
    <p:sldId id="1293" r:id="rId235"/>
    <p:sldId id="1065" r:id="rId236"/>
    <p:sldId id="1283" r:id="rId237"/>
    <p:sldId id="1281" r:id="rId238"/>
    <p:sldId id="1282" r:id="rId239"/>
    <p:sldId id="1294" r:id="rId240"/>
    <p:sldId id="1118" r:id="rId241"/>
    <p:sldId id="1262" r:id="rId242"/>
    <p:sldId id="1119" r:id="rId243"/>
    <p:sldId id="1171" r:id="rId244"/>
    <p:sldId id="1120" r:id="rId245"/>
    <p:sldId id="1280" r:id="rId246"/>
    <p:sldId id="1241" r:id="rId247"/>
    <p:sldId id="1316" r:id="rId248"/>
    <p:sldId id="1121" r:id="rId249"/>
    <p:sldId id="1292" r:id="rId250"/>
    <p:sldId id="1263" r:id="rId251"/>
    <p:sldId id="1291" r:id="rId252"/>
    <p:sldId id="1319" r:id="rId253"/>
    <p:sldId id="1287" r:id="rId254"/>
    <p:sldId id="1066" r:id="rId255"/>
    <p:sldId id="1067" r:id="rId256"/>
    <p:sldId id="1126" r:id="rId257"/>
    <p:sldId id="1125" r:id="rId258"/>
    <p:sldId id="1203" r:id="rId259"/>
    <p:sldId id="1289" r:id="rId260"/>
    <p:sldId id="1202" r:id="rId261"/>
    <p:sldId id="1185" r:id="rId262"/>
    <p:sldId id="1201" r:id="rId263"/>
    <p:sldId id="1288" r:id="rId264"/>
    <p:sldId id="1259" r:id="rId265"/>
    <p:sldId id="1260" r:id="rId266"/>
    <p:sldId id="1290" r:id="rId267"/>
    <p:sldId id="1204" r:id="rId268"/>
    <p:sldId id="1206" r:id="rId269"/>
    <p:sldId id="1207" r:id="rId270"/>
    <p:sldId id="1205" r:id="rId271"/>
    <p:sldId id="1088" r:id="rId272"/>
    <p:sldId id="1271" r:id="rId273"/>
    <p:sldId id="1256" r:id="rId274"/>
    <p:sldId id="1308" r:id="rId275"/>
    <p:sldId id="1309" r:id="rId276"/>
    <p:sldId id="1310" r:id="rId277"/>
    <p:sldId id="1311" r:id="rId278"/>
    <p:sldId id="1320" r:id="rId279"/>
    <p:sldId id="1313" r:id="rId280"/>
    <p:sldId id="1314" r:id="rId281"/>
    <p:sldId id="1317" r:id="rId282"/>
    <p:sldId id="1138" r:id="rId283"/>
    <p:sldId id="1315" r:id="rId284"/>
    <p:sldId id="1162" r:id="rId285"/>
    <p:sldId id="519" r:id="rId286"/>
  </p:sldIdLst>
  <p:sldSz cx="9144000" cy="5143500" type="screen16x9"/>
  <p:notesSz cx="7010400" cy="92964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A23AC274-4178-4C0C-9D73-4C5412A981DC}">
          <p14:sldIdLst>
            <p14:sldId id="494"/>
            <p14:sldId id="257"/>
            <p14:sldId id="275"/>
            <p14:sldId id="1228"/>
            <p14:sldId id="495"/>
            <p14:sldId id="1139"/>
          </p14:sldIdLst>
        </p14:section>
        <p14:section name="Module 1" id="{3C6066C6-3F75-4061-98B4-97CB8A265F7B}">
          <p14:sldIdLst>
            <p14:sldId id="1140"/>
            <p14:sldId id="1264"/>
            <p14:sldId id="1151"/>
            <p14:sldId id="1154"/>
            <p14:sldId id="1142"/>
            <p14:sldId id="1144"/>
            <p14:sldId id="1076"/>
            <p14:sldId id="1080"/>
            <p14:sldId id="1082"/>
            <p14:sldId id="1147"/>
            <p14:sldId id="1145"/>
            <p14:sldId id="1079"/>
            <p14:sldId id="1083"/>
            <p14:sldId id="1084"/>
            <p14:sldId id="1246"/>
            <p14:sldId id="1146"/>
            <p14:sldId id="1078"/>
            <p14:sldId id="1085"/>
            <p14:sldId id="1086"/>
            <p14:sldId id="1247"/>
            <p14:sldId id="963"/>
          </p14:sldIdLst>
        </p14:section>
        <p14:section name="Module 2" id="{9FC68EBA-655E-4D04-8C09-90408F0D155B}">
          <p14:sldIdLst>
            <p14:sldId id="1155"/>
            <p14:sldId id="1265"/>
            <p14:sldId id="1238"/>
            <p14:sldId id="1258"/>
            <p14:sldId id="1059"/>
            <p14:sldId id="1213"/>
            <p14:sldId id="1214"/>
            <p14:sldId id="1215"/>
            <p14:sldId id="1249"/>
            <p14:sldId id="1216"/>
            <p14:sldId id="1060"/>
            <p14:sldId id="1250"/>
            <p14:sldId id="1236"/>
            <p14:sldId id="1237"/>
            <p14:sldId id="1061"/>
            <p14:sldId id="1251"/>
            <p14:sldId id="1218"/>
            <p14:sldId id="1219"/>
            <p14:sldId id="1220"/>
            <p14:sldId id="1062"/>
            <p14:sldId id="1252"/>
            <p14:sldId id="1192"/>
            <p14:sldId id="1189"/>
            <p14:sldId id="1274"/>
            <p14:sldId id="1194"/>
            <p14:sldId id="1233"/>
            <p14:sldId id="1279"/>
          </p14:sldIdLst>
        </p14:section>
        <p14:section name="Module 3" id="{21A4D952-BE62-47AD-98DC-85E33E64B7C9}">
          <p14:sldIdLst>
            <p14:sldId id="263"/>
            <p14:sldId id="1266"/>
            <p14:sldId id="1300"/>
            <p14:sldId id="1301"/>
            <p14:sldId id="1254"/>
            <p14:sldId id="1277"/>
            <p14:sldId id="1276"/>
            <p14:sldId id="1278"/>
            <p14:sldId id="1302"/>
            <p14:sldId id="1303"/>
            <p14:sldId id="1101"/>
          </p14:sldIdLst>
        </p14:section>
        <p14:section name="Module 4" id="{7FBFD62E-8C1E-4187-A3EF-95C85A668C3A}">
          <p14:sldIdLst>
            <p14:sldId id="1210"/>
            <p14:sldId id="1322"/>
            <p14:sldId id="1211"/>
            <p14:sldId id="1173"/>
            <p14:sldId id="1174"/>
            <p14:sldId id="1175"/>
            <p14:sldId id="1093"/>
            <p14:sldId id="1188"/>
            <p14:sldId id="1226"/>
            <p14:sldId id="1295"/>
            <p14:sldId id="1284"/>
          </p14:sldIdLst>
        </p14:section>
        <p14:section name="Module 5" id="{1D282A96-4107-472E-83B6-EC1145E67051}">
          <p14:sldIdLst>
            <p14:sldId id="1157"/>
            <p14:sldId id="1321"/>
            <p14:sldId id="1296"/>
            <p14:sldId id="1053"/>
            <p14:sldId id="1212"/>
            <p14:sldId id="1286"/>
            <p14:sldId id="1064"/>
            <p14:sldId id="1187"/>
            <p14:sldId id="1104"/>
            <p14:sldId id="1273"/>
            <p14:sldId id="1272"/>
            <p14:sldId id="1108"/>
            <p14:sldId id="1115"/>
            <p14:sldId id="1116"/>
            <p14:sldId id="1244"/>
            <p14:sldId id="1229"/>
            <p14:sldId id="1297"/>
            <p14:sldId id="1285"/>
            <p14:sldId id="1177"/>
            <p14:sldId id="1298"/>
            <p14:sldId id="1098"/>
            <p14:sldId id="1091"/>
            <p14:sldId id="1092"/>
            <p14:sldId id="1299"/>
          </p14:sldIdLst>
        </p14:section>
        <p14:section name="Module 6" id="{F892D6D7-C6C6-44E0-9810-76D468D79DCE}">
          <p14:sldIdLst>
            <p14:sldId id="1089"/>
            <p14:sldId id="1269"/>
            <p14:sldId id="1304"/>
            <p14:sldId id="1305"/>
            <p14:sldId id="1275"/>
            <p14:sldId id="512"/>
            <p14:sldId id="1306"/>
            <p14:sldId id="1307"/>
            <p14:sldId id="1136"/>
          </p14:sldIdLst>
        </p14:section>
        <p14:section name="Module 7" id="{C5119EC9-8F84-411C-891D-DFE15CA6C56E}">
          <p14:sldIdLst>
            <p14:sldId id="1160"/>
            <p14:sldId id="1270"/>
            <p14:sldId id="1293"/>
            <p14:sldId id="1065"/>
            <p14:sldId id="1283"/>
            <p14:sldId id="1281"/>
            <p14:sldId id="1282"/>
            <p14:sldId id="1294"/>
            <p14:sldId id="1118"/>
            <p14:sldId id="1262"/>
            <p14:sldId id="1119"/>
            <p14:sldId id="1171"/>
            <p14:sldId id="1120"/>
            <p14:sldId id="1280"/>
            <p14:sldId id="1241"/>
            <p14:sldId id="1316"/>
            <p14:sldId id="1121"/>
            <p14:sldId id="1292"/>
            <p14:sldId id="1263"/>
            <p14:sldId id="1291"/>
            <p14:sldId id="1319"/>
            <p14:sldId id="1287"/>
            <p14:sldId id="1066"/>
            <p14:sldId id="1067"/>
            <p14:sldId id="1126"/>
            <p14:sldId id="1125"/>
            <p14:sldId id="1203"/>
            <p14:sldId id="1289"/>
            <p14:sldId id="1202"/>
            <p14:sldId id="1185"/>
            <p14:sldId id="1201"/>
            <p14:sldId id="1288"/>
            <p14:sldId id="1259"/>
            <p14:sldId id="1260"/>
            <p14:sldId id="1290"/>
            <p14:sldId id="1204"/>
            <p14:sldId id="1206"/>
            <p14:sldId id="1207"/>
            <p14:sldId id="1205"/>
          </p14:sldIdLst>
        </p14:section>
        <p14:section name="Module 8" id="{7C605D3C-4AFB-45C1-ACED-E50AF3B5C57B}">
          <p14:sldIdLst>
            <p14:sldId id="1088"/>
            <p14:sldId id="1271"/>
            <p14:sldId id="1256"/>
            <p14:sldId id="1308"/>
            <p14:sldId id="1309"/>
            <p14:sldId id="1310"/>
            <p14:sldId id="1311"/>
            <p14:sldId id="1320"/>
            <p14:sldId id="1313"/>
            <p14:sldId id="1314"/>
            <p14:sldId id="1317"/>
            <p14:sldId id="1138"/>
          </p14:sldIdLst>
        </p14:section>
        <p14:section name="Closing Remarks" id="{F1DD76BD-D8D1-42C5-9BCD-34AB66568251}">
          <p14:sldIdLst>
            <p14:sldId id="1315"/>
            <p14:sldId id="1162"/>
            <p14:sldId id="519"/>
          </p14:sldIdLst>
        </p14:section>
      </p14:sectionLst>
    </p:ext>
    <p:ext uri="{EFAFB233-063F-42B5-8137-9DF3F51BA10A}">
      <p15:sldGuideLst xmlns:p15="http://schemas.microsoft.com/office/powerpoint/2012/main">
        <p15:guide id="1" orient="horz" pos="564" userDrawn="1">
          <p15:clr>
            <a:srgbClr val="A4A3A4"/>
          </p15:clr>
        </p15:guide>
        <p15:guide id="2" pos="3144"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Grevatt, Peter" initials="GP" lastIdx="2" clrIdx="0">
    <p:extLst>
      <p:ext uri="{19B8F6BF-5375-455C-9EA6-DF929625EA0E}">
        <p15:presenceInfo xmlns:p15="http://schemas.microsoft.com/office/powerpoint/2012/main" userId="S-1-5-21-1339303556-449845944-1601390327-147658" providerId="AD"/>
      </p:ext>
    </p:extLst>
  </p:cmAuthor>
  <p:cmAuthor id="2" name="Albert, Ryan" initials="AR" lastIdx="18" clrIdx="1">
    <p:extLst>
      <p:ext uri="{19B8F6BF-5375-455C-9EA6-DF929625EA0E}">
        <p15:presenceInfo xmlns:p15="http://schemas.microsoft.com/office/powerpoint/2012/main" userId="S-1-5-21-1339303556-449845944-1601390327-148683" providerId="AD"/>
      </p:ext>
    </p:extLst>
  </p:cmAuthor>
  <p:cmAuthor id="3" name="Hogan, James" initials="HJ" lastIdx="19" clrIdx="2">
    <p:extLst>
      <p:ext uri="{19B8F6BF-5375-455C-9EA6-DF929625EA0E}">
        <p15:presenceInfo xmlns:p15="http://schemas.microsoft.com/office/powerpoint/2012/main" userId="S-1-5-21-1339303556-449845944-1601390327-424778" providerId="AD"/>
      </p:ext>
    </p:extLst>
  </p:cmAuthor>
  <p:cmAuthor id="4" name="Viveiros, Edward" initials="VE" lastIdx="32" clrIdx="3">
    <p:extLst>
      <p:ext uri="{19B8F6BF-5375-455C-9EA6-DF929625EA0E}">
        <p15:presenceInfo xmlns:p15="http://schemas.microsoft.com/office/powerpoint/2012/main" userId="S-1-5-21-1339303556-449845944-1601390327-379841" providerId="AD"/>
      </p:ext>
    </p:extLst>
  </p:cmAuthor>
  <p:cmAuthor id="5" name="Russell, Sam" initials="RS" lastIdx="4" clrIdx="4">
    <p:extLst>
      <p:ext uri="{19B8F6BF-5375-455C-9EA6-DF929625EA0E}">
        <p15:presenceInfo xmlns:p15="http://schemas.microsoft.com/office/powerpoint/2012/main" userId="S-1-5-21-1339303556-449845944-1601390327-388257" providerId="AD"/>
      </p:ext>
    </p:extLst>
  </p:cmAuthor>
  <p:cmAuthor id="6" name="Cathy Davis" initials="CMD" lastIdx="143" clrIdx="5">
    <p:extLst>
      <p:ext uri="{19B8F6BF-5375-455C-9EA6-DF929625EA0E}">
        <p15:presenceInfo xmlns:p15="http://schemas.microsoft.com/office/powerpoint/2012/main" userId="Cathy Davis" providerId="None"/>
      </p:ext>
    </p:extLst>
  </p:cmAuthor>
  <p:cmAuthor id="7" name="Harris, Adrienne" initials="HA" lastIdx="5" clrIdx="6">
    <p:extLst>
      <p:ext uri="{19B8F6BF-5375-455C-9EA6-DF929625EA0E}">
        <p15:presenceInfo xmlns:p15="http://schemas.microsoft.com/office/powerpoint/2012/main" userId="S-1-5-21-1339303556-449845944-1601390327-191579" providerId="AD"/>
      </p:ext>
    </p:extLst>
  </p:cmAuthor>
  <p:cmAuthor id="8" name="Jacqueline Sharry" initials="JS" lastIdx="59" clrIdx="7">
    <p:extLst>
      <p:ext uri="{19B8F6BF-5375-455C-9EA6-DF929625EA0E}">
        <p15:presenceInfo xmlns:p15="http://schemas.microsoft.com/office/powerpoint/2012/main" userId="S-1-5-21-1244020187-519449412-911163043-22444" providerId="AD"/>
      </p:ext>
    </p:extLst>
  </p:cmAuthor>
  <p:cmAuthor id="9" name="Ashley Arayas" initials="AA" lastIdx="50" clrIdx="8">
    <p:extLst>
      <p:ext uri="{19B8F6BF-5375-455C-9EA6-DF929625EA0E}">
        <p15:presenceInfo xmlns:p15="http://schemas.microsoft.com/office/powerpoint/2012/main" userId="S-1-5-21-1244020187-519449412-911163043-17207" providerId="AD"/>
      </p:ext>
    </p:extLst>
  </p:cmAuthor>
  <p:cmAuthor id="10" name="Anna Epstein" initials="AE" lastIdx="121" clrIdx="9">
    <p:extLst>
      <p:ext uri="{19B8F6BF-5375-455C-9EA6-DF929625EA0E}">
        <p15:presenceInfo xmlns:p15="http://schemas.microsoft.com/office/powerpoint/2012/main" userId="S-1-5-21-1244020187-519449412-911163043-17607" providerId="AD"/>
      </p:ext>
    </p:extLst>
  </p:cmAuthor>
  <p:cmAuthor id="11" name="Erin Ress" initials="ER" lastIdx="24" clrIdx="10">
    <p:extLst>
      <p:ext uri="{19B8F6BF-5375-455C-9EA6-DF929625EA0E}">
        <p15:presenceInfo xmlns:p15="http://schemas.microsoft.com/office/powerpoint/2012/main" userId="S-1-5-21-1244020187-519449412-911163043-22117" providerId="AD"/>
      </p:ext>
    </p:extLst>
  </p:cmAuthor>
  <p:cmAuthor id="12" name="Jacqueline.Sharry@cadmusgroup.com" initials="J" lastIdx="1" clrIdx="11">
    <p:extLst>
      <p:ext uri="{19B8F6BF-5375-455C-9EA6-DF929625EA0E}">
        <p15:presenceInfo xmlns:p15="http://schemas.microsoft.com/office/powerpoint/2012/main" userId="Jacqueline.Sharry@cadmusgroup.com" providerId="None"/>
      </p:ext>
    </p:extLst>
  </p:cmAuthor>
  <p:cmAuthor id="13" name="Galen.Laurence@cadmusgroup.com" initials="G" lastIdx="3" clrIdx="12">
    <p:extLst>
      <p:ext uri="{19B8F6BF-5375-455C-9EA6-DF929625EA0E}">
        <p15:presenceInfo xmlns:p15="http://schemas.microsoft.com/office/powerpoint/2012/main" userId="Galen.Laurence@cadmusgroup.com" providerId="None"/>
      </p:ext>
    </p:extLst>
  </p:cmAuthor>
  <p:cmAuthor id="14" name="Michelle Young" initials="MY" lastIdx="25" clrIdx="13">
    <p:extLst>
      <p:ext uri="{19B8F6BF-5375-455C-9EA6-DF929625EA0E}">
        <p15:presenceInfo xmlns:p15="http://schemas.microsoft.com/office/powerpoint/2012/main" userId="S::Michelle.Young@cadmusgroup.com::8269f403-c196-4995-ab22-d3517d64ce18" providerId="AD"/>
      </p:ext>
    </p:extLst>
  </p:cmAuthor>
  <p:cmAuthor id="15" name="Jacqueline Sharry" initials="JS [2]" lastIdx="1" clrIdx="14">
    <p:extLst>
      <p:ext uri="{19B8F6BF-5375-455C-9EA6-DF929625EA0E}">
        <p15:presenceInfo xmlns:p15="http://schemas.microsoft.com/office/powerpoint/2012/main" userId="S::Jacqueline.Sharry@cadmusgroup.com::263dc52d-2c23-4294-9e7d-17dc80520c79" providerId="AD"/>
      </p:ext>
    </p:extLst>
  </p:cmAuthor>
  <p:cmAuthor id="16" name="Porter, Brooke" initials="PB" lastIdx="1" clrIdx="15">
    <p:extLst>
      <p:ext uri="{19B8F6BF-5375-455C-9EA6-DF929625EA0E}">
        <p15:presenceInfo xmlns:p15="http://schemas.microsoft.com/office/powerpoint/2012/main" userId="S::porter.brooke@epa.gov::6904ece6-8671-43ed-9f49-eef91dca7346" providerId="AD"/>
      </p:ext>
    </p:extLst>
  </p:cmAuthor>
  <p:cmAuthor id="17" name="Sarah Buck" initials="SB" lastIdx="122" clrIdx="16">
    <p:extLst>
      <p:ext uri="{19B8F6BF-5375-455C-9EA6-DF929625EA0E}">
        <p15:presenceInfo xmlns:p15="http://schemas.microsoft.com/office/powerpoint/2012/main" userId="S::sbuck@rcap.org::48aa6f38-cc56-4acb-ad41-3e9df73942c2" providerId="AD"/>
      </p:ext>
    </p:extLst>
  </p:cmAuthor>
  <p:cmAuthor id="18" name="Matias Korfmacher" initials="MK" lastIdx="144" clrIdx="17">
    <p:extLst>
      <p:ext uri="{19B8F6BF-5375-455C-9EA6-DF929625EA0E}">
        <p15:presenceInfo xmlns:p15="http://schemas.microsoft.com/office/powerpoint/2012/main" userId="S::Matias.Korfmacher@cadmusgroup.com::ce83fd30-673b-44a6-96f7-44dcada5e637" providerId="AD"/>
      </p:ext>
    </p:extLst>
  </p:cmAuthor>
  <p:cmAuthor id="19" name="Erin Ress" initials="ER [2]" lastIdx="119" clrIdx="18">
    <p:extLst>
      <p:ext uri="{19B8F6BF-5375-455C-9EA6-DF929625EA0E}">
        <p15:presenceInfo xmlns:p15="http://schemas.microsoft.com/office/powerpoint/2012/main" userId="S::Erin.Ress@cadmusgroup.com::213cae08-5d8b-4548-abc4-7560faa113b7" providerId="AD"/>
      </p:ext>
    </p:extLst>
  </p:cmAuthor>
  <p:cmAuthor id="20" name="Ashley Arayas" initials="AA [2]" lastIdx="19" clrIdx="19">
    <p:extLst>
      <p:ext uri="{19B8F6BF-5375-455C-9EA6-DF929625EA0E}">
        <p15:presenceInfo xmlns:p15="http://schemas.microsoft.com/office/powerpoint/2012/main" userId="S::Ashley.Arayas@cadmusgroup.com::581c644a-3cc7-4a40-ae78-845d791da7db" providerId="AD"/>
      </p:ext>
    </p:extLst>
  </p:cmAuthor>
  <p:cmAuthor id="21" name="Kate" initials="K" lastIdx="7" clrIdx="20">
    <p:extLst>
      <p:ext uri="{19B8F6BF-5375-455C-9EA6-DF929625EA0E}">
        <p15:presenceInfo xmlns:p15="http://schemas.microsoft.com/office/powerpoint/2012/main" userId="S::Kate.Meyer@cadmusgroup.com::998a61d4-7548-4dad-a105-b432710adea3" providerId="AD"/>
      </p:ext>
    </p:extLst>
  </p:cmAuthor>
  <p:cmAuthor id="22" name="Josh McGhee" initials="JM" lastIdx="23" clrIdx="21">
    <p:extLst>
      <p:ext uri="{19B8F6BF-5375-455C-9EA6-DF929625EA0E}">
        <p15:presenceInfo xmlns:p15="http://schemas.microsoft.com/office/powerpoint/2012/main" userId="S::Joshua.McGhee@cadmusgroup.com::da8dccd6-9072-4479-824a-2987cf70eb6f" providerId="AD"/>
      </p:ext>
    </p:extLst>
  </p:cmAuthor>
  <p:cmAuthor id="23" name="Hagerman, Carla" initials="HC" lastIdx="127" clrIdx="22">
    <p:extLst>
      <p:ext uri="{19B8F6BF-5375-455C-9EA6-DF929625EA0E}">
        <p15:presenceInfo xmlns:p15="http://schemas.microsoft.com/office/powerpoint/2012/main" userId="S::Hagerman.Carla@epa.gov::8d8bc332-0320-4b64-86ac-d0f656acdd54" providerId="AD"/>
      </p:ext>
    </p:extLst>
  </p:cmAuthor>
  <p:cmAuthor id="24" name="Galen Laurence" initials="GL" lastIdx="89" clrIdx="23">
    <p:extLst>
      <p:ext uri="{19B8F6BF-5375-455C-9EA6-DF929625EA0E}">
        <p15:presenceInfo xmlns:p15="http://schemas.microsoft.com/office/powerpoint/2012/main" userId="S::Galen.Laurence@cadmusgroup.com::327b73cd-7b63-44bd-ac76-c5a6479731ce" providerId="AD"/>
      </p:ext>
    </p:extLst>
  </p:cmAuthor>
  <p:cmAuthor id="25" name="Flenniken, Alison" initials="FA" lastIdx="3" clrIdx="24">
    <p:extLst>
      <p:ext uri="{19B8F6BF-5375-455C-9EA6-DF929625EA0E}">
        <p15:presenceInfo xmlns:p15="http://schemas.microsoft.com/office/powerpoint/2012/main" userId="S::flenniken.alison@epa.gov::54cef851-e4d3-4285-bdec-1e95ab67247e" providerId="AD"/>
      </p:ext>
    </p:extLst>
  </p:cmAuthor>
  <p:cmAuthor id="26" name="Dyson, Nushat" initials="DN" lastIdx="7" clrIdx="25">
    <p:extLst>
      <p:ext uri="{19B8F6BF-5375-455C-9EA6-DF929625EA0E}">
        <p15:presenceInfo xmlns:p15="http://schemas.microsoft.com/office/powerpoint/2012/main" userId="S::Dyson.Nushat@epa.gov::39a3bbd5-4255-46bc-aa6e-a5d3a5097b87" providerId="AD"/>
      </p:ext>
    </p:extLst>
  </p:cmAuthor>
  <p:cmAuthor id="27" name="Julia Jann" initials="JJ" lastIdx="85" clrIdx="26">
    <p:extLst>
      <p:ext uri="{19B8F6BF-5375-455C-9EA6-DF929625EA0E}">
        <p15:presenceInfo xmlns:p15="http://schemas.microsoft.com/office/powerpoint/2012/main" userId="S::Julia.Jann@cadmusgroup.com::0bea78e9-7656-4302-bb85-8f7bed4cd748"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prnPr/>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ADADA"/>
    <a:srgbClr val="6C6C6C"/>
    <a:srgbClr val="FFFFFF"/>
    <a:srgbClr val="B4B1AA"/>
    <a:srgbClr val="599889"/>
    <a:srgbClr val="FFCC00"/>
    <a:srgbClr val="3B8D61"/>
    <a:srgbClr val="34658A"/>
    <a:srgbClr val="165751"/>
    <a:srgbClr val="18637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AB43A036-B6B4-4487-9556-33DE67A570E7}" v="120" dt="2022-06-14T17:03:35.986"/>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793D81CF-94F2-401A-BA57-92F5A7B2D0C5}" styleName="Medium Style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3B4B98B0-60AC-42C2-AFA5-B58CD77FA1E5}" styleName="Light Style 1 - Accent 1">
    <a:wholeTbl>
      <a:tcTxStyle>
        <a:fontRef idx="minor">
          <a:scrgbClr r="0" g="0" b="0"/>
        </a:fontRef>
        <a:schemeClr val="tx1"/>
      </a:tcTxStyle>
      <a:tcStyle>
        <a:tcBdr>
          <a:left>
            <a:ln>
              <a:noFill/>
            </a:ln>
          </a:left>
          <a:right>
            <a:ln>
              <a:noFill/>
            </a:ln>
          </a:right>
          <a:top>
            <a:ln w="12700" cmpd="sng">
              <a:solidFill>
                <a:schemeClr val="accent1"/>
              </a:solidFill>
            </a:ln>
          </a:top>
          <a:bottom>
            <a:ln w="12700" cmpd="sng">
              <a:solidFill>
                <a:schemeClr val="accent1"/>
              </a:solidFill>
            </a:ln>
          </a:bottom>
          <a:insideH>
            <a:ln>
              <a:noFill/>
            </a:ln>
          </a:insideH>
          <a:insideV>
            <a:ln>
              <a:noFill/>
            </a:ln>
          </a:insideV>
        </a:tcBdr>
        <a:fill>
          <a:noFill/>
        </a:fill>
      </a:tcStyle>
    </a:wholeTbl>
    <a:band1H>
      <a:tcStyle>
        <a:tcBdr/>
        <a:fill>
          <a:solidFill>
            <a:schemeClr val="accent1">
              <a:alpha val="20000"/>
            </a:schemeClr>
          </a:solidFill>
        </a:fill>
      </a:tcStyle>
    </a:band1H>
    <a:band2H>
      <a:tcStyle>
        <a:tcBdr/>
      </a:tcStyle>
    </a:band2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12700" cmpd="sng">
              <a:solidFill>
                <a:schemeClr val="accent1"/>
              </a:solidFill>
            </a:ln>
          </a:top>
        </a:tcBdr>
        <a:fill>
          <a:noFill/>
        </a:fill>
      </a:tcStyle>
    </a:lastRow>
    <a:firstRow>
      <a:tcTxStyle b="on"/>
      <a:tcStyle>
        <a:tcBdr>
          <a:bottom>
            <a:ln w="12700" cmpd="sng">
              <a:solidFill>
                <a:schemeClr val="accent1"/>
              </a:solidFill>
            </a:ln>
          </a:bottom>
        </a:tcBdr>
        <a:fill>
          <a:no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4266" autoAdjust="0"/>
  </p:normalViewPr>
  <p:slideViewPr>
    <p:cSldViewPr snapToGrid="0">
      <p:cViewPr varScale="1">
        <p:scale>
          <a:sx n="65" d="100"/>
          <a:sy n="65" d="100"/>
        </p:scale>
        <p:origin x="660" y="56"/>
      </p:cViewPr>
      <p:guideLst>
        <p:guide orient="horz" pos="564"/>
        <p:guide pos="3144"/>
      </p:guideLst>
    </p:cSldViewPr>
  </p:slideViewPr>
  <p:notesTextViewPr>
    <p:cViewPr>
      <p:scale>
        <a:sx n="1" d="1"/>
        <a:sy n="1" d="1"/>
      </p:scale>
      <p:origin x="0" y="0"/>
    </p:cViewPr>
  </p:notesTextViewPr>
  <p:notesViewPr>
    <p:cSldViewPr snapToGrid="0">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customXml" Target="../customXml/item117.xml"/><Relationship Id="rId21" Type="http://schemas.openxmlformats.org/officeDocument/2006/relationships/customXml" Target="../customXml/item21.xml"/><Relationship Id="rId63" Type="http://schemas.openxmlformats.org/officeDocument/2006/relationships/customXml" Target="../customXml/item63.xml"/><Relationship Id="rId159" Type="http://schemas.openxmlformats.org/officeDocument/2006/relationships/slide" Target="slides/slide36.xml"/><Relationship Id="rId170" Type="http://schemas.openxmlformats.org/officeDocument/2006/relationships/slide" Target="slides/slide47.xml"/><Relationship Id="rId226" Type="http://schemas.openxmlformats.org/officeDocument/2006/relationships/slide" Target="slides/slide103.xml"/><Relationship Id="rId268" Type="http://schemas.openxmlformats.org/officeDocument/2006/relationships/slide" Target="slides/slide145.xml"/><Relationship Id="rId32" Type="http://schemas.openxmlformats.org/officeDocument/2006/relationships/customXml" Target="../customXml/item32.xml"/><Relationship Id="rId74" Type="http://schemas.openxmlformats.org/officeDocument/2006/relationships/customXml" Target="../customXml/item74.xml"/><Relationship Id="rId128" Type="http://schemas.openxmlformats.org/officeDocument/2006/relationships/slide" Target="slides/slide5.xml"/><Relationship Id="rId5" Type="http://schemas.openxmlformats.org/officeDocument/2006/relationships/customXml" Target="../customXml/item5.xml"/><Relationship Id="rId181" Type="http://schemas.openxmlformats.org/officeDocument/2006/relationships/slide" Target="slides/slide58.xml"/><Relationship Id="rId237" Type="http://schemas.openxmlformats.org/officeDocument/2006/relationships/slide" Target="slides/slide114.xml"/><Relationship Id="rId279" Type="http://schemas.openxmlformats.org/officeDocument/2006/relationships/slide" Target="slides/slide156.xml"/><Relationship Id="rId43" Type="http://schemas.openxmlformats.org/officeDocument/2006/relationships/customXml" Target="../customXml/item43.xml"/><Relationship Id="rId139" Type="http://schemas.openxmlformats.org/officeDocument/2006/relationships/slide" Target="slides/slide16.xml"/><Relationship Id="rId290" Type="http://schemas.openxmlformats.org/officeDocument/2006/relationships/presProps" Target="presProps.xml"/><Relationship Id="rId85" Type="http://schemas.openxmlformats.org/officeDocument/2006/relationships/customXml" Target="../customXml/item85.xml"/><Relationship Id="rId150" Type="http://schemas.openxmlformats.org/officeDocument/2006/relationships/slide" Target="slides/slide27.xml"/><Relationship Id="rId192" Type="http://schemas.openxmlformats.org/officeDocument/2006/relationships/slide" Target="slides/slide69.xml"/><Relationship Id="rId206" Type="http://schemas.openxmlformats.org/officeDocument/2006/relationships/slide" Target="slides/slide83.xml"/><Relationship Id="rId248" Type="http://schemas.openxmlformats.org/officeDocument/2006/relationships/slide" Target="slides/slide125.xml"/><Relationship Id="rId12" Type="http://schemas.openxmlformats.org/officeDocument/2006/relationships/customXml" Target="../customXml/item12.xml"/><Relationship Id="rId33" Type="http://schemas.openxmlformats.org/officeDocument/2006/relationships/customXml" Target="../customXml/item33.xml"/><Relationship Id="rId108" Type="http://schemas.openxmlformats.org/officeDocument/2006/relationships/customXml" Target="../customXml/item108.xml"/><Relationship Id="rId129" Type="http://schemas.openxmlformats.org/officeDocument/2006/relationships/slide" Target="slides/slide6.xml"/><Relationship Id="rId280" Type="http://schemas.openxmlformats.org/officeDocument/2006/relationships/slide" Target="slides/slide157.xml"/><Relationship Id="rId54" Type="http://schemas.openxmlformats.org/officeDocument/2006/relationships/customXml" Target="../customXml/item54.xml"/><Relationship Id="rId75" Type="http://schemas.openxmlformats.org/officeDocument/2006/relationships/customXml" Target="../customXml/item75.xml"/><Relationship Id="rId96" Type="http://schemas.openxmlformats.org/officeDocument/2006/relationships/customXml" Target="../customXml/item96.xml"/><Relationship Id="rId140" Type="http://schemas.openxmlformats.org/officeDocument/2006/relationships/slide" Target="slides/slide17.xml"/><Relationship Id="rId161" Type="http://schemas.openxmlformats.org/officeDocument/2006/relationships/slide" Target="slides/slide38.xml"/><Relationship Id="rId182" Type="http://schemas.openxmlformats.org/officeDocument/2006/relationships/slide" Target="slides/slide59.xml"/><Relationship Id="rId217" Type="http://schemas.openxmlformats.org/officeDocument/2006/relationships/slide" Target="slides/slide94.xml"/><Relationship Id="rId6" Type="http://schemas.openxmlformats.org/officeDocument/2006/relationships/customXml" Target="../customXml/item6.xml"/><Relationship Id="rId238" Type="http://schemas.openxmlformats.org/officeDocument/2006/relationships/slide" Target="slides/slide115.xml"/><Relationship Id="rId259" Type="http://schemas.openxmlformats.org/officeDocument/2006/relationships/slide" Target="slides/slide136.xml"/><Relationship Id="rId23" Type="http://schemas.openxmlformats.org/officeDocument/2006/relationships/customXml" Target="../customXml/item23.xml"/><Relationship Id="rId119" Type="http://schemas.openxmlformats.org/officeDocument/2006/relationships/customXml" Target="../customXml/item119.xml"/><Relationship Id="rId270" Type="http://schemas.openxmlformats.org/officeDocument/2006/relationships/slide" Target="slides/slide147.xml"/><Relationship Id="rId291" Type="http://schemas.openxmlformats.org/officeDocument/2006/relationships/viewProps" Target="viewProps.xml"/><Relationship Id="rId44" Type="http://schemas.openxmlformats.org/officeDocument/2006/relationships/customXml" Target="../customXml/item44.xml"/><Relationship Id="rId65" Type="http://schemas.openxmlformats.org/officeDocument/2006/relationships/customXml" Target="../customXml/item65.xml"/><Relationship Id="rId86" Type="http://schemas.openxmlformats.org/officeDocument/2006/relationships/customXml" Target="../customXml/item86.xml"/><Relationship Id="rId130" Type="http://schemas.openxmlformats.org/officeDocument/2006/relationships/slide" Target="slides/slide7.xml"/><Relationship Id="rId151" Type="http://schemas.openxmlformats.org/officeDocument/2006/relationships/slide" Target="slides/slide28.xml"/><Relationship Id="rId172" Type="http://schemas.openxmlformats.org/officeDocument/2006/relationships/slide" Target="slides/slide49.xml"/><Relationship Id="rId193" Type="http://schemas.openxmlformats.org/officeDocument/2006/relationships/slide" Target="slides/slide70.xml"/><Relationship Id="rId207" Type="http://schemas.openxmlformats.org/officeDocument/2006/relationships/slide" Target="slides/slide84.xml"/><Relationship Id="rId228" Type="http://schemas.openxmlformats.org/officeDocument/2006/relationships/slide" Target="slides/slide105.xml"/><Relationship Id="rId249" Type="http://schemas.openxmlformats.org/officeDocument/2006/relationships/slide" Target="slides/slide126.xml"/><Relationship Id="rId13" Type="http://schemas.openxmlformats.org/officeDocument/2006/relationships/customXml" Target="../customXml/item13.xml"/><Relationship Id="rId109" Type="http://schemas.openxmlformats.org/officeDocument/2006/relationships/customXml" Target="../customXml/item109.xml"/><Relationship Id="rId260" Type="http://schemas.openxmlformats.org/officeDocument/2006/relationships/slide" Target="slides/slide137.xml"/><Relationship Id="rId281" Type="http://schemas.openxmlformats.org/officeDocument/2006/relationships/slide" Target="slides/slide158.xml"/><Relationship Id="rId34" Type="http://schemas.openxmlformats.org/officeDocument/2006/relationships/customXml" Target="../customXml/item34.xml"/><Relationship Id="rId55" Type="http://schemas.openxmlformats.org/officeDocument/2006/relationships/customXml" Target="../customXml/item55.xml"/><Relationship Id="rId76" Type="http://schemas.openxmlformats.org/officeDocument/2006/relationships/customXml" Target="../customXml/item76.xml"/><Relationship Id="rId97" Type="http://schemas.openxmlformats.org/officeDocument/2006/relationships/customXml" Target="../customXml/item97.xml"/><Relationship Id="rId120" Type="http://schemas.openxmlformats.org/officeDocument/2006/relationships/customXml" Target="../customXml/item120.xml"/><Relationship Id="rId141" Type="http://schemas.openxmlformats.org/officeDocument/2006/relationships/slide" Target="slides/slide18.xml"/><Relationship Id="rId7" Type="http://schemas.openxmlformats.org/officeDocument/2006/relationships/customXml" Target="../customXml/item7.xml"/><Relationship Id="rId162" Type="http://schemas.openxmlformats.org/officeDocument/2006/relationships/slide" Target="slides/slide39.xml"/><Relationship Id="rId183" Type="http://schemas.openxmlformats.org/officeDocument/2006/relationships/slide" Target="slides/slide60.xml"/><Relationship Id="rId218" Type="http://schemas.openxmlformats.org/officeDocument/2006/relationships/slide" Target="slides/slide95.xml"/><Relationship Id="rId239" Type="http://schemas.openxmlformats.org/officeDocument/2006/relationships/slide" Target="slides/slide116.xml"/><Relationship Id="rId250" Type="http://schemas.openxmlformats.org/officeDocument/2006/relationships/slide" Target="slides/slide127.xml"/><Relationship Id="rId271" Type="http://schemas.openxmlformats.org/officeDocument/2006/relationships/slide" Target="slides/slide148.xml"/><Relationship Id="rId292" Type="http://schemas.openxmlformats.org/officeDocument/2006/relationships/theme" Target="theme/theme1.xml"/><Relationship Id="rId24" Type="http://schemas.openxmlformats.org/officeDocument/2006/relationships/customXml" Target="../customXml/item24.xml"/><Relationship Id="rId45" Type="http://schemas.openxmlformats.org/officeDocument/2006/relationships/customXml" Target="../customXml/item45.xml"/><Relationship Id="rId66" Type="http://schemas.openxmlformats.org/officeDocument/2006/relationships/customXml" Target="../customXml/item66.xml"/><Relationship Id="rId87" Type="http://schemas.openxmlformats.org/officeDocument/2006/relationships/customXml" Target="../customXml/item87.xml"/><Relationship Id="rId110" Type="http://schemas.openxmlformats.org/officeDocument/2006/relationships/customXml" Target="../customXml/item110.xml"/><Relationship Id="rId131" Type="http://schemas.openxmlformats.org/officeDocument/2006/relationships/slide" Target="slides/slide8.xml"/><Relationship Id="rId152" Type="http://schemas.openxmlformats.org/officeDocument/2006/relationships/slide" Target="slides/slide29.xml"/><Relationship Id="rId173" Type="http://schemas.openxmlformats.org/officeDocument/2006/relationships/slide" Target="slides/slide50.xml"/><Relationship Id="rId194" Type="http://schemas.openxmlformats.org/officeDocument/2006/relationships/slide" Target="slides/slide71.xml"/><Relationship Id="rId208" Type="http://schemas.openxmlformats.org/officeDocument/2006/relationships/slide" Target="slides/slide85.xml"/><Relationship Id="rId229" Type="http://schemas.openxmlformats.org/officeDocument/2006/relationships/slide" Target="slides/slide106.xml"/><Relationship Id="rId240" Type="http://schemas.openxmlformats.org/officeDocument/2006/relationships/slide" Target="slides/slide117.xml"/><Relationship Id="rId261" Type="http://schemas.openxmlformats.org/officeDocument/2006/relationships/slide" Target="slides/slide138.xml"/><Relationship Id="rId14" Type="http://schemas.openxmlformats.org/officeDocument/2006/relationships/customXml" Target="../customXml/item14.xml"/><Relationship Id="rId35" Type="http://schemas.openxmlformats.org/officeDocument/2006/relationships/customXml" Target="../customXml/item35.xml"/><Relationship Id="rId56" Type="http://schemas.openxmlformats.org/officeDocument/2006/relationships/customXml" Target="../customXml/item56.xml"/><Relationship Id="rId77" Type="http://schemas.openxmlformats.org/officeDocument/2006/relationships/customXml" Target="../customXml/item77.xml"/><Relationship Id="rId100" Type="http://schemas.openxmlformats.org/officeDocument/2006/relationships/customXml" Target="../customXml/item100.xml"/><Relationship Id="rId282" Type="http://schemas.openxmlformats.org/officeDocument/2006/relationships/slide" Target="slides/slide159.xml"/><Relationship Id="rId8" Type="http://schemas.openxmlformats.org/officeDocument/2006/relationships/customXml" Target="../customXml/item8.xml"/><Relationship Id="rId98" Type="http://schemas.openxmlformats.org/officeDocument/2006/relationships/customXml" Target="../customXml/item98.xml"/><Relationship Id="rId121" Type="http://schemas.openxmlformats.org/officeDocument/2006/relationships/customXml" Target="../customXml/item121.xml"/><Relationship Id="rId142" Type="http://schemas.openxmlformats.org/officeDocument/2006/relationships/slide" Target="slides/slide19.xml"/><Relationship Id="rId163" Type="http://schemas.openxmlformats.org/officeDocument/2006/relationships/slide" Target="slides/slide40.xml"/><Relationship Id="rId184" Type="http://schemas.openxmlformats.org/officeDocument/2006/relationships/slide" Target="slides/slide61.xml"/><Relationship Id="rId219" Type="http://schemas.openxmlformats.org/officeDocument/2006/relationships/slide" Target="slides/slide96.xml"/><Relationship Id="rId230" Type="http://schemas.openxmlformats.org/officeDocument/2006/relationships/slide" Target="slides/slide107.xml"/><Relationship Id="rId251" Type="http://schemas.openxmlformats.org/officeDocument/2006/relationships/slide" Target="slides/slide128.xml"/><Relationship Id="rId25" Type="http://schemas.openxmlformats.org/officeDocument/2006/relationships/customXml" Target="../customXml/item25.xml"/><Relationship Id="rId46" Type="http://schemas.openxmlformats.org/officeDocument/2006/relationships/customXml" Target="../customXml/item46.xml"/><Relationship Id="rId67" Type="http://schemas.openxmlformats.org/officeDocument/2006/relationships/customXml" Target="../customXml/item67.xml"/><Relationship Id="rId272" Type="http://schemas.openxmlformats.org/officeDocument/2006/relationships/slide" Target="slides/slide149.xml"/><Relationship Id="rId293" Type="http://schemas.openxmlformats.org/officeDocument/2006/relationships/tableStyles" Target="tableStyles.xml"/><Relationship Id="rId88" Type="http://schemas.openxmlformats.org/officeDocument/2006/relationships/customXml" Target="../customXml/item88.xml"/><Relationship Id="rId111" Type="http://schemas.openxmlformats.org/officeDocument/2006/relationships/customXml" Target="../customXml/item111.xml"/><Relationship Id="rId132" Type="http://schemas.openxmlformats.org/officeDocument/2006/relationships/slide" Target="slides/slide9.xml"/><Relationship Id="rId153" Type="http://schemas.openxmlformats.org/officeDocument/2006/relationships/slide" Target="slides/slide30.xml"/><Relationship Id="rId174" Type="http://schemas.openxmlformats.org/officeDocument/2006/relationships/slide" Target="slides/slide51.xml"/><Relationship Id="rId195" Type="http://schemas.openxmlformats.org/officeDocument/2006/relationships/slide" Target="slides/slide72.xml"/><Relationship Id="rId209" Type="http://schemas.openxmlformats.org/officeDocument/2006/relationships/slide" Target="slides/slide86.xml"/><Relationship Id="rId220" Type="http://schemas.openxmlformats.org/officeDocument/2006/relationships/slide" Target="slides/slide97.xml"/><Relationship Id="rId241" Type="http://schemas.openxmlformats.org/officeDocument/2006/relationships/slide" Target="slides/slide118.xml"/><Relationship Id="rId15" Type="http://schemas.openxmlformats.org/officeDocument/2006/relationships/customXml" Target="../customXml/item15.xml"/><Relationship Id="rId36" Type="http://schemas.openxmlformats.org/officeDocument/2006/relationships/customXml" Target="../customXml/item36.xml"/><Relationship Id="rId57" Type="http://schemas.openxmlformats.org/officeDocument/2006/relationships/customXml" Target="../customXml/item57.xml"/><Relationship Id="rId262" Type="http://schemas.openxmlformats.org/officeDocument/2006/relationships/slide" Target="slides/slide139.xml"/><Relationship Id="rId283" Type="http://schemas.openxmlformats.org/officeDocument/2006/relationships/slide" Target="slides/slide160.xml"/><Relationship Id="rId78" Type="http://schemas.openxmlformats.org/officeDocument/2006/relationships/customXml" Target="../customXml/item78.xml"/><Relationship Id="rId99" Type="http://schemas.openxmlformats.org/officeDocument/2006/relationships/customXml" Target="../customXml/item99.xml"/><Relationship Id="rId101" Type="http://schemas.openxmlformats.org/officeDocument/2006/relationships/customXml" Target="../customXml/item101.xml"/><Relationship Id="rId122" Type="http://schemas.openxmlformats.org/officeDocument/2006/relationships/customXml" Target="../customXml/item122.xml"/><Relationship Id="rId143" Type="http://schemas.openxmlformats.org/officeDocument/2006/relationships/slide" Target="slides/slide20.xml"/><Relationship Id="rId164" Type="http://schemas.openxmlformats.org/officeDocument/2006/relationships/slide" Target="slides/slide41.xml"/><Relationship Id="rId185" Type="http://schemas.openxmlformats.org/officeDocument/2006/relationships/slide" Target="slides/slide62.xml"/><Relationship Id="rId9" Type="http://schemas.openxmlformats.org/officeDocument/2006/relationships/customXml" Target="../customXml/item9.xml"/><Relationship Id="rId210" Type="http://schemas.openxmlformats.org/officeDocument/2006/relationships/slide" Target="slides/slide87.xml"/><Relationship Id="rId26" Type="http://schemas.openxmlformats.org/officeDocument/2006/relationships/customXml" Target="../customXml/item26.xml"/><Relationship Id="rId231" Type="http://schemas.openxmlformats.org/officeDocument/2006/relationships/slide" Target="slides/slide108.xml"/><Relationship Id="rId252" Type="http://schemas.openxmlformats.org/officeDocument/2006/relationships/slide" Target="slides/slide129.xml"/><Relationship Id="rId273" Type="http://schemas.openxmlformats.org/officeDocument/2006/relationships/slide" Target="slides/slide150.xml"/><Relationship Id="rId294" Type="http://schemas.microsoft.com/office/2016/11/relationships/changesInfo" Target="changesInfos/changesInfo1.xml"/><Relationship Id="rId47" Type="http://schemas.openxmlformats.org/officeDocument/2006/relationships/customXml" Target="../customXml/item47.xml"/><Relationship Id="rId68" Type="http://schemas.openxmlformats.org/officeDocument/2006/relationships/customXml" Target="../customXml/item68.xml"/><Relationship Id="rId89" Type="http://schemas.openxmlformats.org/officeDocument/2006/relationships/customXml" Target="../customXml/item89.xml"/><Relationship Id="rId112" Type="http://schemas.openxmlformats.org/officeDocument/2006/relationships/customXml" Target="../customXml/item112.xml"/><Relationship Id="rId133" Type="http://schemas.openxmlformats.org/officeDocument/2006/relationships/slide" Target="slides/slide10.xml"/><Relationship Id="rId154" Type="http://schemas.openxmlformats.org/officeDocument/2006/relationships/slide" Target="slides/slide31.xml"/><Relationship Id="rId175" Type="http://schemas.openxmlformats.org/officeDocument/2006/relationships/slide" Target="slides/slide52.xml"/><Relationship Id="rId196" Type="http://schemas.openxmlformats.org/officeDocument/2006/relationships/slide" Target="slides/slide73.xml"/><Relationship Id="rId200" Type="http://schemas.openxmlformats.org/officeDocument/2006/relationships/slide" Target="slides/slide77.xml"/><Relationship Id="rId16" Type="http://schemas.openxmlformats.org/officeDocument/2006/relationships/customXml" Target="../customXml/item16.xml"/><Relationship Id="rId221" Type="http://schemas.openxmlformats.org/officeDocument/2006/relationships/slide" Target="slides/slide98.xml"/><Relationship Id="rId242" Type="http://schemas.openxmlformats.org/officeDocument/2006/relationships/slide" Target="slides/slide119.xml"/><Relationship Id="rId263" Type="http://schemas.openxmlformats.org/officeDocument/2006/relationships/slide" Target="slides/slide140.xml"/><Relationship Id="rId284" Type="http://schemas.openxmlformats.org/officeDocument/2006/relationships/slide" Target="slides/slide161.xml"/><Relationship Id="rId37" Type="http://schemas.openxmlformats.org/officeDocument/2006/relationships/customXml" Target="../customXml/item37.xml"/><Relationship Id="rId58" Type="http://schemas.openxmlformats.org/officeDocument/2006/relationships/customXml" Target="../customXml/item58.xml"/><Relationship Id="rId79" Type="http://schemas.openxmlformats.org/officeDocument/2006/relationships/customXml" Target="../customXml/item79.xml"/><Relationship Id="rId102" Type="http://schemas.openxmlformats.org/officeDocument/2006/relationships/customXml" Target="../customXml/item102.xml"/><Relationship Id="rId123" Type="http://schemas.openxmlformats.org/officeDocument/2006/relationships/slideMaster" Target="slideMasters/slideMaster1.xml"/><Relationship Id="rId144" Type="http://schemas.openxmlformats.org/officeDocument/2006/relationships/slide" Target="slides/slide21.xml"/><Relationship Id="rId90" Type="http://schemas.openxmlformats.org/officeDocument/2006/relationships/customXml" Target="../customXml/item90.xml"/><Relationship Id="rId165" Type="http://schemas.openxmlformats.org/officeDocument/2006/relationships/slide" Target="slides/slide42.xml"/><Relationship Id="rId186" Type="http://schemas.openxmlformats.org/officeDocument/2006/relationships/slide" Target="slides/slide63.xml"/><Relationship Id="rId211" Type="http://schemas.openxmlformats.org/officeDocument/2006/relationships/slide" Target="slides/slide88.xml"/><Relationship Id="rId232" Type="http://schemas.openxmlformats.org/officeDocument/2006/relationships/slide" Target="slides/slide109.xml"/><Relationship Id="rId253" Type="http://schemas.openxmlformats.org/officeDocument/2006/relationships/slide" Target="slides/slide130.xml"/><Relationship Id="rId274" Type="http://schemas.openxmlformats.org/officeDocument/2006/relationships/slide" Target="slides/slide151.xml"/><Relationship Id="rId295" Type="http://schemas.microsoft.com/office/2015/10/relationships/revisionInfo" Target="revisionInfo.xml"/><Relationship Id="rId27" Type="http://schemas.openxmlformats.org/officeDocument/2006/relationships/customXml" Target="../customXml/item27.xml"/><Relationship Id="rId48" Type="http://schemas.openxmlformats.org/officeDocument/2006/relationships/customXml" Target="../customXml/item48.xml"/><Relationship Id="rId69" Type="http://schemas.openxmlformats.org/officeDocument/2006/relationships/customXml" Target="../customXml/item69.xml"/><Relationship Id="rId113" Type="http://schemas.openxmlformats.org/officeDocument/2006/relationships/customXml" Target="../customXml/item113.xml"/><Relationship Id="rId134" Type="http://schemas.openxmlformats.org/officeDocument/2006/relationships/slide" Target="slides/slide11.xml"/><Relationship Id="rId80" Type="http://schemas.openxmlformats.org/officeDocument/2006/relationships/customXml" Target="../customXml/item80.xml"/><Relationship Id="rId155" Type="http://schemas.openxmlformats.org/officeDocument/2006/relationships/slide" Target="slides/slide32.xml"/><Relationship Id="rId176" Type="http://schemas.openxmlformats.org/officeDocument/2006/relationships/slide" Target="slides/slide53.xml"/><Relationship Id="rId197" Type="http://schemas.openxmlformats.org/officeDocument/2006/relationships/slide" Target="slides/slide74.xml"/><Relationship Id="rId201" Type="http://schemas.openxmlformats.org/officeDocument/2006/relationships/slide" Target="slides/slide78.xml"/><Relationship Id="rId222" Type="http://schemas.openxmlformats.org/officeDocument/2006/relationships/slide" Target="slides/slide99.xml"/><Relationship Id="rId243" Type="http://schemas.openxmlformats.org/officeDocument/2006/relationships/slide" Target="slides/slide120.xml"/><Relationship Id="rId264" Type="http://schemas.openxmlformats.org/officeDocument/2006/relationships/slide" Target="slides/slide141.xml"/><Relationship Id="rId285" Type="http://schemas.openxmlformats.org/officeDocument/2006/relationships/slide" Target="slides/slide162.xml"/><Relationship Id="rId17" Type="http://schemas.openxmlformats.org/officeDocument/2006/relationships/customXml" Target="../customXml/item17.xml"/><Relationship Id="rId38" Type="http://schemas.openxmlformats.org/officeDocument/2006/relationships/customXml" Target="../customXml/item38.xml"/><Relationship Id="rId59" Type="http://schemas.openxmlformats.org/officeDocument/2006/relationships/customXml" Target="../customXml/item59.xml"/><Relationship Id="rId103" Type="http://schemas.openxmlformats.org/officeDocument/2006/relationships/customXml" Target="../customXml/item103.xml"/><Relationship Id="rId124" Type="http://schemas.openxmlformats.org/officeDocument/2006/relationships/slide" Target="slides/slide1.xml"/><Relationship Id="rId70" Type="http://schemas.openxmlformats.org/officeDocument/2006/relationships/customXml" Target="../customXml/item70.xml"/><Relationship Id="rId91" Type="http://schemas.openxmlformats.org/officeDocument/2006/relationships/customXml" Target="../customXml/item91.xml"/><Relationship Id="rId145" Type="http://schemas.openxmlformats.org/officeDocument/2006/relationships/slide" Target="slides/slide22.xml"/><Relationship Id="rId166" Type="http://schemas.openxmlformats.org/officeDocument/2006/relationships/slide" Target="slides/slide43.xml"/><Relationship Id="rId187" Type="http://schemas.openxmlformats.org/officeDocument/2006/relationships/slide" Target="slides/slide64.xml"/><Relationship Id="rId1" Type="http://schemas.openxmlformats.org/officeDocument/2006/relationships/customXml" Target="../customXml/item1.xml"/><Relationship Id="rId212" Type="http://schemas.openxmlformats.org/officeDocument/2006/relationships/slide" Target="slides/slide89.xml"/><Relationship Id="rId233" Type="http://schemas.openxmlformats.org/officeDocument/2006/relationships/slide" Target="slides/slide110.xml"/><Relationship Id="rId254" Type="http://schemas.openxmlformats.org/officeDocument/2006/relationships/slide" Target="slides/slide131.xml"/><Relationship Id="rId28" Type="http://schemas.openxmlformats.org/officeDocument/2006/relationships/customXml" Target="../customXml/item28.xml"/><Relationship Id="rId49" Type="http://schemas.openxmlformats.org/officeDocument/2006/relationships/customXml" Target="../customXml/item49.xml"/><Relationship Id="rId114" Type="http://schemas.openxmlformats.org/officeDocument/2006/relationships/customXml" Target="../customXml/item114.xml"/><Relationship Id="rId275" Type="http://schemas.openxmlformats.org/officeDocument/2006/relationships/slide" Target="slides/slide152.xml"/><Relationship Id="rId60" Type="http://schemas.openxmlformats.org/officeDocument/2006/relationships/customXml" Target="../customXml/item60.xml"/><Relationship Id="rId81" Type="http://schemas.openxmlformats.org/officeDocument/2006/relationships/customXml" Target="../customXml/item81.xml"/><Relationship Id="rId135" Type="http://schemas.openxmlformats.org/officeDocument/2006/relationships/slide" Target="slides/slide12.xml"/><Relationship Id="rId156" Type="http://schemas.openxmlformats.org/officeDocument/2006/relationships/slide" Target="slides/slide33.xml"/><Relationship Id="rId177" Type="http://schemas.openxmlformats.org/officeDocument/2006/relationships/slide" Target="slides/slide54.xml"/><Relationship Id="rId198" Type="http://schemas.openxmlformats.org/officeDocument/2006/relationships/slide" Target="slides/slide75.xml"/><Relationship Id="rId202" Type="http://schemas.openxmlformats.org/officeDocument/2006/relationships/slide" Target="slides/slide79.xml"/><Relationship Id="rId223" Type="http://schemas.openxmlformats.org/officeDocument/2006/relationships/slide" Target="slides/slide100.xml"/><Relationship Id="rId244" Type="http://schemas.openxmlformats.org/officeDocument/2006/relationships/slide" Target="slides/slide121.xml"/><Relationship Id="rId18" Type="http://schemas.openxmlformats.org/officeDocument/2006/relationships/customXml" Target="../customXml/item18.xml"/><Relationship Id="rId39" Type="http://schemas.openxmlformats.org/officeDocument/2006/relationships/customXml" Target="../customXml/item39.xml"/><Relationship Id="rId265" Type="http://schemas.openxmlformats.org/officeDocument/2006/relationships/slide" Target="slides/slide142.xml"/><Relationship Id="rId286" Type="http://schemas.openxmlformats.org/officeDocument/2006/relationships/slide" Target="slides/slide163.xml"/><Relationship Id="rId50" Type="http://schemas.openxmlformats.org/officeDocument/2006/relationships/customXml" Target="../customXml/item50.xml"/><Relationship Id="rId104" Type="http://schemas.openxmlformats.org/officeDocument/2006/relationships/customXml" Target="../customXml/item104.xml"/><Relationship Id="rId125" Type="http://schemas.openxmlformats.org/officeDocument/2006/relationships/slide" Target="slides/slide2.xml"/><Relationship Id="rId146" Type="http://schemas.openxmlformats.org/officeDocument/2006/relationships/slide" Target="slides/slide23.xml"/><Relationship Id="rId167" Type="http://schemas.openxmlformats.org/officeDocument/2006/relationships/slide" Target="slides/slide44.xml"/><Relationship Id="rId188" Type="http://schemas.openxmlformats.org/officeDocument/2006/relationships/slide" Target="slides/slide65.xml"/><Relationship Id="rId71" Type="http://schemas.openxmlformats.org/officeDocument/2006/relationships/customXml" Target="../customXml/item71.xml"/><Relationship Id="rId92" Type="http://schemas.openxmlformats.org/officeDocument/2006/relationships/customXml" Target="../customXml/item92.xml"/><Relationship Id="rId213" Type="http://schemas.openxmlformats.org/officeDocument/2006/relationships/slide" Target="slides/slide90.xml"/><Relationship Id="rId234" Type="http://schemas.openxmlformats.org/officeDocument/2006/relationships/slide" Target="slides/slide111.xml"/><Relationship Id="rId2" Type="http://schemas.openxmlformats.org/officeDocument/2006/relationships/customXml" Target="../customXml/item2.xml"/><Relationship Id="rId29" Type="http://schemas.openxmlformats.org/officeDocument/2006/relationships/customXml" Target="../customXml/item29.xml"/><Relationship Id="rId255" Type="http://schemas.openxmlformats.org/officeDocument/2006/relationships/slide" Target="slides/slide132.xml"/><Relationship Id="rId276" Type="http://schemas.openxmlformats.org/officeDocument/2006/relationships/slide" Target="slides/slide153.xml"/><Relationship Id="rId40" Type="http://schemas.openxmlformats.org/officeDocument/2006/relationships/customXml" Target="../customXml/item40.xml"/><Relationship Id="rId115" Type="http://schemas.openxmlformats.org/officeDocument/2006/relationships/customXml" Target="../customXml/item115.xml"/><Relationship Id="rId136" Type="http://schemas.openxmlformats.org/officeDocument/2006/relationships/slide" Target="slides/slide13.xml"/><Relationship Id="rId157" Type="http://schemas.openxmlformats.org/officeDocument/2006/relationships/slide" Target="slides/slide34.xml"/><Relationship Id="rId178" Type="http://schemas.openxmlformats.org/officeDocument/2006/relationships/slide" Target="slides/slide55.xml"/><Relationship Id="rId61" Type="http://schemas.openxmlformats.org/officeDocument/2006/relationships/customXml" Target="../customXml/item61.xml"/><Relationship Id="rId82" Type="http://schemas.openxmlformats.org/officeDocument/2006/relationships/customXml" Target="../customXml/item82.xml"/><Relationship Id="rId199" Type="http://schemas.openxmlformats.org/officeDocument/2006/relationships/slide" Target="slides/slide76.xml"/><Relationship Id="rId203" Type="http://schemas.openxmlformats.org/officeDocument/2006/relationships/slide" Target="slides/slide80.xml"/><Relationship Id="rId19" Type="http://schemas.openxmlformats.org/officeDocument/2006/relationships/customXml" Target="../customXml/item19.xml"/><Relationship Id="rId224" Type="http://schemas.openxmlformats.org/officeDocument/2006/relationships/slide" Target="slides/slide101.xml"/><Relationship Id="rId245" Type="http://schemas.openxmlformats.org/officeDocument/2006/relationships/slide" Target="slides/slide122.xml"/><Relationship Id="rId266" Type="http://schemas.openxmlformats.org/officeDocument/2006/relationships/slide" Target="slides/slide143.xml"/><Relationship Id="rId287" Type="http://schemas.openxmlformats.org/officeDocument/2006/relationships/notesMaster" Target="notesMasters/notesMaster1.xml"/><Relationship Id="rId30" Type="http://schemas.openxmlformats.org/officeDocument/2006/relationships/customXml" Target="../customXml/item30.xml"/><Relationship Id="rId105" Type="http://schemas.openxmlformats.org/officeDocument/2006/relationships/customXml" Target="../customXml/item105.xml"/><Relationship Id="rId126" Type="http://schemas.openxmlformats.org/officeDocument/2006/relationships/slide" Target="slides/slide3.xml"/><Relationship Id="rId147" Type="http://schemas.openxmlformats.org/officeDocument/2006/relationships/slide" Target="slides/slide24.xml"/><Relationship Id="rId168" Type="http://schemas.openxmlformats.org/officeDocument/2006/relationships/slide" Target="slides/slide45.xml"/><Relationship Id="rId51" Type="http://schemas.openxmlformats.org/officeDocument/2006/relationships/customXml" Target="../customXml/item51.xml"/><Relationship Id="rId72" Type="http://schemas.openxmlformats.org/officeDocument/2006/relationships/customXml" Target="../customXml/item72.xml"/><Relationship Id="rId93" Type="http://schemas.openxmlformats.org/officeDocument/2006/relationships/customXml" Target="../customXml/item93.xml"/><Relationship Id="rId189" Type="http://schemas.openxmlformats.org/officeDocument/2006/relationships/slide" Target="slides/slide66.xml"/><Relationship Id="rId3" Type="http://schemas.openxmlformats.org/officeDocument/2006/relationships/customXml" Target="../customXml/item3.xml"/><Relationship Id="rId214" Type="http://schemas.openxmlformats.org/officeDocument/2006/relationships/slide" Target="slides/slide91.xml"/><Relationship Id="rId235" Type="http://schemas.openxmlformats.org/officeDocument/2006/relationships/slide" Target="slides/slide112.xml"/><Relationship Id="rId256" Type="http://schemas.openxmlformats.org/officeDocument/2006/relationships/slide" Target="slides/slide133.xml"/><Relationship Id="rId277" Type="http://schemas.openxmlformats.org/officeDocument/2006/relationships/slide" Target="slides/slide154.xml"/><Relationship Id="rId116" Type="http://schemas.openxmlformats.org/officeDocument/2006/relationships/customXml" Target="../customXml/item116.xml"/><Relationship Id="rId137" Type="http://schemas.openxmlformats.org/officeDocument/2006/relationships/slide" Target="slides/slide14.xml"/><Relationship Id="rId158" Type="http://schemas.openxmlformats.org/officeDocument/2006/relationships/slide" Target="slides/slide35.xml"/><Relationship Id="rId20" Type="http://schemas.openxmlformats.org/officeDocument/2006/relationships/customXml" Target="../customXml/item20.xml"/><Relationship Id="rId41" Type="http://schemas.openxmlformats.org/officeDocument/2006/relationships/customXml" Target="../customXml/item41.xml"/><Relationship Id="rId62" Type="http://schemas.openxmlformats.org/officeDocument/2006/relationships/customXml" Target="../customXml/item62.xml"/><Relationship Id="rId83" Type="http://schemas.openxmlformats.org/officeDocument/2006/relationships/customXml" Target="../customXml/item83.xml"/><Relationship Id="rId179" Type="http://schemas.openxmlformats.org/officeDocument/2006/relationships/slide" Target="slides/slide56.xml"/><Relationship Id="rId190" Type="http://schemas.openxmlformats.org/officeDocument/2006/relationships/slide" Target="slides/slide67.xml"/><Relationship Id="rId204" Type="http://schemas.openxmlformats.org/officeDocument/2006/relationships/slide" Target="slides/slide81.xml"/><Relationship Id="rId225" Type="http://schemas.openxmlformats.org/officeDocument/2006/relationships/slide" Target="slides/slide102.xml"/><Relationship Id="rId246" Type="http://schemas.openxmlformats.org/officeDocument/2006/relationships/slide" Target="slides/slide123.xml"/><Relationship Id="rId267" Type="http://schemas.openxmlformats.org/officeDocument/2006/relationships/slide" Target="slides/slide144.xml"/><Relationship Id="rId288" Type="http://schemas.openxmlformats.org/officeDocument/2006/relationships/handoutMaster" Target="handoutMasters/handoutMaster1.xml"/><Relationship Id="rId106" Type="http://schemas.openxmlformats.org/officeDocument/2006/relationships/customXml" Target="../customXml/item106.xml"/><Relationship Id="rId127" Type="http://schemas.openxmlformats.org/officeDocument/2006/relationships/slide" Target="slides/slide4.xml"/><Relationship Id="rId10" Type="http://schemas.openxmlformats.org/officeDocument/2006/relationships/customXml" Target="../customXml/item10.xml"/><Relationship Id="rId31" Type="http://schemas.openxmlformats.org/officeDocument/2006/relationships/customXml" Target="../customXml/item31.xml"/><Relationship Id="rId52" Type="http://schemas.openxmlformats.org/officeDocument/2006/relationships/customXml" Target="../customXml/item52.xml"/><Relationship Id="rId73" Type="http://schemas.openxmlformats.org/officeDocument/2006/relationships/customXml" Target="../customXml/item73.xml"/><Relationship Id="rId94" Type="http://schemas.openxmlformats.org/officeDocument/2006/relationships/customXml" Target="../customXml/item94.xml"/><Relationship Id="rId148" Type="http://schemas.openxmlformats.org/officeDocument/2006/relationships/slide" Target="slides/slide25.xml"/><Relationship Id="rId169" Type="http://schemas.openxmlformats.org/officeDocument/2006/relationships/slide" Target="slides/slide46.xml"/><Relationship Id="rId4" Type="http://schemas.openxmlformats.org/officeDocument/2006/relationships/customXml" Target="../customXml/item4.xml"/><Relationship Id="rId180" Type="http://schemas.openxmlformats.org/officeDocument/2006/relationships/slide" Target="slides/slide57.xml"/><Relationship Id="rId215" Type="http://schemas.openxmlformats.org/officeDocument/2006/relationships/slide" Target="slides/slide92.xml"/><Relationship Id="rId236" Type="http://schemas.openxmlformats.org/officeDocument/2006/relationships/slide" Target="slides/slide113.xml"/><Relationship Id="rId257" Type="http://schemas.openxmlformats.org/officeDocument/2006/relationships/slide" Target="slides/slide134.xml"/><Relationship Id="rId278" Type="http://schemas.openxmlformats.org/officeDocument/2006/relationships/slide" Target="slides/slide155.xml"/><Relationship Id="rId42" Type="http://schemas.openxmlformats.org/officeDocument/2006/relationships/customXml" Target="../customXml/item42.xml"/><Relationship Id="rId84" Type="http://schemas.openxmlformats.org/officeDocument/2006/relationships/customXml" Target="../customXml/item84.xml"/><Relationship Id="rId138" Type="http://schemas.openxmlformats.org/officeDocument/2006/relationships/slide" Target="slides/slide15.xml"/><Relationship Id="rId191" Type="http://schemas.openxmlformats.org/officeDocument/2006/relationships/slide" Target="slides/slide68.xml"/><Relationship Id="rId205" Type="http://schemas.openxmlformats.org/officeDocument/2006/relationships/slide" Target="slides/slide82.xml"/><Relationship Id="rId247" Type="http://schemas.openxmlformats.org/officeDocument/2006/relationships/slide" Target="slides/slide124.xml"/><Relationship Id="rId107" Type="http://schemas.openxmlformats.org/officeDocument/2006/relationships/customXml" Target="../customXml/item107.xml"/><Relationship Id="rId289" Type="http://schemas.openxmlformats.org/officeDocument/2006/relationships/commentAuthors" Target="commentAuthors.xml"/><Relationship Id="rId11" Type="http://schemas.openxmlformats.org/officeDocument/2006/relationships/customXml" Target="../customXml/item11.xml"/><Relationship Id="rId53" Type="http://schemas.openxmlformats.org/officeDocument/2006/relationships/customXml" Target="../customXml/item53.xml"/><Relationship Id="rId149" Type="http://schemas.openxmlformats.org/officeDocument/2006/relationships/slide" Target="slides/slide26.xml"/><Relationship Id="rId95" Type="http://schemas.openxmlformats.org/officeDocument/2006/relationships/customXml" Target="../customXml/item95.xml"/><Relationship Id="rId160" Type="http://schemas.openxmlformats.org/officeDocument/2006/relationships/slide" Target="slides/slide37.xml"/><Relationship Id="rId216" Type="http://schemas.openxmlformats.org/officeDocument/2006/relationships/slide" Target="slides/slide93.xml"/><Relationship Id="rId258" Type="http://schemas.openxmlformats.org/officeDocument/2006/relationships/slide" Target="slides/slide135.xml"/><Relationship Id="rId22" Type="http://schemas.openxmlformats.org/officeDocument/2006/relationships/customXml" Target="../customXml/item22.xml"/><Relationship Id="rId64" Type="http://schemas.openxmlformats.org/officeDocument/2006/relationships/customXml" Target="../customXml/item64.xml"/><Relationship Id="rId118" Type="http://schemas.openxmlformats.org/officeDocument/2006/relationships/customXml" Target="../customXml/item118.xml"/><Relationship Id="rId171" Type="http://schemas.openxmlformats.org/officeDocument/2006/relationships/slide" Target="slides/slide48.xml"/><Relationship Id="rId227" Type="http://schemas.openxmlformats.org/officeDocument/2006/relationships/slide" Target="slides/slide104.xml"/><Relationship Id="rId269" Type="http://schemas.openxmlformats.org/officeDocument/2006/relationships/slide" Target="slides/slide14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Erin Ress" userId="213cae08-5d8b-4548-abc4-7560faa113b7" providerId="ADAL" clId="{88CFB90B-4B8A-43E6-B0EC-D7C2BF31CD3A}"/>
    <pc:docChg chg="modSld">
      <pc:chgData name="Erin Ress" userId="213cae08-5d8b-4548-abc4-7560faa113b7" providerId="ADAL" clId="{88CFB90B-4B8A-43E6-B0EC-D7C2BF31CD3A}" dt="2022-06-15T13:09:06.330" v="5" actId="962"/>
      <pc:docMkLst>
        <pc:docMk/>
      </pc:docMkLst>
      <pc:sldChg chg="modSp mod">
        <pc:chgData name="Erin Ress" userId="213cae08-5d8b-4548-abc4-7560faa113b7" providerId="ADAL" clId="{88CFB90B-4B8A-43E6-B0EC-D7C2BF31CD3A}" dt="2022-06-15T13:09:06.330" v="5" actId="962"/>
        <pc:sldMkLst>
          <pc:docMk/>
          <pc:sldMk cId="3347299117" sldId="1053"/>
        </pc:sldMkLst>
        <pc:grpChg chg="mod">
          <ac:chgData name="Erin Ress" userId="213cae08-5d8b-4548-abc4-7560faa113b7" providerId="ADAL" clId="{88CFB90B-4B8A-43E6-B0EC-D7C2BF31CD3A}" dt="2022-06-15T13:09:06.330" v="5" actId="962"/>
          <ac:grpSpMkLst>
            <pc:docMk/>
            <pc:sldMk cId="3347299117" sldId="1053"/>
            <ac:grpSpMk id="6" creationId="{6CD9A767-959C-45B7-A309-59894ED0F019}"/>
          </ac:grpSpMkLst>
        </pc:grpChg>
      </pc:sldChg>
      <pc:sldChg chg="modSp mod">
        <pc:chgData name="Erin Ress" userId="213cae08-5d8b-4548-abc4-7560faa113b7" providerId="ADAL" clId="{88CFB90B-4B8A-43E6-B0EC-D7C2BF31CD3A}" dt="2022-06-15T13:08:51.917" v="3" actId="962"/>
        <pc:sldMkLst>
          <pc:docMk/>
          <pc:sldMk cId="927684619" sldId="1142"/>
        </pc:sldMkLst>
        <pc:grpChg chg="mod">
          <ac:chgData name="Erin Ress" userId="213cae08-5d8b-4548-abc4-7560faa113b7" providerId="ADAL" clId="{88CFB90B-4B8A-43E6-B0EC-D7C2BF31CD3A}" dt="2022-06-15T13:08:51.917" v="3" actId="962"/>
          <ac:grpSpMkLst>
            <pc:docMk/>
            <pc:sldMk cId="927684619" sldId="1142"/>
            <ac:grpSpMk id="5" creationId="{FCA8ECD3-4B47-45ED-AD70-D8B8C249E0FB}"/>
          </ac:grpSpMkLst>
        </pc:grpChg>
      </pc:sldChg>
      <pc:sldChg chg="modSp mod">
        <pc:chgData name="Erin Ress" userId="213cae08-5d8b-4548-abc4-7560faa113b7" providerId="ADAL" clId="{88CFB90B-4B8A-43E6-B0EC-D7C2BF31CD3A}" dt="2022-06-15T13:08:46.561" v="1" actId="962"/>
        <pc:sldMkLst>
          <pc:docMk/>
          <pc:sldMk cId="3649932739" sldId="1228"/>
        </pc:sldMkLst>
        <pc:grpChg chg="mod">
          <ac:chgData name="Erin Ress" userId="213cae08-5d8b-4548-abc4-7560faa113b7" providerId="ADAL" clId="{88CFB90B-4B8A-43E6-B0EC-D7C2BF31CD3A}" dt="2022-06-15T13:08:46.561" v="1" actId="962"/>
          <ac:grpSpMkLst>
            <pc:docMk/>
            <pc:sldMk cId="3649932739" sldId="1228"/>
            <ac:grpSpMk id="6" creationId="{27CAEFEF-85DE-4B19-8ACF-2868D2C64068}"/>
          </ac:grpSpMkLst>
        </pc:grpChg>
      </pc:sld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dgm:spPr/>
      <dgm:t>
        <a:bodyPr/>
        <a:lstStyle/>
        <a:p>
          <a:r>
            <a:rPr lang="en-US" b="1"/>
            <a:t>Source Water Adequacy and Protection</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a:t>Infrastructure Adequacy and Improvement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a:t>Technical Knowledge and Implementation</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dgm:spPr/>
      <dgm:t>
        <a:bodyPr/>
        <a:lstStyle/>
        <a:p>
          <a:r>
            <a:rPr lang="en-US"/>
            <a:t>Source Water Adequacy and Protection</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b="1" dirty="0"/>
            <a:t>Infrastructure Adequacy and Improvement</a:t>
          </a:r>
        </a:p>
      </dgm:t>
      <dgm:extLst>
        <a:ext uri="{E40237B7-FDA0-4F09-8148-C483321AD2D9}">
          <dgm14:cNvPr xmlns:dgm14="http://schemas.microsoft.com/office/drawing/2010/diagram" id="0" name="" descr="Technical Capacity flow chart"/>
        </a:ext>
      </dgm:extLs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a:t>Technical Knowledge and Implementation</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dgm:spPr/>
      <dgm:t>
        <a:bodyPr/>
        <a:lstStyle/>
        <a:p>
          <a:r>
            <a:rPr lang="en-US"/>
            <a:t>Source Water Adequacy and Protection</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b="0"/>
            <a:t>Infrastructure Adequacy and Improvement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b="1"/>
            <a:t>Technical Knowledge and Implementation</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extLst>
        <a:ext uri="{E40237B7-FDA0-4F09-8148-C483321AD2D9}">
          <dgm14:cNvPr xmlns:dgm14="http://schemas.microsoft.com/office/drawing/2010/diagram" id="0" name="" descr="Technical Capacity flow chart"/>
        </a:ext>
      </dgm:extLst>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200" b="1"/>
            <a:t>Ownership Accountability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a:t>Staffing and Organization</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a:t>Effective External Linkages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dgm:spPr/>
      <dgm:t>
        <a:bodyPr/>
        <a:lstStyle/>
        <a:p>
          <a:r>
            <a:rPr lang="en-US"/>
            <a:t>Ownership Accountability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dgm:spPr/>
      <dgm:t>
        <a:bodyPr/>
        <a:lstStyle/>
        <a:p>
          <a:r>
            <a:rPr lang="en-US" b="1"/>
            <a:t>Staffing and Organization</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dgm:spPr/>
      <dgm:t>
        <a:bodyPr/>
        <a:lstStyle/>
        <a:p>
          <a:r>
            <a:rPr lang="en-US"/>
            <a:t>Effective External Linkages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extLst>
        <a:ext uri="{E40237B7-FDA0-4F09-8148-C483321AD2D9}">
          <dgm14:cNvPr xmlns:dgm14="http://schemas.microsoft.com/office/drawing/2010/diagram" id="0" name="" descr="Managerial capacity graphic"/>
        </a:ext>
      </dgm:extLst>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10000"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200"/>
            <a:t>Ownership Accountability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custT="1"/>
      <dgm:spPr/>
      <dgm:t>
        <a:bodyPr/>
        <a:lstStyle/>
        <a:p>
          <a:r>
            <a:rPr lang="en-US" sz="1200"/>
            <a:t>Staffing and Organization</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custT="1"/>
      <dgm:spPr/>
      <dgm:t>
        <a:bodyPr/>
        <a:lstStyle/>
        <a:p>
          <a:r>
            <a:rPr lang="en-US" sz="1200" b="1"/>
            <a:t>Effective External Linkages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02512"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100" b="1"/>
            <a:t>Revenue Sufficiency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custT="1"/>
      <dgm:spPr/>
      <dgm:t>
        <a:bodyPr/>
        <a:lstStyle/>
        <a:p>
          <a:r>
            <a:rPr lang="en-US" sz="1100"/>
            <a:t>Revenue and Expense Management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custT="1"/>
      <dgm:spPr/>
      <dgm:t>
        <a:bodyPr/>
        <a:lstStyle/>
        <a:p>
          <a:r>
            <a:rPr lang="en-US" sz="1100"/>
            <a:t>Credit Worthiness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extLst>
        <a:ext uri="{E40237B7-FDA0-4F09-8148-C483321AD2D9}">
          <dgm14:cNvPr xmlns:dgm14="http://schemas.microsoft.com/office/drawing/2010/diagram" id="0" name="" descr="Financial capacity graphic"/>
        </a:ext>
      </dgm:extLst>
    </dgm:pt>
    <dgm:pt modelId="{BDAC0528-6E3A-4516-A2A2-CDE76C5CF85F}" type="pres">
      <dgm:prSet presAssocID="{1E3DD897-6726-40A8-8821-FE1F4D5AB73B}" presName="Parent3" presStyleLbl="revTx" presStyleIdx="2" presStyleCnt="3" custScaleX="104536"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100"/>
            <a:t>Revenue Sufficiency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custT="1"/>
      <dgm:spPr/>
      <dgm:t>
        <a:bodyPr/>
        <a:lstStyle/>
        <a:p>
          <a:r>
            <a:rPr lang="en-US" sz="1100" b="1"/>
            <a:t>Revenue and Expense Management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custT="1"/>
      <dgm:spPr/>
      <dgm:t>
        <a:bodyPr/>
        <a:lstStyle/>
        <a:p>
          <a:r>
            <a:rPr lang="en-US" sz="1100"/>
            <a:t>Credit Worthiness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extLst>
        <a:ext uri="{E40237B7-FDA0-4F09-8148-C483321AD2D9}">
          <dgm14:cNvPr xmlns:dgm14="http://schemas.microsoft.com/office/drawing/2010/diagram" id="0" name="" descr="Financial capacity graphic"/>
        </a:ext>
      </dgm:extLst>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04536"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EA7019B6-CC4E-4AAB-8189-FB73870FBD79}" type="doc">
      <dgm:prSet loTypeId="urn:microsoft.com/office/officeart/2009/layout/CircleArrowProcess" loCatId="cycle" qsTypeId="urn:microsoft.com/office/officeart/2005/8/quickstyle/simple1" qsCatId="simple" csTypeId="urn:microsoft.com/office/officeart/2005/8/colors/accent1_2" csCatId="accent1" phldr="1"/>
      <dgm:spPr/>
      <dgm:t>
        <a:bodyPr/>
        <a:lstStyle/>
        <a:p>
          <a:endParaRPr lang="en-US"/>
        </a:p>
      </dgm:t>
    </dgm:pt>
    <dgm:pt modelId="{9D6305F0-88A1-4F24-BC12-0D713294DC05}">
      <dgm:prSet phldrT="[Text]" custT="1"/>
      <dgm:spPr/>
      <dgm:t>
        <a:bodyPr/>
        <a:lstStyle/>
        <a:p>
          <a:r>
            <a:rPr lang="en-US" sz="1100" dirty="0"/>
            <a:t>Revenue Sufficiency</a:t>
          </a:r>
        </a:p>
      </dgm:t>
    </dgm:pt>
    <dgm:pt modelId="{F4741430-D686-4F9A-B1C1-912A54D2B5DD}" type="parTrans" cxnId="{E772B607-8F71-450A-83F3-015C2DC12BC7}">
      <dgm:prSet/>
      <dgm:spPr/>
      <dgm:t>
        <a:bodyPr/>
        <a:lstStyle/>
        <a:p>
          <a:endParaRPr lang="en-US"/>
        </a:p>
      </dgm:t>
    </dgm:pt>
    <dgm:pt modelId="{038235AD-25EF-4BDD-A46A-72EF9CC13EEB}" type="sibTrans" cxnId="{E772B607-8F71-450A-83F3-015C2DC12BC7}">
      <dgm:prSet/>
      <dgm:spPr/>
      <dgm:t>
        <a:bodyPr/>
        <a:lstStyle/>
        <a:p>
          <a:endParaRPr lang="en-US"/>
        </a:p>
      </dgm:t>
    </dgm:pt>
    <dgm:pt modelId="{D694A128-2AC9-47AD-8EAE-8190B5519A9C}">
      <dgm:prSet phldrT="[Text]" custT="1"/>
      <dgm:spPr/>
      <dgm:t>
        <a:bodyPr/>
        <a:lstStyle/>
        <a:p>
          <a:r>
            <a:rPr lang="en-US" sz="1100"/>
            <a:t>Revenue and Expense Management</a:t>
          </a:r>
        </a:p>
      </dgm:t>
    </dgm:pt>
    <dgm:pt modelId="{82E19627-C78C-4E7D-93C7-E6CD8DBF8F1F}" type="parTrans" cxnId="{03D426DF-787A-4AC2-9568-0C629460D27E}">
      <dgm:prSet/>
      <dgm:spPr/>
      <dgm:t>
        <a:bodyPr/>
        <a:lstStyle/>
        <a:p>
          <a:endParaRPr lang="en-US"/>
        </a:p>
      </dgm:t>
    </dgm:pt>
    <dgm:pt modelId="{82386A24-4376-4967-B6C2-438524A27AE4}" type="sibTrans" cxnId="{03D426DF-787A-4AC2-9568-0C629460D27E}">
      <dgm:prSet/>
      <dgm:spPr/>
      <dgm:t>
        <a:bodyPr/>
        <a:lstStyle/>
        <a:p>
          <a:endParaRPr lang="en-US"/>
        </a:p>
      </dgm:t>
    </dgm:pt>
    <dgm:pt modelId="{1E3DD897-6726-40A8-8821-FE1F4D5AB73B}">
      <dgm:prSet phldrT="[Text]" custT="1"/>
      <dgm:spPr/>
      <dgm:t>
        <a:bodyPr/>
        <a:lstStyle/>
        <a:p>
          <a:r>
            <a:rPr lang="en-US" sz="1100" b="1"/>
            <a:t>Credit Worthiness</a:t>
          </a:r>
        </a:p>
      </dgm:t>
    </dgm:pt>
    <dgm:pt modelId="{D14EC291-10C7-481E-9D9A-9BA6EDF5A47A}" type="parTrans" cxnId="{A6D3FE91-50C5-4BF0-AC54-0370630E3047}">
      <dgm:prSet/>
      <dgm:spPr/>
      <dgm:t>
        <a:bodyPr/>
        <a:lstStyle/>
        <a:p>
          <a:endParaRPr lang="en-US"/>
        </a:p>
      </dgm:t>
    </dgm:pt>
    <dgm:pt modelId="{A87B542F-EDF2-4279-96B6-7E29523CC1CC}" type="sibTrans" cxnId="{A6D3FE91-50C5-4BF0-AC54-0370630E3047}">
      <dgm:prSet/>
      <dgm:spPr/>
      <dgm:t>
        <a:bodyPr/>
        <a:lstStyle/>
        <a:p>
          <a:endParaRPr lang="en-US"/>
        </a:p>
      </dgm:t>
    </dgm:pt>
    <dgm:pt modelId="{32B22BD8-B050-4866-AFD0-92EBDB413A9E}" type="pres">
      <dgm:prSet presAssocID="{EA7019B6-CC4E-4AAB-8189-FB73870FBD79}" presName="Name0" presStyleCnt="0">
        <dgm:presLayoutVars>
          <dgm:chMax val="7"/>
          <dgm:chPref val="7"/>
          <dgm:dir/>
          <dgm:animLvl val="lvl"/>
        </dgm:presLayoutVars>
      </dgm:prSet>
      <dgm:spPr/>
    </dgm:pt>
    <dgm:pt modelId="{2A184249-2097-47D4-BD20-A1B653136996}" type="pres">
      <dgm:prSet presAssocID="{9D6305F0-88A1-4F24-BC12-0D713294DC05}" presName="Accent1" presStyleCnt="0"/>
      <dgm:spPr/>
    </dgm:pt>
    <dgm:pt modelId="{62770DFE-F174-4010-88AC-4EE24FB3F81D}" type="pres">
      <dgm:prSet presAssocID="{9D6305F0-88A1-4F24-BC12-0D713294DC05}" presName="Accent" presStyleLbl="node1" presStyleIdx="0" presStyleCnt="3" custScaleX="110000" custScaleY="110000"/>
      <dgm:spPr>
        <a:solidFill>
          <a:srgbClr val="18637B"/>
        </a:solidFill>
      </dgm:spPr>
    </dgm:pt>
    <dgm:pt modelId="{393FE4F2-1DCA-4D86-A18A-152BBD6BCA5F}" type="pres">
      <dgm:prSet presAssocID="{9D6305F0-88A1-4F24-BC12-0D713294DC05}" presName="Parent1" presStyleLbl="revTx" presStyleIdx="0" presStyleCnt="3" custLinFactNeighborY="-5421">
        <dgm:presLayoutVars>
          <dgm:chMax val="1"/>
          <dgm:chPref val="1"/>
          <dgm:bulletEnabled val="1"/>
        </dgm:presLayoutVars>
      </dgm:prSet>
      <dgm:spPr/>
    </dgm:pt>
    <dgm:pt modelId="{D2EEE5A3-0DE9-42B4-9A2B-E16BBDA161B5}" type="pres">
      <dgm:prSet presAssocID="{D694A128-2AC9-47AD-8EAE-8190B5519A9C}" presName="Accent2" presStyleCnt="0"/>
      <dgm:spPr/>
    </dgm:pt>
    <dgm:pt modelId="{AEC78D93-96C6-46E5-948D-7FA7268D0337}" type="pres">
      <dgm:prSet presAssocID="{D694A128-2AC9-47AD-8EAE-8190B5519A9C}" presName="Accent" presStyleLbl="node1" presStyleIdx="1" presStyleCnt="3" custScaleX="110000" custScaleY="110000"/>
      <dgm:spPr>
        <a:solidFill>
          <a:srgbClr val="3B8D61"/>
        </a:solidFill>
      </dgm:spPr>
    </dgm:pt>
    <dgm:pt modelId="{16E1AAC7-3F00-4CCD-854F-460DB9037715}" type="pres">
      <dgm:prSet presAssocID="{D694A128-2AC9-47AD-8EAE-8190B5519A9C}" presName="Parent2" presStyleLbl="revTx" presStyleIdx="1" presStyleCnt="3" custLinFactNeighborX="-903" custLinFactNeighborY="-9035">
        <dgm:presLayoutVars>
          <dgm:chMax val="1"/>
          <dgm:chPref val="1"/>
          <dgm:bulletEnabled val="1"/>
        </dgm:presLayoutVars>
      </dgm:prSet>
      <dgm:spPr/>
    </dgm:pt>
    <dgm:pt modelId="{8ADD0A00-0FFF-4DEC-B76B-B0061ACB5E1C}" type="pres">
      <dgm:prSet presAssocID="{1E3DD897-6726-40A8-8821-FE1F4D5AB73B}" presName="Accent3" presStyleCnt="0"/>
      <dgm:spPr/>
    </dgm:pt>
    <dgm:pt modelId="{363DB27A-06DF-49FC-902A-824AFF146EE0}" type="pres">
      <dgm:prSet presAssocID="{1E3DD897-6726-40A8-8821-FE1F4D5AB73B}" presName="Accent" presStyleLbl="node1" presStyleIdx="2" presStyleCnt="3" custScaleX="110000" custScaleY="110000"/>
      <dgm:spPr>
        <a:solidFill>
          <a:srgbClr val="94BF6E"/>
        </a:solidFill>
      </dgm:spPr>
    </dgm:pt>
    <dgm:pt modelId="{BDAC0528-6E3A-4516-A2A2-CDE76C5CF85F}" type="pres">
      <dgm:prSet presAssocID="{1E3DD897-6726-40A8-8821-FE1F4D5AB73B}" presName="Parent3" presStyleLbl="revTx" presStyleIdx="2" presStyleCnt="3" custScaleX="104536" custScaleY="110000">
        <dgm:presLayoutVars>
          <dgm:chMax val="1"/>
          <dgm:chPref val="1"/>
          <dgm:bulletEnabled val="1"/>
        </dgm:presLayoutVars>
      </dgm:prSet>
      <dgm:spPr/>
    </dgm:pt>
  </dgm:ptLst>
  <dgm:cxnLst>
    <dgm:cxn modelId="{0BA6B105-90D9-4BDA-98C2-5F36B910CCED}" type="presOf" srcId="{EA7019B6-CC4E-4AAB-8189-FB73870FBD79}" destId="{32B22BD8-B050-4866-AFD0-92EBDB413A9E}" srcOrd="0" destOrd="0" presId="urn:microsoft.com/office/officeart/2009/layout/CircleArrowProcess"/>
    <dgm:cxn modelId="{E772B607-8F71-450A-83F3-015C2DC12BC7}" srcId="{EA7019B6-CC4E-4AAB-8189-FB73870FBD79}" destId="{9D6305F0-88A1-4F24-BC12-0D713294DC05}" srcOrd="0" destOrd="0" parTransId="{F4741430-D686-4F9A-B1C1-912A54D2B5DD}" sibTransId="{038235AD-25EF-4BDD-A46A-72EF9CC13EEB}"/>
    <dgm:cxn modelId="{BBABD22B-F0B4-4ADF-934E-9DB959CD39E6}" type="presOf" srcId="{1E3DD897-6726-40A8-8821-FE1F4D5AB73B}" destId="{BDAC0528-6E3A-4516-A2A2-CDE76C5CF85F}" srcOrd="0" destOrd="0" presId="urn:microsoft.com/office/officeart/2009/layout/CircleArrowProcess"/>
    <dgm:cxn modelId="{B9C5B634-9E37-4573-859B-5CC4B3E85C10}" type="presOf" srcId="{9D6305F0-88A1-4F24-BC12-0D713294DC05}" destId="{393FE4F2-1DCA-4D86-A18A-152BBD6BCA5F}" srcOrd="0" destOrd="0" presId="urn:microsoft.com/office/officeart/2009/layout/CircleArrowProcess"/>
    <dgm:cxn modelId="{A8353A88-6D88-49A3-BDF3-EBDD630259BD}" type="presOf" srcId="{D694A128-2AC9-47AD-8EAE-8190B5519A9C}" destId="{16E1AAC7-3F00-4CCD-854F-460DB9037715}" srcOrd="0" destOrd="0" presId="urn:microsoft.com/office/officeart/2009/layout/CircleArrowProcess"/>
    <dgm:cxn modelId="{A6D3FE91-50C5-4BF0-AC54-0370630E3047}" srcId="{EA7019B6-CC4E-4AAB-8189-FB73870FBD79}" destId="{1E3DD897-6726-40A8-8821-FE1F4D5AB73B}" srcOrd="2" destOrd="0" parTransId="{D14EC291-10C7-481E-9D9A-9BA6EDF5A47A}" sibTransId="{A87B542F-EDF2-4279-96B6-7E29523CC1CC}"/>
    <dgm:cxn modelId="{03D426DF-787A-4AC2-9568-0C629460D27E}" srcId="{EA7019B6-CC4E-4AAB-8189-FB73870FBD79}" destId="{D694A128-2AC9-47AD-8EAE-8190B5519A9C}" srcOrd="1" destOrd="0" parTransId="{82E19627-C78C-4E7D-93C7-E6CD8DBF8F1F}" sibTransId="{82386A24-4376-4967-B6C2-438524A27AE4}"/>
    <dgm:cxn modelId="{0A0E116D-6B8E-487D-A84B-08509C6B4342}" type="presParOf" srcId="{32B22BD8-B050-4866-AFD0-92EBDB413A9E}" destId="{2A184249-2097-47D4-BD20-A1B653136996}" srcOrd="0" destOrd="0" presId="urn:microsoft.com/office/officeart/2009/layout/CircleArrowProcess"/>
    <dgm:cxn modelId="{3DFF57A9-8B38-49BD-8EF5-AEE4B86E3679}" type="presParOf" srcId="{2A184249-2097-47D4-BD20-A1B653136996}" destId="{62770DFE-F174-4010-88AC-4EE24FB3F81D}" srcOrd="0" destOrd="0" presId="urn:microsoft.com/office/officeart/2009/layout/CircleArrowProcess"/>
    <dgm:cxn modelId="{EF5057E2-3F70-497B-8DB8-5215B34F58C7}" type="presParOf" srcId="{32B22BD8-B050-4866-AFD0-92EBDB413A9E}" destId="{393FE4F2-1DCA-4D86-A18A-152BBD6BCA5F}" srcOrd="1" destOrd="0" presId="urn:microsoft.com/office/officeart/2009/layout/CircleArrowProcess"/>
    <dgm:cxn modelId="{AEA13F35-1839-4DAD-92B0-734683BBD0F8}" type="presParOf" srcId="{32B22BD8-B050-4866-AFD0-92EBDB413A9E}" destId="{D2EEE5A3-0DE9-42B4-9A2B-E16BBDA161B5}" srcOrd="2" destOrd="0" presId="urn:microsoft.com/office/officeart/2009/layout/CircleArrowProcess"/>
    <dgm:cxn modelId="{FD4D71AA-8A14-4B15-A6B4-3CF6782467E9}" type="presParOf" srcId="{D2EEE5A3-0DE9-42B4-9A2B-E16BBDA161B5}" destId="{AEC78D93-96C6-46E5-948D-7FA7268D0337}" srcOrd="0" destOrd="0" presId="urn:microsoft.com/office/officeart/2009/layout/CircleArrowProcess"/>
    <dgm:cxn modelId="{4AE1F625-7DC9-4D5D-9E22-E2EF45D2B60D}" type="presParOf" srcId="{32B22BD8-B050-4866-AFD0-92EBDB413A9E}" destId="{16E1AAC7-3F00-4CCD-854F-460DB9037715}" srcOrd="3" destOrd="0" presId="urn:microsoft.com/office/officeart/2009/layout/CircleArrowProcess"/>
    <dgm:cxn modelId="{64A809F0-1545-487E-883A-8D5C68726A83}" type="presParOf" srcId="{32B22BD8-B050-4866-AFD0-92EBDB413A9E}" destId="{8ADD0A00-0FFF-4DEC-B76B-B0061ACB5E1C}" srcOrd="4" destOrd="0" presId="urn:microsoft.com/office/officeart/2009/layout/CircleArrowProcess"/>
    <dgm:cxn modelId="{03F195C9-532A-4829-A112-AE42EB87C918}" type="presParOf" srcId="{8ADD0A00-0FFF-4DEC-B76B-B0061ACB5E1C}" destId="{363DB27A-06DF-49FC-902A-824AFF146EE0}" srcOrd="0" destOrd="0" presId="urn:microsoft.com/office/officeart/2009/layout/CircleArrowProcess"/>
    <dgm:cxn modelId="{14F4FFA7-A860-4DB5-8F48-318A997843AF}" type="presParOf" srcId="{32B22BD8-B050-4866-AFD0-92EBDB413A9E}" destId="{BDAC0528-6E3A-4516-A2A2-CDE76C5CF85F}" srcOrd="5" destOrd="0" presId="urn:microsoft.com/office/officeart/2009/layout/CircleArrow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Source Water Adequacy and Protection</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Infrastructure Adequacy and Improvement</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Technical Knowledge and Implementation</a:t>
          </a:r>
        </a:p>
      </dsp:txBody>
      <dsp:txXfrm>
        <a:off x="1535565" y="2653981"/>
        <a:ext cx="1076103" cy="537923"/>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Source Water Adequacy and Protection</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dirty="0"/>
            <a:t>Infrastructure Adequacy and Improvement</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Technical Knowledge and Implementation</a:t>
          </a:r>
        </a:p>
      </dsp:txBody>
      <dsp:txXfrm>
        <a:off x="1535565" y="2653981"/>
        <a:ext cx="1076103" cy="537923"/>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Source Water Adequacy and Protection</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0" kern="1200"/>
            <a:t>Infrastructure Adequacy and Improvement</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Technical Knowledge and Implementation</a:t>
          </a:r>
        </a:p>
      </dsp:txBody>
      <dsp:txXfrm>
        <a:off x="1535565" y="2653981"/>
        <a:ext cx="1076103" cy="537923"/>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b="1" kern="1200"/>
            <a:t>Ownership Accountability</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Staffing and Organization</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Effective External Linkages</a:t>
          </a:r>
        </a:p>
      </dsp:txBody>
      <dsp:txXfrm>
        <a:off x="1535565" y="2653981"/>
        <a:ext cx="1076103" cy="537923"/>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Ownership Accountability</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b="1" kern="1200"/>
            <a:t>Staffing and Organization</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35565" y="2653981"/>
          <a:ext cx="1076103"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Effective External Linkages</a:t>
          </a:r>
        </a:p>
      </dsp:txBody>
      <dsp:txXfrm>
        <a:off x="1535565" y="2653981"/>
        <a:ext cx="1076103" cy="537923"/>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05011" y="-81847"/>
          <a:ext cx="1936550" cy="1936845"/>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582164" y="615371"/>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Ownership Accountability</a:t>
          </a:r>
        </a:p>
      </dsp:txBody>
      <dsp:txXfrm>
        <a:off x="1582164" y="615371"/>
        <a:ext cx="978276" cy="489021"/>
      </dsp:txXfrm>
    </dsp:sp>
    <dsp:sp modelId="{AEC78D93-96C6-46E5-948D-7FA7268D0337}">
      <dsp:nvSpPr>
        <dsp:cNvPr id="0" name=""/>
        <dsp:cNvSpPr/>
      </dsp:nvSpPr>
      <dsp:spPr>
        <a:xfrm>
          <a:off x="616038" y="929844"/>
          <a:ext cx="1936550" cy="1936845"/>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086341" y="1615242"/>
          <a:ext cx="978276" cy="489021"/>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kern="1200"/>
            <a:t>Staffing and Organization</a:t>
          </a:r>
        </a:p>
      </dsp:txBody>
      <dsp:txXfrm>
        <a:off x="1086341" y="1615242"/>
        <a:ext cx="978276" cy="489021"/>
      </dsp:txXfrm>
    </dsp:sp>
    <dsp:sp modelId="{363DB27A-06DF-49FC-902A-824AFF146EE0}">
      <dsp:nvSpPr>
        <dsp:cNvPr id="0" name=""/>
        <dsp:cNvSpPr/>
      </dsp:nvSpPr>
      <dsp:spPr>
        <a:xfrm>
          <a:off x="1242710" y="2074983"/>
          <a:ext cx="1663797" cy="1664464"/>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572191" y="2653981"/>
          <a:ext cx="1002850" cy="537923"/>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7620" tIns="7620" rIns="7620" bIns="7620" numCol="1" spcCol="1270" anchor="ctr" anchorCtr="0">
          <a:noAutofit/>
        </a:bodyPr>
        <a:lstStyle/>
        <a:p>
          <a:pPr marL="0" lvl="0" indent="0" algn="ctr" defTabSz="533400">
            <a:lnSpc>
              <a:spcPct val="90000"/>
            </a:lnSpc>
            <a:spcBef>
              <a:spcPct val="0"/>
            </a:spcBef>
            <a:spcAft>
              <a:spcPct val="35000"/>
            </a:spcAft>
            <a:buNone/>
          </a:pPr>
          <a:r>
            <a:rPr lang="en-US" sz="1200" b="1" kern="1200"/>
            <a:t>Effective External Linkages</a:t>
          </a:r>
        </a:p>
      </dsp:txBody>
      <dsp:txXfrm>
        <a:off x="1572191" y="2653981"/>
        <a:ext cx="1002850" cy="537923"/>
      </dsp:txXfrm>
    </dsp:sp>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81666" y="-76590"/>
          <a:ext cx="1812154" cy="1812430"/>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628169" y="575842"/>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Revenue Sufficiency</a:t>
          </a:r>
        </a:p>
      </dsp:txBody>
      <dsp:txXfrm>
        <a:off x="1628169" y="575842"/>
        <a:ext cx="915435" cy="457608"/>
      </dsp:txXfrm>
    </dsp:sp>
    <dsp:sp modelId="{AEC78D93-96C6-46E5-948D-7FA7268D0337}">
      <dsp:nvSpPr>
        <dsp:cNvPr id="0" name=""/>
        <dsp:cNvSpPr/>
      </dsp:nvSpPr>
      <dsp:spPr>
        <a:xfrm>
          <a:off x="724103" y="870114"/>
          <a:ext cx="1812154" cy="1812430"/>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164196" y="1511485"/>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Revenue and Expense Management</a:t>
          </a:r>
        </a:p>
      </dsp:txBody>
      <dsp:txXfrm>
        <a:off x="1164196" y="1511485"/>
        <a:ext cx="915435" cy="457608"/>
      </dsp:txXfrm>
    </dsp:sp>
    <dsp:sp modelId="{363DB27A-06DF-49FC-902A-824AFF146EE0}">
      <dsp:nvSpPr>
        <dsp:cNvPr id="0" name=""/>
        <dsp:cNvSpPr/>
      </dsp:nvSpPr>
      <dsp:spPr>
        <a:xfrm>
          <a:off x="1310520" y="1941695"/>
          <a:ext cx="1556921" cy="1557545"/>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609573" y="2483500"/>
          <a:ext cx="956959" cy="50336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Credit Worthiness</a:t>
          </a:r>
        </a:p>
      </dsp:txBody>
      <dsp:txXfrm>
        <a:off x="1609573" y="2483500"/>
        <a:ext cx="956959" cy="503369"/>
      </dsp:txXfrm>
    </dsp:sp>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81666" y="-76590"/>
          <a:ext cx="1812154" cy="1812430"/>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628169" y="575842"/>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Revenue Sufficiency</a:t>
          </a:r>
        </a:p>
      </dsp:txBody>
      <dsp:txXfrm>
        <a:off x="1628169" y="575842"/>
        <a:ext cx="915435" cy="457608"/>
      </dsp:txXfrm>
    </dsp:sp>
    <dsp:sp modelId="{AEC78D93-96C6-46E5-948D-7FA7268D0337}">
      <dsp:nvSpPr>
        <dsp:cNvPr id="0" name=""/>
        <dsp:cNvSpPr/>
      </dsp:nvSpPr>
      <dsp:spPr>
        <a:xfrm>
          <a:off x="724103" y="870114"/>
          <a:ext cx="1812154" cy="1812430"/>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164196" y="1511485"/>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Revenue and Expense Management</a:t>
          </a:r>
        </a:p>
      </dsp:txBody>
      <dsp:txXfrm>
        <a:off x="1164196" y="1511485"/>
        <a:ext cx="915435" cy="457608"/>
      </dsp:txXfrm>
    </dsp:sp>
    <dsp:sp modelId="{363DB27A-06DF-49FC-902A-824AFF146EE0}">
      <dsp:nvSpPr>
        <dsp:cNvPr id="0" name=""/>
        <dsp:cNvSpPr/>
      </dsp:nvSpPr>
      <dsp:spPr>
        <a:xfrm>
          <a:off x="1310520" y="1941695"/>
          <a:ext cx="1556921" cy="1557545"/>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609573" y="2483500"/>
          <a:ext cx="956959" cy="50336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Credit Worthiness</a:t>
          </a:r>
        </a:p>
      </dsp:txBody>
      <dsp:txXfrm>
        <a:off x="1609573" y="2483500"/>
        <a:ext cx="956959" cy="503369"/>
      </dsp:txXfrm>
    </dsp:sp>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2770DFE-F174-4010-88AC-4EE24FB3F81D}">
      <dsp:nvSpPr>
        <dsp:cNvPr id="0" name=""/>
        <dsp:cNvSpPr/>
      </dsp:nvSpPr>
      <dsp:spPr>
        <a:xfrm>
          <a:off x="1181666" y="-76590"/>
          <a:ext cx="1812154" cy="1812430"/>
        </a:xfrm>
        <a:prstGeom prst="circularArrow">
          <a:avLst>
            <a:gd name="adj1" fmla="val 10980"/>
            <a:gd name="adj2" fmla="val 1142322"/>
            <a:gd name="adj3" fmla="val 4500000"/>
            <a:gd name="adj4" fmla="val 10800000"/>
            <a:gd name="adj5" fmla="val 12500"/>
          </a:avLst>
        </a:prstGeom>
        <a:solidFill>
          <a:srgbClr val="18637B"/>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393FE4F2-1DCA-4D86-A18A-152BBD6BCA5F}">
      <dsp:nvSpPr>
        <dsp:cNvPr id="0" name=""/>
        <dsp:cNvSpPr/>
      </dsp:nvSpPr>
      <dsp:spPr>
        <a:xfrm>
          <a:off x="1628169" y="575842"/>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dirty="0"/>
            <a:t>Revenue Sufficiency</a:t>
          </a:r>
        </a:p>
      </dsp:txBody>
      <dsp:txXfrm>
        <a:off x="1628169" y="575842"/>
        <a:ext cx="915435" cy="457608"/>
      </dsp:txXfrm>
    </dsp:sp>
    <dsp:sp modelId="{AEC78D93-96C6-46E5-948D-7FA7268D0337}">
      <dsp:nvSpPr>
        <dsp:cNvPr id="0" name=""/>
        <dsp:cNvSpPr/>
      </dsp:nvSpPr>
      <dsp:spPr>
        <a:xfrm>
          <a:off x="724103" y="870114"/>
          <a:ext cx="1812154" cy="1812430"/>
        </a:xfrm>
        <a:prstGeom prst="leftCircularArrow">
          <a:avLst>
            <a:gd name="adj1" fmla="val 10980"/>
            <a:gd name="adj2" fmla="val 1142322"/>
            <a:gd name="adj3" fmla="val 6300000"/>
            <a:gd name="adj4" fmla="val 18900000"/>
            <a:gd name="adj5" fmla="val 12500"/>
          </a:avLst>
        </a:prstGeom>
        <a:solidFill>
          <a:srgbClr val="3B8D61"/>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16E1AAC7-3F00-4CCD-854F-460DB9037715}">
      <dsp:nvSpPr>
        <dsp:cNvPr id="0" name=""/>
        <dsp:cNvSpPr/>
      </dsp:nvSpPr>
      <dsp:spPr>
        <a:xfrm>
          <a:off x="1164196" y="1511485"/>
          <a:ext cx="915435" cy="45760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kern="1200"/>
            <a:t>Revenue and Expense Management</a:t>
          </a:r>
        </a:p>
      </dsp:txBody>
      <dsp:txXfrm>
        <a:off x="1164196" y="1511485"/>
        <a:ext cx="915435" cy="457608"/>
      </dsp:txXfrm>
    </dsp:sp>
    <dsp:sp modelId="{363DB27A-06DF-49FC-902A-824AFF146EE0}">
      <dsp:nvSpPr>
        <dsp:cNvPr id="0" name=""/>
        <dsp:cNvSpPr/>
      </dsp:nvSpPr>
      <dsp:spPr>
        <a:xfrm>
          <a:off x="1310520" y="1941695"/>
          <a:ext cx="1556921" cy="1557545"/>
        </a:xfrm>
        <a:prstGeom prst="blockArc">
          <a:avLst>
            <a:gd name="adj1" fmla="val 13500000"/>
            <a:gd name="adj2" fmla="val 10800000"/>
            <a:gd name="adj3" fmla="val 12740"/>
          </a:avLst>
        </a:prstGeom>
        <a:solidFill>
          <a:srgbClr val="94BF6E"/>
        </a:solidFill>
        <a:ln w="1270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DAC0528-6E3A-4516-A2A2-CDE76C5CF85F}">
      <dsp:nvSpPr>
        <dsp:cNvPr id="0" name=""/>
        <dsp:cNvSpPr/>
      </dsp:nvSpPr>
      <dsp:spPr>
        <a:xfrm>
          <a:off x="1609573" y="2483500"/>
          <a:ext cx="956959" cy="503369"/>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985" tIns="6985" rIns="6985" bIns="6985" numCol="1" spcCol="1270" anchor="ctr" anchorCtr="0">
          <a:noAutofit/>
        </a:bodyPr>
        <a:lstStyle/>
        <a:p>
          <a:pPr marL="0" lvl="0" indent="0" algn="ctr" defTabSz="488950">
            <a:lnSpc>
              <a:spcPct val="90000"/>
            </a:lnSpc>
            <a:spcBef>
              <a:spcPct val="0"/>
            </a:spcBef>
            <a:spcAft>
              <a:spcPct val="35000"/>
            </a:spcAft>
            <a:buNone/>
          </a:pPr>
          <a:r>
            <a:rPr lang="en-US" sz="1100" b="1" kern="1200"/>
            <a:t>Credit Worthiness</a:t>
          </a:r>
        </a:p>
      </dsp:txBody>
      <dsp:txXfrm>
        <a:off x="1609573" y="2483500"/>
        <a:ext cx="956959" cy="503369"/>
      </dsp:txXfrm>
    </dsp:sp>
  </dsp:spTree>
</dsp:drawing>
</file>

<file path=ppt/diagrams/layout1.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3.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4.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5.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6.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7.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8.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layout9.xml><?xml version="1.0" encoding="utf-8"?>
<dgm:layoutDef xmlns:dgm="http://schemas.openxmlformats.org/drawingml/2006/diagram" xmlns:a="http://schemas.openxmlformats.org/drawingml/2006/main" uniqueId="urn:microsoft.com/office/officeart/2009/layout/CircleArrowProcess">
  <dgm:title val=""/>
  <dgm:desc val=""/>
  <dgm:catLst>
    <dgm:cat type="process" pri="16500"/>
    <dgm:cat type="cycle" pri="160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7"/>
      <dgm:chPref val="7"/>
      <dgm:dir/>
      <dgm:animLvl val="lvl"/>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5"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1144"/>
              <dgm:constr type="t" for="ch" forName="Accent1" refType="h" fact="0"/>
              <dgm:constr type="w" for="ch" forName="Accent1" refType="w" fact="0.5542"/>
              <dgm:constr type="h" for="ch" forName="Accent1" refType="h" fact="0.6665"/>
              <dgm:constr type="l" for="ch" forName="Parent1" refType="w" fact="0.2368"/>
              <dgm:constr type="t" for="ch" forName="Parent1" refType="h" fact="0.2413"/>
              <dgm:constr type="w" for="ch" forName="Parent1" refType="w" fact="0.3092"/>
              <dgm:constr type="h" for="ch" forName="Parent1" refType="h" fact="0.1859"/>
              <dgm:constr type="l" for="ch" forName="Parent2" refType="w" fact="0.0822"/>
              <dgm:constr type="t" for="ch" forName="Parent2" refType="h" fact="0.625"/>
              <dgm:constr type="w" for="ch" forName="Parent2" refType="w" fact="0.3092"/>
              <dgm:constr type="h" for="ch" forName="Parent2" refType="h" fact="0.1859"/>
              <dgm:constr type="l" for="ch" forName="Child1" refType="w" fact="0.6678"/>
              <dgm:constr type="t" for="ch" forName="Child1" refType="h" fact="0.1978"/>
              <dgm:constr type="w" for="ch" forName="Child1" refType="w" fact="0.3322"/>
              <dgm:constr type="h" for="ch" forName="Child1" refType="h" fact="0.265"/>
              <dgm:constr type="l" for="ch" forName="Child2" refType="w" fact="0.5164"/>
              <dgm:constr type="t" for="ch" forName="Child2" refType="h" fact="0.5855"/>
              <dgm:constr type="w" for="ch" forName="Child2" refType="w" fact="0.3322"/>
              <dgm:constr type="h" for="ch" forName="Child2" refType="h" fact="0.265"/>
              <dgm:constr type="l" for="ch" forName="Accent2" refType="w" fact="0"/>
              <dgm:constr type="t" for="ch" forName="Accent2" refType="h" fact="0.4272"/>
              <dgm:constr type="w" for="ch" forName="Accent2" refType="w" fact="0.4761"/>
              <dgm:constr type="h" for="ch" forName="Accent2" refType="h" fact="0.5728"/>
            </dgm:constrLst>
          </dgm:if>
          <dgm:if name="Name6"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1479"/>
              <dgm:constr type="t" for="ch" forName="Accent1" refType="h" fact="0"/>
              <dgm:constr type="w" for="ch" forName="Accent1" refType="w" fact="0.5325"/>
              <dgm:constr type="h" for="ch" forName="Accent1" refType="h" fact="0.4814"/>
              <dgm:constr type="l" for="ch" forName="Accent2" refType="w" fact="0"/>
              <dgm:constr type="t" for="ch" forName="Accent2" refType="h" fact="0.2766"/>
              <dgm:constr type="w" for="ch" forName="Accent2" refType="w" fact="0.5325"/>
              <dgm:constr type="h" for="ch" forName="Accent2" refType="h" fact="0.4814"/>
              <dgm:constr type="l" for="ch" forName="Parent1" refType="w" fact="0.2656"/>
              <dgm:constr type="t" for="ch" forName="Parent1" refType="h" fact="0.1738"/>
              <dgm:constr type="w" for="ch" forName="Parent1" refType="w" fact="0.2959"/>
              <dgm:constr type="h" for="ch" forName="Parent1" refType="h" fact="0.1337"/>
              <dgm:constr type="l" for="ch" forName="Accent3" refType="w" fact="0.1858"/>
              <dgm:constr type="t" for="ch" forName="Accent3" refType="h" fact="0.5863"/>
              <dgm:constr type="w" for="ch" forName="Accent3" refType="w" fact="0.4575"/>
              <dgm:constr type="h" for="ch" forName="Accent3" refType="h" fact="0.4137"/>
              <dgm:constr type="l" for="ch" forName="Parent2" refType="w" fact="0.1183"/>
              <dgm:constr type="t" for="ch" forName="Parent2" refType="h" fact="0.452"/>
              <dgm:constr type="w" for="ch" forName="Parent2" refType="w" fact="0.2959"/>
              <dgm:constr type="h" for="ch" forName="Parent2" refType="h" fact="0.1337"/>
              <dgm:constr type="l" for="ch" forName="Parent3" refType="w" fact="0.2663"/>
              <dgm:constr type="t" for="ch" forName="Parent3" refType="h" fact="0.7306"/>
              <dgm:constr type="w" for="ch" forName="Parent3" refType="w" fact="0.2959"/>
              <dgm:constr type="h" for="ch" forName="Parent3" refType="h" fact="0.1337"/>
              <dgm:constr type="l" for="ch" forName="Child2" refType="w" fact="0.5325"/>
              <dgm:constr type="t" for="ch" forName="Child2" refType="h" fact="0.4217"/>
              <dgm:constr type="w" for="ch" forName="Child2" refType="w" fact="0.3195"/>
              <dgm:constr type="h" for="ch" forName="Child2" refType="h" fact="0.1926"/>
              <dgm:constr type="l" for="ch" forName="Child1" refType="w" fact="0.6805"/>
              <dgm:constr type="t" for="ch" forName="Child1" refType="h" fact="0.1435"/>
              <dgm:constr type="w" for="ch" forName="Child1" refType="w" fact="0.3195"/>
              <dgm:constr type="h" for="ch" forName="Child1" refType="h" fact="0.1926"/>
              <dgm:constr type="l" for="ch" forName="Child3" refType="w" fact="0.6805"/>
              <dgm:constr type="t" for="ch" forName="Child3" refType="h" fact="0.6998"/>
              <dgm:constr type="w" for="ch" forName="Child3" refType="w" fact="0.3195"/>
              <dgm:constr type="h" for="ch" forName="Child3" refType="h" fact="0.1926"/>
            </dgm:constrLst>
          </dgm:if>
          <dgm:if name="Name7"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1481"/>
              <dgm:constr type="t" for="ch" forName="Accent1" refType="h" fact="0"/>
              <dgm:constr type="w" for="ch" forName="Accent1" refType="w" fact="0.5331"/>
              <dgm:constr type="h" for="ch" forName="Accent1" refType="h" fact="0.3771"/>
              <dgm:constr type="l" for="ch" forName="Accent2" refType="w" fact="0"/>
              <dgm:constr type="t" for="ch" forName="Accent2" refType="h" fact="0.2167"/>
              <dgm:constr type="w" for="ch" forName="Accent2" refType="w" fact="0.5331"/>
              <dgm:constr type="h" for="ch" forName="Accent2" refType="h" fact="0.3771"/>
              <dgm:constr type="l" for="ch" forName="Accent3" refType="w" fact="0.1481"/>
              <dgm:constr type="t" for="ch" forName="Accent3" refType="h" fact="0.4342"/>
              <dgm:constr type="w" for="ch" forName="Accent3" refType="w" fact="0.5331"/>
              <dgm:constr type="h" for="ch" forName="Accent3" refType="h" fact="0.3771"/>
              <dgm:constr type="l" for="ch" forName="Parent1" refType="w" fact="0.2658"/>
              <dgm:constr type="t" for="ch" forName="Parent1" refType="h" fact="0.1365"/>
              <dgm:constr type="w" for="ch" forName="Parent1" refType="w" fact="0.2975"/>
              <dgm:constr type="h" for="ch" forName="Parent1" refType="h" fact="0.1052"/>
              <dgm:constr type="l" for="ch" forName="Parent2" refType="w" fact="0.1171"/>
              <dgm:constr type="t" for="ch" forName="Parent2" refType="h" fact="0.3536"/>
              <dgm:constr type="w" for="ch" forName="Parent2" refType="w" fact="0.2975"/>
              <dgm:constr type="h" for="ch" forName="Parent2" refType="h" fact="0.1052"/>
              <dgm:constr type="l" for="ch" forName="Parent3" refType="w" fact="0.2658"/>
              <dgm:constr type="t" for="ch" forName="Parent3" refType="h" fact="0.5707"/>
              <dgm:constr type="w" for="ch" forName="Parent3" refType="w" fact="0.2975"/>
              <dgm:constr type="h" for="ch" forName="Parent3" refType="h" fact="0.1052"/>
              <dgm:constr type="l" for="ch" forName="Parent4" refType="w" fact="0.1171"/>
              <dgm:constr type="t" for="ch" forName="Parent4" refType="h" fact="0.7878"/>
              <dgm:constr type="w" for="ch" forName="Parent4" refType="w" fact="0.2975"/>
              <dgm:constr type="h" for="ch" forName="Parent4" refType="h" fact="0.1052"/>
              <dgm:constr type="l" for="ch" forName="Child1" refType="w" fact="0.6804"/>
              <dgm:constr type="t" for="ch" forName="Child1" refType="h" fact="0.1119"/>
              <dgm:constr type="w" for="ch" forName="Child1" refType="w" fact="0.3196"/>
              <dgm:constr type="h" for="ch" forName="Child1" refType="h" fact="0.15"/>
              <dgm:constr type="l" for="ch" forName="Child2" refType="w" fact="0.5348"/>
              <dgm:constr type="t" for="ch" forName="Child2" refType="h" fact="0.3312"/>
              <dgm:constr type="w" for="ch" forName="Child2" refType="w" fact="0.3196"/>
              <dgm:constr type="h" for="ch" forName="Child2" refType="h" fact="0.15"/>
              <dgm:constr type="l" for="ch" forName="Child3" refType="w" fact="0.6804"/>
              <dgm:constr type="t" for="ch" forName="Child3" refType="h" fact="0.5461"/>
              <dgm:constr type="w" for="ch" forName="Child3" refType="w" fact="0.3196"/>
              <dgm:constr type="h" for="ch" forName="Child3" refType="h" fact="0.15"/>
              <dgm:constr type="l" for="ch" forName="Child4" refType="w" fact="0.5348"/>
              <dgm:constr type="t" for="ch" forName="Child4" refType="h" fact="0.7632"/>
              <dgm:constr type="w" for="ch" forName="Child4" refType="w" fact="0.3196"/>
              <dgm:constr type="h" for="ch" forName="Child4" refType="h" fact="0.15"/>
              <dgm:constr type="l" for="ch" forName="Accent4" refType="w" fact="0.038"/>
              <dgm:constr type="t" for="ch" forName="Accent4" refType="h" fact="0.6759"/>
              <dgm:constr type="w" for="ch" forName="Accent4" refType="w" fact="0.458"/>
              <dgm:constr type="h" for="ch" forName="Accent4" refType="h" fact="0.3241"/>
            </dgm:constrLst>
          </dgm:if>
          <dgm:if name="Name8"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1481"/>
              <dgm:constr type="t" for="ch" forName="Accent1" refType="h" fact="0"/>
              <dgm:constr type="w" for="ch" forName="Accent1" refType="w" fact="0.5331"/>
              <dgm:constr type="h" for="ch" forName="Accent1" refType="h" fact="0.3098"/>
              <dgm:constr type="l" for="ch" forName="Accent2" refType="w" fact="0"/>
              <dgm:constr type="t" for="ch" forName="Accent2" refType="h" fact="0.178"/>
              <dgm:constr type="w" for="ch" forName="Accent2" refType="w" fact="0.5331"/>
              <dgm:constr type="h" for="ch" forName="Accent2" refType="h" fact="0.3098"/>
              <dgm:constr type="l" for="ch" forName="Accent3" refType="w" fact="0.1481"/>
              <dgm:constr type="t" for="ch" forName="Accent3" refType="h" fact="0.3568"/>
              <dgm:constr type="w" for="ch" forName="Accent3" refType="w" fact="0.5331"/>
              <dgm:constr type="h" for="ch" forName="Accent3" refType="h" fact="0.3098"/>
              <dgm:constr type="l" for="ch" forName="Accent4" refType="w" fact="0"/>
              <dgm:constr type="t" for="ch" forName="Accent4" refType="h" fact="0.5351"/>
              <dgm:constr type="w" for="ch" forName="Accent4" refType="w" fact="0.5331"/>
              <dgm:constr type="h" for="ch" forName="Accent4" refType="h" fact="0.3098"/>
              <dgm:constr type="l" for="ch" forName="Accent5" refType="w" fact="0.186"/>
              <dgm:constr type="t" for="ch" forName="Accent5" refType="h" fact="0.7337"/>
              <dgm:constr type="w" for="ch" forName="Accent5" refType="w" fact="0.458"/>
              <dgm:constr type="h" for="ch" forName="Accent5" refType="h" fact="0.2663"/>
              <dgm:constr type="l" for="ch" forName="Parent1" refType="w" fact="0.2658"/>
              <dgm:constr type="t" for="ch" forName="Parent1" refType="h" fact="0.1122"/>
              <dgm:constr type="w" for="ch" forName="Parent1" refType="w" fact="0.2975"/>
              <dgm:constr type="h" for="ch" forName="Parent1" refType="h" fact="0.0864"/>
              <dgm:constr type="l" for="ch" forName="Parent2" refType="w" fact="0.1171"/>
              <dgm:constr type="t" for="ch" forName="Parent2" refType="h" fact="0.2906"/>
              <dgm:constr type="w" for="ch" forName="Parent2" refType="w" fact="0.2975"/>
              <dgm:constr type="h" for="ch" forName="Parent2" refType="h" fact="0.0864"/>
              <dgm:constr type="l" for="ch" forName="Parent3" refType="w" fact="0.2658"/>
              <dgm:constr type="t" for="ch" forName="Parent3" refType="h" fact="0.4689"/>
              <dgm:constr type="w" for="ch" forName="Parent3" refType="w" fact="0.2975"/>
              <dgm:constr type="h" for="ch" forName="Parent3" refType="h" fact="0.0864"/>
              <dgm:constr type="l" for="ch" forName="Parent4" refType="w" fact="0.1171"/>
              <dgm:constr type="t" for="ch" forName="Parent4" refType="h" fact="0.6473"/>
              <dgm:constr type="w" for="ch" forName="Parent4" refType="w" fact="0.2975"/>
              <dgm:constr type="h" for="ch" forName="Parent4" refType="h" fact="0.0864"/>
              <dgm:constr type="l" for="ch" forName="Parent5" refType="w" fact="0.2658"/>
              <dgm:constr type="t" for="ch" forName="Parent5" refType="h" fact="0.8257"/>
              <dgm:constr type="w" for="ch" forName="Parent5" refType="w" fact="0.2975"/>
              <dgm:constr type="h" for="ch" forName="Parent5" refType="h" fact="0.0864"/>
              <dgm:constr type="l" for="ch" forName="Child1" refType="w" fact="0.6804"/>
              <dgm:constr type="t" for="ch" forName="Child1" refType="h" fact="0.0919"/>
              <dgm:constr type="w" for="ch" forName="Child1" refType="w" fact="0.3196"/>
              <dgm:constr type="h" for="ch" forName="Child1" refType="h" fact="0.1232"/>
              <dgm:constr type="l" for="ch" forName="Child2" refType="w" fact="0.5348"/>
              <dgm:constr type="t" for="ch" forName="Child2" refType="h" fact="0.2722"/>
              <dgm:constr type="w" for="ch" forName="Child2" refType="w" fact="0.3196"/>
              <dgm:constr type="h" for="ch" forName="Child2" refType="h" fact="0.1232"/>
              <dgm:constr type="l" for="ch" forName="Child3" refType="w" fact="0.6804"/>
              <dgm:constr type="t" for="ch" forName="Child3" refType="h" fact="0.4487"/>
              <dgm:constr type="w" for="ch" forName="Child3" refType="w" fact="0.3196"/>
              <dgm:constr type="h" for="ch" forName="Child3" refType="h" fact="0.1232"/>
              <dgm:constr type="l" for="ch" forName="Child4" refType="w" fact="0.5348"/>
              <dgm:constr type="t" for="ch" forName="Child4" refType="h" fact="0.6271"/>
              <dgm:constr type="w" for="ch" forName="Child4" refType="w" fact="0.3196"/>
              <dgm:constr type="h" for="ch" forName="Child4" refType="h" fact="0.1232"/>
              <dgm:constr type="l" for="ch" forName="Child5" refType="w" fact="0.6804"/>
              <dgm:constr type="t" for="ch" forName="Child5" refType="h" fact="0.8073"/>
              <dgm:constr type="w" for="ch" forName="Child5" refType="w" fact="0.3196"/>
              <dgm:constr type="h" for="ch" forName="Child5" refType="h" fact="0.1232"/>
            </dgm:constrLst>
          </dgm:if>
          <dgm:if name="Name9"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1481"/>
              <dgm:constr type="t" for="ch" forName="Accent1" refType="h" fact="0"/>
              <dgm:constr type="w" for="ch" forName="Accent1" refType="w" fact="0.5331"/>
              <dgm:constr type="h" for="ch" forName="Accent1" refType="h" fact="0.2629"/>
              <dgm:constr type="l" for="ch" forName="Accent2" refType="w" fact="0"/>
              <dgm:constr type="t" for="ch" forName="Accent2" refType="h" fact="0.1511"/>
              <dgm:constr type="w" for="ch" forName="Accent2" refType="w" fact="0.5331"/>
              <dgm:constr type="h" for="ch" forName="Accent2" refType="h" fact="0.2629"/>
              <dgm:constr type="l" for="ch" forName="Accent3" refType="w" fact="0.1481"/>
              <dgm:constr type="t" for="ch" forName="Accent3" refType="h" fact="0.3027"/>
              <dgm:constr type="w" for="ch" forName="Accent3" refType="w" fact="0.5331"/>
              <dgm:constr type="h" for="ch" forName="Accent3" refType="h" fact="0.2629"/>
              <dgm:constr type="l" for="ch" forName="Accent4" refType="w" fact="0"/>
              <dgm:constr type="t" for="ch" forName="Accent4" refType="h" fact="0.4541"/>
              <dgm:constr type="w" for="ch" forName="Accent4" refType="w" fact="0.5331"/>
              <dgm:constr type="h" for="ch" forName="Accent4" refType="h" fact="0.2629"/>
              <dgm:constr type="l" for="ch" forName="Parent1" refType="w" fact="0.2658"/>
              <dgm:constr type="t" for="ch" forName="Parent1" refType="h" fact="0.0952"/>
              <dgm:constr type="w" for="ch" forName="Parent1" refType="w" fact="0.2975"/>
              <dgm:constr type="h" for="ch" forName="Parent1" refType="h" fact="0.0733"/>
              <dgm:constr type="l" for="ch" forName="Parent2" refType="w" fact="0.1171"/>
              <dgm:constr type="t" for="ch" forName="Parent2" refType="h" fact="0.2466"/>
              <dgm:constr type="w" for="ch" forName="Parent2" refType="w" fact="0.2975"/>
              <dgm:constr type="h" for="ch" forName="Parent2" refType="h" fact="0.0733"/>
              <dgm:constr type="l" for="ch" forName="Parent3" refType="w" fact="0.2658"/>
              <dgm:constr type="t" for="ch" forName="Parent3" refType="h" fact="0.3979"/>
              <dgm:constr type="w" for="ch" forName="Parent3" refType="w" fact="0.2975"/>
              <dgm:constr type="h" for="ch" forName="Parent3" refType="h" fact="0.0733"/>
              <dgm:constr type="l" for="ch" forName="Parent4" refType="w" fact="0.1171"/>
              <dgm:constr type="t" for="ch" forName="Parent4" refType="h" fact="0.5493"/>
              <dgm:constr type="w" for="ch" forName="Parent4" refType="w" fact="0.2975"/>
              <dgm:constr type="h" for="ch" forName="Parent4" refType="h" fact="0.0733"/>
              <dgm:constr type="l" for="ch" forName="Child1" refType="w" fact="0.6804"/>
              <dgm:constr type="t" for="ch" forName="Child1" refType="h" fact="0.078"/>
              <dgm:constr type="w" for="ch" forName="Child1" refType="w" fact="0.3196"/>
              <dgm:constr type="h" for="ch" forName="Child1" refType="h" fact="0.1046"/>
              <dgm:constr type="l" for="ch" forName="Child2" refType="w" fact="0.5348"/>
              <dgm:constr type="t" for="ch" forName="Child2" refType="h" fact="0.231"/>
              <dgm:constr type="w" for="ch" forName="Child2" refType="w" fact="0.3196"/>
              <dgm:constr type="h" for="ch" forName="Child2" refType="h" fact="0.1046"/>
              <dgm:constr type="l" for="ch" forName="Child3" refType="w" fact="0.6804"/>
              <dgm:constr type="t" for="ch" forName="Child3" refType="h" fact="0.3808"/>
              <dgm:constr type="w" for="ch" forName="Child3" refType="w" fact="0.3196"/>
              <dgm:constr type="h" for="ch" forName="Child3" refType="h" fact="0.1046"/>
              <dgm:constr type="l" for="ch" forName="Child4" refType="w" fact="0.5348"/>
              <dgm:constr type="t" for="ch" forName="Child4" refType="h" fact="0.5322"/>
              <dgm:constr type="w" for="ch" forName="Child4" refType="w" fact="0.3196"/>
              <dgm:constr type="h" for="ch" forName="Child4" refType="h" fact="0.1046"/>
              <dgm:constr type="l" for="ch" forName="Accent5" refType="w" fact="0.1481"/>
              <dgm:constr type="t" for="ch" forName="Accent5" refType="h" fact="0.6053"/>
              <dgm:constr type="w" for="ch" forName="Accent5" refType="w" fact="0.5331"/>
              <dgm:constr type="h" for="ch" forName="Accent5" refType="h" fact="0.2629"/>
              <dgm:constr type="l" for="ch" forName="Accent6" refType="w" fact="0.038"/>
              <dgm:constr type="t" for="ch" forName="Accent6" refType="h" fact="0.774"/>
              <dgm:constr type="w" for="ch" forName="Accent6" refType="w" fact="0.458"/>
              <dgm:constr type="h" for="ch" forName="Accent6" refType="h" fact="0.226"/>
              <dgm:constr type="l" for="ch" forName="Parent5" refType="w" fact="0.2658"/>
              <dgm:constr type="t" for="ch" forName="Parent5" refType="h" fact="0.7005"/>
              <dgm:constr type="w" for="ch" forName="Parent5" refType="w" fact="0.2975"/>
              <dgm:constr type="h" for="ch" forName="Parent5" refType="h" fact="0.0733"/>
              <dgm:constr type="l" for="ch" forName="Parent6" refType="w" fact="0.1171"/>
              <dgm:constr type="t" for="ch" forName="Parent6" refType="h" fact="0.8519"/>
              <dgm:constr type="w" for="ch" forName="Parent6" refType="w" fact="0.2975"/>
              <dgm:constr type="h" for="ch" forName="Parent6" refType="h" fact="0.0733"/>
              <dgm:constr type="l" for="ch" forName="Child5" refType="w" fact="0.6804"/>
              <dgm:constr type="t" for="ch" forName="Child5" refType="h" fact="0.6833"/>
              <dgm:constr type="w" for="ch" forName="Child5" refType="w" fact="0.3196"/>
              <dgm:constr type="h" for="ch" forName="Child5" refType="h" fact="0.1046"/>
              <dgm:constr type="l" for="ch" forName="Child6" refType="w" fact="0.5348"/>
              <dgm:constr type="t" for="ch" forName="Child6" refType="h" fact="0.8347"/>
              <dgm:constr type="w" for="ch" forName="Child6" refType="w" fact="0.3196"/>
              <dgm:constr type="h" for="ch" forName="Child6" refType="h" fact="0.1046"/>
            </dgm:constrLst>
          </dgm:if>
          <dgm:else name="Name10">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1481"/>
              <dgm:constr type="t" for="ch" forName="Accent1" refType="h" fact="0"/>
              <dgm:constr type="w" for="ch" forName="Accent1" refType="w" fact="0.5331"/>
              <dgm:constr type="h" for="ch" forName="Accent1" refType="h" fact="0.2284"/>
              <dgm:constr type="l" for="ch" forName="Accent2" refType="w" fact="0"/>
              <dgm:constr type="t" for="ch" forName="Accent2" refType="h" fact="0.1312"/>
              <dgm:constr type="w" for="ch" forName="Accent2" refType="w" fact="0.5331"/>
              <dgm:constr type="h" for="ch" forName="Accent2" refType="h" fact="0.2284"/>
              <dgm:constr type="l" for="ch" forName="Accent3" refType="w" fact="0.1481"/>
              <dgm:constr type="t" for="ch" forName="Accent3" refType="h" fact="0.263"/>
              <dgm:constr type="w" for="ch" forName="Accent3" refType="w" fact="0.5331"/>
              <dgm:constr type="h" for="ch" forName="Accent3" refType="h" fact="0.2284"/>
              <dgm:constr type="l" for="ch" forName="Accent4" refType="w" fact="0"/>
              <dgm:constr type="t" for="ch" forName="Accent4" refType="h" fact="0.3945"/>
              <dgm:constr type="w" for="ch" forName="Accent4" refType="w" fact="0.5331"/>
              <dgm:constr type="h" for="ch" forName="Accent4" refType="h" fact="0.2284"/>
              <dgm:constr type="l" for="ch" forName="Parent1" refType="w" fact="0.2658"/>
              <dgm:constr type="t" for="ch" forName="Parent1" refType="h" fact="0.0827"/>
              <dgm:constr type="w" for="ch" forName="Parent1" refType="w" fact="0.2975"/>
              <dgm:constr type="h" for="ch" forName="Parent1" refType="h" fact="0.0637"/>
              <dgm:constr type="l" for="ch" forName="Parent2" refType="w" fact="0.1171"/>
              <dgm:constr type="t" for="ch" forName="Parent2" refType="h" fact="0.2142"/>
              <dgm:constr type="w" for="ch" forName="Parent2" refType="w" fact="0.2975"/>
              <dgm:constr type="h" for="ch" forName="Parent2" refType="h" fact="0.0637"/>
              <dgm:constr type="l" for="ch" forName="Parent3" refType="w" fact="0.2658"/>
              <dgm:constr type="t" for="ch" forName="Parent3" refType="h" fact="0.3457"/>
              <dgm:constr type="w" for="ch" forName="Parent3" refType="w" fact="0.2975"/>
              <dgm:constr type="h" for="ch" forName="Parent3" refType="h" fact="0.0637"/>
              <dgm:constr type="l" for="ch" forName="Parent4" refType="w" fact="0.1171"/>
              <dgm:constr type="t" for="ch" forName="Parent4" refType="h" fact="0.4772"/>
              <dgm:constr type="w" for="ch" forName="Parent4" refType="w" fact="0.2975"/>
              <dgm:constr type="h" for="ch" forName="Parent4" refType="h" fact="0.0637"/>
              <dgm:constr type="l" for="ch" forName="Child1" refType="w" fact="0.6804"/>
              <dgm:constr type="t" for="ch" forName="Child1" refType="h" fact="0.0678"/>
              <dgm:constr type="w" for="ch" forName="Child1" refType="w" fact="0.3196"/>
              <dgm:constr type="h" for="ch" forName="Child1" refType="h" fact="0.0908"/>
              <dgm:constr type="l" for="ch" forName="Child2" refType="w" fact="0.5348"/>
              <dgm:constr type="t" for="ch" forName="Child2" refType="h" fact="0.2006"/>
              <dgm:constr type="w" for="ch" forName="Child2" refType="w" fact="0.3196"/>
              <dgm:constr type="h" for="ch" forName="Child2" refType="h" fact="0.0908"/>
              <dgm:constr type="l" for="ch" forName="Child3" refType="w" fact="0.6804"/>
              <dgm:constr type="t" for="ch" forName="Child3" refType="h" fact="0.3308"/>
              <dgm:constr type="w" for="ch" forName="Child3" refType="w" fact="0.3196"/>
              <dgm:constr type="h" for="ch" forName="Child3" refType="h" fact="0.0908"/>
              <dgm:constr type="l" for="ch" forName="Child4" refType="w" fact="0.5348"/>
              <dgm:constr type="t" for="ch" forName="Child4" refType="h" fact="0.4623"/>
              <dgm:constr type="w" for="ch" forName="Child4" refType="w" fact="0.3196"/>
              <dgm:constr type="h" for="ch" forName="Child4" refType="h" fact="0.0908"/>
              <dgm:constr type="l" for="ch" forName="Accent5" refType="w" fact="0.1481"/>
              <dgm:constr type="t" for="ch" forName="Accent5" refType="h" fact="0.5258"/>
              <dgm:constr type="w" for="ch" forName="Accent5" refType="w" fact="0.5331"/>
              <dgm:constr type="h" for="ch" forName="Accent5" refType="h" fact="0.2284"/>
              <dgm:constr type="l" for="ch" forName="Accent6" refType="w" fact="0"/>
              <dgm:constr type="t" for="ch" forName="Accent6" refType="h" fact="0.6573"/>
              <dgm:constr type="w" for="ch" forName="Accent6" refType="w" fact="0.5331"/>
              <dgm:constr type="h" for="ch" forName="Accent6" refType="h" fact="0.2284"/>
              <dgm:constr type="l" for="ch" forName="Accent7" refType="w" fact="0.186"/>
              <dgm:constr type="t" for="ch" forName="Accent7" refType="h" fact="0.8037"/>
              <dgm:constr type="w" for="ch" forName="Accent7" refType="w" fact="0.458"/>
              <dgm:constr type="h" for="ch" forName="Accent7" refType="h" fact="0.1963"/>
              <dgm:constr type="l" for="ch" forName="Parent5" refType="w" fact="0.2658"/>
              <dgm:constr type="t" for="ch" forName="Parent5" refType="h" fact="0.6085"/>
              <dgm:constr type="w" for="ch" forName="Parent5" refType="w" fact="0.2975"/>
              <dgm:constr type="h" for="ch" forName="Parent5" refType="h" fact="0.0637"/>
              <dgm:constr type="l" for="ch" forName="Parent6" refType="w" fact="0.1171"/>
              <dgm:constr type="t" for="ch" forName="Parent6" refType="h" fact="0.74"/>
              <dgm:constr type="w" for="ch" forName="Parent6" refType="w" fact="0.2975"/>
              <dgm:constr type="h" for="ch" forName="Parent6" refType="h" fact="0.0637"/>
              <dgm:constr type="l" for="ch" forName="Parent7" refType="w" fact="0.2658"/>
              <dgm:constr type="t" for="ch" forName="Parent7" refType="h" fact="0.8715"/>
              <dgm:constr type="w" for="ch" forName="Parent7" refType="w" fact="0.2975"/>
              <dgm:constr type="h" for="ch" forName="Parent7" refType="h" fact="0.0637"/>
              <dgm:constr type="l" for="ch" forName="Child5" refType="w" fact="0.6804"/>
              <dgm:constr type="t" for="ch" forName="Child5" refType="h" fact="0.5936"/>
              <dgm:constr type="w" for="ch" forName="Child5" refType="w" fact="0.3196"/>
              <dgm:constr type="h" for="ch" forName="Child5" refType="h" fact="0.0908"/>
              <dgm:constr type="l" for="ch" forName="Child6" refType="w" fact="0.5348"/>
              <dgm:constr type="t" for="ch" forName="Child6" refType="h" fact="0.7251"/>
              <dgm:constr type="w" for="ch" forName="Child6" refType="w" fact="0.3196"/>
              <dgm:constr type="h" for="ch" forName="Child6" refType="h" fact="0.0908"/>
              <dgm:constr type="l" for="ch" forName="Child7" refType="w" fact="0.6804"/>
              <dgm:constr type="t" for="ch" forName="Child7" refType="h" fact="0.8579"/>
              <dgm:constr type="w" for="ch" forName="Child7" refType="w" fact="0.3196"/>
              <dgm:constr type="h" for="ch" forName="Child7" refType="h" fact="0.0908"/>
            </dgm:constrLst>
          </dgm:else>
        </dgm:choose>
      </dgm:if>
      <dgm:else name="Name11">
        <dgm:choose name="Name12">
          <dgm:if name="Name13" axis="ch" ptType="node" func="cnt" op="equ" val="1">
            <dgm:alg type="composite">
              <dgm:param type="ar" val="1.5999"/>
            </dgm:alg>
            <dgm:constrLst>
              <dgm:constr type="primFontSz" for="des" forName="Child1" val="65"/>
              <dgm:constr type="primFontSz" for="des" forName="Parent1" val="65"/>
              <dgm:constr type="primFontSz" for="des" forName="Child1" refType="primFontSz" refFor="des" refForName="Parent1" op="lte"/>
              <dgm:constr type="l" for="ch" forName="Child1" refType="w" fact="0.625"/>
              <dgm:constr type="t" for="ch" forName="Child1" refType="h" fact="0.2981"/>
              <dgm:constr type="w" for="ch" forName="Child1" refType="w" fact="0.375"/>
              <dgm:constr type="h" for="ch" forName="Child1" refType="h" fact="0.4001"/>
              <dgm:constr type="l" for="ch" forName="Accent1" refType="w" fact="0"/>
              <dgm:constr type="t" for="ch" forName="Accent1" refType="h" fact="0"/>
              <dgm:constr type="w" for="ch" forName="Accent1" refType="w" fact="0.6249"/>
              <dgm:constr type="h" for="ch" forName="Accent1" refType="h"/>
              <dgm:constr type="l" for="ch" forName="Parent1" refType="w" fact="0.138"/>
              <dgm:constr type="t" for="ch" forName="Parent1" refType="h" fact="0.362"/>
              <dgm:constr type="w" for="ch" forName="Parent1" refType="w" fact="0.3487"/>
              <dgm:constr type="h" for="ch" forName="Parent1" refType="h" fact="0.2789"/>
            </dgm:constrLst>
          </dgm:if>
          <dgm:if name="Name14" axis="ch" ptType="node" func="cnt" op="equ" val="2">
            <dgm:alg type="composite">
              <dgm:param type="ar" val="1.2026"/>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Accent1" refType="w" fact="-0.0407"/>
              <dgm:constr type="t" for="ch" forName="Accent1" refType="h" fact="0"/>
              <dgm:constr type="w" for="ch" forName="Accent1" refType="w" fact="0.5542"/>
              <dgm:constr type="h" for="ch" forName="Accent1" refType="h" fact="0.6665"/>
              <dgm:constr type="l" for="ch" forName="Accent2" refType="w" fact="0.1533"/>
              <dgm:constr type="t" for="ch" forName="Accent2" refType="h" fact="0.4272"/>
              <dgm:constr type="w" for="ch" forName="Accent2" refType="w" fact="0.4761"/>
              <dgm:constr type="h" for="ch" forName="Accent2" refType="h" fact="0.5728"/>
              <dgm:constr type="l" for="ch" forName="Parent1" refType="w" fact="0.0822"/>
              <dgm:constr type="t" for="ch" forName="Parent1" refType="h" fact="0.2413"/>
              <dgm:constr type="w" for="ch" forName="Parent1" refType="w" fact="0.3092"/>
              <dgm:constr type="h" for="ch" forName="Parent1" refType="h" fact="0.1859"/>
              <dgm:constr type="l" for="ch" forName="Parent2" refType="w" fact="0.2368"/>
              <dgm:constr type="t" for="ch" forName="Parent2" refType="h" fact="0.625"/>
              <dgm:constr type="w" for="ch" forName="Parent2" refType="w" fact="0.3092"/>
              <dgm:constr type="h" for="ch" forName="Parent2" refType="h" fact="0.1859"/>
              <dgm:constr type="l" for="ch" forName="Child1" refType="w" fact="0.5164"/>
              <dgm:constr type="t" for="ch" forName="Child1" refType="h" fact="0.1978"/>
              <dgm:constr type="w" for="ch" forName="Child1" refType="w" fact="0.3322"/>
              <dgm:constr type="h" for="ch" forName="Child1" refType="h" fact="0.265"/>
              <dgm:constr type="l" for="ch" forName="Child2" refType="w" fact="0.6678"/>
              <dgm:constr type="t" for="ch" forName="Child2" refType="h" fact="0.5855"/>
              <dgm:constr type="w" for="ch" forName="Child2" refType="w" fact="0.3322"/>
              <dgm:constr type="h" for="ch" forName="Child2" refType="h" fact="0.265"/>
            </dgm:constrLst>
          </dgm:if>
          <dgm:if name="Name15" axis="ch" ptType="node" func="cnt" op="equ" val="3">
            <dgm:alg type="composite">
              <dgm:param type="ar" val="0.9039"/>
            </dgm:alg>
            <dgm:shape xmlns:r="http://schemas.openxmlformats.org/officeDocument/2006/relationships" r:blip="">
              <dgm:adjLst/>
            </dgm:shape>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Accent1" refType="w" fact="0"/>
              <dgm:constr type="t" for="ch" forName="Accent1" refType="h" fact="0"/>
              <dgm:constr type="w" for="ch" forName="Accent1" refType="w" fact="0.5325"/>
              <dgm:constr type="h" for="ch" forName="Accent1" refType="h" fact="0.4814"/>
              <dgm:constr type="l" for="ch" forName="Accent2" refType="w" fact="0.1479"/>
              <dgm:constr type="t" for="ch" forName="Accent2" refType="h" fact="0.2766"/>
              <dgm:constr type="w" for="ch" forName="Accent2" refType="w" fact="0.5325"/>
              <dgm:constr type="h" for="ch" forName="Accent2" refType="h" fact="0.4814"/>
              <dgm:constr type="l" for="ch" forName="Accent3" refType="w" fact="0.0378"/>
              <dgm:constr type="t" for="ch" forName="Accent3" refType="h" fact="0.5863"/>
              <dgm:constr type="w" for="ch" forName="Accent3" refType="w" fact="0.4575"/>
              <dgm:constr type="h" for="ch" forName="Accent3" refType="h" fact="0.4137"/>
              <dgm:constr type="l" for="ch" forName="Parent1" refType="w" fact="0.1183"/>
              <dgm:constr type="t" for="ch" forName="Parent1" refType="h" fact="0.1738"/>
              <dgm:constr type="w" for="ch" forName="Parent1" refType="w" fact="0.2959"/>
              <dgm:constr type="h" for="ch" forName="Parent1" refType="h" fact="0.1337"/>
              <dgm:constr type="l" for="ch" forName="Parent2" refType="w" fact="0.2656"/>
              <dgm:constr type="t" for="ch" forName="Parent2" refType="h" fact="0.452"/>
              <dgm:constr type="w" for="ch" forName="Parent2" refType="w" fact="0.2959"/>
              <dgm:constr type="h" for="ch" forName="Parent2" refType="h" fact="0.1337"/>
              <dgm:constr type="l" for="ch" forName="Parent3" refType="w" fact="0.1183"/>
              <dgm:constr type="t" for="ch" forName="Parent3" refType="h" fact="0.7306"/>
              <dgm:constr type="w" for="ch" forName="Parent3" refType="w" fact="0.2959"/>
              <dgm:constr type="h" for="ch" forName="Parent3" refType="h" fact="0.1337"/>
              <dgm:constr type="l" for="ch" forName="Child1" refType="w" fact="0.5325"/>
              <dgm:constr type="t" for="ch" forName="Child1" refType="h" fact="0.1435"/>
              <dgm:constr type="w" for="ch" forName="Child1" refType="w" fact="0.3195"/>
              <dgm:constr type="h" for="ch" forName="Child1" refType="h" fact="0.1926"/>
              <dgm:constr type="l" for="ch" forName="Child2" refType="w" fact="0.6805"/>
              <dgm:constr type="t" for="ch" forName="Child2" refType="h" fact="0.4217"/>
              <dgm:constr type="w" for="ch" forName="Child2" refType="w" fact="0.3195"/>
              <dgm:constr type="h" for="ch" forName="Child2" refType="h" fact="0.1926"/>
              <dgm:constr type="l" for="ch" forName="Child3" refType="w" fact="0.5325"/>
              <dgm:constr type="t" for="ch" forName="Child3" refType="h" fact="0.6998"/>
              <dgm:constr type="w" for="ch" forName="Child3" refType="w" fact="0.3195"/>
              <dgm:constr type="h" for="ch" forName="Child3" refType="h" fact="0.1926"/>
            </dgm:constrLst>
          </dgm:if>
          <dgm:if name="Name16" axis="ch" ptType="node" func="cnt" op="equ" val="4">
            <dgm:alg type="composite">
              <dgm:param type="ar" val="0.707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Accent1" refType="w" fact="0"/>
              <dgm:constr type="t" for="ch" forName="Accent1" refType="h" fact="0"/>
              <dgm:constr type="w" for="ch" forName="Accent1" refType="w" fact="0.5331"/>
              <dgm:constr type="h" for="ch" forName="Accent1" refType="h" fact="0.3771"/>
              <dgm:constr type="l" for="ch" forName="Accent2" refType="w" fact="0.1481"/>
              <dgm:constr type="t" for="ch" forName="Accent2" refType="h" fact="0.2167"/>
              <dgm:constr type="w" for="ch" forName="Accent2" refType="w" fact="0.5331"/>
              <dgm:constr type="h" for="ch" forName="Accent2" refType="h" fact="0.3771"/>
              <dgm:constr type="l" for="ch" forName="Accent3" refType="w" fact="0"/>
              <dgm:constr type="t" for="ch" forName="Accent3" refType="h" fact="0.4342"/>
              <dgm:constr type="w" for="ch" forName="Accent3" refType="w" fact="0.5331"/>
              <dgm:constr type="h" for="ch" forName="Accent3" refType="h" fact="0.3771"/>
              <dgm:constr type="l" for="ch" forName="Accent4" refType="w" fact="0.186"/>
              <dgm:constr type="t" for="ch" forName="Accent4" refType="h" fact="0.6759"/>
              <dgm:constr type="w" for="ch" forName="Accent4" refType="w" fact="0.458"/>
              <dgm:constr type="h" for="ch" forName="Accent4" refType="h" fact="0.3241"/>
              <dgm:constr type="l" for="ch" forName="Parent1" refType="w" fact="0.1171"/>
              <dgm:constr type="t" for="ch" forName="Parent1" refType="h" fact="0.1365"/>
              <dgm:constr type="w" for="ch" forName="Parent1" refType="w" fact="0.2975"/>
              <dgm:constr type="h" for="ch" forName="Parent1" refType="h" fact="0.1052"/>
              <dgm:constr type="l" for="ch" forName="Parent2" refType="w" fact="0.2658"/>
              <dgm:constr type="t" for="ch" forName="Parent2" refType="h" fact="0.3536"/>
              <dgm:constr type="w" for="ch" forName="Parent2" refType="w" fact="0.2975"/>
              <dgm:constr type="h" for="ch" forName="Parent2" refType="h" fact="0.1052"/>
              <dgm:constr type="l" for="ch" forName="Parent3" refType="w" fact="0.1171"/>
              <dgm:constr type="t" for="ch" forName="Parent3" refType="h" fact="0.5707"/>
              <dgm:constr type="w" for="ch" forName="Parent3" refType="w" fact="0.2975"/>
              <dgm:constr type="h" for="ch" forName="Parent3" refType="h" fact="0.1052"/>
              <dgm:constr type="l" for="ch" forName="Parent4" refType="w" fact="0.2658"/>
              <dgm:constr type="t" for="ch" forName="Parent4" refType="h" fact="0.7878"/>
              <dgm:constr type="w" for="ch" forName="Parent4" refType="w" fact="0.2975"/>
              <dgm:constr type="h" for="ch" forName="Parent4" refType="h" fact="0.1052"/>
              <dgm:constr type="l" for="ch" forName="Child1" refType="w" fact="0.5348"/>
              <dgm:constr type="t" for="ch" forName="Child1" refType="h" fact="0.1119"/>
              <dgm:constr type="w" for="ch" forName="Child1" refType="w" fact="0.3196"/>
              <dgm:constr type="h" for="ch" forName="Child1" refType="h" fact="0.15"/>
              <dgm:constr type="l" for="ch" forName="Child2" refType="w" fact="0.6804"/>
              <dgm:constr type="t" for="ch" forName="Child2" refType="h" fact="0.3312"/>
              <dgm:constr type="w" for="ch" forName="Child2" refType="w" fact="0.3196"/>
              <dgm:constr type="h" for="ch" forName="Child2" refType="h" fact="0.15"/>
              <dgm:constr type="l" for="ch" forName="Child3" refType="w" fact="0.5348"/>
              <dgm:constr type="t" for="ch" forName="Child3" refType="h" fact="0.5461"/>
              <dgm:constr type="w" for="ch" forName="Child3" refType="w" fact="0.3196"/>
              <dgm:constr type="h" for="ch" forName="Child3" refType="h" fact="0.15"/>
              <dgm:constr type="l" for="ch" forName="Child4" refType="w" fact="0.6804"/>
              <dgm:constr type="t" for="ch" forName="Child4" refType="h" fact="0.7632"/>
              <dgm:constr type="w" for="ch" forName="Child4" refType="w" fact="0.3196"/>
              <dgm:constr type="h" for="ch" forName="Child4" refType="h" fact="0.15"/>
            </dgm:constrLst>
          </dgm:if>
          <dgm:if name="Name17" axis="ch" ptType="node" func="cnt" op="equ" val="5">
            <dgm:alg type="composite">
              <dgm:param type="ar" val="0.581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Accent1" refType="w" fact="0"/>
              <dgm:constr type="t" for="ch" forName="Accent1" refType="h" fact="0"/>
              <dgm:constr type="w" for="ch" forName="Accent1" refType="w" fact="0.5331"/>
              <dgm:constr type="h" for="ch" forName="Accent1" refType="h" fact="0.3098"/>
              <dgm:constr type="l" for="ch" forName="Accent2" refType="w" fact="0.1481"/>
              <dgm:constr type="t" for="ch" forName="Accent2" refType="h" fact="0.178"/>
              <dgm:constr type="w" for="ch" forName="Accent2" refType="w" fact="0.5331"/>
              <dgm:constr type="h" for="ch" forName="Accent2" refType="h" fact="0.3098"/>
              <dgm:constr type="l" for="ch" forName="Accent3" refType="w" fact="0"/>
              <dgm:constr type="t" for="ch" forName="Accent3" refType="h" fact="0.3568"/>
              <dgm:constr type="w" for="ch" forName="Accent3" refType="w" fact="0.5331"/>
              <dgm:constr type="h" for="ch" forName="Accent3" refType="h" fact="0.3098"/>
              <dgm:constr type="l" for="ch" forName="Accent4" refType="w" fact="0.1481"/>
              <dgm:constr type="t" for="ch" forName="Accent4" refType="h" fact="0.5351"/>
              <dgm:constr type="w" for="ch" forName="Accent4" refType="w" fact="0.5331"/>
              <dgm:constr type="h" for="ch" forName="Accent4" refType="h" fact="0.3098"/>
              <dgm:constr type="l" for="ch" forName="Accent5" refType="w" fact="0.0378"/>
              <dgm:constr type="t" for="ch" forName="Accent5" refType="h" fact="0.7337"/>
              <dgm:constr type="w" for="ch" forName="Accent5" refType="w" fact="0.458"/>
              <dgm:constr type="h" for="ch" forName="Accent5" refType="h" fact="0.2663"/>
              <dgm:constr type="l" for="ch" forName="Parent1" refType="w" fact="0.1171"/>
              <dgm:constr type="t" for="ch" forName="Parent1" refType="h" fact="0.1122"/>
              <dgm:constr type="w" for="ch" forName="Parent1" refType="w" fact="0.2975"/>
              <dgm:constr type="h" for="ch" forName="Parent1" refType="h" fact="0.0864"/>
              <dgm:constr type="l" for="ch" forName="Parent2" refType="w" fact="0.2658"/>
              <dgm:constr type="t" for="ch" forName="Parent2" refType="h" fact="0.2906"/>
              <dgm:constr type="w" for="ch" forName="Parent2" refType="w" fact="0.2975"/>
              <dgm:constr type="h" for="ch" forName="Parent2" refType="h" fact="0.0864"/>
              <dgm:constr type="l" for="ch" forName="Parent3" refType="w" fact="0.1171"/>
              <dgm:constr type="t" for="ch" forName="Parent3" refType="h" fact="0.4689"/>
              <dgm:constr type="w" for="ch" forName="Parent3" refType="w" fact="0.2975"/>
              <dgm:constr type="h" for="ch" forName="Parent3" refType="h" fact="0.0864"/>
              <dgm:constr type="l" for="ch" forName="Parent4" refType="w" fact="0.2658"/>
              <dgm:constr type="t" for="ch" forName="Parent4" refType="h" fact="0.6473"/>
              <dgm:constr type="w" for="ch" forName="Parent4" refType="w" fact="0.2975"/>
              <dgm:constr type="h" for="ch" forName="Parent4" refType="h" fact="0.0864"/>
              <dgm:constr type="l" for="ch" forName="Parent5" refType="w" fact="0.1171"/>
              <dgm:constr type="t" for="ch" forName="Parent5" refType="h" fact="0.8257"/>
              <dgm:constr type="w" for="ch" forName="Parent5" refType="w" fact="0.2975"/>
              <dgm:constr type="h" for="ch" forName="Parent5" refType="h" fact="0.0864"/>
              <dgm:constr type="l" for="ch" forName="Child1" refType="w" fact="0.5348"/>
              <dgm:constr type="t" for="ch" forName="Child1" refType="h" fact="0.0919"/>
              <dgm:constr type="w" for="ch" forName="Child1" refType="w" fact="0.3196"/>
              <dgm:constr type="h" for="ch" forName="Child1" refType="h" fact="0.1232"/>
              <dgm:constr type="l" for="ch" forName="Child2" refType="w" fact="0.6804"/>
              <dgm:constr type="t" for="ch" forName="Child2" refType="h" fact="0.2722"/>
              <dgm:constr type="w" for="ch" forName="Child2" refType="w" fact="0.3196"/>
              <dgm:constr type="h" for="ch" forName="Child2" refType="h" fact="0.1232"/>
              <dgm:constr type="l" for="ch" forName="Child3" refType="w" fact="0.5348"/>
              <dgm:constr type="t" for="ch" forName="Child3" refType="h" fact="0.4487"/>
              <dgm:constr type="w" for="ch" forName="Child3" refType="w" fact="0.3196"/>
              <dgm:constr type="h" for="ch" forName="Child3" refType="h" fact="0.1232"/>
              <dgm:constr type="l" for="ch" forName="Child4" refType="w" fact="0.6804"/>
              <dgm:constr type="t" for="ch" forName="Child4" refType="h" fact="0.6271"/>
              <dgm:constr type="w" for="ch" forName="Child4" refType="w" fact="0.3196"/>
              <dgm:constr type="h" for="ch" forName="Child4" refType="h" fact="0.1232"/>
              <dgm:constr type="l" for="ch" forName="Child5" refType="w" fact="0.5348"/>
              <dgm:constr type="t" for="ch" forName="Child5" refType="h" fact="0.8073"/>
              <dgm:constr type="w" for="ch" forName="Child5" refType="w" fact="0.3196"/>
              <dgm:constr type="h" for="ch" forName="Child5" refType="h" fact="0.1232"/>
            </dgm:constrLst>
          </dgm:if>
          <dgm:if name="Name18" axis="ch" ptType="node" func="cnt" op="equ" val="6">
            <dgm:alg type="composite">
              <dgm:param type="ar" val="0.493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Accent1" refType="w" fact="0"/>
              <dgm:constr type="t" for="ch" forName="Accent1" refType="h" fact="0"/>
              <dgm:constr type="w" for="ch" forName="Accent1" refType="w" fact="0.5331"/>
              <dgm:constr type="h" for="ch" forName="Accent1" refType="h" fact="0.2629"/>
              <dgm:constr type="l" for="ch" forName="Accent2" refType="w" fact="0.1481"/>
              <dgm:constr type="t" for="ch" forName="Accent2" refType="h" fact="0.1511"/>
              <dgm:constr type="w" for="ch" forName="Accent2" refType="w" fact="0.5331"/>
              <dgm:constr type="h" for="ch" forName="Accent2" refType="h" fact="0.2629"/>
              <dgm:constr type="l" for="ch" forName="Accent3" refType="w" fact="0"/>
              <dgm:constr type="t" for="ch" forName="Accent3" refType="h" fact="0.3027"/>
              <dgm:constr type="w" for="ch" forName="Accent3" refType="w" fact="0.5331"/>
              <dgm:constr type="h" for="ch" forName="Accent3" refType="h" fact="0.2629"/>
              <dgm:constr type="l" for="ch" forName="Accent4" refType="w" fact="0.1481"/>
              <dgm:constr type="t" for="ch" forName="Accent4" refType="h" fact="0.4541"/>
              <dgm:constr type="w" for="ch" forName="Accent4" refType="w" fact="0.5331"/>
              <dgm:constr type="h" for="ch" forName="Accent4" refType="h" fact="0.2629"/>
              <dgm:constr type="l" for="ch" forName="Accent5" refType="w" fact="0"/>
              <dgm:constr type="t" for="ch" forName="Accent5" refType="h" fact="0.6053"/>
              <dgm:constr type="w" for="ch" forName="Accent5" refType="w" fact="0.5331"/>
              <dgm:constr type="h" for="ch" forName="Accent5" refType="h" fact="0.2629"/>
              <dgm:constr type="l" for="ch" forName="Accent6" refType="w" fact="0.186"/>
              <dgm:constr type="t" for="ch" forName="Accent6" refType="h" fact="0.774"/>
              <dgm:constr type="w" for="ch" forName="Accent6" refType="w" fact="0.458"/>
              <dgm:constr type="h" for="ch" forName="Accent6" refType="h" fact="0.226"/>
              <dgm:constr type="l" for="ch" forName="Parent1" refType="w" fact="0.1171"/>
              <dgm:constr type="t" for="ch" forName="Parent1" refType="h" fact="0.0952"/>
              <dgm:constr type="w" for="ch" forName="Parent1" refType="w" fact="0.2975"/>
              <dgm:constr type="h" for="ch" forName="Parent1" refType="h" fact="0.0733"/>
              <dgm:constr type="l" for="ch" forName="Parent2" refType="w" fact="0.2658"/>
              <dgm:constr type="t" for="ch" forName="Parent2" refType="h" fact="0.2466"/>
              <dgm:constr type="w" for="ch" forName="Parent2" refType="w" fact="0.2975"/>
              <dgm:constr type="h" for="ch" forName="Parent2" refType="h" fact="0.0733"/>
              <dgm:constr type="l" for="ch" forName="Parent3" refType="w" fact="0.1171"/>
              <dgm:constr type="t" for="ch" forName="Parent3" refType="h" fact="0.3979"/>
              <dgm:constr type="w" for="ch" forName="Parent3" refType="w" fact="0.2975"/>
              <dgm:constr type="h" for="ch" forName="Parent3" refType="h" fact="0.0733"/>
              <dgm:constr type="l" for="ch" forName="Parent4" refType="w" fact="0.2658"/>
              <dgm:constr type="t" for="ch" forName="Parent4" refType="h" fact="0.5493"/>
              <dgm:constr type="w" for="ch" forName="Parent4" refType="w" fact="0.2975"/>
              <dgm:constr type="h" for="ch" forName="Parent4" refType="h" fact="0.0733"/>
              <dgm:constr type="l" for="ch" forName="Parent5" refType="w" fact="0.1171"/>
              <dgm:constr type="t" for="ch" forName="Parent5" refType="h" fact="0.7005"/>
              <dgm:constr type="w" for="ch" forName="Parent5" refType="w" fact="0.2975"/>
              <dgm:constr type="h" for="ch" forName="Parent5" refType="h" fact="0.0733"/>
              <dgm:constr type="l" for="ch" forName="Parent6" refType="w" fact="0.2658"/>
              <dgm:constr type="t" for="ch" forName="Parent6" refType="h" fact="0.8519"/>
              <dgm:constr type="w" for="ch" forName="Parent6" refType="w" fact="0.2975"/>
              <dgm:constr type="h" for="ch" forName="Parent6" refType="h" fact="0.0733"/>
              <dgm:constr type="l" for="ch" forName="Child1" refType="w" fact="0.5348"/>
              <dgm:constr type="t" for="ch" forName="Child1" refType="h" fact="0.078"/>
              <dgm:constr type="w" for="ch" forName="Child1" refType="w" fact="0.3196"/>
              <dgm:constr type="h" for="ch" forName="Child1" refType="h" fact="0.1046"/>
              <dgm:constr type="l" for="ch" forName="Child2" refType="w" fact="0.6804"/>
              <dgm:constr type="t" for="ch" forName="Child2" refType="h" fact="0.231"/>
              <dgm:constr type="w" for="ch" forName="Child2" refType="w" fact="0.3196"/>
              <dgm:constr type="h" for="ch" forName="Child2" refType="h" fact="0.1046"/>
              <dgm:constr type="l" for="ch" forName="Child3" refType="w" fact="0.5348"/>
              <dgm:constr type="t" for="ch" forName="Child3" refType="h" fact="0.3808"/>
              <dgm:constr type="w" for="ch" forName="Child3" refType="w" fact="0.3196"/>
              <dgm:constr type="h" for="ch" forName="Child3" refType="h" fact="0.1046"/>
              <dgm:constr type="l" for="ch" forName="Child4" refType="w" fact="0.6804"/>
              <dgm:constr type="t" for="ch" forName="Child4" refType="h" fact="0.5322"/>
              <dgm:constr type="w" for="ch" forName="Child4" refType="w" fact="0.3196"/>
              <dgm:constr type="h" for="ch" forName="Child4" refType="h" fact="0.1046"/>
              <dgm:constr type="l" for="ch" forName="Child5" refType="w" fact="0.5348"/>
              <dgm:constr type="t" for="ch" forName="Child5" refType="h" fact="0.6833"/>
              <dgm:constr type="w" for="ch" forName="Child5" refType="w" fact="0.3196"/>
              <dgm:constr type="h" for="ch" forName="Child5" refType="h" fact="0.1046"/>
              <dgm:constr type="l" for="ch" forName="Child6" refType="w" fact="0.6804"/>
              <dgm:constr type="t" for="ch" forName="Child6" refType="h" fact="0.8347"/>
              <dgm:constr type="w" for="ch" forName="Child6" refType="w" fact="0.3196"/>
              <dgm:constr type="h" for="ch" forName="Child6" refType="h" fact="0.1046"/>
            </dgm:constrLst>
          </dgm:if>
          <dgm:else name="Name19">
            <dgm:alg type="composite">
              <dgm:param type="ar" val="0.428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Accent1" refType="w" fact="0"/>
              <dgm:constr type="t" for="ch" forName="Accent1" refType="h" fact="0"/>
              <dgm:constr type="w" for="ch" forName="Accent1" refType="w" fact="0.5331"/>
              <dgm:constr type="h" for="ch" forName="Accent1" refType="h" fact="0.2284"/>
              <dgm:constr type="l" for="ch" forName="Accent2" refType="w" fact="0.1481"/>
              <dgm:constr type="t" for="ch" forName="Accent2" refType="h" fact="0.1312"/>
              <dgm:constr type="w" for="ch" forName="Accent2" refType="w" fact="0.5331"/>
              <dgm:constr type="h" for="ch" forName="Accent2" refType="h" fact="0.2284"/>
              <dgm:constr type="l" for="ch" forName="Accent3" refType="w" fact="0"/>
              <dgm:constr type="t" for="ch" forName="Accent3" refType="h" fact="0.263"/>
              <dgm:constr type="w" for="ch" forName="Accent3" refType="w" fact="0.5331"/>
              <dgm:constr type="h" for="ch" forName="Accent3" refType="h" fact="0.2284"/>
              <dgm:constr type="l" for="ch" forName="Accent4" refType="w" fact="0.1481"/>
              <dgm:constr type="t" for="ch" forName="Accent4" refType="h" fact="0.3945"/>
              <dgm:constr type="w" for="ch" forName="Accent4" refType="w" fact="0.5331"/>
              <dgm:constr type="h" for="ch" forName="Accent4" refType="h" fact="0.2284"/>
              <dgm:constr type="l" for="ch" forName="Accent5" refType="w" fact="0"/>
              <dgm:constr type="t" for="ch" forName="Accent5" refType="h" fact="0.5258"/>
              <dgm:constr type="w" for="ch" forName="Accent5" refType="w" fact="0.5331"/>
              <dgm:constr type="h" for="ch" forName="Accent5" refType="h" fact="0.2284"/>
              <dgm:constr type="l" for="ch" forName="Accent6" refType="w" fact="0.1481"/>
              <dgm:constr type="t" for="ch" forName="Accent6" refType="h" fact="0.6573"/>
              <dgm:constr type="w" for="ch" forName="Accent6" refType="w" fact="0.5331"/>
              <dgm:constr type="h" for="ch" forName="Accent6" refType="h" fact="0.2284"/>
              <dgm:constr type="l" for="ch" forName="Accent7" refType="w" fact="0.0378"/>
              <dgm:constr type="t" for="ch" forName="Accent7" refType="h" fact="0.8037"/>
              <dgm:constr type="w" for="ch" forName="Accent7" refType="w" fact="0.458"/>
              <dgm:constr type="h" for="ch" forName="Accent7" refType="h" fact="0.1963"/>
              <dgm:constr type="l" for="ch" forName="Parent1" refType="w" fact="0.1171"/>
              <dgm:constr type="t" for="ch" forName="Parent1" refType="h" fact="0.0827"/>
              <dgm:constr type="w" for="ch" forName="Parent1" refType="w" fact="0.2975"/>
              <dgm:constr type="h" for="ch" forName="Parent1" refType="h" fact="0.0637"/>
              <dgm:constr type="l" for="ch" forName="Parent2" refType="w" fact="0.2658"/>
              <dgm:constr type="t" for="ch" forName="Parent2" refType="h" fact="0.2142"/>
              <dgm:constr type="w" for="ch" forName="Parent2" refType="w" fact="0.2975"/>
              <dgm:constr type="h" for="ch" forName="Parent2" refType="h" fact="0.0637"/>
              <dgm:constr type="l" for="ch" forName="Parent3" refType="w" fact="0.1171"/>
              <dgm:constr type="t" for="ch" forName="Parent3" refType="h" fact="0.3457"/>
              <dgm:constr type="w" for="ch" forName="Parent3" refType="w" fact="0.2975"/>
              <dgm:constr type="h" for="ch" forName="Parent3" refType="h" fact="0.0637"/>
              <dgm:constr type="l" for="ch" forName="Parent4" refType="w" fact="0.2658"/>
              <dgm:constr type="t" for="ch" forName="Parent4" refType="h" fact="0.4772"/>
              <dgm:constr type="w" for="ch" forName="Parent4" refType="w" fact="0.2975"/>
              <dgm:constr type="h" for="ch" forName="Parent4" refType="h" fact="0.0637"/>
              <dgm:constr type="l" for="ch" forName="Parent5" refType="w" fact="0.1171"/>
              <dgm:constr type="t" for="ch" forName="Parent5" refType="h" fact="0.6085"/>
              <dgm:constr type="w" for="ch" forName="Parent5" refType="w" fact="0.2975"/>
              <dgm:constr type="h" for="ch" forName="Parent5" refType="h" fact="0.0637"/>
              <dgm:constr type="l" for="ch" forName="Parent6" refType="w" fact="0.2658"/>
              <dgm:constr type="t" for="ch" forName="Parent6" refType="h" fact="0.74"/>
              <dgm:constr type="w" for="ch" forName="Parent6" refType="w" fact="0.2975"/>
              <dgm:constr type="h" for="ch" forName="Parent6" refType="h" fact="0.0637"/>
              <dgm:constr type="l" for="ch" forName="Parent7" refType="w" fact="0.1171"/>
              <dgm:constr type="t" for="ch" forName="Parent7" refType="h" fact="0.8715"/>
              <dgm:constr type="w" for="ch" forName="Parent7" refType="w" fact="0.2975"/>
              <dgm:constr type="h" for="ch" forName="Parent7" refType="h" fact="0.0637"/>
              <dgm:constr type="l" for="ch" forName="Child1" refType="w" fact="0.5348"/>
              <dgm:constr type="t" for="ch" forName="Child1" refType="h" fact="0.0678"/>
              <dgm:constr type="w" for="ch" forName="Child1" refType="w" fact="0.3196"/>
              <dgm:constr type="h" for="ch" forName="Child1" refType="h" fact="0.0908"/>
              <dgm:constr type="l" for="ch" forName="Child2" refType="w" fact="0.6804"/>
              <dgm:constr type="t" for="ch" forName="Child2" refType="h" fact="0.2006"/>
              <dgm:constr type="w" for="ch" forName="Child2" refType="w" fact="0.3196"/>
              <dgm:constr type="h" for="ch" forName="Child2" refType="h" fact="0.0908"/>
              <dgm:constr type="l" for="ch" forName="Child3" refType="w" fact="0.5348"/>
              <dgm:constr type="t" for="ch" forName="Child3" refType="h" fact="0.3308"/>
              <dgm:constr type="w" for="ch" forName="Child3" refType="w" fact="0.3196"/>
              <dgm:constr type="h" for="ch" forName="Child3" refType="h" fact="0.0908"/>
              <dgm:constr type="l" for="ch" forName="Child4" refType="w" fact="0.6804"/>
              <dgm:constr type="t" for="ch" forName="Child4" refType="h" fact="0.4623"/>
              <dgm:constr type="w" for="ch" forName="Child4" refType="w" fact="0.3196"/>
              <dgm:constr type="h" for="ch" forName="Child4" refType="h" fact="0.0908"/>
              <dgm:constr type="l" for="ch" forName="Child5" refType="w" fact="0.5348"/>
              <dgm:constr type="t" for="ch" forName="Child5" refType="h" fact="0.5936"/>
              <dgm:constr type="w" for="ch" forName="Child5" refType="w" fact="0.3196"/>
              <dgm:constr type="h" for="ch" forName="Child5" refType="h" fact="0.0908"/>
              <dgm:constr type="l" for="ch" forName="Child6" refType="w" fact="0.6804"/>
              <dgm:constr type="t" for="ch" forName="Child6" refType="h" fact="0.7251"/>
              <dgm:constr type="w" for="ch" forName="Child6" refType="w" fact="0.3196"/>
              <dgm:constr type="h" for="ch" forName="Child6" refType="h" fact="0.0908"/>
              <dgm:constr type="l" for="ch" forName="Child7" refType="w" fact="0.5348"/>
              <dgm:constr type="t" for="ch" forName="Child7" refType="h" fact="0.8579"/>
              <dgm:constr type="w" for="ch" forName="Child7" refType="w" fact="0.3196"/>
              <dgm:constr type="h" for="ch" forName="Child7" refType="h" fact="0.0908"/>
            </dgm:constrLst>
          </dgm:else>
        </dgm:choose>
      </dgm:else>
    </dgm:choose>
    <dgm:forEach name="wrapper" axis="self" ptType="parTrans">
      <dgm:forEach name="accentRepeat" axis="self">
        <dgm:layoutNode name="Accent" styleLbl="node1">
          <dgm:alg type="sp"/>
          <dgm:choose name="Name20">
            <dgm:if name="Name21" func="var" arg="dir" op="equ" val="norm">
              <dgm:choose name="Name22">
                <dgm:if name="Name23" axis="precedSib" ptType="node" func="cnt" op="equ" val="0">
                  <dgm:choose name="Name24">
                    <dgm:if name="Name25" axis="followSib" ptType="node" func="cnt" op="equ" val="0">
                      <dgm:shape xmlns:r="http://schemas.openxmlformats.org/officeDocument/2006/relationships" type="circularArrow" r:blip="">
                        <dgm:adjLst>
                          <dgm:adj idx="1" val="0.1098"/>
                          <dgm:adj idx="2" val="19.0387"/>
                          <dgm:adj idx="3" val="150"/>
                          <dgm:adj idx="4" val="180"/>
                          <dgm:adj idx="5" val="0.125"/>
                        </dgm:adjLst>
                      </dgm:shape>
                    </dgm:if>
                    <dgm:else name="Name26">
                      <dgm:shape xmlns:r="http://schemas.openxmlformats.org/officeDocument/2006/relationships" type="circularArrow" r:blip="">
                        <dgm:adjLst>
                          <dgm:adj idx="1" val="0.1098"/>
                          <dgm:adj idx="2" val="19.0387"/>
                          <dgm:adj idx="3" val="75"/>
                          <dgm:adj idx="4" val="180"/>
                          <dgm:adj idx="5" val="0.125"/>
                        </dgm:adjLst>
                      </dgm:shape>
                    </dgm:else>
                  </dgm:choose>
                </dgm:if>
                <dgm:else name="Name27">
                  <dgm:choose name="Name28">
                    <dgm:if name="Name29" axis="followSib" ptType="node" func="cnt" op="equ" val="0">
                      <dgm:choose name="Name30">
                        <dgm:if name="Name31" axis="precedSib" ptType="node" func="cnt" op="equ" val="1">
                          <dgm:shape xmlns:r="http://schemas.openxmlformats.org/officeDocument/2006/relationships" type="blockArc" r:blip="">
                            <dgm:adjLst>
                              <dgm:adj idx="1" val="0"/>
                              <dgm:adj idx="2" val="-45"/>
                              <dgm:adj idx="3" val="0.1274"/>
                            </dgm:adjLst>
                          </dgm:shape>
                        </dgm:if>
                        <dgm:if name="Name32" axis="precedSib" ptType="node" func="cnt" op="equ" val="2">
                          <dgm:shape xmlns:r="http://schemas.openxmlformats.org/officeDocument/2006/relationships" type="blockArc" r:blip="">
                            <dgm:adjLst>
                              <dgm:adj idx="1" val="-135"/>
                              <dgm:adj idx="2" val="180"/>
                              <dgm:adj idx="3" val="0.1274"/>
                            </dgm:adjLst>
                          </dgm:shape>
                        </dgm:if>
                        <dgm:if name="Name33" axis="precedSib" ptType="node" func="cnt" op="equ" val="3">
                          <dgm:shape xmlns:r="http://schemas.openxmlformats.org/officeDocument/2006/relationships" type="blockArc" r:blip="">
                            <dgm:adjLst>
                              <dgm:adj idx="1" val="0"/>
                              <dgm:adj idx="2" val="-45"/>
                              <dgm:adj idx="3" val="0.1274"/>
                            </dgm:adjLst>
                          </dgm:shape>
                        </dgm:if>
                        <dgm:if name="Name34" axis="precedSib" ptType="node" func="cnt" op="equ" val="4">
                          <dgm:shape xmlns:r="http://schemas.openxmlformats.org/officeDocument/2006/relationships" type="blockArc" r:blip="">
                            <dgm:adjLst>
                              <dgm:adj idx="1" val="-135"/>
                              <dgm:adj idx="2" val="180"/>
                              <dgm:adj idx="3" val="0.1274"/>
                            </dgm:adjLst>
                          </dgm:shape>
                        </dgm:if>
                        <dgm:if name="Name35" axis="precedSib" ptType="node" func="cnt" op="equ" val="5">
                          <dgm:shape xmlns:r="http://schemas.openxmlformats.org/officeDocument/2006/relationships" type="blockArc" r:blip="">
                            <dgm:adjLst>
                              <dgm:adj idx="1" val="0"/>
                              <dgm:adj idx="2" val="-45"/>
                              <dgm:adj idx="3" val="0.1274"/>
                            </dgm:adjLst>
                          </dgm:shape>
                        </dgm:if>
                        <dgm:if name="Name36" axis="precedSib" ptType="node" func="cnt" op="equ" val="6">
                          <dgm:shape xmlns:r="http://schemas.openxmlformats.org/officeDocument/2006/relationships" type="blockArc" r:blip="">
                            <dgm:adjLst>
                              <dgm:adj idx="1" val="-135"/>
                              <dgm:adj idx="2" val="180"/>
                              <dgm:adj idx="3" val="0.1274"/>
                            </dgm:adjLst>
                          </dgm:shape>
                        </dgm:if>
                        <dgm:else name="Name37"/>
                      </dgm:choose>
                    </dgm:if>
                    <dgm:else name="Name38">
                      <dgm:choose name="Name39">
                        <dgm:if name="Name40" axis="precedSib" ptType="node" func="cnt" op="equ" val="0">
                          <dgm:shape xmlns:r="http://schemas.openxmlformats.org/officeDocument/2006/relationships" type="blockArc" r:blip="">
                            <dgm:adjLst>
                              <dgm:adj idx="1" val="-133.1632"/>
                              <dgm:adj idx="2" val="65"/>
                              <dgm:adj idx="3" val="0.13"/>
                            </dgm:adjLst>
                          </dgm:shape>
                        </dgm:if>
                        <dgm:if name="Name41" axis="precedSib" ptType="node" func="cnt" op="equ" val="1">
                          <dgm:shape xmlns:r="http://schemas.openxmlformats.org/officeDocument/2006/relationships" type="leftCircularArrow" r:blip="">
                            <dgm:adjLst>
                              <dgm:adj idx="1" val="0.1098"/>
                              <dgm:adj idx="2" val="19.0387"/>
                              <dgm:adj idx="3" val="105"/>
                              <dgm:adj idx="4" val="-45"/>
                              <dgm:adj idx="5" val="0.125"/>
                            </dgm:adjLst>
                          </dgm:shape>
                        </dgm:if>
                        <dgm:if name="Name42" axis="precedSib" ptType="node" func="cnt" op="equ" val="2">
                          <dgm:shape xmlns:r="http://schemas.openxmlformats.org/officeDocument/2006/relationships" type="circularArrow" r:blip="">
                            <dgm:adjLst>
                              <dgm:adj idx="1" val="0.1098"/>
                              <dgm:adj idx="2" val="19.0387"/>
                              <dgm:adj idx="3" val="75"/>
                              <dgm:adj idx="4" val="-135"/>
                              <dgm:adj idx="5" val="0.125"/>
                            </dgm:adjLst>
                          </dgm:shape>
                        </dgm:if>
                        <dgm:if name="Name43" axis="precedSib" ptType="node" func="cnt" op="equ" val="3">
                          <dgm:shape xmlns:r="http://schemas.openxmlformats.org/officeDocument/2006/relationships" type="leftCircularArrow" r:blip="">
                            <dgm:adjLst>
                              <dgm:adj idx="1" val="0.1098"/>
                              <dgm:adj idx="2" val="19.0387"/>
                              <dgm:adj idx="3" val="105"/>
                              <dgm:adj idx="4" val="-45"/>
                              <dgm:adj idx="5" val="0.125"/>
                            </dgm:adjLst>
                          </dgm:shape>
                        </dgm:if>
                        <dgm:if name="Name44" axis="precedSib" ptType="node" func="cnt" op="equ" val="4">
                          <dgm:shape xmlns:r="http://schemas.openxmlformats.org/officeDocument/2006/relationships" type="circularArrow" r:blip="">
                            <dgm:adjLst>
                              <dgm:adj idx="1" val="0.1098"/>
                              <dgm:adj idx="2" val="19.0387"/>
                              <dgm:adj idx="3" val="75"/>
                              <dgm:adj idx="4" val="-135"/>
                              <dgm:adj idx="5" val="0.125"/>
                            </dgm:adjLst>
                          </dgm:shape>
                        </dgm:if>
                        <dgm:if name="Name45" axis="precedSib" ptType="node" func="cnt" op="equ" val="5">
                          <dgm:shape xmlns:r="http://schemas.openxmlformats.org/officeDocument/2006/relationships" type="leftCircularArrow" r:blip="">
                            <dgm:adjLst>
                              <dgm:adj idx="1" val="0.1098"/>
                              <dgm:adj idx="2" val="19.0387"/>
                              <dgm:adj idx="3" val="105"/>
                              <dgm:adj idx="4" val="-45"/>
                              <dgm:adj idx="5" val="0.125"/>
                            </dgm:adjLst>
                          </dgm:shape>
                        </dgm:if>
                        <dgm:if name="Name46" axis="precedSib" ptType="node" func="cnt" op="equ" val="6">
                          <dgm:shape xmlns:r="http://schemas.openxmlformats.org/officeDocument/2006/relationships" type="blockArc" r:blip="">
                            <dgm:adjLst>
                              <dgm:adj idx="1" val="-135"/>
                              <dgm:adj idx="2" val="180"/>
                              <dgm:adj idx="3" val="0.1274"/>
                            </dgm:adjLst>
                          </dgm:shape>
                        </dgm:if>
                        <dgm:else name="Name47"/>
                      </dgm:choose>
                    </dgm:else>
                  </dgm:choose>
                </dgm:else>
              </dgm:choose>
            </dgm:if>
            <dgm:else name="Name48">
              <dgm:choose name="Name49">
                <dgm:if name="Name50" axis="precedSib" ptType="node" func="cnt" op="equ" val="0">
                  <dgm:choose name="Name51">
                    <dgm:if name="Name52" axis="followSib" ptType="node" func="cnt" op="equ" val="0">
                      <dgm:shape xmlns:r="http://schemas.openxmlformats.org/officeDocument/2006/relationships" type="leftCircularArrow" r:blip="">
                        <dgm:adjLst>
                          <dgm:adj idx="1" val="0.1098"/>
                          <dgm:adj idx="2" val="19.0387"/>
                          <dgm:adj idx="3" val="30"/>
                          <dgm:adj idx="4" val="0"/>
                          <dgm:adj idx="5" val="0.125"/>
                        </dgm:adjLst>
                      </dgm:shape>
                    </dgm:if>
                    <dgm:else name="Name53">
                      <dgm:shape xmlns:r="http://schemas.openxmlformats.org/officeDocument/2006/relationships" type="leftCircularArrow" r:blip="">
                        <dgm:adjLst>
                          <dgm:adj idx="1" val="0.1098"/>
                          <dgm:adj idx="2" val="19.0387"/>
                          <dgm:adj idx="3" val="105"/>
                          <dgm:adj idx="4" val="0"/>
                          <dgm:adj idx="5" val="0.125"/>
                        </dgm:adjLst>
                      </dgm:shape>
                    </dgm:else>
                  </dgm:choose>
                </dgm:if>
                <dgm:else name="Name54">
                  <dgm:choose name="Name55">
                    <dgm:if name="Name56" axis="followSib" ptType="node" func="cnt" op="equ" val="0">
                      <dgm:choose name="Name57">
                        <dgm:if name="Name58" axis="precedSib" ptType="node" func="cnt" op="equ" val="1">
                          <dgm:shape xmlns:r="http://schemas.openxmlformats.org/officeDocument/2006/relationships" type="blockArc" r:blip="">
                            <dgm:adjLst>
                              <dgm:adj idx="1" val="-135"/>
                              <dgm:adj idx="2" val="180"/>
                              <dgm:adj idx="3" val="0.1274"/>
                            </dgm:adjLst>
                          </dgm:shape>
                        </dgm:if>
                        <dgm:if name="Name59" axis="precedSib" ptType="node" func="cnt" op="equ" val="2">
                          <dgm:shape xmlns:r="http://schemas.openxmlformats.org/officeDocument/2006/relationships" type="blockArc" r:blip="">
                            <dgm:adjLst>
                              <dgm:adj idx="1" val="0"/>
                              <dgm:adj idx="2" val="-45"/>
                              <dgm:adj idx="3" val="0.1274"/>
                            </dgm:adjLst>
                          </dgm:shape>
                        </dgm:if>
                        <dgm:if name="Name60" axis="precedSib" ptType="node" func="cnt" op="equ" val="3">
                          <dgm:shape xmlns:r="http://schemas.openxmlformats.org/officeDocument/2006/relationships" type="blockArc" r:blip="">
                            <dgm:adjLst>
                              <dgm:adj idx="1" val="-135"/>
                              <dgm:adj idx="2" val="180"/>
                              <dgm:adj idx="3" val="0.1274"/>
                            </dgm:adjLst>
                          </dgm:shape>
                        </dgm:if>
                        <dgm:if name="Name61" axis="precedSib" ptType="node" func="cnt" op="equ" val="4">
                          <dgm:shape xmlns:r="http://schemas.openxmlformats.org/officeDocument/2006/relationships" type="blockArc" r:blip="">
                            <dgm:adjLst>
                              <dgm:adj idx="1" val="0"/>
                              <dgm:adj idx="2" val="-45"/>
                              <dgm:adj idx="3" val="0.1274"/>
                            </dgm:adjLst>
                          </dgm:shape>
                        </dgm:if>
                        <dgm:if name="Name62" axis="precedSib" ptType="node" func="cnt" op="equ" val="5">
                          <dgm:shape xmlns:r="http://schemas.openxmlformats.org/officeDocument/2006/relationships" type="blockArc" r:blip="">
                            <dgm:adjLst>
                              <dgm:adj idx="1" val="-135"/>
                              <dgm:adj idx="2" val="180"/>
                              <dgm:adj idx="3" val="0.1274"/>
                            </dgm:adjLst>
                          </dgm:shape>
                        </dgm:if>
                        <dgm:if name="Name63" axis="precedSib" ptType="node" func="cnt" op="equ" val="6">
                          <dgm:shape xmlns:r="http://schemas.openxmlformats.org/officeDocument/2006/relationships" type="blockArc" r:blip="">
                            <dgm:adjLst>
                              <dgm:adj idx="1" val="0"/>
                              <dgm:adj idx="2" val="-45"/>
                              <dgm:adj idx="3" val="0.1274"/>
                            </dgm:adjLst>
                          </dgm:shape>
                        </dgm:if>
                        <dgm:else name="Name64"/>
                      </dgm:choose>
                    </dgm:if>
                    <dgm:else name="Name65">
                      <dgm:choose name="Name66">
                        <dgm:if name="Name67" axis="precedSib" ptType="node" func="cnt" op="equ" val="0">
                          <dgm:shape xmlns:r="http://schemas.openxmlformats.org/officeDocument/2006/relationships" type="blockArc" r:blip="">
                            <dgm:adjLst>
                              <dgm:adj idx="1" val="-133.1632"/>
                              <dgm:adj idx="2" val="65"/>
                              <dgm:adj idx="3" val="0.13"/>
                            </dgm:adjLst>
                          </dgm:shape>
                        </dgm:if>
                        <dgm:if name="Name68" axis="precedSib" ptType="node" func="cnt" op="equ" val="1">
                          <dgm:shape xmlns:r="http://schemas.openxmlformats.org/officeDocument/2006/relationships" type="circularArrow" r:blip="">
                            <dgm:adjLst>
                              <dgm:adj idx="1" val="0.1098"/>
                              <dgm:adj idx="2" val="19.0387"/>
                              <dgm:adj idx="3" val="75"/>
                              <dgm:adj idx="4" val="-135"/>
                              <dgm:adj idx="5" val="0.125"/>
                            </dgm:adjLst>
                          </dgm:shape>
                        </dgm:if>
                        <dgm:if name="Name69" axis="precedSib" ptType="node" func="cnt" op="equ" val="2">
                          <dgm:shape xmlns:r="http://schemas.openxmlformats.org/officeDocument/2006/relationships" type="leftCircularArrow" r:blip="">
                            <dgm:adjLst>
                              <dgm:adj idx="1" val="0.1098"/>
                              <dgm:adj idx="2" val="19.0387"/>
                              <dgm:adj idx="3" val="105"/>
                              <dgm:adj idx="4" val="-45"/>
                              <dgm:adj idx="5" val="0.125"/>
                            </dgm:adjLst>
                          </dgm:shape>
                        </dgm:if>
                        <dgm:if name="Name70" axis="precedSib" ptType="node" func="cnt" op="equ" val="3">
                          <dgm:shape xmlns:r="http://schemas.openxmlformats.org/officeDocument/2006/relationships" type="circularArrow" r:blip="">
                            <dgm:adjLst>
                              <dgm:adj idx="1" val="0.1098"/>
                              <dgm:adj idx="2" val="19.0387"/>
                              <dgm:adj idx="3" val="75"/>
                              <dgm:adj idx="4" val="-135"/>
                              <dgm:adj idx="5" val="0.125"/>
                            </dgm:adjLst>
                          </dgm:shape>
                        </dgm:if>
                        <dgm:if name="Name71" axis="precedSib" ptType="node" func="cnt" op="equ" val="4">
                          <dgm:shape xmlns:r="http://schemas.openxmlformats.org/officeDocument/2006/relationships" type="leftCircularArrow" r:blip="">
                            <dgm:adjLst>
                              <dgm:adj idx="1" val="0.1098"/>
                              <dgm:adj idx="2" val="19.0387"/>
                              <dgm:adj idx="3" val="105"/>
                              <dgm:adj idx="4" val="-45"/>
                              <dgm:adj idx="5" val="0.125"/>
                            </dgm:adjLst>
                          </dgm:shape>
                        </dgm:if>
                        <dgm:if name="Name72" axis="precedSib" ptType="node" func="cnt" op="equ" val="5">
                          <dgm:shape xmlns:r="http://schemas.openxmlformats.org/officeDocument/2006/relationships" type="circularArrow" r:blip="">
                            <dgm:adjLst>
                              <dgm:adj idx="1" val="0.1098"/>
                              <dgm:adj idx="2" val="19.0387"/>
                              <dgm:adj idx="3" val="75"/>
                              <dgm:adj idx="4" val="-135"/>
                              <dgm:adj idx="5" val="0.125"/>
                            </dgm:adjLst>
                          </dgm:shape>
                        </dgm:if>
                        <dgm:if name="Name73" axis="precedSib" ptType="node" func="cnt" op="equ" val="6">
                          <dgm:shape xmlns:r="http://schemas.openxmlformats.org/officeDocument/2006/relationships" type="blockArc" r:blip="">
                            <dgm:adjLst>
                              <dgm:adj idx="1" val="0"/>
                              <dgm:adj idx="2" val="-45"/>
                              <dgm:adj idx="3" val="0.1274"/>
                            </dgm:adjLst>
                          </dgm:shape>
                        </dgm:if>
                        <dgm:else name="Name74"/>
                      </dgm:choose>
                    </dgm:else>
                  </dgm:choose>
                </dgm:else>
              </dgm:choose>
            </dgm:else>
          </dgm:choose>
          <dgm:presOf/>
        </dgm:layoutNode>
      </dgm:forEach>
    </dgm:forEach>
    <dgm:forEach name="Name75" axis="ch" ptType="node" cnt="1">
      <dgm:layoutNode name="Accent1">
        <dgm:alg type="sp"/>
        <dgm:shape xmlns:r="http://schemas.openxmlformats.org/officeDocument/2006/relationships" r:blip="">
          <dgm:adjLst/>
        </dgm:shape>
        <dgm:presOf/>
        <dgm:constrLst/>
        <dgm:forEach name="Name76" ref="accentRepeat"/>
      </dgm:layoutNode>
      <dgm:choose name="Name77">
        <dgm:if name="Name78" axis="ch" ptType="node" func="cnt" op="gte" val="1">
          <dgm:layoutNode name="Child1"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79"/>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0" axis="ch" ptType="node" st="2" cnt="1">
      <dgm:layoutNode name="Accent2">
        <dgm:alg type="sp"/>
        <dgm:shape xmlns:r="http://schemas.openxmlformats.org/officeDocument/2006/relationships" r:blip="">
          <dgm:adjLst/>
        </dgm:shape>
        <dgm:presOf/>
        <dgm:constrLst/>
        <dgm:forEach name="Name81" ref="accentRepeat"/>
      </dgm:layoutNode>
      <dgm:choose name="Name82">
        <dgm:if name="Name83" axis="ch" ptType="node" func="cnt" op="gte" val="1">
          <dgm:layoutNode name="Child2"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4"/>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choose name="Name87">
        <dgm:if name="Name88" axis="ch" ptType="node" func="cnt" op="gte" val="1">
          <dgm:layoutNode name="Child3"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89"/>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0" axis="ch" ptType="node" st="4" cnt="1">
      <dgm:layoutNode name="Accent4">
        <dgm:alg type="sp"/>
        <dgm:shape xmlns:r="http://schemas.openxmlformats.org/officeDocument/2006/relationships" r:blip="">
          <dgm:adjLst/>
        </dgm:shape>
        <dgm:presOf/>
        <dgm:constrLst/>
        <dgm:forEach name="Name91" ref="accentRepeat"/>
      </dgm:layoutNode>
      <dgm:choose name="Name92">
        <dgm:if name="Name93" axis="ch" ptType="node" func="cnt" op="gte" val="1">
          <dgm:layoutNode name="Child4"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95" axis="ch" ptType="node" st="5" cnt="1">
      <dgm:layoutNode name="Accent5">
        <dgm:alg type="sp"/>
        <dgm:shape xmlns:r="http://schemas.openxmlformats.org/officeDocument/2006/relationships" r:blip="">
          <dgm:adjLst/>
        </dgm:shape>
        <dgm:presOf/>
        <dgm:constrLst/>
        <dgm:forEach name="Name96" ref="accentRepeat"/>
      </dgm:layoutNode>
      <dgm:choose name="Name97">
        <dgm:if name="Name98" axis="ch" ptType="node" func="cnt" op="gte" val="1">
          <dgm:layoutNode name="Child5"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99"/>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0" axis="ch" ptType="node" st="6" cnt="1">
      <dgm:layoutNode name="Accent6">
        <dgm:alg type="sp"/>
        <dgm:shape xmlns:r="http://schemas.openxmlformats.org/officeDocument/2006/relationships" r:blip="">
          <dgm:adjLst/>
        </dgm:shape>
        <dgm:presOf/>
        <dgm:constrLst/>
        <dgm:forEach name="Name101" ref="accentRepeat"/>
      </dgm:layoutNode>
      <dgm:choose name="Name102">
        <dgm:if name="Name103" axis="ch" ptType="node" func="cnt" op="gte" val="1">
          <dgm:layoutNode name="Child6"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4"/>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forEach name="Name105" axis="ch" ptType="node" st="7" cnt="1">
      <dgm:layoutNode name="Accent7">
        <dgm:alg type="sp"/>
        <dgm:shape xmlns:r="http://schemas.openxmlformats.org/officeDocument/2006/relationships" r:blip="">
          <dgm:adjLst/>
        </dgm:shape>
        <dgm:presOf/>
        <dgm:constrLst/>
        <dgm:forEach name="Name106" ref="accentRepeat"/>
      </dgm:layoutNode>
      <dgm:choose name="Name107">
        <dgm:if name="Name108" axis="ch" ptType="node" func="cnt" op="gte" val="1">
          <dgm:layoutNode name="Child7" styleLbl="revTx">
            <dgm:varLst>
              <dgm:chMax val="0"/>
              <dgm:chPref val="0"/>
              <dgm:bulletEnabled val="1"/>
            </dgm:varLst>
            <dgm:alg type="tx">
              <dgm:param type="stBulletLvl" val="1"/>
              <dgm:param type="parTxLTRAlign" val="l"/>
              <dgm:param type="txAnchorVertCh" val="mid"/>
            </dgm:alg>
            <dgm:shape xmlns:r="http://schemas.openxmlformats.org/officeDocument/2006/relationships" type="rect" r:blip="">
              <dgm:adjLst/>
            </dgm:shape>
            <dgm:presOf axis="des"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if>
        <dgm:else name="Name109"/>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dgm:adjLst/>
        </dgm:shape>
        <dgm:presOf axis="self" ptType="node"/>
        <dgm:constrLst>
          <dgm:constr type="lMarg" refType="primFontSz" fact="0.05"/>
          <dgm:constr type="rMarg" refType="primFontSz" fact="0.05"/>
          <dgm:constr type="tMarg" refType="primFontSz" fact="0.05"/>
          <dgm:constr type="bMarg" refType="primFontSz" fact="0.05"/>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6" tIns="46588" rIns="93176" bIns="46588" rtlCol="0"/>
          <a:lstStyle>
            <a:lvl1pPr algn="l">
              <a:defRPr sz="1200"/>
            </a:lvl1pPr>
          </a:lstStyle>
          <a:p>
            <a:endParaRPr lang="en-US"/>
          </a:p>
        </p:txBody>
      </p:sp>
      <p:sp>
        <p:nvSpPr>
          <p:cNvPr id="3" name="Date Placeholder 2"/>
          <p:cNvSpPr>
            <a:spLocks noGrp="1"/>
          </p:cNvSpPr>
          <p:nvPr>
            <p:ph type="dt" sz="quarter" idx="1"/>
          </p:nvPr>
        </p:nvSpPr>
        <p:spPr>
          <a:xfrm>
            <a:off x="3970938" y="0"/>
            <a:ext cx="3037840" cy="464820"/>
          </a:xfrm>
          <a:prstGeom prst="rect">
            <a:avLst/>
          </a:prstGeom>
        </p:spPr>
        <p:txBody>
          <a:bodyPr vert="horz" lIns="93176" tIns="46588" rIns="93176" bIns="46588" rtlCol="0"/>
          <a:lstStyle>
            <a:lvl1pPr algn="r">
              <a:defRPr sz="1200"/>
            </a:lvl1pPr>
          </a:lstStyle>
          <a:p>
            <a:endParaRPr lang="en-US"/>
          </a:p>
        </p:txBody>
      </p:sp>
      <p:sp>
        <p:nvSpPr>
          <p:cNvPr id="4" name="Footer Placeholder 3"/>
          <p:cNvSpPr>
            <a:spLocks noGrp="1"/>
          </p:cNvSpPr>
          <p:nvPr>
            <p:ph type="ftr" sz="quarter" idx="2"/>
          </p:nvPr>
        </p:nvSpPr>
        <p:spPr>
          <a:xfrm>
            <a:off x="0" y="8829968"/>
            <a:ext cx="3037840" cy="464820"/>
          </a:xfrm>
          <a:prstGeom prst="rect">
            <a:avLst/>
          </a:prstGeom>
        </p:spPr>
        <p:txBody>
          <a:bodyPr vert="horz" lIns="93176" tIns="46588" rIns="93176" bIns="46588" rtlCol="0" anchor="b"/>
          <a:lstStyle>
            <a:lvl1pPr algn="l">
              <a:defRPr sz="1200"/>
            </a:lvl1pPr>
          </a:lstStyle>
          <a:p>
            <a:endParaRPr lang="en-US"/>
          </a:p>
        </p:txBody>
      </p:sp>
      <p:sp>
        <p:nvSpPr>
          <p:cNvPr id="5" name="Slide Number Placeholder 4"/>
          <p:cNvSpPr>
            <a:spLocks noGrp="1"/>
          </p:cNvSpPr>
          <p:nvPr>
            <p:ph type="sldNum" sz="quarter" idx="3"/>
          </p:nvPr>
        </p:nvSpPr>
        <p:spPr>
          <a:xfrm>
            <a:off x="3970938" y="8829968"/>
            <a:ext cx="3037840" cy="464820"/>
          </a:xfrm>
          <a:prstGeom prst="rect">
            <a:avLst/>
          </a:prstGeom>
        </p:spPr>
        <p:txBody>
          <a:bodyPr vert="horz" lIns="93176" tIns="46588" rIns="93176" bIns="46588" rtlCol="0" anchor="b"/>
          <a:lstStyle>
            <a:lvl1pPr algn="r">
              <a:defRPr sz="1200"/>
            </a:lvl1pPr>
          </a:lstStyle>
          <a:p>
            <a:fld id="{67BB1C25-035F-C146-A2EE-1F0355277A3B}" type="slidenum">
              <a:rPr lang="en-US" smtClean="0"/>
              <a:t>‹#›</a:t>
            </a:fld>
            <a:endParaRPr lang="en-US"/>
          </a:p>
        </p:txBody>
      </p:sp>
    </p:spTree>
    <p:extLst>
      <p:ext uri="{BB962C8B-B14F-4D97-AF65-F5344CB8AC3E}">
        <p14:creationId xmlns:p14="http://schemas.microsoft.com/office/powerpoint/2010/main" val="4051937660"/>
      </p:ext>
    </p:extLst>
  </p:cSld>
  <p:clrMap bg1="lt1" tx1="dk1" bg2="lt2" tx2="dk2" accent1="accent1" accent2="accent2" accent3="accent3" accent4="accent4" accent5="accent5" accent6="accent6" hlink="hlink" folHlink="folHlink"/>
  <p:hf sldNum="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037840" cy="464820"/>
          </a:xfrm>
          <a:prstGeom prst="rect">
            <a:avLst/>
          </a:prstGeom>
        </p:spPr>
        <p:txBody>
          <a:bodyPr vert="horz" lIns="93176" tIns="46588" rIns="93176" bIns="46588" rtlCol="0"/>
          <a:lstStyle>
            <a:lvl1pPr algn="l">
              <a:defRPr sz="1200"/>
            </a:lvl1pPr>
          </a:lstStyle>
          <a:p>
            <a:endParaRPr lang="en-US"/>
          </a:p>
        </p:txBody>
      </p:sp>
      <p:sp>
        <p:nvSpPr>
          <p:cNvPr id="3" name="Date Placeholder 2"/>
          <p:cNvSpPr>
            <a:spLocks noGrp="1"/>
          </p:cNvSpPr>
          <p:nvPr>
            <p:ph type="dt" idx="1"/>
          </p:nvPr>
        </p:nvSpPr>
        <p:spPr>
          <a:xfrm>
            <a:off x="3970938" y="0"/>
            <a:ext cx="3037840" cy="464820"/>
          </a:xfrm>
          <a:prstGeom prst="rect">
            <a:avLst/>
          </a:prstGeom>
        </p:spPr>
        <p:txBody>
          <a:bodyPr vert="horz" lIns="93176" tIns="46588" rIns="93176" bIns="46588" rtlCol="0"/>
          <a:lstStyle>
            <a:lvl1pPr algn="r">
              <a:defRPr sz="1200"/>
            </a:lvl1pPr>
          </a:lstStyle>
          <a:p>
            <a:endParaRPr lang="en-US"/>
          </a:p>
        </p:txBody>
      </p:sp>
      <p:sp>
        <p:nvSpPr>
          <p:cNvPr id="4" name="Slide Image Placeholder 3"/>
          <p:cNvSpPr>
            <a:spLocks noGrp="1" noRot="1" noChangeAspect="1"/>
          </p:cNvSpPr>
          <p:nvPr>
            <p:ph type="sldImg" idx="2"/>
          </p:nvPr>
        </p:nvSpPr>
        <p:spPr>
          <a:xfrm>
            <a:off x="406400" y="696913"/>
            <a:ext cx="6197600" cy="3486150"/>
          </a:xfrm>
          <a:prstGeom prst="rect">
            <a:avLst/>
          </a:prstGeom>
          <a:noFill/>
          <a:ln w="12700">
            <a:solidFill>
              <a:prstClr val="black"/>
            </a:solidFill>
          </a:ln>
        </p:spPr>
        <p:txBody>
          <a:bodyPr vert="horz" lIns="93176" tIns="46588" rIns="93176" bIns="46588" rtlCol="0" anchor="ctr"/>
          <a:lstStyle/>
          <a:p>
            <a:endParaRPr lang="en-US"/>
          </a:p>
        </p:txBody>
      </p:sp>
      <p:sp>
        <p:nvSpPr>
          <p:cNvPr id="5" name="Notes Placeholder 4"/>
          <p:cNvSpPr>
            <a:spLocks noGrp="1"/>
          </p:cNvSpPr>
          <p:nvPr>
            <p:ph type="body" sz="quarter" idx="3"/>
          </p:nvPr>
        </p:nvSpPr>
        <p:spPr>
          <a:xfrm>
            <a:off x="406400" y="4415791"/>
            <a:ext cx="6197600" cy="4183380"/>
          </a:xfrm>
          <a:prstGeom prst="rect">
            <a:avLst/>
          </a:prstGeom>
        </p:spPr>
        <p:txBody>
          <a:bodyPr vert="horz" lIns="93176" tIns="46588" rIns="93176" bIns="46588"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829968"/>
            <a:ext cx="3037840" cy="464820"/>
          </a:xfrm>
          <a:prstGeom prst="rect">
            <a:avLst/>
          </a:prstGeom>
        </p:spPr>
        <p:txBody>
          <a:bodyPr vert="horz" lIns="93176" tIns="46588" rIns="93176" bIns="46588" rtlCol="0" anchor="b"/>
          <a:lstStyle>
            <a:lvl1pPr algn="l">
              <a:defRPr sz="1200"/>
            </a:lvl1pPr>
          </a:lstStyle>
          <a:p>
            <a:endParaRPr lang="en-US"/>
          </a:p>
        </p:txBody>
      </p:sp>
      <p:sp>
        <p:nvSpPr>
          <p:cNvPr id="7" name="Slide Number Placeholder 6"/>
          <p:cNvSpPr>
            <a:spLocks noGrp="1"/>
          </p:cNvSpPr>
          <p:nvPr>
            <p:ph type="sldNum" sz="quarter" idx="5"/>
          </p:nvPr>
        </p:nvSpPr>
        <p:spPr>
          <a:xfrm>
            <a:off x="3970938" y="8829968"/>
            <a:ext cx="3037840" cy="464820"/>
          </a:xfrm>
          <a:prstGeom prst="rect">
            <a:avLst/>
          </a:prstGeom>
        </p:spPr>
        <p:txBody>
          <a:bodyPr vert="horz" lIns="93176" tIns="46588" rIns="93176" bIns="46588" rtlCol="0" anchor="b"/>
          <a:lstStyle>
            <a:lvl1pPr algn="r">
              <a:defRPr sz="1200"/>
            </a:lvl1pPr>
          </a:lstStyle>
          <a:p>
            <a:fld id="{B50FB5AF-5AC3-DC4E-99EC-4ED94D6DB19A}" type="slidenum">
              <a:rPr lang="en-US" smtClean="0"/>
              <a:t>‹#›</a:t>
            </a:fld>
            <a:endParaRPr lang="en-US"/>
          </a:p>
        </p:txBody>
      </p:sp>
    </p:spTree>
    <p:extLst>
      <p:ext uri="{BB962C8B-B14F-4D97-AF65-F5344CB8AC3E}">
        <p14:creationId xmlns:p14="http://schemas.microsoft.com/office/powerpoint/2010/main" val="1626388554"/>
      </p:ext>
    </p:extLst>
  </p:cSld>
  <p:clrMap bg1="lt1" tx1="dk1" bg2="lt2" tx2="dk2" accent1="accent1" accent2="accent2" accent3="accent3" accent4="accent4" accent5="accent5" accent6="accent6" hlink="hlink" folHlink="folHlink"/>
  <p:hf sldNum="0"/>
  <p:notesStyle>
    <a:lvl1pPr marL="0" algn="l" defTabSz="457200" rtl="0" eaLnBrk="1" latinLnBrk="0" hangingPunct="1">
      <a:spcAft>
        <a:spcPts val="600"/>
      </a:spcAft>
      <a:defRPr sz="1200" kern="1200">
        <a:solidFill>
          <a:schemeClr val="tx1"/>
        </a:solidFill>
        <a:latin typeface="+mn-lt"/>
        <a:ea typeface="+mn-ea"/>
        <a:cs typeface="+mn-cs"/>
      </a:defRPr>
    </a:lvl1pPr>
    <a:lvl2pPr marL="341313" indent="-171450" algn="l" defTabSz="4572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2pPr>
    <a:lvl3pPr marL="682625" indent="-171450" algn="l" defTabSz="4572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3pPr>
    <a:lvl4pPr marL="974725" indent="-171450" algn="l" defTabSz="4572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4pPr>
    <a:lvl5pPr marL="1255713" indent="-171450" algn="l" defTabSz="457200" rtl="0" eaLnBrk="1" latinLnBrk="0" hangingPunct="1">
      <a:spcAft>
        <a:spcPts val="600"/>
      </a:spcAft>
      <a:buFont typeface="Arial" panose="020B0604020202020204" pitchFamily="34" charset="0"/>
      <a:buChar char="•"/>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3" Type="http://schemas.openxmlformats.org/officeDocument/2006/relationships/hyperlink" Target="https://www.epa.gov/dwsrf/dwsrf-eligibility-handbook" TargetMode="External"/><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3" Type="http://schemas.openxmlformats.org/officeDocument/2006/relationships/hyperlink" Target="https://www.epa.gov/dwcapacity" TargetMode="External"/><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3" Type="http://schemas.openxmlformats.org/officeDocument/2006/relationships/hyperlink" Target="https://www.awwa.org/Policy-Advocacy/Communications-Outreach/Public-Communications-Toolkit/Sample-Utility-Communications-Plan" TargetMode="External"/><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3" Type="http://schemas.openxmlformats.org/officeDocument/2006/relationships/hyperlink" Target="https://www.awwa.org/Policy-Advocacy/Communications-Outreach/Public-Communications-Toolkit/Sample-Utility-Communications-Plan" TargetMode="External"/><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3" Type="http://schemas.openxmlformats.org/officeDocument/2006/relationships/hyperlink" Target="https://ofmpub.epa.gov/apex/wfc/f?p=WFC:12" TargetMode="External"/><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3" Type="http://schemas.openxmlformats.org/officeDocument/2006/relationships/hyperlink" Target="http://www.waterboards.ca.gov/drinking_water/services/funding/documents/prop84/Section%2075022%20Application%20Materials/(3p)%20Feasibility%20Study%20Tech%20Report%204-29-2011%20PDF%20FINAL.pdf" TargetMode="External"/><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3" Type="http://schemas.openxmlformats.org/officeDocument/2006/relationships/hyperlink" Target="https://www.epa.gov/waterfinancecenter" TargetMode="External"/><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3" Type="http://schemas.openxmlformats.org/officeDocument/2006/relationships/hyperlink" Target="https://www.epa.gov/dwcapacity/water-system-partnerships" TargetMode="External"/><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3" Type="http://schemas.openxmlformats.org/officeDocument/2006/relationships/hyperlink" Target="https://www.epa.gov/dwcapacity/asset-management-resources-states" TargetMode="External"/><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3" Type="http://schemas.openxmlformats.org/officeDocument/2006/relationships/hyperlink" Target="http://www.rcapsolutions.org/wp-content/uploads/2013/06/RCAP-Formulate-Great-Rates.pdf" TargetMode="External"/><Relationship Id="rId2" Type="http://schemas.openxmlformats.org/officeDocument/2006/relationships/slide" Target="../slides/slide23.xml"/><Relationship Id="rId1" Type="http://schemas.openxmlformats.org/officeDocument/2006/relationships/notesMaster" Target="../notesMasters/notesMaster1.xml"/><Relationship Id="rId4" Type="http://schemas.openxmlformats.org/officeDocument/2006/relationships/hyperlink" Target="https://www.rcap.org/resource/formulate-great-rates-a-self-guided-training-to-setting-rates/" TargetMode="Externa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3" Type="http://schemas.openxmlformats.org/officeDocument/2006/relationships/hyperlink" Target="https://nepis.epa.gov/Exe/ZyPDF.cgi/P1006MD0.PDF?Dockey=P1006MD0.PDF" TargetMode="External"/><Relationship Id="rId2" Type="http://schemas.openxmlformats.org/officeDocument/2006/relationships/slide" Target="../slides/slide32.xml"/><Relationship Id="rId1" Type="http://schemas.openxmlformats.org/officeDocument/2006/relationships/notesMaster" Target="../notesMasters/notesMaster1.xml"/><Relationship Id="rId4" Type="http://schemas.openxmlformats.org/officeDocument/2006/relationships/hyperlink" Target="https://epa.maps.arcgis.com/apps/Cascade/index.html?appid=a99dcae5390449e88ea74e4a7e3fcb07" TargetMode="Externa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3" Type="http://schemas.openxmlformats.org/officeDocument/2006/relationships/hyperlink" Target="https://nepis.epa.gov/Exe/ZyPDF.cgi/20001RPX.PDF?Dockey=20001RPX.PDF" TargetMode="External"/><Relationship Id="rId2" Type="http://schemas.openxmlformats.org/officeDocument/2006/relationships/slide" Target="../slides/slide38.xml"/><Relationship Id="rId1" Type="http://schemas.openxmlformats.org/officeDocument/2006/relationships/notesMaster" Target="../notesMasters/notesMaster1.xml"/><Relationship Id="rId4" Type="http://schemas.openxmlformats.org/officeDocument/2006/relationships/hyperlink" Target="https://epa.maps.arcgis.com/apps/Cascade/index.html?appid=a99dcae5390449e88ea74e4a7e3fcb07" TargetMode="Externa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3" Type="http://schemas.openxmlformats.org/officeDocument/2006/relationships/hyperlink" Target="https://nepis.epa.gov/Exe/ZyPDF.cgi/P1006MD0.PDF?Dockey=P1006MD0.PDF" TargetMode="External"/><Relationship Id="rId2" Type="http://schemas.openxmlformats.org/officeDocument/2006/relationships/slide" Target="../slides/slide42.xml"/><Relationship Id="rId1" Type="http://schemas.openxmlformats.org/officeDocument/2006/relationships/notesMaster" Target="../notesMasters/notesMaster1.xml"/><Relationship Id="rId4" Type="http://schemas.openxmlformats.org/officeDocument/2006/relationships/hyperlink" Target="https://epa.maps.arcgis.com/apps/Cascade/index.html?appid=a99dcae5390449e88ea74e4a7e3fcb07" TargetMode="External"/></Relationships>
</file>

<file path=ppt/notesSlides/_rels/notesSlide43.xml.rels><?xml version="1.0" encoding="UTF-8" standalone="yes"?>
<Relationships xmlns="http://schemas.openxmlformats.org/package/2006/relationships"><Relationship Id="rId3" Type="http://schemas.openxmlformats.org/officeDocument/2006/relationships/hyperlink" Target="https://www.rcac.org/videos/lower-rio-grande-public-water-works-authority/" TargetMode="External"/><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3" Type="http://schemas.openxmlformats.org/officeDocument/2006/relationships/hyperlink" Target="https://nepis.epa.gov/Exe/ZyPDF.cgi/P100399Z.PDF?Dockey=P100399Z.PDF" TargetMode="External"/><Relationship Id="rId2" Type="http://schemas.openxmlformats.org/officeDocument/2006/relationships/slide" Target="../slides/slide47.xml"/><Relationship Id="rId1" Type="http://schemas.openxmlformats.org/officeDocument/2006/relationships/notesMaster" Target="../notesMasters/notesMaster1.xml"/><Relationship Id="rId4" Type="http://schemas.openxmlformats.org/officeDocument/2006/relationships/hyperlink" Target="https://epa.maps.arcgis.com/apps/Cascade/index.html?appid=a99dcae5390449e88ea74e4a7e3fcb07" TargetMode="Externa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a:t>[Welcome everyone, introduce yourself] </a:t>
            </a:r>
          </a:p>
          <a:p>
            <a:r>
              <a:rPr lang="en-US" i="1"/>
              <a:t>[If you picked an icebreaker, run the icebreaker here]</a:t>
            </a:r>
          </a:p>
          <a:p>
            <a:endParaRPr lang="en-US" i="1"/>
          </a:p>
          <a:p>
            <a:r>
              <a:rPr lang="en-US"/>
              <a:t>Welcome to the Water System Partnership Training, which was created by the U.S. EPA Office of Water.</a:t>
            </a:r>
            <a:endParaRPr lang="en-US" i="1"/>
          </a:p>
        </p:txBody>
      </p:sp>
      <p:sp>
        <p:nvSpPr>
          <p:cNvPr id="5" name="Date Placeholder 4">
            <a:extLst>
              <a:ext uri="{FF2B5EF4-FFF2-40B4-BE49-F238E27FC236}">
                <a16:creationId xmlns:a16="http://schemas.microsoft.com/office/drawing/2014/main" id="{30D2CF90-C0C8-47E9-B875-F05E03380F7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5EE5756-9241-4743-9D50-435DDB8E5D9C}"/>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ECBD651-BC22-4C77-B518-C4FA3002868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97390998"/>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 typeface="Arial" panose="020B0604020202020204" pitchFamily="34" charset="0"/>
              <a:buChar char="•"/>
            </a:pPr>
            <a:r>
              <a:rPr lang="en-US"/>
              <a:t>At the state level, Capacity Development programs help states improve water quality by providing a framework for water systems and state water programs to work together and assess the strength of the water system.</a:t>
            </a:r>
          </a:p>
          <a:p>
            <a:pPr marL="171450" indent="-171450">
              <a:buFont typeface="Arial" panose="020B0604020202020204" pitchFamily="34" charset="0"/>
              <a:buChar char="•"/>
            </a:pPr>
            <a:r>
              <a:rPr lang="en-US"/>
              <a:t>Water systems must have TMF capacity to receive State Revolving Fund funding OR the funding must help the water system achieve TMF capacity. EPA can withhold 20 percent of the DWSRF capitalization grant funds from states that do not meet regulatory requirements for capacity development. This loss in funding could greatly reduce a state’s ability to support their water systems.</a:t>
            </a:r>
          </a:p>
          <a:p>
            <a:pPr marL="171450" indent="-171450">
              <a:buFont typeface="Arial" panose="020B0604020202020204" pitchFamily="34" charset="0"/>
              <a:buChar char="•"/>
            </a:pPr>
            <a:r>
              <a:rPr lang="en-US"/>
              <a:t>TMF capacity criteria for DWSRF funding include, but are not limited to: criteria assessments that can prove the water system has long-standing compliance with water regulations, has repaid any loan portions of previous funding opportunities, has intended use plans, has adequate source, treatment, distribution, and storage infrastructure, has personnel with the technical knowledge to efficiently operate and maintain the water system, and has documentation that can assure that management is involved in the day-to-day operation of the water system.</a:t>
            </a:r>
          </a:p>
          <a:p>
            <a:pPr marL="171450" indent="-171450">
              <a:buFont typeface="Arial" panose="020B0604020202020204" pitchFamily="34" charset="0"/>
              <a:buChar char="•"/>
            </a:pPr>
            <a:r>
              <a:rPr lang="en-US"/>
              <a:t>At the water system level, Capacity Development programs allow water systems to obtain more robust TMF capacity which helps them provide safe water. </a:t>
            </a:r>
          </a:p>
          <a:p>
            <a:pPr marL="171450" indent="-171450">
              <a:buFont typeface="Arial" panose="020B0604020202020204" pitchFamily="34" charset="0"/>
              <a:buChar char="•"/>
            </a:pPr>
            <a:r>
              <a:rPr lang="en-US"/>
              <a:t>Linking Capacity Development and SRF programs shows the importance placed on capacity.</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1"/>
              <a:t>[More information on the capacity necessary to receive DWSRF funding can be found here: </a:t>
            </a:r>
            <a:r>
              <a:rPr lang="en-US" i="1">
                <a:hlinkClick r:id="rId3"/>
              </a:rPr>
              <a:t>https://www.epa.gov/dwsrf/dwsrf-eligibility-handbook</a:t>
            </a:r>
            <a:r>
              <a:rPr lang="en-US" i="1"/>
              <a:t>]</a:t>
            </a:r>
          </a:p>
        </p:txBody>
      </p:sp>
      <p:sp>
        <p:nvSpPr>
          <p:cNvPr id="5" name="Date Placeholder 4">
            <a:extLst>
              <a:ext uri="{FF2B5EF4-FFF2-40B4-BE49-F238E27FC236}">
                <a16:creationId xmlns:a16="http://schemas.microsoft.com/office/drawing/2014/main" id="{37DEC43D-CFDF-483A-A82E-685E1D78D89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0BA0808-4AFF-42F8-BC52-F17E367C839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18EFEF5-0EB8-4235-B3EA-5B02C59DDDD3}"/>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21753756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These steps review the general thought process for how to evaluate partnership possibilities. </a:t>
            </a:r>
          </a:p>
          <a:p>
            <a:pPr marL="171450" indent="-171450">
              <a:buFont typeface="Arial" panose="020B0604020202020204" pitchFamily="34" charset="0"/>
              <a:buChar char="•"/>
            </a:pPr>
            <a:r>
              <a:rPr lang="en-US"/>
              <a:t>Understand </a:t>
            </a:r>
            <a:r>
              <a:rPr lang="en-US" b="1"/>
              <a:t>strengths and challenges </a:t>
            </a:r>
            <a:r>
              <a:rPr lang="en-US" b="0"/>
              <a:t>by assessing </a:t>
            </a:r>
            <a:r>
              <a:rPr lang="en-US"/>
              <a:t>physical and operational characteristics of the water system which we reviewed in Module 4.</a:t>
            </a:r>
          </a:p>
          <a:p>
            <a:pPr marL="171450" indent="-171450">
              <a:buFont typeface="Arial" panose="020B0604020202020204" pitchFamily="34" charset="0"/>
              <a:buChar char="•"/>
            </a:pPr>
            <a:r>
              <a:rPr lang="en-US"/>
              <a:t>Identify </a:t>
            </a:r>
            <a:r>
              <a:rPr lang="en-US" b="1"/>
              <a:t>potential</a:t>
            </a:r>
            <a:r>
              <a:rPr lang="en-US"/>
              <a:t> partners by evaluating the considerations we reviewed in this Module (e.g., physical condition, geography).</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Assess </a:t>
            </a:r>
            <a:r>
              <a:rPr lang="en-US" b="1"/>
              <a:t>practicality</a:t>
            </a:r>
            <a:r>
              <a:rPr lang="en-US"/>
              <a:t> of partnerships by evaluating the </a:t>
            </a:r>
            <a:r>
              <a:rPr lang="en-US" b="1"/>
              <a:t>advantages</a:t>
            </a:r>
            <a:r>
              <a:rPr lang="en-US"/>
              <a:t> and </a:t>
            </a:r>
            <a:r>
              <a:rPr lang="en-US" b="1"/>
              <a:t>disadvantages</a:t>
            </a:r>
            <a:r>
              <a:rPr lang="en-US"/>
              <a:t> of potential partnership </a:t>
            </a:r>
            <a:r>
              <a:rPr lang="en-US" b="0"/>
              <a:t>type</a:t>
            </a:r>
            <a:r>
              <a:rPr lang="en-US"/>
              <a:t>(s) we just reviewed in this Module.</a:t>
            </a:r>
          </a:p>
          <a:p>
            <a:pPr marL="0" indent="0">
              <a:buFont typeface="Arial" panose="020B0604020202020204" pitchFamily="34" charset="0"/>
              <a:buNone/>
            </a:pPr>
            <a:endParaRPr lang="en-US"/>
          </a:p>
          <a:p>
            <a:pPr marL="0" indent="0">
              <a:buFont typeface="Arial" panose="020B0604020202020204" pitchFamily="34" charset="0"/>
              <a:buNone/>
            </a:pPr>
            <a:r>
              <a:rPr lang="en-US"/>
              <a:t>There might be other steps needed for unique situations, but this is a general outline that can be applied to all.</a:t>
            </a:r>
          </a:p>
          <a:p>
            <a:pPr marL="171450" indent="-171450">
              <a:buFont typeface="Arial" panose="020B0604020202020204" pitchFamily="34" charset="0"/>
              <a:buChar char="•"/>
            </a:pPr>
            <a:endParaRPr lang="en-US"/>
          </a:p>
          <a:p>
            <a:pPr marL="171450" indent="-171450">
              <a:buFont typeface="Arial" panose="020B0604020202020204" pitchFamily="34" charset="0"/>
              <a:buChar char="•"/>
            </a:pPr>
            <a:endParaRPr lang="en-US"/>
          </a:p>
        </p:txBody>
      </p:sp>
      <p:sp>
        <p:nvSpPr>
          <p:cNvPr id="5" name="Date Placeholder 4">
            <a:extLst>
              <a:ext uri="{FF2B5EF4-FFF2-40B4-BE49-F238E27FC236}">
                <a16:creationId xmlns:a16="http://schemas.microsoft.com/office/drawing/2014/main" id="{0391490F-4E99-489C-A925-9C2880AFFFC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1BCD8B2-AC7F-4570-9C5F-DF90D5F6E7E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52F303F-FF30-478B-AAB8-DBD36B3BF7C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552740165"/>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6: Expanding Partnerships Exercise</a:t>
            </a:r>
          </a:p>
        </p:txBody>
      </p:sp>
      <p:sp>
        <p:nvSpPr>
          <p:cNvPr id="5" name="Date Placeholder 4">
            <a:extLst>
              <a:ext uri="{FF2B5EF4-FFF2-40B4-BE49-F238E27FC236}">
                <a16:creationId xmlns:a16="http://schemas.microsoft.com/office/drawing/2014/main" id="{BD575269-C525-4EF0-94A4-88EF91670B9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4D8CC60-5B1B-496C-A77D-F7995772D6C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C403393-B6B6-4224-9C48-BA5F8FE99A5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090610818"/>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 learning objectives of Module 6: Expanding Partnerships Exercise are to:</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Practice solving a problem with a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kumimoji="0" lang="en-US" sz="1200" b="0" i="0" u="none" strike="noStrike" kern="1200" cap="none" spc="0" normalizeH="0" baseline="0" noProof="0">
                <a:ln>
                  <a:noFill/>
                </a:ln>
                <a:solidFill>
                  <a:prstClr val="black"/>
                </a:solidFill>
                <a:effectLst/>
                <a:uLnTx/>
                <a:uFillTx/>
                <a:latin typeface="+mn-lt"/>
                <a:ea typeface="+mn-ea"/>
                <a:cs typeface="+mn-cs"/>
              </a:rPr>
              <a:t>Identify how to address challenges with new partnerships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kumimoji="0" lang="en-US" sz="1200" b="0" i="0" u="none" strike="noStrike" kern="1200" cap="none" spc="0" normalizeH="0" baseline="0" noProof="0">
              <a:ln>
                <a:noFill/>
              </a:ln>
              <a:solidFill>
                <a:prstClr val="black"/>
              </a:solidFill>
              <a:effectLst/>
              <a:uLnTx/>
              <a:uFillTx/>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1"/>
              <a:t>[Remind the audience where to access the worksheets (i.e., download from email or webcast, or where they are in the folder).]</a:t>
            </a:r>
            <a:endParaRPr lang="en-US"/>
          </a:p>
          <a:p>
            <a:pPr marL="0" indent="0">
              <a:buFont typeface="Arial" panose="020B0604020202020204" pitchFamily="34" charset="0"/>
              <a:buNone/>
            </a:pPr>
            <a:endParaRPr lang="en-US"/>
          </a:p>
          <a:p>
            <a:pPr marL="0" indent="0">
              <a:buFont typeface="Arial" panose="020B0604020202020204" pitchFamily="34" charset="0"/>
              <a:buNone/>
            </a:pPr>
            <a:r>
              <a:rPr lang="en-US"/>
              <a:t>We will go over the instructions for each section and then on the screen we will include a screenshot of the section you all will be working on.</a:t>
            </a:r>
          </a:p>
        </p:txBody>
      </p:sp>
      <p:sp>
        <p:nvSpPr>
          <p:cNvPr id="5" name="Date Placeholder 4">
            <a:extLst>
              <a:ext uri="{FF2B5EF4-FFF2-40B4-BE49-F238E27FC236}">
                <a16:creationId xmlns:a16="http://schemas.microsoft.com/office/drawing/2014/main" id="{4EEC34C5-267B-4E6F-B785-4E03C53BA59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FBDDF05-DBBD-4444-986D-E5919362877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8A512C4-9FDE-4B43-B57E-6402B2836CF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93110951"/>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
            </a:r>
            <a:r>
              <a:rPr lang="en-US" b="1" i="1"/>
              <a:t>Please consult the Organizer and Facilitator’s Guide for more information on running this exercise. The notes provided on these slides are for one way of running this exercise. The notes may need to be updated and revised.]</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i="1"/>
          </a:p>
          <a:p>
            <a:pPr marL="0" marR="0" lvl="0" indent="0" algn="l" defTabSz="457200" rtl="0" eaLnBrk="1" fontAlgn="auto" latinLnBrk="0" hangingPunct="1">
              <a:lnSpc>
                <a:spcPct val="100000"/>
              </a:lnSpc>
              <a:spcBef>
                <a:spcPts val="0"/>
              </a:spcBef>
              <a:spcAft>
                <a:spcPts val="0"/>
              </a:spcAft>
              <a:buClrTx/>
              <a:buSzTx/>
              <a:buFontTx/>
              <a:buNone/>
              <a:tabLst/>
              <a:defRPr/>
            </a:pPr>
            <a:r>
              <a:rPr lang="en-US"/>
              <a:t>This exercise will begin with group work. Each group will be assigned a scenario #1-4. Read the scenario and respond to question #1 so you remember which scenario you were assigned. Then, with your group, think about what activities could benefit the water systems involved. Refer back to Module 3 for a list of example activities, but also feel free to think outside the box. </a:t>
            </a:r>
          </a:p>
          <a:p>
            <a:pPr marL="0" marR="0" lvl="0" indent="0" algn="l" defTabSz="457200" rtl="0" eaLnBrk="1" fontAlgn="auto" latinLnBrk="0" hangingPunct="1">
              <a:lnSpc>
                <a:spcPct val="100000"/>
              </a:lnSpc>
              <a:spcBef>
                <a:spcPts val="0"/>
              </a:spcBef>
              <a:spcAft>
                <a:spcPts val="0"/>
              </a:spcAft>
              <a:buClrTx/>
              <a:buSzTx/>
              <a:buFontTx/>
              <a:buNone/>
              <a:tabLst/>
              <a:defRPr/>
            </a:pPr>
            <a:br>
              <a:rPr lang="en-US"/>
            </a:br>
            <a:r>
              <a:rPr lang="en-US"/>
              <a:t>Then in Question #3, list how these activities would benefit the water systems involved. Lastly, for question #4, choose what would be the best type of partnership for them to pursue.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We will give you about 5 minutes to finish part 1. We’ll go through the next part together.</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If you’re having any trouble completing the worksheet, please raise your hand or ask workshop facilitators or staff for assistance.</a:t>
            </a:r>
          </a:p>
        </p:txBody>
      </p:sp>
      <p:sp>
        <p:nvSpPr>
          <p:cNvPr id="5" name="Date Placeholder 4">
            <a:extLst>
              <a:ext uri="{FF2B5EF4-FFF2-40B4-BE49-F238E27FC236}">
                <a16:creationId xmlns:a16="http://schemas.microsoft.com/office/drawing/2014/main" id="{CC65A081-8A12-43DA-B51F-93EB1821049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34CB488-15D8-411E-B325-7F5C26B8267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84D1E8F-9ACE-4510-96E8-23CA3BCD442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751349472"/>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a:p>
            <a:endParaRPr lang="en-US"/>
          </a:p>
        </p:txBody>
      </p:sp>
      <p:sp>
        <p:nvSpPr>
          <p:cNvPr id="5" name="Date Placeholder 4">
            <a:extLst>
              <a:ext uri="{FF2B5EF4-FFF2-40B4-BE49-F238E27FC236}">
                <a16:creationId xmlns:a16="http://schemas.microsoft.com/office/drawing/2014/main" id="{0EE8A8FD-E0DE-4C57-BAD8-C4E78913FD1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9848EB6-251B-4F5E-AEC6-729690B3838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0E24250-F0F3-4AF8-9394-F40875ADFF4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2182252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Let’s discuss what you all found.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[Call on a few or all groups to address the questions on the slide].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There is no wrong answer here. This exercise was developed to show how you can use a partnership to solve a challenge.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attendees: </a:t>
            </a:r>
            <a:r>
              <a:rPr lang="en-US" b="0"/>
              <a:t>Does anyone want to share any other example partnerships that could be implemented to solve one of these scenarios?</a:t>
            </a:r>
            <a:endParaRPr lang="en-US" b="0" i="0"/>
          </a:p>
        </p:txBody>
      </p:sp>
      <p:sp>
        <p:nvSpPr>
          <p:cNvPr id="5" name="Date Placeholder 4">
            <a:extLst>
              <a:ext uri="{FF2B5EF4-FFF2-40B4-BE49-F238E27FC236}">
                <a16:creationId xmlns:a16="http://schemas.microsoft.com/office/drawing/2014/main" id="{78316670-F7D4-4135-9A42-0AEF84F950A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34BE58B-31C6-41FC-9BB3-771AA5C22E4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8088EE3-852F-4206-A5F6-BDC0537810C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09242789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In the next part of this exercise, we will show how to expand upon your current partnerships identified in Module 3, while considering your water systems strengths and challenges.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To start, let’s review the sample matrix. Starting in the bottom left corner, we begin by filling out this information about a current partnership that we are involved in. For this example, this water system partners with Tremonton by holding informal calls with them regarding treatment techniques. Then, we move to step 2 where we use the same partner we identified below. And then consider a new activity to implement with them. For this example, they would like to develop a mutual aid agreement to be able to borrow and lend equipment between the two water systems. Then, for step 3, we want to transform the current activity to implement it with a new partner. So, for this example, they are interested in holding informal calls with Elwood to discuss their source water concerns. Lastly, in step 4, we identify a way to build off of your current partnerships’ relationships and experiences to develop a new partnership activity with a new partner in the future. For this example, the water system and their existing partner, Elwood, plan to reach out to a new partner, Plentiful Water District, to construct regional interconnections for access to more reliable source water.</a:t>
            </a:r>
          </a:p>
        </p:txBody>
      </p:sp>
      <p:sp>
        <p:nvSpPr>
          <p:cNvPr id="5" name="Date Placeholder 4">
            <a:extLst>
              <a:ext uri="{FF2B5EF4-FFF2-40B4-BE49-F238E27FC236}">
                <a16:creationId xmlns:a16="http://schemas.microsoft.com/office/drawing/2014/main" id="{1D7ED10E-D714-4905-A2CB-A8E574F5FE4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0F58249-5845-4B20-AD3D-013C479482B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28A5C7A-3356-424A-B736-BDC1A209C2F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69226412"/>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Now it’s your turn. The instructions that we just covered are on this screen. On the next slide is a blank matrix. Follow the steps in order. When you get to step 3, think about transforming a current activity with a new partner. The point isn’t to replace the current partner but instead translate what you’ve learned about the activity and apply it to something else to solve another challenge. Then, in step 4, you’ll think about a new activity with a new partner. As shown in the step 4 example, this might be a more complex activity to work towards in the future.</a:t>
            </a:r>
          </a:p>
          <a:p>
            <a:endParaRPr lang="en-US"/>
          </a:p>
          <a:p>
            <a:r>
              <a:rPr lang="en-US"/>
              <a:t>I will give you 10 minutes to complete the activity. </a:t>
            </a:r>
          </a:p>
          <a:p>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If you’re having any trouble completing the worksheet, please raise your hand or ask workshop facilitators or staff for assistance.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Please note: Opportunity A or B from Part 2 can be used in Module 8 (Action Plan)</a:t>
            </a:r>
          </a:p>
        </p:txBody>
      </p:sp>
      <p:sp>
        <p:nvSpPr>
          <p:cNvPr id="5" name="Date Placeholder 4">
            <a:extLst>
              <a:ext uri="{FF2B5EF4-FFF2-40B4-BE49-F238E27FC236}">
                <a16:creationId xmlns:a16="http://schemas.microsoft.com/office/drawing/2014/main" id="{FBC1B097-7562-4D82-9D83-2AE0F5B822D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B0751E1-F69D-48DE-AED4-1E387B4CDF0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A8B8496-4D62-4EC8-9B4E-76090FD4764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2578248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p:txBody>
      </p:sp>
      <p:sp>
        <p:nvSpPr>
          <p:cNvPr id="5" name="Date Placeholder 4">
            <a:extLst>
              <a:ext uri="{FF2B5EF4-FFF2-40B4-BE49-F238E27FC236}">
                <a16:creationId xmlns:a16="http://schemas.microsoft.com/office/drawing/2014/main" id="{C2246044-9773-4B6F-BBDA-CA9E2EED98C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706C329-C082-4020-88BB-86F5B141A3F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C40BA58-E44E-45A8-AF8A-FD2251D9709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87951786"/>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[Slide contains animation.]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[Ask a few attendees to share their matrix.]</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attendees: </a:t>
            </a:r>
            <a:r>
              <a:rPr lang="en-US" b="0"/>
              <a:t>What was the hardest part about filling out this matrix?</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Now that you’ve filled out the matrix once, I encourage you to revisit this exercise again in the future and maybe you’ll identify additional partnerships. </a:t>
            </a:r>
          </a:p>
        </p:txBody>
      </p:sp>
      <p:sp>
        <p:nvSpPr>
          <p:cNvPr id="5" name="Date Placeholder 4">
            <a:extLst>
              <a:ext uri="{FF2B5EF4-FFF2-40B4-BE49-F238E27FC236}">
                <a16:creationId xmlns:a16="http://schemas.microsoft.com/office/drawing/2014/main" id="{9737F8D8-55F9-4080-BB21-A7B2785FB55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94CE99B-D283-4740-8C14-F1D057E225A3}"/>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4FEAA9A-3BDE-4434-BAB4-D118814DED9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4154162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ltLang="en-US"/>
              <a:t>Water system TMF capacity has been described as a “three-legged stool” because each capacity “leg” of the stool (technical (T), managerial (M), and financial (F)) is essential but not sufficient for sustaining the water system by itself, and many aspects of water system operations involve more than one capacity element. </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alt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ltLang="en-US"/>
              <a:t>Capacity development is a process for water systems to acquire and maintain adequate technical, managerial, and financial (TMF) capacity.</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altLang="en-US"/>
          </a:p>
          <a:p>
            <a:pPr>
              <a:defRPr/>
            </a:pPr>
            <a:r>
              <a:rPr lang="en-US" altLang="en-US"/>
              <a:t>TMF capacity enables water systems to have the capability to consistently provide safe and clean water to the public. Building capacity is essential to managing regulatory compliance, administrative and institutional capabilities, and financial resources. Water systems that face challenges in meeting capacity development needs may benefit from partnerships activities.</a:t>
            </a:r>
          </a:p>
          <a:p>
            <a:pPr>
              <a:defRPr/>
            </a:pPr>
            <a:endParaRPr lang="en-US" sz="1200" kern="1200">
              <a:solidFill>
                <a:schemeClr val="tx1"/>
              </a:solidFill>
              <a:effectLst/>
              <a:latin typeface="+mn-lt"/>
              <a:ea typeface="+mn-ea"/>
              <a:cs typeface="+mn-cs"/>
            </a:endParaRPr>
          </a:p>
          <a:p>
            <a:pPr>
              <a:defRPr/>
            </a:pPr>
            <a:r>
              <a:rPr lang="en-US" sz="1200" kern="1200">
                <a:solidFill>
                  <a:schemeClr val="tx1"/>
                </a:solidFill>
                <a:effectLst/>
                <a:latin typeface="+mn-lt"/>
                <a:ea typeface="+mn-ea"/>
                <a:cs typeface="+mn-cs"/>
              </a:rPr>
              <a:t>Some programs, such as USDA Rural Utilities Service and the State Revolving Funds, require water systems to demonstrate TMF Capacity as a part of its loan making process. </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kern="1200">
                <a:solidFill>
                  <a:schemeClr val="tx1"/>
                </a:solidFill>
                <a:effectLst/>
                <a:latin typeface="+mn-lt"/>
                <a:ea typeface="+mn-ea"/>
                <a:cs typeface="+mn-cs"/>
              </a:rPr>
              <a:t>We will now dive into each element into more detail. </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i="1" kern="1200">
                <a:solidFill>
                  <a:schemeClr val="tx1"/>
                </a:solidFill>
                <a:effectLst/>
                <a:latin typeface="+mn-lt"/>
                <a:ea typeface="+mn-ea"/>
                <a:cs typeface="+mn-cs"/>
              </a:rPr>
              <a:t>[You can find more information about capacity development on the Environmental Protection Agency’s </a:t>
            </a:r>
            <a:r>
              <a:rPr lang="en-US" sz="1200" i="1" u="none" kern="1200">
                <a:solidFill>
                  <a:schemeClr val="tx1"/>
                </a:solidFill>
                <a:effectLst/>
                <a:latin typeface="+mn-lt"/>
                <a:ea typeface="+mn-ea"/>
                <a:cs typeface="+mn-cs"/>
              </a:rPr>
              <a:t>(EPA’s) Capacity Development website: </a:t>
            </a:r>
            <a:r>
              <a:rPr lang="en-US" sz="1200" i="1" u="sng" kern="1200">
                <a:solidFill>
                  <a:schemeClr val="tx1"/>
                </a:solidFill>
                <a:effectLst/>
                <a:latin typeface="+mn-lt"/>
                <a:ea typeface="+mn-ea"/>
                <a:cs typeface="+mn-cs"/>
                <a:hlinkClick r:id="rId3"/>
              </a:rPr>
              <a:t>https://www.epa.gov/dwcapacity</a:t>
            </a:r>
            <a:r>
              <a:rPr lang="en-US" sz="1200" i="1" kern="1200">
                <a:solidFill>
                  <a:schemeClr val="tx1"/>
                </a:solidFill>
                <a:effectLst/>
                <a:latin typeface="+mn-lt"/>
                <a:ea typeface="+mn-ea"/>
                <a:cs typeface="+mn-cs"/>
              </a:rPr>
              <a:t>]</a:t>
            </a:r>
          </a:p>
          <a:p>
            <a:endParaRPr lang="en-US"/>
          </a:p>
        </p:txBody>
      </p:sp>
      <p:sp>
        <p:nvSpPr>
          <p:cNvPr id="5" name="Date Placeholder 4">
            <a:extLst>
              <a:ext uri="{FF2B5EF4-FFF2-40B4-BE49-F238E27FC236}">
                <a16:creationId xmlns:a16="http://schemas.microsoft.com/office/drawing/2014/main" id="{44C46AB5-AE00-441E-B9E5-177AEAE1BB0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E2BC4B1-EAD9-4C10-A90B-05C91ACE0F2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264B146-E113-4EBB-9FE4-B261E9212BD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53374745"/>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7: Implementing Possible Partnerships Solutions</a:t>
            </a:r>
          </a:p>
        </p:txBody>
      </p:sp>
      <p:sp>
        <p:nvSpPr>
          <p:cNvPr id="5" name="Date Placeholder 4">
            <a:extLst>
              <a:ext uri="{FF2B5EF4-FFF2-40B4-BE49-F238E27FC236}">
                <a16:creationId xmlns:a16="http://schemas.microsoft.com/office/drawing/2014/main" id="{5269AE16-C309-4E24-BFD9-1B3D6E569B8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237F0BD-CAC0-46A3-8007-AA7AF798D60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AB2B1B0-AD51-4D20-BBE5-7014AF44273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461591493"/>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The learning objectives of Module 7: Implementing Possible Partnerships Solutions are:</a:t>
            </a:r>
          </a:p>
          <a:p>
            <a:pPr marL="171450" indent="-171450">
              <a:buFont typeface="Arial" panose="020B0604020202020204" pitchFamily="34" charset="0"/>
              <a:buChar char="•"/>
            </a:pPr>
            <a:r>
              <a:rPr lang="en-US" i="0"/>
              <a:t>How to conduct stakeholder outreach</a:t>
            </a:r>
          </a:p>
          <a:p>
            <a:pPr marL="171450" indent="-171450">
              <a:buFont typeface="Arial" panose="020B0604020202020204" pitchFamily="34" charset="0"/>
              <a:buChar char="•"/>
            </a:pPr>
            <a:r>
              <a:rPr lang="en-US" i="0"/>
              <a:t>How to identify project support</a:t>
            </a:r>
          </a:p>
          <a:p>
            <a:pPr marL="171450" indent="-171450">
              <a:buFont typeface="Arial" panose="020B0604020202020204" pitchFamily="34" charset="0"/>
              <a:buChar char="•"/>
            </a:pPr>
            <a:r>
              <a:rPr lang="en-US" i="0"/>
              <a:t>Learn how to fund partnerships</a:t>
            </a:r>
          </a:p>
          <a:p>
            <a:pPr marL="171450" indent="-171450">
              <a:buFont typeface="Arial" panose="020B0604020202020204" pitchFamily="34" charset="0"/>
              <a:buChar char="•"/>
            </a:pPr>
            <a:r>
              <a:rPr lang="en-US" i="0"/>
              <a:t>Understand the importance of a business plan</a:t>
            </a:r>
          </a:p>
          <a:p>
            <a:pPr marL="171450" indent="-171450">
              <a:buFont typeface="Arial" panose="020B0604020202020204" pitchFamily="34" charset="0"/>
              <a:buChar char="•"/>
            </a:pPr>
            <a:r>
              <a:rPr lang="en-US" i="0"/>
              <a:t>Step through a few case studies on implementing partnerships</a:t>
            </a:r>
          </a:p>
        </p:txBody>
      </p:sp>
      <p:sp>
        <p:nvSpPr>
          <p:cNvPr id="5" name="Date Placeholder 4">
            <a:extLst>
              <a:ext uri="{FF2B5EF4-FFF2-40B4-BE49-F238E27FC236}">
                <a16:creationId xmlns:a16="http://schemas.microsoft.com/office/drawing/2014/main" id="{4C853312-6F54-4336-AB25-0AF95E62B9E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41069C4-7AE0-4A0E-A7F4-E21FD46FCE7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A83B022-F407-462D-80FB-75F2EAFABED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83245915"/>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During this module, we’ll review how to conduct outreach to champions, allies, and stakeholders during a partnership. We’ll learn how these entities differ from each other. Setting up communications plans can help organize the outreach and strategize your message to the various entities.</a:t>
            </a:r>
          </a:p>
        </p:txBody>
      </p:sp>
      <p:sp>
        <p:nvSpPr>
          <p:cNvPr id="5" name="Date Placeholder 4">
            <a:extLst>
              <a:ext uri="{FF2B5EF4-FFF2-40B4-BE49-F238E27FC236}">
                <a16:creationId xmlns:a16="http://schemas.microsoft.com/office/drawing/2014/main" id="{AA4C7A84-39AE-43B7-922C-4B888456E97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359D876-E569-4A65-B8D2-AC11241C5EF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BD12ACF-06B8-4BE7-8EB2-6496AD57082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409896447"/>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indent="0" algn="l" defTabSz="457200" rtl="0" eaLnBrk="1" latinLnBrk="0" hangingPunct="1">
              <a:spcAft>
                <a:spcPts val="600"/>
              </a:spcAft>
              <a:buNone/>
            </a:pPr>
            <a:r>
              <a:rPr lang="en-US" sz="1200" kern="1200">
                <a:solidFill>
                  <a:schemeClr val="tx1"/>
                </a:solidFill>
                <a:latin typeface="+mn-lt"/>
                <a:ea typeface="+mn-ea"/>
                <a:cs typeface="+mn-cs"/>
              </a:rPr>
              <a:t>Effective stakeholder outreach and communication involves many steps. The primary considerations are finding and building support, effectively communicating, and overcoming barriers. We will discuss each of these considerations on the next slides.</a:t>
            </a:r>
          </a:p>
          <a:p>
            <a:pPr lvl="1"/>
            <a:endParaRPr lang="en-US"/>
          </a:p>
        </p:txBody>
      </p:sp>
      <p:sp>
        <p:nvSpPr>
          <p:cNvPr id="5" name="Date Placeholder 4">
            <a:extLst>
              <a:ext uri="{FF2B5EF4-FFF2-40B4-BE49-F238E27FC236}">
                <a16:creationId xmlns:a16="http://schemas.microsoft.com/office/drawing/2014/main" id="{FD805DBD-4251-4E42-B96E-3374850805E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F7E1B0A-CED6-42EF-891B-DD734DC3090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6207953-D6AB-4DF9-833C-3A87FEB2F89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19252888"/>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indent="0" algn="l" defTabSz="457200" rtl="0" eaLnBrk="1" latinLnBrk="0" hangingPunct="1">
              <a:spcAft>
                <a:spcPts val="600"/>
              </a:spcAft>
              <a:buFont typeface="Arial" panose="020B0604020202020204" pitchFamily="34" charset="0"/>
              <a:buNone/>
            </a:pPr>
            <a:r>
              <a:rPr lang="en-US" sz="1200" kern="1200">
                <a:solidFill>
                  <a:schemeClr val="tx1"/>
                </a:solidFill>
                <a:latin typeface="+mn-lt"/>
                <a:ea typeface="+mn-ea"/>
                <a:cs typeface="+mn-cs"/>
              </a:rPr>
              <a:t>Finding and building support is important for effective stakeholder outreach and communication. It includes:</a:t>
            </a:r>
          </a:p>
          <a:p>
            <a:pPr marL="171450" lvl="1" indent="-171450" algn="l" defTabSz="457200" rtl="0" eaLnBrk="1" latinLnBrk="0" hangingPunct="1">
              <a:spcAft>
                <a:spcPts val="600"/>
              </a:spcAft>
            </a:pPr>
            <a:r>
              <a:rPr lang="en-US"/>
              <a:t>Identifying project support,</a:t>
            </a:r>
          </a:p>
          <a:p>
            <a:pPr marL="171450" lvl="1" indent="-171450" algn="l" defTabSz="457200" rtl="0" eaLnBrk="1" latinLnBrk="0" hangingPunct="1">
              <a:spcAft>
                <a:spcPts val="600"/>
              </a:spcAft>
            </a:pPr>
            <a:r>
              <a:rPr lang="en-US"/>
              <a:t>Engaging key stakeholders, and</a:t>
            </a:r>
          </a:p>
          <a:p>
            <a:pPr marL="171450" lvl="1" indent="-171450" algn="l" defTabSz="457200" rtl="0" eaLnBrk="1" latinLnBrk="0" hangingPunct="1">
              <a:spcAft>
                <a:spcPts val="600"/>
              </a:spcAft>
            </a:pPr>
            <a:r>
              <a:rPr lang="en-US"/>
              <a:t>Documenting stakeholders.</a:t>
            </a:r>
          </a:p>
        </p:txBody>
      </p:sp>
      <p:sp>
        <p:nvSpPr>
          <p:cNvPr id="5" name="Date Placeholder 4">
            <a:extLst>
              <a:ext uri="{FF2B5EF4-FFF2-40B4-BE49-F238E27FC236}">
                <a16:creationId xmlns:a16="http://schemas.microsoft.com/office/drawing/2014/main" id="{3BADBDB1-491F-465F-98D5-694BBBA30FF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7E78685-B9D3-4CF3-A08D-006981341A5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FC2588A-1D42-4D45-B8FD-CF75DB3BFD2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451798527"/>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indent="0" algn="l" defTabSz="457200" rtl="0" eaLnBrk="1" latinLnBrk="0" hangingPunct="1">
              <a:spcAft>
                <a:spcPts val="600"/>
              </a:spcAft>
              <a:buFont typeface="Arial" panose="020B0604020202020204" pitchFamily="34" charset="0"/>
              <a:buNone/>
            </a:pPr>
            <a:r>
              <a:rPr lang="en-US" sz="1200" kern="1200">
                <a:solidFill>
                  <a:schemeClr val="tx1"/>
                </a:solidFill>
                <a:latin typeface="+mn-lt"/>
                <a:ea typeface="+mn-ea"/>
                <a:cs typeface="+mn-cs"/>
              </a:rPr>
              <a:t>Effective communication is also important for effective stakeholder outreach and communication. It includes:</a:t>
            </a:r>
          </a:p>
          <a:p>
            <a:pPr lvl="1"/>
            <a:r>
              <a:rPr lang="en-US"/>
              <a:t>Developing a communications plan,</a:t>
            </a:r>
          </a:p>
          <a:p>
            <a:pPr marL="34131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Communicating the benefits of partnerships, and</a:t>
            </a:r>
          </a:p>
          <a:p>
            <a:pPr marL="34131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Identifying the right messenger.</a:t>
            </a:r>
          </a:p>
        </p:txBody>
      </p:sp>
      <p:sp>
        <p:nvSpPr>
          <p:cNvPr id="5" name="Date Placeholder 4">
            <a:extLst>
              <a:ext uri="{FF2B5EF4-FFF2-40B4-BE49-F238E27FC236}">
                <a16:creationId xmlns:a16="http://schemas.microsoft.com/office/drawing/2014/main" id="{CC66B367-1E4F-4E76-80A0-245CFF55413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E834782-C762-4855-9D83-5E18B360D88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038194F7-4B50-444D-9194-21F00F98DAF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066197808"/>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indent="0" algn="l" defTabSz="457200" rtl="0" eaLnBrk="1" latinLnBrk="0" hangingPunct="1">
              <a:spcAft>
                <a:spcPts val="600"/>
              </a:spcAft>
              <a:buFont typeface="Arial" panose="020B0604020202020204" pitchFamily="34" charset="0"/>
              <a:buNone/>
            </a:pPr>
            <a:r>
              <a:rPr lang="en-US" sz="1200" kern="1200">
                <a:solidFill>
                  <a:schemeClr val="tx1"/>
                </a:solidFill>
                <a:latin typeface="+mn-lt"/>
                <a:ea typeface="+mn-ea"/>
                <a:cs typeface="+mn-cs"/>
              </a:rPr>
              <a:t>Lastly, effectively overcoming barriers is important for stakeholder outreach and communication. It includes:</a:t>
            </a:r>
          </a:p>
          <a:p>
            <a:pPr lvl="1"/>
            <a:r>
              <a:rPr lang="en-US"/>
              <a:t>Understanding barriers to change, and</a:t>
            </a:r>
          </a:p>
          <a:p>
            <a:pPr lvl="1"/>
            <a:r>
              <a:rPr lang="en-US"/>
              <a:t>Assessing political concerns.</a:t>
            </a:r>
          </a:p>
        </p:txBody>
      </p:sp>
      <p:sp>
        <p:nvSpPr>
          <p:cNvPr id="5" name="Date Placeholder 4">
            <a:extLst>
              <a:ext uri="{FF2B5EF4-FFF2-40B4-BE49-F238E27FC236}">
                <a16:creationId xmlns:a16="http://schemas.microsoft.com/office/drawing/2014/main" id="{2BF57423-63F3-4D11-8BB5-B7DF1A18F67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5D587B6-5D7A-4382-B888-4D042FACB55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8BEF484-9B90-4A58-8DBC-5CDD82F43C5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04854615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Finding and building support are key factors for a successful partnership. Trust is necessary for a strong foundation. All partnerships need champions, allies, and stakeholders. These elements are discussed in greater detail on the next slides. </a:t>
            </a:r>
          </a:p>
        </p:txBody>
      </p:sp>
      <p:sp>
        <p:nvSpPr>
          <p:cNvPr id="5" name="Date Placeholder 4">
            <a:extLst>
              <a:ext uri="{FF2B5EF4-FFF2-40B4-BE49-F238E27FC236}">
                <a16:creationId xmlns:a16="http://schemas.microsoft.com/office/drawing/2014/main" id="{E1A8E780-AD9E-470B-BA4C-F2E37E94488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72763BA-4C14-4CE9-9A2D-434DD71FF53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BE72115-6400-423F-9695-B88FB0D4604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655141807"/>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The first category of support needed are champions. A champion is a trusted community member who believes in the partnership and keeps momentum going from start to finish. </a:t>
            </a:r>
            <a:r>
              <a:rPr lang="en-US" sz="1200" kern="1200">
                <a:solidFill>
                  <a:schemeClr val="tx1"/>
                </a:solidFill>
                <a:effectLst/>
                <a:latin typeface="+mn-lt"/>
                <a:ea typeface="+mn-ea"/>
                <a:cs typeface="+mn-cs"/>
              </a:rPr>
              <a:t>The champion is preferably a local stakeholder, since local champions can be strong proponents of partnerships. Important qualities of a champion include perseverance, patience, vision, sticking with the project until the end, and ability to overcome or work through inevitable obstacles.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kern="1200">
                <a:solidFill>
                  <a:schemeClr val="tx1"/>
                </a:solidFill>
                <a:effectLst/>
                <a:latin typeface="+mn-lt"/>
                <a:ea typeface="+mn-ea"/>
                <a:cs typeface="+mn-cs"/>
              </a:rPr>
              <a:t>Champions believe strongly in the project. Behind every great partnership is a great champion. Champions can propose, endorse, encourage, and defend the partnership ideas. A natural champion may emerge out of the initial challenge that created the need for a water system partnership. If a natural champion does not emerge, you could encourage a person or group to become the champion(s). </a:t>
            </a: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kern="1200">
                <a:solidFill>
                  <a:schemeClr val="tx1"/>
                </a:solidFill>
                <a:effectLst/>
                <a:latin typeface="+mn-lt"/>
                <a:ea typeface="+mn-ea"/>
                <a:cs typeface="+mn-cs"/>
              </a:rPr>
              <a:t>Local government entities can also help see the larger picture and potentially encourage several water systems to partner, broadening the scope of the project. It is important to note that community politics and cultural factors should be considered.</a:t>
            </a:r>
          </a:p>
        </p:txBody>
      </p:sp>
      <p:sp>
        <p:nvSpPr>
          <p:cNvPr id="5" name="Date Placeholder 4">
            <a:extLst>
              <a:ext uri="{FF2B5EF4-FFF2-40B4-BE49-F238E27FC236}">
                <a16:creationId xmlns:a16="http://schemas.microsoft.com/office/drawing/2014/main" id="{3B14E0D7-14B0-4A4A-B945-72C66B65309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C53D4F3-F8F9-40AE-88CE-07F0E71D708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DABBA97-D906-4348-88E4-CE5C6113E58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697403139"/>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Examples of possible champions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citizens’ committee,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technical assistance provider,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Another water system interested in a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The owner of the water system,</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county or regional government,</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Volunteer support groups (i.e., service and economic organizations),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financial aid program,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 community member or local resident.</a:t>
            </a:r>
          </a:p>
        </p:txBody>
      </p:sp>
      <p:sp>
        <p:nvSpPr>
          <p:cNvPr id="5" name="Date Placeholder 4">
            <a:extLst>
              <a:ext uri="{FF2B5EF4-FFF2-40B4-BE49-F238E27FC236}">
                <a16:creationId xmlns:a16="http://schemas.microsoft.com/office/drawing/2014/main" id="{EB45F2D4-58E9-4CDB-8823-79F02C28CB4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B8C8126-3904-4435-8A8B-A1AE54B93CD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22A6DFC-20F9-4AD0-B7D1-A80F9A808EB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5433424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070A95B9-3B0A-4DA5-9B5A-2A7A34FD4B78}"/>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07CEFAC6-D039-45B7-B7C0-07ECDD5D5F38}"/>
              </a:ext>
            </a:extLst>
          </p:cNvPr>
          <p:cNvSpPr>
            <a:spLocks noGrp="1"/>
          </p:cNvSpPr>
          <p:nvPr>
            <p:ph type="body" idx="1"/>
          </p:nvPr>
        </p:nvSpPr>
        <p:spPr/>
        <p:txBody>
          <a:bodyPr/>
          <a:lstStyle/>
          <a:p>
            <a:r>
              <a:rPr lang="en-US" i="0"/>
              <a:t>Technical Capacity is defined as “the physical and operational ability of a water system to meet Safe Drinking Water Act (SDWA) and Clean Water Act (CWA) requirements, including the adequacy of physical infrastructure and the technical knowledge and capability of personnel”. </a:t>
            </a:r>
          </a:p>
          <a:p>
            <a:endParaRPr lang="en-US" i="0"/>
          </a:p>
          <a:p>
            <a:r>
              <a:rPr lang="en-US" i="0"/>
              <a:t>Examples of technical capacity include: Maintaining high quality source water, replacing outdated infrastructure, and </a:t>
            </a:r>
            <a:r>
              <a:rPr lang="en-US"/>
              <a:t>operating and maintaining treatment and distribution system</a:t>
            </a:r>
            <a:r>
              <a:rPr lang="en-US" i="0"/>
              <a:t>.</a:t>
            </a:r>
            <a:endParaRPr lang="en-US" i="0">
              <a:cs typeface="Calibri"/>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 next three slides discuss three elements of technical capacity: Source Water Adequacy and Protection, Infrastructure Adequacy and Improvement, and Technical Knowledge and Implementation. </a:t>
            </a:r>
          </a:p>
          <a:p>
            <a:endParaRPr lang="en-US"/>
          </a:p>
        </p:txBody>
      </p:sp>
      <p:sp>
        <p:nvSpPr>
          <p:cNvPr id="2" name="Date Placeholder 1">
            <a:extLst>
              <a:ext uri="{FF2B5EF4-FFF2-40B4-BE49-F238E27FC236}">
                <a16:creationId xmlns:a16="http://schemas.microsoft.com/office/drawing/2014/main" id="{6FEA0C4C-E650-469F-88C9-E71D04DD02B0}"/>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22DFCAA7-FB1A-442A-AF3F-8E6F82904906}"/>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2A21827A-514F-49EC-B91A-4C76F47873F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6132113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a:solidFill>
                  <a:schemeClr val="tx1"/>
                </a:solidFill>
                <a:effectLst/>
                <a:latin typeface="+mn-lt"/>
                <a:ea typeface="+mn-ea"/>
                <a:cs typeface="+mn-cs"/>
              </a:rPr>
              <a:t>The second category of support needed are allies. Allies are organizations or individuals with an interest in the partnership’s success. Allies can help the water systems approach the community about partnerships, so it is best if they are organizations or individuals who already have the public’s trust or who are already working closely with the water systems. Having multiple allies that could speak to the various needs of the different stakeholders can also be helpful in supporting the partnership project.</a:t>
            </a:r>
            <a:endParaRPr lang="en-US"/>
          </a:p>
        </p:txBody>
      </p:sp>
      <p:sp>
        <p:nvSpPr>
          <p:cNvPr id="5" name="Date Placeholder 4">
            <a:extLst>
              <a:ext uri="{FF2B5EF4-FFF2-40B4-BE49-F238E27FC236}">
                <a16:creationId xmlns:a16="http://schemas.microsoft.com/office/drawing/2014/main" id="{E85D5151-0FDC-48ED-A59E-C4D6849F674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BEFD0DB-6FF0-4059-8BEC-ABA498D27E6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29182A3-5A1F-4D1E-ABC1-389F1D7ECEA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75398850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4970B8C4-F1D6-44B6-ABEA-D89EA0DD88F3}"/>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F1D5389C-8484-407A-8C70-59D7DC8575A6}"/>
              </a:ext>
            </a:extLst>
          </p:cNvPr>
          <p:cNvSpPr>
            <a:spLocks noGrp="1"/>
          </p:cNvSpPr>
          <p:nvPr>
            <p:ph type="body" idx="1"/>
          </p:nvPr>
        </p:nvSpPr>
        <p:spPr/>
        <p:txBody>
          <a:bodyPr numCol="2"/>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Examples of possible allies include:</a:t>
            </a:r>
          </a:p>
          <a:p>
            <a:pPr marL="171450" indent="-171450">
              <a:buFont typeface="Arial" panose="020B0604020202020204" pitchFamily="34" charset="0"/>
              <a:buChar char="•"/>
            </a:pPr>
            <a:r>
              <a:rPr lang="en-US"/>
              <a:t>Community groups,</a:t>
            </a:r>
          </a:p>
          <a:p>
            <a:pPr marL="171450" indent="-171450">
              <a:buFont typeface="Arial" panose="020B0604020202020204" pitchFamily="34" charset="0"/>
              <a:buChar char="•"/>
            </a:pPr>
            <a:r>
              <a:rPr lang="en-US"/>
              <a:t>Customers,</a:t>
            </a:r>
          </a:p>
          <a:p>
            <a:pPr marL="171450" indent="-171450">
              <a:buFont typeface="Arial" panose="020B0604020202020204" pitchFamily="34" charset="0"/>
              <a:buChar char="•"/>
            </a:pPr>
            <a:r>
              <a:rPr lang="en-US"/>
              <a:t>Entity staff, operators, and managers,</a:t>
            </a:r>
          </a:p>
          <a:p>
            <a:pPr marL="171450" indent="-171450">
              <a:buFont typeface="Arial" panose="020B0604020202020204" pitchFamily="34" charset="0"/>
              <a:buChar char="•"/>
            </a:pPr>
            <a:r>
              <a:rPr lang="en-US"/>
              <a:t>Elected officials, such as mayors and city councils,</a:t>
            </a:r>
          </a:p>
          <a:p>
            <a:pPr marL="171450" indent="-171450">
              <a:buFont typeface="Arial" panose="020B0604020202020204" pitchFamily="34" charset="0"/>
              <a:buChar char="•"/>
            </a:pPr>
            <a:r>
              <a:rPr lang="en-US"/>
              <a:t>County judges and commissioners,</a:t>
            </a:r>
          </a:p>
          <a:p>
            <a:pPr marL="171450" indent="-171450">
              <a:buFont typeface="Arial" panose="020B0604020202020204" pitchFamily="34" charset="0"/>
              <a:buChar char="•"/>
            </a:pPr>
            <a:r>
              <a:rPr lang="en-US"/>
              <a:t>Technical assistance providers,</a:t>
            </a:r>
          </a:p>
          <a:p>
            <a:pPr marL="171450" indent="-171450">
              <a:buFont typeface="Arial" panose="020B0604020202020204" pitchFamily="34" charset="0"/>
              <a:buChar char="•"/>
            </a:pPr>
            <a:r>
              <a:rPr lang="en-US"/>
              <a:t>Water regulatory agency staff,</a:t>
            </a:r>
          </a:p>
          <a:p>
            <a:pPr marL="171450" indent="-171450">
              <a:buFont typeface="Arial" panose="020B0604020202020204" pitchFamily="34" charset="0"/>
              <a:buChar char="•"/>
            </a:pPr>
            <a:r>
              <a:rPr lang="en-US"/>
              <a:t>Senior centers or community centers,</a:t>
            </a:r>
          </a:p>
          <a:p>
            <a:pPr marL="171450" indent="-171450">
              <a:buFont typeface="Arial" panose="020B0604020202020204" pitchFamily="34" charset="0"/>
              <a:buChar char="•"/>
            </a:pPr>
            <a:r>
              <a:rPr lang="en-US"/>
              <a:t>Local or state health departments,</a:t>
            </a:r>
          </a:p>
          <a:p>
            <a:pPr marL="171450" indent="-171450">
              <a:buFont typeface="Arial" panose="020B0604020202020204" pitchFamily="34" charset="0"/>
              <a:buChar char="•"/>
            </a:pPr>
            <a:r>
              <a:rPr lang="en-US"/>
              <a:t>Local chamber of commerce,</a:t>
            </a:r>
          </a:p>
          <a:p>
            <a:pPr marL="171450" indent="-171450">
              <a:buFont typeface="Arial" panose="020B0604020202020204" pitchFamily="34" charset="0"/>
              <a:buChar char="•"/>
            </a:pPr>
            <a:r>
              <a:rPr lang="en-US"/>
              <a:t>Local business owners,</a:t>
            </a:r>
          </a:p>
          <a:p>
            <a:pPr marL="171450" indent="-171450">
              <a:buFont typeface="Arial" panose="020B0604020202020204" pitchFamily="34" charset="0"/>
              <a:buChar char="•"/>
            </a:pPr>
            <a:r>
              <a:rPr lang="en-US"/>
              <a:t>Public utilities commissions,</a:t>
            </a:r>
          </a:p>
          <a:p>
            <a:pPr marL="171450" indent="-171450">
              <a:buFont typeface="Arial" panose="020B0604020202020204" pitchFamily="34" charset="0"/>
              <a:buChar char="•"/>
            </a:pPr>
            <a:r>
              <a:rPr lang="en-US"/>
              <a:t>State department of education,</a:t>
            </a:r>
          </a:p>
          <a:p>
            <a:pPr marL="171450" indent="-171450">
              <a:buFont typeface="Arial" panose="020B0604020202020204" pitchFamily="34" charset="0"/>
              <a:buChar char="•"/>
            </a:pPr>
            <a:r>
              <a:rPr lang="en-US"/>
              <a:t>Tribes,</a:t>
            </a:r>
          </a:p>
          <a:p>
            <a:pPr marL="171450" indent="-171450">
              <a:buFont typeface="Arial" panose="020B0604020202020204" pitchFamily="34" charset="0"/>
              <a:buChar char="•"/>
            </a:pPr>
            <a:r>
              <a:rPr lang="en-US"/>
              <a:t>Faith-based organizations,</a:t>
            </a:r>
          </a:p>
          <a:p>
            <a:pPr marL="171450" indent="-171450">
              <a:buFont typeface="Arial" panose="020B0604020202020204" pitchFamily="34" charset="0"/>
              <a:buChar char="•"/>
            </a:pPr>
            <a:r>
              <a:rPr lang="en-US"/>
              <a:t>Recreational departments,</a:t>
            </a:r>
          </a:p>
          <a:p>
            <a:pPr marL="171450" indent="-171450">
              <a:buFont typeface="Arial" panose="020B0604020202020204" pitchFamily="34" charset="0"/>
              <a:buChar char="•"/>
            </a:pPr>
            <a:r>
              <a:rPr lang="en-US"/>
              <a:t>Tourism bureaus, </a:t>
            </a:r>
          </a:p>
          <a:p>
            <a:pPr marL="171450" indent="-171450">
              <a:buFont typeface="Arial" panose="020B0604020202020204" pitchFamily="34" charset="0"/>
              <a:buChar char="•"/>
            </a:pPr>
            <a:r>
              <a:rPr lang="en-US"/>
              <a:t>Regional planning committees,</a:t>
            </a:r>
          </a:p>
          <a:p>
            <a:pPr marL="171450" indent="-171450">
              <a:buFont typeface="Arial" panose="020B0604020202020204" pitchFamily="34" charset="0"/>
              <a:buChar char="•"/>
            </a:pPr>
            <a:r>
              <a:rPr lang="en-US"/>
              <a:t>Public service commissions,</a:t>
            </a:r>
          </a:p>
          <a:p>
            <a:pPr marL="171450" indent="-171450">
              <a:buFont typeface="Arial" panose="020B0604020202020204" pitchFamily="34" charset="0"/>
              <a:buChar char="•"/>
            </a:pPr>
            <a:r>
              <a:rPr lang="en-US"/>
              <a:t>Schools and childcare facilities, and</a:t>
            </a:r>
          </a:p>
          <a:p>
            <a:pPr marL="171450" indent="-171450">
              <a:buFont typeface="Arial" panose="020B0604020202020204" pitchFamily="34" charset="0"/>
              <a:buChar char="•"/>
            </a:pPr>
            <a:r>
              <a:rPr lang="en-US"/>
              <a:t>The media.</a:t>
            </a:r>
          </a:p>
        </p:txBody>
      </p:sp>
      <p:sp>
        <p:nvSpPr>
          <p:cNvPr id="2" name="Date Placeholder 1">
            <a:extLst>
              <a:ext uri="{FF2B5EF4-FFF2-40B4-BE49-F238E27FC236}">
                <a16:creationId xmlns:a16="http://schemas.microsoft.com/office/drawing/2014/main" id="{6BE5B643-97CC-4E49-93A0-387387D3280D}"/>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86629E34-8616-4290-9F42-8673199F00A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99D88ED8-874F-4817-B4B6-1BCF989B6F8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89721861"/>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5B02F3AE-7862-440D-8670-2543A2827CBA}"/>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F0E01ED-B196-4E06-9E31-5324B9A3880F}"/>
              </a:ext>
            </a:extLst>
          </p:cNvPr>
          <p:cNvSpPr>
            <a:spLocks noGrp="1"/>
          </p:cNvSpPr>
          <p:nvPr>
            <p:ph type="body" idx="1"/>
          </p:nvPr>
        </p:nvSpPr>
        <p:spPr/>
        <p:txBody>
          <a:bodyPr/>
          <a:lstStyle/>
          <a:p>
            <a:r>
              <a:rPr lang="en-US" sz="1200" kern="1200">
                <a:solidFill>
                  <a:schemeClr val="tx1"/>
                </a:solidFill>
                <a:effectLst/>
                <a:latin typeface="+mn-lt"/>
                <a:ea typeface="+mn-ea"/>
                <a:cs typeface="+mn-cs"/>
              </a:rPr>
              <a:t>The third and final category of support needed are stakeholders. Stakeholders are customers and other groups who may be impacted by the implementation of the partnership. </a:t>
            </a:r>
            <a:r>
              <a:rPr lang="en-US"/>
              <a:t>Many allies will be stakeholders, but not all stakeholders will be allies. </a:t>
            </a:r>
          </a:p>
          <a:p>
            <a:endParaRPr lang="en-US"/>
          </a:p>
          <a:p>
            <a:r>
              <a:rPr lang="en-US"/>
              <a:t>When outlining a project, the team should develop a full list of potential stakeholders for the project and identify community pain points and stakeholders that may not be proponents of the partnership. Once those stakeholders that may not be proponents are identified, they should be engaged in discussions to understand the value of the project. It might help to utilize allies to help communicate the value of the partnership to these stakeholder groups who have difficulty understanding the benefits of a partnership.</a:t>
            </a:r>
          </a:p>
        </p:txBody>
      </p:sp>
      <p:sp>
        <p:nvSpPr>
          <p:cNvPr id="2" name="Date Placeholder 1">
            <a:extLst>
              <a:ext uri="{FF2B5EF4-FFF2-40B4-BE49-F238E27FC236}">
                <a16:creationId xmlns:a16="http://schemas.microsoft.com/office/drawing/2014/main" id="{5BDB1896-434D-48D5-9F4B-3966DE972A9D}"/>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2A381257-58C3-4BB8-BF33-A3BBA271BC50}"/>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B7528415-324A-4BD3-9CC4-16A19125152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07456387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Examples of possible stakeholders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Water system customers,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Water system owners and staff,</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School and childcare facilities,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Senior centers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Community centers, and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Local or state health departments.</a:t>
            </a:r>
          </a:p>
        </p:txBody>
      </p:sp>
      <p:sp>
        <p:nvSpPr>
          <p:cNvPr id="5" name="Date Placeholder 4">
            <a:extLst>
              <a:ext uri="{FF2B5EF4-FFF2-40B4-BE49-F238E27FC236}">
                <a16:creationId xmlns:a16="http://schemas.microsoft.com/office/drawing/2014/main" id="{801873F6-70E5-4FD3-B921-AB1D1A9363C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AE90EEF-B44A-4661-B1EF-BA9DBACED10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0AD3B1E-7D1F-4581-92A9-BBB9AEC4AF9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04954542"/>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F0FC253B-A326-4B99-8CAA-2BA6D7C540CB}"/>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75A6EDE2-E803-48F8-A3CD-5E29BABE3712}"/>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This visual for champions, allies, and stakeholders is a quick reference guide to refer to later. It demonstrates the relationship between champions, allies, and stakeholders.  The champions, allies, and stakeholders circles are nested within each other because allies and champions are types of stakeholder and also impacted by the partnership. Allies and champions are often more </a:t>
            </a:r>
            <a:r>
              <a:rPr lang="en-US" i="0"/>
              <a:t>vested</a:t>
            </a:r>
            <a:r>
              <a:rPr lang="en-US"/>
              <a:t> in the partnership. Allies have an interest in the partnership’s success and may voice their support or help communicate value to other stakeholder groups. Champions will do that also, but they take their support a step further, keeping momentum going until the very end.</a:t>
            </a:r>
          </a:p>
          <a:p>
            <a:pPr algn="l"/>
            <a:endParaRPr lang="en-US"/>
          </a:p>
          <a:p>
            <a:pPr algn="l"/>
            <a:r>
              <a:rPr lang="en-US"/>
              <a:t>The blue and orange arrows indicate the importance of balanced collaboration. Champions and allies should communicate messages about the partnership to stakeholders, and stakeholders should also voice their opinions or concerns about the partnership to champions and allies. Communication goes both ways.</a:t>
            </a:r>
          </a:p>
          <a:p>
            <a:pPr algn="l"/>
            <a:endParaRPr lang="en-US"/>
          </a:p>
          <a:p>
            <a:pPr marL="0" indent="0" algn="l">
              <a:buFont typeface="Arial" panose="020B0604020202020204" pitchFamily="34" charset="0"/>
              <a:buNone/>
            </a:pPr>
            <a:endParaRPr lang="en-US"/>
          </a:p>
          <a:p>
            <a:pPr marL="0" indent="0" algn="l">
              <a:buFont typeface="Arial" panose="020B0604020202020204" pitchFamily="34" charset="0"/>
              <a:buNone/>
            </a:pPr>
            <a:r>
              <a:rPr lang="en-US" i="1"/>
              <a:t>[Since the text in the graphic is small, text is repeated below if you would like to elaborate during the presentation.]</a:t>
            </a: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Champions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A trusted community member who believes in the partnership and keeps momentum going from start to finish. Someone who is willing to promote and communicate the value of the partnership in the community.</a:t>
            </a:r>
            <a:endParaRPr lang="en-US"/>
          </a:p>
          <a:p>
            <a:pPr lvl="0" algn="l"/>
            <a:r>
              <a:rPr lang="en-US" i="1"/>
              <a:t>Examples: </a:t>
            </a:r>
            <a:r>
              <a:rPr lang="en-US" altLang="en-US" sz="1200">
                <a:solidFill>
                  <a:srgbClr val="617380"/>
                </a:solidFill>
                <a:latin typeface="Myriad Pro" panose="020B0503030403020204" pitchFamily="34" charset="0"/>
              </a:rPr>
              <a:t>A citizens’ committee; </a:t>
            </a:r>
            <a:r>
              <a:rPr kumimoji="0" lang="en-US" altLang="en-US" sz="1200" b="0" i="0" u="none" strike="noStrike" cap="none" normalizeH="0" baseline="0">
                <a:ln>
                  <a:noFill/>
                </a:ln>
                <a:solidFill>
                  <a:srgbClr val="617380"/>
                </a:solidFill>
                <a:effectLst/>
                <a:latin typeface="Myriad Pro" panose="020B0503030403020204" pitchFamily="34" charset="0"/>
              </a:rPr>
              <a:t>A technical assistance provider; </a:t>
            </a:r>
            <a:r>
              <a:rPr lang="en-US" altLang="en-US" sz="1200">
                <a:solidFill>
                  <a:srgbClr val="617380"/>
                </a:solidFill>
                <a:latin typeface="Myriad Pro" panose="020B0503030403020204" pitchFamily="34" charset="0"/>
              </a:rPr>
              <a:t>Another water system interested in partnership; </a:t>
            </a:r>
            <a:r>
              <a:rPr kumimoji="0" lang="en-US" altLang="en-US" sz="1200" b="0" i="0" u="none" strike="noStrike" cap="none" normalizeH="0" baseline="0">
                <a:ln>
                  <a:noFill/>
                </a:ln>
                <a:solidFill>
                  <a:srgbClr val="617380"/>
                </a:solidFill>
                <a:effectLst/>
                <a:latin typeface="Myriad Pro" panose="020B0503030403020204" pitchFamily="34" charset="0"/>
              </a:rPr>
              <a:t>The owner of the water system; </a:t>
            </a:r>
            <a:r>
              <a:rPr lang="en-US" altLang="en-US" sz="1200">
                <a:solidFill>
                  <a:srgbClr val="617380"/>
                </a:solidFill>
                <a:latin typeface="Myriad Pro" panose="020B0503030403020204" pitchFamily="34" charset="0"/>
              </a:rPr>
              <a:t>A county or regional government</a:t>
            </a:r>
            <a:endParaRPr lang="en-US"/>
          </a:p>
          <a:p>
            <a:pPr lvl="0" algn="l"/>
            <a:r>
              <a:rPr lang="en-US" b="1"/>
              <a:t>Allies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Organizations or individuals with an interest in the partnership’s success. They are often willing to voice their support of the partnership and its benefits to the community.</a:t>
            </a:r>
            <a:endParaRPr lang="en-US" b="1"/>
          </a:p>
          <a:p>
            <a:pPr lvl="0" algn="l"/>
            <a:r>
              <a:rPr lang="en-US" i="1"/>
              <a:t>Examples:</a:t>
            </a:r>
            <a:r>
              <a:rPr lang="en-US"/>
              <a:t> </a:t>
            </a:r>
            <a:r>
              <a:rPr lang="en-US" altLang="en-US" sz="1200">
                <a:solidFill>
                  <a:srgbClr val="617380"/>
                </a:solidFill>
                <a:latin typeface="Myriad Pro" panose="020B0503030403020204" pitchFamily="34" charset="0"/>
              </a:rPr>
              <a:t>Community organizing group; </a:t>
            </a:r>
            <a:r>
              <a:rPr kumimoji="0" lang="en-US" altLang="en-US" sz="1200" b="0" i="0" u="none" strike="noStrike" cap="none" normalizeH="0" baseline="0">
                <a:ln>
                  <a:noFill/>
                </a:ln>
                <a:solidFill>
                  <a:srgbClr val="617380"/>
                </a:solidFill>
                <a:effectLst/>
                <a:latin typeface="Myriad Pro" panose="020B0503030403020204" pitchFamily="34" charset="0"/>
              </a:rPr>
              <a:t>A technical assistance provider; </a:t>
            </a:r>
            <a:r>
              <a:rPr lang="en-US" altLang="en-US" sz="1200">
                <a:solidFill>
                  <a:srgbClr val="617380"/>
                </a:solidFill>
                <a:latin typeface="Myriad Pro" panose="020B0503030403020204" pitchFamily="34" charset="0"/>
              </a:rPr>
              <a:t>Senior centers or community centers; </a:t>
            </a:r>
            <a:r>
              <a:rPr kumimoji="0" lang="en-US" altLang="en-US" sz="1200" b="0" i="0" u="none" strike="noStrike" cap="none" normalizeH="0" baseline="0">
                <a:ln>
                  <a:noFill/>
                </a:ln>
                <a:solidFill>
                  <a:srgbClr val="617380"/>
                </a:solidFill>
                <a:effectLst/>
                <a:latin typeface="Myriad Pro" panose="020B0503030403020204" pitchFamily="34" charset="0"/>
              </a:rPr>
              <a:t>Local chamber of commerce; </a:t>
            </a:r>
            <a:r>
              <a:rPr lang="en-US" altLang="en-US" sz="1200">
                <a:solidFill>
                  <a:srgbClr val="617380"/>
                </a:solidFill>
                <a:latin typeface="Myriad Pro" panose="020B0503030403020204" pitchFamily="34" charset="0"/>
              </a:rPr>
              <a:t>Schools and childcare facilities</a:t>
            </a:r>
            <a:endParaRPr lang="en-US"/>
          </a:p>
          <a:p>
            <a:pPr marL="0" indent="0" algn="l">
              <a:buFont typeface="Arial" panose="020B0604020202020204" pitchFamily="34" charset="0"/>
              <a:buNone/>
            </a:pPr>
            <a:r>
              <a:rPr lang="en-US" b="1"/>
              <a:t>Stakeholders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Customers and other groups who may be impacted by the pursuance of the partnership. Impacts can be financial, social, or environmental and may be related to implementation of the partnership or success of the water system.</a:t>
            </a:r>
            <a:endParaRPr lang="en-US" b="1"/>
          </a:p>
          <a:p>
            <a:r>
              <a:rPr lang="en-US" i="1"/>
              <a:t>Examples:</a:t>
            </a:r>
            <a:r>
              <a:rPr kumimoji="0" lang="en-US" altLang="en-US" sz="1200" b="0" i="1" u="none" strike="noStrike" cap="none" normalizeH="0" baseline="0">
                <a:ln>
                  <a:noFill/>
                </a:ln>
                <a:solidFill>
                  <a:srgbClr val="617380"/>
                </a:solidFill>
                <a:effectLst/>
                <a:latin typeface="Myriad Pro" panose="020B0503030403020204" pitchFamily="34" charset="0"/>
              </a:rPr>
              <a:t> </a:t>
            </a:r>
            <a:r>
              <a:rPr kumimoji="0" lang="en-US" altLang="en-US" sz="1200" b="0" i="0" u="none" strike="noStrike" cap="none" normalizeH="0" baseline="0">
                <a:ln>
                  <a:noFill/>
                </a:ln>
                <a:solidFill>
                  <a:srgbClr val="617380"/>
                </a:solidFill>
                <a:effectLst/>
                <a:latin typeface="Myriad Pro" panose="020B0503030403020204" pitchFamily="34" charset="0"/>
              </a:rPr>
              <a:t>Water s</a:t>
            </a:r>
            <a:r>
              <a:rPr lang="en-US" altLang="en-US" sz="1200">
                <a:solidFill>
                  <a:srgbClr val="617380"/>
                </a:solidFill>
                <a:latin typeface="Myriad Pro" panose="020B0503030403020204" pitchFamily="34" charset="0"/>
              </a:rPr>
              <a:t>ystem customers; Water s</a:t>
            </a:r>
            <a:r>
              <a:rPr kumimoji="0" lang="en-US" altLang="en-US" sz="1200" b="0" i="0" u="none" strike="noStrike" cap="none" normalizeH="0" baseline="0">
                <a:ln>
                  <a:noFill/>
                </a:ln>
                <a:solidFill>
                  <a:srgbClr val="617380"/>
                </a:solidFill>
                <a:effectLst/>
                <a:latin typeface="Myriad Pro" panose="020B0503030403020204" pitchFamily="34" charset="0"/>
              </a:rPr>
              <a:t>ystem owners and staff; </a:t>
            </a:r>
            <a:r>
              <a:rPr lang="en-US" altLang="en-US" sz="1200">
                <a:solidFill>
                  <a:srgbClr val="617380"/>
                </a:solidFill>
                <a:latin typeface="Myriad Pro" panose="020B0503030403020204" pitchFamily="34" charset="0"/>
              </a:rPr>
              <a:t>Schools and childcare facilities; </a:t>
            </a:r>
            <a:r>
              <a:rPr kumimoji="0" lang="en-US" altLang="en-US" sz="1200" b="0" i="0" u="none" strike="noStrike" cap="none" normalizeH="0" baseline="0">
                <a:ln>
                  <a:noFill/>
                </a:ln>
                <a:solidFill>
                  <a:srgbClr val="617380"/>
                </a:solidFill>
                <a:effectLst/>
                <a:latin typeface="Myriad Pro" panose="020B0503030403020204" pitchFamily="34" charset="0"/>
              </a:rPr>
              <a:t>Senior centers and community centers; </a:t>
            </a:r>
            <a:r>
              <a:rPr lang="en-US" altLang="en-US" sz="1200">
                <a:solidFill>
                  <a:srgbClr val="617380"/>
                </a:solidFill>
                <a:latin typeface="Myriad Pro" panose="020B0503030403020204" pitchFamily="34" charset="0"/>
              </a:rPr>
              <a:t>Local or state health departments</a:t>
            </a:r>
            <a:endParaRPr kumimoji="0" lang="en-US" altLang="en-US" sz="1200" b="0" i="0" u="none" strike="noStrike" cap="none" normalizeH="0" baseline="0">
              <a:ln>
                <a:noFill/>
              </a:ln>
              <a:solidFill>
                <a:schemeClr val="tx1"/>
              </a:solidFill>
              <a:effectLst/>
            </a:endParaRPr>
          </a:p>
        </p:txBody>
      </p:sp>
      <p:sp>
        <p:nvSpPr>
          <p:cNvPr id="2" name="Date Placeholder 1">
            <a:extLst>
              <a:ext uri="{FF2B5EF4-FFF2-40B4-BE49-F238E27FC236}">
                <a16:creationId xmlns:a16="http://schemas.microsoft.com/office/drawing/2014/main" id="{217907EF-F65D-4DB9-9E66-9EABB0973567}"/>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AB32DA72-E06D-4EF1-A486-B67574D37EA4}"/>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00A7A036-CED2-40AF-A440-3FFC4835660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58120845"/>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We will now discuss how to effectively communicate partnerships through a communications plan and review a case study that utilized effective communication tactics. Effective communications foster active engagement with the community and customers, understanding of their needs and interests, and promoting the value of clean and safe water.</a:t>
            </a:r>
          </a:p>
        </p:txBody>
      </p:sp>
      <p:sp>
        <p:nvSpPr>
          <p:cNvPr id="5" name="Date Placeholder 4">
            <a:extLst>
              <a:ext uri="{FF2B5EF4-FFF2-40B4-BE49-F238E27FC236}">
                <a16:creationId xmlns:a16="http://schemas.microsoft.com/office/drawing/2014/main" id="{2C92F656-C16E-47AF-9F10-BAF0591373D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4C29C2F-30CC-4773-830B-226CE70FCA4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BD0729D-167F-4D5E-9F15-CD81EE04202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37313420"/>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[This slide contains animation – click to reveal the example]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Effective communication from a local leader is essential to a successful partnership. </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Developing a communications plan is one part of effectively communicating with internal and external audiences and allows water systems, champions, allies, and stakeholders to work together. This also creates understanding and support from oversight bodies, community and watershed interest groups, and regulatory bodies. Effective communication can help inform service levels, rate structures, operating budgets, capital improvement programs, and risk management decisions.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[CLICK]</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For example, more than 10 communities created a commission because the water systems </a:t>
            </a:r>
            <a:r>
              <a:rPr lang="en-US"/>
              <a:t>found that their operations, maintenance, and capital improvement costs were unsustainable existing as separate entities</a:t>
            </a:r>
            <a:r>
              <a:rPr lang="en-US" i="0"/>
              <a:t>. Their communications plan included multiple forms of community outreach to gain buy-in (e.g., public meetings, going door-to-door, and local media partnerships). Their outreach efforts minimized historic rivalries and communicated the benefits of the project for everyone.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i="0"/>
          </a:p>
          <a:p>
            <a:pPr lvl="0">
              <a:defRPr/>
            </a:pPr>
            <a:r>
              <a:rPr lang="en-US" i="1"/>
              <a:t>[More information about communications can be found in Appendix C of the Organizer and Facilitator’s Guide, including AWWA’s Sample Utility Communications Plan: </a:t>
            </a:r>
            <a:r>
              <a:rPr lang="en-US" i="1">
                <a:hlinkClick r:id="rId3"/>
              </a:rPr>
              <a:t>https://www.awwa.org/Policy-Advocacy/Communications-Outreach/Public-Communications-Toolkit/Sample-Utility-Communications-Plan</a:t>
            </a:r>
            <a:r>
              <a:rPr lang="en-US" i="1"/>
              <a:t> as mentioned]</a:t>
            </a:r>
          </a:p>
        </p:txBody>
      </p:sp>
      <p:sp>
        <p:nvSpPr>
          <p:cNvPr id="5" name="Date Placeholder 4">
            <a:extLst>
              <a:ext uri="{FF2B5EF4-FFF2-40B4-BE49-F238E27FC236}">
                <a16:creationId xmlns:a16="http://schemas.microsoft.com/office/drawing/2014/main" id="{C3C5E6FE-171B-4DB0-A7D6-4CD341FD840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E598AAB-901C-44F4-814D-702677F5179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2EB7962-BEB6-4845-9DC4-29B3684E804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033754879"/>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Let’s take a closer look at the communications that took place during this partnership.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The water systems held public meetings to explain the water supply problems to the communities. They were sure to focus on shared challenges to bring the communities together.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They went door-to-door to ensure the customers understood the project, the infrastructure need, the water quality and quantity issues, and the reason for a rate increase.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They partnered with the local media, who painted a fair picture of the problem, which helped garner and maintain public buy-in.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p:txBody>
      </p:sp>
      <p:sp>
        <p:nvSpPr>
          <p:cNvPr id="5" name="Date Placeholder 4">
            <a:extLst>
              <a:ext uri="{FF2B5EF4-FFF2-40B4-BE49-F238E27FC236}">
                <a16:creationId xmlns:a16="http://schemas.microsoft.com/office/drawing/2014/main" id="{B543538B-12AB-41DC-941B-514B1913BDE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3CFECA6-720F-4960-B363-C027560D62A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8C68012-A4F3-4F3F-AD1E-BBD49616DB1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615614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When developing a communications plan, it is important to consider the challenges that could impact how the partnership should be communicated, which may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Potential local rivalries,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Potential cost of not complying with regulations, or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Potential public health concerns.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0"/>
              <a:t>Information that should be emphasized in the communications plan includes: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Any cost reduction,</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Increase in reliable safe service, or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Protection of public health.</a:t>
            </a:r>
          </a:p>
          <a:p>
            <a:pPr marL="341313" marR="0" lvl="1"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0"/>
              <a:t>Potential communication challenges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Language barriers,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Access to internet, or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Distribution of printed materials.</a:t>
            </a:r>
          </a:p>
        </p:txBody>
      </p:sp>
      <p:sp>
        <p:nvSpPr>
          <p:cNvPr id="5" name="Date Placeholder 4">
            <a:extLst>
              <a:ext uri="{FF2B5EF4-FFF2-40B4-BE49-F238E27FC236}">
                <a16:creationId xmlns:a16="http://schemas.microsoft.com/office/drawing/2014/main" id="{7BB9CCCA-EC54-477B-A400-B673D081F69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3B44739-F3D3-421A-8F85-C65480567C1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0B5FD274-1ADD-4703-975B-1E69CF71D5B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0682442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Communications look differently depending on the type of partnership activity. </a:t>
            </a:r>
          </a:p>
          <a:p>
            <a:endParaRPr lang="en-US"/>
          </a:p>
          <a:p>
            <a:r>
              <a:rPr lang="en-US"/>
              <a:t>Communicating about an informal cooperation or contractual assistance activity can typically be more casual. Communications may include updating your community through your water system’s social media page or website. Be sure to share the post with your partners before sending it out. You might also share updates at your city or town hall to keep the community informed. You may call your stakeholders to update them; stakeholders like being kept in the loop. These communications can help build public support over time, which can be helpful if you ever need their official support for more complex partnerships.</a:t>
            </a:r>
          </a:p>
          <a:p>
            <a:pPr marL="0" indent="0">
              <a:buFont typeface="Arial" panose="020B0604020202020204" pitchFamily="34" charset="0"/>
              <a:buNone/>
            </a:pPr>
            <a:endParaRPr lang="en-US"/>
          </a:p>
          <a:p>
            <a:pPr marL="0" indent="0">
              <a:buFont typeface="Arial" panose="020B0604020202020204" pitchFamily="34" charset="0"/>
              <a:buNone/>
            </a:pPr>
            <a:r>
              <a:rPr lang="en-US"/>
              <a:t>Communicating about a joint power agency or ownership transfer will be more formal. Communications may include official notifications to your community through your county, city or town newspaper. You may host meetings to update your stakeholders, as well as to find champions and allies to push the project along. Additionally, you may need to obtain approvals through city or town halls.</a:t>
            </a:r>
          </a:p>
          <a:p>
            <a:pPr marL="171450" indent="-171450">
              <a:buFont typeface="Arial" panose="020B0604020202020204" pitchFamily="34" charset="0"/>
              <a:buChar char="•"/>
            </a:pPr>
            <a:endParaRPr lang="en-US"/>
          </a:p>
          <a:p>
            <a:pPr marL="171450" indent="-171450">
              <a:buFont typeface="Arial" panose="020B0604020202020204" pitchFamily="34" charset="0"/>
              <a:buChar char="•"/>
            </a:pPr>
            <a:endParaRPr lang="en-US"/>
          </a:p>
          <a:p>
            <a:pPr marL="171450" indent="-171450">
              <a:buFont typeface="Arial" panose="020B0604020202020204" pitchFamily="34" charset="0"/>
              <a:buChar char="•"/>
            </a:pPr>
            <a:endParaRPr lang="en-US"/>
          </a:p>
        </p:txBody>
      </p:sp>
      <p:sp>
        <p:nvSpPr>
          <p:cNvPr id="5" name="Date Placeholder 4">
            <a:extLst>
              <a:ext uri="{FF2B5EF4-FFF2-40B4-BE49-F238E27FC236}">
                <a16:creationId xmlns:a16="http://schemas.microsoft.com/office/drawing/2014/main" id="{D263D850-A8E8-40D1-B0FE-B9170F27C61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CD0D3E7-CE1A-4056-82F1-9B027370D0C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0391F22-CDD9-4754-92AC-C4614B34697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1917880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Slide Image Placeholder 8">
            <a:extLst>
              <a:ext uri="{FF2B5EF4-FFF2-40B4-BE49-F238E27FC236}">
                <a16:creationId xmlns:a16="http://schemas.microsoft.com/office/drawing/2014/main" id="{7D17D07B-C733-40C1-85B4-343419375B7B}"/>
              </a:ext>
            </a:extLst>
          </p:cNvPr>
          <p:cNvSpPr>
            <a:spLocks noGrp="1" noRot="1" noChangeAspect="1"/>
          </p:cNvSpPr>
          <p:nvPr>
            <p:ph type="sldImg"/>
          </p:nvPr>
        </p:nvSpPr>
        <p:spPr/>
      </p:sp>
      <p:sp>
        <p:nvSpPr>
          <p:cNvPr id="10" name="Notes Placeholder 9">
            <a:extLst>
              <a:ext uri="{FF2B5EF4-FFF2-40B4-BE49-F238E27FC236}">
                <a16:creationId xmlns:a16="http://schemas.microsoft.com/office/drawing/2014/main" id="{6DABDEC4-8B41-415D-BF5D-04F4F4EDE06D}"/>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Source water protection and adequacy means the water system has a reliable source of water (adequate quantity that is of generally good quality); is protected to help provide safe and clean water; and the safe yield is sufficient to meet current and future demands.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a:t>Generally, the water system is using the best source of supply given the characteristics and demographics of the area. Some examples of protecting this source water include collecting data on ambient water quality above the water system intake or within the wellhead capture zone, developing a source water protection plan or program, and partnering with other water stakeholders and users to determine best management practices for preserving water quality.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p:txBody>
      </p:sp>
      <p:sp>
        <p:nvSpPr>
          <p:cNvPr id="2" name="Date Placeholder 1">
            <a:extLst>
              <a:ext uri="{FF2B5EF4-FFF2-40B4-BE49-F238E27FC236}">
                <a16:creationId xmlns:a16="http://schemas.microsoft.com/office/drawing/2014/main" id="{EFED457A-ACC0-461F-9AC5-E08178B8A4F1}"/>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54004266-3F97-4885-BDE0-0A46274A3D61}"/>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D009B4BE-5C66-4E03-841B-271800C0AEF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85865903"/>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endParaRPr lang="en-US" i="1"/>
          </a:p>
          <a:p>
            <a:r>
              <a:rPr lang="en-US" i="0"/>
              <a:t>As discussed in Module 2, Vinton County Water System decided to sell to Jackson County Water through an ownership transfer partnership in 2009.</a:t>
            </a:r>
            <a:r>
              <a:rPr lang="en-US"/>
              <a:t> One the main reasons the partnership was successful was because of the effective communications between the water systems and their customers. A third-party conducted a rate study and the water systems were able to clearly communicate the results of the rate study done to the customer to ensure they understood the benefits of the partnerships including reasonable rates. Then, the customers were able to make an educated vote on the transfer of ownership.</a:t>
            </a:r>
            <a:endParaRPr lang="en-US" i="0">
              <a:cs typeface="Calibri"/>
            </a:endParaRPr>
          </a:p>
          <a:p>
            <a:endParaRPr lang="en-US" i="0"/>
          </a:p>
          <a:p>
            <a:r>
              <a:rPr lang="en-US" i="1"/>
              <a:t>[More information for communications plans can be found in AWWA’s Sample Utility Communications Plan: </a:t>
            </a:r>
            <a:r>
              <a:rPr lang="en-US" i="1">
                <a:hlinkClick r:id="rId3"/>
              </a:rPr>
              <a:t>https://www.awwa.org/Policy-Advocacy/Communications-Outreach/Public-Communications-Toolkit/Sample-Utility-Communications-Plan</a:t>
            </a:r>
            <a:r>
              <a:rPr lang="en-US" i="1"/>
              <a:t> as mentioned in the Organizer and Facilitator’s Guide]</a:t>
            </a:r>
            <a:endParaRPr lang="en-US" i="1">
              <a:cs typeface="Calibri"/>
            </a:endParaRPr>
          </a:p>
          <a:p>
            <a:endParaRPr lang="en-US" i="1"/>
          </a:p>
        </p:txBody>
      </p:sp>
      <p:sp>
        <p:nvSpPr>
          <p:cNvPr id="5" name="Date Placeholder 4">
            <a:extLst>
              <a:ext uri="{FF2B5EF4-FFF2-40B4-BE49-F238E27FC236}">
                <a16:creationId xmlns:a16="http://schemas.microsoft.com/office/drawing/2014/main" id="{128B9475-82CC-44B5-8BED-C6904A96ECD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6A2650B-58FB-4677-A136-C49B347923F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3CF5358-4967-4B02-9B00-FEBADF68B41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85392431"/>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We will now discuss financial capacity and partnerships, how to fund partnership activities, and the importance of funding. Adequate funding ensures revenues are adequate to recover costs, allows water systems to make timely maintenance updates and repairs, and provides for reserves. Sustainable funding for a partnership helps establish predictable rates that are consistent with community expectations and are acceptable to customers. Funding and rate requirements should be discussed with customers, board members, and other key stakeholders.</a:t>
            </a:r>
          </a:p>
        </p:txBody>
      </p:sp>
      <p:sp>
        <p:nvSpPr>
          <p:cNvPr id="5" name="Date Placeholder 4">
            <a:extLst>
              <a:ext uri="{FF2B5EF4-FFF2-40B4-BE49-F238E27FC236}">
                <a16:creationId xmlns:a16="http://schemas.microsoft.com/office/drawing/2014/main" id="{B196001D-2354-40A1-B85E-F170C96E057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D29DEFA-7A7C-4BDE-B8AA-6649A9DC794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8DC9AE8-9F42-4266-9C26-5F79E77FF8C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40063186"/>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As stated earlier in the training, financial capacity is one of three main pillars of capacity building. </a:t>
            </a:r>
            <a:r>
              <a:rPr lang="en-US"/>
              <a:t>Building TMF capacity is essential to meet needs. These are a few ways in which partnerships affect financial capacity.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Financial capacity helps gain efficiencies, reduce costs, and improve financial status over time.</a:t>
            </a:r>
          </a:p>
          <a:p>
            <a:endParaRPr lang="en-US"/>
          </a:p>
          <a:p>
            <a:r>
              <a:rPr lang="en-US"/>
              <a:t>It is important to note that partnership start-up costs exist and could have short-term impacts through planning and implementation but provide a wide range of long-term benefits.</a:t>
            </a:r>
          </a:p>
        </p:txBody>
      </p:sp>
      <p:sp>
        <p:nvSpPr>
          <p:cNvPr id="5" name="Date Placeholder 4">
            <a:extLst>
              <a:ext uri="{FF2B5EF4-FFF2-40B4-BE49-F238E27FC236}">
                <a16:creationId xmlns:a16="http://schemas.microsoft.com/office/drawing/2014/main" id="{A00B8AD1-8587-49C1-8936-2F616128729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5ACDAC7-CA59-44D0-BDFE-72EC37172AB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0BA2FB73-EE6F-4037-A156-A7B74924B61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41526464"/>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There are several funding options that can support partnership activities. Federal and state funding options include the DWSRF and CWSRF, where some states prioritize, award points to, or incentivize projects that include consolidation or regionalization and planning activities can be included under set-asides activities; the U.S. Department of Agriculture (through Rural Development loans and grants), and Housing and Urban Development (through community development block grants).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 full list of USDA Water &amp; Environmental Program loans and grants can be found at: </a:t>
            </a:r>
            <a:r>
              <a:rPr lang="en-US" sz="1800">
                <a:solidFill>
                  <a:schemeClr val="accent2"/>
                </a:solidFill>
                <a:effectLst/>
                <a:latin typeface="Segoe UI" panose="020B0502040204020203" pitchFamily="34" charset="0"/>
              </a:rPr>
              <a:t>https://www.rd.usda.gov/programs-services/all-programs/water-environmental-programs</a:t>
            </a:r>
            <a:endParaRPr lang="en-US">
              <a:solidFill>
                <a:schemeClr val="accent2"/>
              </a:solidFill>
            </a:endParaRPr>
          </a:p>
          <a:p>
            <a:pPr marL="0" marR="0" lvl="0" indent="0" algn="l" defTabSz="457200">
              <a:lnSpc>
                <a:spcPct val="100000"/>
              </a:lnSpc>
              <a:spcBef>
                <a:spcPts val="0"/>
              </a:spcBef>
              <a:spcAft>
                <a:spcPts val="600"/>
              </a:spcAft>
              <a:buClrTx/>
              <a:buSzTx/>
              <a:buFont typeface="Arial" panose="020B0604020202020204" pitchFamily="34" charset="0"/>
              <a:buNone/>
              <a:tabLst/>
              <a:defRPr/>
            </a:pPr>
            <a:endParaRPr lang="en-US">
              <a:cs typeface="Calibri"/>
            </a:endParaRPr>
          </a:p>
          <a:p>
            <a:pPr>
              <a:buFont typeface="Arial" panose="020B0604020202020204" pitchFamily="34" charset="0"/>
              <a:defRPr/>
            </a:pPr>
            <a:r>
              <a:rPr lang="en-US">
                <a:cs typeface="Calibri"/>
              </a:rPr>
              <a:t>Many states have coordinating groups to bring together different funding agencies. The state SRF agencies or the state rural development offices may be able to provide more information.</a:t>
            </a:r>
          </a:p>
          <a:p>
            <a:pPr>
              <a:defRPr/>
            </a:pPr>
            <a:endParaRPr 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There are also funding resources that water systems, states, or technical assistance providers may find helpful.</a:t>
            </a:r>
          </a:p>
          <a:p>
            <a:pPr marL="171450" indent="-171450">
              <a:buFont typeface="Arial" panose="020B0604020202020204" pitchFamily="34" charset="0"/>
              <a:buChar char="•"/>
              <a:defRPr/>
            </a:pPr>
            <a:r>
              <a:rPr lang="en-US"/>
              <a:t>The Water Finance Clearinghouse is an easily navigable web-based portal to help communities locate information and resources including sources of funding for partnership activities. </a:t>
            </a:r>
            <a:r>
              <a:rPr lang="en-US" i="1"/>
              <a:t>[The Water Finance Clearinghouse can be found on EPA’s website: </a:t>
            </a:r>
            <a:r>
              <a:rPr lang="en-US" i="1">
                <a:hlinkClick r:id="rId3"/>
              </a:rPr>
              <a:t>https://ofmpub.epa.gov/apex/wfc/f?p=WFC:12</a:t>
            </a:r>
            <a:r>
              <a:rPr lang="en-US" i="1"/>
              <a:t>]</a:t>
            </a:r>
            <a:endParaRPr lang="en-US"/>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Also, local finance centers or institutions may be available for informational or financial resources.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Rural Development loans and grants</a:t>
            </a:r>
          </a:p>
        </p:txBody>
      </p:sp>
      <p:sp>
        <p:nvSpPr>
          <p:cNvPr id="5" name="Date Placeholder 4">
            <a:extLst>
              <a:ext uri="{FF2B5EF4-FFF2-40B4-BE49-F238E27FC236}">
                <a16:creationId xmlns:a16="http://schemas.microsoft.com/office/drawing/2014/main" id="{C42EFA99-1A0E-4830-A4FC-0CFE900D2AE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177E2CC-8758-4271-8293-81DDE043089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FE05A0E-B2EB-445C-A782-0842FC112D1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559671045"/>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[This slide contains animation – click to reveal the example]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Sometimes it is helpful to conduct a feasibility study in order to assess the practicality of implementing a water system project or partnership activity. The team may evaluate multiple plans to determine the most favorable. Funds could come from the state or other federal agencies.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[CLICK]</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For example, if a new water treatment plant is needed for an area, a feasibility study could compare the cost to build the plant at various locations or connect to an existing water system.</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lvl="0">
              <a:defRPr/>
            </a:pPr>
            <a:r>
              <a:rPr lang="en-US" i="1"/>
              <a:t>[For an example, see California State Water Resources Control Board’s Technical Report Feasibility Study template </a:t>
            </a:r>
            <a:r>
              <a:rPr lang="en-US" i="1">
                <a:hlinkClick r:id="rId3"/>
              </a:rPr>
              <a:t>http://www.waterboards.ca.gov/drinking_water/services/funding/documents/prop84/Section%2075022%20Application%20Materials/(3p)%20Feasibility%20Study%20Tech%20Report%204-29-2011%20PDF%20FINAL.pdf</a:t>
            </a:r>
            <a:r>
              <a:rPr lang="en-US" i="1"/>
              <a:t>, as mentioned in the Organizer and Facilitator’s Guide] </a:t>
            </a:r>
          </a:p>
        </p:txBody>
      </p:sp>
      <p:sp>
        <p:nvSpPr>
          <p:cNvPr id="5" name="Date Placeholder 4">
            <a:extLst>
              <a:ext uri="{FF2B5EF4-FFF2-40B4-BE49-F238E27FC236}">
                <a16:creationId xmlns:a16="http://schemas.microsoft.com/office/drawing/2014/main" id="{F896A048-5368-4CF8-86C9-0F7189D3FA9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529AE74-A5CE-410B-B749-020A8CDB795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5CD9747-BF3B-413D-8488-A094489CFE0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66224940"/>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Many sources to fund feasibility studies are the same funding sources for overall partnerships activities listed on the earlier slide. Technical assistance for a feasibility study could include Rural Community Assistance Partnership (RCAP), or the National Rural Water Association (NRWA). Also, EPA’s Water Finance Center </a:t>
            </a:r>
            <a:r>
              <a:rPr lang="en-US"/>
              <a:t>provides a variety of financing information including searchable databases to identify appropriate funding: </a:t>
            </a:r>
            <a:r>
              <a:rPr lang="en-US">
                <a:hlinkClick r:id="rId3"/>
              </a:rPr>
              <a:t>https://www.epa.gov/waterfinancecenter</a:t>
            </a:r>
            <a:r>
              <a:rPr lang="en-US"/>
              <a:t> </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p:txBody>
      </p:sp>
      <p:sp>
        <p:nvSpPr>
          <p:cNvPr id="5" name="Date Placeholder 4">
            <a:extLst>
              <a:ext uri="{FF2B5EF4-FFF2-40B4-BE49-F238E27FC236}">
                <a16:creationId xmlns:a16="http://schemas.microsoft.com/office/drawing/2014/main" id="{A4540465-7893-45F3-9B7A-9BDB39285F8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70FEE32-F6B6-4F6A-9B86-976A9D60610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285AE24-00DF-472C-AB8A-E41D826C3BA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68469713"/>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Again, funding is required and vital to the success of a partnership and can be used in a variety of ways.</a:t>
            </a:r>
            <a:endParaRPr lang="en-US" i="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a:t>A business manager can be the administrator of a new management entity. Business managers can:</a:t>
            </a:r>
          </a:p>
          <a:p>
            <a:pPr marL="285750" lvl="0" indent="-285750">
              <a:spcAft>
                <a:spcPts val="0"/>
              </a:spcAft>
              <a:buFont typeface="Arial" panose="020B0604020202020204" pitchFamily="34" charset="0"/>
              <a:buChar char="•"/>
            </a:pPr>
            <a:r>
              <a:rPr lang="en-US"/>
              <a:t>Develop budgets,</a:t>
            </a:r>
          </a:p>
          <a:p>
            <a:pPr marL="285750" lvl="0" indent="-285750">
              <a:spcAft>
                <a:spcPts val="0"/>
              </a:spcAft>
              <a:buFont typeface="Arial" panose="020B0604020202020204" pitchFamily="34" charset="0"/>
              <a:buChar char="•"/>
            </a:pPr>
            <a:r>
              <a:rPr lang="en-US"/>
              <a:t>Complete regulatory requirements,</a:t>
            </a:r>
          </a:p>
          <a:p>
            <a:pPr marL="285750" lvl="0" indent="-285750">
              <a:spcAft>
                <a:spcPts val="0"/>
              </a:spcAft>
              <a:buFont typeface="Arial" panose="020B0604020202020204" pitchFamily="34" charset="0"/>
              <a:buChar char="•"/>
            </a:pPr>
            <a:r>
              <a:rPr lang="en-US"/>
              <a:t>Facilitate board meetings, and</a:t>
            </a:r>
          </a:p>
          <a:p>
            <a:pPr marL="285750" lvl="0" indent="-285750">
              <a:spcAft>
                <a:spcPts val="0"/>
              </a:spcAft>
              <a:buFont typeface="Arial" panose="020B0604020202020204" pitchFamily="34" charset="0"/>
              <a:buChar char="•"/>
            </a:pPr>
            <a:r>
              <a:rPr lang="en-US"/>
              <a:t>Support implementation of the Business Plan.</a:t>
            </a:r>
          </a:p>
          <a:p>
            <a:pPr lvl="0">
              <a:spcAft>
                <a:spcPts val="0"/>
              </a:spcAft>
            </a:pPr>
            <a:endParaRPr lang="en-US"/>
          </a:p>
          <a:p>
            <a:pPr lvl="0">
              <a:spcAft>
                <a:spcPts val="0"/>
              </a:spcAft>
            </a:pPr>
            <a:r>
              <a:rPr lang="en-US"/>
              <a:t>Funding is also need to implement partnership activities, including:</a:t>
            </a:r>
          </a:p>
          <a:p>
            <a:pPr marL="285750" lvl="1" indent="-285750">
              <a:spcAft>
                <a:spcPts val="0"/>
              </a:spcAft>
            </a:pPr>
            <a:r>
              <a:rPr lang="en-US"/>
              <a:t>Staff time and </a:t>
            </a:r>
          </a:p>
          <a:p>
            <a:pPr marL="285750" lvl="1" indent="-285750">
              <a:spcAft>
                <a:spcPts val="0"/>
              </a:spcAft>
            </a:pPr>
            <a:r>
              <a:rPr lang="en-US"/>
              <a:t>Purchase of additional resources.</a:t>
            </a:r>
            <a:endParaRPr lang="en-US" i="1"/>
          </a:p>
        </p:txBody>
      </p:sp>
      <p:sp>
        <p:nvSpPr>
          <p:cNvPr id="5" name="Date Placeholder 4">
            <a:extLst>
              <a:ext uri="{FF2B5EF4-FFF2-40B4-BE49-F238E27FC236}">
                <a16:creationId xmlns:a16="http://schemas.microsoft.com/office/drawing/2014/main" id="{4C5B3261-3348-4366-B68E-E95AF8CE5AB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5794083-9B64-444F-8994-0EA1E7655D6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3EB1921-DDC1-4E70-BD09-83F92B009F4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665850716"/>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We will now explore some of the funding that was used for case studies and their partnership activities.</a:t>
            </a:r>
          </a:p>
        </p:txBody>
      </p:sp>
      <p:sp>
        <p:nvSpPr>
          <p:cNvPr id="5" name="Date Placeholder 4">
            <a:extLst>
              <a:ext uri="{FF2B5EF4-FFF2-40B4-BE49-F238E27FC236}">
                <a16:creationId xmlns:a16="http://schemas.microsoft.com/office/drawing/2014/main" id="{7D6A07A7-527D-44B5-B3BB-7F272702BDE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1A53C56-506C-48CA-81C5-F3B7B2B3100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05B6830-651F-4BAE-BB96-C426FDE2CDA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36614599"/>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58577DE0-8B68-4877-BA6A-55C562DAB670}"/>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E85487C9-016A-4737-AA0B-AFB8BC6AA766}"/>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learned about the informal cooperation partnership of Birmingham Water Works in Module 2. The Birmingham staff convinced management and the Board of the long-term sustainability and financial benefit to the water system and community and were able to secure funding to start Operator Training Program. From there, Birmingham began offering trainings to other water systems at cost, creating a stream of revenue that was reinvested into the program itself.</a:t>
            </a:r>
          </a:p>
        </p:txBody>
      </p:sp>
      <p:sp>
        <p:nvSpPr>
          <p:cNvPr id="2" name="Date Placeholder 1">
            <a:extLst>
              <a:ext uri="{FF2B5EF4-FFF2-40B4-BE49-F238E27FC236}">
                <a16:creationId xmlns:a16="http://schemas.microsoft.com/office/drawing/2014/main" id="{59758ED7-10FF-4CE3-AC0B-0A1BDB609E49}"/>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47722EA4-C23A-44EC-82AD-3DB68512CF23}"/>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7B2B10E3-146A-4A95-8AAA-278C635E880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9671594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B853D128-9C1B-4923-8433-487834DDC265}"/>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46BF006E-8FE6-4D44-9714-0E58B6F9FC9B}"/>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learned about the joint power agency of the Lower Rio Grande Public Water Works Authority (LRGPWWA) in Module 2. Financing for this partnership came from multiple sources, such as:</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refinanced USDA Rural Development loan provided through New Mexico Finance Authority Public Project Revolving Fund,</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New Mexico Colonias Initiative,</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Special Appropriation Program,</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Water Trust Board,</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New Mexico Finance Authority (DWSRF),</a:t>
            </a:r>
            <a:r>
              <a:rPr lang="en-US" sz="1200" i="1" u="none"/>
              <a:t> </a:t>
            </a:r>
            <a:r>
              <a:rPr lang="en-US" sz="1200" i="0" u="none"/>
              <a:t>and</a:t>
            </a:r>
          </a:p>
          <a:p>
            <a:pPr marL="171450" marR="0" lvl="0" indent="-171450" algn="l" defTabSz="457200" rtl="0" eaLnBrk="1" fontAlgn="auto" latinLnBrk="0" hangingPunct="1">
              <a:lnSpc>
                <a:spcPct val="100000"/>
              </a:lnSpc>
              <a:spcBef>
                <a:spcPts val="0"/>
              </a:spcBef>
              <a:spcAft>
                <a:spcPts val="0"/>
              </a:spcAft>
              <a:buClrTx/>
              <a:buSzTx/>
              <a:buFontTx/>
              <a:buChar char="-"/>
              <a:tabLst/>
              <a:defRPr/>
            </a:pPr>
            <a:r>
              <a:rPr lang="en-US" sz="1200" i="0" u="none"/>
              <a:t>The HUD Community Development Block Grant.</a:t>
            </a:r>
            <a:endParaRPr lang="en-US" sz="1200" i="1" u="none"/>
          </a:p>
        </p:txBody>
      </p:sp>
      <p:sp>
        <p:nvSpPr>
          <p:cNvPr id="2" name="Date Placeholder 1">
            <a:extLst>
              <a:ext uri="{FF2B5EF4-FFF2-40B4-BE49-F238E27FC236}">
                <a16:creationId xmlns:a16="http://schemas.microsoft.com/office/drawing/2014/main" id="{EF49A0B5-084D-4642-8BF2-B0C0BE159549}"/>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DFE59538-4F1E-4374-BE97-197A987CDD82}"/>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3D92CE00-3A5F-4F2B-B2FF-F06E450A0EE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9304835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0615D968-144A-4449-82EB-C1536F0E11DF}"/>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4CB615AF-A4E9-46FD-9E09-74FB59C22BC4}"/>
              </a:ext>
            </a:extLst>
          </p:cNvPr>
          <p:cNvSpPr>
            <a:spLocks noGrp="1"/>
          </p:cNvSpPr>
          <p:nvPr>
            <p:ph type="body" idx="1"/>
          </p:nvPr>
        </p:nvSpPr>
        <p:spPr/>
        <p:txBody>
          <a:bodyPr/>
          <a:lstStyle/>
          <a:p>
            <a:pPr>
              <a:defRPr/>
            </a:pPr>
            <a:r>
              <a:rPr lang="en-US"/>
              <a:t>Infrastructure adequacy and improvement means the water system</a:t>
            </a:r>
            <a:r>
              <a:rPr lang="en-US" altLang="en-US"/>
              <a:t> has adequate infrastructure from source of supply through treatment to distribution. It has adequate planning to ensure timely repair and replacement, such as an asset management plan, and the development and implementation of a capital improvement plan to ensure water systems have planned for needed repairs and replacements of infrastructure components. In addition, adequate infrastructure includes resilience measures such as mitigation projects to include flood walls. Water loss programs can address broken pipes and leaks and help improve infrastructure. High quality maps can be beneficial to assessing infrastructure adequacy and plan improvements. </a:t>
            </a:r>
          </a:p>
          <a:p>
            <a:endParaRPr lang="en-US" alt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a:t>Elements of infrastructure adequacy include knowledge of when water system components were installed and what their projected lifespan is and routine monitoring of infrastructure for corrosion, deterioration, or failure. </a:t>
            </a:r>
            <a:endParaRPr lang="en-US"/>
          </a:p>
          <a:p>
            <a:pPr marL="169863" lvl="1" indent="0">
              <a:buNone/>
            </a:pPr>
            <a:endParaRPr lang="en-US"/>
          </a:p>
          <a:p>
            <a:endParaRPr lang="en-US" i="1"/>
          </a:p>
        </p:txBody>
      </p:sp>
      <p:sp>
        <p:nvSpPr>
          <p:cNvPr id="2" name="Date Placeholder 1">
            <a:extLst>
              <a:ext uri="{FF2B5EF4-FFF2-40B4-BE49-F238E27FC236}">
                <a16:creationId xmlns:a16="http://schemas.microsoft.com/office/drawing/2014/main" id="{5E1A5F07-FE9B-4A37-A675-CD9EF6B5A175}"/>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E8A6A737-0EFF-44DE-82EE-886225A6025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DAE29605-3D6B-4093-BC43-A31682B5AE7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44444652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6CD4403C-072C-4EEA-9D39-BFF0CE54E5C4}"/>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9F117279-7398-488B-A598-63D4BBD84A85}"/>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learned about the ownership transfer of Vinton and Jackson County in Module 2. Funding for the Vinton and Jackson County partnership was provided by Ohio EPA through the American Recovery and Reinvestment Act (ARRA). Loan forgiveness was provided at 80 percent. Although ARRA funding is no longer available, water systems can find similar grants and opportunities through other existing programs.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Visit EPA’s water system partnerships webpage for more information on funding partnerships: </a:t>
            </a:r>
            <a:r>
              <a:rPr lang="en-US" sz="1200">
                <a:hlinkClick r:id="rId3">
                  <a:extLst>
                    <a:ext uri="{A12FA001-AC4F-418D-AE19-62706E023703}">
                      <ahyp:hlinkClr xmlns:ahyp="http://schemas.microsoft.com/office/drawing/2018/hyperlinkcolor" val="tx"/>
                    </a:ext>
                  </a:extLst>
                </a:hlinkClick>
              </a:rPr>
              <a:t>https://www.epa.gov/dwcapacity/water-system-partnerships</a:t>
            </a:r>
            <a:r>
              <a:rPr lang="en-US" sz="1200"/>
              <a:t> </a:t>
            </a:r>
            <a:endParaRPr lang="en-US" sz="1200" i="0" u="none"/>
          </a:p>
        </p:txBody>
      </p:sp>
      <p:sp>
        <p:nvSpPr>
          <p:cNvPr id="2" name="Date Placeholder 1">
            <a:extLst>
              <a:ext uri="{FF2B5EF4-FFF2-40B4-BE49-F238E27FC236}">
                <a16:creationId xmlns:a16="http://schemas.microsoft.com/office/drawing/2014/main" id="{E28DA246-350F-4D7C-AA12-2856DE642997}"/>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7A8E7D41-09F1-4A40-BB05-697C15254A8E}"/>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C4E8FEF2-1B88-4FFE-9EEF-827D2D40FD9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31156520"/>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 will now discuss the making of a business plan for proposed partnerships, after funding sources have been identified.</a:t>
            </a:r>
          </a:p>
        </p:txBody>
      </p:sp>
      <p:sp>
        <p:nvSpPr>
          <p:cNvPr id="5" name="Date Placeholder 4">
            <a:extLst>
              <a:ext uri="{FF2B5EF4-FFF2-40B4-BE49-F238E27FC236}">
                <a16:creationId xmlns:a16="http://schemas.microsoft.com/office/drawing/2014/main" id="{A2E77B74-7AEC-450B-AC7A-3B8B24AB228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6C2316D-7893-4E33-909E-03B02B1767E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F00E46B-826E-4D1D-A654-4D7D83C27EB3}"/>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70975950"/>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To create a business plan, focus on areas where there may be ways to reduce any redundancy of managerial and financial operations. Be sure to provide guidance, tips, resources, and tools to use in the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i="1"/>
          </a:p>
        </p:txBody>
      </p:sp>
      <p:sp>
        <p:nvSpPr>
          <p:cNvPr id="5" name="Date Placeholder 4">
            <a:extLst>
              <a:ext uri="{FF2B5EF4-FFF2-40B4-BE49-F238E27FC236}">
                <a16:creationId xmlns:a16="http://schemas.microsoft.com/office/drawing/2014/main" id="{754D0736-5A71-4110-B7F0-2952BFD1171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C3FB4D7-403B-4760-ABD1-DAEB4BB839F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D4A1456-DBFC-4392-B78D-E90A2A7A1EF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4651282"/>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dirty="0"/>
              <a:t>The business plan should include:</a:t>
            </a:r>
          </a:p>
          <a:p>
            <a:pPr lvl="1">
              <a:lnSpc>
                <a:spcPct val="110000"/>
              </a:lnSpc>
              <a:spcAft>
                <a:spcPts val="0"/>
              </a:spcAft>
            </a:pPr>
            <a:r>
              <a:rPr lang="en-US" b="1" dirty="0"/>
              <a:t>An Introduction: </a:t>
            </a:r>
            <a:r>
              <a:rPr lang="en-US" b="0" dirty="0"/>
              <a:t>T</a:t>
            </a:r>
            <a:r>
              <a:rPr lang="en-US" dirty="0"/>
              <a:t>he introduction will include a background and history of the water systems involved.</a:t>
            </a:r>
          </a:p>
          <a:p>
            <a:pPr lvl="1">
              <a:lnSpc>
                <a:spcPct val="110000"/>
              </a:lnSpc>
              <a:spcAft>
                <a:spcPts val="0"/>
              </a:spcAft>
            </a:pPr>
            <a:r>
              <a:rPr lang="en-US" b="1" dirty="0"/>
              <a:t>An Organizational Structure &amp; Services Agreement, </a:t>
            </a:r>
            <a:r>
              <a:rPr lang="en-US" b="0" dirty="0"/>
              <a:t>which should cover the structure of the organization including an </a:t>
            </a:r>
            <a:r>
              <a:rPr lang="en-US" dirty="0"/>
              <a:t>organizational chart and terms of the agreement.</a:t>
            </a:r>
          </a:p>
          <a:p>
            <a:pPr lvl="1">
              <a:lnSpc>
                <a:spcPct val="110000"/>
              </a:lnSpc>
              <a:spcAft>
                <a:spcPts val="0"/>
              </a:spcAft>
            </a:pPr>
            <a:r>
              <a:rPr lang="en-US" b="1" dirty="0"/>
              <a:t>A Forming the Partnership section. </a:t>
            </a:r>
            <a:r>
              <a:rPr lang="en-US" b="0" dirty="0"/>
              <a:t>This section will include the </a:t>
            </a:r>
            <a:r>
              <a:rPr lang="en-US" dirty="0"/>
              <a:t>mission statement, roles and responsibilities of partners, and goals of the partnership.</a:t>
            </a:r>
          </a:p>
          <a:p>
            <a:pPr lvl="1">
              <a:lnSpc>
                <a:spcPct val="110000"/>
              </a:lnSpc>
              <a:spcAft>
                <a:spcPts val="0"/>
              </a:spcAft>
            </a:pPr>
            <a:r>
              <a:rPr lang="en-US" b="1" dirty="0"/>
              <a:t>A Best Management Practices section. </a:t>
            </a:r>
            <a:r>
              <a:rPr lang="en-US" dirty="0"/>
              <a:t>Documented and agreed upon employee benefits, human resource policies and procedures, liabilities and assets, and other organizational policies.</a:t>
            </a:r>
          </a:p>
          <a:p>
            <a:pPr lvl="1">
              <a:lnSpc>
                <a:spcPct val="110000"/>
              </a:lnSpc>
              <a:spcAft>
                <a:spcPts val="0"/>
              </a:spcAft>
            </a:pPr>
            <a:r>
              <a:rPr lang="en-US" b="1" dirty="0"/>
              <a:t>Financial Information </a:t>
            </a:r>
            <a:r>
              <a:rPr lang="en-US" b="0" dirty="0"/>
              <a:t>to document partners’ financial information, agreed upon rate structure, asset management information, and other financial information.</a:t>
            </a:r>
          </a:p>
          <a:p>
            <a:pPr lvl="1">
              <a:lnSpc>
                <a:spcPct val="110000"/>
              </a:lnSpc>
              <a:spcAft>
                <a:spcPts val="0"/>
              </a:spcAft>
            </a:pPr>
            <a:r>
              <a:rPr lang="en-US" b="1" dirty="0"/>
              <a:t>Community Information &amp; Outreach </a:t>
            </a:r>
            <a:r>
              <a:rPr lang="en-US" b="0" dirty="0"/>
              <a:t>to convey a </a:t>
            </a:r>
            <a:r>
              <a:rPr lang="en-US" dirty="0"/>
              <a:t>message to relay to the community and example materials for public meetings.</a:t>
            </a:r>
          </a:p>
          <a:p>
            <a:pPr lvl="1">
              <a:lnSpc>
                <a:spcPct val="110000"/>
              </a:lnSpc>
              <a:spcAft>
                <a:spcPts val="0"/>
              </a:spcAft>
            </a:pPr>
            <a:r>
              <a:rPr lang="en-US" b="1" dirty="0"/>
              <a:t>Job Descriptions </a:t>
            </a:r>
            <a:r>
              <a:rPr lang="en-US" dirty="0"/>
              <a:t>of specific roles required under the partnership (e.g., coordinator/facilitator, water operator).</a:t>
            </a:r>
          </a:p>
          <a:p>
            <a:pPr lvl="1">
              <a:lnSpc>
                <a:spcPct val="110000"/>
              </a:lnSpc>
              <a:spcAft>
                <a:spcPts val="0"/>
              </a:spcAft>
            </a:pPr>
            <a:r>
              <a:rPr lang="en-US" b="1" dirty="0"/>
              <a:t>Frequently asked Questions and Concerns </a:t>
            </a:r>
            <a:r>
              <a:rPr lang="en-US" dirty="0"/>
              <a:t>and responses to those questions regarding the partnership.</a:t>
            </a:r>
          </a:p>
          <a:p>
            <a:pPr lvl="1">
              <a:lnSpc>
                <a:spcPct val="110000"/>
              </a:lnSpc>
              <a:spcAft>
                <a:spcPts val="0"/>
              </a:spcAft>
            </a:pPr>
            <a:r>
              <a:rPr lang="en-US" b="1" dirty="0"/>
              <a:t>A Resources &amp; Other Tools section </a:t>
            </a:r>
            <a:r>
              <a:rPr lang="en-US" b="0" dirty="0"/>
              <a:t>that includes i</a:t>
            </a:r>
            <a:r>
              <a:rPr lang="en-US" dirty="0"/>
              <a:t>tems that will be helpful in the success of the partnership including any required legislative paperwork.</a:t>
            </a:r>
          </a:p>
          <a:p>
            <a:pPr marL="0" lvl="0" indent="-171450">
              <a:lnSpc>
                <a:spcPct val="110000"/>
              </a:lnSpc>
              <a:spcAft>
                <a:spcPts val="0"/>
              </a:spcAft>
              <a:buNone/>
            </a:pPr>
            <a:endParaRPr lang="en-US" dirty="0"/>
          </a:p>
          <a:p>
            <a:pPr marL="0" lvl="0" indent="-171450">
              <a:lnSpc>
                <a:spcPct val="110000"/>
              </a:lnSpc>
              <a:spcAft>
                <a:spcPts val="0"/>
              </a:spcAft>
              <a:buNone/>
            </a:pPr>
            <a:r>
              <a:rPr lang="en-US" i="1" dirty="0"/>
              <a:t>[The complete Business Plan Template Outline is available as a handout for attendees]</a:t>
            </a:r>
          </a:p>
        </p:txBody>
      </p:sp>
      <p:sp>
        <p:nvSpPr>
          <p:cNvPr id="5" name="Date Placeholder 4">
            <a:extLst>
              <a:ext uri="{FF2B5EF4-FFF2-40B4-BE49-F238E27FC236}">
                <a16:creationId xmlns:a16="http://schemas.microsoft.com/office/drawing/2014/main" id="{D32D049A-F130-4CF1-B70F-1070A4DC447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4D53FDF-FD1E-4BDF-95DF-B9A07B13625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9F58A93-6048-40AF-B069-0479CAA0DD8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68553338"/>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We will now discuss how to implement partnerships and review a few case study examples.</a:t>
            </a:r>
          </a:p>
          <a:p>
            <a:endParaRPr lang="en-US"/>
          </a:p>
          <a:p>
            <a:endParaRPr lang="en-US"/>
          </a:p>
        </p:txBody>
      </p:sp>
      <p:sp>
        <p:nvSpPr>
          <p:cNvPr id="5" name="Date Placeholder 4">
            <a:extLst>
              <a:ext uri="{FF2B5EF4-FFF2-40B4-BE49-F238E27FC236}">
                <a16:creationId xmlns:a16="http://schemas.microsoft.com/office/drawing/2014/main" id="{E3C741F7-A5CF-4720-95AE-D1E482A7942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DF34903-A392-4E06-A01F-DA278053262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42CF337-EEB6-4EE6-8D07-91F8FFFFCC5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81704393"/>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Implementing partnerships is an involved process that can take years. Examples of activities include buy-in and trust building, developing a business plan, obtaining necessary approvals, securing funds, construction-related plans and specifications, and regional planning activities.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Buy-in and trust building </a:t>
            </a:r>
            <a:r>
              <a:rPr lang="en-US" b="0" i="0"/>
              <a:t>involves s</a:t>
            </a:r>
            <a:r>
              <a:rPr lang="en-US" i="0"/>
              <a:t>hared activities, open communication, and developing relationships with personnel. These are important steps to convince potential partners that a partnership will result in mutual benefit. This is an ongoing process that may take some time.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Developing a business plan </a:t>
            </a:r>
            <a:r>
              <a:rPr lang="en-US" b="0" i="0"/>
              <a:t>involves </a:t>
            </a:r>
            <a:r>
              <a:rPr lang="en-US" i="0"/>
              <a:t>ways to reduce redundancy of managerial and financial operations. The plan should provide guidance, tips, resources, and tools to use in the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Obtaining necessary approvals</a:t>
            </a:r>
            <a:r>
              <a:rPr lang="en-US" i="0"/>
              <a:t> could include water system management, state legislatures, or other authorities may need to review, approve, or pass legislation to allow for partnership.</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Securing funds </a:t>
            </a:r>
            <a:r>
              <a:rPr lang="en-US" b="0" i="0"/>
              <a:t>requires</a:t>
            </a:r>
            <a:r>
              <a:rPr lang="en-US" i="0"/>
              <a:t> understanding of funding procedures and how other water systems have utilized funding for partnership to secure funding.</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Construction-related plans and specifications</a:t>
            </a:r>
            <a:r>
              <a:rPr lang="en-US" i="0"/>
              <a:t> shows that if there are any engineering changes, a plan review may be required.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1" i="0"/>
              <a:t>Regional planning activities</a:t>
            </a:r>
            <a:r>
              <a:rPr lang="en-US" b="0" i="0"/>
              <a:t> may be needed if the partnership is part of wider scale regional efforts coordination and work with other groups, such as the council of governments.</a:t>
            </a:r>
          </a:p>
          <a:p>
            <a:pPr marL="51276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i="0"/>
          </a:p>
          <a:p>
            <a:endParaRPr lang="en-US"/>
          </a:p>
        </p:txBody>
      </p:sp>
      <p:sp>
        <p:nvSpPr>
          <p:cNvPr id="5" name="Date Placeholder 4">
            <a:extLst>
              <a:ext uri="{FF2B5EF4-FFF2-40B4-BE49-F238E27FC236}">
                <a16:creationId xmlns:a16="http://schemas.microsoft.com/office/drawing/2014/main" id="{EC9AAF4F-217D-49FA-AC54-1889D92D313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B9F4231-4998-4512-919E-6E99C81E035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EF0F85E-29DA-468E-BEC1-31022C02D33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671533524"/>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C32257DF-029B-4AFE-8D28-C32AF1F2D18A}"/>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61696881-AD99-4666-8DB9-ECCEEED0A99C}"/>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endParaRPr lang="en-US" b="0" i="0"/>
          </a:p>
          <a:p>
            <a:r>
              <a:rPr lang="en-US" sz="1200" i="0" u="none"/>
              <a:t>We learned about the informal cooperation partnership of Birmingham Water Works in Module 2. </a:t>
            </a:r>
            <a:r>
              <a:rPr lang="en-US" b="0" i="0"/>
              <a:t>In 2008, BWW started an internal leadership training system, hired full-time training staff, and expanded internal training programs. In 2009, BWW opened trainings to consecutive and small water systems, travelled to external utilities for trainings, increased outreach, and expanded training opportunities. In 2010, BWW continued to offer a variety of training to internal and external staff. </a:t>
            </a:r>
            <a:r>
              <a:rPr lang="en-US" sz="1200" b="0" i="0">
                <a:ea typeface="Calibri" panose="020F0502020204030204" pitchFamily="34" charset="0"/>
                <a:cs typeface="Times New Roman" panose="02020603050405020304" pitchFamily="18" charset="0"/>
              </a:rPr>
              <a:t>In 2017, BWW expanded leadership programs and began internship training programs.</a:t>
            </a:r>
          </a:p>
          <a:p>
            <a:pPr marL="171450" indent="-171450">
              <a:buFont typeface="Arial" panose="020B0604020202020204" pitchFamily="34" charset="0"/>
              <a:buChar char="•"/>
            </a:pPr>
            <a:endParaRPr lang="en-US" i="1"/>
          </a:p>
        </p:txBody>
      </p:sp>
      <p:sp>
        <p:nvSpPr>
          <p:cNvPr id="2" name="Date Placeholder 1">
            <a:extLst>
              <a:ext uri="{FF2B5EF4-FFF2-40B4-BE49-F238E27FC236}">
                <a16:creationId xmlns:a16="http://schemas.microsoft.com/office/drawing/2014/main" id="{36FAAAF2-A341-4A58-9A30-AC873A0A8A74}"/>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941B46B7-1780-4549-82D0-F05E42805C7F}"/>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8F2B4ABD-612A-4FB1-B0A1-DE5AB4A7FD2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901498969"/>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endParaRPr lang="en-US" i="1"/>
          </a:p>
          <a:p>
            <a:r>
              <a:rPr lang="en-US" sz="1200" i="0" u="none"/>
              <a:t>We learned about the joint power agency of the Lower Rio Grande Public Water Works Authority (LRGPWWA) in Module 2. </a:t>
            </a:r>
            <a:r>
              <a:rPr lang="en-US" i="0"/>
              <a:t>In 2005, five mutual domestic water associations in southern New Mexico began to meet regularly, and four </a:t>
            </a:r>
            <a:r>
              <a:rPr lang="en-US" sz="1200" i="0"/>
              <a:t>of the associations signed an MOU to formalize the Regional South Central Mutual Domestics Group. In 2009, New Mexico passed House Bill 185, creating the Lower Rio Grande Public Water Works Authority (LRGPWWA) and allowing them to discuss mergers. In 2010, the LRGPWWA applied to NM Office of the State Engineer for authority to transfer ownership. They then contracted with RCAC to create a merger plan. In 2011, the founding mutual domestic water associations dissolved and the Authority began preparing for board elections. In 2012, three water systems were added to the Authority. In 2013, the first board elections were held.</a:t>
            </a:r>
          </a:p>
          <a:p>
            <a:pPr marL="171450" indent="-171450">
              <a:buFont typeface="Arial" panose="020B0604020202020204" pitchFamily="34" charset="0"/>
              <a:buChar char="•"/>
            </a:pPr>
            <a:endParaRPr lang="en-US" i="1"/>
          </a:p>
        </p:txBody>
      </p:sp>
      <p:sp>
        <p:nvSpPr>
          <p:cNvPr id="5" name="Date Placeholder 4">
            <a:extLst>
              <a:ext uri="{FF2B5EF4-FFF2-40B4-BE49-F238E27FC236}">
                <a16:creationId xmlns:a16="http://schemas.microsoft.com/office/drawing/2014/main" id="{E682F2C0-65E9-4990-BE0F-EB180E7F4EB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17A4F48-21B5-4BE2-99FF-65AEE181A2F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9B39764-1DED-472C-9321-EAAF56F57BB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454948294"/>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Notes Placeholder 9">
            <a:extLst>
              <a:ext uri="{FF2B5EF4-FFF2-40B4-BE49-F238E27FC236}">
                <a16:creationId xmlns:a16="http://schemas.microsoft.com/office/drawing/2014/main" id="{0AA7AFAC-AA16-418B-9B49-8401540D9AA3}"/>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0"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learned about the ownership transfer of Vinton and Jackson County in Module 2. In 1970, Jackson County Water started selling water. In 1992, Jackson gave Vinton County new office materials, forming the start of their partnership. Vinton County Water began selling water. In 2005, Vinton County Water was fined for non-compliance with DBPRs. In 2007, Vinton County’s operator quit. In 2008, Vinton County hired Jackson County to fulfill operator duties. In 2009, </a:t>
            </a:r>
            <a:r>
              <a:rPr lang="en-US" sz="1200" kern="1200">
                <a:solidFill>
                  <a:schemeClr val="tx1"/>
                </a:solidFill>
                <a:effectLst/>
                <a:latin typeface="+mn-lt"/>
                <a:ea typeface="+mn-ea"/>
                <a:cs typeface="+mn-cs"/>
              </a:rPr>
              <a:t>the American Recovery and Reinvestment Act (ARRA) was passed, which presented an opportunity for Ohio EPA to provide funding that made connection much more cost effective with 80 percent loan forgiveness.  Though ARRA is no longer in effect, similar funding opportunities exist today. The project design was completed at the end of 2009, and Vinton sold its water system to Jackson County.</a:t>
            </a:r>
            <a:endParaRPr lang="en-US" sz="1200" i="0" u="none"/>
          </a:p>
          <a:p>
            <a:endParaRPr lang="en-US" i="1"/>
          </a:p>
        </p:txBody>
      </p:sp>
      <p:sp>
        <p:nvSpPr>
          <p:cNvPr id="13" name="Slide Image Placeholder 12">
            <a:extLst>
              <a:ext uri="{FF2B5EF4-FFF2-40B4-BE49-F238E27FC236}">
                <a16:creationId xmlns:a16="http://schemas.microsoft.com/office/drawing/2014/main" id="{B12A75A8-4653-4925-AE14-D30882E3B119}"/>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AFB1AEC2-B7EC-474B-B7BD-699BFA192362}"/>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18A4CF81-D053-470A-A619-BA8B7E4A6DA4}"/>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04453E3E-BF0A-40D8-A59E-3E900930117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09752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A405B332-FE12-45B2-B249-F79EE8677C25}"/>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256DA7D6-E5C9-43DC-8CD9-4179FDCD4B2E}"/>
              </a:ext>
            </a:extLst>
          </p:cNvPr>
          <p:cNvSpPr>
            <a:spLocks noGrp="1"/>
          </p:cNvSpPr>
          <p:nvPr>
            <p:ph type="body" idx="1"/>
          </p:nvPr>
        </p:nvSpPr>
        <p:spPr/>
        <p:txBody>
          <a:bodyPr/>
          <a:lstStyle/>
          <a:p>
            <a:r>
              <a:rPr lang="en-US"/>
              <a:t>Module 8: Partnerships Action Plan Exercise</a:t>
            </a:r>
          </a:p>
        </p:txBody>
      </p:sp>
      <p:sp>
        <p:nvSpPr>
          <p:cNvPr id="2" name="Date Placeholder 1">
            <a:extLst>
              <a:ext uri="{FF2B5EF4-FFF2-40B4-BE49-F238E27FC236}">
                <a16:creationId xmlns:a16="http://schemas.microsoft.com/office/drawing/2014/main" id="{1BD9BDBD-53FE-42AB-B2B4-2A3C257EA814}"/>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136D0021-93C1-49AC-9203-7F2702E8DD7D}"/>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C0B2C86D-37E6-417F-8AE7-AE77296D5E1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4989196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C021E8FB-008B-4DC7-803B-D9454E5D9B4D}"/>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9FECFFB7-E6CE-43EE-8501-9767B7DF2B41}"/>
              </a:ext>
            </a:extLst>
          </p:cNvPr>
          <p:cNvSpPr>
            <a:spLocks noGrp="1"/>
          </p:cNvSpPr>
          <p:nvPr>
            <p:ph type="body" idx="1"/>
          </p:nvPr>
        </p:nvSpPr>
        <p:spPr/>
        <p:txBody>
          <a:bodyPr/>
          <a:lstStyle/>
          <a:p>
            <a:r>
              <a:rPr lang="en-US"/>
              <a:t>Technical knowledge and implementation means the water system has </a:t>
            </a:r>
            <a:r>
              <a:rPr lang="en-US" altLang="en-US"/>
              <a:t>adequate operators that have:</a:t>
            </a:r>
          </a:p>
          <a:p>
            <a:pPr lvl="1"/>
            <a:r>
              <a:rPr lang="en-US" altLang="en-US"/>
              <a:t>Appropriate certification,</a:t>
            </a:r>
          </a:p>
          <a:p>
            <a:pPr lvl="1"/>
            <a:r>
              <a:rPr lang="en-US" altLang="en-US"/>
              <a:t>Sufficient technical knowledge and ability to implement it, and</a:t>
            </a:r>
          </a:p>
          <a:p>
            <a:pPr lvl="1"/>
            <a:r>
              <a:rPr lang="en-US" altLang="en-US"/>
              <a:t>Understanding of water </a:t>
            </a:r>
            <a:r>
              <a:rPr lang="en-US"/>
              <a:t>system</a:t>
            </a:r>
            <a:r>
              <a:rPr lang="en-US" altLang="en-US"/>
              <a:t>’s technical and operational characteristics.</a:t>
            </a:r>
          </a:p>
          <a:p>
            <a:pPr marL="0" lvl="2" indent="0" algn="l" defTabSz="457200" rtl="0" eaLnBrk="1" latinLnBrk="0" hangingPunct="1">
              <a:spcAft>
                <a:spcPts val="600"/>
              </a:spcAft>
              <a:buNone/>
            </a:pPr>
            <a:endParaRPr lang="en-US"/>
          </a:p>
          <a:p>
            <a:pPr marL="0" lvl="2" indent="0">
              <a:buNone/>
            </a:pPr>
            <a:r>
              <a:rPr lang="en-US"/>
              <a:t>Technical knowledge and implementation also means that the water </a:t>
            </a:r>
            <a:r>
              <a:rPr lang="en-US" sz="1200" kern="1200">
                <a:solidFill>
                  <a:schemeClr val="tx1"/>
                </a:solidFill>
                <a:latin typeface="+mn-lt"/>
                <a:ea typeface="+mn-ea"/>
                <a:cs typeface="+mn-cs"/>
              </a:rPr>
              <a:t>system</a:t>
            </a:r>
            <a:r>
              <a:rPr lang="en-US" altLang="en-US" sz="1200" kern="1200">
                <a:solidFill>
                  <a:schemeClr val="tx1"/>
                </a:solidFill>
                <a:latin typeface="+mn-lt"/>
                <a:ea typeface="+mn-ea"/>
                <a:cs typeface="+mn-cs"/>
              </a:rPr>
              <a:t> has an effective O&amp;M program</a:t>
            </a:r>
            <a:r>
              <a:rPr lang="en-US" altLang="en-US"/>
              <a:t> and performs appropriate monitoring and reporting actions</a:t>
            </a:r>
            <a:r>
              <a:rPr lang="en-US" altLang="en-US" sz="1200" kern="1200">
                <a:solidFill>
                  <a:schemeClr val="tx1"/>
                </a:solidFill>
                <a:latin typeface="+mn-lt"/>
                <a:ea typeface="+mn-ea"/>
                <a:cs typeface="+mn-cs"/>
              </a:rPr>
              <a:t>.</a:t>
            </a:r>
            <a:endParaRPr lang="en-US" altLang="en-US" sz="1200" kern="1200">
              <a:solidFill>
                <a:schemeClr val="tx1"/>
              </a:solidFill>
              <a:latin typeface="+mn-lt"/>
              <a:cs typeface="Calibri"/>
            </a:endParaRPr>
          </a:p>
          <a:p>
            <a:endParaRPr lang="en-US" i="1"/>
          </a:p>
        </p:txBody>
      </p:sp>
      <p:sp>
        <p:nvSpPr>
          <p:cNvPr id="2" name="Date Placeholder 1">
            <a:extLst>
              <a:ext uri="{FF2B5EF4-FFF2-40B4-BE49-F238E27FC236}">
                <a16:creationId xmlns:a16="http://schemas.microsoft.com/office/drawing/2014/main" id="{65FD24F0-9A07-4B16-8A4D-48F59EF4B9DC}"/>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6AC04297-7611-499F-A5EB-7636B0ABE7BA}"/>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F86F89EA-4C41-4910-9567-7F5EB13678B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554164338"/>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The objectives of Module 8: Partnerships Action Plan Exercise are to:</a:t>
            </a:r>
          </a:p>
          <a:p>
            <a:pPr marL="171450" indent="-171450">
              <a:buFont typeface="Arial" panose="020B0604020202020204" pitchFamily="34" charset="0"/>
              <a:buChar char="•"/>
            </a:pPr>
            <a:r>
              <a:rPr lang="en-US" i="0"/>
              <a:t>Build the framework of an action plan</a:t>
            </a:r>
          </a:p>
          <a:p>
            <a:pPr marL="171450" indent="-171450">
              <a:buFont typeface="Arial" panose="020B0604020202020204" pitchFamily="34" charset="0"/>
              <a:buChar char="•"/>
            </a:pPr>
            <a:r>
              <a:rPr lang="en-US" i="0"/>
              <a:t>Specifically, by documenting next steps</a:t>
            </a:r>
          </a:p>
          <a:p>
            <a:pPr marL="171450" indent="-171450">
              <a:buFont typeface="Arial" panose="020B0604020202020204" pitchFamily="34" charset="0"/>
              <a:buChar char="•"/>
            </a:pPr>
            <a:r>
              <a:rPr lang="en-US" i="0"/>
              <a:t>Then we’ll share our results</a:t>
            </a:r>
          </a:p>
          <a:p>
            <a:pPr marL="0" indent="0">
              <a:buFont typeface="Arial" panose="020B0604020202020204" pitchFamily="34" charset="0"/>
              <a:buNone/>
            </a:pPr>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1"/>
              <a:t>[Remind the audience where to access the worksheets (i.e., download from email or webcast, or where they are in the folder).]</a:t>
            </a:r>
            <a:endParaRPr lang="en-US"/>
          </a:p>
          <a:p>
            <a:pPr marL="0" indent="0">
              <a:buFont typeface="Arial" panose="020B0604020202020204" pitchFamily="34" charset="0"/>
              <a:buNone/>
            </a:pPr>
            <a:endParaRPr 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We will go over the instructions for each section and then on the screen we will include a screenshot of the section you all will be working on. Then, we’ll go over some </a:t>
            </a:r>
            <a:r>
              <a:rPr lang="en-US" sz="1200" kern="1200">
                <a:solidFill>
                  <a:schemeClr val="tx1"/>
                </a:solidFill>
                <a:effectLst/>
                <a:latin typeface="+mn-lt"/>
                <a:ea typeface="+mn-ea"/>
                <a:cs typeface="+mn-cs"/>
              </a:rPr>
              <a:t>questions and have a group discussion after you complete the entire worksheet.</a:t>
            </a:r>
          </a:p>
        </p:txBody>
      </p:sp>
      <p:sp>
        <p:nvSpPr>
          <p:cNvPr id="5" name="Date Placeholder 4">
            <a:extLst>
              <a:ext uri="{FF2B5EF4-FFF2-40B4-BE49-F238E27FC236}">
                <a16:creationId xmlns:a16="http://schemas.microsoft.com/office/drawing/2014/main" id="{29E9E9A2-BA92-4D7D-8207-98C97678E77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01085B4-8716-46B0-A238-336FE6A8552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9CB1452-78EC-404C-BAA2-1874D702295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49724317"/>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
            </a:r>
            <a:r>
              <a:rPr lang="en-US" b="1" i="1"/>
              <a:t>Please consult the Organizer and Facilitator’s Guide for more information on running this exercise. The notes provided on these slides are for one way of running this exercise. The notes may need to be updated and revised.]</a:t>
            </a:r>
          </a:p>
          <a:p>
            <a:endParaRPr lang="en-US"/>
          </a:p>
          <a:p>
            <a:pPr marL="0" indent="0">
              <a:buFont typeface="Arial" panose="020B0604020202020204" pitchFamily="34" charset="0"/>
              <a:buNone/>
            </a:pPr>
            <a:r>
              <a:rPr lang="en-US"/>
              <a:t>The purpose this exercise is to help you document key information, create a plan to execute the partnership, and build the framework of an Action Plan. The exercise will ask you to identify contacts, a champion, allies, and stakeholders that will provide support, as well as document responses to some considerations, and put together an implementation schedule with goals and milestones. </a:t>
            </a:r>
          </a:p>
          <a:p>
            <a:pPr marL="0" indent="0">
              <a:buFont typeface="Arial" panose="020B0604020202020204" pitchFamily="34" charset="0"/>
              <a:buNone/>
            </a:pPr>
            <a:endParaRPr lang="en-US"/>
          </a:p>
          <a:p>
            <a:pPr marL="0" indent="0">
              <a:buFont typeface="Arial" panose="020B0604020202020204" pitchFamily="34" charset="0"/>
              <a:buNone/>
            </a:pPr>
            <a:r>
              <a:rPr lang="en-US"/>
              <a:t>We will walk through each step of the Action Plan together and end with some follow up discussion questions.</a:t>
            </a:r>
          </a:p>
        </p:txBody>
      </p:sp>
      <p:sp>
        <p:nvSpPr>
          <p:cNvPr id="5" name="Date Placeholder 4">
            <a:extLst>
              <a:ext uri="{FF2B5EF4-FFF2-40B4-BE49-F238E27FC236}">
                <a16:creationId xmlns:a16="http://schemas.microsoft.com/office/drawing/2014/main" id="{0717BB01-9A4B-465B-BE69-BC5E37DF768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6B0BA27-3F83-4BCE-858F-24C5526FFA9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663EC4EC-4752-4511-AAC0-65C67663AE8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800072441"/>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For step 1 of the action plan, the information needed can be copied from either Opportunity A or Opportunity B of your matrix from Module 6, part 2. </a:t>
            </a:r>
          </a:p>
          <a:p>
            <a:endParaRPr lang="en-US"/>
          </a:p>
          <a:p>
            <a:r>
              <a:rPr lang="en-US"/>
              <a:t>Using the example matrix, we would put the challenge as “limited access to equipment”; the activity is “develop a mutual aid agreement to borrow and lend equipment between water systems”; and the partnership is “Tremonton.”</a:t>
            </a:r>
          </a:p>
          <a:p>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I’ll give you a few minutes to complete step 1.</a:t>
            </a:r>
          </a:p>
        </p:txBody>
      </p:sp>
      <p:sp>
        <p:nvSpPr>
          <p:cNvPr id="5" name="Date Placeholder 4">
            <a:extLst>
              <a:ext uri="{FF2B5EF4-FFF2-40B4-BE49-F238E27FC236}">
                <a16:creationId xmlns:a16="http://schemas.microsoft.com/office/drawing/2014/main" id="{103AAD08-5368-480E-9C42-8957350D245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CCC71D1-960C-4A4F-9DC0-8F0D36177BA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27CC3A1-959A-4DD1-80D6-CAD2C8FEA29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60685806"/>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For step 2 of the action plan, you want to identify general contacts. That is, who at your water system would be the best person to lead these discussions? Add their name and affiliation and then include anything you would need to discuss with them. What information do they need in order to understand the partnerships’ benefits and approve the next steps. </a:t>
            </a:r>
          </a:p>
          <a:p>
            <a:endParaRPr lang="en-US"/>
          </a:p>
          <a:p>
            <a:r>
              <a:rPr lang="en-US"/>
              <a:t>Then, identify the contact name and affiliation for someone at the potential partner. Consider any reservations they may have about partnering and how you could address those concerns. If you’re not sure yet, leave this section blank and come back to it after the workshop.</a:t>
            </a:r>
          </a:p>
          <a:p>
            <a:endParaRPr lang="en-US"/>
          </a:p>
          <a:p>
            <a:r>
              <a:rPr lang="en-US"/>
              <a:t>Using the same Tremonton partnership example from earlier (Module 6, Part 2), a discussion point for your water system’s decision maker could reinforce that this partnership would provide access to equipment that they do not have at little to no cost. </a:t>
            </a:r>
          </a:p>
          <a:p>
            <a:endParaRPr lang="en-US"/>
          </a:p>
        </p:txBody>
      </p:sp>
      <p:sp>
        <p:nvSpPr>
          <p:cNvPr id="5" name="Date Placeholder 4">
            <a:extLst>
              <a:ext uri="{FF2B5EF4-FFF2-40B4-BE49-F238E27FC236}">
                <a16:creationId xmlns:a16="http://schemas.microsoft.com/office/drawing/2014/main" id="{518AB247-BCC0-4A99-8A23-EBE96523EE0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4F0D933-075A-46EA-A6BD-03C01B8F45B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A758012-2CCC-4D1C-BEAF-B3B8748A881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88402468"/>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While you’re completing step 2, also consider the partnership benefits we identified back in Module 2. Consider how some benefits may resonate with different audiences when you’re thinking about who to include for the contact.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I’ll give you a few minutes to complete step 2.</a:t>
            </a:r>
          </a:p>
        </p:txBody>
      </p:sp>
      <p:sp>
        <p:nvSpPr>
          <p:cNvPr id="5" name="Date Placeholder 4">
            <a:extLst>
              <a:ext uri="{FF2B5EF4-FFF2-40B4-BE49-F238E27FC236}">
                <a16:creationId xmlns:a16="http://schemas.microsoft.com/office/drawing/2014/main" id="{F0558F10-5981-46E5-A8C0-46D62A4C54E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ADB278F-D6A1-40A1-9A55-75580EA720A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4332854-73AE-4BB0-8E20-6278C12842D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033245114"/>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For step 3 of the action plan, we want identify a potential champion, allies, and stakeholders. These support groups can help build relationships and gain support for the partnership. Feel free to add as many as you can think for each category; there are blank rows in the worksheet. Similar to step 2, consider any discussion points to include like any reservations they may have about partnering and how you could address those concerns. Using our Tremonton partnership example, a stakeholder may be the water system customers, and they may worry that the water system is becoming reliant on another system, so you may need to explain the benefits of partnering.</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If you’re stuck on either of these categories, leave it blank and come back to it after the workshop.</a:t>
            </a:r>
          </a:p>
          <a:p>
            <a:endParaRPr lang="en-US"/>
          </a:p>
        </p:txBody>
      </p:sp>
      <p:sp>
        <p:nvSpPr>
          <p:cNvPr id="5" name="Date Placeholder 4">
            <a:extLst>
              <a:ext uri="{FF2B5EF4-FFF2-40B4-BE49-F238E27FC236}">
                <a16:creationId xmlns:a16="http://schemas.microsoft.com/office/drawing/2014/main" id="{8051E4A4-FB4A-45C8-AFC3-58E1BAB13D6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CB84716-44E3-4CA7-9478-FE77DEAFE3C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BFC8E84-845F-47B4-A248-84298437AF1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77326088"/>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F0FC253B-A326-4B99-8CAA-2BA6D7C540CB}"/>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75A6EDE2-E803-48F8-A3CD-5E29BABE3712}"/>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This visual for champions, allies, and stakeholders is a quick reminder about how the types of support can overlap. It is important to get buy-in from each group, especially to win over the those who are not fully supportive of the project, or at least bring them to the table. The information on this slide was presented in Module 7.</a:t>
            </a:r>
          </a:p>
          <a:p>
            <a:pPr marL="0" indent="0" algn="l">
              <a:buFont typeface="Arial" panose="020B0604020202020204" pitchFamily="34" charset="0"/>
              <a:buNone/>
            </a:pPr>
            <a:endParaRPr lang="en-US"/>
          </a:p>
          <a:p>
            <a:pPr marL="0" indent="0" algn="l">
              <a:buFont typeface="Arial" panose="020B0604020202020204" pitchFamily="34" charset="0"/>
              <a:buNone/>
            </a:pPr>
            <a:r>
              <a:rPr lang="en-US" i="1"/>
              <a:t>[Since the text in the graphic is small, text is repeated below if you would like to elaborate during the presentation.]</a:t>
            </a: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b="1">
                <a:effectLst/>
                <a:latin typeface="Calibri" panose="020F0502020204030204" pitchFamily="34" charset="0"/>
                <a:ea typeface="Calibri" panose="020F0502020204030204" pitchFamily="34" charset="0"/>
                <a:cs typeface="Times New Roman" panose="02020603050405020304" pitchFamily="18" charset="0"/>
              </a:rPr>
              <a:t>Champions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A trusted community member who believes in the partnership and keeps momentum going from start to finish. Someone who is willing to promote and communicate the value of the partnership in the community.</a:t>
            </a:r>
            <a:endParaRPr lang="en-US"/>
          </a:p>
          <a:p>
            <a:pPr lvl="0" algn="l"/>
            <a:r>
              <a:rPr lang="en-US" i="1"/>
              <a:t>Examples: </a:t>
            </a:r>
            <a:r>
              <a:rPr lang="en-US" altLang="en-US" sz="1200">
                <a:solidFill>
                  <a:srgbClr val="617380"/>
                </a:solidFill>
                <a:latin typeface="Myriad Pro" panose="020B0503030403020204" pitchFamily="34" charset="0"/>
              </a:rPr>
              <a:t>A citizens’ committee; </a:t>
            </a:r>
            <a:r>
              <a:rPr kumimoji="0" lang="en-US" altLang="en-US" sz="1200" b="0" i="0" u="none" strike="noStrike" cap="none" normalizeH="0" baseline="0">
                <a:ln>
                  <a:noFill/>
                </a:ln>
                <a:solidFill>
                  <a:srgbClr val="617380"/>
                </a:solidFill>
                <a:effectLst/>
                <a:latin typeface="Myriad Pro" panose="020B0503030403020204" pitchFamily="34" charset="0"/>
              </a:rPr>
              <a:t>A technical assistance provider; </a:t>
            </a:r>
            <a:r>
              <a:rPr lang="en-US" altLang="en-US" sz="1200">
                <a:solidFill>
                  <a:srgbClr val="617380"/>
                </a:solidFill>
                <a:latin typeface="Myriad Pro" panose="020B0503030403020204" pitchFamily="34" charset="0"/>
              </a:rPr>
              <a:t>Another water system interested in partnership; </a:t>
            </a:r>
            <a:r>
              <a:rPr kumimoji="0" lang="en-US" altLang="en-US" sz="1200" b="0" i="0" u="none" strike="noStrike" cap="none" normalizeH="0" baseline="0">
                <a:ln>
                  <a:noFill/>
                </a:ln>
                <a:solidFill>
                  <a:srgbClr val="617380"/>
                </a:solidFill>
                <a:effectLst/>
                <a:latin typeface="Myriad Pro" panose="020B0503030403020204" pitchFamily="34" charset="0"/>
              </a:rPr>
              <a:t>The owner of the water system; </a:t>
            </a:r>
            <a:r>
              <a:rPr lang="en-US" altLang="en-US" sz="1200">
                <a:solidFill>
                  <a:srgbClr val="617380"/>
                </a:solidFill>
                <a:latin typeface="Myriad Pro" panose="020B0503030403020204" pitchFamily="34" charset="0"/>
              </a:rPr>
              <a:t>A county or regional government</a:t>
            </a:r>
            <a:endParaRPr lang="en-US"/>
          </a:p>
          <a:p>
            <a:pPr lvl="0" algn="l"/>
            <a:r>
              <a:rPr lang="en-US" b="1"/>
              <a:t>Allies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Organizations or individuals with an interest in the partnership’s success. They are often willing to voice their support of the partnership and its benefits to the community.</a:t>
            </a:r>
            <a:endParaRPr lang="en-US" b="1"/>
          </a:p>
          <a:p>
            <a:pPr lvl="0" algn="l"/>
            <a:r>
              <a:rPr lang="en-US" i="1"/>
              <a:t>Examples:</a:t>
            </a:r>
            <a:r>
              <a:rPr lang="en-US"/>
              <a:t> </a:t>
            </a:r>
            <a:r>
              <a:rPr lang="en-US" altLang="en-US" sz="1200">
                <a:solidFill>
                  <a:srgbClr val="617380"/>
                </a:solidFill>
                <a:latin typeface="Myriad Pro" panose="020B0503030403020204" pitchFamily="34" charset="0"/>
              </a:rPr>
              <a:t>Community organizing group; </a:t>
            </a:r>
            <a:r>
              <a:rPr kumimoji="0" lang="en-US" altLang="en-US" sz="1200" b="0" i="0" u="none" strike="noStrike" cap="none" normalizeH="0" baseline="0">
                <a:ln>
                  <a:noFill/>
                </a:ln>
                <a:solidFill>
                  <a:srgbClr val="617380"/>
                </a:solidFill>
                <a:effectLst/>
                <a:latin typeface="Myriad Pro" panose="020B0503030403020204" pitchFamily="34" charset="0"/>
              </a:rPr>
              <a:t>A technical assistance provider; </a:t>
            </a:r>
            <a:r>
              <a:rPr lang="en-US" altLang="en-US" sz="1200">
                <a:solidFill>
                  <a:srgbClr val="617380"/>
                </a:solidFill>
                <a:latin typeface="Myriad Pro" panose="020B0503030403020204" pitchFamily="34" charset="0"/>
              </a:rPr>
              <a:t>Senior centers or community centers; </a:t>
            </a:r>
            <a:r>
              <a:rPr kumimoji="0" lang="en-US" altLang="en-US" sz="1200" b="0" i="0" u="none" strike="noStrike" cap="none" normalizeH="0" baseline="0">
                <a:ln>
                  <a:noFill/>
                </a:ln>
                <a:solidFill>
                  <a:srgbClr val="617380"/>
                </a:solidFill>
                <a:effectLst/>
                <a:latin typeface="Myriad Pro" panose="020B0503030403020204" pitchFamily="34" charset="0"/>
              </a:rPr>
              <a:t>Local chamber of commerce; </a:t>
            </a:r>
            <a:r>
              <a:rPr lang="en-US" altLang="en-US" sz="1200">
                <a:solidFill>
                  <a:srgbClr val="617380"/>
                </a:solidFill>
                <a:latin typeface="Myriad Pro" panose="020B0503030403020204" pitchFamily="34" charset="0"/>
              </a:rPr>
              <a:t>Schools and childcare facilities</a:t>
            </a:r>
            <a:endParaRPr lang="en-US"/>
          </a:p>
          <a:p>
            <a:pPr marL="0" indent="0" algn="l">
              <a:buFont typeface="Arial" panose="020B0604020202020204" pitchFamily="34" charset="0"/>
              <a:buNone/>
            </a:pPr>
            <a:r>
              <a:rPr lang="en-US" b="1"/>
              <a:t>Stakeholders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800">
                <a:effectLst/>
                <a:latin typeface="Calibri" panose="020F0502020204030204" pitchFamily="34" charset="0"/>
                <a:ea typeface="Calibri" panose="020F0502020204030204" pitchFamily="34" charset="0"/>
                <a:cs typeface="Times New Roman" panose="02020603050405020304" pitchFamily="18" charset="0"/>
              </a:rPr>
              <a:t>Customers and other groups who may be impacted by the pursuance of the partnership. Impacts can be financial, social, or environmental and may be related to implementation of the partnership or success of the water system.</a:t>
            </a:r>
            <a:endParaRPr lang="en-US" b="1"/>
          </a:p>
          <a:p>
            <a:r>
              <a:rPr lang="en-US" i="1"/>
              <a:t>Examples:</a:t>
            </a:r>
            <a:r>
              <a:rPr kumimoji="0" lang="en-US" altLang="en-US" sz="1200" b="0" i="1" u="none" strike="noStrike" cap="none" normalizeH="0" baseline="0">
                <a:ln>
                  <a:noFill/>
                </a:ln>
                <a:solidFill>
                  <a:srgbClr val="617380"/>
                </a:solidFill>
                <a:effectLst/>
                <a:latin typeface="Myriad Pro" panose="020B0503030403020204" pitchFamily="34" charset="0"/>
              </a:rPr>
              <a:t> </a:t>
            </a:r>
            <a:r>
              <a:rPr kumimoji="0" lang="en-US" altLang="en-US" sz="1200" b="0" i="0" u="none" strike="noStrike" cap="none" normalizeH="0" baseline="0">
                <a:ln>
                  <a:noFill/>
                </a:ln>
                <a:solidFill>
                  <a:srgbClr val="617380"/>
                </a:solidFill>
                <a:effectLst/>
                <a:latin typeface="Myriad Pro" panose="020B0503030403020204" pitchFamily="34" charset="0"/>
              </a:rPr>
              <a:t>Water s</a:t>
            </a:r>
            <a:r>
              <a:rPr lang="en-US" altLang="en-US" sz="1200">
                <a:solidFill>
                  <a:srgbClr val="617380"/>
                </a:solidFill>
                <a:latin typeface="Myriad Pro" panose="020B0503030403020204" pitchFamily="34" charset="0"/>
              </a:rPr>
              <a:t>ystem customers; Water s</a:t>
            </a:r>
            <a:r>
              <a:rPr kumimoji="0" lang="en-US" altLang="en-US" sz="1200" b="0" i="0" u="none" strike="noStrike" cap="none" normalizeH="0" baseline="0">
                <a:ln>
                  <a:noFill/>
                </a:ln>
                <a:solidFill>
                  <a:srgbClr val="617380"/>
                </a:solidFill>
                <a:effectLst/>
                <a:latin typeface="Myriad Pro" panose="020B0503030403020204" pitchFamily="34" charset="0"/>
              </a:rPr>
              <a:t>ystem owners and staff; </a:t>
            </a:r>
            <a:r>
              <a:rPr lang="en-US" altLang="en-US" sz="1200">
                <a:solidFill>
                  <a:srgbClr val="617380"/>
                </a:solidFill>
                <a:latin typeface="Myriad Pro" panose="020B0503030403020204" pitchFamily="34" charset="0"/>
              </a:rPr>
              <a:t>Schools and childcare facilities; </a:t>
            </a:r>
            <a:r>
              <a:rPr kumimoji="0" lang="en-US" altLang="en-US" sz="1200" b="0" i="0" u="none" strike="noStrike" cap="none" normalizeH="0" baseline="0">
                <a:ln>
                  <a:noFill/>
                </a:ln>
                <a:solidFill>
                  <a:srgbClr val="617380"/>
                </a:solidFill>
                <a:effectLst/>
                <a:latin typeface="Myriad Pro" panose="020B0503030403020204" pitchFamily="34" charset="0"/>
              </a:rPr>
              <a:t>Senior centers and community centers; </a:t>
            </a:r>
            <a:r>
              <a:rPr lang="en-US" altLang="en-US" sz="1200">
                <a:solidFill>
                  <a:srgbClr val="617380"/>
                </a:solidFill>
                <a:latin typeface="Myriad Pro" panose="020B0503030403020204" pitchFamily="34" charset="0"/>
              </a:rPr>
              <a:t>Local or state health departments</a:t>
            </a:r>
            <a:endParaRPr kumimoji="0" lang="en-US" altLang="en-US" sz="1200" b="0" i="0" u="none" strike="noStrike" cap="none" normalizeH="0" baseline="0">
              <a:ln>
                <a:noFill/>
              </a:ln>
              <a:solidFill>
                <a:schemeClr val="tx1"/>
              </a:solidFill>
              <a:effectLst/>
            </a:endParaRPr>
          </a:p>
        </p:txBody>
      </p:sp>
      <p:sp>
        <p:nvSpPr>
          <p:cNvPr id="2" name="Date Placeholder 1">
            <a:extLst>
              <a:ext uri="{FF2B5EF4-FFF2-40B4-BE49-F238E27FC236}">
                <a16:creationId xmlns:a16="http://schemas.microsoft.com/office/drawing/2014/main" id="{0647D911-D69F-4747-B78C-815840A2157F}"/>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1580DC4F-5371-4C38-B4A2-49B65022FF1D}"/>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450897CC-F717-4F44-ACEE-8DBABA176E1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423026870"/>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For step 4 of the action plan, we will document a variety of information pertinent to the proposed partnership. Document your responses to these questions and let me know if you have any questions. </a:t>
            </a:r>
          </a:p>
          <a:p>
            <a:endParaRPr lang="en-US"/>
          </a:p>
          <a:p>
            <a:r>
              <a:rPr lang="en-US"/>
              <a:t>I will give you about 10-15 minutes to complete step 4. </a:t>
            </a:r>
          </a:p>
          <a:p>
            <a:endParaRPr lang="en-US"/>
          </a:p>
          <a:p>
            <a:r>
              <a:rPr lang="en-US" i="1"/>
              <a:t>[If attendees are having trouble, you may fill out this section using the example below.]</a:t>
            </a:r>
          </a:p>
          <a:p>
            <a:endParaRPr lang="en-US" i="1"/>
          </a:p>
          <a:p>
            <a:r>
              <a:rPr lang="en-US" i="0"/>
              <a:t>Using the </a:t>
            </a:r>
            <a:r>
              <a:rPr lang="en-US"/>
              <a:t>Tremonton partnership </a:t>
            </a:r>
            <a:r>
              <a:rPr lang="en-US" i="0"/>
              <a:t>example, we may answer the following:</a:t>
            </a:r>
          </a:p>
          <a:p>
            <a:pPr marL="228600" indent="-228600">
              <a:buFont typeface="+mj-lt"/>
              <a:buAutoNum type="arabicParenR"/>
            </a:pPr>
            <a:r>
              <a:rPr lang="en-US" i="0"/>
              <a:t>The partnership will increase your financial capacity because you may save money from not having to buy your own equipment. The partnership will also increase your technical capacity because you will have access to the necessary equipment.</a:t>
            </a:r>
          </a:p>
          <a:p>
            <a:pPr marL="228600" indent="-228600">
              <a:buFont typeface="+mj-lt"/>
              <a:buAutoNum type="arabicParenR"/>
            </a:pPr>
            <a:r>
              <a:rPr lang="en-US" i="0"/>
              <a:t>Tremonton is a current partner, so you already trust them.</a:t>
            </a:r>
          </a:p>
          <a:p>
            <a:pPr marL="228600" indent="-228600">
              <a:buFont typeface="+mj-lt"/>
              <a:buAutoNum type="arabicParenR"/>
            </a:pPr>
            <a:r>
              <a:rPr lang="en-US" i="0"/>
              <a:t>You will lend equipment to Tremonton, too, as they need it and as you are able.</a:t>
            </a:r>
          </a:p>
          <a:p>
            <a:pPr marL="228600" indent="-228600">
              <a:buFont typeface="+mj-lt"/>
              <a:buAutoNum type="arabicParenR"/>
            </a:pPr>
            <a:r>
              <a:rPr lang="en-US" i="0"/>
              <a:t>Both partners will mutually benefit.</a:t>
            </a:r>
          </a:p>
          <a:p>
            <a:pPr marL="228600" indent="-228600">
              <a:buFont typeface="+mj-lt"/>
              <a:buAutoNum type="arabicParenR"/>
            </a:pPr>
            <a:r>
              <a:rPr lang="en-US" i="0"/>
              <a:t>One partner may have more equipment than the other, so the partnership may not be equally balanced and one partner may worry they’ll be taken advantage of.</a:t>
            </a:r>
          </a:p>
          <a:p>
            <a:pPr marL="228600" indent="-228600">
              <a:buFont typeface="+mj-lt"/>
              <a:buAutoNum type="arabicParenR"/>
            </a:pPr>
            <a:r>
              <a:rPr lang="en-US" i="0"/>
              <a:t>Develop an MOU to clarify terms and conditions.</a:t>
            </a:r>
          </a:p>
          <a:p>
            <a:pPr marL="228600" indent="-228600">
              <a:buFont typeface="+mj-lt"/>
              <a:buAutoNum type="arabicParenR"/>
            </a:pPr>
            <a:r>
              <a:rPr lang="en-US" i="0"/>
              <a:t>Both partners could join their state’s WARN to increase their access to mutual aid and equipment.</a:t>
            </a:r>
          </a:p>
          <a:p>
            <a:pPr marL="228600" indent="-228600">
              <a:buFont typeface="+mj-lt"/>
              <a:buAutoNum type="arabicParenR"/>
            </a:pPr>
            <a:r>
              <a:rPr lang="en-US" i="0"/>
              <a:t>Starting with small activities can lead to larger partnership activities down the road, as seen in the Vinton and Jackson County Case Study.</a:t>
            </a:r>
          </a:p>
          <a:p>
            <a:pPr marL="228600" indent="-228600">
              <a:buFont typeface="+mj-lt"/>
              <a:buAutoNum type="arabicParenR"/>
            </a:pPr>
            <a:r>
              <a:rPr lang="en-US" i="0"/>
              <a:t>You will have a five-year term for the MOU and revisit after the five years is over.</a:t>
            </a:r>
          </a:p>
          <a:p>
            <a:pPr marL="228600" indent="-228600">
              <a:buFont typeface="+mj-lt"/>
              <a:buAutoNum type="arabicParenR"/>
            </a:pPr>
            <a:r>
              <a:rPr lang="en-US" i="0"/>
              <a:t>Y – quality issues, especially during times of drought, require certain treatment techniques and you may need certain monitoring equipment.</a:t>
            </a:r>
          </a:p>
          <a:p>
            <a:pPr marL="228600" indent="-228600">
              <a:buFont typeface="+mj-lt"/>
              <a:buAutoNum type="arabicParenR"/>
            </a:pPr>
            <a:r>
              <a:rPr lang="en-US" i="0"/>
              <a:t>Y – performed a cost benefit analysis to make sure it’s cheaper to borrow and lend equipment than to purchase your own equipment.</a:t>
            </a:r>
          </a:p>
          <a:p>
            <a:pPr marL="228600" indent="-228600">
              <a:buFont typeface="+mj-lt"/>
              <a:buAutoNum type="arabicParenR"/>
            </a:pPr>
            <a:r>
              <a:rPr lang="en-US" i="0"/>
              <a:t>Y – training to teach each other how to use certain equipment, with the help of a technical assistance provider.</a:t>
            </a:r>
          </a:p>
          <a:p>
            <a:pPr marL="228600" indent="-228600">
              <a:buFont typeface="+mj-lt"/>
              <a:buAutoNum type="arabicParenR"/>
            </a:pPr>
            <a:endParaRPr lang="en-US" i="0"/>
          </a:p>
          <a:p>
            <a:pPr marL="228600" indent="-228600">
              <a:buFont typeface="+mj-lt"/>
              <a:buAutoNum type="arabicParenR"/>
            </a:pPr>
            <a:endParaRPr lang="en-US" i="1"/>
          </a:p>
        </p:txBody>
      </p:sp>
      <p:sp>
        <p:nvSpPr>
          <p:cNvPr id="5" name="Date Placeholder 4">
            <a:extLst>
              <a:ext uri="{FF2B5EF4-FFF2-40B4-BE49-F238E27FC236}">
                <a16:creationId xmlns:a16="http://schemas.microsoft.com/office/drawing/2014/main" id="{3CA7EE14-08C4-490B-828F-A505E752351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1A426C0-4F06-41E7-A439-C8205292DB2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B81DF5C-53CF-4A83-B136-40FC5A2C2D8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149061305"/>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last step of the action plan is to pull together goals and milestones by developing an implementation schedule. Shown here is an example implementation schedule. </a:t>
            </a:r>
          </a:p>
          <a:p>
            <a:endParaRPr lang="en-US"/>
          </a:p>
          <a:p>
            <a:r>
              <a:rPr lang="en-US"/>
              <a:t>These steps are just some examples of milestones and goals to keep the project moving. Rather than using specific dates, the identified steps are put in order. It is likely everyone will have different steps and a different order. Other steps may include: developing an MOU, supporting regional planning activities like attending or holding community meetings, obtaining the necessary approvals, and more.</a:t>
            </a:r>
          </a:p>
          <a:p>
            <a:endParaRPr lang="en-US"/>
          </a:p>
          <a:p>
            <a:r>
              <a:rPr lang="en-US"/>
              <a:t>Using the Tremonton partnership example, they may not need to obtain financing, but they will need to make sure they obtain the necessary approvals. They could consider adding a step, to develop an MOU to clarify terms and conditions of sharing equipment.</a:t>
            </a:r>
          </a:p>
          <a:p>
            <a:endParaRPr lang="en-US"/>
          </a:p>
          <a:p>
            <a:r>
              <a:rPr lang="en-US"/>
              <a:t>I’ll give you ~10 minutes to fill out the blank table to complete step 5. </a:t>
            </a:r>
          </a:p>
        </p:txBody>
      </p:sp>
      <p:sp>
        <p:nvSpPr>
          <p:cNvPr id="5" name="Date Placeholder 4">
            <a:extLst>
              <a:ext uri="{FF2B5EF4-FFF2-40B4-BE49-F238E27FC236}">
                <a16:creationId xmlns:a16="http://schemas.microsoft.com/office/drawing/2014/main" id="{FB51B274-891C-4022-B738-D74022FA0A6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0F6A9C0-946E-42F9-B683-F5BFA9A3793C}"/>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CFBA855-05AF-4766-9D1D-F9F2A9FFDAD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36883084"/>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p:txBody>
      </p:sp>
      <p:sp>
        <p:nvSpPr>
          <p:cNvPr id="5" name="Date Placeholder 4">
            <a:extLst>
              <a:ext uri="{FF2B5EF4-FFF2-40B4-BE49-F238E27FC236}">
                <a16:creationId xmlns:a16="http://schemas.microsoft.com/office/drawing/2014/main" id="{55D89EBC-5D8B-4996-8DF2-99CFD22B640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A92D089-B06B-4FE7-8B30-F83B0BC5AC4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18196F4-D7CE-4866-A691-4A41C63AD91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5337820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D7F196E4-89C6-43D3-B0EA-563AE4720366}"/>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BB7927C7-5904-4BFF-9BDB-697F3488056F}"/>
              </a:ext>
            </a:extLst>
          </p:cNvPr>
          <p:cNvSpPr>
            <a:spLocks noGrp="1"/>
          </p:cNvSpPr>
          <p:nvPr>
            <p:ph type="body" idx="1"/>
          </p:nvPr>
        </p:nvSpPr>
        <p:spPr/>
        <p:txBody>
          <a:bodyPr/>
          <a:lstStyle/>
          <a:p>
            <a:r>
              <a:rPr lang="en-US" i="0"/>
              <a:t>Now that we have reviewed the elements of Technical Capacity, let’s look at an example. </a:t>
            </a:r>
          </a:p>
          <a:p>
            <a:endParaRPr lang="en-US" i="0"/>
          </a:p>
          <a:p>
            <a:r>
              <a:rPr lang="en-US" i="0"/>
              <a:t>An example of technical capacity would be a water system that employs a certified operator who understands the:</a:t>
            </a:r>
          </a:p>
          <a:p>
            <a:pPr marL="228600" indent="-228600">
              <a:buFont typeface="+mj-lt"/>
              <a:buAutoNum type="arabicPeriod"/>
            </a:pPr>
            <a:r>
              <a:rPr lang="en-US" i="0"/>
              <a:t>Benefits of public health protection,</a:t>
            </a:r>
          </a:p>
          <a:p>
            <a:pPr marL="228600" indent="-228600">
              <a:buFont typeface="+mj-lt"/>
              <a:buAutoNum type="arabicPeriod"/>
            </a:pPr>
            <a:r>
              <a:rPr lang="en-US" i="0"/>
              <a:t>Applicable water standards to the water system,</a:t>
            </a:r>
          </a:p>
          <a:p>
            <a:pPr marL="228600" indent="-228600">
              <a:buFont typeface="+mj-lt"/>
              <a:buAutoNum type="arabicPeriod"/>
            </a:pPr>
            <a:r>
              <a:rPr lang="en-US" i="0"/>
              <a:t>Technical and operational characteristics of the water system</a:t>
            </a:r>
          </a:p>
          <a:p>
            <a:pPr marL="228600" indent="-228600">
              <a:buFont typeface="+mj-lt"/>
              <a:buAutoNum type="arabicPeriod"/>
            </a:pPr>
            <a:r>
              <a:rPr lang="en-US" i="0"/>
              <a:t>Successful implementation of the water system’s O&amp;M plan, and</a:t>
            </a:r>
          </a:p>
          <a:p>
            <a:pPr marL="228600" indent="-228600">
              <a:buFont typeface="+mj-lt"/>
              <a:buAutoNum type="arabicPeriod"/>
            </a:pPr>
            <a:r>
              <a:rPr lang="en-US" i="0"/>
              <a:t>Familiar with emergency response plan</a:t>
            </a:r>
          </a:p>
        </p:txBody>
      </p:sp>
      <p:sp>
        <p:nvSpPr>
          <p:cNvPr id="2" name="Date Placeholder 1">
            <a:extLst>
              <a:ext uri="{FF2B5EF4-FFF2-40B4-BE49-F238E27FC236}">
                <a16:creationId xmlns:a16="http://schemas.microsoft.com/office/drawing/2014/main" id="{2290A068-745B-46D2-9C0F-F5CFDE8927B4}"/>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0005C3FC-E58C-47FE-A206-3590C19337C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A0F0151B-1924-4920-8652-8410E8CEC2C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56009443"/>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[Slide contains animation]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Let’s take some time to hear what anyone may have learned by stepping through the Action Plan exercise.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First, </a:t>
            </a:r>
            <a:r>
              <a:rPr lang="en-US" b="0" i="0"/>
              <a:t>i</a:t>
            </a:r>
            <a:r>
              <a:rPr lang="en-US" b="0"/>
              <a:t>s there anything else that you can think of that would be important to include in an Action Plan that we did not cover?</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Next, did anyone identify critical allies they would like to share or have any ideas for others to consider?</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Next, did anyone notice any factors to consider when answering the list of questions that they hadn’t thought of before? If so, what was it?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Would anyone like to share what they believe will be the most challenging aspect of the implementation schedule?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Would anyone like to share suggestions for making challenging aspects more manageable?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Now that you’ve filled out this action plan for one of the opportunities you identified in Module 6, I encourage you to also consider filling out this Action Plan for the other opportunity you identified in Module 6.</a:t>
            </a:r>
            <a:endParaRPr lang="en-US" i="0"/>
          </a:p>
        </p:txBody>
      </p:sp>
      <p:sp>
        <p:nvSpPr>
          <p:cNvPr id="5" name="Date Placeholder 4">
            <a:extLst>
              <a:ext uri="{FF2B5EF4-FFF2-40B4-BE49-F238E27FC236}">
                <a16:creationId xmlns:a16="http://schemas.microsoft.com/office/drawing/2014/main" id="{5FC49FBD-4357-4939-9323-D5C5FA069C5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E0ACDF2-809E-41B1-A791-D47807AAF893}"/>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A17BF10-8B77-4242-88D2-181C3DF6755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56749811"/>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5" name="Date Placeholder 4">
            <a:extLst>
              <a:ext uri="{FF2B5EF4-FFF2-40B4-BE49-F238E27FC236}">
                <a16:creationId xmlns:a16="http://schemas.microsoft.com/office/drawing/2014/main" id="{2A16D31F-6D65-4283-BA7E-AB933615CB7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B3810A4-5C5A-46C2-BD5C-5BDE6563273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0501160-8D9D-45D8-8080-D8A4A579AE0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149876653"/>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Please complete the evaluation form so we can continue to put on these workshops and make them even more successful. </a:t>
            </a:r>
          </a:p>
          <a:p>
            <a:endParaRPr lang="en-US" i="0"/>
          </a:p>
          <a:p>
            <a:r>
              <a:rPr lang="en-US" i="1"/>
              <a:t>[If presenting virtually, provide a link to the survey form at this time and provide a few minutes for attendees to complete the form.]</a:t>
            </a:r>
          </a:p>
        </p:txBody>
      </p:sp>
      <p:sp>
        <p:nvSpPr>
          <p:cNvPr id="5" name="Date Placeholder 4">
            <a:extLst>
              <a:ext uri="{FF2B5EF4-FFF2-40B4-BE49-F238E27FC236}">
                <a16:creationId xmlns:a16="http://schemas.microsoft.com/office/drawing/2014/main" id="{53996B71-63F6-4F60-9293-7CCDC715D2C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2C0F667-8054-4707-9E8B-D8D1BAB5039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26AF8E8-D218-4E7B-A80A-74C4977B1FC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1947801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i="1" dirty="0"/>
              <a:t>[Add appropriate contact information to the slide.]</a:t>
            </a:r>
          </a:p>
          <a:p>
            <a:endParaRPr lang="en-US" i="1" dirty="0"/>
          </a:p>
          <a:p>
            <a:r>
              <a:rPr lang="en-US" i="0" dirty="0"/>
              <a:t>Thank you all for attending. Please reach out if you have any questions and follow up with any successful case studies that may have resulted from this workshop. Thank you!</a:t>
            </a:r>
          </a:p>
        </p:txBody>
      </p:sp>
      <p:sp>
        <p:nvSpPr>
          <p:cNvPr id="7" name="Slide Image Placeholder 6">
            <a:extLst>
              <a:ext uri="{FF2B5EF4-FFF2-40B4-BE49-F238E27FC236}">
                <a16:creationId xmlns:a16="http://schemas.microsoft.com/office/drawing/2014/main" id="{299C1BE5-35F4-4DCF-9B91-632537803689}"/>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A4B3043B-2EB2-49C6-B9EC-A2BC203074E5}"/>
              </a:ext>
            </a:extLst>
          </p:cNvPr>
          <p:cNvSpPr>
            <a:spLocks noGrp="1"/>
          </p:cNvSpPr>
          <p:nvPr>
            <p:ph type="dt" idx="1"/>
          </p:nvPr>
        </p:nvSpPr>
        <p:spPr/>
        <p:txBody>
          <a:bodyPr/>
          <a:lstStyle/>
          <a:p>
            <a:endParaRPr lang="en-US"/>
          </a:p>
        </p:txBody>
      </p:sp>
      <p:sp>
        <p:nvSpPr>
          <p:cNvPr id="5" name="Footer Placeholder 4">
            <a:extLst>
              <a:ext uri="{FF2B5EF4-FFF2-40B4-BE49-F238E27FC236}">
                <a16:creationId xmlns:a16="http://schemas.microsoft.com/office/drawing/2014/main" id="{27DF874C-5452-4952-A199-1D528F8CE7F4}"/>
              </a:ext>
            </a:extLst>
          </p:cNvPr>
          <p:cNvSpPr>
            <a:spLocks noGrp="1"/>
          </p:cNvSpPr>
          <p:nvPr>
            <p:ph type="ftr" sz="quarter" idx="4"/>
          </p:nvPr>
        </p:nvSpPr>
        <p:spPr/>
        <p:txBody>
          <a:bodyPr/>
          <a:lstStyle/>
          <a:p>
            <a:endParaRPr lang="en-US"/>
          </a:p>
        </p:txBody>
      </p:sp>
      <p:sp>
        <p:nvSpPr>
          <p:cNvPr id="6" name="Header Placeholder 5">
            <a:extLst>
              <a:ext uri="{FF2B5EF4-FFF2-40B4-BE49-F238E27FC236}">
                <a16:creationId xmlns:a16="http://schemas.microsoft.com/office/drawing/2014/main" id="{63C795A2-F21D-4458-9D7F-77ADD456D97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01865393"/>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38E3066C-0457-41FC-9266-30082272050E}"/>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CDC35AC-A22D-4DAF-B575-7C4C5BB5E4AB}"/>
              </a:ext>
            </a:extLst>
          </p:cNvPr>
          <p:cNvSpPr>
            <a:spLocks noGrp="1"/>
          </p:cNvSpPr>
          <p:nvPr>
            <p:ph type="body" idx="1"/>
          </p:nvPr>
        </p:nvSpPr>
        <p:spPr/>
        <p:txBody>
          <a:bodyPr/>
          <a:lstStyle/>
          <a:p>
            <a:r>
              <a:rPr lang="en-US" i="0"/>
              <a:t>Managerial Capacity is defined as “the ability of a water system to conduct its affairs in a manner enabling the water system to achieve and maintain compliance with SDWA and CWA requirements, including institutional and administrative capabilities”. </a:t>
            </a:r>
          </a:p>
          <a:p>
            <a:endParaRPr lang="en-US" i="0"/>
          </a:p>
          <a:p>
            <a:r>
              <a:rPr lang="en-US" i="0"/>
              <a:t>Identifying water system ownership, staffing the appropriate personnel, and communicating regularly with customers are all examples of managerial capacity.</a:t>
            </a:r>
          </a:p>
          <a:p>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USDA Rural Development has 10 Key Management Areas that cover important managerial components for water systems. They are: </a:t>
            </a:r>
            <a:r>
              <a:rPr lang="en-US" sz="1800">
                <a:effectLst/>
                <a:latin typeface="Segoe UI" panose="020B0502040204020203" pitchFamily="34" charset="0"/>
              </a:rPr>
              <a:t>Product Quality, Customer Satisfaction, Employee &amp; Leadership Development, Operational Optimization, Financial Viability, Infrastructure Stability, Operational Resiliency, Community Sustainability &amp; Economic development, Water Resource Adequacy, and Stakeholder understand &amp; support.</a:t>
            </a:r>
            <a:endParaRPr lang="en-US" i="0"/>
          </a:p>
          <a:p>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a:t>The next three slides discuss three elements of managerial capacity: Ownership Accountability, Staffing and Organization, and Effective External Linkages.</a:t>
            </a:r>
          </a:p>
        </p:txBody>
      </p:sp>
      <p:sp>
        <p:nvSpPr>
          <p:cNvPr id="2" name="Date Placeholder 1">
            <a:extLst>
              <a:ext uri="{FF2B5EF4-FFF2-40B4-BE49-F238E27FC236}">
                <a16:creationId xmlns:a16="http://schemas.microsoft.com/office/drawing/2014/main" id="{7AB2E978-24AE-486D-B4A6-4057C272F506}"/>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22017989-F436-4AF2-B9C1-F00F6A2A516B}"/>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C1FCD06E-0BB3-4F13-971D-6E855CDE275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62719659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8BF42F6C-AA80-48A2-B1CD-A9EAFAF5F2B7}"/>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2551C6D6-D19F-40B4-82E7-A2405CB3F858}"/>
              </a:ext>
            </a:extLst>
          </p:cNvPr>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400"/>
              </a:spcAft>
              <a:buClrTx/>
              <a:buSzTx/>
              <a:buFontTx/>
              <a:buNone/>
              <a:tabLst/>
              <a:defRPr/>
            </a:pPr>
            <a:r>
              <a:rPr lang="en-US"/>
              <a:t>Ownership accountability ensures that the water system owners are clearly identified and can be held accountable for the water system. Identification of roles and responsibilities can help prevent confusion, mistakes, and misunderstandings in the daily operation of the water system. Accountability is essential for the water system to continually operate effectively. </a:t>
            </a:r>
            <a:endParaRPr lang="en-US" altLang="en-US"/>
          </a:p>
          <a:p>
            <a:endParaRPr lang="en-US" altLang="en-US"/>
          </a:p>
          <a:p>
            <a:r>
              <a:rPr lang="en-US" altLang="en-US"/>
              <a:t>Factors of strong ownership accountability in the framework of managerial capacity include: </a:t>
            </a:r>
          </a:p>
          <a:p>
            <a:pPr marL="0" marR="0" lvl="0" indent="0" algn="l" defTabSz="914400" rtl="0" eaLnBrk="1" fontAlgn="auto" latinLnBrk="0" hangingPunct="1">
              <a:lnSpc>
                <a:spcPct val="100000"/>
              </a:lnSpc>
              <a:spcBef>
                <a:spcPts val="0"/>
              </a:spcBef>
              <a:spcAft>
                <a:spcPts val="400"/>
              </a:spcAft>
              <a:buClrTx/>
              <a:buSzTx/>
              <a:buFontTx/>
              <a:buNone/>
              <a:tabLst/>
              <a:defRPr/>
            </a:pPr>
            <a:r>
              <a:rPr lang="en-US" altLang="en-US"/>
              <a:t>Governing body that is transparent and accountable, and policies for operation and maintenance to ensure compliance are clear and communicated to all staff effectively. This includes two-way communication and flow of information between the governing body, customers, and staff that facilitates efficient, effective, and ultimately crucial decision-making at the water system.</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p:txBody>
      </p:sp>
      <p:sp>
        <p:nvSpPr>
          <p:cNvPr id="2" name="Date Placeholder 1">
            <a:extLst>
              <a:ext uri="{FF2B5EF4-FFF2-40B4-BE49-F238E27FC236}">
                <a16:creationId xmlns:a16="http://schemas.microsoft.com/office/drawing/2014/main" id="{B953C870-6F82-4E58-9462-2F5962300B98}"/>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91DDB8D5-C9E7-4AA7-9D17-77A010E9689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A4E14DC7-C3C3-41E0-9D0A-8A32319959A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6761981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0E6A084B-D2DA-4492-BDE3-A0B2CAA70E36}"/>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5ECE340D-4AD0-452F-A71F-47EC9E92A491}"/>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Staffing and organization means the water system has </a:t>
            </a:r>
            <a:r>
              <a:rPr lang="en-US" altLang="en-US"/>
              <a:t>proper organization and staff with adequate expertise. These staff members should understand SDWA and CWA requirements and obtain appropriate licenses and certifications.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i="0"/>
              <a:t>Key attributes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 properly-trained governing body that understands the water system it oversees;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 group of water system staff associated with owning, managing, operating, and maintaining the water system that understand their responsibilities to keep up with changes in water regulations and changing water quality science;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An effort to monitor the number of certified operators, employee well-being, and security from cyber threats.</a:t>
            </a:r>
          </a:p>
          <a:p>
            <a:endParaRPr lang="en-US"/>
          </a:p>
        </p:txBody>
      </p:sp>
      <p:sp>
        <p:nvSpPr>
          <p:cNvPr id="2" name="Date Placeholder 1">
            <a:extLst>
              <a:ext uri="{FF2B5EF4-FFF2-40B4-BE49-F238E27FC236}">
                <a16:creationId xmlns:a16="http://schemas.microsoft.com/office/drawing/2014/main" id="{3DD29EBF-8CB6-4859-B790-48FF6CA88E79}"/>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B8DB45CF-0D4D-43D2-8892-33038C2FEB68}"/>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5C7CB660-75F5-44F7-BE2D-EC285F44B65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67532989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1" u="none" dirty="0"/>
              <a:t>[Adjust the agenda based on which modules fit the objectives of your workshop. Please consult the Organizer and Facilitator’s Guide for guidance on choosing the appropriate modules for your audience.]</a:t>
            </a:r>
          </a:p>
          <a:p>
            <a:endParaRPr lang="en-US" i="1" u="none" dirty="0"/>
          </a:p>
          <a:p>
            <a:r>
              <a:rPr lang="en-US" i="0" u="none" dirty="0"/>
              <a:t>The Agenda for the training is as follows:</a:t>
            </a:r>
          </a:p>
          <a:p>
            <a:endParaRPr lang="en-US" i="0" u="none" dirty="0"/>
          </a:p>
          <a:p>
            <a:pPr lvl="1"/>
            <a:r>
              <a:rPr lang="en-US" dirty="0"/>
              <a:t>Module 1: Capacity Development</a:t>
            </a:r>
          </a:p>
          <a:p>
            <a:pPr lvl="1"/>
            <a:r>
              <a:rPr lang="en-US" dirty="0"/>
              <a:t>Module 2: Partnerships Overview</a:t>
            </a:r>
          </a:p>
          <a:p>
            <a:pPr lvl="1"/>
            <a:r>
              <a:rPr lang="en-US" dirty="0"/>
              <a:t>Module 3: Current Partnerships Activities Exercise</a:t>
            </a:r>
          </a:p>
          <a:p>
            <a:pPr lvl="1"/>
            <a:r>
              <a:rPr lang="en-US" dirty="0"/>
              <a:t>Module 4: Identifying Challenges</a:t>
            </a:r>
          </a:p>
          <a:p>
            <a:pPr lvl="1"/>
            <a:r>
              <a:rPr lang="en-US" dirty="0"/>
              <a:t>Module 5: Identifying and Assessing Partnerships Opportunities</a:t>
            </a:r>
          </a:p>
          <a:p>
            <a:pPr lvl="1"/>
            <a:r>
              <a:rPr lang="en-US" dirty="0"/>
              <a:t>Module 6: Expanding Partnerships Activities Exercise</a:t>
            </a:r>
          </a:p>
          <a:p>
            <a:pPr lvl="1"/>
            <a:r>
              <a:rPr lang="en-US" dirty="0"/>
              <a:t>Module 7: Implementing Possible Partnerships Solutions</a:t>
            </a:r>
          </a:p>
          <a:p>
            <a:pPr lvl="1"/>
            <a:r>
              <a:rPr lang="en-US" dirty="0"/>
              <a:t>Module 8: Partnerships Action Plan Exercise</a:t>
            </a:r>
          </a:p>
        </p:txBody>
      </p:sp>
      <p:sp>
        <p:nvSpPr>
          <p:cNvPr id="5" name="Date Placeholder 4">
            <a:extLst>
              <a:ext uri="{FF2B5EF4-FFF2-40B4-BE49-F238E27FC236}">
                <a16:creationId xmlns:a16="http://schemas.microsoft.com/office/drawing/2014/main" id="{6437A483-0323-4F7B-9341-9FEB54514C7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31358D6-5937-4497-9359-882ED468A69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13909CE-7D67-412C-AE13-75F0C6BAF7F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538536069"/>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8F915DAA-3896-4B8D-80F8-A29C3FC36D58}"/>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BE5D005A-2F80-4219-B492-D16B8D7F53F3}"/>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Having effective external linkages means the water system has </a:t>
            </a:r>
            <a:r>
              <a:rPr lang="en-US" altLang="en-US"/>
              <a:t>stakeholder interactions and external resource awareness. </a:t>
            </a:r>
            <a:r>
              <a:rPr lang="en-US"/>
              <a:t>Water system staff need to interact regularly with their customers and with regulators. Water system personnel also need to know where to get technical or financial help. External resource examples include databases for data exchange with water customers, regulators, or entities that interact with the water system. Building relationships with assistance providers, regulators, </a:t>
            </a:r>
            <a:r>
              <a:rPr lang="en-US">
                <a:solidFill>
                  <a:srgbClr val="FF0000"/>
                </a:solidFill>
              </a:rPr>
              <a:t>emergency response partners </a:t>
            </a:r>
            <a:r>
              <a:rPr lang="en-US"/>
              <a:t>and water users will increase a water system’s ability to solve problems as they occur.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i="0"/>
              <a:t>Key attributes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Customer engagement,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Planning,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Asset management,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Compliance,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Water loss programs to monitor and assess data to find and fix issues.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endParaRPr lang="en-US"/>
          </a:p>
        </p:txBody>
      </p:sp>
      <p:sp>
        <p:nvSpPr>
          <p:cNvPr id="2" name="Date Placeholder 1">
            <a:extLst>
              <a:ext uri="{FF2B5EF4-FFF2-40B4-BE49-F238E27FC236}">
                <a16:creationId xmlns:a16="http://schemas.microsoft.com/office/drawing/2014/main" id="{2D8E7E14-2864-48AC-B1EA-DBA4DEA24D8F}"/>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83EB36E9-AA62-40EB-8C6A-805391BB4974}"/>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42A54E00-5637-45F8-B1F8-296466826DA4}"/>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61507683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15A28482-D767-409F-8066-9811E4FD1B79}"/>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F1E61CA0-3024-447E-B104-C8AC24B6FFFA}"/>
              </a:ext>
            </a:extLst>
          </p:cNvPr>
          <p:cNvSpPr>
            <a:spLocks noGrp="1"/>
          </p:cNvSpPr>
          <p:nvPr>
            <p:ph type="body" idx="1"/>
          </p:nvPr>
        </p:nvSpPr>
        <p:spPr/>
        <p:txBody>
          <a:bodyPr/>
          <a:lstStyle/>
          <a:p>
            <a:r>
              <a:rPr lang="en-US" i="0"/>
              <a:t>Now that we have reviewed the elements of Managerial Capacity, let’s look at an example. An example of managerial capacity would be a water system that develops an Asset Management Plan that includes projected expenditures for infrastructure maintenance and replacement.</a:t>
            </a:r>
          </a:p>
          <a:p>
            <a:endParaRPr lang="en-US"/>
          </a:p>
          <a:p>
            <a:r>
              <a:rPr lang="en-US" i="1"/>
              <a:t>[As mentioned in the Organizer and Facilitator’s Guide, more information, tools, resources, and a reference guide for asset management can be found on EPA’s Asset Management Resources for States webpage: </a:t>
            </a:r>
            <a:r>
              <a:rPr lang="en-US" i="1">
                <a:hlinkClick r:id="rId3"/>
              </a:rPr>
              <a:t>https://www.epa.gov/dwcapacity/asset-management-resources-states</a:t>
            </a:r>
            <a:r>
              <a:rPr lang="en-US" i="1"/>
              <a:t>]</a:t>
            </a:r>
          </a:p>
        </p:txBody>
      </p:sp>
      <p:sp>
        <p:nvSpPr>
          <p:cNvPr id="2" name="Date Placeholder 1">
            <a:extLst>
              <a:ext uri="{FF2B5EF4-FFF2-40B4-BE49-F238E27FC236}">
                <a16:creationId xmlns:a16="http://schemas.microsoft.com/office/drawing/2014/main" id="{537C8F9C-8697-41BB-984D-C87E86F322B7}"/>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F7B8FE0A-9915-498D-833D-44C6E38747B3}"/>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E0E8A2CE-098A-494C-8328-C2A2DBF746E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24423917"/>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Financial Capacity is defined as “The ability of a water system to acquire and manage sufficient financial resources to allow the water system to achieve and maintain compliance with SDWA and CWA requirements”. </a:t>
            </a:r>
          </a:p>
          <a:p>
            <a:endParaRPr lang="en-US" i="0"/>
          </a:p>
          <a:p>
            <a:r>
              <a:rPr lang="en-US" i="0"/>
              <a:t>Ensuring revenues exceed costs, maintaining financial records, and establishing good credit are all examples of financial capacity.</a:t>
            </a:r>
          </a:p>
          <a:p>
            <a:endParaRPr lang="en-US"/>
          </a:p>
          <a:p>
            <a:pPr marL="0" indent="0">
              <a:buFont typeface="Arial" panose="020B0604020202020204" pitchFamily="34" charset="0"/>
              <a:buNone/>
            </a:pPr>
            <a:r>
              <a:rPr lang="en-US"/>
              <a:t>The next three slides discuss three elements of financial capacity: Revenue Sufficiency, Revenue and Expense Management, and Credit Worthiness.</a:t>
            </a:r>
          </a:p>
        </p:txBody>
      </p:sp>
      <p:sp>
        <p:nvSpPr>
          <p:cNvPr id="5" name="Date Placeholder 4">
            <a:extLst>
              <a:ext uri="{FF2B5EF4-FFF2-40B4-BE49-F238E27FC236}">
                <a16:creationId xmlns:a16="http://schemas.microsoft.com/office/drawing/2014/main" id="{EB8F84CA-E893-4D4C-980E-EDA262EC059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344D036-7D25-480C-BCA7-2B50183AB29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58A03A2-6799-40C6-9A3D-28F7610E91B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129731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65CAA042-64DD-4F5D-BA7B-D3194B06A1DF}"/>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D0246AD-5649-4C52-8809-E3F4CE780139}"/>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Revenue sufficiency is the cornerstone of a well-run water system. If revenues from rates and charges continually do not cover water system costs, the water system will eventually fail to make needed repairs. A water system should know, and be able to measure, all costs and revenues, and rates should reflect the true cost of service. Some examples of measurable costs are from salaries, materials, and debt interest. Some examples of measurable revenue are from water sales, fees, and subsidies.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a:t>Revenue sufficiency also means that assets properly valued and reflected in rates. </a:t>
            </a:r>
            <a:r>
              <a:rPr lang="en-US"/>
              <a:t>A water system can account for and manage their assets through an asset management program.</a:t>
            </a:r>
            <a:r>
              <a:rPr lang="en-US" baseline="0"/>
              <a:t> </a:t>
            </a:r>
            <a:r>
              <a:rPr lang="en-US" altLang="en-US" baseline="0"/>
              <a:t>Water systems must also have a complete understanding of a</a:t>
            </a:r>
            <a:r>
              <a:rPr lang="en-US" altLang="en-US"/>
              <a:t>ll revenues from rates and charges cover total water system costs. To help, water systems can consider conducting a rate study. RCAP has a guide for water systems to conduct rate studies.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a:p>
            <a:pPr lvl="0">
              <a:defRPr/>
            </a:pPr>
            <a:r>
              <a:rPr lang="en-US" i="1"/>
              <a:t>[As mentioned in the Organizer and Facilitator’s Guide, RCAP’s guide to conducting a rate study, </a:t>
            </a:r>
            <a:r>
              <a:rPr lang="en-US" i="1" u="sng"/>
              <a:t>Formulate Great Rates</a:t>
            </a:r>
            <a:r>
              <a:rPr lang="en-US" i="1" u="none"/>
              <a:t> </a:t>
            </a:r>
            <a:r>
              <a:rPr lang="en-US" i="1"/>
              <a:t>can be found here: </a:t>
            </a:r>
            <a:r>
              <a:rPr lang="en-US" i="1">
                <a:hlinkClick r:id="rId3"/>
              </a:rPr>
              <a:t>http://www.rcapsolutions.org/wp-content/uploads/2013/06/RCAP-Formulate-Great-Rates.pdf</a:t>
            </a:r>
            <a:r>
              <a:rPr lang="en-US" i="1"/>
              <a:t> and the accompanying self-guided training can be found here: </a:t>
            </a:r>
            <a:r>
              <a:rPr lang="en-US" i="1">
                <a:hlinkClick r:id="rId4"/>
              </a:rPr>
              <a:t>https://www.rcap.org/resource/formulate-great-rates-a-self-guided-training-to-setting-rates/</a:t>
            </a:r>
            <a:r>
              <a:rPr lang="en-US" i="1"/>
              <a: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ltLang="en-US"/>
          </a:p>
        </p:txBody>
      </p:sp>
      <p:sp>
        <p:nvSpPr>
          <p:cNvPr id="2" name="Date Placeholder 1">
            <a:extLst>
              <a:ext uri="{FF2B5EF4-FFF2-40B4-BE49-F238E27FC236}">
                <a16:creationId xmlns:a16="http://schemas.microsoft.com/office/drawing/2014/main" id="{28783390-2AF0-48F9-AC59-BF94C7B65606}"/>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E9A2D72E-DC02-42AA-9C55-B12B7526E4C9}"/>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9D4D6119-56F8-4281-AA39-B77525E8205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25462749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CFA714CF-EA25-4F8A-BE6E-B985E765B808}"/>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2DB7C26-7E97-46A4-A6EC-57FB242B07D9}"/>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ltLang="en-US"/>
              <a:t>Sound financial management allows a water system to maintain efficient and effective operations. This includes keeping adequate books and records; using appropriate budgeting, accounting, and financial planning methods; and managing revenues effectively. Water systems must review and maintain their budgets frequently and carefully to ensure long-term revenue and expense management. </a:t>
            </a:r>
          </a:p>
          <a:p>
            <a:endParaRPr lang="en-US"/>
          </a:p>
        </p:txBody>
      </p:sp>
      <p:sp>
        <p:nvSpPr>
          <p:cNvPr id="2" name="Date Placeholder 1">
            <a:extLst>
              <a:ext uri="{FF2B5EF4-FFF2-40B4-BE49-F238E27FC236}">
                <a16:creationId xmlns:a16="http://schemas.microsoft.com/office/drawing/2014/main" id="{B2F83DCD-4071-4027-B826-2AEEAB7533E5}"/>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B7358F47-62B7-4A17-9D91-2A4DBA62702A}"/>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98A021F8-CC1F-45F4-A18F-F7A2EF3A304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81671131"/>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7075B599-C9B1-424A-A534-224A09C9FDAE}"/>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AF2F59EC-32C2-4E76-857D-09B39A476E0E}"/>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Having credit worthiness means the water system has:</a:t>
            </a:r>
          </a:p>
          <a:p>
            <a:pPr marL="0" lvl="0" indent="-171450">
              <a:buFont typeface="Arial" panose="020B0604020202020204" pitchFamily="34" charset="0"/>
              <a:buChar char="•"/>
            </a:pPr>
            <a:r>
              <a:rPr lang="en-US" altLang="en-US"/>
              <a:t>Financial health (measured through indicators, ratios, and ratings)</a:t>
            </a:r>
          </a:p>
          <a:p>
            <a:pPr marL="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A credit record </a:t>
            </a:r>
          </a:p>
          <a:p>
            <a:pPr marL="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ltLang="en-US"/>
              <a:t>Access to capital; and</a:t>
            </a:r>
          </a:p>
          <a:p>
            <a:pPr marL="0" lvl="0" indent="-171450">
              <a:buFont typeface="Arial" panose="020B0604020202020204" pitchFamily="34" charset="0"/>
              <a:buChar char="•"/>
            </a:pPr>
            <a:r>
              <a:rPr lang="en-US" altLang="en-US"/>
              <a:t>Assurance of repayment.</a:t>
            </a:r>
          </a:p>
        </p:txBody>
      </p:sp>
      <p:sp>
        <p:nvSpPr>
          <p:cNvPr id="2" name="Date Placeholder 1">
            <a:extLst>
              <a:ext uri="{FF2B5EF4-FFF2-40B4-BE49-F238E27FC236}">
                <a16:creationId xmlns:a16="http://schemas.microsoft.com/office/drawing/2014/main" id="{5E7BDE2E-BE0C-4EEF-ADFE-D0AB4E8E8A39}"/>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93C4AE60-DBB2-492C-8051-85818E69A22C}"/>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1CB14CB8-A1DA-476D-973E-58CF2E17EE5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98560997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3B2978BD-EC33-44B7-AD81-8E6433993F9C}"/>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D104E858-3D48-438E-AF9B-2EC9EB0943B0}"/>
              </a:ext>
            </a:extLst>
          </p:cNvPr>
          <p:cNvSpPr>
            <a:spLocks noGrp="1"/>
          </p:cNvSpPr>
          <p:nvPr>
            <p:ph type="body" idx="1"/>
          </p:nvPr>
        </p:nvSpPr>
        <p:spPr/>
        <p:txBody>
          <a:bodyPr/>
          <a:lstStyle/>
          <a:p>
            <a:r>
              <a:rPr lang="en-US" i="0"/>
              <a:t>Now that we have reviewed the elements of Financial Capacity, let’s look at an example. An example of financial capacity would be a water system with sufficient revenue to hire and retain enough certified operators to achieve and maintain compliance with SDWA and CWA requirements. The water system also has a good credit record, making the water system eligible for loans when water system upgrades are needed.</a:t>
            </a:r>
          </a:p>
          <a:p>
            <a:endParaRPr lang="en-US" i="0"/>
          </a:p>
          <a:p>
            <a:r>
              <a:rPr lang="en-US" i="0"/>
              <a:t>A successful water system would be one that ensures </a:t>
            </a:r>
            <a:r>
              <a:rPr lang="en-US" sz="1200">
                <a:solidFill>
                  <a:schemeClr val="bg1"/>
                </a:solidFill>
              </a:rPr>
              <a:t>revenues exceed costs, maintains financial records, and establishes good credit. These are all examples of how to build financial capacity to meet needs.</a:t>
            </a:r>
          </a:p>
          <a:p>
            <a:pPr marL="0" indent="0">
              <a:buFont typeface="Arial" panose="020B0604020202020204" pitchFamily="34" charset="0"/>
              <a:buNone/>
            </a:pPr>
            <a:endParaRPr lang="en-US" sz="1200">
              <a:solidFill>
                <a:schemeClr val="bg1"/>
              </a:solidFill>
            </a:endParaRPr>
          </a:p>
          <a:p>
            <a:pPr marL="0" indent="0">
              <a:buFont typeface="Arial" panose="020B0604020202020204" pitchFamily="34" charset="0"/>
              <a:buNone/>
            </a:pPr>
            <a:r>
              <a:rPr lang="en-US" sz="1200">
                <a:solidFill>
                  <a:schemeClr val="bg1"/>
                </a:solidFill>
              </a:rPr>
              <a:t>Funding options like the DWSRF and others allows for water systems to use set-asides and build financial capacity to meet needs. More information on funding will be covered in Module 7.</a:t>
            </a:r>
            <a:endParaRPr lang="en-US"/>
          </a:p>
        </p:txBody>
      </p:sp>
      <p:sp>
        <p:nvSpPr>
          <p:cNvPr id="2" name="Date Placeholder 1">
            <a:extLst>
              <a:ext uri="{FF2B5EF4-FFF2-40B4-BE49-F238E27FC236}">
                <a16:creationId xmlns:a16="http://schemas.microsoft.com/office/drawing/2014/main" id="{E2B1D500-1F6F-48BF-833D-F1B9A4A9CB36}"/>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09535AD3-CB80-4F55-8BE3-D959110844E0}"/>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0EA9C73C-557C-41F4-A77C-1C7F9DC715F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658344463"/>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marL="0" lvl="0" indent="0">
              <a:buFont typeface="Arial" panose="020B0604020202020204" pitchFamily="34" charset="0"/>
              <a:buNone/>
            </a:pPr>
            <a:r>
              <a:rPr lang="en-US" sz="1200" b="0" i="0" u="none" strike="noStrike" kern="1200" baseline="0" dirty="0">
                <a:solidFill>
                  <a:schemeClr val="tx1"/>
                </a:solidFill>
                <a:latin typeface="+mn-lt"/>
                <a:ea typeface="+mn-ea"/>
                <a:cs typeface="+mn-cs"/>
              </a:rPr>
              <a:t>Each of the three elements of TMF capacity contributes to a water system’s ability to provide quality service. In addition, water systems with TMF capacity are prepared to meet challenges related to water quality and quantity. Adequate TMF capacity is central to a water system’s ability to achieve the public health and environmental protection objectives of SDWA and CWA. </a:t>
            </a:r>
            <a:r>
              <a:rPr lang="en-US" sz="1200" kern="1200" dirty="0">
                <a:solidFill>
                  <a:schemeClr val="tx1"/>
                </a:solidFill>
                <a:effectLst/>
                <a:latin typeface="+mn-lt"/>
                <a:ea typeface="+mn-ea"/>
                <a:cs typeface="+mn-cs"/>
              </a:rPr>
              <a:t>All three elements of capacity development are closely related. Many aspects of water system operations involve more than one kind of capacity.</a:t>
            </a:r>
            <a:r>
              <a:rPr lang="en-US" sz="1200" b="0" i="0" u="none" strike="noStrike" kern="1200" baseline="0" dirty="0">
                <a:solidFill>
                  <a:schemeClr val="tx1"/>
                </a:solidFill>
                <a:effectLst/>
                <a:latin typeface="+mn-lt"/>
                <a:ea typeface="+mn-ea"/>
                <a:cs typeface="+mn-cs"/>
              </a:rPr>
              <a:t> </a:t>
            </a:r>
            <a:r>
              <a:rPr lang="en-US" sz="1200" kern="1200" dirty="0">
                <a:solidFill>
                  <a:schemeClr val="tx1"/>
                </a:solidFill>
                <a:effectLst/>
                <a:latin typeface="+mn-lt"/>
                <a:ea typeface="+mn-ea"/>
                <a:cs typeface="+mn-cs"/>
              </a:rPr>
              <a:t>Often a technical or managerial shortcoming may be due to poor financial capacity; sometimes a water system may have strong financial capacity and still lack strong managerial and/or technical capacity. It is important to keep all three categories in mind when assessing a water system. This is why it is important to build financial capacity to meet needs, in addition to technical and managerial capacity.</a:t>
            </a:r>
          </a:p>
          <a:p>
            <a:pPr marL="171450" lvl="0" indent="-171450">
              <a:buFont typeface="Arial" panose="020B0604020202020204" pitchFamily="34" charset="0"/>
              <a:buChar char="•"/>
            </a:pPr>
            <a:endParaRPr lang="en-US" altLang="en-US" dirty="0"/>
          </a:p>
        </p:txBody>
      </p:sp>
      <p:sp>
        <p:nvSpPr>
          <p:cNvPr id="6" name="Slide Image Placeholder 5">
            <a:extLst>
              <a:ext uri="{FF2B5EF4-FFF2-40B4-BE49-F238E27FC236}">
                <a16:creationId xmlns:a16="http://schemas.microsoft.com/office/drawing/2014/main" id="{FA33E327-2982-4C7F-8081-85D359D45BD0}"/>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38D5780A-2686-4D45-9A26-78DE056B3586}"/>
              </a:ext>
            </a:extLst>
          </p:cNvPr>
          <p:cNvSpPr>
            <a:spLocks noGrp="1"/>
          </p:cNvSpPr>
          <p:nvPr>
            <p:ph type="dt" idx="1"/>
          </p:nvPr>
        </p:nvSpPr>
        <p:spPr/>
        <p:txBody>
          <a:bodyPr/>
          <a:lstStyle/>
          <a:p>
            <a:endParaRPr lang="en-US"/>
          </a:p>
        </p:txBody>
      </p:sp>
      <p:sp>
        <p:nvSpPr>
          <p:cNvPr id="5" name="Footer Placeholder 4">
            <a:extLst>
              <a:ext uri="{FF2B5EF4-FFF2-40B4-BE49-F238E27FC236}">
                <a16:creationId xmlns:a16="http://schemas.microsoft.com/office/drawing/2014/main" id="{3A74CDCE-23A2-467A-BBBD-3F10EAFAB73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96E7274-7D99-4346-88B1-DC5B2F2662F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84703509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2: Partnerships Overview</a:t>
            </a:r>
          </a:p>
        </p:txBody>
      </p:sp>
      <p:sp>
        <p:nvSpPr>
          <p:cNvPr id="5" name="Date Placeholder 4">
            <a:extLst>
              <a:ext uri="{FF2B5EF4-FFF2-40B4-BE49-F238E27FC236}">
                <a16:creationId xmlns:a16="http://schemas.microsoft.com/office/drawing/2014/main" id="{1533D94D-0731-4792-9F8E-BECE385C395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4DD7EEC-B83A-4D97-955D-7F7817C75BC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E2C65DF-59E4-4263-8CDF-905E7DC89A7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84113512"/>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The learning objectives of Module 2: Partnerships Overview are to:</a:t>
            </a:r>
          </a:p>
          <a:p>
            <a:pPr marL="171450" indent="-171450">
              <a:buFont typeface="Arial" panose="020B0604020202020204" pitchFamily="34" charset="0"/>
              <a:buChar char="•"/>
            </a:pPr>
            <a:r>
              <a:rPr lang="en-US" i="0"/>
              <a:t>Understand the benefits of partnerships</a:t>
            </a:r>
          </a:p>
          <a:p>
            <a:pPr marL="171450" indent="-171450">
              <a:buFont typeface="Arial" panose="020B0604020202020204" pitchFamily="34" charset="0"/>
              <a:buChar char="•"/>
            </a:pPr>
            <a:r>
              <a:rPr lang="en-US" i="0"/>
              <a:t>Learn about the different types of partnerships</a:t>
            </a:r>
          </a:p>
          <a:p>
            <a:pPr marL="171450" indent="-171450">
              <a:buFont typeface="Arial" panose="020B0604020202020204" pitchFamily="34" charset="0"/>
              <a:buChar char="•"/>
            </a:pPr>
            <a:r>
              <a:rPr lang="en-US" i="0"/>
              <a:t>Introduce a variety of case studies</a:t>
            </a:r>
          </a:p>
          <a:p>
            <a:endParaRPr lang="en-US"/>
          </a:p>
        </p:txBody>
      </p:sp>
      <p:sp>
        <p:nvSpPr>
          <p:cNvPr id="5" name="Date Placeholder 4">
            <a:extLst>
              <a:ext uri="{FF2B5EF4-FFF2-40B4-BE49-F238E27FC236}">
                <a16:creationId xmlns:a16="http://schemas.microsoft.com/office/drawing/2014/main" id="{733E5F4E-F6CC-4223-81E3-97D8C3560EA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18F0A49-F3EB-40F0-B328-D570F473B45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A6CBDAD-1383-493C-9143-38502B43C18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85470921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Slide Image Placeholder 1"/>
          <p:cNvSpPr>
            <a:spLocks noGrp="1" noRot="1" noChangeAspect="1" noTextEdit="1"/>
          </p:cNvSpPr>
          <p:nvPr>
            <p:ph type="sldImg"/>
          </p:nvPr>
        </p:nvSpPr>
        <p:spPr>
          <a:ln/>
        </p:spPr>
      </p:sp>
      <p:sp>
        <p:nvSpPr>
          <p:cNvPr id="3" name="Notes Placeholder 2"/>
          <p:cNvSpPr>
            <a:spLocks noGrp="1"/>
          </p:cNvSpPr>
          <p:nvPr>
            <p:ph type="body" idx="1"/>
          </p:nvPr>
        </p:nvSpPr>
        <p:spPr/>
        <p:txBody>
          <a:bodyPr>
            <a:normAutofit/>
          </a:bodyPr>
          <a:lstStyle/>
          <a:p>
            <a:pPr rtl="0" fontAlgn="ctr"/>
            <a:r>
              <a:rPr lang="en-US"/>
              <a:t>This workshop provides a deeper understanding of the different types of water system partnerships and partnership activities. You’ll learn how to use partnerships to solve unique challenges including ways to build your technical, managerial, and financial capacity and obtain or maintain compliance. </a:t>
            </a:r>
          </a:p>
          <a:p>
            <a:pPr rtl="0" fontAlgn="ctr"/>
            <a:endParaRPr lang="en-US"/>
          </a:p>
          <a:p>
            <a:pPr rtl="0" fontAlgn="ctr"/>
            <a:r>
              <a:rPr lang="en-US"/>
              <a:t>Partnerships create a win-win situation for all water systems, ultimately building each water system’s capacity, improving community resilience, and supporting long-term water system sustainability. We hope that during this workshop you’ll also build relationships with other water systems and cultivate a sense of understanding amongst neighboring water systems, thus identifying opportunities for partnerships.</a:t>
            </a:r>
          </a:p>
        </p:txBody>
      </p:sp>
      <p:sp>
        <p:nvSpPr>
          <p:cNvPr id="2" name="Date Placeholder 1">
            <a:extLst>
              <a:ext uri="{FF2B5EF4-FFF2-40B4-BE49-F238E27FC236}">
                <a16:creationId xmlns:a16="http://schemas.microsoft.com/office/drawing/2014/main" id="{38E0EFC0-1CBB-4A91-8034-C1205BEAAD4A}"/>
              </a:ext>
            </a:extLst>
          </p:cNvPr>
          <p:cNvSpPr>
            <a:spLocks noGrp="1"/>
          </p:cNvSpPr>
          <p:nvPr>
            <p:ph type="dt" idx="1"/>
          </p:nvPr>
        </p:nvSpPr>
        <p:spPr/>
        <p:txBody>
          <a:bodyPr/>
          <a:lstStyle/>
          <a:p>
            <a:endParaRPr lang="en-US"/>
          </a:p>
        </p:txBody>
      </p:sp>
      <p:sp>
        <p:nvSpPr>
          <p:cNvPr id="4" name="Footer Placeholder 3">
            <a:extLst>
              <a:ext uri="{FF2B5EF4-FFF2-40B4-BE49-F238E27FC236}">
                <a16:creationId xmlns:a16="http://schemas.microsoft.com/office/drawing/2014/main" id="{8884D481-F5AE-436A-97CC-CEE9C99B4BFB}"/>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57B99B8C-E9A3-4619-B99C-EA1D70D0B35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91016304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sz="1200" b="0" i="0" u="none" strike="noStrike" kern="1200" baseline="0" dirty="0">
                <a:solidFill>
                  <a:schemeClr val="tx1"/>
                </a:solidFill>
                <a:latin typeface="+mn-lt"/>
                <a:ea typeface="+mn-ea"/>
                <a:cs typeface="+mn-cs"/>
              </a:rPr>
              <a:t>Partnerships can provide immediate and long-term benefits for the water system, state water programs, and water system customers. </a:t>
            </a:r>
          </a:p>
          <a:p>
            <a:pPr marL="0" indent="0">
              <a:buFont typeface="Arial" panose="020B0604020202020204" pitchFamily="34" charset="0"/>
              <a:buNone/>
            </a:pPr>
            <a:endParaRPr lang="en-US" sz="1200" b="1" i="0" u="none" strike="noStrike" kern="1200" baseline="0" dirty="0">
              <a:solidFill>
                <a:schemeClr val="tx1"/>
              </a:solidFill>
              <a:latin typeface="+mn-lt"/>
              <a:ea typeface="+mn-ea"/>
              <a:cs typeface="+mn-cs"/>
            </a:endParaRPr>
          </a:p>
          <a:p>
            <a:pPr marL="0" indent="0">
              <a:buFont typeface="Arial" panose="020B0604020202020204" pitchFamily="34" charset="0"/>
              <a:buNone/>
            </a:pPr>
            <a:r>
              <a:rPr lang="en-US" sz="1200" b="0" i="0" u="none" strike="noStrike" kern="1200" baseline="0" dirty="0">
                <a:solidFill>
                  <a:schemeClr val="tx1"/>
                </a:solidFill>
                <a:latin typeface="+mn-lt"/>
                <a:ea typeface="+mn-ea"/>
                <a:cs typeface="+mn-cs"/>
              </a:rPr>
              <a:t>Water systems that engage in partnerships can experience improved economies of scale, long-term savings, improved customer service, and increased TMF capacity. In addition, when water systems are able to alleviate immediate concerns and improve public health protection, water systems are able to better understand their existing operations and maintenance (O&amp;M) and capital improvement costs to plan for future operations. </a:t>
            </a:r>
          </a:p>
          <a:p>
            <a:pPr marL="0" indent="0">
              <a:buFont typeface="Arial" panose="020B0604020202020204" pitchFamily="34" charset="0"/>
              <a:buNone/>
            </a:pPr>
            <a:endParaRPr lang="en-US" sz="1200" b="0" i="0" u="none" strike="noStrike" kern="1200" baseline="0" dirty="0">
              <a:solidFill>
                <a:schemeClr val="tx1"/>
              </a:solidFill>
              <a:latin typeface="+mn-lt"/>
              <a:ea typeface="+mn-ea"/>
              <a:cs typeface="+mn-cs"/>
            </a:endParaRPr>
          </a:p>
          <a:p>
            <a:pPr marL="0" indent="0">
              <a:buFont typeface="Arial" panose="020B0604020202020204" pitchFamily="34" charset="0"/>
              <a:buNone/>
            </a:pPr>
            <a:r>
              <a:rPr lang="en-US" sz="1200" b="0" i="0" u="none" strike="noStrike" kern="1200" baseline="0" dirty="0">
                <a:solidFill>
                  <a:schemeClr val="tx1"/>
                </a:solidFill>
                <a:latin typeface="+mn-lt"/>
                <a:ea typeface="+mn-ea"/>
                <a:cs typeface="+mn-cs"/>
              </a:rPr>
              <a:t>When water systems engage in partnerships that are designed to help overcome specific challenges, the state water program may see enhanced compliance, resource savings, and improved customer relations. </a:t>
            </a:r>
          </a:p>
          <a:p>
            <a:pPr marL="0" indent="0">
              <a:buFont typeface="Arial" panose="020B0604020202020204" pitchFamily="34" charset="0"/>
              <a:buNone/>
            </a:pPr>
            <a:endParaRPr lang="en-US" sz="1200" b="1"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Finally, partnerships can help provide water customers with improved water quality, increased reliability of water service,</a:t>
            </a:r>
            <a:r>
              <a:rPr lang="en-US" dirty="0"/>
              <a:t> improved customer confidence, and increased opportunities for community and economic development</a:t>
            </a:r>
            <a:r>
              <a:rPr lang="en-US" sz="1200" b="0" i="0" u="none" strike="noStrike" kern="1200" baseline="0" dirty="0">
                <a:solidFill>
                  <a:schemeClr val="tx1"/>
                </a:solidFill>
                <a:latin typeface="+mn-lt"/>
                <a:ea typeface="+mn-ea"/>
                <a:cs typeface="+mn-cs"/>
              </a:rPr>
              <a:t>.</a:t>
            </a:r>
            <a:r>
              <a:rPr lang="en-US" dirty="0"/>
              <a:t> </a:t>
            </a:r>
          </a:p>
          <a:p>
            <a:endParaRPr lang="en-US" baseline="0" dirty="0">
              <a:cs typeface="Calibri"/>
            </a:endParaRPr>
          </a:p>
          <a:p>
            <a:r>
              <a:rPr lang="en-US" baseline="0" dirty="0">
                <a:cs typeface="Calibri"/>
              </a:rPr>
              <a:t>Improved public health protection is a universal benefit for the water system, the state, and the customer.</a:t>
            </a:r>
          </a:p>
        </p:txBody>
      </p:sp>
      <p:sp>
        <p:nvSpPr>
          <p:cNvPr id="5" name="Date Placeholder 4">
            <a:extLst>
              <a:ext uri="{FF2B5EF4-FFF2-40B4-BE49-F238E27FC236}">
                <a16:creationId xmlns:a16="http://schemas.microsoft.com/office/drawing/2014/main" id="{43B6DBFB-2C7D-406F-909D-ED65E7EBC30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7DF6DE3-73B7-4454-B6DA-20122C5BE13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F613F1D-991E-460D-9EEF-E6600A9F1C5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0874081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Water system partnerships encompass a range of opportunities. They can generally be categorized into four types:</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Informal cooperation</a:t>
            </a:r>
            <a:r>
              <a:rPr lang="en-US" sz="1200" b="0" i="0" u="none" strike="noStrike" kern="1200" baseline="0">
                <a:solidFill>
                  <a:schemeClr val="tx1"/>
                </a:solidFill>
                <a:latin typeface="+mn-lt"/>
                <a:ea typeface="+mn-ea"/>
                <a:cs typeface="+mn-cs"/>
              </a:rPr>
              <a:t>: water systems coordinate with other water systems without contractual obligations.</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Contractual assistance</a:t>
            </a:r>
            <a:r>
              <a:rPr lang="en-US" sz="1200" b="0" i="0" u="none" strike="noStrike" kern="1200" baseline="0">
                <a:solidFill>
                  <a:schemeClr val="tx1"/>
                </a:solidFill>
                <a:latin typeface="+mn-lt"/>
                <a:ea typeface="+mn-ea"/>
                <a:cs typeface="+mn-cs"/>
              </a:rPr>
              <a:t>: water systems contract with other water systems or service providers. The water systems remain independent, but certain functions are contracted out to increase efficiency. </a:t>
            </a:r>
          </a:p>
          <a:p>
            <a:pPr marL="51276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b="0" i="0" u="none" strike="noStrike" kern="1200" baseline="0">
                <a:solidFill>
                  <a:schemeClr val="tx1"/>
                </a:solidFill>
                <a:latin typeface="+mn-lt"/>
                <a:ea typeface="+mn-ea"/>
                <a:cs typeface="+mn-cs"/>
              </a:rPr>
              <a:t>These first two are generally inexpensive, take little time to execute, and generate a return on investment. </a:t>
            </a:r>
          </a:p>
          <a:p>
            <a:pPr marL="51276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b="0" i="0" u="none" strike="noStrike" kern="1200" baseline="0">
                <a:solidFill>
                  <a:schemeClr val="tx1"/>
                </a:solidFill>
                <a:latin typeface="+mn-lt"/>
                <a:ea typeface="+mn-ea"/>
                <a:cs typeface="+mn-cs"/>
              </a:rPr>
              <a:t>These two types are typically seen as the “simpler” or “easier” types of partnerships. </a:t>
            </a:r>
          </a:p>
          <a:p>
            <a:pPr marL="512763" marR="0" lvl="1"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b="0" i="0" u="none" strike="noStrike" kern="1200" baseline="0">
                <a:solidFill>
                  <a:schemeClr val="tx1"/>
                </a:solidFill>
                <a:latin typeface="+mn-lt"/>
                <a:ea typeface="+mn-ea"/>
                <a:cs typeface="+mn-cs"/>
              </a:rPr>
              <a:t>The relationships built in these two types are often the foundation to success when more complex partnerships (e.g., </a:t>
            </a:r>
            <a:r>
              <a:rPr lang="en-US" sz="1200" b="1" i="0" u="none" strike="noStrike" kern="1200" baseline="0">
                <a:solidFill>
                  <a:schemeClr val="tx1"/>
                </a:solidFill>
                <a:latin typeface="+mn-lt"/>
                <a:ea typeface="+mn-ea"/>
                <a:cs typeface="+mn-cs"/>
              </a:rPr>
              <a:t>joint power agency</a:t>
            </a:r>
            <a:r>
              <a:rPr lang="en-US" sz="1200" b="0" i="0" u="none" strike="noStrike" kern="1200" baseline="0">
                <a:solidFill>
                  <a:schemeClr val="tx1"/>
                </a:solidFill>
                <a:latin typeface="+mn-lt"/>
                <a:ea typeface="+mn-ea"/>
                <a:cs typeface="+mn-cs"/>
              </a:rPr>
              <a:t> or </a:t>
            </a:r>
            <a:r>
              <a:rPr lang="en-US" sz="1200" b="1" i="0" u="none" strike="noStrike" kern="1200" baseline="0">
                <a:solidFill>
                  <a:schemeClr val="tx1"/>
                </a:solidFill>
                <a:latin typeface="+mn-lt"/>
                <a:ea typeface="+mn-ea"/>
                <a:cs typeface="+mn-cs"/>
              </a:rPr>
              <a:t>ownership transfer</a:t>
            </a:r>
            <a:r>
              <a:rPr lang="en-US" sz="1200" b="0" i="0" u="none" strike="noStrike" kern="1200" baseline="0">
                <a:solidFill>
                  <a:schemeClr val="tx1"/>
                </a:solidFill>
                <a:latin typeface="+mn-lt"/>
                <a:ea typeface="+mn-ea"/>
                <a:cs typeface="+mn-cs"/>
              </a:rPr>
              <a:t>) are formed.</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Joint power agency</a:t>
            </a:r>
            <a:r>
              <a:rPr lang="en-US" sz="1200" b="0" i="0" u="none" strike="noStrike" kern="1200" baseline="0">
                <a:solidFill>
                  <a:schemeClr val="tx1"/>
                </a:solidFill>
                <a:latin typeface="+mn-lt"/>
                <a:ea typeface="+mn-ea"/>
                <a:cs typeface="+mn-cs"/>
              </a:rPr>
              <a:t>: a group of water systems create a new management entity designed to serve the water systems that formed it.</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Ownership transfer</a:t>
            </a:r>
            <a:r>
              <a:rPr lang="en-US" sz="1200" b="0" i="0" u="none" strike="noStrike" kern="1200" baseline="0">
                <a:solidFill>
                  <a:schemeClr val="tx1"/>
                </a:solidFill>
                <a:latin typeface="+mn-lt"/>
                <a:ea typeface="+mn-ea"/>
                <a:cs typeface="+mn-cs"/>
              </a:rPr>
              <a:t>: water systems engage in mergers, mutual transfer of existing entities, or creation of a new entity.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b="0" i="0" u="none" strike="noStrike" kern="1200" baseline="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b="0" i="0" u="none" strike="noStrike" kern="1200" baseline="0">
                <a:solidFill>
                  <a:schemeClr val="tx1"/>
                </a:solidFill>
                <a:latin typeface="+mn-lt"/>
                <a:ea typeface="+mn-ea"/>
                <a:cs typeface="+mn-cs"/>
              </a:rPr>
              <a:t>Water systems can also use multiple types of partnerships in a layered approached to improve efficiency. </a:t>
            </a:r>
            <a:r>
              <a:rPr lang="en-US" i="0"/>
              <a:t>These partnership types are discussed in greater detail on the next slides, and case studies are included throughout the workshop. You should think back to this graphic as we review the case studies, and think about which partnership types apply. </a:t>
            </a:r>
          </a:p>
        </p:txBody>
      </p:sp>
      <p:sp>
        <p:nvSpPr>
          <p:cNvPr id="5" name="Date Placeholder 4">
            <a:extLst>
              <a:ext uri="{FF2B5EF4-FFF2-40B4-BE49-F238E27FC236}">
                <a16:creationId xmlns:a16="http://schemas.microsoft.com/office/drawing/2014/main" id="{D4CE0032-599D-42DB-B94C-44F25019D54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D7D2298-491F-43AE-A1E3-E42BA96E8BC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5AE5CF2-31D0-41AF-9710-CC05D6B4700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52523199"/>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dirty="0"/>
              <a:t>[This slide contains animation – click to reveal the example]</a:t>
            </a:r>
          </a:p>
          <a:p>
            <a:pPr lvl="0"/>
            <a:r>
              <a:rPr lang="en-US" u="none" dirty="0"/>
              <a:t>Informal Cooperation, or a General Agreement, is a coordinated activity without binding contractual obligations. Informal cooperation c</a:t>
            </a:r>
            <a:r>
              <a:rPr lang="en-US" dirty="0"/>
              <a:t>reates opportunities to increase economies of scale and technical expertise, creates communication pathways, and allows water systems to maintain local control and flexibility of service. Informal partnerships happen all the time, but many just don’t recognize the relationships as actual partnerships.</a:t>
            </a:r>
          </a:p>
          <a:p>
            <a:pPr lvl="0"/>
            <a:r>
              <a:rPr lang="en-US" dirty="0"/>
              <a:t>Some examples of informal cooperation are purchasing chemicals in bulk, sharing equipment,</a:t>
            </a:r>
            <a:r>
              <a:rPr lang="en-US" strike="noStrike" dirty="0"/>
              <a:t> creating informal mutual aid agreements without contractual obligations, and sharing contacts. </a:t>
            </a:r>
          </a:p>
          <a:p>
            <a:pPr lvl="0"/>
            <a:endParaRPr lang="en-US" i="1" dirty="0"/>
          </a:p>
          <a:p>
            <a:pPr lvl="0"/>
            <a:r>
              <a:rPr lang="en-US" i="1" dirty="0"/>
              <a:t>[CLICK]</a:t>
            </a:r>
            <a:endParaRPr lang="en-US" dirty="0"/>
          </a:p>
          <a:p>
            <a:pPr lvl="0"/>
            <a:r>
              <a:rPr lang="en-US" dirty="0"/>
              <a:t>In this example of Informal Cooperation, 35 municipal water systems in Massachusetts purchase laboratory supplies and chemicals together. The water systems take turns fulfilling key roles in the buying process so that each can maintain institutional knowledge and autonomy. </a:t>
            </a:r>
          </a:p>
          <a:p>
            <a:pPr marL="169863" lvl="1" indent="0">
              <a:buNone/>
            </a:pPr>
            <a:endParaRPr lang="en-US" i="1" dirty="0"/>
          </a:p>
          <a:p>
            <a:pPr>
              <a:defRPr/>
            </a:pPr>
            <a:r>
              <a:rPr lang="en-US" i="1" u="sng" dirty="0"/>
              <a:t>[</a:t>
            </a:r>
            <a:r>
              <a:rPr lang="en-US" i="1" dirty="0"/>
              <a:t>More information for this case study can be found in EPA’s </a:t>
            </a:r>
            <a:r>
              <a:rPr lang="en-US" i="1" u="sng" dirty="0"/>
              <a:t>Gaining Operational and Managerial Efficiencies Through Water System Partnerships</a:t>
            </a:r>
            <a:r>
              <a:rPr lang="en-US" i="1" dirty="0"/>
              <a:t>: </a:t>
            </a:r>
            <a:r>
              <a:rPr lang="en-US" i="1" dirty="0">
                <a:hlinkClick r:id="rId3"/>
              </a:rPr>
              <a:t>https://nepis.epa.gov/Exe/ZyPDF.cgi/P1006MD0.PDF?Dockey=P1006MD0.PDF</a:t>
            </a:r>
            <a:r>
              <a:rPr lang="en-US" i="1" dirty="0"/>
              <a:t> and in the Organizer and Facilitator’s Guide]</a:t>
            </a:r>
          </a:p>
          <a:p>
            <a:pPr>
              <a:defRPr/>
            </a:pPr>
            <a:endParaRPr lang="en-US" i="1" dirty="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dirty="0"/>
              <a:t>[More examples can be found on EPA’s </a:t>
            </a:r>
            <a:r>
              <a:rPr lang="en-US" i="1" u="none" dirty="0">
                <a:solidFill>
                  <a:schemeClr val="bg1"/>
                </a:solidFill>
                <a:hlinkClick r:id="rId4">
                  <a:extLst>
                    <a:ext uri="{A12FA001-AC4F-418D-AE19-62706E023703}">
                      <ahyp:hlinkClr xmlns:ahyp="http://schemas.microsoft.com/office/drawing/2018/hyperlinkcolor" val="tx"/>
                    </a:ext>
                  </a:extLst>
                </a:hlinkClick>
              </a:rPr>
              <a:t>Water System Partnerships Case Study Map</a:t>
            </a:r>
            <a:r>
              <a:rPr lang="en-US" i="1" u="none" dirty="0">
                <a:solidFill>
                  <a:schemeClr val="bg1"/>
                </a:solidFill>
              </a:rPr>
              <a:t>: </a:t>
            </a:r>
            <a:r>
              <a:rPr lang="en-US" i="1" dirty="0">
                <a:hlinkClick r:id="rId4"/>
              </a:rPr>
              <a:t>https://epa.maps.arcgis.com/apps/Cascade/index.html?appid=a99dcae5390449e88ea74e4a7e3fcb07</a:t>
            </a:r>
            <a:r>
              <a:rPr lang="en-US" i="1" dirty="0"/>
              <a:t>]</a:t>
            </a:r>
          </a:p>
        </p:txBody>
      </p:sp>
      <p:sp>
        <p:nvSpPr>
          <p:cNvPr id="7" name="Slide Image Placeholder 6">
            <a:extLst>
              <a:ext uri="{FF2B5EF4-FFF2-40B4-BE49-F238E27FC236}">
                <a16:creationId xmlns:a16="http://schemas.microsoft.com/office/drawing/2014/main" id="{CD6D4FAE-1109-4D2C-B2C8-A1B89EC690F4}"/>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B791A7A1-B2AF-42F6-93C6-FF0F818CF3C2}"/>
              </a:ext>
            </a:extLst>
          </p:cNvPr>
          <p:cNvSpPr>
            <a:spLocks noGrp="1"/>
          </p:cNvSpPr>
          <p:nvPr>
            <p:ph type="dt" idx="1"/>
          </p:nvPr>
        </p:nvSpPr>
        <p:spPr/>
        <p:txBody>
          <a:bodyPr/>
          <a:lstStyle/>
          <a:p>
            <a:endParaRPr lang="en-US"/>
          </a:p>
        </p:txBody>
      </p:sp>
      <p:sp>
        <p:nvSpPr>
          <p:cNvPr id="5" name="Footer Placeholder 4">
            <a:extLst>
              <a:ext uri="{FF2B5EF4-FFF2-40B4-BE49-F238E27FC236}">
                <a16:creationId xmlns:a16="http://schemas.microsoft.com/office/drawing/2014/main" id="{0FF41F27-9463-4426-9B78-DC0B3F9C23EE}"/>
              </a:ext>
            </a:extLst>
          </p:cNvPr>
          <p:cNvSpPr>
            <a:spLocks noGrp="1"/>
          </p:cNvSpPr>
          <p:nvPr>
            <p:ph type="ftr" sz="quarter" idx="4"/>
          </p:nvPr>
        </p:nvSpPr>
        <p:spPr/>
        <p:txBody>
          <a:bodyPr/>
          <a:lstStyle/>
          <a:p>
            <a:endParaRPr lang="en-US"/>
          </a:p>
        </p:txBody>
      </p:sp>
      <p:sp>
        <p:nvSpPr>
          <p:cNvPr id="6" name="Header Placeholder 5">
            <a:extLst>
              <a:ext uri="{FF2B5EF4-FFF2-40B4-BE49-F238E27FC236}">
                <a16:creationId xmlns:a16="http://schemas.microsoft.com/office/drawing/2014/main" id="{1F9359D8-EA5E-47D8-A415-F4F3431C16A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07294087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We will now take a look at the Birmingham Water Works case study, a prime example of informal cooperation.</a:t>
            </a:r>
          </a:p>
        </p:txBody>
      </p:sp>
      <p:sp>
        <p:nvSpPr>
          <p:cNvPr id="5" name="Date Placeholder 4">
            <a:extLst>
              <a:ext uri="{FF2B5EF4-FFF2-40B4-BE49-F238E27FC236}">
                <a16:creationId xmlns:a16="http://schemas.microsoft.com/office/drawing/2014/main" id="{7078BBFB-9F65-4A5C-889F-25B40816B80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CDDBC0C-A570-4731-A0E8-953FC68100A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33F240C-F1B5-449E-994A-50B353FF721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45697196"/>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In 2008, Birmingham Water Works created an internal training program. The shift internally led to increased employee retention, increased promotion rates, reduced training costs, reduced hiring costs, and more knowledgeable staff. </a:t>
            </a:r>
            <a:r>
              <a:rPr lang="en-US"/>
              <a:t>Moving trainings internal, instead of continuing to contract out training for water system staff, also meant trainings were tailored to the water system.</a:t>
            </a:r>
            <a:endParaRPr lang="en-US" sz="1200" i="1" u="none"/>
          </a:p>
          <a:p>
            <a:endParaRPr lang="en-US" i="1"/>
          </a:p>
        </p:txBody>
      </p:sp>
      <p:sp>
        <p:nvSpPr>
          <p:cNvPr id="5" name="Date Placeholder 4">
            <a:extLst>
              <a:ext uri="{FF2B5EF4-FFF2-40B4-BE49-F238E27FC236}">
                <a16:creationId xmlns:a16="http://schemas.microsoft.com/office/drawing/2014/main" id="{C9985625-D406-4248-BE93-47763E8C935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92C68E0-3A0B-4F14-B123-1407DB7B482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8FF66A9-1A7B-40F1-AD71-EDC27D3202D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58143313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The success of their internal training program allowed the water system to expand and offer trainings to other water systems. They i</a:t>
            </a:r>
            <a:r>
              <a:rPr lang="en-US"/>
              <a:t>nvited other water systems to attend and participate in internal trainings (informal cooperation) and offered to travel to other water systems and provide trainings to their staff (through contractual assistance agreements).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endParaRPr lang="en-US" i="1"/>
          </a:p>
        </p:txBody>
      </p:sp>
      <p:sp>
        <p:nvSpPr>
          <p:cNvPr id="5" name="Date Placeholder 4">
            <a:extLst>
              <a:ext uri="{FF2B5EF4-FFF2-40B4-BE49-F238E27FC236}">
                <a16:creationId xmlns:a16="http://schemas.microsoft.com/office/drawing/2014/main" id="{82F6766C-721D-4726-BF34-A3D94140552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A20931D-93CE-4179-9D58-0AE21D84394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055C53E-A239-465F-B235-E8D6C41D6A9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57749296"/>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Expanding their training offerings brought benefits to Birmingham. With their own training program, they were able to expand leadership programs and begin internship training programs, produce extra revenue, support the needs of other water systems, and improve the shortage of Grade IV operators in Alabama.</a:t>
            </a:r>
          </a:p>
        </p:txBody>
      </p:sp>
      <p:sp>
        <p:nvSpPr>
          <p:cNvPr id="5" name="Date Placeholder 4">
            <a:extLst>
              <a:ext uri="{FF2B5EF4-FFF2-40B4-BE49-F238E27FC236}">
                <a16:creationId xmlns:a16="http://schemas.microsoft.com/office/drawing/2014/main" id="{56ABC6DE-1601-4D58-8DF3-89F64B0B7D6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9CAA830-112E-4B2F-8A04-B2CC378298D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E74C403-74AA-4604-A64E-1D4262A1AA5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63405797"/>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The overall benefits of informal cooperation for Birmingham were great. Informal cooperation allowed for increased collaboration between water systems, which encouraged future relationships. It also improved Birmingham’s current trainings, increased access to training for other water systems, improved the shortage of Grade IV operators, and added an additional stream of revenue for Birmingham Water Works.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0"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The water system faced challenges funding the program. However, Birmingham started small and built upon successes with the program. They began with a strong foundation and grew through meetings and public outreach to other nearby water systems. The Board recognized the benefits of enhancing local communities and investing in their own staff, which aided the success of the program.</a:t>
            </a:r>
          </a:p>
        </p:txBody>
      </p:sp>
      <p:sp>
        <p:nvSpPr>
          <p:cNvPr id="5" name="Date Placeholder 4">
            <a:extLst>
              <a:ext uri="{FF2B5EF4-FFF2-40B4-BE49-F238E27FC236}">
                <a16:creationId xmlns:a16="http://schemas.microsoft.com/office/drawing/2014/main" id="{B0525E13-F1F1-4DFD-AF7C-05C35F502DD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C829F4B-D856-4450-A6F9-8EA25305A6B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3BBDBD6-5A9F-4376-B68E-A2CC972E228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1261303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dirty="0"/>
              <a:t>[This slide contains animation – click to reveal the example]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dirty="0"/>
              <a:t>Contractual assistance is a type of partnership that has an official contract with another water system or service provider. Contractual assistance can:</a:t>
            </a:r>
          </a:p>
          <a:p>
            <a:pPr marL="171450" lvl="0" indent="-171450">
              <a:buFont typeface="Arial" panose="020B0604020202020204" pitchFamily="34" charset="0"/>
              <a:buChar char="•"/>
            </a:pPr>
            <a:r>
              <a:rPr lang="en-US" dirty="0"/>
              <a:t>Ensure a stable, written agreement</a:t>
            </a:r>
          </a:p>
          <a:p>
            <a:pPr marL="171450" lvl="0" indent="-171450">
              <a:buFont typeface="Arial" panose="020B0604020202020204" pitchFamily="34" charset="0"/>
              <a:buChar char="•"/>
            </a:pPr>
            <a:r>
              <a:rPr lang="en-US" dirty="0"/>
              <a:t>Significantly improve TMF capacity</a:t>
            </a:r>
          </a:p>
          <a:p>
            <a:pPr marL="171450" lvl="0" indent="-171450">
              <a:buFont typeface="Arial" panose="020B0604020202020204" pitchFamily="34" charset="0"/>
              <a:buChar char="•"/>
            </a:pPr>
            <a:r>
              <a:rPr lang="en-US" dirty="0"/>
              <a:t>Allows water systems to maintain local control.</a:t>
            </a:r>
          </a:p>
          <a:p>
            <a:pPr marL="169863" lvl="1" indent="0">
              <a:buNone/>
            </a:pPr>
            <a:endParaRPr lang="en-US" sz="1200" i="0" kern="1200" dirty="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kern="1200" dirty="0">
                <a:solidFill>
                  <a:schemeClr val="tx1"/>
                </a:solidFill>
                <a:latin typeface="+mn-lt"/>
                <a:ea typeface="+mn-ea"/>
                <a:cs typeface="+mn-cs"/>
              </a:rPr>
              <a:t>Examples of contractual assistance are purchasing water from another water system, contracting out </a:t>
            </a:r>
            <a:r>
              <a:rPr lang="en-US" sz="1200" i="0" kern="1200" dirty="0" err="1">
                <a:solidFill>
                  <a:schemeClr val="tx1"/>
                </a:solidFill>
                <a:latin typeface="+mn-lt"/>
                <a:ea typeface="+mn-ea"/>
                <a:cs typeface="+mn-cs"/>
              </a:rPr>
              <a:t>O&amp;M</a:t>
            </a:r>
            <a:r>
              <a:rPr lang="en-US" sz="1200" i="0" kern="1200" dirty="0">
                <a:solidFill>
                  <a:schemeClr val="tx1"/>
                </a:solidFill>
                <a:latin typeface="+mn-lt"/>
                <a:ea typeface="+mn-ea"/>
                <a:cs typeface="+mn-cs"/>
              </a:rPr>
              <a:t> to another water system, or creating formal mutual aid agreements such as Water and Wastewater Agency Response Networks (</a:t>
            </a:r>
            <a:r>
              <a:rPr lang="en-US" sz="1200" i="0" kern="1200" dirty="0" err="1">
                <a:solidFill>
                  <a:schemeClr val="tx1"/>
                </a:solidFill>
                <a:latin typeface="+mn-lt"/>
                <a:ea typeface="+mn-ea"/>
                <a:cs typeface="+mn-cs"/>
              </a:rPr>
              <a:t>WARNs</a:t>
            </a:r>
            <a:r>
              <a:rPr lang="en-US" sz="1200" i="0" kern="1200" dirty="0">
                <a:solidFill>
                  <a:schemeClr val="tx1"/>
                </a:solidFill>
                <a:latin typeface="+mn-lt"/>
                <a:ea typeface="+mn-ea"/>
                <a:cs typeface="+mn-cs"/>
              </a:rPr>
              <a:t>) which are found in 49 of the 50 states as well as the National Capital Region.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kern="1200" dirty="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dirty="0"/>
              <a:t>A memorandum of understanding (MOU) documents a relationship between parties, but generally does not contain legally enforceable promises; whereas memorandum of agreement (MOA) is a formal document between parties that is typically legally binding. Regardless of the type of contract, general agreement language should include: the background/purpose of the partnership; the parties involved; the activities that will be taking place and the benefits; the location/site of where it will take place; the occurrence(s) or length of partnership; backup options; and more. </a:t>
            </a:r>
            <a:endParaRPr lang="en-US" sz="1200" i="0" kern="1200" dirty="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kern="1200" dirty="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1" kern="1200" dirty="0">
                <a:solidFill>
                  <a:schemeClr val="tx1"/>
                </a:solidFill>
                <a:latin typeface="+mn-lt"/>
                <a:ea typeface="+mn-ea"/>
                <a:cs typeface="+mn-cs"/>
              </a:rPr>
              <a:t>[CLICK]</a:t>
            </a:r>
            <a:endParaRPr lang="en-US" sz="1200" i="0" kern="1200" dirty="0">
              <a:solidFill>
                <a:schemeClr val="tx1"/>
              </a:solidFill>
              <a:latin typeface="+mn-lt"/>
              <a:ea typeface="+mn-ea"/>
              <a:cs typeface="+mn-cs"/>
            </a:endParaRPr>
          </a:p>
          <a:p>
            <a:pPr marL="0" lvl="0" indent="-171450">
              <a:buNone/>
            </a:pPr>
            <a:r>
              <a:rPr lang="en-US" dirty="0"/>
              <a:t>In this example of Contractual Assistance, a village in Illinois did not have a sufficient water supply to provide adequate fire protection for the town. Water supply concerns as well as infrastructure needs led the village to contract all public works services, including water, out to St. Louis-based Environmental Management Corporation (EMC).</a:t>
            </a:r>
          </a:p>
          <a:p>
            <a:pPr marL="169863" lvl="1" indent="0">
              <a:buNone/>
            </a:pPr>
            <a:endParaRPr lang="en-US" i="1" dirty="0"/>
          </a:p>
          <a:p>
            <a:pPr>
              <a:defRPr/>
            </a:pPr>
            <a:r>
              <a:rPr lang="en-US" i="1" u="sng" dirty="0"/>
              <a:t>[</a:t>
            </a:r>
            <a:r>
              <a:rPr lang="en-US" i="1" dirty="0"/>
              <a:t>More information for this case study can be found in EPA’s </a:t>
            </a:r>
            <a:r>
              <a:rPr lang="en-US" i="1" u="sng" dirty="0"/>
              <a:t>Restructuring Small Drinking Water Systems</a:t>
            </a:r>
            <a:r>
              <a:rPr lang="en-US" i="1" dirty="0"/>
              <a:t>: </a:t>
            </a:r>
            <a:r>
              <a:rPr lang="en-US" i="1" dirty="0">
                <a:hlinkClick r:id="rId3"/>
              </a:rPr>
              <a:t>https://nepis.epa.gov/Exe/ZyPDF.cgi/20001RPX.PDF?Dockey=20001RPX.PDF</a:t>
            </a:r>
            <a:r>
              <a:rPr lang="en-US" i="1" dirty="0"/>
              <a:t> and in the Organizer and Facilitator’s Guide]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dirty="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dirty="0"/>
              <a:t>[More examples can be found on EPA’s </a:t>
            </a:r>
            <a:r>
              <a:rPr lang="en-US" i="1" u="none" dirty="0">
                <a:solidFill>
                  <a:schemeClr val="bg1"/>
                </a:solidFill>
                <a:hlinkClick r:id="rId4">
                  <a:extLst>
                    <a:ext uri="{A12FA001-AC4F-418D-AE19-62706E023703}">
                      <ahyp:hlinkClr xmlns:ahyp="http://schemas.microsoft.com/office/drawing/2018/hyperlinkcolor" val="tx"/>
                    </a:ext>
                  </a:extLst>
                </a:hlinkClick>
              </a:rPr>
              <a:t>Water System Partnerships Case Study Map</a:t>
            </a:r>
            <a:r>
              <a:rPr lang="en-US" i="1" u="none" dirty="0">
                <a:solidFill>
                  <a:schemeClr val="bg1"/>
                </a:solidFill>
              </a:rPr>
              <a:t>: </a:t>
            </a:r>
            <a:r>
              <a:rPr lang="en-US" i="1" dirty="0">
                <a:hlinkClick r:id="rId4"/>
              </a:rPr>
              <a:t>https://epa.maps.arcgis.com/apps/Cascade/index.html?appid=a99dcae5390449e88ea74e4a7e3fcb07</a:t>
            </a:r>
            <a:r>
              <a:rPr lang="en-US" i="1" dirty="0"/>
              <a:t>]</a:t>
            </a:r>
            <a:endParaRPr lang="en-US" i="1" u="sng" dirty="0">
              <a:solidFill>
                <a:schemeClr val="bg1"/>
              </a:solidFill>
            </a:endParaRPr>
          </a:p>
        </p:txBody>
      </p:sp>
      <p:sp>
        <p:nvSpPr>
          <p:cNvPr id="5" name="Date Placeholder 4">
            <a:extLst>
              <a:ext uri="{FF2B5EF4-FFF2-40B4-BE49-F238E27FC236}">
                <a16:creationId xmlns:a16="http://schemas.microsoft.com/office/drawing/2014/main" id="{C8437A47-8779-428A-BEB8-323F98CFAE5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6D8B300-A43C-4491-8A96-6B6D4BDB8C5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FE6C9D1-78D9-417B-820A-50DF94D86C3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8122220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u="none"/>
              <a:t>We will now take a look at the Beckham County Rural Water case study, a prime example of contractual assistance.</a:t>
            </a:r>
          </a:p>
          <a:p>
            <a:endParaRPr lang="en-US" i="1"/>
          </a:p>
        </p:txBody>
      </p:sp>
      <p:sp>
        <p:nvSpPr>
          <p:cNvPr id="5" name="Date Placeholder 4">
            <a:extLst>
              <a:ext uri="{FF2B5EF4-FFF2-40B4-BE49-F238E27FC236}">
                <a16:creationId xmlns:a16="http://schemas.microsoft.com/office/drawing/2014/main" id="{7EE02A0E-0EA0-4F9F-A552-120FA2CE8FE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FD54933-A60A-44ED-928A-675ABDCAB25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B4BF513-925A-4755-8352-F9876F0B071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6411299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Capacity is the ability to plan for, achieve, and maintain compliance with applicable drinking water </a:t>
            </a:r>
            <a:r>
              <a:rPr lang="en-US"/>
              <a:t>and wastewater standards</a:t>
            </a:r>
            <a:r>
              <a:rPr lang="en-US" i="0"/>
              <a:t>. There are three pillars of capacity: technical, managerial, and financial. Partnerships are useful tools to help water systems overcome barriers to meeting capacity.</a:t>
            </a:r>
          </a:p>
        </p:txBody>
      </p:sp>
      <p:sp>
        <p:nvSpPr>
          <p:cNvPr id="5" name="Date Placeholder 4">
            <a:extLst>
              <a:ext uri="{FF2B5EF4-FFF2-40B4-BE49-F238E27FC236}">
                <a16:creationId xmlns:a16="http://schemas.microsoft.com/office/drawing/2014/main" id="{92F6A48E-4365-4D04-ADA9-5666C4DC890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535C12D-AE8A-4F65-A18E-E384FE9FF72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6437E9D-FA92-48ED-95B7-8733EA20C6F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8083839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A small water system within Beckham County, Oklahoma was experiencing challenges meeting technical demands and lost their only employee. To resolve the issue, the Board contracted with Water Systems Management to fully manage and operate the water system since contracting was more cost-effective than hiring an operator. </a:t>
            </a:r>
            <a:r>
              <a:rPr lang="en-US"/>
              <a:t>Water Systems Management is the “for-profit” subsidiary of the Oklahoma Rural Water Association.</a:t>
            </a:r>
            <a:endParaRPr lang="en-US" sz="1200" i="1" u="none"/>
          </a:p>
          <a:p>
            <a:endParaRPr lang="en-US" i="1"/>
          </a:p>
        </p:txBody>
      </p:sp>
      <p:sp>
        <p:nvSpPr>
          <p:cNvPr id="5" name="Date Placeholder 4">
            <a:extLst>
              <a:ext uri="{FF2B5EF4-FFF2-40B4-BE49-F238E27FC236}">
                <a16:creationId xmlns:a16="http://schemas.microsoft.com/office/drawing/2014/main" id="{E85310C6-AD86-4432-8426-0798210964A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DD86262-BAB9-4406-9FDA-254723C5B70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C264DE9-141A-49C1-B9F3-354C343A0743}"/>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9356557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r>
              <a:rPr lang="en-US" i="0"/>
              <a:t>The overall benefits of contractual assistance for Beckham County Rural Water were great. Contractual assistance allowed Beckham to meet technical capacity needs in a cost-effective manner, since it was less expensive than hiring an operator and other necessary staff.</a:t>
            </a:r>
          </a:p>
          <a:p>
            <a:r>
              <a:rPr lang="en-US" i="0"/>
              <a:t>However, Beckham had difficulties gaining community buy-in.</a:t>
            </a:r>
          </a:p>
          <a:p>
            <a:r>
              <a:rPr lang="en-US" i="0"/>
              <a:t>The partnership was a success in many ways. The Board assessed their needs and sought contract support. Additionally, Water Systems Management was able to provide support to maintaining infrastructure, managing billing and accounting, and conducting O&amp;M activities.</a:t>
            </a:r>
          </a:p>
        </p:txBody>
      </p:sp>
      <p:sp>
        <p:nvSpPr>
          <p:cNvPr id="5" name="Date Placeholder 4">
            <a:extLst>
              <a:ext uri="{FF2B5EF4-FFF2-40B4-BE49-F238E27FC236}">
                <a16:creationId xmlns:a16="http://schemas.microsoft.com/office/drawing/2014/main" id="{94FCA44C-90FE-462F-BD85-D3345D642BD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A21E776-87F2-45A1-95D6-F2A244D71F3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176154B-E4FB-4DEB-9692-1056643CA44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2246758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[This slide contains animation – click to reveal the example]</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Joint Power Agencies are partnerships where new entities are created to serve the water systems that formed them. Joint Power Agencies can also be called regional water authorities, joint powers authorities, municipal power agencies, regional water commissions, etc. Water systems can share management, operators, facilities, or source water. </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Joint Power Agencies should include:</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u="none"/>
              <a:t>Understanding of how management/operators could be shared between water systems,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u="none"/>
              <a:t>Having a checks and balances system to ensure that all water systems involved are holding up their end of the deal and staying on top of their capacity needs,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u="none"/>
              <a:t>Developing a new hierarchy or employee management system to have levels of accountability</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u="none"/>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1" u="none"/>
              <a:t>[CLICK]</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b="0" i="0" u="none" strike="noStrike" kern="1200">
                <a:solidFill>
                  <a:schemeClr val="tx1"/>
                </a:solidFill>
                <a:effectLst/>
                <a:latin typeface="+mn-lt"/>
                <a:ea typeface="+mn-ea"/>
                <a:cs typeface="+mn-cs"/>
              </a:rPr>
              <a:t>In this example of Joint Power Agency, </a:t>
            </a:r>
            <a:r>
              <a:rPr lang="en-US" i="0"/>
              <a:t>11 water systems in Texas faced over-pumping of the Edwards Aquifer. The Texas Water Development Board encouraged the water systems to form the Canyon Regional Water Authority (CRWA) to manage water use and plan for long-term sustainability.</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u="sng"/>
              <a:t>[</a:t>
            </a:r>
            <a:r>
              <a:rPr lang="en-US" i="1"/>
              <a:t>More information for this case study can be found in EPA’s </a:t>
            </a:r>
            <a:r>
              <a:rPr lang="en-US" i="1" u="sng"/>
              <a:t>Gaining Operational and Managerial Efficiencies Through Water System Partnerships</a:t>
            </a:r>
            <a:r>
              <a:rPr lang="en-US" i="1"/>
              <a:t>: </a:t>
            </a:r>
            <a:r>
              <a:rPr lang="en-US" i="1">
                <a:hlinkClick r:id="rId3"/>
              </a:rPr>
              <a:t>https://nepis.epa.gov/Exe/ZyPDF.cgi/P1006MD0.PDF?Dockey=P1006MD0.PDF</a:t>
            </a:r>
            <a:r>
              <a:rPr lang="en-US" i="1"/>
              <a:t> and in the Organizer and Facilitator’s Guide]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[More examples can be found on </a:t>
            </a:r>
            <a:r>
              <a:rPr lang="en-US" i="1" u="none"/>
              <a:t>EPA’s Water System Partnerships Case Study Map: </a:t>
            </a:r>
            <a:r>
              <a:rPr lang="en-US" i="1">
                <a:hlinkClick r:id="rId4"/>
              </a:rPr>
              <a:t>https://epa.maps.arcgis.com/apps/Cascade/index.html?appid=a99dcae5390449e88ea74e4a7e3fcb07</a:t>
            </a:r>
            <a:r>
              <a:rPr lang="en-US" i="1"/>
              <a: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u="sng">
              <a:solidFill>
                <a:schemeClr val="bg1"/>
              </a:solidFill>
            </a:endParaRPr>
          </a:p>
        </p:txBody>
      </p:sp>
      <p:sp>
        <p:nvSpPr>
          <p:cNvPr id="5" name="Date Placeholder 4">
            <a:extLst>
              <a:ext uri="{FF2B5EF4-FFF2-40B4-BE49-F238E27FC236}">
                <a16:creationId xmlns:a16="http://schemas.microsoft.com/office/drawing/2014/main" id="{11033165-33B6-4550-9C89-2706517C408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1B4E859-FAEF-4756-B1D2-F2EACF27834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0B6FEC27-3605-4022-A993-783AB789156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6852054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spcAft>
                <a:spcPts val="0"/>
              </a:spcAf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 If you choose to play RCAC’s video about the LRGPWWA, it can be found here</a:t>
            </a:r>
            <a:r>
              <a:rPr lang="en-US" i="1"/>
              <a:t>: </a:t>
            </a:r>
            <a:r>
              <a:rPr lang="en-US" i="1">
                <a:hlinkClick r:id="rId3"/>
              </a:rPr>
              <a:t>https://www.rcac.org/videos/lower-rio-grande-public-water-works-authority/</a:t>
            </a:r>
            <a:r>
              <a:rPr lang="en-US" i="1"/>
              <a:t>]</a:t>
            </a:r>
            <a:endParaRPr lang="en-US" sz="1200" i="1" u="none"/>
          </a:p>
          <a:p>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u="none"/>
              <a:t>We will now take a look at the Lower Rio Grande Public Water Works Authority (LRGPWWA) case study, a prime example of a joint power agency partnership.</a:t>
            </a:r>
          </a:p>
          <a:p>
            <a:endParaRPr lang="en-US" i="1"/>
          </a:p>
        </p:txBody>
      </p:sp>
      <p:sp>
        <p:nvSpPr>
          <p:cNvPr id="5" name="Date Placeholder 4">
            <a:extLst>
              <a:ext uri="{FF2B5EF4-FFF2-40B4-BE49-F238E27FC236}">
                <a16:creationId xmlns:a16="http://schemas.microsoft.com/office/drawing/2014/main" id="{A79E76F0-AEBB-4AD4-AED6-D18207BD64A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361B6C1-24F7-476C-8CF8-A9CBFC6C2F6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82DC924-6E08-4355-B84F-122334206CB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547318951"/>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endParaRPr lang="en-US" i="1"/>
          </a:p>
          <a:p>
            <a:r>
              <a:rPr lang="en-US" i="0"/>
              <a:t>In this case study, five mutual domestic water associations began meeting regularly to discuss regional challenges and efforts, which is an example of informal cooperation. These regular meetings helped built relationships and the associations began to discuss opportunities to partner further. The regular meetings also built a foundation of trust between the partners, which lowered the perceived risk of involving themselves in a partnership. Eventually, the associations collaborated to create a Joint Power Agency.</a:t>
            </a:r>
          </a:p>
        </p:txBody>
      </p:sp>
      <p:sp>
        <p:nvSpPr>
          <p:cNvPr id="5" name="Date Placeholder 4">
            <a:extLst>
              <a:ext uri="{FF2B5EF4-FFF2-40B4-BE49-F238E27FC236}">
                <a16:creationId xmlns:a16="http://schemas.microsoft.com/office/drawing/2014/main" id="{DB0BD4AA-96CD-4569-A74B-582032A1F773}"/>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2F411D4-A2F0-4974-93A3-E4A5EFE3BB2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C62439A-D563-4AD1-A7CB-FB726AFE919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7982703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A timeline on the process is shown on this slide. In 2005, a Memorandum of Understanding was created between the four original mutual domestic water associations. In 2009, New Mexico passed House Bill 185, creating the Lower Rio Grande Public Water Works Authority (LRGPWWA) and giving them legal authority to discuss mergers. In 2016, four additional domestic water associations joined the Authority.</a:t>
            </a:r>
          </a:p>
        </p:txBody>
      </p:sp>
      <p:sp>
        <p:nvSpPr>
          <p:cNvPr id="5" name="Date Placeholder 4">
            <a:extLst>
              <a:ext uri="{FF2B5EF4-FFF2-40B4-BE49-F238E27FC236}">
                <a16:creationId xmlns:a16="http://schemas.microsoft.com/office/drawing/2014/main" id="{2D823D03-0757-4350-9D82-B0CAC7B308B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27F6262-9070-4124-B2BC-AA5D832507D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D3FE79D-4AF3-4039-B5FE-768CBD299BA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672605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i="0"/>
              <a:t>The overall benefits of creating the </a:t>
            </a:r>
            <a:r>
              <a:rPr lang="en-US" sz="1200" i="0" u="none"/>
              <a:t>Lower Rio Grande Public Water Works Authority (LRGPWWA) </a:t>
            </a:r>
            <a:r>
              <a:rPr lang="en-US" i="0"/>
              <a:t>were great. The Joint Power Agency solved issues with strained water rights, fixed compliance issues with the Arsenic standard at two of the water systems, created a larger pool of resources and increased cost-efficiency, created better planning abilities, and provided lower rates for the customers.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0"/>
              </a:spcAft>
              <a:buClrTx/>
              <a:buSzTx/>
              <a:buFontTx/>
              <a:buNone/>
              <a:tabLst/>
              <a:defRPr/>
            </a:pPr>
            <a:r>
              <a:rPr lang="en-US" i="0"/>
              <a:t>However, some challenges were apparent, such as the initial lack of allowability of Joint Power Agencies in New Mexico. </a:t>
            </a:r>
            <a:r>
              <a:rPr lang="en-US" sz="1200"/>
              <a:t>It was illegal in New Mexico to create the Authority and they needed to lobby for revisions to state law to implement the partnership. </a:t>
            </a:r>
            <a:r>
              <a:rPr lang="en-US" i="0"/>
              <a:t>Also, the region needed a plan to implement merging the water systems which took a lot of manpower and time.</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0"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The partnership was a success in many ways. The Joint Power Agency was built from informal relationships that were created in 2005 and partnered with the New Mexico Office of the State Engineer to establish the Authority’s service area.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endParaRPr lang="en-US" i="1"/>
          </a:p>
        </p:txBody>
      </p:sp>
      <p:sp>
        <p:nvSpPr>
          <p:cNvPr id="5" name="Date Placeholder 4">
            <a:extLst>
              <a:ext uri="{FF2B5EF4-FFF2-40B4-BE49-F238E27FC236}">
                <a16:creationId xmlns:a16="http://schemas.microsoft.com/office/drawing/2014/main" id="{C02E2F51-EE49-4F80-8677-F28D387821E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DAE5B35-28AC-4F89-8729-FD8AA284B86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5F73BFE-DBBB-41A3-A8AE-3D52555EF2F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089721343"/>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[This slide contains animation – click to reveal the example]</a:t>
            </a:r>
          </a:p>
          <a:p>
            <a:r>
              <a:rPr lang="en-US" i="0"/>
              <a:t>Ownership transfer is a type of partnership where a merger or mutual transfer of an existing entity or newly created entity takes place. This is usually in the form of one water system acquiring another, or one water system formally connecting to another through a physical, financial, and managerial connection. Ownership transfers can </a:t>
            </a:r>
            <a:r>
              <a:rPr lang="en-US"/>
              <a:t>address severe problems (e.g., source water issues) that may not be solved by other types of partnerships.</a:t>
            </a:r>
          </a:p>
          <a:p>
            <a:endParaRPr lang="en-US"/>
          </a:p>
          <a:p>
            <a:r>
              <a:rPr lang="en-US" i="1"/>
              <a:t>[CLICK]</a:t>
            </a:r>
            <a:endParaRPr lang="en-US"/>
          </a:p>
          <a:p>
            <a:r>
              <a:rPr lang="en-US" sz="1200" b="0" i="0" u="none" strike="noStrike" kern="1200">
                <a:solidFill>
                  <a:schemeClr val="tx1"/>
                </a:solidFill>
                <a:effectLst/>
                <a:latin typeface="+mn-lt"/>
                <a:ea typeface="+mn-ea"/>
                <a:cs typeface="+mn-cs"/>
              </a:rPr>
              <a:t>In this example of Ownership Transfer, </a:t>
            </a:r>
            <a:r>
              <a:rPr lang="en-US"/>
              <a:t>the Isle of Pines water system, located in South Carolina, suffered from a poor-quality ground water source, an untrained operator, and frequent distribution line breaks. The neighboring Town of Chapin extended drinking water service to Isle of Pines and assumed ownership of the water system to address the issues.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1" u="sng"/>
              <a:t>[</a:t>
            </a:r>
            <a:r>
              <a:rPr lang="en-US" i="1"/>
              <a:t>More information for this case study can be found in EPA’s </a:t>
            </a:r>
            <a:r>
              <a:rPr lang="en-US" i="1" u="sng"/>
              <a:t>System Partnership Solutions to Improve Public Health Protection Volume II</a:t>
            </a:r>
            <a:r>
              <a:rPr lang="en-US" i="1"/>
              <a:t>: </a:t>
            </a:r>
            <a:r>
              <a:rPr lang="en-US" i="1">
                <a:hlinkClick r:id="rId3"/>
              </a:rPr>
              <a:t>https://nepis.epa.gov/Exe/ZyPDF.cgi/P100399Z.PDF?Dockey=P100399Z.PDF</a:t>
            </a:r>
            <a:r>
              <a:rPr lang="en-US" i="1"/>
              <a:t> and in the Organizer and Facilitator’s Guide]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[More examples can be found on EPA’s</a:t>
            </a:r>
            <a:r>
              <a:rPr lang="en-US" i="1" u="none"/>
              <a:t> Water System Partnerships Case Study Map: </a:t>
            </a:r>
            <a:r>
              <a:rPr lang="en-US" i="1">
                <a:hlinkClick r:id="rId4"/>
              </a:rPr>
              <a:t>https://epa.maps.arcgis.com/apps/Cascade/index.html?appid=a99dcae5390449e88ea74e4a7e3fcb07</a:t>
            </a:r>
            <a:r>
              <a:rPr lang="en-US" i="1"/>
              <a:t>]</a:t>
            </a:r>
            <a:endParaRPr lang="en-US" i="1" u="sng">
              <a:solidFill>
                <a:schemeClr val="bg1"/>
              </a:solidFill>
            </a:endParaRPr>
          </a:p>
          <a:p>
            <a:endParaRPr lang="en-US"/>
          </a:p>
        </p:txBody>
      </p:sp>
      <p:sp>
        <p:nvSpPr>
          <p:cNvPr id="5" name="Date Placeholder 4">
            <a:extLst>
              <a:ext uri="{FF2B5EF4-FFF2-40B4-BE49-F238E27FC236}">
                <a16:creationId xmlns:a16="http://schemas.microsoft.com/office/drawing/2014/main" id="{E3FD35CA-5236-45EB-B3EE-4018AFDA0A3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5C33E74-6F73-4EA0-B7A1-2778B56F779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E69827B-BA96-48AA-8FB1-4012F3EF2AD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02632871"/>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There is additional information in the Organizer and Facilitator’s Guide about the case studies referenced in this slide deck as well as suggestions for identifying and including different case studies.]</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u="none"/>
              <a:t>We will now take a look at the Vinton and Jackson County case study, a prime example of an ownership transfer partnership.</a:t>
            </a:r>
          </a:p>
          <a:p>
            <a:endParaRPr lang="en-US" i="1"/>
          </a:p>
        </p:txBody>
      </p:sp>
      <p:sp>
        <p:nvSpPr>
          <p:cNvPr id="5" name="Date Placeholder 4">
            <a:extLst>
              <a:ext uri="{FF2B5EF4-FFF2-40B4-BE49-F238E27FC236}">
                <a16:creationId xmlns:a16="http://schemas.microsoft.com/office/drawing/2014/main" id="{C3DA26BF-971C-4692-96EA-9B1BB7637F2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52BD4F9-51F9-457B-A3AC-B27114CA8FD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9E9322E-302E-46FB-B3E6-009226C0BC8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10184125"/>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endParaRPr lang="en-US" i="1"/>
          </a:p>
          <a:p>
            <a:r>
              <a:rPr lang="en-US" i="0"/>
              <a:t>Vinton and Jackson County are two water systems in rural southeastern Ohio. Vinton County faced challenges meeting technical, managerial, and financial capacity, including concerns with source water quality, low revenue streams, and an inability to maintain a certified operator. </a:t>
            </a:r>
          </a:p>
        </p:txBody>
      </p:sp>
      <p:sp>
        <p:nvSpPr>
          <p:cNvPr id="5" name="Date Placeholder 4">
            <a:extLst>
              <a:ext uri="{FF2B5EF4-FFF2-40B4-BE49-F238E27FC236}">
                <a16:creationId xmlns:a16="http://schemas.microsoft.com/office/drawing/2014/main" id="{F5B46DE9-613D-4B99-8458-68C9690C26A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08BDE82-0624-4D49-B88D-3DFCE447E10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F16EE91-2704-4E7A-87D5-FD61BBFD267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4504798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Water System Partnerships are defined as any informal or formal relationship or agreement that water systems engage in.</a:t>
            </a:r>
          </a:p>
          <a:p>
            <a:endParaRPr lang="en-US" i="0"/>
          </a:p>
          <a:p>
            <a:r>
              <a:rPr lang="en-US" i="0"/>
              <a:t>Water System Partnerships can:</a:t>
            </a:r>
          </a:p>
          <a:p>
            <a:pPr marL="171450" indent="-171450">
              <a:buFont typeface="Arial" panose="020B0604020202020204" pitchFamily="34" charset="0"/>
              <a:buChar char="•"/>
            </a:pPr>
            <a:r>
              <a:rPr lang="en-US" i="0"/>
              <a:t>Assist small and mid-size water systems in overcoming unique challenges</a:t>
            </a:r>
          </a:p>
          <a:p>
            <a:pPr marL="171450" indent="-171450">
              <a:buFont typeface="Arial" panose="020B0604020202020204" pitchFamily="34" charset="0"/>
              <a:buChar char="•"/>
            </a:pPr>
            <a:r>
              <a:rPr lang="en-US" i="0"/>
              <a:t>Build technical, managerial, and financial capacity for water systems</a:t>
            </a:r>
          </a:p>
          <a:p>
            <a:pPr marL="171450" indent="-171450">
              <a:buFont typeface="Arial" panose="020B0604020202020204" pitchFamily="34" charset="0"/>
              <a:buChar char="•"/>
            </a:pPr>
            <a:r>
              <a:rPr lang="en-US" i="0"/>
              <a:t>Provide a variety of opportunities for water systems to work together</a:t>
            </a:r>
          </a:p>
        </p:txBody>
      </p:sp>
      <p:sp>
        <p:nvSpPr>
          <p:cNvPr id="5" name="Date Placeholder 4">
            <a:extLst>
              <a:ext uri="{FF2B5EF4-FFF2-40B4-BE49-F238E27FC236}">
                <a16:creationId xmlns:a16="http://schemas.microsoft.com/office/drawing/2014/main" id="{6771E6BF-B3E4-4DCC-8BB6-F32FC845983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EAD24700-BC14-465E-86E9-C530A0829CF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3CF9536-455D-45AB-BCCF-6D6F97F989F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9620052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Over time, Vinton and Jackson County engaged in multiple partnership activities to meet their capacity needs. The partnership began with informal cooperation. Jackson County provided used office equipment when Vinton County Water was formed. Eventually, the partnership led to ownership transfer.</a:t>
            </a:r>
          </a:p>
        </p:txBody>
      </p:sp>
      <p:sp>
        <p:nvSpPr>
          <p:cNvPr id="5" name="Date Placeholder 4">
            <a:extLst>
              <a:ext uri="{FF2B5EF4-FFF2-40B4-BE49-F238E27FC236}">
                <a16:creationId xmlns:a16="http://schemas.microsoft.com/office/drawing/2014/main" id="{96BCDD37-C5EB-4707-9D0F-EC40E0DC534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FA1E05F-6B26-417C-82EB-9B41A99BC2B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5E635E3-2D28-4D22-9A38-ADB483DF7D5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8872506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A timeline on the process is shown on this slide. In 2005, Vinton County Water was fined for non-compliance with the DBPRs. In 2007, Vinton County Water’s certified operator quit. The next year, in 2008, Vinton County Water hired Jackson County to take over operating the water system. Finally, in 2009, Vinton County Water sold the water system to Jackson County Water.</a:t>
            </a:r>
            <a:endParaRPr lang="en-US" sz="1200" i="1" u="none"/>
          </a:p>
        </p:txBody>
      </p:sp>
      <p:sp>
        <p:nvSpPr>
          <p:cNvPr id="5" name="Date Placeholder 4">
            <a:extLst>
              <a:ext uri="{FF2B5EF4-FFF2-40B4-BE49-F238E27FC236}">
                <a16:creationId xmlns:a16="http://schemas.microsoft.com/office/drawing/2014/main" id="{910526C0-3E5C-4325-8559-77B5EAA45A3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F80849E-0F8D-4587-B8A0-9269F6BE7E1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9C99E5A-4032-44A0-A0ED-CBC4F9B0586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02179821"/>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1"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i="0"/>
              <a:t>The overall benefits of ownership transfer from Vinton County Water to Jackson County Water were great. Vinton County Water customers received improved water quality, and Jackson County was able to increase their revenue. Both parties gained more resources for new infrastructure needs and improved local buy-in and stakeholder relations.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0"/>
              </a:spcAft>
              <a:buClrTx/>
              <a:buSzTx/>
              <a:buFontTx/>
              <a:buNone/>
              <a:tabLst/>
              <a:defRPr/>
            </a:pPr>
            <a:r>
              <a:rPr lang="en-US" i="0"/>
              <a:t>However, some challenges involved were that Vinton County member by-laws required customers to vote to sell the water system, and it took multiple times for the vote to pass. Eventually, the vote did pass and created a successful ownership transfer partnership.</a:t>
            </a:r>
            <a:endParaRPr lang="en-US"/>
          </a:p>
          <a:p>
            <a:pPr marL="0" marR="0" lvl="0" indent="0" algn="l" defTabSz="457200" rtl="0" eaLnBrk="1" fontAlgn="auto" latinLnBrk="0" hangingPunct="1">
              <a:lnSpc>
                <a:spcPct val="100000"/>
              </a:lnSpc>
              <a:spcBef>
                <a:spcPts val="0"/>
              </a:spcBef>
              <a:spcAft>
                <a:spcPts val="0"/>
              </a:spcAft>
              <a:buClrTx/>
              <a:buSzTx/>
              <a:buFontTx/>
              <a:buNone/>
              <a:tabLst/>
              <a:defRPr/>
            </a:pPr>
            <a:endParaRPr lang="en-US" sz="1200" i="0" u="none"/>
          </a:p>
          <a:p>
            <a:pPr marL="0" marR="0" lvl="0" indent="0" algn="l" defTabSz="457200" rtl="0" eaLnBrk="1" fontAlgn="auto" latinLnBrk="0" hangingPunct="1">
              <a:lnSpc>
                <a:spcPct val="100000"/>
              </a:lnSpc>
              <a:spcBef>
                <a:spcPts val="0"/>
              </a:spcBef>
              <a:spcAft>
                <a:spcPts val="0"/>
              </a:spcAft>
              <a:buClrTx/>
              <a:buSzTx/>
              <a:buFontTx/>
              <a:buNone/>
              <a:tabLst/>
              <a:defRPr/>
            </a:pPr>
            <a:r>
              <a:rPr lang="en-US" sz="1200" i="0" u="none"/>
              <a:t>Some key elements of success for the partnership involved the early collaboration between the two water systems, the increasing transfer of responsibility based on that foundation of familiarity and trust, and TA provider rate study that was provided to customers to inform their vote.</a:t>
            </a:r>
          </a:p>
        </p:txBody>
      </p:sp>
      <p:sp>
        <p:nvSpPr>
          <p:cNvPr id="5" name="Date Placeholder 4">
            <a:extLst>
              <a:ext uri="{FF2B5EF4-FFF2-40B4-BE49-F238E27FC236}">
                <a16:creationId xmlns:a16="http://schemas.microsoft.com/office/drawing/2014/main" id="{18C578C9-0249-4919-B0E4-9D1899FA2C2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BF05CE1-96CD-459E-B6ED-81A7D972440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2342E1D-D374-4DC7-92FA-28260556FA8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14830983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38E634BB-FDF6-48B2-BDAA-2B64A88932C3}"/>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0B1B2E00-252A-4077-8FEE-073203AD48B1}"/>
              </a:ext>
            </a:extLst>
          </p:cNvPr>
          <p:cNvSpPr>
            <a:spLocks noGrp="1"/>
          </p:cNvSpPr>
          <p:nvPr>
            <p:ph type="body" idx="1"/>
          </p:nvPr>
        </p:nvSpPr>
        <p:spPr/>
        <p:txBody>
          <a:bodyPr/>
          <a:lstStyle/>
          <a:p>
            <a:r>
              <a:rPr lang="en-US"/>
              <a:t>This graphic shows how there is an increasing transfer of responsibility with the four types of partnerships just discussed and reviewed - from informal cooperation to ownership transfer. </a:t>
            </a:r>
          </a:p>
          <a:p>
            <a:endParaRPr lang="en-US"/>
          </a:p>
          <a:p>
            <a:r>
              <a:rPr lang="en-US" b="1"/>
              <a:t>Informal Cooperation</a:t>
            </a:r>
            <a:r>
              <a:rPr lang="en-US"/>
              <a:t>: Work with other water systems, but without contractual obligations.</a:t>
            </a:r>
          </a:p>
          <a:p>
            <a:pPr marL="171450" indent="-171450">
              <a:buFont typeface="Arial" panose="020B0604020202020204" pitchFamily="34" charset="0"/>
              <a:buChar char="•"/>
            </a:pPr>
            <a:r>
              <a:rPr lang="en-US"/>
              <a:t>Examples: Sharing equipment; Sharing bulk supply purchases; Mutual aid arrangements</a:t>
            </a:r>
          </a:p>
          <a:p>
            <a:r>
              <a:rPr lang="en-US" b="1"/>
              <a:t>Contractual Assistance</a:t>
            </a:r>
            <a:r>
              <a:rPr lang="en-US"/>
              <a:t>: Requires a contract, but contract is under water system’s control.</a:t>
            </a:r>
          </a:p>
          <a:p>
            <a:pPr marL="171450" indent="-171450">
              <a:buFont typeface="Arial" panose="020B0604020202020204" pitchFamily="34" charset="0"/>
              <a:buChar char="•"/>
            </a:pPr>
            <a:r>
              <a:rPr lang="en-US"/>
              <a:t>Examples: O&amp;M; Engineering; Purchasing water</a:t>
            </a:r>
          </a:p>
          <a:p>
            <a:r>
              <a:rPr lang="en-US" b="1"/>
              <a:t>Joint Power Agency</a:t>
            </a:r>
            <a:r>
              <a:rPr lang="en-US"/>
              <a:t>: Creation of a new entity by several water systems that continue to exist as independent entities.</a:t>
            </a:r>
          </a:p>
          <a:p>
            <a:pPr marL="171450" indent="-171450">
              <a:buFont typeface="Arial" panose="020B0604020202020204" pitchFamily="34" charset="0"/>
              <a:buChar char="•"/>
            </a:pPr>
            <a:r>
              <a:rPr lang="en-US"/>
              <a:t>Examples: Shared water system management; Shared operators; Shared source water</a:t>
            </a:r>
          </a:p>
          <a:p>
            <a:r>
              <a:rPr lang="en-US" b="1"/>
              <a:t>Ownership Transfer</a:t>
            </a:r>
            <a:r>
              <a:rPr lang="en-US"/>
              <a:t>: Takeover by existing or newly created entity.</a:t>
            </a:r>
          </a:p>
          <a:p>
            <a:pPr marL="171450" indent="-171450">
              <a:buFont typeface="Arial" panose="020B0604020202020204" pitchFamily="34" charset="0"/>
              <a:buChar char="•"/>
            </a:pPr>
            <a:r>
              <a:rPr lang="en-US"/>
              <a:t>Examples: Acquisition and physical interconnections; Acquisition and satellite management; Transfer of privately-owned water system to new or existing public entity</a:t>
            </a:r>
          </a:p>
          <a:p>
            <a:pPr marL="0" lvl="0" indent="0">
              <a:buFont typeface="Arial" panose="020B0604020202020204" pitchFamily="34" charset="0"/>
              <a:buNone/>
            </a:pPr>
            <a:endParaRPr lang="en-US" i="0"/>
          </a:p>
          <a:p>
            <a:pPr marL="0" lvl="0" indent="0">
              <a:buFont typeface="Arial" panose="020B0604020202020204" pitchFamily="34" charset="0"/>
              <a:buNone/>
            </a:pPr>
            <a:r>
              <a:rPr lang="en-US" i="0"/>
              <a:t>The Vinton-Jackson partnership followed the process of increasing transfer of responsibility. Their partnership began in 1992 with informal cooperation when they began sharing office equipment, then involved contractual assistance in 2008 when Vinton contracted Jackson to operate their water system, then transferred ownership in 2009 when Vinton sold their water system to Jackson.</a:t>
            </a:r>
          </a:p>
        </p:txBody>
      </p:sp>
      <p:sp>
        <p:nvSpPr>
          <p:cNvPr id="2" name="Date Placeholder 1">
            <a:extLst>
              <a:ext uri="{FF2B5EF4-FFF2-40B4-BE49-F238E27FC236}">
                <a16:creationId xmlns:a16="http://schemas.microsoft.com/office/drawing/2014/main" id="{007B43E7-9DD8-4AF6-8833-0D37FC06730D}"/>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46B0C2F3-DCB3-4EA8-8F7E-313700A63BF3}"/>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1D8C1F1A-68A4-4C42-B379-86CA746D531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58120845"/>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b="0"/>
              <a:t>Notes: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General questions for the attendees:</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Do you have any questions about a specific type of partnership?</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Would you like to discuss a particular case study further?</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Which of these partnership types or case studies relate to your water system?</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Questions for the attendees on increasing transfer of responsibility: </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a:t>How could Birmingham Water Works have increased the transfer of responsibility with another water system after partnering for a training?</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a:t>What aspect of increasing the transfer of responsibility would be most challenging?</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How could they overcome those challenges?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p:txBody>
      </p:sp>
      <p:sp>
        <p:nvSpPr>
          <p:cNvPr id="5" name="Date Placeholder 4">
            <a:extLst>
              <a:ext uri="{FF2B5EF4-FFF2-40B4-BE49-F238E27FC236}">
                <a16:creationId xmlns:a16="http://schemas.microsoft.com/office/drawing/2014/main" id="{807BB4C2-F1EF-45DE-8EA8-47E7418ACD8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9185BEF-D6D4-49EC-BF25-907CD63B0FF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E91A877-9199-4D11-A139-B89FD14EE7F6}"/>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30055363"/>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3: Current Partnerships Exercise</a:t>
            </a:r>
          </a:p>
        </p:txBody>
      </p:sp>
      <p:sp>
        <p:nvSpPr>
          <p:cNvPr id="5" name="Date Placeholder 4">
            <a:extLst>
              <a:ext uri="{FF2B5EF4-FFF2-40B4-BE49-F238E27FC236}">
                <a16:creationId xmlns:a16="http://schemas.microsoft.com/office/drawing/2014/main" id="{B7F32005-468B-499F-B83B-7A049AC3B60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8ECEB5E-58E7-49A0-9539-3BB5DC12C0A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971DD58-6A36-4B86-87A5-9D0D79697C3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82872858"/>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The learning objectives of Module 3: Current Partnerships Exercise are to:</a:t>
            </a:r>
          </a:p>
          <a:p>
            <a:pPr marL="171450" indent="-171450">
              <a:buFont typeface="Arial" panose="020B0604020202020204" pitchFamily="34" charset="0"/>
              <a:buChar char="•"/>
            </a:pPr>
            <a:r>
              <a:rPr lang="en-US"/>
              <a:t>Identify current activities and partners</a:t>
            </a:r>
          </a:p>
          <a:p>
            <a:pPr marL="171450" indent="-171450">
              <a:buFont typeface="Arial" panose="020B0604020202020204" pitchFamily="34" charset="0"/>
              <a:buChar char="•"/>
            </a:pPr>
            <a:r>
              <a:rPr lang="en-US"/>
              <a:t>Hear what other water systems are doing</a:t>
            </a:r>
          </a:p>
          <a:p>
            <a:pPr marL="171450" indent="-171450">
              <a:buFont typeface="Arial" panose="020B0604020202020204" pitchFamily="34" charset="0"/>
              <a:buChar char="•"/>
            </a:pPr>
            <a:r>
              <a:rPr lang="en-US"/>
              <a:t>Begin to consider opportunities for partnerships</a:t>
            </a:r>
          </a:p>
          <a:p>
            <a:pPr marL="0" indent="0">
              <a:buFont typeface="Arial" panose="020B0604020202020204" pitchFamily="34" charset="0"/>
              <a:buNone/>
            </a:pPr>
            <a:endParaRPr lang="en-US"/>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1"/>
              <a:t>[Remind the audience where to access the worksheets (i.e., download from email or webcast, or where they are in the folder).]</a:t>
            </a:r>
            <a:endParaRPr lang="en-US"/>
          </a:p>
          <a:p>
            <a:pPr marL="0" indent="0">
              <a:buFont typeface="Arial" panose="020B0604020202020204" pitchFamily="34" charset="0"/>
              <a:buNone/>
            </a:pPr>
            <a:endParaRPr lang="en-US"/>
          </a:p>
          <a:p>
            <a:pPr marL="0" indent="0">
              <a:buFont typeface="Arial" panose="020B0604020202020204" pitchFamily="34" charset="0"/>
              <a:buNone/>
            </a:pPr>
            <a:r>
              <a:rPr lang="en-US"/>
              <a:t>We will go over the instructions for each section and then on the screen we will include a screenshot of the section you all will be working on.</a:t>
            </a:r>
          </a:p>
        </p:txBody>
      </p:sp>
      <p:sp>
        <p:nvSpPr>
          <p:cNvPr id="5" name="Date Placeholder 4">
            <a:extLst>
              <a:ext uri="{FF2B5EF4-FFF2-40B4-BE49-F238E27FC236}">
                <a16:creationId xmlns:a16="http://schemas.microsoft.com/office/drawing/2014/main" id="{39626113-71F4-4524-8B05-A9DBC90A942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13CDFAB-19FE-43C7-9068-2670D41A83F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8C440E7-5E04-4FEE-8CBB-2DABD292561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68742997"/>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As a reminder, we discussed the three elements of TMF capacity and the core elements that make up each of these components.</a:t>
            </a:r>
          </a:p>
          <a:p>
            <a:endParaRPr lang="en-US"/>
          </a:p>
          <a:p>
            <a:pPr marL="171450" indent="-171450">
              <a:buFont typeface="Arial" panose="020B0604020202020204" pitchFamily="34" charset="0"/>
              <a:buChar char="•"/>
            </a:pPr>
            <a:r>
              <a:rPr lang="en-US"/>
              <a:t>Elements of technical capacity can include source water adequacy and protection; infrastructure adequacy and improvement; and technical knowledge and implementation.</a:t>
            </a:r>
          </a:p>
          <a:p>
            <a:pPr marL="171450" indent="-171450">
              <a:buFont typeface="Arial" panose="020B0604020202020204" pitchFamily="34" charset="0"/>
              <a:buChar char="•"/>
            </a:pPr>
            <a:r>
              <a:rPr lang="en-US"/>
              <a:t>Elements of managerial capacity can include ownership accountability; staffing and organization; effective external linkages.</a:t>
            </a:r>
          </a:p>
          <a:p>
            <a:pPr marL="171450" indent="-171450">
              <a:buFont typeface="Arial" panose="020B0604020202020204" pitchFamily="34" charset="0"/>
              <a:buChar char="•"/>
            </a:pPr>
            <a:r>
              <a:rPr lang="en-US"/>
              <a:t>Elements of financial capacity can include revenue sufficiency; revenue and expense management; and credit worthiness.</a:t>
            </a:r>
          </a:p>
        </p:txBody>
      </p:sp>
      <p:sp>
        <p:nvSpPr>
          <p:cNvPr id="5" name="Date Placeholder 4">
            <a:extLst>
              <a:ext uri="{FF2B5EF4-FFF2-40B4-BE49-F238E27FC236}">
                <a16:creationId xmlns:a16="http://schemas.microsoft.com/office/drawing/2014/main" id="{DC5B2073-17F2-42FA-B7C1-FD6C00067AA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F792F47-CE76-4701-A714-97AF25020C5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2D4B142-F436-4D8C-BE46-92F1B40DCF4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187505636"/>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Also, here is a quick review of the four partnership types: </a:t>
            </a:r>
          </a:p>
          <a:p>
            <a:endParaRPr lang="en-US" sz="1200" b="0" i="0" u="none" strike="noStrike" kern="1200" baseline="0">
              <a:solidFill>
                <a:schemeClr val="tx1"/>
              </a:solidFill>
              <a:latin typeface="+mn-lt"/>
              <a:ea typeface="+mn-ea"/>
              <a:cs typeface="+mn-cs"/>
            </a:endParaRP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Informal cooperation</a:t>
            </a:r>
            <a:r>
              <a:rPr lang="en-US" sz="1200" b="0" i="0" u="none" strike="noStrike" kern="1200" baseline="0">
                <a:solidFill>
                  <a:schemeClr val="tx1"/>
                </a:solidFill>
                <a:latin typeface="+mn-lt"/>
                <a:ea typeface="+mn-ea"/>
                <a:cs typeface="+mn-cs"/>
              </a:rPr>
              <a:t>: water systems coordinate with other water systems without contractual obligations.</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Contractual assistance</a:t>
            </a:r>
            <a:r>
              <a:rPr lang="en-US" sz="1200" b="0" i="0" u="none" strike="noStrike" kern="1200" baseline="0">
                <a:solidFill>
                  <a:schemeClr val="tx1"/>
                </a:solidFill>
                <a:latin typeface="+mn-lt"/>
                <a:ea typeface="+mn-ea"/>
                <a:cs typeface="+mn-cs"/>
              </a:rPr>
              <a:t>: water systems contract with other water systems or service providers. The water systems remain independent, but certain functions are contracted out to increase efficiency. </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Joint power agency</a:t>
            </a:r>
            <a:r>
              <a:rPr lang="en-US" sz="1200" b="0" i="0" u="none" strike="noStrike" kern="1200" baseline="0">
                <a:solidFill>
                  <a:schemeClr val="tx1"/>
                </a:solidFill>
                <a:latin typeface="+mn-lt"/>
                <a:ea typeface="+mn-ea"/>
                <a:cs typeface="+mn-cs"/>
              </a:rPr>
              <a:t>: a group of water systems create a new management entity designed to serve the water systems that formed it.</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Ownership transfer</a:t>
            </a:r>
            <a:r>
              <a:rPr lang="en-US" sz="1200" b="0" i="0" u="none" strike="noStrike" kern="1200" baseline="0">
                <a:solidFill>
                  <a:schemeClr val="tx1"/>
                </a:solidFill>
                <a:latin typeface="+mn-lt"/>
                <a:ea typeface="+mn-ea"/>
                <a:cs typeface="+mn-cs"/>
              </a:rPr>
              <a:t>: water systems engage in mergers, mutual transfer of existing entities, or creation of a new entity. </a:t>
            </a:r>
          </a:p>
        </p:txBody>
      </p:sp>
      <p:sp>
        <p:nvSpPr>
          <p:cNvPr id="5" name="Date Placeholder 4">
            <a:extLst>
              <a:ext uri="{FF2B5EF4-FFF2-40B4-BE49-F238E27FC236}">
                <a16:creationId xmlns:a16="http://schemas.microsoft.com/office/drawing/2014/main" id="{29EBE76D-EF20-4825-A1F6-C8EBBFFF3F2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9DD8770-0153-4AC2-8FA0-76F381EBB8D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8EE9B9C-2A1D-44DD-8003-2D631F990B5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52523199"/>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
            </a:r>
            <a:r>
              <a:rPr lang="en-US" b="1" i="1"/>
              <a:t>Please consult the Organizer and Facilitator’s Guide for more information on running this exercise. The notes provided on these slides are for one way of running this exercise. The notes may need to be updated and revised.]</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To begin the exercise, let’s start by identifying partnerships you are currently engaged in by indicating who you are working with. You’ll see on the worksheet there is a list of example activities. To the left of each activity, indicate whether you are engaged in that activity with either a water system (or multiple water systems) by writing “</a:t>
            </a:r>
            <a:r>
              <a:rPr lang="en-US"/>
              <a:t>W-S</a:t>
            </a:r>
            <a:r>
              <a:rPr lang="en-US" i="0"/>
              <a:t>”; a technical assistance provider by writing “T-A”; the state by writing “S”. If you are working with multiple organizations, writing all applicable acronyms. There is also room on page 2 to enter any other activities that were not included in the list on page 1.</a:t>
            </a:r>
            <a:endParaRPr lang="en-US" i="0">
              <a:cs typeface="Calibri"/>
            </a:endParaRP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We will give you about 5 minutes to finish part 1a before we move onto part 1b.</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sz="120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sz="1200" i="0"/>
              <a:t>If you’re having any trouble completing the worksheet, please raise your hand or ask workshop facilitators or staff for assistance.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p:txBody>
      </p:sp>
      <p:sp>
        <p:nvSpPr>
          <p:cNvPr id="5" name="Date Placeholder 4">
            <a:extLst>
              <a:ext uri="{FF2B5EF4-FFF2-40B4-BE49-F238E27FC236}">
                <a16:creationId xmlns:a16="http://schemas.microsoft.com/office/drawing/2014/main" id="{93E32B1A-13D7-4D0E-A5D9-C1A9755335C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818825B-DC12-4568-9B45-6A7D2CCDB86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44F715D-2B6B-4858-B62C-26FC28720853}"/>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209660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0" i="1"/>
              <a:t>[This question may have been included in the registration process. The facilitator can use this time to share information attendees submitted during registration and further explain how items will be addressed in the workshop</a:t>
            </a:r>
            <a:r>
              <a:rPr lang="en-US" i="1"/>
              <a:t>]</a:t>
            </a:r>
            <a:endParaRPr lang="en-US" b="1"/>
          </a:p>
          <a:p>
            <a:endParaRPr lang="en-US" b="1"/>
          </a:p>
          <a:p>
            <a:r>
              <a:rPr lang="en-US" b="0" i="1"/>
              <a:t>[If this information was not collected during registration, pose the question to attendees.]</a:t>
            </a:r>
          </a:p>
        </p:txBody>
      </p:sp>
      <p:sp>
        <p:nvSpPr>
          <p:cNvPr id="5" name="Date Placeholder 4">
            <a:extLst>
              <a:ext uri="{FF2B5EF4-FFF2-40B4-BE49-F238E27FC236}">
                <a16:creationId xmlns:a16="http://schemas.microsoft.com/office/drawing/2014/main" id="{CF9B2CAE-DB95-4549-90CE-1BAD5C52F10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02BA2FF-891E-46D1-A403-C9434B74034C}"/>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F1BB30F-4EFE-47CA-BB72-5F0E3A03F79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9715724"/>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a:p>
            <a:endParaRPr lang="en-US"/>
          </a:p>
        </p:txBody>
      </p:sp>
      <p:sp>
        <p:nvSpPr>
          <p:cNvPr id="5" name="Date Placeholder 4">
            <a:extLst>
              <a:ext uri="{FF2B5EF4-FFF2-40B4-BE49-F238E27FC236}">
                <a16:creationId xmlns:a16="http://schemas.microsoft.com/office/drawing/2014/main" id="{43B9C914-A15A-4E40-9615-5234248D34D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24E5931-2B0E-4059-B122-CC16CA609CC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624EC8A-6B43-41B8-85FD-E424A373D67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41722220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In this next section, part 1b, we will be completing a table using the information provided in part 1a. For each activity you identified in part 1a, enter that information into a line in the table and include the name of the partner, whether it is a public water system, technical assistance provider, or the state, then the activity that addresses the challenge, whether the partnership addresses technical, managerial, or financial capacity (Note: challenges can involve a combination of TMF), and lastly, indicate the benefit of this partnership. Try to fill out as much information as you can. Filling out this table will help you prepare for the next exercise.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We will give you about 10 minutes to finish this part of the exercise. Again, please let us know if you have any trouble completing the table.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When you complete Part 1b, please wait for further instruction before moving onto Part 2. </a:t>
            </a:r>
          </a:p>
        </p:txBody>
      </p:sp>
      <p:sp>
        <p:nvSpPr>
          <p:cNvPr id="5" name="Date Placeholder 4">
            <a:extLst>
              <a:ext uri="{FF2B5EF4-FFF2-40B4-BE49-F238E27FC236}">
                <a16:creationId xmlns:a16="http://schemas.microsoft.com/office/drawing/2014/main" id="{84E87F74-E779-4EAA-8E9A-95500F62194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7B7EA182-F40C-4C1E-82FC-BB1DC7FCEEC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8DD745B-3242-4382-A99F-7E890892448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838727257"/>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p:txBody>
      </p:sp>
      <p:sp>
        <p:nvSpPr>
          <p:cNvPr id="5" name="Date Placeholder 4">
            <a:extLst>
              <a:ext uri="{FF2B5EF4-FFF2-40B4-BE49-F238E27FC236}">
                <a16:creationId xmlns:a16="http://schemas.microsoft.com/office/drawing/2014/main" id="{3DC4730A-DF2F-42E8-881C-F36C0290D71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9D669D5-5DD2-4599-BE80-DD34354A47B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390895B-BA82-4E06-85A4-6F062EECFE0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021826853"/>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For the last part of the exercise, we are going to break into small groups. Each person will discuss one of the activities they identified in part 1. Be sure to mention the partner; how and why the partnership formed; what made or could have made the partnership successful and any other details about the partnership. You could also identify which type of partnership this would be categorized as (i.e., informal cooperation; contractual assistance; joint power agency; or ownership transfer) and ask for any advice if you’re looking a solution.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Lastly, share with the others why you are attending this workshop and what you hope to gain from it.</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We will give you all about 10 minutes and then we’ll regroup. </a:t>
            </a:r>
          </a:p>
        </p:txBody>
      </p:sp>
      <p:sp>
        <p:nvSpPr>
          <p:cNvPr id="5" name="Date Placeholder 4">
            <a:extLst>
              <a:ext uri="{FF2B5EF4-FFF2-40B4-BE49-F238E27FC236}">
                <a16:creationId xmlns:a16="http://schemas.microsoft.com/office/drawing/2014/main" id="{E65C2ED6-2C7B-4A8F-95E0-F82DFE7444D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E8463DC-129A-4DBB-BDF7-3EEBFD35880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788BE95E-32D5-4B95-9490-C8DE594B5AA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087601422"/>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[Show on the screen while attendees are working on this part of the exercise.]</a:t>
            </a:r>
          </a:p>
        </p:txBody>
      </p:sp>
      <p:sp>
        <p:nvSpPr>
          <p:cNvPr id="5" name="Date Placeholder 4">
            <a:extLst>
              <a:ext uri="{FF2B5EF4-FFF2-40B4-BE49-F238E27FC236}">
                <a16:creationId xmlns:a16="http://schemas.microsoft.com/office/drawing/2014/main" id="{F5B9F271-656D-432A-BDBE-DD205D0EBD0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5598DD39-7CAC-49EC-AD61-14561447A0B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A585495-7079-4FF7-8DEC-417DDE99014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57917636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[Slide contains animation.]</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Now let’s hear from some of you. </a:t>
            </a:r>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attendees: </a:t>
            </a:r>
            <a:r>
              <a:rPr lang="en-US" i="0"/>
              <a:t>Would anyone like to share an example of a partnership they are participating in? </a:t>
            </a:r>
            <a:r>
              <a:rPr lang="en-US" i="1"/>
              <a:t>[facilitate discussion]</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attendees: </a:t>
            </a:r>
            <a:r>
              <a:rPr lang="en-US" i="0"/>
              <a:t>What were some common themes for why the partnerships were successful? </a:t>
            </a:r>
            <a:r>
              <a:rPr lang="en-US" i="1"/>
              <a:t>[facilitate discussion]</a:t>
            </a: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[CLICK]</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Lastly, start thinking about how to build off of these successes. Consider other water systems in the area that could participate. Similarly, consider adding other activities into the partnership with the same partner. This will be the focus of the exercise in Module 6. </a:t>
            </a:r>
          </a:p>
        </p:txBody>
      </p:sp>
      <p:sp>
        <p:nvSpPr>
          <p:cNvPr id="5" name="Date Placeholder 4">
            <a:extLst>
              <a:ext uri="{FF2B5EF4-FFF2-40B4-BE49-F238E27FC236}">
                <a16:creationId xmlns:a16="http://schemas.microsoft.com/office/drawing/2014/main" id="{BDC17E37-E0AE-47E2-8376-601E16CA23E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48D4186-1362-45F5-8B3D-1A5268D3EC4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1E7DBEDD-BE5E-4910-99A5-C73C5CABCBA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45360847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4: Identifying Strengths and Challenges</a:t>
            </a:r>
          </a:p>
        </p:txBody>
      </p:sp>
      <p:sp>
        <p:nvSpPr>
          <p:cNvPr id="5" name="Date Placeholder 4">
            <a:extLst>
              <a:ext uri="{FF2B5EF4-FFF2-40B4-BE49-F238E27FC236}">
                <a16:creationId xmlns:a16="http://schemas.microsoft.com/office/drawing/2014/main" id="{7DB64DBC-6373-41D7-9D99-05EC74119B7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A66815A-2221-4E48-9D28-FF477D8C947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932D333-C0D8-4317-B198-D3A11D0FA2B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4987421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dirty="0"/>
              <a:t>The objectives of Module 4 are to understand how you can:</a:t>
            </a:r>
          </a:p>
          <a:p>
            <a:pPr marL="171450" indent="-171450">
              <a:buFont typeface="Arial" panose="020B0604020202020204" pitchFamily="34" charset="0"/>
              <a:buChar char="•"/>
            </a:pPr>
            <a:r>
              <a:rPr lang="en-US" i="0" dirty="0"/>
              <a:t>Identify water system strengths and challenges.</a:t>
            </a:r>
          </a:p>
          <a:p>
            <a:pPr marL="171450" indent="-171450">
              <a:buFont typeface="Arial" panose="020B0604020202020204" pitchFamily="34" charset="0"/>
              <a:buChar char="•"/>
            </a:pPr>
            <a:r>
              <a:rPr lang="en-US" i="0" dirty="0"/>
              <a:t>Within this module we will also hear from others on ideas of how we can turn challenges into partnership opportunities.</a:t>
            </a:r>
          </a:p>
        </p:txBody>
      </p:sp>
      <p:sp>
        <p:nvSpPr>
          <p:cNvPr id="5" name="Date Placeholder 4">
            <a:extLst>
              <a:ext uri="{FF2B5EF4-FFF2-40B4-BE49-F238E27FC236}">
                <a16:creationId xmlns:a16="http://schemas.microsoft.com/office/drawing/2014/main" id="{4EEC34C5-267B-4E6F-B785-4E03C53BA59E}"/>
              </a:ext>
            </a:extLst>
          </p:cNvPr>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3FBDDF05-DBBD-4444-986D-E59193628772}"/>
              </a:ext>
            </a:extLst>
          </p:cNvPr>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Header Placeholder 6">
            <a:extLst>
              <a:ext uri="{FF2B5EF4-FFF2-40B4-BE49-F238E27FC236}">
                <a16:creationId xmlns:a16="http://schemas.microsoft.com/office/drawing/2014/main" id="{98A512C4-9FDE-4B43-B57E-6402B2836CFB}"/>
              </a:ext>
            </a:extLst>
          </p:cNvPr>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245219556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i="0"/>
              <a:t>Before engaging in a partnership, water systems should analyze their strengths and challenges to consider how they could help others or how a partnership could help them. </a:t>
            </a:r>
          </a:p>
          <a:p>
            <a:pPr marL="0" indent="0">
              <a:buFont typeface="Arial" panose="020B0604020202020204" pitchFamily="34" charset="0"/>
              <a:buNone/>
            </a:pPr>
            <a:endParaRPr lang="en-US" i="0"/>
          </a:p>
          <a:p>
            <a:pPr marL="0" indent="0">
              <a:buFont typeface="Arial" panose="020B0604020202020204" pitchFamily="34" charset="0"/>
              <a:buNone/>
            </a:pPr>
            <a:r>
              <a:rPr lang="en-US" i="0"/>
              <a:t>Identify what </a:t>
            </a:r>
            <a:r>
              <a:rPr lang="en-US" b="1" i="0"/>
              <a:t>strengths</a:t>
            </a:r>
            <a:r>
              <a:rPr lang="en-US" i="0"/>
              <a:t> your water systems has and consider if you could </a:t>
            </a:r>
            <a:r>
              <a:rPr lang="en-US" b="1" i="0"/>
              <a:t>share</a:t>
            </a:r>
            <a:r>
              <a:rPr lang="en-US" i="0"/>
              <a:t> or </a:t>
            </a:r>
            <a:r>
              <a:rPr lang="en-US" b="1" i="0"/>
              <a:t>leverage</a:t>
            </a:r>
            <a:r>
              <a:rPr lang="en-US" i="0"/>
              <a:t> those strengths to help other water systems.</a:t>
            </a:r>
          </a:p>
          <a:p>
            <a:pPr marL="0" indent="0">
              <a:buFont typeface="Arial" panose="020B0604020202020204" pitchFamily="34" charset="0"/>
              <a:buNone/>
            </a:pPr>
            <a:endParaRPr lang="en-US" i="0"/>
          </a:p>
          <a:p>
            <a:pPr marL="0" indent="0">
              <a:buFont typeface="Arial" panose="020B0604020202020204" pitchFamily="34" charset="0"/>
              <a:buNone/>
            </a:pPr>
            <a:r>
              <a:rPr lang="en-US" i="0"/>
              <a:t>Identify where there is room for improvement. Perhaps there is a </a:t>
            </a:r>
            <a:r>
              <a:rPr lang="en-US" b="1" i="0"/>
              <a:t>challenge</a:t>
            </a:r>
            <a:r>
              <a:rPr lang="en-US" i="0"/>
              <a:t> or area your water system has struggled with or is struggling with now. Could partnering with another water system help you overcome that challenge? </a:t>
            </a:r>
          </a:p>
          <a:p>
            <a:pPr marL="0" indent="0">
              <a:buFont typeface="Arial" panose="020B0604020202020204" pitchFamily="34" charset="0"/>
              <a:buNone/>
            </a:pPr>
            <a:endParaRPr lang="en-US" i="0"/>
          </a:p>
          <a:p>
            <a:pPr marL="0" indent="0">
              <a:buFont typeface="Arial" panose="020B0604020202020204" pitchFamily="34" charset="0"/>
              <a:buNone/>
            </a:pPr>
            <a:r>
              <a:rPr lang="en-US" i="0"/>
              <a:t>The next few slides discuss two key areas to consider when identifying your water system’s strengths and challenges. Identifying your strengths and challenges can set you up for assessing how potential partnership opportunities could help you leverage those strengths or overcome challenges. </a:t>
            </a:r>
          </a:p>
        </p:txBody>
      </p:sp>
      <p:sp>
        <p:nvSpPr>
          <p:cNvPr id="5" name="Date Placeholder 4">
            <a:extLst>
              <a:ext uri="{FF2B5EF4-FFF2-40B4-BE49-F238E27FC236}">
                <a16:creationId xmlns:a16="http://schemas.microsoft.com/office/drawing/2014/main" id="{38AE5993-713E-4E20-947C-F1DC98D6FF1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F083B985-04E7-4941-BE92-432F0835CEAD}"/>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A4BEEE8-2BBD-4F39-B653-3AACE5D34BF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931840170"/>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a:t>These points are </a:t>
            </a:r>
            <a:r>
              <a:rPr lang="en-US" sz="1200" b="1" u="none"/>
              <a:t>physical</a:t>
            </a:r>
            <a:r>
              <a:rPr lang="en-US" sz="1200" u="none"/>
              <a:t> </a:t>
            </a:r>
            <a:r>
              <a:rPr lang="en-US"/>
              <a:t>characteristics</a:t>
            </a:r>
            <a:r>
              <a:rPr lang="en-US" sz="1200"/>
              <a:t> water </a:t>
            </a:r>
            <a:r>
              <a:rPr lang="en-US" i="0"/>
              <a:t>systems</a:t>
            </a:r>
            <a:r>
              <a:rPr lang="en-US" sz="1200"/>
              <a:t> should focus on to understand strengths and challenges of their water systems. C</a:t>
            </a:r>
            <a:r>
              <a:rPr lang="en-US"/>
              <a:t>haracteristics</a:t>
            </a:r>
            <a:r>
              <a:rPr lang="en-US" sz="1200"/>
              <a:t> should be considered for now and the future.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Physical condition of existing facilities (e.g., age, deterioration)</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a:t>Adequacy of existing infrastructure and equipment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a:t>Demand of resources (e.g., funding, staff, source water)</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Supply quantity or quality (e.g., sufficiency of supply to meet customer demand)</a:t>
            </a:r>
          </a:p>
          <a:p>
            <a:pPr marL="171450" lvl="0" indent="-171450">
              <a:buFont typeface="Arial" panose="020B0604020202020204" pitchFamily="34" charset="0"/>
              <a:buChar char="•"/>
            </a:pPr>
            <a:r>
              <a:rPr lang="en-US" sz="1200"/>
              <a:t>Needs (e.g., equipment, increased water supply)</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a:p>
          <a:p>
            <a:pPr>
              <a:defRPr/>
            </a:pPr>
            <a:r>
              <a:rPr lang="en-US" sz="1200"/>
              <a:t>As water systems consider these physical </a:t>
            </a:r>
            <a:r>
              <a:rPr lang="en-US"/>
              <a:t>characteristics</a:t>
            </a:r>
            <a:r>
              <a:rPr lang="en-US" sz="1200"/>
              <a:t>, they should also consider how a partnership could help </a:t>
            </a:r>
            <a:r>
              <a:rPr lang="en-US" i="0"/>
              <a:t>them or how they could help others</a:t>
            </a:r>
            <a:r>
              <a:rPr lang="en-US" sz="1200"/>
              <a:t>.</a:t>
            </a:r>
            <a:r>
              <a:rPr lang="en-US"/>
              <a:t> </a:t>
            </a:r>
            <a:endParaRPr lang="en-US" sz="1200"/>
          </a:p>
        </p:txBody>
      </p:sp>
      <p:sp>
        <p:nvSpPr>
          <p:cNvPr id="5" name="Date Placeholder 4">
            <a:extLst>
              <a:ext uri="{FF2B5EF4-FFF2-40B4-BE49-F238E27FC236}">
                <a16:creationId xmlns:a16="http://schemas.microsoft.com/office/drawing/2014/main" id="{A13513EE-649D-4C1E-A1B6-B3CA6FD11A4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7ECB4D3-E071-47D6-BFD9-4400B421D71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F46EF8C-A9D0-404E-BDD7-8F9DA94499A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77329830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1: Capacity Development</a:t>
            </a:r>
          </a:p>
        </p:txBody>
      </p:sp>
      <p:sp>
        <p:nvSpPr>
          <p:cNvPr id="5" name="Date Placeholder 4">
            <a:extLst>
              <a:ext uri="{FF2B5EF4-FFF2-40B4-BE49-F238E27FC236}">
                <a16:creationId xmlns:a16="http://schemas.microsoft.com/office/drawing/2014/main" id="{96AF8155-0A92-466D-9CCE-799A7FCE94B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6667E93-52D6-4C51-A353-2B374116C28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E6C3363-DFB0-42A9-9C2E-602D3D2E8B4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51082826"/>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These points are </a:t>
            </a:r>
            <a:r>
              <a:rPr lang="en-US" b="1" u="none"/>
              <a:t>operational</a:t>
            </a:r>
            <a:r>
              <a:rPr lang="en-US" u="none"/>
              <a:t> </a:t>
            </a:r>
            <a:r>
              <a:rPr lang="en-US"/>
              <a:t>characteristics that water </a:t>
            </a:r>
            <a:r>
              <a:rPr lang="en-US" i="0"/>
              <a:t>systems</a:t>
            </a:r>
            <a:r>
              <a:rPr lang="en-US"/>
              <a:t> should focus on to understand the strengths and challenges of their water systems. Characteristics</a:t>
            </a:r>
            <a:r>
              <a:rPr lang="en-US" sz="1200"/>
              <a:t> should be considered for now and the future. </a:t>
            </a:r>
          </a:p>
          <a:p>
            <a:pPr marL="171450" indent="-171450">
              <a:buFont typeface="Arial" panose="020B0604020202020204" pitchFamily="34" charset="0"/>
              <a:buChar char="•"/>
            </a:pPr>
            <a:r>
              <a:rPr lang="en-US"/>
              <a:t>Service area including b</a:t>
            </a:r>
            <a:r>
              <a:rPr lang="en-US" sz="1200"/>
              <a:t>oundaries and population of the service area </a:t>
            </a:r>
            <a:r>
              <a:rPr lang="en-US"/>
              <a:t>(e.g., population growth or decline within the service area) </a:t>
            </a:r>
          </a:p>
          <a:p>
            <a:pPr marL="171450" lvl="0" indent="-171450">
              <a:buFont typeface="Arial" panose="020B0604020202020204" pitchFamily="34" charset="0"/>
              <a:buChar char="•"/>
            </a:pPr>
            <a:r>
              <a:rPr lang="en-US"/>
              <a:t>Level of technical expertise (e.g., appropriate operator certification/expertise)</a:t>
            </a:r>
          </a:p>
          <a:p>
            <a:pPr marL="171450" lvl="0" indent="-171450">
              <a:buFont typeface="Arial" panose="020B0604020202020204" pitchFamily="34" charset="0"/>
              <a:buChar char="•"/>
            </a:pPr>
            <a:r>
              <a:rPr lang="en-US"/>
              <a:t>Financial status (e.g., credit worthiness and revenue sufficiency)</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sz="1200"/>
              <a:t>Available and potential financing options (e.g., access to capital, funding procedures, grants, loans)</a:t>
            </a:r>
          </a:p>
          <a:p>
            <a:pPr marL="171450" lvl="0" indent="-171450">
              <a:buFont typeface="Arial" panose="020B0604020202020204" pitchFamily="34" charset="0"/>
              <a:buChar char="•"/>
            </a:pPr>
            <a:r>
              <a:rPr lang="en-US"/>
              <a:t>Technical, administrative, or political barriers</a:t>
            </a:r>
          </a:p>
          <a:p>
            <a:pPr>
              <a:defRPr/>
            </a:pPr>
            <a:endParaRPr lang="en-US" sz="1200"/>
          </a:p>
          <a:p>
            <a:pPr>
              <a:defRPr/>
            </a:pPr>
            <a:r>
              <a:rPr lang="en-US" sz="1200"/>
              <a:t>As water systems consider these operational </a:t>
            </a:r>
            <a:r>
              <a:rPr lang="en-US"/>
              <a:t>characteristics</a:t>
            </a:r>
            <a:r>
              <a:rPr lang="en-US" sz="1200"/>
              <a:t>, they should also consider how a partnership could help </a:t>
            </a:r>
            <a:r>
              <a:rPr lang="en-US" i="0"/>
              <a:t>them or how they could help others</a:t>
            </a:r>
            <a:r>
              <a:rPr lang="en-US" sz="1200"/>
              <a:t>.</a:t>
            </a:r>
            <a:r>
              <a:rPr lang="en-US"/>
              <a:t> Additionally, they should also consider the community and economic development of the region and how a partnership can play into that. </a:t>
            </a:r>
            <a:endParaRPr lang="en-US" sz="1200">
              <a:cs typeface="Calibri"/>
            </a:endParaRPr>
          </a:p>
          <a:p>
            <a:pPr marL="171450" indent="-171450">
              <a:buFont typeface="Arial" panose="020B0604020202020204" pitchFamily="34" charset="0"/>
              <a:buChar char="•"/>
            </a:pPr>
            <a:endParaRPr lang="en-US"/>
          </a:p>
        </p:txBody>
      </p:sp>
      <p:sp>
        <p:nvSpPr>
          <p:cNvPr id="5" name="Date Placeholder 4">
            <a:extLst>
              <a:ext uri="{FF2B5EF4-FFF2-40B4-BE49-F238E27FC236}">
                <a16:creationId xmlns:a16="http://schemas.microsoft.com/office/drawing/2014/main" id="{6DD43D4E-0BB7-4EE2-B2A6-AC8F1DA3C7F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9239404-E7F8-4E83-B569-6222C822FD13}"/>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4DEE1AD-47DC-41E5-9A06-99C36798A3D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8986203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These questions are meant to initiate thinking about collaborating with other water </a:t>
            </a:r>
            <a:r>
              <a:rPr lang="en-US" i="0"/>
              <a:t>systems</a:t>
            </a:r>
            <a:r>
              <a:rPr lang="en-US"/>
              <a:t> that might be facing similar challenges.</a:t>
            </a:r>
          </a:p>
          <a:p>
            <a:pPr marL="0" indent="0">
              <a:buFont typeface="Arial" panose="020B0604020202020204" pitchFamily="34" charset="0"/>
              <a:buNone/>
            </a:pPr>
            <a:endParaRPr lang="en-US"/>
          </a:p>
          <a:p>
            <a:pPr marL="0" indent="0">
              <a:buFont typeface="Arial" panose="020B0604020202020204" pitchFamily="34" charset="0"/>
              <a:buNone/>
            </a:pPr>
            <a:r>
              <a:rPr lang="en-US"/>
              <a:t>If current O&amp;M is insufficient: Are there options to contract O&amp;M? </a:t>
            </a:r>
          </a:p>
          <a:p>
            <a:pPr marL="171450" lvl="0" indent="-171450">
              <a:buFont typeface="Arial" panose="020B0604020202020204" pitchFamily="34" charset="0"/>
              <a:buChar char="•"/>
            </a:pPr>
            <a:r>
              <a:rPr lang="en-US"/>
              <a:t>For example, Freestone, CA had a history of poor water quality and poor operation and maintenance, which led the citizens of the village to create a service district to take over the responsibilities of O&amp;M as well as improving the monitoring process and reducing labor hours. </a:t>
            </a:r>
          </a:p>
          <a:p>
            <a:pPr marL="171450" indent="-171450">
              <a:buFont typeface="Arial" panose="020B0604020202020204" pitchFamily="34" charset="0"/>
              <a:buChar char="•"/>
            </a:pPr>
            <a:endParaRPr lang="en-US"/>
          </a:p>
          <a:p>
            <a:r>
              <a:rPr lang="en-US"/>
              <a:t>If struggling financially or administratively: Are there other water systems that might be able to acquire or merge with the water system? (Potentially through ownership transfer)</a:t>
            </a:r>
            <a:endParaRPr lang="en-US">
              <a:cs typeface="Calibri"/>
            </a:endParaRPr>
          </a:p>
          <a:p>
            <a:pPr marL="171450" indent="-171450">
              <a:buFont typeface="Arial" panose="020B0604020202020204" pitchFamily="34" charset="0"/>
              <a:buChar char="•"/>
            </a:pPr>
            <a:endParaRPr lang="en-US"/>
          </a:p>
          <a:p>
            <a:pPr marL="0" indent="0">
              <a:buFont typeface="Arial" panose="020B0604020202020204" pitchFamily="34" charset="0"/>
              <a:buNone/>
            </a:pPr>
            <a:r>
              <a:rPr lang="en-US"/>
              <a:t>If multiple existing water systems in the area are experiencing similar compliance issues: Has the water system considered forming a new water system or management group to oversee multiple existing water systems? </a:t>
            </a:r>
          </a:p>
          <a:p>
            <a:pPr marL="0" indent="0">
              <a:buFont typeface="Arial" panose="020B0604020202020204" pitchFamily="34" charset="0"/>
              <a:buNone/>
            </a:pPr>
            <a:r>
              <a:rPr lang="en-US"/>
              <a:t>Are there other water systems that might be interested in collaborating?</a:t>
            </a:r>
          </a:p>
          <a:p>
            <a:pPr marL="171450" lvl="0" indent="-171450">
              <a:buFont typeface="Arial" panose="020B0604020202020204" pitchFamily="34" charset="0"/>
              <a:buChar char="•"/>
            </a:pPr>
            <a:r>
              <a:rPr lang="en-US"/>
              <a:t>In Wyoming County, West Virginia, fifteen aging water systems suffered from microbial contamination, irregular water service, inadequate disinfection, and aging distribution systems. The Eastern Wyoming Public Service District was formed to join the fifteen drinking water systems through interconnection and construction of a single regional water treatment plant.</a:t>
            </a:r>
          </a:p>
          <a:p>
            <a:pPr marL="171450" indent="-171450">
              <a:buFont typeface="Arial" panose="020B0604020202020204" pitchFamily="34" charset="0"/>
              <a:buChar char="•"/>
            </a:pPr>
            <a:endParaRPr lang="en-US"/>
          </a:p>
          <a:p>
            <a:pPr marL="0" indent="0">
              <a:buFont typeface="Arial" panose="020B0604020202020204" pitchFamily="34" charset="0"/>
              <a:buNone/>
            </a:pPr>
            <a:r>
              <a:rPr lang="en-US"/>
              <a:t>Do franchises or exclusive service areas currently exist in the area? (Could impact how partnerships are formed)</a:t>
            </a:r>
          </a:p>
          <a:p>
            <a:endParaRPr lang="en-US"/>
          </a:p>
          <a:p>
            <a:r>
              <a:rPr lang="en-US"/>
              <a:t>All case studies referenced here are on the EPA Partnerships Case Studies map. https://epa.maps.arcgis.com/apps/Cascade/index.html?appid=a99dcae5390449e88ea74e4a7e3fcb07</a:t>
            </a:r>
          </a:p>
          <a:p>
            <a:endParaRPr lang="en-US"/>
          </a:p>
        </p:txBody>
      </p:sp>
      <p:sp>
        <p:nvSpPr>
          <p:cNvPr id="5" name="Date Placeholder 4">
            <a:extLst>
              <a:ext uri="{FF2B5EF4-FFF2-40B4-BE49-F238E27FC236}">
                <a16:creationId xmlns:a16="http://schemas.microsoft.com/office/drawing/2014/main" id="{6A8E6654-35D1-43B2-95B3-FA753EAB3FD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E767678-F50C-4BAA-8B15-5A7986144A3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784B9D1-9B64-4894-A4E0-B8122BEFFB8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88756173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Using existing successes and strengths, water systems can:</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Develop new partnerships to support other water systems and</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i="0"/>
              <a:t>Build on existing partnerships to engage in new activities or engage with new partners.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0"/>
              <a:t>We will revisit this concept in exercise in Module 6.</a:t>
            </a:r>
          </a:p>
        </p:txBody>
      </p:sp>
      <p:sp>
        <p:nvSpPr>
          <p:cNvPr id="5" name="Date Placeholder 4">
            <a:extLst>
              <a:ext uri="{FF2B5EF4-FFF2-40B4-BE49-F238E27FC236}">
                <a16:creationId xmlns:a16="http://schemas.microsoft.com/office/drawing/2014/main" id="{ACE70D56-CD7E-473E-BA53-31D21CA1E89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C21EDD4-10E7-4063-92B3-A605711BABA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3D12429-3FEC-4BB2-8860-0CAE52A7D7A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15425657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For the case studies originally provided, there is more information on case studies available in the Organizer and Facilitator’s Guide.]</a:t>
            </a:r>
          </a:p>
          <a:p>
            <a:endParaRPr lang="en-US" i="1"/>
          </a:p>
          <a:p>
            <a:r>
              <a:rPr lang="en-US" i="0"/>
              <a:t>As a reminder, Birmingham Water Works created an internal training program on water system-specific information. </a:t>
            </a:r>
            <a:r>
              <a:rPr lang="en-US" sz="1200" kern="1200">
                <a:solidFill>
                  <a:schemeClr val="tx1"/>
                </a:solidFill>
                <a:effectLst/>
                <a:latin typeface="+mn-lt"/>
                <a:ea typeface="+mn-ea"/>
                <a:cs typeface="+mn-cs"/>
              </a:rPr>
              <a:t>Management realized that Birmingham would benefit if all trainings across the water system staff were provided in-house, rather than continuing through contract operators. They also saw a shortage of Grade IV opera­tors across Alabama, and small water systems in their area had difficulties accessing affordable trainings for their own operators. </a:t>
            </a:r>
            <a:r>
              <a:rPr lang="en-US" i="0"/>
              <a:t>They were able to expand upon their internal successful program by inviting other water systems in the state to attend their trainings. This added a new revenue stream, provided support to other water systems/areas, and improved the shortage of a class of operators that was previously lacking in Alabama. </a:t>
            </a:r>
          </a:p>
        </p:txBody>
      </p:sp>
      <p:sp>
        <p:nvSpPr>
          <p:cNvPr id="5" name="Date Placeholder 4">
            <a:extLst>
              <a:ext uri="{FF2B5EF4-FFF2-40B4-BE49-F238E27FC236}">
                <a16:creationId xmlns:a16="http://schemas.microsoft.com/office/drawing/2014/main" id="{7714630C-BCFD-4541-8E92-06B377B08E9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02D36B5-14F0-4E26-BA23-4B8FA2B5048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0AEB5B5-0607-458D-8165-E08E3BA09A51}"/>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24369249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[Edit slide if a different activity is chosen. Please consult the Organizer and Facilitator’s Guide for a list of other exercises and activity options.]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We will pause to conduct a quick mini-activity. Identify your water systems strengths and challenges as they relate to technical, managerial, and financial capacity.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Before we start, let’s think about where Birmingham’s strengths would go. </a:t>
            </a:r>
            <a:r>
              <a:rPr lang="en-US" i="1"/>
              <a:t>[There are many correct answers which could include technical (expertise to share with other water systems), managerial (awareness that Birmingham would benefit if all trainings across the water system staff were provided in-house), and financial (trainings created a new revenue stream).]</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Now, I will give you all a few minutes to think this through for your own water system.</a:t>
            </a:r>
          </a:p>
        </p:txBody>
      </p:sp>
      <p:sp>
        <p:nvSpPr>
          <p:cNvPr id="5" name="Date Placeholder 4">
            <a:extLst>
              <a:ext uri="{FF2B5EF4-FFF2-40B4-BE49-F238E27FC236}">
                <a16:creationId xmlns:a16="http://schemas.microsoft.com/office/drawing/2014/main" id="{4FBB27D9-2B13-4DA6-9368-B4180ACFBF7C}"/>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D43D865-F0FF-485B-9607-573EBA01C7C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FB392D1-48DC-4C7A-83B9-52B32225B03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09035174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Now, consider how you can expand upon those strengths to help other water systems through partnerships.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For example, if a water system strength is having multiple knowledgeable operators that have a lot of experience, consider if any nearby water systems lack a knowledgeable operator, need training, need advice, or more.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a:t>I’ll give you a few minutes to complete this section of the table.</a:t>
            </a: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[Attendees should discuss with the person next to them and/or share their ideas with the entire group, which may lead to other creative solutions to their problems. Attendees can utilize this activity to network as well.]</a:t>
            </a:r>
          </a:p>
          <a:p>
            <a:endParaRPr lang="en-US"/>
          </a:p>
        </p:txBody>
      </p:sp>
      <p:sp>
        <p:nvSpPr>
          <p:cNvPr id="5" name="Date Placeholder 4">
            <a:extLst>
              <a:ext uri="{FF2B5EF4-FFF2-40B4-BE49-F238E27FC236}">
                <a16:creationId xmlns:a16="http://schemas.microsoft.com/office/drawing/2014/main" id="{65E1319B-1412-4443-A76E-6941CD8407C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02F79089-AF56-469F-AA3C-DE072B9EA603}"/>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C72D23E-37F3-4C3C-AF77-EA1B098B735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630883564"/>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Next, consider how you can utilize other water systems to address your water system challenges.</a:t>
            </a:r>
          </a:p>
          <a:p>
            <a:endParaRPr lang="en-US"/>
          </a:p>
          <a:p>
            <a:r>
              <a:rPr lang="en-US"/>
              <a:t>For example, a water system’s weakness could be customer engagement. Consider how another water system or group could provide support, maybe they have a monthly newsletter, or are involved in local get-togethers, and other activities that you could implement or receive support for. </a:t>
            </a:r>
          </a:p>
          <a:p>
            <a:endParaRPr lang="en-US"/>
          </a:p>
          <a:p>
            <a:r>
              <a:rPr lang="en-US"/>
              <a:t>I’ll give you a few minutes to complete this section of the table.</a:t>
            </a:r>
          </a:p>
          <a:p>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[Attendees should discuss with the person next to them and/or share their ideas with the entire group, which may lead to other creative solutions to their problems. Attendees can utilize this activity to network as well.]</a:t>
            </a:r>
          </a:p>
          <a:p>
            <a:endParaRPr lang="en-US"/>
          </a:p>
          <a:p>
            <a:r>
              <a:rPr lang="en-US"/>
              <a:t>This table can be easily revisited again in the future and is an easy way to visualize how you can build off your water system’s strengths and challenges to develop water system partnerships.</a:t>
            </a:r>
          </a:p>
        </p:txBody>
      </p:sp>
      <p:sp>
        <p:nvSpPr>
          <p:cNvPr id="5" name="Date Placeholder 4">
            <a:extLst>
              <a:ext uri="{FF2B5EF4-FFF2-40B4-BE49-F238E27FC236}">
                <a16:creationId xmlns:a16="http://schemas.microsoft.com/office/drawing/2014/main" id="{26CF966E-8822-4E0D-9C1E-4B797C2F36F0}"/>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9FE5988-DCF4-4894-A2EF-38E317E7FEB6}"/>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0399C6C-A10E-4016-AD92-6B4CC5FE103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796604416"/>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Module 5: Identifying and Assessing Partnership Opportunities</a:t>
            </a:r>
          </a:p>
        </p:txBody>
      </p:sp>
      <p:sp>
        <p:nvSpPr>
          <p:cNvPr id="5" name="Date Placeholder 4">
            <a:extLst>
              <a:ext uri="{FF2B5EF4-FFF2-40B4-BE49-F238E27FC236}">
                <a16:creationId xmlns:a16="http://schemas.microsoft.com/office/drawing/2014/main" id="{D944E8A5-284A-4E13-A151-0FA82B417B3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14EB18D-5362-4523-BF39-11C0D56DBFE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9BCB38C8-FE38-455F-825F-AB9D6AB0628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205956013"/>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dirty="0"/>
              <a:t>The objectives of Module 5 are to:</a:t>
            </a:r>
          </a:p>
          <a:p>
            <a:pPr marL="344488" lvl="1" indent="-342900"/>
            <a:r>
              <a:rPr lang="en-US" sz="1900" dirty="0"/>
              <a:t>Understand how partnerships can increase capacity</a:t>
            </a:r>
          </a:p>
          <a:p>
            <a:pPr marL="344488" lvl="1" indent="-342900"/>
            <a:r>
              <a:rPr lang="en-US" sz="1900" dirty="0"/>
              <a:t>Identify potential partners</a:t>
            </a:r>
          </a:p>
          <a:p>
            <a:pPr marL="344488" lvl="1" indent="-342900"/>
            <a:r>
              <a:rPr lang="en-US" sz="1900" dirty="0"/>
              <a:t>Assess practicality of partnerships</a:t>
            </a:r>
          </a:p>
          <a:p>
            <a:pPr marL="344488" lvl="1" indent="-342900"/>
            <a:r>
              <a:rPr lang="en-US" sz="1900" dirty="0"/>
              <a:t>Recognize the advantages and disadvantages of each partnership type</a:t>
            </a:r>
          </a:p>
        </p:txBody>
      </p:sp>
      <p:sp>
        <p:nvSpPr>
          <p:cNvPr id="5" name="Date Placeholder 4">
            <a:extLst>
              <a:ext uri="{FF2B5EF4-FFF2-40B4-BE49-F238E27FC236}">
                <a16:creationId xmlns:a16="http://schemas.microsoft.com/office/drawing/2014/main" id="{4EEC34C5-267B-4E6F-B785-4E03C53BA59E}"/>
              </a:ext>
            </a:extLst>
          </p:cNvPr>
          <p:cNvSpPr>
            <a:spLocks noGrp="1"/>
          </p:cNvSpPr>
          <p:nvPr>
            <p:ph type="dt" idx="1"/>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6" name="Footer Placeholder 5">
            <a:extLst>
              <a:ext uri="{FF2B5EF4-FFF2-40B4-BE49-F238E27FC236}">
                <a16:creationId xmlns:a16="http://schemas.microsoft.com/office/drawing/2014/main" id="{3FBDDF05-DBBD-4444-986D-E59193628772}"/>
              </a:ext>
            </a:extLst>
          </p:cNvPr>
          <p:cNvSpPr>
            <a:spLocks noGrp="1"/>
          </p:cNvSpPr>
          <p:nvPr>
            <p:ph type="ftr" sz="quarter" idx="4"/>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
        <p:nvSpPr>
          <p:cNvPr id="7" name="Header Placeholder 6">
            <a:extLst>
              <a:ext uri="{FF2B5EF4-FFF2-40B4-BE49-F238E27FC236}">
                <a16:creationId xmlns:a16="http://schemas.microsoft.com/office/drawing/2014/main" id="{98A512C4-9FDE-4B43-B57E-6402B2836CFB}"/>
              </a:ext>
            </a:extLst>
          </p:cNvPr>
          <p:cNvSpPr>
            <a:spLocks noGrp="1"/>
          </p:cNvSpPr>
          <p:nvPr>
            <p:ph type="hdr" sz="quarter"/>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prstClr val="black"/>
              </a:solidFill>
              <a:effectLst/>
              <a:uLnTx/>
              <a:uFillTx/>
              <a:latin typeface="Calibri"/>
              <a:ea typeface="+mn-ea"/>
              <a:cs typeface="+mn-cs"/>
            </a:endParaRPr>
          </a:p>
        </p:txBody>
      </p:sp>
    </p:spTree>
    <p:extLst>
      <p:ext uri="{BB962C8B-B14F-4D97-AF65-F5344CB8AC3E}">
        <p14:creationId xmlns:p14="http://schemas.microsoft.com/office/powerpoint/2010/main" val="102653368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To begin let’s discuss how partnerships relate to TMF capacity, covered in Module 1.</a:t>
            </a:r>
          </a:p>
        </p:txBody>
      </p:sp>
      <p:sp>
        <p:nvSpPr>
          <p:cNvPr id="5" name="Date Placeholder 4">
            <a:extLst>
              <a:ext uri="{FF2B5EF4-FFF2-40B4-BE49-F238E27FC236}">
                <a16:creationId xmlns:a16="http://schemas.microsoft.com/office/drawing/2014/main" id="{847C2297-0FF0-494E-8C3E-F3233C2F497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AB28EF5-36D3-4EA1-84AA-1E55FAF7667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DEAFF9A5-0542-483A-A1B1-1BF11339E2F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1184992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i="0"/>
              <a:t>The learning objectives of Module 1: Capacity Development are to:</a:t>
            </a:r>
          </a:p>
          <a:p>
            <a:pPr marL="171450" indent="-171450">
              <a:buFont typeface="Arial" panose="020B0604020202020204" pitchFamily="34" charset="0"/>
              <a:buChar char="•"/>
            </a:pPr>
            <a:r>
              <a:rPr lang="en-US" i="0"/>
              <a:t>Understand the three elements of capacity: technical, managerial and financial</a:t>
            </a:r>
          </a:p>
          <a:p>
            <a:pPr marL="171450" indent="-171450">
              <a:buFont typeface="Arial" panose="020B0604020202020204" pitchFamily="34" charset="0"/>
              <a:buChar char="•"/>
            </a:pPr>
            <a:r>
              <a:rPr lang="en-US" i="0"/>
              <a:t>Learn the elements and examples of technical, managerial and financial capacity </a:t>
            </a:r>
          </a:p>
          <a:p>
            <a:pPr marL="171450" indent="-171450">
              <a:buFont typeface="Arial" panose="020B0604020202020204" pitchFamily="34" charset="0"/>
              <a:buChar char="•"/>
            </a:pPr>
            <a:r>
              <a:rPr lang="en-US" i="0"/>
              <a:t>Discuss the importance of building capacity</a:t>
            </a:r>
          </a:p>
          <a:p>
            <a:pPr marL="171450" indent="-171450">
              <a:buFont typeface="Arial" panose="020B0604020202020204" pitchFamily="34" charset="0"/>
              <a:buChar char="•"/>
            </a:pPr>
            <a:endParaRPr lang="en-US" i="0"/>
          </a:p>
        </p:txBody>
      </p:sp>
      <p:sp>
        <p:nvSpPr>
          <p:cNvPr id="5" name="Date Placeholder 4">
            <a:extLst>
              <a:ext uri="{FF2B5EF4-FFF2-40B4-BE49-F238E27FC236}">
                <a16:creationId xmlns:a16="http://schemas.microsoft.com/office/drawing/2014/main" id="{95FF3517-F453-4D97-8782-48C82554B11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9A8BA1B-850B-4603-8833-CDCDB1C3C6E7}"/>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8B89F46-7B6D-47B8-8BD5-2EF1EE23A7F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39823196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a:t>Let’s review what we learned earlier in Module 1. Building TMF capacity is essential to meeting capacity needs. These are a few ways in which partnerships can help build capacity in these three areas: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r>
              <a:rPr lang="en-US"/>
              <a:t>Technical: sharing technical expertise or contract with other certified operators</a:t>
            </a:r>
          </a:p>
          <a:p>
            <a:pPr marL="1270" lvl="1" indent="0">
              <a:buNone/>
            </a:pPr>
            <a:r>
              <a:rPr lang="en-US" b="0"/>
              <a:t>Managerial: s</a:t>
            </a:r>
            <a:r>
              <a:rPr lang="en-US"/>
              <a:t>hare and/or contract out administrative functions such as billing or obtain new management personnel</a:t>
            </a:r>
            <a:endParaRPr lang="en-US">
              <a:cs typeface="Calibri"/>
            </a:endParaRPr>
          </a:p>
          <a:p>
            <a:r>
              <a:rPr lang="en-US"/>
              <a:t>Financial: share costs, find additional revenue streams, increase number of customers, or increase economies of scale</a:t>
            </a:r>
          </a:p>
        </p:txBody>
      </p:sp>
      <p:sp>
        <p:nvSpPr>
          <p:cNvPr id="5" name="Date Placeholder 4">
            <a:extLst>
              <a:ext uri="{FF2B5EF4-FFF2-40B4-BE49-F238E27FC236}">
                <a16:creationId xmlns:a16="http://schemas.microsoft.com/office/drawing/2014/main" id="{6DA254B7-769A-487D-82FA-8B58AEC23942}"/>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144B7D7-F195-4F1D-9ACF-7BC38BAB62B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F9972BB-0221-4A79-9DF7-C95871771E6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60596771"/>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For the case studies originally provided, there is more information on case studies available in the Organizer and Facilitator’s Guide.]</a:t>
            </a:r>
          </a:p>
          <a:p>
            <a:endParaRPr lang="en-US" i="1"/>
          </a:p>
          <a:p>
            <a:r>
              <a:rPr lang="en-US" i="0"/>
              <a:t>As a reminder, Vinton County struggled with staff turnover and increasing O&amp;M costs. Then, when their operator quit, they hired Jackson County to fulfill the operator duties and increase their TMF capacity.</a:t>
            </a:r>
          </a:p>
        </p:txBody>
      </p:sp>
      <p:sp>
        <p:nvSpPr>
          <p:cNvPr id="5" name="Date Placeholder 4">
            <a:extLst>
              <a:ext uri="{FF2B5EF4-FFF2-40B4-BE49-F238E27FC236}">
                <a16:creationId xmlns:a16="http://schemas.microsoft.com/office/drawing/2014/main" id="{3D4CC6E1-C608-4D9A-A30B-3CD12D6980C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2E7DD9F-D8E6-4F0E-ABF4-BDAC273D1F0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5A5740D9-CE98-42CF-A8C7-C7FC24744A05}"/>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343251288"/>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Now, let’s discuss how to identify partners.</a:t>
            </a:r>
          </a:p>
        </p:txBody>
      </p:sp>
      <p:sp>
        <p:nvSpPr>
          <p:cNvPr id="5" name="Date Placeholder 4">
            <a:extLst>
              <a:ext uri="{FF2B5EF4-FFF2-40B4-BE49-F238E27FC236}">
                <a16:creationId xmlns:a16="http://schemas.microsoft.com/office/drawing/2014/main" id="{BF69A00F-DDE0-4C55-8ED5-9D64AC1C3C3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7AF27D1-7014-44B7-A8E8-338B1B44966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7859D71-512B-482A-B61B-534D124571A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69913433"/>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b="0" i="1"/>
              <a:t>[Slide contains animation, click to reveal more information on each category]</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1"/>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Foundation of trust </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0" i="0"/>
              <a:t>[click] knowing the partner and key players to ensure you can trust them. That is a symbiotic relationship.</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i="0"/>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0"/>
              <a:t>Lowest perceived risk</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0" i="0"/>
              <a:t>[click] the partnership will not put you at risk and the partners are willing to sign a contract to clarify any terms.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endParaRPr lang="en-US" b="0" i="0"/>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b="0" i="0"/>
              <a:t>Similar or stronger water system characteristics</a:t>
            </a:r>
          </a:p>
          <a:p>
            <a:pPr marL="17145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b="0" i="0"/>
              <a:t>[click] could include physical condition, source, and/or location (if applicable).</a:t>
            </a:r>
          </a:p>
        </p:txBody>
      </p:sp>
      <p:sp>
        <p:nvSpPr>
          <p:cNvPr id="5" name="Date Placeholder 4">
            <a:extLst>
              <a:ext uri="{FF2B5EF4-FFF2-40B4-BE49-F238E27FC236}">
                <a16:creationId xmlns:a16="http://schemas.microsoft.com/office/drawing/2014/main" id="{12B3F9AA-A7B4-4F27-8633-7791205C21CA}"/>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62F59D9-D173-4B8A-9C4C-EADB88C598B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4E602FD-9A45-47F9-BD14-44DB701BF1B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35687300"/>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u="none"/>
              <a:t>[Reminder: Replace this slide if alternate case studies are used. </a:t>
            </a:r>
            <a:r>
              <a:rPr lang="en-US" sz="1200" i="1" u="none"/>
              <a:t>For the case studies originally provided, there is more information on case studies available in the Organizer and Facilitator’s Guide.]</a:t>
            </a:r>
          </a:p>
          <a:p>
            <a:endParaRPr lang="en-US" i="1"/>
          </a:p>
          <a:p>
            <a:r>
              <a:rPr lang="en-US" i="0"/>
              <a:t>The Lower Rio Grand Public Water Works Association was initially created by several nearby water systems dealing with similar challenges that began with regular meetings which built their relationship of trust and ultimately led to the formation of the partnership. The water systems signed a memorandum of understanding early on which established a low-risk partnership and ensured each water system would benefit from the merger.</a:t>
            </a:r>
          </a:p>
        </p:txBody>
      </p:sp>
      <p:sp>
        <p:nvSpPr>
          <p:cNvPr id="5" name="Date Placeholder 4">
            <a:extLst>
              <a:ext uri="{FF2B5EF4-FFF2-40B4-BE49-F238E27FC236}">
                <a16:creationId xmlns:a16="http://schemas.microsoft.com/office/drawing/2014/main" id="{0343A186-75C6-480C-861E-B92EE25C7E49}"/>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20E6BC0-9097-4AEF-840A-A0A8C3D1E02C}"/>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BE02908F-405C-402A-8E6B-598AA08A1418}"/>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269262479"/>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a:t>In order to identify potential partners you should consider the following:</a:t>
            </a:r>
          </a:p>
          <a:p>
            <a:pPr marL="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Common needs</a:t>
            </a:r>
          </a:p>
          <a:p>
            <a:pPr marL="0" marR="0" lvl="0" indent="-171450" algn="l" defTabSz="457200" rtl="0" eaLnBrk="1" fontAlgn="auto" latinLnBrk="0" hangingPunct="1">
              <a:lnSpc>
                <a:spcPct val="100000"/>
              </a:lnSpc>
              <a:spcBef>
                <a:spcPts val="0"/>
              </a:spcBef>
              <a:spcAft>
                <a:spcPts val="600"/>
              </a:spcAft>
              <a:buClrTx/>
              <a:buSzTx/>
              <a:buFont typeface="Arial" panose="020B0604020202020204" pitchFamily="34" charset="0"/>
              <a:buChar char="•"/>
              <a:tabLst/>
              <a:defRPr/>
            </a:pPr>
            <a:r>
              <a:rPr lang="en-US"/>
              <a:t>Existing relationships</a:t>
            </a:r>
          </a:p>
          <a:p>
            <a:pPr marL="171450" lvl="0" indent="-171450">
              <a:buFont typeface="Arial" panose="020B0604020202020204" pitchFamily="34" charset="0"/>
              <a:buChar char="•"/>
            </a:pPr>
            <a:r>
              <a:rPr lang="en-US"/>
              <a:t>Physical condition of a potential partner facility</a:t>
            </a:r>
          </a:p>
          <a:p>
            <a:pPr marL="171450" lvl="0" indent="-171450">
              <a:buFont typeface="Arial" panose="020B0604020202020204" pitchFamily="34" charset="0"/>
              <a:buChar char="•"/>
            </a:pPr>
            <a:r>
              <a:rPr lang="en-US"/>
              <a:t>Geography</a:t>
            </a:r>
          </a:p>
          <a:p>
            <a:pPr marL="171450" lvl="0" indent="-171450">
              <a:buFont typeface="Arial" panose="020B0604020202020204" pitchFamily="34" charset="0"/>
              <a:buChar char="•"/>
            </a:pPr>
            <a:r>
              <a:rPr lang="en-US"/>
              <a:t>Adequacy of supply</a:t>
            </a:r>
          </a:p>
          <a:p>
            <a:pPr marL="171450" lvl="0" indent="-171450">
              <a:buFont typeface="Arial" panose="020B0604020202020204" pitchFamily="34" charset="0"/>
              <a:buChar char="•"/>
            </a:pPr>
            <a:r>
              <a:rPr lang="en-US"/>
              <a:t>State policies</a:t>
            </a:r>
          </a:p>
          <a:p>
            <a:pPr marL="171450" lvl="0" indent="-171450">
              <a:buFont typeface="Arial" panose="020B0604020202020204" pitchFamily="34" charset="0"/>
              <a:buChar char="•"/>
            </a:pPr>
            <a:r>
              <a:rPr lang="en-US"/>
              <a:t>Consolidation</a:t>
            </a:r>
          </a:p>
          <a:p>
            <a:pPr marL="0" indent="0">
              <a:buFont typeface="Arial" panose="020B0604020202020204" pitchFamily="34" charset="0"/>
              <a:buNone/>
            </a:pPr>
            <a:endParaRPr lang="en-US"/>
          </a:p>
          <a:p>
            <a:pPr marL="0" indent="0">
              <a:buFont typeface="Arial" panose="020B0604020202020204" pitchFamily="34" charset="0"/>
              <a:buNone/>
            </a:pPr>
            <a:r>
              <a:rPr lang="en-US"/>
              <a:t>Each of these considerations is discussed in detail on the following slides.</a:t>
            </a:r>
          </a:p>
        </p:txBody>
      </p:sp>
      <p:sp>
        <p:nvSpPr>
          <p:cNvPr id="5" name="Date Placeholder 4">
            <a:extLst>
              <a:ext uri="{FF2B5EF4-FFF2-40B4-BE49-F238E27FC236}">
                <a16:creationId xmlns:a16="http://schemas.microsoft.com/office/drawing/2014/main" id="{E9C040F6-D430-45B1-8D42-C7A5580E7FC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22685AC-27A6-4414-9B3B-AFEAE3D12592}"/>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AE16F6D-ACE2-467A-8131-B18E5275E59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27865850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One factor to consider when identifying potential partners is common needs between the water systems.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r>
              <a:rPr lang="en-US" b="0" i="0"/>
              <a:t>Common needs could be translated into a partnership if multiple water systems are facing the same or related challenges. Rather than expending resources separately, they can come together to develop an efficient solution that works for multiple water systems. </a:t>
            </a:r>
          </a:p>
          <a:p>
            <a:endParaRPr lang="en-US" b="0" i="0"/>
          </a:p>
          <a:p>
            <a:r>
              <a:rPr lang="en-US" b="0" i="0"/>
              <a:t>Items that may be similar between water systems include the water system’s source, treatment methods, relying on the same or similar supply chains, current or predicted increased in demand, financial instability, and emergencies.</a:t>
            </a:r>
          </a:p>
          <a:p>
            <a:endParaRPr lang="en-US" b="1" i="0"/>
          </a:p>
          <a:p>
            <a:r>
              <a:rPr lang="en-US" b="1"/>
              <a:t>Question for the attendees: </a:t>
            </a:r>
            <a:r>
              <a:rPr lang="en-US"/>
              <a:t>How could the common needs shown here be translated into a partnership? </a:t>
            </a:r>
            <a:r>
              <a:rPr lang="en-US" i="1"/>
              <a:t>(example answers are provided below to spark ideas/discussion amongst the attendees)</a:t>
            </a:r>
          </a:p>
          <a:p>
            <a:endParaRPr lang="en-US"/>
          </a:p>
          <a:p>
            <a:r>
              <a:rPr lang="en-US"/>
              <a:t>Water systems that use the same </a:t>
            </a:r>
            <a:r>
              <a:rPr lang="en-US" b="1"/>
              <a:t>water source </a:t>
            </a:r>
            <a:r>
              <a:rPr lang="en-US"/>
              <a:t>could:</a:t>
            </a:r>
          </a:p>
          <a:p>
            <a:pPr marL="228600" indent="-228600">
              <a:buAutoNum type="arabicParenR"/>
            </a:pPr>
            <a:r>
              <a:rPr lang="en-US"/>
              <a:t>Work together to resolve any quality issues</a:t>
            </a:r>
          </a:p>
          <a:p>
            <a:pPr marL="228600" indent="-228600">
              <a:buAutoNum type="arabicParenR"/>
            </a:pPr>
            <a:r>
              <a:rPr lang="en-US"/>
              <a:t>Work together to resolve any quantity issues</a:t>
            </a:r>
          </a:p>
          <a:p>
            <a:pPr marL="228600" indent="-228600">
              <a:buAutoNum type="arabicParenR"/>
            </a:pPr>
            <a:r>
              <a:rPr lang="en-US"/>
              <a:t>Have information/studies that the other might benefit from</a:t>
            </a:r>
          </a:p>
          <a:p>
            <a:pPr marL="228600" indent="-228600">
              <a:buAutoNum type="arabicParenR"/>
            </a:pPr>
            <a:endParaRPr lang="en-US"/>
          </a:p>
          <a:p>
            <a:pPr marL="0" indent="0">
              <a:buNone/>
            </a:pPr>
            <a:r>
              <a:rPr lang="en-US"/>
              <a:t>Water systems that have similar </a:t>
            </a:r>
            <a:r>
              <a:rPr lang="en-US" b="1"/>
              <a:t>treatment methods </a:t>
            </a:r>
            <a:r>
              <a:rPr lang="en-US"/>
              <a:t>could:</a:t>
            </a:r>
          </a:p>
          <a:p>
            <a:pPr marL="228600" indent="-228600">
              <a:buAutoNum type="arabicParenR"/>
            </a:pPr>
            <a:r>
              <a:rPr lang="en-US"/>
              <a:t>Participate in bulk purchasing of supplies and chemicals</a:t>
            </a:r>
          </a:p>
          <a:p>
            <a:pPr marL="228600" indent="-228600">
              <a:buAutoNum type="arabicParenR"/>
            </a:pPr>
            <a:r>
              <a:rPr lang="en-US"/>
              <a:t>Utilize each other for technical expertise and knowledge</a:t>
            </a:r>
          </a:p>
          <a:p>
            <a:pPr marL="228600" indent="-228600">
              <a:buAutoNum type="arabicParenR"/>
            </a:pPr>
            <a:endParaRPr lang="en-US"/>
          </a:p>
          <a:p>
            <a:pPr marL="0" indent="0">
              <a:buNone/>
            </a:pPr>
            <a:r>
              <a:rPr lang="en-US"/>
              <a:t>Water systems that rely on the same or similar </a:t>
            </a:r>
            <a:r>
              <a:rPr lang="en-US" b="1"/>
              <a:t>supply chains </a:t>
            </a:r>
            <a:r>
              <a:rPr lang="en-US"/>
              <a:t>could:</a:t>
            </a:r>
          </a:p>
          <a:p>
            <a:pPr marL="228600" indent="-228600">
              <a:buAutoNum type="arabicParenR"/>
            </a:pPr>
            <a:r>
              <a:rPr lang="en-US"/>
              <a:t>Participate in bulk purchasing of supplies and chemical</a:t>
            </a:r>
          </a:p>
          <a:p>
            <a:pPr marL="228600" indent="-228600">
              <a:buAutoNum type="arabicParenR"/>
            </a:pPr>
            <a:endParaRPr lang="en-US"/>
          </a:p>
          <a:p>
            <a:pPr marL="0" indent="0">
              <a:buNone/>
            </a:pPr>
            <a:r>
              <a:rPr lang="en-US"/>
              <a:t>Water systems that are either currently seeing or predicting an </a:t>
            </a:r>
            <a:r>
              <a:rPr lang="en-US" b="1"/>
              <a:t>increase in demand </a:t>
            </a:r>
            <a:r>
              <a:rPr lang="en-US"/>
              <a:t>could:</a:t>
            </a:r>
          </a:p>
          <a:p>
            <a:pPr marL="228600" indent="-228600">
              <a:buAutoNum type="arabicParenR"/>
            </a:pPr>
            <a:r>
              <a:rPr lang="en-US"/>
              <a:t>Work together to identify how to meet demand</a:t>
            </a:r>
          </a:p>
          <a:p>
            <a:pPr marL="228600" indent="-228600">
              <a:buAutoNum type="arabicParenR"/>
            </a:pPr>
            <a:r>
              <a:rPr lang="en-US"/>
              <a:t>Plan ahead together and consider merging to improve efficiency</a:t>
            </a:r>
          </a:p>
          <a:p>
            <a:pPr marL="228600" indent="-228600">
              <a:buAutoNum type="arabicParenR"/>
            </a:pPr>
            <a:endParaRPr lang="en-US"/>
          </a:p>
          <a:p>
            <a:pPr marL="0" indent="0">
              <a:buNone/>
            </a:pPr>
            <a:r>
              <a:rPr lang="en-US"/>
              <a:t>Water systems that are experiencing </a:t>
            </a:r>
            <a:r>
              <a:rPr lang="en-US" b="1"/>
              <a:t>financial burden </a:t>
            </a:r>
            <a:r>
              <a:rPr lang="en-US"/>
              <a:t>could:</a:t>
            </a:r>
          </a:p>
          <a:p>
            <a:pPr marL="228600" indent="-228600">
              <a:buAutoNum type="arabicParenR"/>
            </a:pPr>
            <a:r>
              <a:rPr lang="en-US"/>
              <a:t>Merge to improve economies of scale</a:t>
            </a:r>
          </a:p>
          <a:p>
            <a:pPr marL="228600" indent="-228600">
              <a:buAutoNum type="arabicParenR"/>
            </a:pPr>
            <a:r>
              <a:rPr lang="en-US"/>
              <a:t>Work together to secure third party assistance</a:t>
            </a:r>
          </a:p>
          <a:p>
            <a:pPr marL="228600" indent="-228600">
              <a:buAutoNum type="arabicParenR"/>
            </a:pPr>
            <a:endParaRPr lang="en-US"/>
          </a:p>
          <a:p>
            <a:pPr marL="0" indent="0">
              <a:buNone/>
            </a:pPr>
            <a:r>
              <a:rPr lang="en-US"/>
              <a:t>Water systems that experience </a:t>
            </a:r>
            <a:r>
              <a:rPr lang="en-US" b="1"/>
              <a:t>emergencies</a:t>
            </a:r>
            <a:r>
              <a:rPr lang="en-US" b="0"/>
              <a:t> could:</a:t>
            </a:r>
          </a:p>
          <a:p>
            <a:pPr marL="228600" indent="-228600">
              <a:buAutoNum type="arabicParenR"/>
            </a:pPr>
            <a:r>
              <a:rPr lang="en-US" b="0"/>
              <a:t>Receive immediate aid from neighboring water systems</a:t>
            </a:r>
          </a:p>
          <a:p>
            <a:pPr marL="228600" indent="-228600">
              <a:buAutoNum type="arabicParenR"/>
            </a:pPr>
            <a:r>
              <a:rPr lang="en-US" b="0"/>
              <a:t>Start a relationship which could lead to more support in the future</a:t>
            </a:r>
            <a:endParaRPr lang="en-US"/>
          </a:p>
          <a:p>
            <a:pPr marL="0" indent="0">
              <a:buNone/>
            </a:pPr>
            <a:endParaRPr lang="en-US"/>
          </a:p>
          <a:p>
            <a:pPr marL="0" indent="0">
              <a:buNone/>
            </a:pPr>
            <a:r>
              <a:rPr lang="en-US" b="1"/>
              <a:t>Question for attendees:</a:t>
            </a:r>
            <a:r>
              <a:rPr lang="en-US" b="0"/>
              <a:t> Can you think of any other common needs to consider and how they could </a:t>
            </a:r>
            <a:r>
              <a:rPr lang="en-US"/>
              <a:t>be translated into a partnership</a:t>
            </a:r>
            <a:r>
              <a:rPr lang="en-US" b="0"/>
              <a:t>? </a:t>
            </a:r>
            <a:r>
              <a:rPr lang="en-US" b="0" i="1"/>
              <a:t>[open discussion]</a:t>
            </a:r>
            <a:endParaRPr lang="en-US" b="1"/>
          </a:p>
        </p:txBody>
      </p:sp>
      <p:sp>
        <p:nvSpPr>
          <p:cNvPr id="5" name="Date Placeholder 4">
            <a:extLst>
              <a:ext uri="{FF2B5EF4-FFF2-40B4-BE49-F238E27FC236}">
                <a16:creationId xmlns:a16="http://schemas.microsoft.com/office/drawing/2014/main" id="{8E45ABCE-3C44-4FDE-AA8C-303CD5CDF05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9233279F-E9AC-4560-BD67-9F1ABE1D860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92ACD60-AF61-413B-927F-0BBFA4880C1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66658799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 typeface="Arial" panose="020B0604020202020204" pitchFamily="34" charset="0"/>
              <a:buNone/>
            </a:pPr>
            <a:r>
              <a:rPr lang="en-US" i="0"/>
              <a:t>Water systems should also consider any existing relationships when identifying a potential partner. Consider how to build off of any of your existing relationships or the potential partners’ relationships.</a:t>
            </a:r>
          </a:p>
          <a:p>
            <a:pPr marL="171450" indent="-171450">
              <a:buFont typeface="Arial" panose="020B0604020202020204" pitchFamily="34" charset="0"/>
              <a:buChar char="•"/>
            </a:pPr>
            <a:endParaRPr lang="en-US" i="0"/>
          </a:p>
          <a:p>
            <a:pPr marL="0" indent="0">
              <a:buFont typeface="Arial" panose="020B0604020202020204" pitchFamily="34" charset="0"/>
              <a:buNone/>
            </a:pPr>
            <a:r>
              <a:rPr lang="en-US" i="0"/>
              <a:t>The exercise that we will complete at the end of this module will teach you how to utilize existing partnerships to create new activities with existing partners.</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kern="1200">
                <a:solidFill>
                  <a:schemeClr val="tx1"/>
                </a:solidFill>
                <a:effectLst/>
                <a:latin typeface="+mn-lt"/>
                <a:ea typeface="+mn-ea"/>
                <a:cs typeface="+mn-cs"/>
              </a:rPr>
              <a:t>Once you have an existing partner or partnership activity, adding additional partners or activities is much easier since a foundation of trust has already been built or a framework for how to complete a project or task already exists. </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kern="1200">
              <a:solidFill>
                <a:schemeClr val="tx1"/>
              </a:solidFill>
              <a:effectLst/>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kern="1200">
                <a:solidFill>
                  <a:schemeClr val="tx1"/>
                </a:solidFill>
                <a:effectLst/>
                <a:latin typeface="+mn-lt"/>
                <a:ea typeface="+mn-ea"/>
                <a:cs typeface="+mn-cs"/>
              </a:rPr>
              <a:t>It is easier to work with partners you know and have worked with, and it is also easier to complete projects you already have experience with. </a:t>
            </a:r>
          </a:p>
        </p:txBody>
      </p:sp>
      <p:sp>
        <p:nvSpPr>
          <p:cNvPr id="5" name="Date Placeholder 4">
            <a:extLst>
              <a:ext uri="{FF2B5EF4-FFF2-40B4-BE49-F238E27FC236}">
                <a16:creationId xmlns:a16="http://schemas.microsoft.com/office/drawing/2014/main" id="{F4F51A3C-FDDB-4DBD-A38B-1470B203877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67840E77-3798-45A0-B336-71EE2B7155C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C07FEB9-FDF1-41D9-9DD4-E926796D900A}"/>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23980807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0"/>
              <a:t>You should consider the physical condition of a potential partners’ facility.</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a:defRPr/>
            </a:pPr>
            <a:r>
              <a:rPr lang="en-US" i="0"/>
              <a:t>Consider the design of the facility and if there are any significant deficiencies. </a:t>
            </a:r>
            <a:r>
              <a:rPr lang="en-US"/>
              <a:t>In some cases, a physical</a:t>
            </a:r>
            <a:r>
              <a:rPr lang="en-US" i="0"/>
              <a:t> interconnection </a:t>
            </a:r>
            <a:r>
              <a:rPr lang="en-US"/>
              <a:t>or acquisition without interconnection may</a:t>
            </a:r>
            <a:r>
              <a:rPr lang="en-US" i="0"/>
              <a:t> be the best </a:t>
            </a:r>
            <a:r>
              <a:rPr lang="en-US"/>
              <a:t>options</a:t>
            </a:r>
            <a:r>
              <a:rPr lang="en-US" i="0"/>
              <a:t> </a:t>
            </a:r>
            <a:r>
              <a:rPr lang="en-US"/>
              <a:t>to address significant deficiencies. In other cases, other</a:t>
            </a:r>
            <a:r>
              <a:rPr lang="en-US" i="0"/>
              <a:t> types of partnerships </a:t>
            </a:r>
            <a:r>
              <a:rPr lang="en-US"/>
              <a:t>could be a more appropriate solution to overcome physical challenges</a:t>
            </a:r>
            <a:r>
              <a:rPr lang="en-US" i="0"/>
              <a:t>.</a:t>
            </a:r>
            <a:endParaRPr lang="en-US" i="0">
              <a:cs typeface="Calibri"/>
            </a:endParaRPr>
          </a:p>
        </p:txBody>
      </p:sp>
      <p:sp>
        <p:nvSpPr>
          <p:cNvPr id="5" name="Date Placeholder 4">
            <a:extLst>
              <a:ext uri="{FF2B5EF4-FFF2-40B4-BE49-F238E27FC236}">
                <a16:creationId xmlns:a16="http://schemas.microsoft.com/office/drawing/2014/main" id="{184724E3-54C1-424A-B4EB-1D11790CF2AD}"/>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4476F036-74A6-43A4-86FA-D8D8A787A041}"/>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AA8593F4-73B2-45E2-A242-5D4BEF547F0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224944996"/>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Consider the location of the other water system. If you are considering interconnection and the distance between the water systems is too large it may be too expensive. Similarly, if you’re looking to share equipment for emergency purposes, consider the practicality of the distance given a variety of emergency situations. </a:t>
            </a:r>
          </a:p>
          <a:p>
            <a:endParaRPr lang="en-US"/>
          </a:p>
          <a:p>
            <a:r>
              <a:rPr lang="en-US" b="1"/>
              <a:t>Question for attendees: </a:t>
            </a:r>
            <a:r>
              <a:rPr lang="en-US" b="0"/>
              <a:t>Is your water system within a 5-mile radius of other water systems? </a:t>
            </a:r>
            <a:r>
              <a:rPr lang="en-US" b="0" i="1"/>
              <a:t>[Show of hands or ask attendees to type yes or no into the chat if online.] </a:t>
            </a:r>
            <a:r>
              <a:rPr lang="en-US" b="0" i="0"/>
              <a:t>There have been studies about the distance between water systems; specifically, in 1997 AWWA (American Water Works Association) determined that while 84% of America’s CWSs are small water systems serving fewer than 3,300. Of those small water systems, 86% of them are within 5-miles of another water system. </a:t>
            </a:r>
            <a:r>
              <a:rPr lang="en-US" b="0" i="1"/>
              <a:t>[Link to study: https://www.waterrf.org/research/projects/feasibility-small-system-restructuring-facilitate-sdwa-compliance]</a:t>
            </a:r>
          </a:p>
          <a:p>
            <a:endParaRPr lang="en-US" b="0" i="1"/>
          </a:p>
          <a:p>
            <a:r>
              <a:rPr lang="en-US" b="0" i="0"/>
              <a:t>There are also some environmental factors that should be considered if interconnection is being considered.</a:t>
            </a:r>
          </a:p>
          <a:p>
            <a:endParaRPr lang="en-US"/>
          </a:p>
          <a:p>
            <a:r>
              <a:rPr lang="en-US" b="1"/>
              <a:t>Question for attendees: </a:t>
            </a:r>
            <a:r>
              <a:rPr lang="en-US" b="0"/>
              <a:t>What kind of environmental factors could make a connection between two water systems challenging?</a:t>
            </a:r>
            <a:r>
              <a:rPr lang="en-US" b="1"/>
              <a:t> </a:t>
            </a:r>
          </a:p>
          <a:p>
            <a:r>
              <a:rPr lang="en-US" i="1"/>
              <a:t>(example answers are provided below)</a:t>
            </a:r>
          </a:p>
          <a:p>
            <a:endParaRPr lang="en-US" i="1"/>
          </a:p>
          <a:p>
            <a:pPr marL="512763" lvl="1" indent="-171450">
              <a:buFont typeface="Arial" panose="020B0604020202020204" pitchFamily="34" charset="0"/>
              <a:buChar char="•"/>
            </a:pPr>
            <a:r>
              <a:rPr lang="en-US"/>
              <a:t>Elevation changes</a:t>
            </a:r>
          </a:p>
          <a:p>
            <a:pPr marL="512763" lvl="1" indent="-171450">
              <a:buFont typeface="Arial" panose="020B0604020202020204" pitchFamily="34" charset="0"/>
              <a:buChar char="•"/>
            </a:pPr>
            <a:r>
              <a:rPr lang="en-US"/>
              <a:t>Challenging bedrock</a:t>
            </a:r>
          </a:p>
          <a:p>
            <a:pPr marL="512763" lvl="1" indent="-171450">
              <a:buFont typeface="Arial" panose="020B0604020202020204" pitchFamily="34" charset="0"/>
              <a:buChar char="•"/>
            </a:pPr>
            <a:r>
              <a:rPr lang="en-US"/>
              <a:t>Water bodies </a:t>
            </a:r>
          </a:p>
        </p:txBody>
      </p:sp>
      <p:sp>
        <p:nvSpPr>
          <p:cNvPr id="5" name="Date Placeholder 4">
            <a:extLst>
              <a:ext uri="{FF2B5EF4-FFF2-40B4-BE49-F238E27FC236}">
                <a16:creationId xmlns:a16="http://schemas.microsoft.com/office/drawing/2014/main" id="{440F2A1E-2B94-45CD-A12F-92D6F969BC18}"/>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A9C9AFE-97A8-4B66-81D7-C55CE2FCC0D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A23ACA6-5825-47B5-8687-1E2248A8179E}"/>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13545531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Capacity development is important because it protects public health and focuses on resolving the challenges that many water systems (and particularly small water systems) face. Such challenges include, but are not limited to, the following: </a:t>
            </a:r>
          </a:p>
          <a:p>
            <a:endParaRPr lang="en-US" sz="1200" b="0" i="0" u="none" strike="noStrike" kern="1200" baseline="0">
              <a:solidFill>
                <a:schemeClr val="tx1"/>
              </a:solidFill>
              <a:latin typeface="+mn-lt"/>
              <a:ea typeface="+mn-ea"/>
              <a:cs typeface="+mn-cs"/>
            </a:endParaRP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Regulatory compliance: </a:t>
            </a:r>
            <a:r>
              <a:rPr lang="en-US" sz="1200" b="0" i="0" u="none" strike="noStrike" kern="1200" baseline="0">
                <a:solidFill>
                  <a:schemeClr val="tx1"/>
                </a:solidFill>
                <a:latin typeface="+mn-lt"/>
                <a:ea typeface="+mn-ea"/>
                <a:cs typeface="+mn-cs"/>
              </a:rPr>
              <a:t>Changes to regulations can introduce potential changes to treatment, monitoring, and reporting. Changes to regulatory requirements can also lead to the need to update operator knowledge.</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Infrastructure needs:</a:t>
            </a:r>
            <a:r>
              <a:rPr lang="en-US" b="1"/>
              <a:t> </a:t>
            </a:r>
            <a:r>
              <a:rPr lang="en-US"/>
              <a:t>Water systems may need to replace aging infrastructure. Changing regulations or population sizes can also result in the need for capital improvement projects.</a:t>
            </a:r>
            <a:endParaRPr lang="en-US">
              <a:cs typeface="Calibri"/>
            </a:endParaRPr>
          </a:p>
          <a:p>
            <a:pPr marL="171450" indent="-171450">
              <a:buFont typeface="Arial" panose="020B0604020202020204" pitchFamily="34" charset="0"/>
              <a:buChar char="•"/>
            </a:pPr>
            <a:r>
              <a:rPr lang="en-US" b="1"/>
              <a:t>Insufficient revenue</a:t>
            </a:r>
            <a:r>
              <a:rPr lang="en-US"/>
              <a:t>: Limited revenue sources and/or increasing costs</a:t>
            </a:r>
            <a:r>
              <a:rPr lang="en-US" sz="1200" b="0" i="0" u="none" strike="noStrike" kern="1200" baseline="0">
                <a:solidFill>
                  <a:schemeClr val="tx1"/>
                </a:solidFill>
                <a:latin typeface="+mn-lt"/>
                <a:ea typeface="+mn-ea"/>
                <a:cs typeface="+mn-cs"/>
              </a:rPr>
              <a:t> can lead to short falls in the funding needed to keep a water system in compliance.</a:t>
            </a:r>
            <a:endParaRPr lang="en-US" sz="1200" b="0" i="0" u="none" strike="noStrike" kern="1200" baseline="0">
              <a:solidFill>
                <a:schemeClr val="tx1"/>
              </a:solidFill>
              <a:latin typeface="+mn-lt"/>
              <a:cs typeface="Calibri"/>
            </a:endParaRPr>
          </a:p>
          <a:p>
            <a:pPr marL="171450" indent="-171450">
              <a:buFont typeface="Arial" panose="020B0604020202020204" pitchFamily="34" charset="0"/>
              <a:buChar char="•"/>
            </a:pPr>
            <a:r>
              <a:rPr lang="en-US" b="1"/>
              <a:t>Recruiting and retaining staff</a:t>
            </a:r>
            <a:r>
              <a:rPr lang="en-US" sz="1200" b="1" i="0" u="none" strike="noStrike" kern="1200" baseline="0">
                <a:solidFill>
                  <a:schemeClr val="tx1"/>
                </a:solidFill>
                <a:latin typeface="+mn-lt"/>
                <a:ea typeface="+mn-ea"/>
                <a:cs typeface="+mn-cs"/>
              </a:rPr>
              <a:t>: </a:t>
            </a:r>
            <a:r>
              <a:rPr lang="en-US"/>
              <a:t>Many factors, including retirements</a:t>
            </a:r>
            <a:r>
              <a:rPr lang="en-US" sz="1200" b="0" i="0" u="none" strike="noStrike" kern="1200" baseline="0">
                <a:solidFill>
                  <a:schemeClr val="tx1"/>
                </a:solidFill>
                <a:latin typeface="+mn-lt"/>
                <a:ea typeface="+mn-ea"/>
                <a:cs typeface="+mn-cs"/>
              </a:rPr>
              <a:t> </a:t>
            </a:r>
            <a:r>
              <a:rPr lang="en-US"/>
              <a:t>and limited job applicant pools, can</a:t>
            </a:r>
            <a:r>
              <a:rPr lang="en-US" sz="1200" b="0" i="0" u="none" strike="noStrike" kern="1200" baseline="0">
                <a:solidFill>
                  <a:schemeClr val="tx1"/>
                </a:solidFill>
                <a:latin typeface="+mn-lt"/>
                <a:ea typeface="+mn-ea"/>
                <a:cs typeface="+mn-cs"/>
              </a:rPr>
              <a:t> lead to staffing shortages and subsequently greater training needs.</a:t>
            </a:r>
            <a:endParaRPr lang="en-US" sz="1200" b="0" i="0" u="none" strike="noStrike" kern="1200" baseline="0">
              <a:solidFill>
                <a:schemeClr val="tx1"/>
              </a:solidFill>
              <a:latin typeface="+mn-lt"/>
              <a:cs typeface="Calibri"/>
            </a:endParaRP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Training needs: </a:t>
            </a:r>
            <a:r>
              <a:rPr lang="en-US" sz="1200" b="0" i="0" u="none" strike="noStrike" kern="1200" baseline="0">
                <a:solidFill>
                  <a:schemeClr val="tx1"/>
                </a:solidFill>
                <a:latin typeface="+mn-lt"/>
                <a:ea typeface="+mn-ea"/>
                <a:cs typeface="+mn-cs"/>
              </a:rPr>
              <a:t>Changing water system workforce compositions and regulations can introduce the need for additional training so that operators maintain the knowledge base needed to stay compliant.</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Water security: </a:t>
            </a:r>
            <a:r>
              <a:rPr lang="en-US" sz="1200" b="0" i="0" u="none" strike="noStrike" kern="1200" baseline="0">
                <a:solidFill>
                  <a:schemeClr val="tx1"/>
                </a:solidFill>
                <a:latin typeface="+mn-lt"/>
                <a:ea typeface="+mn-ea"/>
                <a:cs typeface="+mn-cs"/>
              </a:rPr>
              <a:t>Preparation for all-hazards (i.e., natural disasters, cyber threats, and malevolent acts) require appropriate planning, training, and infrastructure investments</a:t>
            </a:r>
          </a:p>
          <a:p>
            <a:pPr marL="171450" indent="-171450">
              <a:buFont typeface="Arial" panose="020B0604020202020204" pitchFamily="34" charset="0"/>
              <a:buChar char="•"/>
            </a:pPr>
            <a:r>
              <a:rPr lang="en-US" sz="1200" b="1" i="0" u="none" strike="noStrike" kern="1200" baseline="0">
                <a:solidFill>
                  <a:schemeClr val="tx1"/>
                </a:solidFill>
                <a:latin typeface="+mn-lt"/>
                <a:ea typeface="+mn-ea"/>
                <a:cs typeface="+mn-cs"/>
              </a:rPr>
              <a:t>Declining populations: </a:t>
            </a:r>
            <a:r>
              <a:rPr lang="en-US" sz="1200" b="0" i="0" u="none" strike="noStrike" kern="1200" baseline="0">
                <a:solidFill>
                  <a:schemeClr val="tx1"/>
                </a:solidFill>
                <a:latin typeface="+mn-lt"/>
                <a:ea typeface="+mn-ea"/>
                <a:cs typeface="+mn-cs"/>
              </a:rPr>
              <a:t>Population loss can lead to personnel/staffing issues, fiscal constraints through the loss of tax revenue, and a loss in economies of scale.</a:t>
            </a:r>
          </a:p>
          <a:p>
            <a:endParaRPr lang="en-US" sz="1200" b="0" i="0" u="none" strike="noStrike" kern="1200" baseline="0">
              <a:solidFill>
                <a:schemeClr val="tx1"/>
              </a:solidFill>
              <a:latin typeface="+mn-lt"/>
              <a:ea typeface="+mn-ea"/>
              <a:cs typeface="+mn-cs"/>
            </a:endParaRPr>
          </a:p>
          <a:p>
            <a:r>
              <a:rPr lang="en-US" sz="1200" b="0" i="0" u="none" strike="noStrike" kern="1200" baseline="0">
                <a:solidFill>
                  <a:schemeClr val="tx1"/>
                </a:solidFill>
                <a:latin typeface="+mn-lt"/>
                <a:ea typeface="+mn-ea"/>
                <a:cs typeface="+mn-cs"/>
              </a:rPr>
              <a:t>Ultimately, building capacity can improve a water system’s capabilities to achieve and maintain compliance with applicable drinking water and wastewater standards, which can result in more effective provision of safe and affordable water. </a:t>
            </a:r>
            <a:endParaRPr lang="en-US"/>
          </a:p>
        </p:txBody>
      </p:sp>
      <p:sp>
        <p:nvSpPr>
          <p:cNvPr id="10" name="Slide Image Placeholder 9">
            <a:extLst>
              <a:ext uri="{FF2B5EF4-FFF2-40B4-BE49-F238E27FC236}">
                <a16:creationId xmlns:a16="http://schemas.microsoft.com/office/drawing/2014/main" id="{6021FF38-E4F3-430C-85CB-4A1221919FC1}"/>
              </a:ext>
            </a:extLst>
          </p:cNvPr>
          <p:cNvSpPr>
            <a:spLocks noGrp="1" noRot="1" noChangeAspect="1"/>
          </p:cNvSpPr>
          <p:nvPr>
            <p:ph type="sldImg"/>
          </p:nvPr>
        </p:nvSpPr>
        <p:spPr/>
      </p:sp>
      <p:sp>
        <p:nvSpPr>
          <p:cNvPr id="2" name="Date Placeholder 1">
            <a:extLst>
              <a:ext uri="{FF2B5EF4-FFF2-40B4-BE49-F238E27FC236}">
                <a16:creationId xmlns:a16="http://schemas.microsoft.com/office/drawing/2014/main" id="{E67151C9-6607-4EF8-B724-C808C24B5354}"/>
              </a:ext>
            </a:extLst>
          </p:cNvPr>
          <p:cNvSpPr>
            <a:spLocks noGrp="1"/>
          </p:cNvSpPr>
          <p:nvPr>
            <p:ph type="dt" idx="1"/>
          </p:nvPr>
        </p:nvSpPr>
        <p:spPr/>
        <p:txBody>
          <a:bodyPr/>
          <a:lstStyle/>
          <a:p>
            <a:endParaRPr lang="en-US"/>
          </a:p>
        </p:txBody>
      </p:sp>
      <p:sp>
        <p:nvSpPr>
          <p:cNvPr id="5" name="Footer Placeholder 4">
            <a:extLst>
              <a:ext uri="{FF2B5EF4-FFF2-40B4-BE49-F238E27FC236}">
                <a16:creationId xmlns:a16="http://schemas.microsoft.com/office/drawing/2014/main" id="{BE1D7538-5DBF-4CA8-A35E-970AE121EE70}"/>
              </a:ext>
            </a:extLst>
          </p:cNvPr>
          <p:cNvSpPr>
            <a:spLocks noGrp="1"/>
          </p:cNvSpPr>
          <p:nvPr>
            <p:ph type="ftr" sz="quarter" idx="4"/>
          </p:nvPr>
        </p:nvSpPr>
        <p:spPr/>
        <p:txBody>
          <a:bodyPr/>
          <a:lstStyle/>
          <a:p>
            <a:endParaRPr lang="en-US"/>
          </a:p>
        </p:txBody>
      </p:sp>
      <p:sp>
        <p:nvSpPr>
          <p:cNvPr id="6" name="Header Placeholder 5">
            <a:extLst>
              <a:ext uri="{FF2B5EF4-FFF2-40B4-BE49-F238E27FC236}">
                <a16:creationId xmlns:a16="http://schemas.microsoft.com/office/drawing/2014/main" id="{547EA935-A60B-4D37-8E80-1387A5A6AFE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753034881"/>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Consider the adequacy of the supply. That is, if the partnership needs to use an alternate source or adjust treatment techniques there are added costs that come with these. Also, resolving supply-related challenges might require substantial investment in treatment techniques or establishing an interconnection with a neighboring water system.</a:t>
            </a:r>
          </a:p>
          <a:p>
            <a:endParaRPr lang="en-US"/>
          </a:p>
        </p:txBody>
      </p:sp>
      <p:sp>
        <p:nvSpPr>
          <p:cNvPr id="5" name="Date Placeholder 4">
            <a:extLst>
              <a:ext uri="{FF2B5EF4-FFF2-40B4-BE49-F238E27FC236}">
                <a16:creationId xmlns:a16="http://schemas.microsoft.com/office/drawing/2014/main" id="{52AE53F4-C3BF-494C-BD11-7D60983FA734}"/>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8303AB21-FB32-4C22-8B92-E5B5FF89AC49}"/>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E07D17AE-3B91-4055-9C34-1FEE62D7434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5766106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defRPr/>
            </a:pPr>
            <a:r>
              <a:rPr lang="en-US" i="0"/>
              <a:t>One other major factor to consider when evaluating potential partners is considering state policies. Mergers in most states follow a similar process. Generally, entities must create a plan of merger to be approved by their stakeholders or board members. Joint power agencies in many states must file an agreement with their Attorney General or Secretary of State</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a:defRPr/>
            </a:pPr>
            <a:r>
              <a:rPr lang="en-US" i="0"/>
              <a:t>There have been cases where water systems</a:t>
            </a:r>
            <a:r>
              <a:rPr lang="en-US"/>
              <a:t> have</a:t>
            </a:r>
            <a:r>
              <a:rPr lang="en-US" i="0"/>
              <a:t> had to push for legislative change in order to implement a desired partnership. For example, the Lower Rio Grande Waterworks Authority passed legislation (House Bill 185) which allowed the Authority to form and take advantage of economies of scale.</a:t>
            </a:r>
            <a:endParaRPr lang="en-US" i="0">
              <a:cs typeface="Calibri"/>
            </a:endParaRP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600"/>
              </a:spcAft>
              <a:buClrTx/>
              <a:buSzTx/>
              <a:buFontTx/>
              <a:buNone/>
              <a:tabLst/>
              <a:defRPr/>
            </a:pPr>
            <a:r>
              <a:rPr lang="en-US" b="0" i="1"/>
              <a:t>[Link to H</a:t>
            </a:r>
            <a:r>
              <a:rPr lang="en-US" i="1"/>
              <a:t>ouse Bill 185: https://lrgauthority.org/wp-content/uploads/2018/11/2009_HB_185_Signed_Version_with_Cover_4.20.11.pdf]</a:t>
            </a:r>
          </a:p>
        </p:txBody>
      </p:sp>
      <p:sp>
        <p:nvSpPr>
          <p:cNvPr id="5" name="Date Placeholder 4">
            <a:extLst>
              <a:ext uri="{FF2B5EF4-FFF2-40B4-BE49-F238E27FC236}">
                <a16:creationId xmlns:a16="http://schemas.microsoft.com/office/drawing/2014/main" id="{B8B740F0-818A-4998-8CBE-C15348619A2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1DC65756-3449-4620-BDDC-7CE51E243444}"/>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F657A879-C9F3-4E0F-A1D7-B4A24DF9217F}"/>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154423267"/>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Clr>
                <a:schemeClr val="accent1"/>
              </a:buClr>
              <a:buFont typeface="Arial" panose="020B0604020202020204" pitchFamily="34" charset="0"/>
              <a:buNone/>
            </a:pPr>
            <a:r>
              <a:rPr lang="en-US" b="0"/>
              <a:t>Many states require </a:t>
            </a:r>
            <a:r>
              <a:rPr lang="en-US"/>
              <a:t>new</a:t>
            </a:r>
            <a:r>
              <a:rPr lang="en-US" b="0"/>
              <a:t> water systems to consider interconnections to </a:t>
            </a:r>
            <a:r>
              <a:rPr lang="en-US"/>
              <a:t>existing</a:t>
            </a:r>
            <a:r>
              <a:rPr lang="en-US" b="0"/>
              <a:t> water systems before their applications for construction can be approved.</a:t>
            </a:r>
          </a:p>
          <a:p>
            <a:pPr marL="0" indent="0">
              <a:buClr>
                <a:schemeClr val="accent1"/>
              </a:buClr>
              <a:buFont typeface="Arial" panose="020B0604020202020204" pitchFamily="34" charset="0"/>
              <a:buNone/>
            </a:pPr>
            <a:endParaRPr lang="en-US" b="0"/>
          </a:p>
          <a:p>
            <a:pPr marL="0" indent="0">
              <a:buClr>
                <a:schemeClr val="accent1"/>
              </a:buClr>
              <a:buFont typeface="Arial" panose="020B0604020202020204" pitchFamily="34" charset="0"/>
              <a:buNone/>
            </a:pPr>
            <a:r>
              <a:rPr lang="en-US" b="0"/>
              <a:t>E</a:t>
            </a:r>
            <a:r>
              <a:rPr lang="en-US"/>
              <a:t>xisting</a:t>
            </a:r>
            <a:r>
              <a:rPr lang="en-US" b="0"/>
              <a:t> water systems may also want to consider consolidation to other </a:t>
            </a:r>
            <a:r>
              <a:rPr lang="en-US"/>
              <a:t>existing</a:t>
            </a:r>
            <a:r>
              <a:rPr lang="en-US" b="0"/>
              <a:t> water systems, physically or managerially. </a:t>
            </a:r>
            <a:r>
              <a:rPr lang="en-US"/>
              <a:t>Physical consolidation is f</a:t>
            </a:r>
            <a:r>
              <a:rPr lang="en-US" b="0"/>
              <a:t>or water systems who no longer wish to provide water services. They can partner with another water system who is willing to build an interconnection to their water system. </a:t>
            </a:r>
            <a:r>
              <a:rPr lang="en-US"/>
              <a:t>Managerial consolidation is f</a:t>
            </a:r>
            <a:r>
              <a:rPr lang="en-US" b="0"/>
              <a:t>or water systems who no longer wish to conduct managerial services, such as reporting and billing. They can partner with another water system who is willing to provide managerial services to their water system as well.</a:t>
            </a:r>
          </a:p>
          <a:p>
            <a:endParaRPr lang="en-US"/>
          </a:p>
        </p:txBody>
      </p:sp>
      <p:sp>
        <p:nvSpPr>
          <p:cNvPr id="5" name="Date Placeholder 4">
            <a:extLst>
              <a:ext uri="{FF2B5EF4-FFF2-40B4-BE49-F238E27FC236}">
                <a16:creationId xmlns:a16="http://schemas.microsoft.com/office/drawing/2014/main" id="{EC94EBEA-AA29-4948-B64A-F4D14166CD3F}"/>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B6C149A-854A-488D-9A66-BE6466AD0B9F}"/>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33AD8336-23BD-487A-B28A-072EA9A679F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01829322"/>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Tx/>
              <a:buNone/>
              <a:tabLst/>
              <a:defRPr/>
            </a:pPr>
            <a:r>
              <a:rPr lang="en-US" i="1"/>
              <a:t>[Edit slide if a different activity is chosen. Please consult the Organizer and Facilitator’s Guide for a list of other exercises and activity options.]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a:p>
          <a:p>
            <a:pPr marL="0" marR="0" lvl="0" indent="0" algn="l" defTabSz="457200" rtl="0" eaLnBrk="1" fontAlgn="auto" latinLnBrk="0" hangingPunct="1">
              <a:lnSpc>
                <a:spcPct val="100000"/>
              </a:lnSpc>
              <a:spcBef>
                <a:spcPts val="0"/>
              </a:spcBef>
              <a:spcAft>
                <a:spcPts val="600"/>
              </a:spcAft>
              <a:buClrTx/>
              <a:buSzTx/>
              <a:buFontTx/>
              <a:buNone/>
              <a:tabLst/>
              <a:defRPr/>
            </a:pPr>
            <a:r>
              <a:rPr lang="en-US" b="0"/>
              <a:t>We will pause for a quick brainstorming activity.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1"/>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the attendees: </a:t>
            </a:r>
            <a:r>
              <a:rPr lang="en-US"/>
              <a:t>What are some qualities of a water system you would trust to partner with? There are many answers here, but it could include: knowledge/information, familiarity, attention, disposition, rationality, or being clear communicators.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[Ask others to share or write down their answers]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a:p>
          <a:p>
            <a:pPr marL="0" marR="0" lvl="0" indent="0" algn="l" defTabSz="457200" rtl="0" eaLnBrk="1" fontAlgn="auto" latinLnBrk="0" hangingPunct="1">
              <a:lnSpc>
                <a:spcPct val="100000"/>
              </a:lnSpc>
              <a:spcBef>
                <a:spcPts val="0"/>
              </a:spcBef>
              <a:spcAft>
                <a:spcPts val="600"/>
              </a:spcAft>
              <a:buClrTx/>
              <a:buSzTx/>
              <a:buFontTx/>
              <a:buNone/>
              <a:tabLst/>
              <a:defRPr/>
            </a:pPr>
            <a:r>
              <a:rPr lang="en-US" b="1"/>
              <a:t>Question for the attendees:</a:t>
            </a:r>
            <a:r>
              <a:rPr lang="en-US" b="0"/>
              <a:t> How could water systems build trust with each other to demonstrate they will make good partners and protect each other? There are many ways to build trust, but they could include: with time, check-in calls, sharing news or “hot topics” (e.g., how they’re meeting AWIA requirements), working through problems together, hosting or participating in local workgroups, and utilizing local community groups or third-party facilitators.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a:p>
          <a:p>
            <a:pPr marL="0" marR="0" lvl="0" indent="0" algn="l" defTabSz="457200" rtl="0" eaLnBrk="1" fontAlgn="auto" latinLnBrk="0" hangingPunct="1">
              <a:lnSpc>
                <a:spcPct val="100000"/>
              </a:lnSpc>
              <a:spcBef>
                <a:spcPts val="0"/>
              </a:spcBef>
              <a:spcAft>
                <a:spcPts val="600"/>
              </a:spcAft>
              <a:buClrTx/>
              <a:buSzTx/>
              <a:buFontTx/>
              <a:buNone/>
              <a:tabLst/>
              <a:defRPr/>
            </a:pPr>
            <a:r>
              <a:rPr lang="en-US" i="1"/>
              <a:t>[Ask others to share or write down their answers]</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600"/>
              </a:spcAft>
              <a:buClrTx/>
              <a:buSzTx/>
              <a:buFontTx/>
              <a:buNone/>
              <a:tabLst/>
              <a:defRPr/>
            </a:pPr>
            <a:r>
              <a:rPr lang="en-US" i="0"/>
              <a:t>A lot of the examples to build trust are especially important to consider and can be viewed as ‘starting out small’ and then working your way up. For example, the LRGPWWA started as regular meetings with common water systems and then grew from there. One employee from a water system in Maine said their regular get-togethers with nearby water systems is his most looked forward to activity of the month. </a:t>
            </a:r>
          </a:p>
          <a:p>
            <a:pPr marL="0" marR="0" lvl="0" indent="0" algn="l" defTabSz="457200" rtl="0" eaLnBrk="1" fontAlgn="auto" latinLnBrk="0" hangingPunct="1">
              <a:lnSpc>
                <a:spcPct val="100000"/>
              </a:lnSpc>
              <a:spcBef>
                <a:spcPts val="0"/>
              </a:spcBef>
              <a:spcAft>
                <a:spcPts val="600"/>
              </a:spcAft>
              <a:buClrTx/>
              <a:buSzTx/>
              <a:buFontTx/>
              <a:buNone/>
              <a:tabLst/>
              <a:defRPr/>
            </a:pPr>
            <a:endParaRPr lang="en-US" b="0"/>
          </a:p>
        </p:txBody>
      </p:sp>
      <p:sp>
        <p:nvSpPr>
          <p:cNvPr id="5" name="Date Placeholder 4">
            <a:extLst>
              <a:ext uri="{FF2B5EF4-FFF2-40B4-BE49-F238E27FC236}">
                <a16:creationId xmlns:a16="http://schemas.microsoft.com/office/drawing/2014/main" id="{2924D2B0-F7F2-4415-99E7-8B13621D1106}"/>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C0D0BEAC-823F-48E7-AC27-8B09B9B74F65}"/>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A9464DB-C4F0-4BEB-B7C7-66447D012D7B}"/>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730055363"/>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The last section of Module 5 is about the advantages and disadvantages of each type of partnership.</a:t>
            </a:r>
          </a:p>
        </p:txBody>
      </p:sp>
      <p:sp>
        <p:nvSpPr>
          <p:cNvPr id="5" name="Date Placeholder 4">
            <a:extLst>
              <a:ext uri="{FF2B5EF4-FFF2-40B4-BE49-F238E27FC236}">
                <a16:creationId xmlns:a16="http://schemas.microsoft.com/office/drawing/2014/main" id="{740992AB-16CB-48A7-BA14-EB2C836C7B77}"/>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2421FC8E-BCB7-43B4-8831-67C4C543CFA0}"/>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8EDBD7E5-4701-4061-9208-CF55490193C9}"/>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97666071"/>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i="0"/>
              <a:t>To review, the types of partnerships include:</a:t>
            </a:r>
          </a:p>
          <a:p>
            <a:pPr lvl="1"/>
            <a:r>
              <a:rPr lang="en-US"/>
              <a:t>Informal Cooperation</a:t>
            </a:r>
          </a:p>
          <a:p>
            <a:pPr lvl="1"/>
            <a:r>
              <a:rPr lang="en-US"/>
              <a:t>Contractual Assistance</a:t>
            </a:r>
          </a:p>
          <a:p>
            <a:pPr lvl="1"/>
            <a:r>
              <a:rPr lang="en-US"/>
              <a:t>Joint Power Agency</a:t>
            </a:r>
          </a:p>
          <a:p>
            <a:pPr lvl="1"/>
            <a:r>
              <a:rPr lang="en-US"/>
              <a:t>Ownership Transfer</a:t>
            </a:r>
          </a:p>
          <a:p>
            <a:pPr lvl="1"/>
            <a:endParaRPr lang="en-US"/>
          </a:p>
          <a:p>
            <a:pPr marL="0" lvl="1" indent="0">
              <a:buNone/>
            </a:pPr>
            <a:r>
              <a:rPr lang="en-US"/>
              <a:t>Now that you understand the four types of partnerships, consider how partnerships can evolve. It is very common for many partnerships to start informally and expand from there.</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sz="1200" i="0" kern="1200">
              <a:solidFill>
                <a:schemeClr val="tx1"/>
              </a:solidFill>
              <a:latin typeface="+mn-lt"/>
              <a:ea typeface="+mn-ea"/>
              <a:cs typeface="+mn-cs"/>
            </a:endParaRP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r>
              <a:rPr lang="en-US" sz="1200" i="0" kern="1200">
                <a:solidFill>
                  <a:schemeClr val="tx1"/>
                </a:solidFill>
                <a:latin typeface="+mn-lt"/>
                <a:ea typeface="+mn-ea"/>
                <a:cs typeface="+mn-cs"/>
              </a:rPr>
              <a:t>To pick the right partnership type, it is important to review possible advantages and disadvantages to determine which will be most practical and advantageous for your situation. It is important to note that your partnership type might change over time as your needs change and partnerships evolve. Examples of possible advantages and disadvantages to each partnership type are covered on the next four slides. </a:t>
            </a:r>
          </a:p>
        </p:txBody>
      </p:sp>
      <p:sp>
        <p:nvSpPr>
          <p:cNvPr id="5" name="Date Placeholder 4">
            <a:extLst>
              <a:ext uri="{FF2B5EF4-FFF2-40B4-BE49-F238E27FC236}">
                <a16:creationId xmlns:a16="http://schemas.microsoft.com/office/drawing/2014/main" id="{B7C3B8CD-6448-4842-B7EF-1EB4C06832CB}"/>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3962ADD4-D532-4D5E-AD61-C120F70FBF4A}"/>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CD32C12-3596-48FC-903D-7A92E2603FD2}"/>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356412164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1"/>
              <a:t>[This slide contains animation – click following the order below.]</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i="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As a reminder, informal cooperation, or a general agreement, is a coordinated activity without binding contractual obligations. Typical informal cooperation activities include: purchasing chemicals in bulk, sharing equipment, creating informal mutual aid agreements without contractual obligations, and sharing contacts. </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An advantage of informal cooperation is that: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it can expand your pool of technical expertise, </a:t>
            </a:r>
            <a:endParaRPr lang="en-US" i="1"/>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t>
            </a:r>
            <a:r>
              <a:rPr lang="en-US" i="1"/>
              <a:t>but </a:t>
            </a:r>
            <a:r>
              <a:rPr lang="en-US"/>
              <a:t>it might not solve significant problems such as issues with treatment or source water.</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Another advantage is that it allows you to maintain local control and flexibility of service, </a:t>
            </a:r>
            <a:endParaRPr lang="en-US" i="0"/>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i="1"/>
              <a:t>but </a:t>
            </a:r>
            <a:r>
              <a:rPr lang="en-US" i="0"/>
              <a:t>not having a binding contract could lead to inconsistency.</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a:t>Question for the attendees: </a:t>
            </a:r>
            <a:r>
              <a:rPr lang="en-US"/>
              <a:t>Can you think of any other advantages or disadvantages of this type of partnership? </a:t>
            </a:r>
            <a:r>
              <a:rPr lang="en-US" i="1"/>
              <a:t>[After discussion, click to reveal one more advantage.]</a:t>
            </a:r>
            <a:endParaRPr lang="en-US"/>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Another advantage is that it can create opportunities to </a:t>
            </a:r>
            <a:r>
              <a:rPr lang="en-US" b="0"/>
              <a:t>increase economies of scale by </a:t>
            </a:r>
            <a:r>
              <a:rPr lang="en-US"/>
              <a:t>opening lines of communication between water systems.</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a:p>
          <a:p>
            <a:pPr marL="0" marR="0" lvl="0" indent="0" algn="l" defTabSz="457200" rtl="0" eaLnBrk="1" fontAlgn="auto" latinLnBrk="0" hangingPunct="1">
              <a:lnSpc>
                <a:spcPct val="100000"/>
              </a:lnSpc>
              <a:spcBef>
                <a:spcPts val="0"/>
              </a:spcBef>
              <a:spcAft>
                <a:spcPts val="0"/>
              </a:spcAft>
              <a:buClrTx/>
              <a:buSzTx/>
              <a:buFontTx/>
              <a:buNone/>
              <a:tabLst/>
              <a:defRPr/>
            </a:pPr>
            <a:endParaRPr lang="en-US"/>
          </a:p>
        </p:txBody>
      </p:sp>
      <p:sp>
        <p:nvSpPr>
          <p:cNvPr id="5" name="Date Placeholder 4">
            <a:extLst>
              <a:ext uri="{FF2B5EF4-FFF2-40B4-BE49-F238E27FC236}">
                <a16:creationId xmlns:a16="http://schemas.microsoft.com/office/drawing/2014/main" id="{0637B949-59CA-422B-8FAE-4CC392E0EA2E}"/>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A8CEB863-26D3-43EF-9448-01F7DE74458E}"/>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48DD7546-5292-420E-B03B-24F4D4078D50}"/>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198658140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a:t>[This slide contains animation – click following the order below.]</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0"/>
              </a:spcAft>
              <a:buClrTx/>
              <a:buSzTx/>
              <a:buFontTx/>
              <a:buNone/>
              <a:tabLst/>
              <a:defRPr/>
            </a:pPr>
            <a:r>
              <a:rPr lang="en-US" i="0"/>
              <a:t>As a reminder, contractual assistance means there is an official contract with another water system or service provider. Typical contractual assistance activities include </a:t>
            </a:r>
            <a:r>
              <a:rPr lang="en-US" sz="1200" i="0" kern="1200">
                <a:solidFill>
                  <a:schemeClr val="tx1"/>
                </a:solidFill>
                <a:latin typeface="+mn-lt"/>
                <a:ea typeface="+mn-ea"/>
                <a:cs typeface="+mn-cs"/>
              </a:rPr>
              <a:t>purchasing water from another water system, contracting out O&amp;M to another water system, or creating formal mutual aid agreements such as Water and Wastewater Agency Response Networks (WARNs). </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An advantage of contractual assistance is that: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it allows water systems to maintain local control, </a:t>
            </a:r>
            <a:endParaRPr lang="en-US" i="1"/>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i="1"/>
              <a:t>but </a:t>
            </a:r>
            <a:r>
              <a:rPr lang="en-US" i="0"/>
              <a:t>it relies </a:t>
            </a:r>
            <a:r>
              <a:rPr lang="en-US"/>
              <a:t>on the availability of service providers or neighboring water systems with the capacity to provide support.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Another advantage is that it improves TMF capacity and solves challenges that informal cooperation can’t,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i="1"/>
              <a:t>but </a:t>
            </a:r>
            <a:r>
              <a:rPr lang="en-US" i="0"/>
              <a:t>it might not remedy </a:t>
            </a:r>
            <a:r>
              <a:rPr lang="en-US" i="1"/>
              <a:t>all</a:t>
            </a:r>
            <a:r>
              <a:rPr lang="en-US" i="0"/>
              <a:t> challenges.</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a:t>Question for the attendees: </a:t>
            </a:r>
            <a:r>
              <a:rPr lang="en-US"/>
              <a:t>Can you think of any other advantages or disadvantages of this type of partnership? </a:t>
            </a:r>
            <a:r>
              <a:rPr lang="en-US" i="1"/>
              <a:t>[After discussion, click to reveal more advantage.]</a:t>
            </a:r>
            <a:endParaRPr lang="en-US"/>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Another advantage is that the binding contract can lead to consistency and clarity</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And formal agreements, such as MOUs, and WARNs, may not have contractual obligations</a:t>
            </a:r>
          </a:p>
        </p:txBody>
      </p:sp>
      <p:sp>
        <p:nvSpPr>
          <p:cNvPr id="5" name="Date Placeholder 4">
            <a:extLst>
              <a:ext uri="{FF2B5EF4-FFF2-40B4-BE49-F238E27FC236}">
                <a16:creationId xmlns:a16="http://schemas.microsoft.com/office/drawing/2014/main" id="{8398A87A-E353-4E09-AA07-F85053541791}"/>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B3F15E08-1E75-4E7C-BFD5-A04A21821B68}"/>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22CE5D7D-D577-49E5-A674-8D68CF2868B7}"/>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39806435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Slide Image Placeholder 5">
            <a:extLst>
              <a:ext uri="{FF2B5EF4-FFF2-40B4-BE49-F238E27FC236}">
                <a16:creationId xmlns:a16="http://schemas.microsoft.com/office/drawing/2014/main" id="{6BB65916-36B1-4F94-8B71-F41E4AA148DF}"/>
              </a:ext>
            </a:extLst>
          </p:cNvPr>
          <p:cNvSpPr>
            <a:spLocks noGrp="1" noRot="1" noChangeAspect="1"/>
          </p:cNvSpPr>
          <p:nvPr>
            <p:ph type="sldImg"/>
          </p:nvPr>
        </p:nvSpPr>
        <p:spPr/>
      </p:sp>
      <p:sp>
        <p:nvSpPr>
          <p:cNvPr id="7" name="Notes Placeholder 6">
            <a:extLst>
              <a:ext uri="{FF2B5EF4-FFF2-40B4-BE49-F238E27FC236}">
                <a16:creationId xmlns:a16="http://schemas.microsoft.com/office/drawing/2014/main" id="{F405E416-08EC-46BC-BAF8-9D99E23CDBF6}"/>
              </a:ext>
            </a:extLst>
          </p:cNvPr>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a:t>[This slide contains animation – click following the order below.]</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1"/>
          </a:p>
          <a:p>
            <a:pPr>
              <a:spcAft>
                <a:spcPts val="0"/>
              </a:spcAft>
              <a:defRPr/>
            </a:pPr>
            <a:r>
              <a:rPr lang="en-US" i="0"/>
              <a:t>As a reminder,</a:t>
            </a:r>
            <a:r>
              <a:rPr lang="en-US"/>
              <a:t> Joint Power Agencies are partnerships where</a:t>
            </a:r>
            <a:r>
              <a:rPr lang="en-US" i="0"/>
              <a:t> </a:t>
            </a:r>
            <a:r>
              <a:rPr lang="en-US"/>
              <a:t>new entities are created to serve the water systems that formed them. Joint Power Agencies can also be called regional water authorities, joint powers authorities, or regional water commissions. Water systems can share management, operators, facilities, or source water. Typical</a:t>
            </a:r>
            <a:r>
              <a:rPr lang="en-US" i="0"/>
              <a:t> joint power agency activities include satellite management, management of sampling across multiple water systems, planning for drought/resilience with other water systems, or sharing operations/management and more.</a:t>
            </a:r>
            <a:endParaRPr lang="en-US" i="0">
              <a:cs typeface="Calibri"/>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lang="en-US"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An advantage of joint power agency is that: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it increases economies of scale and technical and managerial expertise by consolidating shared services, </a:t>
            </a:r>
            <a:endParaRPr lang="en-US" i="0"/>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i="1"/>
              <a:t>but </a:t>
            </a:r>
            <a:r>
              <a:rPr lang="en-US" i="0"/>
              <a:t>consolidating services might </a:t>
            </a:r>
            <a:r>
              <a:rPr lang="en-US"/>
              <a:t>require third-party facilitation which can be resource and time intensive, </a:t>
            </a:r>
            <a:r>
              <a:rPr lang="en-US" i="1"/>
              <a:t>and</a:t>
            </a:r>
            <a:r>
              <a:rPr lang="en-US"/>
              <a:t> </a:t>
            </a:r>
            <a:r>
              <a:rPr lang="en-US" i="0"/>
              <a:t>the process </a:t>
            </a:r>
            <a:r>
              <a:rPr lang="en-US" b="0" i="0"/>
              <a:t>might be politically or bureaucratically challenging if </a:t>
            </a:r>
            <a:r>
              <a:rPr lang="en-US" b="0" i="0" u="none"/>
              <a:t>state legislature does not support the development of such entities. </a:t>
            </a:r>
            <a:endParaRPr lang="en-US"/>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a:t>
            </a:r>
            <a:r>
              <a:rPr lang="en-US" i="0"/>
              <a:t> Although joint power agency might help lower or avoid increasing rates,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i="0"/>
              <a:t>[click] </a:t>
            </a:r>
            <a:r>
              <a:rPr lang="en-US"/>
              <a:t>the water systems and their communities might fear a loss of local control.</a:t>
            </a:r>
            <a:endParaRPr lang="en-US" b="0" i="0" u="none"/>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b="1"/>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a:t>Question for the attendees: </a:t>
            </a:r>
            <a:r>
              <a:rPr lang="en-US"/>
              <a:t>Can you think of any other advantages or disadvantages of this type of partnership?</a:t>
            </a:r>
          </a:p>
          <a:p>
            <a:pPr marL="0" marR="0" lvl="0" indent="0" algn="l" defTabSz="457200" rtl="0" eaLnBrk="1" fontAlgn="auto" latinLnBrk="0" hangingPunct="1">
              <a:lnSpc>
                <a:spcPct val="100000"/>
              </a:lnSpc>
              <a:spcBef>
                <a:spcPts val="0"/>
              </a:spcBef>
              <a:spcAft>
                <a:spcPts val="600"/>
              </a:spcAft>
              <a:buClrTx/>
              <a:buSzTx/>
              <a:buFont typeface="Arial" panose="020B0604020202020204" pitchFamily="34" charset="0"/>
              <a:buNone/>
              <a:tabLst/>
              <a:defRPr/>
            </a:pPr>
            <a:endParaRPr lang="en-US" b="0" i="0" u="none"/>
          </a:p>
        </p:txBody>
      </p:sp>
      <p:sp>
        <p:nvSpPr>
          <p:cNvPr id="2" name="Date Placeholder 1">
            <a:extLst>
              <a:ext uri="{FF2B5EF4-FFF2-40B4-BE49-F238E27FC236}">
                <a16:creationId xmlns:a16="http://schemas.microsoft.com/office/drawing/2014/main" id="{5A3C8A72-720A-4CAF-B4AA-A1E48BC2A461}"/>
              </a:ext>
            </a:extLst>
          </p:cNvPr>
          <p:cNvSpPr>
            <a:spLocks noGrp="1"/>
          </p:cNvSpPr>
          <p:nvPr>
            <p:ph type="dt" idx="1"/>
          </p:nvPr>
        </p:nvSpPr>
        <p:spPr/>
        <p:txBody>
          <a:bodyPr/>
          <a:lstStyle/>
          <a:p>
            <a:endParaRPr lang="en-US"/>
          </a:p>
        </p:txBody>
      </p:sp>
      <p:sp>
        <p:nvSpPr>
          <p:cNvPr id="3" name="Footer Placeholder 2">
            <a:extLst>
              <a:ext uri="{FF2B5EF4-FFF2-40B4-BE49-F238E27FC236}">
                <a16:creationId xmlns:a16="http://schemas.microsoft.com/office/drawing/2014/main" id="{76483E15-7206-4859-9FE0-35CB10CED830}"/>
              </a:ext>
            </a:extLst>
          </p:cNvPr>
          <p:cNvSpPr>
            <a:spLocks noGrp="1"/>
          </p:cNvSpPr>
          <p:nvPr>
            <p:ph type="ftr" sz="quarter" idx="4"/>
          </p:nvPr>
        </p:nvSpPr>
        <p:spPr/>
        <p:txBody>
          <a:bodyPr/>
          <a:lstStyle/>
          <a:p>
            <a:endParaRPr lang="en-US"/>
          </a:p>
        </p:txBody>
      </p:sp>
      <p:sp>
        <p:nvSpPr>
          <p:cNvPr id="5" name="Header Placeholder 4">
            <a:extLst>
              <a:ext uri="{FF2B5EF4-FFF2-40B4-BE49-F238E27FC236}">
                <a16:creationId xmlns:a16="http://schemas.microsoft.com/office/drawing/2014/main" id="{C94F9C20-9146-46E6-97DC-ECA50FB7013C}"/>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2964888419"/>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lang="en-US" i="1"/>
              <a:t>[This slide contains animation – click following the order below.]</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1"/>
          </a:p>
          <a:p>
            <a:pPr marL="0" marR="0" lvl="0" indent="0" algn="l" defTabSz="457200" rtl="0" eaLnBrk="1" fontAlgn="auto" latinLnBrk="0" hangingPunct="1">
              <a:lnSpc>
                <a:spcPct val="100000"/>
              </a:lnSpc>
              <a:spcBef>
                <a:spcPts val="0"/>
              </a:spcBef>
              <a:spcAft>
                <a:spcPts val="0"/>
              </a:spcAft>
              <a:buClrTx/>
              <a:buSzTx/>
              <a:buFontTx/>
              <a:buNone/>
              <a:tabLst/>
              <a:defRPr/>
            </a:pPr>
            <a:r>
              <a:rPr lang="en-US" i="0"/>
              <a:t>As a reminder, ownership transfer can include construction of a shared water system or physical connection to another water system for emergencies. </a:t>
            </a:r>
          </a:p>
          <a:p>
            <a:pPr marL="0" marR="0" lvl="0" indent="0" algn="l" defTabSz="457200" rtl="0" eaLnBrk="1" fontAlgn="auto" latinLnBrk="0" hangingPunct="1">
              <a:lnSpc>
                <a:spcPct val="100000"/>
              </a:lnSpc>
              <a:spcBef>
                <a:spcPts val="0"/>
              </a:spcBef>
              <a:spcAft>
                <a:spcPts val="0"/>
              </a:spcAft>
              <a:buClrTx/>
              <a:buSzTx/>
              <a:buFontTx/>
              <a:buNone/>
              <a:tabLst/>
              <a:defRPr/>
            </a:pPr>
            <a:endParaRPr lang="en-US"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i="0"/>
              <a:t>An advantage of ownership transfer is that:</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a:t>[click] it increases </a:t>
            </a:r>
            <a:r>
              <a:rPr lang="en-US" sz="1200"/>
              <a:t>access to capital and eligibility for public funding,</a:t>
            </a:r>
          </a:p>
          <a:p>
            <a:pPr marL="171450" indent="-171450">
              <a:spcAft>
                <a:spcPts val="0"/>
              </a:spcAft>
              <a:buFont typeface="Arial" panose="020B0604020202020204" pitchFamily="34" charset="0"/>
              <a:buChar char="•"/>
              <a:defRPr/>
            </a:pPr>
            <a:r>
              <a:rPr lang="en-US" sz="1200"/>
              <a:t>[click] </a:t>
            </a:r>
            <a:r>
              <a:rPr lang="en-US" sz="1200" i="1"/>
              <a:t>but,</a:t>
            </a:r>
            <a:r>
              <a:rPr lang="en-US" sz="1200"/>
              <a:t> d</a:t>
            </a:r>
            <a:r>
              <a:rPr lang="en-US" sz="1200" i="0"/>
              <a:t>espite these incentives, water systems</a:t>
            </a:r>
            <a:r>
              <a:rPr lang="en-US" sz="1200"/>
              <a:t> and communities might fear a loss of local control</a:t>
            </a:r>
            <a:r>
              <a:rPr lang="en-US"/>
              <a:t> and may not want to make changes due to concerns over potential rate increases</a:t>
            </a:r>
            <a:r>
              <a:rPr lang="en-US" sz="1200"/>
              <a:t>.</a:t>
            </a:r>
            <a:endParaRPr lang="en-US" sz="1200">
              <a:cs typeface="Calibri"/>
            </a:endParaRP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t>[click] And although ownership transfer can address severe problems,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a:t>[click] </a:t>
            </a:r>
            <a:r>
              <a:rPr lang="en-US" sz="1200" i="0"/>
              <a:t>it relies on a water </a:t>
            </a:r>
            <a:r>
              <a:rPr lang="en-US"/>
              <a:t>system</a:t>
            </a:r>
            <a:r>
              <a:rPr lang="en-US" sz="1200" i="0"/>
              <a:t> being willing to receive another </a:t>
            </a:r>
            <a:r>
              <a:rPr lang="en-US"/>
              <a:t>systems’</a:t>
            </a:r>
            <a:r>
              <a:rPr lang="en-US" sz="1200" i="0"/>
              <a:t> problems.</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0"/>
              <a:t>[click] Although ownership transfer in the long-run can increase TMF capacity,</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0"/>
              <a:t>[click] the transfer process can be complicated initially.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0"/>
              <a:t>[click] Ownership transfer can increase economies of scale, </a:t>
            </a:r>
          </a:p>
          <a:p>
            <a:pPr marL="171450" marR="0" lvl="0" indent="-171450" algn="l" defTabSz="457200" rtl="0" eaLnBrk="1" fontAlgn="auto" latinLnBrk="0" hangingPunct="1">
              <a:lnSpc>
                <a:spcPct val="100000"/>
              </a:lnSpc>
              <a:spcBef>
                <a:spcPts val="0"/>
              </a:spcBef>
              <a:spcAft>
                <a:spcPts val="0"/>
              </a:spcAft>
              <a:buClrTx/>
              <a:buSzTx/>
              <a:buFont typeface="Arial" panose="020B0604020202020204" pitchFamily="34" charset="0"/>
              <a:buChar char="•"/>
              <a:tabLst/>
              <a:defRPr/>
            </a:pPr>
            <a:r>
              <a:rPr lang="en-US" sz="1200" i="0"/>
              <a:t>[click] </a:t>
            </a:r>
            <a:r>
              <a:rPr lang="en-US" sz="1200" i="1"/>
              <a:t>but</a:t>
            </a:r>
            <a:r>
              <a:rPr lang="en-US" sz="1200" i="0"/>
              <a:t> the compensation might not be enough of an incentive, and it might not cover uncertain costs. </a:t>
            </a:r>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endParaRPr lang="en-US" sz="1200" b="1" i="0"/>
          </a:p>
          <a:p>
            <a:pPr marL="0" marR="0" lvl="0" indent="0" algn="l" defTabSz="457200" rtl="0" eaLnBrk="1" fontAlgn="auto" latinLnBrk="0" hangingPunct="1">
              <a:lnSpc>
                <a:spcPct val="100000"/>
              </a:lnSpc>
              <a:spcBef>
                <a:spcPts val="0"/>
              </a:spcBef>
              <a:spcAft>
                <a:spcPts val="0"/>
              </a:spcAft>
              <a:buClrTx/>
              <a:buSzTx/>
              <a:buFont typeface="Arial" panose="020B0604020202020204" pitchFamily="34" charset="0"/>
              <a:buNone/>
              <a:tabLst/>
              <a:defRPr/>
            </a:pPr>
            <a:r>
              <a:rPr lang="en-US" b="1"/>
              <a:t>Question for the attendees: </a:t>
            </a:r>
            <a:r>
              <a:rPr lang="en-US"/>
              <a:t>Can you think of any other advantages or disadvantages of this type of partnership?</a:t>
            </a:r>
          </a:p>
        </p:txBody>
      </p:sp>
      <p:sp>
        <p:nvSpPr>
          <p:cNvPr id="5" name="Date Placeholder 4">
            <a:extLst>
              <a:ext uri="{FF2B5EF4-FFF2-40B4-BE49-F238E27FC236}">
                <a16:creationId xmlns:a16="http://schemas.microsoft.com/office/drawing/2014/main" id="{3C39635C-50AE-4C9C-9466-A070BDB6BDB5}"/>
              </a:ext>
            </a:extLst>
          </p:cNvPr>
          <p:cNvSpPr>
            <a:spLocks noGrp="1"/>
          </p:cNvSpPr>
          <p:nvPr>
            <p:ph type="dt" idx="1"/>
          </p:nvPr>
        </p:nvSpPr>
        <p:spPr/>
        <p:txBody>
          <a:bodyPr/>
          <a:lstStyle/>
          <a:p>
            <a:endParaRPr lang="en-US"/>
          </a:p>
        </p:txBody>
      </p:sp>
      <p:sp>
        <p:nvSpPr>
          <p:cNvPr id="6" name="Footer Placeholder 5">
            <a:extLst>
              <a:ext uri="{FF2B5EF4-FFF2-40B4-BE49-F238E27FC236}">
                <a16:creationId xmlns:a16="http://schemas.microsoft.com/office/drawing/2014/main" id="{D9E6F8E2-11B3-460A-82DC-BC3406D6C17B}"/>
              </a:ext>
            </a:extLst>
          </p:cNvPr>
          <p:cNvSpPr>
            <a:spLocks noGrp="1"/>
          </p:cNvSpPr>
          <p:nvPr>
            <p:ph type="ftr" sz="quarter" idx="4"/>
          </p:nvPr>
        </p:nvSpPr>
        <p:spPr/>
        <p:txBody>
          <a:bodyPr/>
          <a:lstStyle/>
          <a:p>
            <a:endParaRPr lang="en-US"/>
          </a:p>
        </p:txBody>
      </p:sp>
      <p:sp>
        <p:nvSpPr>
          <p:cNvPr id="7" name="Header Placeholder 6">
            <a:extLst>
              <a:ext uri="{FF2B5EF4-FFF2-40B4-BE49-F238E27FC236}">
                <a16:creationId xmlns:a16="http://schemas.microsoft.com/office/drawing/2014/main" id="{C67FEF47-D7CC-4E1E-90D6-A61B15B5A5AD}"/>
              </a:ext>
            </a:extLst>
          </p:cNvPr>
          <p:cNvSpPr>
            <a:spLocks noGrp="1"/>
          </p:cNvSpPr>
          <p:nvPr>
            <p:ph type="hdr" sz="quarter"/>
          </p:nvPr>
        </p:nvSpPr>
        <p:spPr/>
        <p:txBody>
          <a:bodyPr/>
          <a:lstStyle/>
          <a:p>
            <a:endParaRPr lang="en-US"/>
          </a:p>
        </p:txBody>
      </p:sp>
    </p:spTree>
    <p:extLst>
      <p:ext uri="{BB962C8B-B14F-4D97-AF65-F5344CB8AC3E}">
        <p14:creationId xmlns:p14="http://schemas.microsoft.com/office/powerpoint/2010/main" val="458741761"/>
      </p:ext>
    </p:extLst>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slideMaster" Target="../slideMasters/slideMaster1.xml"/><Relationship Id="rId1" Type="http://schemas.openxmlformats.org/officeDocument/2006/relationships/tags" Target="../tags/tag2.xml"/></Relationships>
</file>

<file path=ppt/slideLayouts/_rels/slideLayout10.xml.rels><?xml version="1.0" encoding="UTF-8" standalone="yes"?>
<Relationships xmlns="http://schemas.openxmlformats.org/package/2006/relationships"><Relationship Id="rId3" Type="http://schemas.openxmlformats.org/officeDocument/2006/relationships/tags" Target="../tags/tag11.xml"/><Relationship Id="rId2" Type="http://schemas.openxmlformats.org/officeDocument/2006/relationships/tags" Target="../tags/tag10.xml"/><Relationship Id="rId1" Type="http://schemas.openxmlformats.org/officeDocument/2006/relationships/tags" Target="../tags/tag9.xml"/><Relationship Id="rId6" Type="http://schemas.openxmlformats.org/officeDocument/2006/relationships/image" Target="../media/image7.svg"/><Relationship Id="rId5" Type="http://schemas.openxmlformats.org/officeDocument/2006/relationships/image" Target="../media/image6.png"/><Relationship Id="rId4"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8" Type="http://schemas.openxmlformats.org/officeDocument/2006/relationships/image" Target="../media/image10.png"/><Relationship Id="rId3" Type="http://schemas.openxmlformats.org/officeDocument/2006/relationships/image" Target="../media/image3.svg"/><Relationship Id="rId7" Type="http://schemas.openxmlformats.org/officeDocument/2006/relationships/image" Target="../media/image9.svg"/><Relationship Id="rId2" Type="http://schemas.openxmlformats.org/officeDocument/2006/relationships/image" Target="../media/image2.png"/><Relationship Id="rId1" Type="http://schemas.openxmlformats.org/officeDocument/2006/relationships/slideMaster" Target="../slideMasters/slideMaster1.xml"/><Relationship Id="rId6" Type="http://schemas.openxmlformats.org/officeDocument/2006/relationships/image" Target="../media/image8.png"/><Relationship Id="rId5" Type="http://schemas.openxmlformats.org/officeDocument/2006/relationships/image" Target="../media/image5.svg"/><Relationship Id="rId4" Type="http://schemas.openxmlformats.org/officeDocument/2006/relationships/image" Target="../media/image4.png"/><Relationship Id="rId9" Type="http://schemas.openxmlformats.org/officeDocument/2006/relationships/image" Target="../media/image11.svg"/></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3.svg"/><Relationship Id="rId2" Type="http://schemas.openxmlformats.org/officeDocument/2006/relationships/image" Target="../media/image2.png"/><Relationship Id="rId1" Type="http://schemas.openxmlformats.org/officeDocument/2006/relationships/slideMaster" Target="../slideMasters/slideMaster1.xml"/><Relationship Id="rId5" Type="http://schemas.openxmlformats.org/officeDocument/2006/relationships/image" Target="../media/image5.svg"/><Relationship Id="rId4" Type="http://schemas.openxmlformats.org/officeDocument/2006/relationships/image" Target="../media/image4.png"/></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slideMaster" Target="../slideMasters/slideMaster1.xml"/><Relationship Id="rId1" Type="http://schemas.openxmlformats.org/officeDocument/2006/relationships/tags" Target="../tags/tag12.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emf"/><Relationship Id="rId2" Type="http://schemas.openxmlformats.org/officeDocument/2006/relationships/slideMaster" Target="../slideMasters/slideMaster1.xml"/><Relationship Id="rId1" Type="http://schemas.openxmlformats.org/officeDocument/2006/relationships/tags" Target="../tags/tag13.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emf"/><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8" Type="http://schemas.openxmlformats.org/officeDocument/2006/relationships/image" Target="../media/image5.svg"/><Relationship Id="rId3" Type="http://schemas.openxmlformats.org/officeDocument/2006/relationships/tags" Target="../tags/tag5.xml"/><Relationship Id="rId7" Type="http://schemas.openxmlformats.org/officeDocument/2006/relationships/image" Target="../media/image4.png"/><Relationship Id="rId2" Type="http://schemas.openxmlformats.org/officeDocument/2006/relationships/tags" Target="../tags/tag4.xml"/><Relationship Id="rId1" Type="http://schemas.openxmlformats.org/officeDocument/2006/relationships/tags" Target="../tags/tag3.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8" Type="http://schemas.openxmlformats.org/officeDocument/2006/relationships/image" Target="../media/image5.svg"/><Relationship Id="rId3" Type="http://schemas.openxmlformats.org/officeDocument/2006/relationships/tags" Target="../tags/tag8.xml"/><Relationship Id="rId7" Type="http://schemas.openxmlformats.org/officeDocument/2006/relationships/image" Target="../media/image4.png"/><Relationship Id="rId2" Type="http://schemas.openxmlformats.org/officeDocument/2006/relationships/tags" Target="../tags/tag7.xml"/><Relationship Id="rId1" Type="http://schemas.openxmlformats.org/officeDocument/2006/relationships/tags" Target="../tags/tag6.xml"/><Relationship Id="rId6" Type="http://schemas.openxmlformats.org/officeDocument/2006/relationships/image" Target="../media/image3.svg"/><Relationship Id="rId5" Type="http://schemas.openxmlformats.org/officeDocument/2006/relationships/image" Target="../media/image2.png"/><Relationship Id="rId4"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Titl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44EFFEB-DA1A-405A-88AE-3B8A64596EE3}"/>
              </a:ext>
            </a:extLst>
          </p:cNvPr>
          <p:cNvSpPr/>
          <p:nvPr userDrawn="1"/>
        </p:nvSpPr>
        <p:spPr>
          <a:xfrm>
            <a:off x="1846899" y="1225817"/>
            <a:ext cx="7294268" cy="2062094"/>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Title 1">
            <a:extLst>
              <a:ext uri="{FF2B5EF4-FFF2-40B4-BE49-F238E27FC236}">
                <a16:creationId xmlns:a16="http://schemas.microsoft.com/office/drawing/2014/main" id="{68E1AA92-8B5C-4F15-BB6E-D35CB1962A4F}"/>
              </a:ext>
            </a:extLst>
          </p:cNvPr>
          <p:cNvSpPr>
            <a:spLocks noGrp="1"/>
          </p:cNvSpPr>
          <p:nvPr>
            <p:ph type="ctrTitle"/>
          </p:nvPr>
        </p:nvSpPr>
        <p:spPr>
          <a:xfrm>
            <a:off x="2533649" y="1637838"/>
            <a:ext cx="6391277" cy="611715"/>
          </a:xfrm>
        </p:spPr>
        <p:txBody>
          <a:bodyPr anchor="b">
            <a:normAutofit/>
          </a:bodyPr>
          <a:lstStyle>
            <a:lvl1pPr algn="l">
              <a:defRPr sz="3000" b="1">
                <a:solidFill>
                  <a:schemeClr val="bg1">
                    <a:lumMod val="95000"/>
                  </a:schemeClr>
                </a:solidFill>
              </a:defRPr>
            </a:lvl1pPr>
          </a:lstStyle>
          <a:p>
            <a:r>
              <a:rPr lang="en-US"/>
              <a:t>Click to edit Master title style</a:t>
            </a:r>
          </a:p>
        </p:txBody>
      </p:sp>
      <p:sp>
        <p:nvSpPr>
          <p:cNvPr id="3" name="Subtitle 2">
            <a:extLst>
              <a:ext uri="{FF2B5EF4-FFF2-40B4-BE49-F238E27FC236}">
                <a16:creationId xmlns:a16="http://schemas.microsoft.com/office/drawing/2014/main" id="{17CB351C-4F47-40F1-9036-AFE5F4F875DC}"/>
              </a:ext>
            </a:extLst>
          </p:cNvPr>
          <p:cNvSpPr>
            <a:spLocks noGrp="1"/>
          </p:cNvSpPr>
          <p:nvPr>
            <p:ph type="subTitle" idx="1"/>
          </p:nvPr>
        </p:nvSpPr>
        <p:spPr>
          <a:xfrm>
            <a:off x="2533649" y="2497409"/>
            <a:ext cx="6391277" cy="425149"/>
          </a:xfrm>
        </p:spPr>
        <p:txBody>
          <a:bodyPr>
            <a:normAutofit/>
          </a:bodyPr>
          <a:lstStyle>
            <a:lvl1pPr marL="0" indent="0" algn="l">
              <a:buNone/>
              <a:defRPr sz="1800" spc="150" baseline="0">
                <a:solidFill>
                  <a:schemeClr val="accent1">
                    <a:lumMod val="40000"/>
                    <a:lumOff val="60000"/>
                  </a:schemeClr>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8" name="Rectangle 7">
            <a:extLst>
              <a:ext uri="{FF2B5EF4-FFF2-40B4-BE49-F238E27FC236}">
                <a16:creationId xmlns:a16="http://schemas.microsoft.com/office/drawing/2014/main" id="{EFBB66D3-3FF7-48D4-9EFC-1DA1360B5F4E}"/>
              </a:ext>
            </a:extLst>
          </p:cNvPr>
          <p:cNvSpPr/>
          <p:nvPr userDrawn="1"/>
        </p:nvSpPr>
        <p:spPr>
          <a:xfrm>
            <a:off x="1846899" y="3283779"/>
            <a:ext cx="7294268" cy="432146"/>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Rectangle 8">
            <a:extLst>
              <a:ext uri="{FF2B5EF4-FFF2-40B4-BE49-F238E27FC236}">
                <a16:creationId xmlns:a16="http://schemas.microsoft.com/office/drawing/2014/main" id="{944ECD38-C27A-40C1-956B-43ED9A03C404}"/>
              </a:ext>
            </a:extLst>
          </p:cNvPr>
          <p:cNvSpPr/>
          <p:nvPr userDrawn="1">
            <p:custDataLst>
              <p:tags r:id="rId1"/>
            </p:custDataLst>
          </p:nvPr>
        </p:nvSpPr>
        <p:spPr>
          <a:xfrm>
            <a:off x="0" y="0"/>
            <a:ext cx="1337310" cy="5143500"/>
          </a:xfrm>
          <a:prstGeom prst="rect">
            <a:avLst/>
          </a:prstGeom>
          <a:solidFill>
            <a:srgbClr val="FEF7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12" name="Picture 11">
            <a:extLst>
              <a:ext uri="{FF2B5EF4-FFF2-40B4-BE49-F238E27FC236}">
                <a16:creationId xmlns:a16="http://schemas.microsoft.com/office/drawing/2014/main" id="{9F011E62-41F1-4522-8D74-DAA8082AC5E2}"/>
              </a:ext>
            </a:extLst>
          </p:cNvPr>
          <p:cNvPicPr>
            <a:picLocks noChangeAspect="1"/>
          </p:cNvPicPr>
          <p:nvPr userDrawn="1"/>
        </p:nvPicPr>
        <p:blipFill rotWithShape="1">
          <a:blip r:embed="rId3"/>
          <a:srcRect r="1050"/>
          <a:stretch/>
        </p:blipFill>
        <p:spPr>
          <a:xfrm>
            <a:off x="-1048484" y="730105"/>
            <a:ext cx="3456095" cy="3460895"/>
          </a:xfrm>
          <a:prstGeom prst="ellipse">
            <a:avLst/>
          </a:prstGeom>
        </p:spPr>
      </p:pic>
      <p:sp>
        <p:nvSpPr>
          <p:cNvPr id="13" name="Slide Number Placeholder 12">
            <a:extLst>
              <a:ext uri="{FF2B5EF4-FFF2-40B4-BE49-F238E27FC236}">
                <a16:creationId xmlns:a16="http://schemas.microsoft.com/office/drawing/2014/main" id="{3BA90CE1-3C57-4E62-9E1C-2781DFE8F516}"/>
              </a:ext>
            </a:extLst>
          </p:cNvPr>
          <p:cNvSpPr>
            <a:spLocks noGrp="1"/>
          </p:cNvSpPr>
          <p:nvPr>
            <p:ph type="sldNum" sz="quarter" idx="10"/>
          </p:nvPr>
        </p:nvSpPr>
        <p:spPr/>
        <p:txBody>
          <a:bodyPr/>
          <a:lstStyle/>
          <a:p>
            <a:fld id="{6BD89BB1-B564-4AC0-B20C-E0360F9EEF2A}" type="slidenum">
              <a:rPr lang="en-US" smtClean="0"/>
              <a:pPr/>
              <a:t>‹#›</a:t>
            </a:fld>
            <a:endParaRPr lang="en-US"/>
          </a:p>
        </p:txBody>
      </p:sp>
    </p:spTree>
    <p:extLst>
      <p:ext uri="{BB962C8B-B14F-4D97-AF65-F5344CB8AC3E}">
        <p14:creationId xmlns:p14="http://schemas.microsoft.com/office/powerpoint/2010/main" val="202725709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Exercise Slides">
    <p:spTree>
      <p:nvGrpSpPr>
        <p:cNvPr id="1" name=""/>
        <p:cNvGrpSpPr/>
        <p:nvPr/>
      </p:nvGrpSpPr>
      <p:grpSpPr>
        <a:xfrm>
          <a:off x="0" y="0"/>
          <a:ext cx="0" cy="0"/>
          <a:chOff x="0" y="0"/>
          <a:chExt cx="0" cy="0"/>
        </a:xfrm>
      </p:grpSpPr>
      <p:sp>
        <p:nvSpPr>
          <p:cNvPr id="8" name="Rectangle 7"/>
          <p:cNvSpPr/>
          <p:nvPr>
            <p:custDataLst>
              <p:tags r:id="rId1"/>
            </p:custDataLst>
          </p:nvPr>
        </p:nvSpPr>
        <p:spPr>
          <a:xfrm>
            <a:off x="13" y="0"/>
            <a:ext cx="3038093" cy="5143500"/>
          </a:xfrm>
          <a:prstGeom prst="rect">
            <a:avLst/>
          </a:prstGeom>
          <a:solidFill>
            <a:schemeClr val="bg2">
              <a:lumMod val="50000"/>
            </a:schemeClr>
          </a:solidFill>
          <a:ln>
            <a:solidFill>
              <a:schemeClr val="bg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7" name="Content Placeholder 6">
            <a:extLst>
              <a:ext uri="{FF2B5EF4-FFF2-40B4-BE49-F238E27FC236}">
                <a16:creationId xmlns:a16="http://schemas.microsoft.com/office/drawing/2014/main" id="{D229B082-9045-47FF-A467-D22EC3928741}"/>
              </a:ext>
            </a:extLst>
          </p:cNvPr>
          <p:cNvSpPr>
            <a:spLocks noGrp="1"/>
          </p:cNvSpPr>
          <p:nvPr>
            <p:ph sz="quarter" idx="10"/>
          </p:nvPr>
        </p:nvSpPr>
        <p:spPr>
          <a:xfrm>
            <a:off x="342900" y="3248025"/>
            <a:ext cx="2400300" cy="1501775"/>
          </a:xfrm>
        </p:spPr>
        <p:txBody>
          <a:bodyPr>
            <a:normAutofit/>
          </a:bodyPr>
          <a:lstStyle>
            <a:lvl1pPr>
              <a:defRPr sz="1600">
                <a:solidFill>
                  <a:schemeClr val="bg1">
                    <a:lumMod val="95000"/>
                  </a:schemeClr>
                </a:solidFill>
              </a:defRPr>
            </a:lvl1pPr>
          </a:lstStyle>
          <a:p>
            <a:pPr lvl="0"/>
            <a:r>
              <a:rPr lang="en-US"/>
              <a:t>Click to edit Master text styles</a:t>
            </a:r>
          </a:p>
        </p:txBody>
      </p:sp>
      <p:sp>
        <p:nvSpPr>
          <p:cNvPr id="9" name="Rectangle 8"/>
          <p:cNvSpPr/>
          <p:nvPr>
            <p:custDataLst>
              <p:tags r:id="rId2"/>
            </p:custDataLst>
          </p:nvPr>
        </p:nvSpPr>
        <p:spPr>
          <a:xfrm>
            <a:off x="3030053" y="0"/>
            <a:ext cx="48006" cy="5143500"/>
          </a:xfrm>
          <a:prstGeom prst="rect">
            <a:avLst/>
          </a:prstGeom>
          <a:solidFill>
            <a:schemeClr val="accent1">
              <a:lumMod val="60000"/>
              <a:lumOff val="40000"/>
            </a:schemeClr>
          </a:solidFill>
          <a:ln>
            <a:solidFill>
              <a:schemeClr val="accent1">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2" name="Title 1"/>
          <p:cNvSpPr>
            <a:spLocks noGrp="1"/>
          </p:cNvSpPr>
          <p:nvPr>
            <p:ph type="title"/>
            <p:custDataLst>
              <p:tags r:id="rId3"/>
            </p:custDataLst>
          </p:nvPr>
        </p:nvSpPr>
        <p:spPr>
          <a:xfrm>
            <a:off x="342900" y="445769"/>
            <a:ext cx="2400300" cy="1714500"/>
          </a:xfrm>
        </p:spPr>
        <p:txBody>
          <a:bodyPr anchor="b">
            <a:normAutofit/>
          </a:bodyPr>
          <a:lstStyle>
            <a:lvl1pPr>
              <a:defRPr sz="2700" b="1">
                <a:solidFill>
                  <a:schemeClr val="bg1">
                    <a:lumMod val="95000"/>
                  </a:schemeClr>
                </a:solidFill>
              </a:defRPr>
            </a:lvl1pPr>
          </a:lstStyle>
          <a:p>
            <a:r>
              <a:rPr lang="en-US" dirty="0"/>
              <a:t>Click to edit Master title style</a:t>
            </a:r>
          </a:p>
        </p:txBody>
      </p:sp>
      <p:sp>
        <p:nvSpPr>
          <p:cNvPr id="11" name="Content Placeholder 10">
            <a:extLst>
              <a:ext uri="{FF2B5EF4-FFF2-40B4-BE49-F238E27FC236}">
                <a16:creationId xmlns:a16="http://schemas.microsoft.com/office/drawing/2014/main" id="{49A1D59D-FBE9-41BF-94F4-108A45108849}"/>
              </a:ext>
            </a:extLst>
          </p:cNvPr>
          <p:cNvSpPr>
            <a:spLocks noGrp="1"/>
          </p:cNvSpPr>
          <p:nvPr>
            <p:ph sz="quarter" idx="11"/>
          </p:nvPr>
        </p:nvSpPr>
        <p:spPr>
          <a:xfrm>
            <a:off x="3581400" y="552450"/>
            <a:ext cx="5131420" cy="4123627"/>
          </a:xfrm>
        </p:spPr>
        <p:txBody>
          <a:bodyPr/>
          <a:lstStyle>
            <a:lvl1pPr>
              <a:lnSpc>
                <a:spcPct val="100000"/>
              </a:lnSpc>
              <a:spcAft>
                <a:spcPts val="600"/>
              </a:spcAft>
              <a:defRPr/>
            </a:lvl1pPr>
            <a:lvl2pPr>
              <a:lnSpc>
                <a:spcPct val="100000"/>
              </a:lnSpc>
              <a:spcBef>
                <a:spcPts val="0"/>
              </a:spcBef>
              <a:spcAft>
                <a:spcPts val="600"/>
              </a:spcAft>
              <a:buClr>
                <a:schemeClr val="accent4"/>
              </a:buClr>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Slide Number Placeholder 2">
            <a:extLst>
              <a:ext uri="{FF2B5EF4-FFF2-40B4-BE49-F238E27FC236}">
                <a16:creationId xmlns:a16="http://schemas.microsoft.com/office/drawing/2014/main" id="{80359721-4052-42B6-9965-8C1DA3597B2F}"/>
              </a:ext>
            </a:extLst>
          </p:cNvPr>
          <p:cNvSpPr>
            <a:spLocks noGrp="1"/>
          </p:cNvSpPr>
          <p:nvPr>
            <p:ph type="sldNum" sz="quarter" idx="12"/>
          </p:nvPr>
        </p:nvSpPr>
        <p:spPr/>
        <p:txBody>
          <a:bodyPr/>
          <a:lstStyle>
            <a:lvl1pPr>
              <a:defRPr>
                <a:solidFill>
                  <a:schemeClr val="bg1"/>
                </a:solidFill>
              </a:defRPr>
            </a:lvl1pPr>
          </a:lstStyle>
          <a:p>
            <a:fld id="{6BD89BB1-B564-4AC0-B20C-E0360F9EEF2A}" type="slidenum">
              <a:rPr lang="en-US" smtClean="0"/>
              <a:pPr/>
              <a:t>‹#›</a:t>
            </a:fld>
            <a:endParaRPr lang="en-US"/>
          </a:p>
        </p:txBody>
      </p:sp>
      <p:pic>
        <p:nvPicPr>
          <p:cNvPr id="10" name="Graphic 9" descr="Pencil">
            <a:extLst>
              <a:ext uri="{FF2B5EF4-FFF2-40B4-BE49-F238E27FC236}">
                <a16:creationId xmlns:a16="http://schemas.microsoft.com/office/drawing/2014/main" id="{C4037157-8098-44DC-AE14-83E6DD9F0D7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452470" y="31750"/>
            <a:ext cx="520700" cy="520700"/>
          </a:xfrm>
          <a:prstGeom prst="rect">
            <a:avLst/>
          </a:prstGeom>
        </p:spPr>
      </p:pic>
    </p:spTree>
    <p:extLst>
      <p:ext uri="{BB962C8B-B14F-4D97-AF65-F5344CB8AC3E}">
        <p14:creationId xmlns:p14="http://schemas.microsoft.com/office/powerpoint/2010/main" val="2580330585"/>
      </p:ext>
    </p:extLst>
  </p:cSld>
  <p:clrMapOvr>
    <a:masterClrMapping/>
  </p:clrMapOvr>
  <p:extLst>
    <p:ext uri="{DCECCB84-F9BA-43D5-87BE-67443E8EF086}">
      <p15:sldGuideLst xmlns:p15="http://schemas.microsoft.com/office/powerpoint/2012/main">
        <p15:guide id="1" pos="2256">
          <p15:clr>
            <a:srgbClr val="FBAE40"/>
          </p15:clr>
        </p15:guide>
        <p15:guide id="2" orient="horz" pos="348">
          <p15:clr>
            <a:srgbClr val="FBAE40"/>
          </p15:clr>
        </p15:guide>
      </p15:sldGuideLst>
    </p:ext>
  </p:extLs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1_Section Header">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2DE8EEBF-CC18-412A-9507-1BDADE8C481E}"/>
              </a:ext>
            </a:extLst>
          </p:cNvPr>
          <p:cNvSpPr>
            <a:spLocks noGrp="1"/>
          </p:cNvSpPr>
          <p:nvPr>
            <p:ph type="title"/>
          </p:nvPr>
        </p:nvSpPr>
        <p:spPr>
          <a:xfrm>
            <a:off x="1834436" y="1619955"/>
            <a:ext cx="4159964" cy="1903590"/>
          </a:xfrm>
        </p:spPr>
        <p:txBody>
          <a:bodyPr>
            <a:normAutofit/>
          </a:bodyPr>
          <a:lstStyle>
            <a:lvl1pPr algn="ctr">
              <a:defRPr sz="3400" u="sng" cap="small" baseline="0"/>
            </a:lvl1pPr>
          </a:lstStyle>
          <a:p>
            <a:r>
              <a:rPr lang="en-US"/>
              <a:t>Click to edit Master title style</a:t>
            </a:r>
          </a:p>
        </p:txBody>
      </p:sp>
      <p:sp>
        <p:nvSpPr>
          <p:cNvPr id="2" name="Slide Number Placeholder 1">
            <a:extLst>
              <a:ext uri="{FF2B5EF4-FFF2-40B4-BE49-F238E27FC236}">
                <a16:creationId xmlns:a16="http://schemas.microsoft.com/office/drawing/2014/main" id="{C5735386-69E0-4D71-853E-AFB055B1E233}"/>
              </a:ext>
            </a:extLst>
          </p:cNvPr>
          <p:cNvSpPr>
            <a:spLocks noGrp="1"/>
          </p:cNvSpPr>
          <p:nvPr>
            <p:ph type="sldNum" sz="quarter" idx="10"/>
          </p:nvPr>
        </p:nvSpPr>
        <p:spPr/>
        <p:txBody>
          <a:bodyPr/>
          <a:lstStyle/>
          <a:p>
            <a:fld id="{6BD89BB1-B564-4AC0-B20C-E0360F9EEF2A}" type="slidenum">
              <a:rPr lang="en-US" smtClean="0"/>
              <a:pPr/>
              <a:t>‹#›</a:t>
            </a:fld>
            <a:endParaRPr lang="en-US"/>
          </a:p>
        </p:txBody>
      </p:sp>
      <p:pic>
        <p:nvPicPr>
          <p:cNvPr id="6" name="Graphic 5" descr="Document">
            <a:extLst>
              <a:ext uri="{FF2B5EF4-FFF2-40B4-BE49-F238E27FC236}">
                <a16:creationId xmlns:a16="http://schemas.microsoft.com/office/drawing/2014/main" id="{9925E770-0198-46E4-BE03-3A414DE47CD0}"/>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808911" y="2096627"/>
            <a:ext cx="914400" cy="914400"/>
          </a:xfrm>
          <a:prstGeom prst="rect">
            <a:avLst/>
          </a:prstGeom>
        </p:spPr>
      </p:pic>
      <p:pic>
        <p:nvPicPr>
          <p:cNvPr id="7" name="Graphic 6" descr="Magnifying glass">
            <a:extLst>
              <a:ext uri="{FF2B5EF4-FFF2-40B4-BE49-F238E27FC236}">
                <a16:creationId xmlns:a16="http://schemas.microsoft.com/office/drawing/2014/main" id="{08A10275-067D-451E-BCFA-8DC2DD6D31F4}"/>
              </a:ext>
            </a:extLst>
          </p:cNvPr>
          <p:cNvPicPr>
            <a:picLocks noChangeAspect="1"/>
          </p:cNvPicPr>
          <p:nvPr userDrawn="1"/>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18486" y="2391902"/>
            <a:ext cx="647700" cy="647700"/>
          </a:xfrm>
          <a:prstGeom prst="rect">
            <a:avLst/>
          </a:prstGeom>
        </p:spPr>
      </p:pic>
      <p:pic>
        <p:nvPicPr>
          <p:cNvPr id="8" name="Graphic 7" descr="Document">
            <a:extLst>
              <a:ext uri="{FF2B5EF4-FFF2-40B4-BE49-F238E27FC236}">
                <a16:creationId xmlns:a16="http://schemas.microsoft.com/office/drawing/2014/main" id="{B5364DA5-8094-44B4-9ED1-66B77E8EC529}"/>
              </a:ext>
            </a:extLst>
          </p:cNvPr>
          <p:cNvPicPr>
            <a:picLocks noChangeAspect="1"/>
          </p:cNvPicPr>
          <p:nvPr userDrawn="1"/>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5737123" y="829038"/>
            <a:ext cx="3445723" cy="3445723"/>
          </a:xfrm>
          <a:prstGeom prst="rect">
            <a:avLst/>
          </a:prstGeom>
        </p:spPr>
      </p:pic>
      <p:pic>
        <p:nvPicPr>
          <p:cNvPr id="9" name="Graphic 8" descr="Magnifying glass">
            <a:extLst>
              <a:ext uri="{FF2B5EF4-FFF2-40B4-BE49-F238E27FC236}">
                <a16:creationId xmlns:a16="http://schemas.microsoft.com/office/drawing/2014/main" id="{10DCD35D-D40F-4083-8C4E-E3DBB99D19AD}"/>
              </a:ext>
            </a:extLst>
          </p:cNvPr>
          <p:cNvPicPr>
            <a:picLocks noChangeAspect="1"/>
          </p:cNvPicPr>
          <p:nvPr userDrawn="1"/>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6803102" y="1619955"/>
            <a:ext cx="2440720" cy="2440720"/>
          </a:xfrm>
          <a:prstGeom prst="rect">
            <a:avLst/>
          </a:prstGeom>
        </p:spPr>
      </p:pic>
    </p:spTree>
    <p:extLst>
      <p:ext uri="{BB962C8B-B14F-4D97-AF65-F5344CB8AC3E}">
        <p14:creationId xmlns:p14="http://schemas.microsoft.com/office/powerpoint/2010/main" val="29448067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BB85B8-65C8-495F-9FDE-E5744C898672}"/>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29B984C-608F-4328-8EF7-4832BC922073}"/>
              </a:ext>
            </a:extLst>
          </p:cNvPr>
          <p:cNvSpPr>
            <a:spLocks noGrp="1"/>
          </p:cNvSpPr>
          <p:nvPr>
            <p:ph idx="1"/>
          </p:nvPr>
        </p:nvSpPr>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571D35E3-7896-46DD-9F23-93ED8A93C83E}"/>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pic>
        <p:nvPicPr>
          <p:cNvPr id="5" name="Graphic 4" descr="Document">
            <a:extLst>
              <a:ext uri="{FF2B5EF4-FFF2-40B4-BE49-F238E27FC236}">
                <a16:creationId xmlns:a16="http://schemas.microsoft.com/office/drawing/2014/main" id="{A3C20C5E-7D05-4637-B194-0D6B61DBF073}"/>
              </a:ext>
            </a:extLst>
          </p:cNvPr>
          <p:cNvPicPr>
            <a:picLocks noChangeAspect="1"/>
          </p:cNvPicPr>
          <p:nvPr userDrawn="1"/>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tretch>
            <a:fillRect/>
          </a:stretch>
        </p:blipFill>
        <p:spPr>
          <a:xfrm>
            <a:off x="7744539" y="81215"/>
            <a:ext cx="485061" cy="485061"/>
          </a:xfrm>
          <a:prstGeom prst="rect">
            <a:avLst/>
          </a:prstGeom>
        </p:spPr>
      </p:pic>
      <p:pic>
        <p:nvPicPr>
          <p:cNvPr id="6" name="Graphic 5" descr="Magnifying glass">
            <a:extLst>
              <a:ext uri="{FF2B5EF4-FFF2-40B4-BE49-F238E27FC236}">
                <a16:creationId xmlns:a16="http://schemas.microsoft.com/office/drawing/2014/main" id="{4EAACED7-BA30-41FD-BC87-9A5E7B3E41AE}"/>
              </a:ext>
            </a:extLst>
          </p:cNvPr>
          <p:cNvPicPr>
            <a:picLocks noChangeAspect="1"/>
          </p:cNvPicPr>
          <p:nvPr userDrawn="1"/>
        </p:nvPicPr>
        <p:blipFill>
          <a:blip r:embed="rId4" cstate="print">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8028890" y="251266"/>
            <a:ext cx="343585" cy="343585"/>
          </a:xfrm>
          <a:prstGeom prst="rect">
            <a:avLst/>
          </a:prstGeom>
        </p:spPr>
      </p:pic>
    </p:spTree>
    <p:extLst>
      <p:ext uri="{BB962C8B-B14F-4D97-AF65-F5344CB8AC3E}">
        <p14:creationId xmlns:p14="http://schemas.microsoft.com/office/powerpoint/2010/main" val="10809542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Only">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37591FC5-270B-4938-8696-A4331697E49F}"/>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
        <p:nvSpPr>
          <p:cNvPr id="7" name="Title 6">
            <a:extLst>
              <a:ext uri="{FF2B5EF4-FFF2-40B4-BE49-F238E27FC236}">
                <a16:creationId xmlns:a16="http://schemas.microsoft.com/office/drawing/2014/main" id="{D447A716-B2CC-4204-B332-B64D44BA28DB}"/>
              </a:ext>
            </a:extLst>
          </p:cNvPr>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266223264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FCC65218-C4A6-446B-B589-65A42C50596A}"/>
              </a:ext>
            </a:extLst>
          </p:cNvPr>
          <p:cNvSpPr/>
          <p:nvPr userDrawn="1">
            <p:custDataLst>
              <p:tags r:id="rId1"/>
            </p:custDataLst>
          </p:nvPr>
        </p:nvSpPr>
        <p:spPr>
          <a:xfrm>
            <a:off x="8366760" y="0"/>
            <a:ext cx="779045" cy="5143500"/>
          </a:xfrm>
          <a:prstGeom prst="rect">
            <a:avLst/>
          </a:prstGeom>
          <a:solidFill>
            <a:srgbClr val="FEF7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 name="Rectangle 6">
            <a:extLst>
              <a:ext uri="{FF2B5EF4-FFF2-40B4-BE49-F238E27FC236}">
                <a16:creationId xmlns:a16="http://schemas.microsoft.com/office/drawing/2014/main" id="{729F4DA8-E06D-4D93-BBF9-6E1355273651}"/>
              </a:ext>
            </a:extLst>
          </p:cNvPr>
          <p:cNvSpPr/>
          <p:nvPr userDrawn="1"/>
        </p:nvSpPr>
        <p:spPr>
          <a:xfrm>
            <a:off x="1" y="4679572"/>
            <a:ext cx="9143999" cy="4715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8" name="Picture 7">
            <a:extLst>
              <a:ext uri="{FF2B5EF4-FFF2-40B4-BE49-F238E27FC236}">
                <a16:creationId xmlns:a16="http://schemas.microsoft.com/office/drawing/2014/main" id="{8E258F93-8ABC-42B2-9086-FA9F408BE03D}"/>
              </a:ext>
            </a:extLst>
          </p:cNvPr>
          <p:cNvPicPr>
            <a:picLocks noChangeAspect="1"/>
          </p:cNvPicPr>
          <p:nvPr userDrawn="1"/>
        </p:nvPicPr>
        <p:blipFill rotWithShape="1">
          <a:blip r:embed="rId3"/>
          <a:srcRect l="-1" r="1050" b="792"/>
          <a:stretch/>
        </p:blipFill>
        <p:spPr>
          <a:xfrm>
            <a:off x="8144200" y="4298069"/>
            <a:ext cx="721193" cy="716467"/>
          </a:xfrm>
          <a:prstGeom prst="ellipse">
            <a:avLst/>
          </a:prstGeom>
        </p:spPr>
      </p:pic>
      <p:sp>
        <p:nvSpPr>
          <p:cNvPr id="5" name="Slide Number Placeholder 4">
            <a:extLst>
              <a:ext uri="{FF2B5EF4-FFF2-40B4-BE49-F238E27FC236}">
                <a16:creationId xmlns:a16="http://schemas.microsoft.com/office/drawing/2014/main" id="{F94BC572-DCDE-4923-A319-3D82CEC9F9E4}"/>
              </a:ext>
            </a:extLst>
          </p:cNvPr>
          <p:cNvSpPr>
            <a:spLocks noGrp="1"/>
          </p:cNvSpPr>
          <p:nvPr>
            <p:ph type="sldNum" sz="quarter" idx="10"/>
          </p:nvPr>
        </p:nvSpPr>
        <p:spPr/>
        <p:txBody>
          <a:bodyPr/>
          <a:lstStyle/>
          <a:p>
            <a:fld id="{6BD89BB1-B564-4AC0-B20C-E0360F9EEF2A}" type="slidenum">
              <a:rPr lang="en-US" smtClean="0"/>
              <a:pPr/>
              <a:t>‹#›</a:t>
            </a:fld>
            <a:endParaRPr lang="en-US"/>
          </a:p>
        </p:txBody>
      </p:sp>
    </p:spTree>
    <p:extLst>
      <p:ext uri="{BB962C8B-B14F-4D97-AF65-F5344CB8AC3E}">
        <p14:creationId xmlns:p14="http://schemas.microsoft.com/office/powerpoint/2010/main" val="276008018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7EFE07-15B6-4EB3-91EC-08A8E7550B1A}"/>
              </a:ext>
            </a:extLst>
          </p:cNvPr>
          <p:cNvSpPr>
            <a:spLocks noGrp="1"/>
          </p:cNvSpPr>
          <p:nvPr>
            <p:ph type="title"/>
          </p:nvPr>
        </p:nvSpPr>
        <p:spPr>
          <a:xfrm>
            <a:off x="630238" y="342900"/>
            <a:ext cx="2949575" cy="120015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DEFF727B-C152-4C81-BC1D-7B8933610284}"/>
              </a:ext>
            </a:extLst>
          </p:cNvPr>
          <p:cNvSpPr>
            <a:spLocks noGrp="1"/>
          </p:cNvSpPr>
          <p:nvPr>
            <p:ph type="pic" idx="1"/>
          </p:nvPr>
        </p:nvSpPr>
        <p:spPr>
          <a:xfrm>
            <a:off x="3887788" y="342901"/>
            <a:ext cx="4629150" cy="4052888"/>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792C21B-F3BE-46EB-A360-9A74EDB2048A}"/>
              </a:ext>
            </a:extLst>
          </p:cNvPr>
          <p:cNvSpPr>
            <a:spLocks noGrp="1"/>
          </p:cNvSpPr>
          <p:nvPr>
            <p:ph type="body" sz="half" idx="2"/>
          </p:nvPr>
        </p:nvSpPr>
        <p:spPr>
          <a:xfrm>
            <a:off x="630238" y="1543050"/>
            <a:ext cx="2949575" cy="28590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8" name="Rectangle 7">
            <a:extLst>
              <a:ext uri="{FF2B5EF4-FFF2-40B4-BE49-F238E27FC236}">
                <a16:creationId xmlns:a16="http://schemas.microsoft.com/office/drawing/2014/main" id="{1F089F7C-0860-4E2D-847D-CAB8C650C52A}"/>
              </a:ext>
            </a:extLst>
          </p:cNvPr>
          <p:cNvSpPr/>
          <p:nvPr userDrawn="1">
            <p:custDataLst>
              <p:tags r:id="rId1"/>
            </p:custDataLst>
          </p:nvPr>
        </p:nvSpPr>
        <p:spPr>
          <a:xfrm>
            <a:off x="8366760" y="0"/>
            <a:ext cx="779045" cy="5143500"/>
          </a:xfrm>
          <a:prstGeom prst="rect">
            <a:avLst/>
          </a:prstGeom>
          <a:solidFill>
            <a:srgbClr val="FEF7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Rectangle 8">
            <a:extLst>
              <a:ext uri="{FF2B5EF4-FFF2-40B4-BE49-F238E27FC236}">
                <a16:creationId xmlns:a16="http://schemas.microsoft.com/office/drawing/2014/main" id="{33D5A4FE-81F8-40CF-8359-4DD40D95D3E1}"/>
              </a:ext>
            </a:extLst>
          </p:cNvPr>
          <p:cNvSpPr/>
          <p:nvPr userDrawn="1"/>
        </p:nvSpPr>
        <p:spPr>
          <a:xfrm>
            <a:off x="1" y="4679572"/>
            <a:ext cx="9143999" cy="4715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10" name="Picture 9">
            <a:extLst>
              <a:ext uri="{FF2B5EF4-FFF2-40B4-BE49-F238E27FC236}">
                <a16:creationId xmlns:a16="http://schemas.microsoft.com/office/drawing/2014/main" id="{3E6FAA36-7D74-4DCD-BDBA-5F886F5C7F25}"/>
              </a:ext>
            </a:extLst>
          </p:cNvPr>
          <p:cNvPicPr>
            <a:picLocks noChangeAspect="1"/>
          </p:cNvPicPr>
          <p:nvPr userDrawn="1"/>
        </p:nvPicPr>
        <p:blipFill rotWithShape="1">
          <a:blip r:embed="rId3"/>
          <a:srcRect l="-1" r="1050" b="792"/>
          <a:stretch/>
        </p:blipFill>
        <p:spPr>
          <a:xfrm>
            <a:off x="8144200" y="4298069"/>
            <a:ext cx="721193" cy="716467"/>
          </a:xfrm>
          <a:prstGeom prst="ellipse">
            <a:avLst/>
          </a:prstGeom>
        </p:spPr>
      </p:pic>
      <p:sp>
        <p:nvSpPr>
          <p:cNvPr id="11" name="Slide Number Placeholder 10">
            <a:extLst>
              <a:ext uri="{FF2B5EF4-FFF2-40B4-BE49-F238E27FC236}">
                <a16:creationId xmlns:a16="http://schemas.microsoft.com/office/drawing/2014/main" id="{7D10A662-6DEA-4338-A2F7-3CA79B724914}"/>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2997596084"/>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3076575" y="1558073"/>
            <a:ext cx="5290185" cy="1132006"/>
          </a:xfrm>
        </p:spPr>
        <p:txBody>
          <a:bodyPr anchor="ctr" anchorCtr="0">
            <a:normAutofit/>
          </a:bodyPr>
          <a:lstStyle>
            <a:lvl1pPr>
              <a:lnSpc>
                <a:spcPct val="85000"/>
              </a:lnSpc>
              <a:defRPr sz="3000" b="1">
                <a:solidFill>
                  <a:schemeClr val="accent2"/>
                </a:solidFill>
                <a:latin typeface="+mn-lt"/>
              </a:defRPr>
            </a:lvl1pPr>
          </a:lstStyle>
          <a:p>
            <a:r>
              <a:rPr lang="en-US"/>
              <a:t>Click to edit Master title style</a:t>
            </a:r>
          </a:p>
        </p:txBody>
      </p:sp>
      <p:sp>
        <p:nvSpPr>
          <p:cNvPr id="3" name="Text Placeholder 2"/>
          <p:cNvSpPr>
            <a:spLocks noGrp="1"/>
          </p:cNvSpPr>
          <p:nvPr>
            <p:ph type="body" idx="1"/>
          </p:nvPr>
        </p:nvSpPr>
        <p:spPr>
          <a:xfrm>
            <a:off x="3076575" y="2828926"/>
            <a:ext cx="5290185" cy="857250"/>
          </a:xfrm>
        </p:spPr>
        <p:txBody>
          <a:bodyPr lIns="91440" rIns="91440" anchor="t" anchorCtr="0">
            <a:normAutofit/>
          </a:bodyPr>
          <a:lstStyle>
            <a:lvl1pPr marL="0" indent="0">
              <a:buNone/>
              <a:defRPr sz="2100" b="1" cap="none" spc="150" baseline="0">
                <a:solidFill>
                  <a:schemeClr val="accent1"/>
                </a:solidFill>
                <a:latin typeface="+mn-lt"/>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a:t>Click to edit Master text styles</a:t>
            </a:r>
          </a:p>
        </p:txBody>
      </p:sp>
      <p:sp>
        <p:nvSpPr>
          <p:cNvPr id="13" name="Rectangle 12">
            <a:extLst>
              <a:ext uri="{FF2B5EF4-FFF2-40B4-BE49-F238E27FC236}">
                <a16:creationId xmlns:a16="http://schemas.microsoft.com/office/drawing/2014/main" id="{09AE6DB3-F7A7-4B12-A881-C5C57DB6C8D4}"/>
              </a:ext>
            </a:extLst>
          </p:cNvPr>
          <p:cNvSpPr/>
          <p:nvPr userDrawn="1"/>
        </p:nvSpPr>
        <p:spPr>
          <a:xfrm>
            <a:off x="1" y="-1"/>
            <a:ext cx="1339571" cy="5207794"/>
          </a:xfrm>
          <a:prstGeom prst="rect">
            <a:avLst/>
          </a:prstGeom>
          <a:solidFill>
            <a:srgbClr val="FEF7E3"/>
          </a:solidFill>
          <a:ln>
            <a:noFill/>
          </a:ln>
          <a:effectLst>
            <a:outerShdw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60">
              <a:solidFill>
                <a:schemeClr val="tx1"/>
              </a:solidFill>
            </a:endParaRPr>
          </a:p>
        </p:txBody>
      </p:sp>
      <p:pic>
        <p:nvPicPr>
          <p:cNvPr id="14" name="Picture 13">
            <a:extLst>
              <a:ext uri="{FF2B5EF4-FFF2-40B4-BE49-F238E27FC236}">
                <a16:creationId xmlns:a16="http://schemas.microsoft.com/office/drawing/2014/main" id="{22E47BD6-FAB5-438B-A53C-689B598F07FD}"/>
              </a:ext>
            </a:extLst>
          </p:cNvPr>
          <p:cNvPicPr>
            <a:picLocks noChangeAspect="1"/>
          </p:cNvPicPr>
          <p:nvPr userDrawn="1"/>
        </p:nvPicPr>
        <p:blipFill rotWithShape="1">
          <a:blip r:embed="rId2"/>
          <a:srcRect r="1050"/>
          <a:stretch/>
        </p:blipFill>
        <p:spPr>
          <a:xfrm>
            <a:off x="160987" y="1144077"/>
            <a:ext cx="2915588" cy="2919638"/>
          </a:xfrm>
          <a:prstGeom prst="ellipse">
            <a:avLst/>
          </a:prstGeom>
        </p:spPr>
      </p:pic>
      <p:sp>
        <p:nvSpPr>
          <p:cNvPr id="4" name="Slide Number Placeholder 3">
            <a:extLst>
              <a:ext uri="{FF2B5EF4-FFF2-40B4-BE49-F238E27FC236}">
                <a16:creationId xmlns:a16="http://schemas.microsoft.com/office/drawing/2014/main" id="{C5AB637F-B75D-4F37-82C6-E44B56B35A06}"/>
              </a:ext>
            </a:extLst>
          </p:cNvPr>
          <p:cNvSpPr>
            <a:spLocks noGrp="1"/>
          </p:cNvSpPr>
          <p:nvPr>
            <p:ph type="sldNum" sz="quarter" idx="10"/>
          </p:nvPr>
        </p:nvSpPr>
        <p:spPr/>
        <p:txBody>
          <a:bodyPr/>
          <a:lstStyle/>
          <a:p>
            <a:fld id="{6BD89BB1-B564-4AC0-B20C-E0360F9EEF2A}" type="slidenum">
              <a:rPr lang="en-US" smtClean="0"/>
              <a:pPr/>
              <a:t>‹#›</a:t>
            </a:fld>
            <a:endParaRPr lang="en-US"/>
          </a:p>
        </p:txBody>
      </p:sp>
    </p:spTree>
    <p:extLst>
      <p:ext uri="{BB962C8B-B14F-4D97-AF65-F5344CB8AC3E}">
        <p14:creationId xmlns:p14="http://schemas.microsoft.com/office/powerpoint/2010/main" val="2927993342"/>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Sub Section Header">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C5AB637F-B75D-4F37-82C6-E44B56B35A06}"/>
              </a:ext>
            </a:extLst>
          </p:cNvPr>
          <p:cNvSpPr>
            <a:spLocks noGrp="1"/>
          </p:cNvSpPr>
          <p:nvPr>
            <p:ph type="sldNum" sz="quarter" idx="10"/>
          </p:nvPr>
        </p:nvSpPr>
        <p:spPr/>
        <p:txBody>
          <a:bodyPr/>
          <a:lstStyle/>
          <a:p>
            <a:fld id="{6BD89BB1-B564-4AC0-B20C-E0360F9EEF2A}" type="slidenum">
              <a:rPr lang="en-US" smtClean="0"/>
              <a:pPr/>
              <a:t>‹#›</a:t>
            </a:fld>
            <a:endParaRPr lang="en-US"/>
          </a:p>
        </p:txBody>
      </p:sp>
      <p:sp>
        <p:nvSpPr>
          <p:cNvPr id="6" name="Text Placeholder 2">
            <a:extLst>
              <a:ext uri="{FF2B5EF4-FFF2-40B4-BE49-F238E27FC236}">
                <a16:creationId xmlns:a16="http://schemas.microsoft.com/office/drawing/2014/main" id="{37C7C717-3EFF-4622-8591-836DC87595B0}"/>
              </a:ext>
            </a:extLst>
          </p:cNvPr>
          <p:cNvSpPr>
            <a:spLocks noGrp="1"/>
          </p:cNvSpPr>
          <p:nvPr>
            <p:ph type="body" idx="1"/>
          </p:nvPr>
        </p:nvSpPr>
        <p:spPr>
          <a:xfrm>
            <a:off x="3147911" y="1144077"/>
            <a:ext cx="5290185" cy="857250"/>
          </a:xfrm>
        </p:spPr>
        <p:txBody>
          <a:bodyPr lIns="91440" rIns="91440" anchor="t" anchorCtr="0">
            <a:noAutofit/>
          </a:bodyPr>
          <a:lstStyle>
            <a:lvl1pPr marL="0" indent="0">
              <a:buNone/>
              <a:defRPr sz="3200" b="1" cap="none" spc="150" baseline="0">
                <a:solidFill>
                  <a:schemeClr val="tx2"/>
                </a:solidFill>
                <a:latin typeface="+mn-lt"/>
              </a:defRPr>
            </a:lvl1pPr>
            <a:lvl2pPr marL="342900" indent="0">
              <a:buNone/>
              <a:defRPr sz="1350">
                <a:solidFill>
                  <a:schemeClr val="tx1">
                    <a:tint val="75000"/>
                  </a:schemeClr>
                </a:solidFill>
              </a:defRPr>
            </a:lvl2pPr>
            <a:lvl3pPr marL="685800" indent="0">
              <a:buNone/>
              <a:defRPr sz="1200">
                <a:solidFill>
                  <a:schemeClr val="tx1">
                    <a:tint val="75000"/>
                  </a:schemeClr>
                </a:solidFill>
              </a:defRPr>
            </a:lvl3pPr>
            <a:lvl4pPr marL="1028700" indent="0">
              <a:buNone/>
              <a:defRPr sz="1050">
                <a:solidFill>
                  <a:schemeClr val="tx1">
                    <a:tint val="75000"/>
                  </a:schemeClr>
                </a:solidFill>
              </a:defRPr>
            </a:lvl4pPr>
            <a:lvl5pPr marL="1371600" indent="0">
              <a:buNone/>
              <a:defRPr sz="1050">
                <a:solidFill>
                  <a:schemeClr val="tx1">
                    <a:tint val="75000"/>
                  </a:schemeClr>
                </a:solidFill>
              </a:defRPr>
            </a:lvl5pPr>
            <a:lvl6pPr marL="1714500" indent="0">
              <a:buNone/>
              <a:defRPr sz="1050">
                <a:solidFill>
                  <a:schemeClr val="tx1">
                    <a:tint val="75000"/>
                  </a:schemeClr>
                </a:solidFill>
              </a:defRPr>
            </a:lvl6pPr>
            <a:lvl7pPr marL="2057400" indent="0">
              <a:buNone/>
              <a:defRPr sz="1050">
                <a:solidFill>
                  <a:schemeClr val="tx1">
                    <a:tint val="75000"/>
                  </a:schemeClr>
                </a:solidFill>
              </a:defRPr>
            </a:lvl7pPr>
            <a:lvl8pPr marL="2400300" indent="0">
              <a:buNone/>
              <a:defRPr sz="1050">
                <a:solidFill>
                  <a:schemeClr val="tx1">
                    <a:tint val="75000"/>
                  </a:schemeClr>
                </a:solidFill>
              </a:defRPr>
            </a:lvl8pPr>
            <a:lvl9pPr marL="2743200" indent="0">
              <a:buNone/>
              <a:defRPr sz="1050">
                <a:solidFill>
                  <a:schemeClr val="tx1">
                    <a:tint val="75000"/>
                  </a:schemeClr>
                </a:solidFill>
              </a:defRPr>
            </a:lvl9pPr>
          </a:lstStyle>
          <a:p>
            <a:pPr lvl="0"/>
            <a:r>
              <a:rPr lang="en-US" dirty="0"/>
              <a:t>Click to edit Master text styles</a:t>
            </a:r>
          </a:p>
        </p:txBody>
      </p:sp>
      <p:sp>
        <p:nvSpPr>
          <p:cNvPr id="8" name="Rectangle 7">
            <a:extLst>
              <a:ext uri="{FF2B5EF4-FFF2-40B4-BE49-F238E27FC236}">
                <a16:creationId xmlns:a16="http://schemas.microsoft.com/office/drawing/2014/main" id="{99F7B9F8-1C4C-4280-B445-68A39005E64E}"/>
              </a:ext>
            </a:extLst>
          </p:cNvPr>
          <p:cNvSpPr/>
          <p:nvPr userDrawn="1"/>
        </p:nvSpPr>
        <p:spPr>
          <a:xfrm>
            <a:off x="1" y="-1"/>
            <a:ext cx="1339571" cy="5207794"/>
          </a:xfrm>
          <a:prstGeom prst="rect">
            <a:avLst/>
          </a:prstGeom>
          <a:solidFill>
            <a:srgbClr val="FEF7E3"/>
          </a:solidFill>
          <a:ln>
            <a:noFill/>
          </a:ln>
          <a:effectLst>
            <a:outerShdw dist="23000" dir="5400000" rotWithShape="0">
              <a:srgbClr val="000000">
                <a:alpha val="35000"/>
              </a:srgbClr>
            </a:outerShdw>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760">
              <a:solidFill>
                <a:schemeClr val="tx1"/>
              </a:solidFill>
            </a:endParaRPr>
          </a:p>
        </p:txBody>
      </p:sp>
      <p:pic>
        <p:nvPicPr>
          <p:cNvPr id="9" name="Picture 8">
            <a:extLst>
              <a:ext uri="{FF2B5EF4-FFF2-40B4-BE49-F238E27FC236}">
                <a16:creationId xmlns:a16="http://schemas.microsoft.com/office/drawing/2014/main" id="{7FE7F1A2-891B-4870-9003-424132F2CF14}"/>
              </a:ext>
            </a:extLst>
          </p:cNvPr>
          <p:cNvPicPr>
            <a:picLocks noChangeAspect="1"/>
          </p:cNvPicPr>
          <p:nvPr userDrawn="1"/>
        </p:nvPicPr>
        <p:blipFill rotWithShape="1">
          <a:blip r:embed="rId2">
            <a:alphaModFix amt="48000"/>
          </a:blip>
          <a:srcRect r="1050"/>
          <a:stretch/>
        </p:blipFill>
        <p:spPr>
          <a:xfrm>
            <a:off x="160987" y="1144077"/>
            <a:ext cx="2915588" cy="2919638"/>
          </a:xfrm>
          <a:prstGeom prst="ellipse">
            <a:avLst/>
          </a:prstGeom>
        </p:spPr>
      </p:pic>
    </p:spTree>
    <p:extLst>
      <p:ext uri="{BB962C8B-B14F-4D97-AF65-F5344CB8AC3E}">
        <p14:creationId xmlns:p14="http://schemas.microsoft.com/office/powerpoint/2010/main" val="4026579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5BB85B8-65C8-495F-9FDE-E5744C898672}"/>
              </a:ext>
            </a:extLst>
          </p:cNvPr>
          <p:cNvSpPr>
            <a:spLocks noGrp="1"/>
          </p:cNvSpPr>
          <p:nvPr>
            <p:ph type="title"/>
          </p:nvPr>
        </p:nvSpPr>
        <p:spPr/>
        <p:txBody>
          <a:bodyPr/>
          <a:lstStyle/>
          <a:p>
            <a:r>
              <a:rPr lang="en-US" dirty="0"/>
              <a:t>Click to edit Master title style</a:t>
            </a:r>
          </a:p>
        </p:txBody>
      </p:sp>
      <p:sp>
        <p:nvSpPr>
          <p:cNvPr id="3" name="Content Placeholder 2">
            <a:extLst>
              <a:ext uri="{FF2B5EF4-FFF2-40B4-BE49-F238E27FC236}">
                <a16:creationId xmlns:a16="http://schemas.microsoft.com/office/drawing/2014/main" id="{029B984C-608F-4328-8EF7-4832BC922073}"/>
              </a:ext>
            </a:extLst>
          </p:cNvPr>
          <p:cNvSpPr>
            <a:spLocks noGrp="1"/>
          </p:cNvSpPr>
          <p:nvPr>
            <p:ph idx="1"/>
          </p:nvPr>
        </p:nvSpPr>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Slide Number Placeholder 6">
            <a:extLst>
              <a:ext uri="{FF2B5EF4-FFF2-40B4-BE49-F238E27FC236}">
                <a16:creationId xmlns:a16="http://schemas.microsoft.com/office/drawing/2014/main" id="{571D35E3-7896-46DD-9F23-93ED8A93C83E}"/>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426758086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_Title and Content">
    <p:spTree>
      <p:nvGrpSpPr>
        <p:cNvPr id="1" name=""/>
        <p:cNvGrpSpPr/>
        <p:nvPr/>
      </p:nvGrpSpPr>
      <p:grpSpPr>
        <a:xfrm>
          <a:off x="0" y="0"/>
          <a:ext cx="0" cy="0"/>
          <a:chOff x="0" y="0"/>
          <a:chExt cx="0" cy="0"/>
        </a:xfrm>
      </p:grpSpPr>
      <p:sp>
        <p:nvSpPr>
          <p:cNvPr id="7" name="Slide Number Placeholder 6">
            <a:extLst>
              <a:ext uri="{FF2B5EF4-FFF2-40B4-BE49-F238E27FC236}">
                <a16:creationId xmlns:a16="http://schemas.microsoft.com/office/drawing/2014/main" id="{571D35E3-7896-46DD-9F23-93ED8A93C83E}"/>
              </a:ext>
            </a:extLst>
          </p:cNvPr>
          <p:cNvSpPr>
            <a:spLocks noGrp="1"/>
          </p:cNvSpPr>
          <p:nvPr>
            <p:ph type="sldNum" sz="quarter" idx="10"/>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
        <p:nvSpPr>
          <p:cNvPr id="4" name="Rectangle 3">
            <a:extLst>
              <a:ext uri="{FF2B5EF4-FFF2-40B4-BE49-F238E27FC236}">
                <a16:creationId xmlns:a16="http://schemas.microsoft.com/office/drawing/2014/main" id="{711EA430-B5A4-4E6B-94D8-36253CB06D06}"/>
              </a:ext>
            </a:extLst>
          </p:cNvPr>
          <p:cNvSpPr/>
          <p:nvPr userDrawn="1"/>
        </p:nvSpPr>
        <p:spPr>
          <a:xfrm>
            <a:off x="825500" y="704850"/>
            <a:ext cx="7543800" cy="43815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352181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9B127BA6-70D4-4B8E-A247-DBE6091340FD}"/>
              </a:ext>
            </a:extLst>
          </p:cNvPr>
          <p:cNvCxnSpPr/>
          <p:nvPr userDrawn="1"/>
        </p:nvCxnSpPr>
        <p:spPr>
          <a:xfrm>
            <a:off x="891540" y="895350"/>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42E3C6D8-9146-4A8B-A9A7-3BC1E2F41603}"/>
              </a:ext>
            </a:extLst>
          </p:cNvPr>
          <p:cNvSpPr>
            <a:spLocks noGrp="1"/>
          </p:cNvSpPr>
          <p:nvPr>
            <p:ph type="title"/>
          </p:nvPr>
        </p:nvSpPr>
        <p:spPr/>
        <p:txBody>
          <a:bodyPr/>
          <a:lstStyle/>
          <a:p>
            <a:r>
              <a:rPr lang="en-US"/>
              <a:t>Click to edit Master title style</a:t>
            </a:r>
          </a:p>
        </p:txBody>
      </p:sp>
      <p:sp>
        <p:nvSpPr>
          <p:cNvPr id="10" name="Content Placeholder 9">
            <a:extLst>
              <a:ext uri="{FF2B5EF4-FFF2-40B4-BE49-F238E27FC236}">
                <a16:creationId xmlns:a16="http://schemas.microsoft.com/office/drawing/2014/main" id="{31B8D0F5-73C3-45BB-BFDC-4061356C15BF}"/>
              </a:ext>
            </a:extLst>
          </p:cNvPr>
          <p:cNvSpPr>
            <a:spLocks noGrp="1"/>
          </p:cNvSpPr>
          <p:nvPr>
            <p:ph sz="quarter" idx="11"/>
          </p:nvPr>
        </p:nvSpPr>
        <p:spPr>
          <a:xfrm>
            <a:off x="914400" y="1047750"/>
            <a:ext cx="3619500" cy="3422650"/>
          </a:xfrm>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1">
            <a:extLst>
              <a:ext uri="{FF2B5EF4-FFF2-40B4-BE49-F238E27FC236}">
                <a16:creationId xmlns:a16="http://schemas.microsoft.com/office/drawing/2014/main" id="{9965256A-D9F5-470F-84BF-4F795C79AE69}"/>
              </a:ext>
            </a:extLst>
          </p:cNvPr>
          <p:cNvSpPr>
            <a:spLocks noGrp="1"/>
          </p:cNvSpPr>
          <p:nvPr>
            <p:ph sz="quarter" idx="12"/>
          </p:nvPr>
        </p:nvSpPr>
        <p:spPr>
          <a:xfrm>
            <a:off x="4648200" y="1047750"/>
            <a:ext cx="3717925" cy="3422650"/>
          </a:xfrm>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Slide Number Placeholder 2">
            <a:extLst>
              <a:ext uri="{FF2B5EF4-FFF2-40B4-BE49-F238E27FC236}">
                <a16:creationId xmlns:a16="http://schemas.microsoft.com/office/drawing/2014/main" id="{C8C9C42E-EBDD-4008-8AA1-FDC7779D41E2}"/>
              </a:ext>
            </a:extLst>
          </p:cNvPr>
          <p:cNvSpPr>
            <a:spLocks noGrp="1"/>
          </p:cNvSpPr>
          <p:nvPr>
            <p:ph type="sldNum" sz="quarter" idx="13"/>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1838273254"/>
      </p:ext>
    </p:extLst>
  </p:cSld>
  <p:clrMapOvr>
    <a:masterClrMapping/>
  </p:clrMapOvr>
  <p:extLst>
    <p:ext uri="{DCECCB84-F9BA-43D5-87BE-67443E8EF086}">
      <p15:sldGuideLst xmlns:p15="http://schemas.microsoft.com/office/powerpoint/2012/main">
        <p15:guide id="1" pos="2856" userDrawn="1">
          <p15:clr>
            <a:srgbClr val="FBAE40"/>
          </p15:clr>
        </p15:guide>
        <p15:guide id="2" pos="2928"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Example_Circle">
    <p:spTree>
      <p:nvGrpSpPr>
        <p:cNvPr id="1" name=""/>
        <p:cNvGrpSpPr/>
        <p:nvPr/>
      </p:nvGrpSpPr>
      <p:grpSpPr>
        <a:xfrm>
          <a:off x="0" y="0"/>
          <a:ext cx="0" cy="0"/>
          <a:chOff x="0" y="0"/>
          <a:chExt cx="0" cy="0"/>
        </a:xfrm>
      </p:grpSpPr>
      <p:cxnSp>
        <p:nvCxnSpPr>
          <p:cNvPr id="7" name="Straight Connector 6">
            <a:extLst>
              <a:ext uri="{FF2B5EF4-FFF2-40B4-BE49-F238E27FC236}">
                <a16:creationId xmlns:a16="http://schemas.microsoft.com/office/drawing/2014/main" id="{9B127BA6-70D4-4B8E-A247-DBE6091340FD}"/>
              </a:ext>
            </a:extLst>
          </p:cNvPr>
          <p:cNvCxnSpPr/>
          <p:nvPr userDrawn="1"/>
        </p:nvCxnSpPr>
        <p:spPr>
          <a:xfrm>
            <a:off x="891540" y="895350"/>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2" name="Title 1">
            <a:extLst>
              <a:ext uri="{FF2B5EF4-FFF2-40B4-BE49-F238E27FC236}">
                <a16:creationId xmlns:a16="http://schemas.microsoft.com/office/drawing/2014/main" id="{42E3C6D8-9146-4A8B-A9A7-3BC1E2F41603}"/>
              </a:ext>
            </a:extLst>
          </p:cNvPr>
          <p:cNvSpPr>
            <a:spLocks noGrp="1"/>
          </p:cNvSpPr>
          <p:nvPr>
            <p:ph type="title"/>
          </p:nvPr>
        </p:nvSpPr>
        <p:spPr/>
        <p:txBody>
          <a:bodyPr/>
          <a:lstStyle/>
          <a:p>
            <a:r>
              <a:rPr lang="en-US"/>
              <a:t>Click to edit Master title style</a:t>
            </a:r>
          </a:p>
        </p:txBody>
      </p:sp>
      <p:sp>
        <p:nvSpPr>
          <p:cNvPr id="10" name="Content Placeholder 9">
            <a:extLst>
              <a:ext uri="{FF2B5EF4-FFF2-40B4-BE49-F238E27FC236}">
                <a16:creationId xmlns:a16="http://schemas.microsoft.com/office/drawing/2014/main" id="{31B8D0F5-73C3-45BB-BFDC-4061356C15BF}"/>
              </a:ext>
            </a:extLst>
          </p:cNvPr>
          <p:cNvSpPr>
            <a:spLocks noGrp="1"/>
          </p:cNvSpPr>
          <p:nvPr>
            <p:ph sz="quarter" idx="11"/>
          </p:nvPr>
        </p:nvSpPr>
        <p:spPr>
          <a:xfrm>
            <a:off x="914400" y="1047750"/>
            <a:ext cx="3810000" cy="3422650"/>
          </a:xfrm>
        </p:spPr>
        <p:txBody>
          <a:bodyPr/>
          <a:lstStyle>
            <a:lvl1pPr>
              <a:lnSpc>
                <a:spcPct val="100000"/>
              </a:lnSpc>
              <a:spcBef>
                <a:spcPts val="0"/>
              </a:spcBef>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11">
            <a:extLst>
              <a:ext uri="{FF2B5EF4-FFF2-40B4-BE49-F238E27FC236}">
                <a16:creationId xmlns:a16="http://schemas.microsoft.com/office/drawing/2014/main" id="{9965256A-D9F5-470F-84BF-4F795C79AE69}"/>
              </a:ext>
            </a:extLst>
          </p:cNvPr>
          <p:cNvSpPr>
            <a:spLocks noGrp="1"/>
          </p:cNvSpPr>
          <p:nvPr>
            <p:ph sz="quarter" idx="12"/>
          </p:nvPr>
        </p:nvSpPr>
        <p:spPr>
          <a:xfrm>
            <a:off x="5553075" y="1047750"/>
            <a:ext cx="3200400" cy="3200400"/>
          </a:xfrm>
        </p:spPr>
        <p:txBody>
          <a:bodyPr>
            <a:normAutofit/>
          </a:bodyPr>
          <a:lstStyle>
            <a:lvl1pPr algn="ctr">
              <a:lnSpc>
                <a:spcPct val="100000"/>
              </a:lnSpc>
              <a:spcBef>
                <a:spcPts val="0"/>
              </a:spcBef>
              <a:spcAft>
                <a:spcPts val="600"/>
              </a:spcAft>
              <a:defRPr sz="1800" b="0"/>
            </a:lvl1pPr>
            <a:lvl2pPr marL="1588" indent="0" algn="ctr">
              <a:buNone/>
              <a:defRPr/>
            </a:lvl2pPr>
            <a:lvl3pPr marL="284163" indent="0" algn="ctr">
              <a:buNone/>
              <a:defRPr/>
            </a:lvl3pPr>
            <a:lvl4pPr marL="574675" indent="0" algn="ctr">
              <a:buNone/>
              <a:defRPr/>
            </a:lvl4pPr>
            <a:lvl5pPr marL="915988" indent="0" algn="ctr">
              <a:buNone/>
              <a:defRPr/>
            </a:lvl5pPr>
          </a:lstStyle>
          <a:p>
            <a:pPr lvl="0"/>
            <a:r>
              <a:rPr lang="en-US" dirty="0"/>
              <a:t>Click to edit Master text styles</a:t>
            </a:r>
          </a:p>
          <a:p>
            <a:pPr lvl="0"/>
            <a:r>
              <a:rPr lang="en-US" dirty="0"/>
              <a:t>Second level</a:t>
            </a:r>
          </a:p>
        </p:txBody>
      </p:sp>
      <p:sp>
        <p:nvSpPr>
          <p:cNvPr id="3" name="Slide Number Placeholder 2">
            <a:extLst>
              <a:ext uri="{FF2B5EF4-FFF2-40B4-BE49-F238E27FC236}">
                <a16:creationId xmlns:a16="http://schemas.microsoft.com/office/drawing/2014/main" id="{C8C9C42E-EBDD-4008-8AA1-FDC7779D41E2}"/>
              </a:ext>
            </a:extLst>
          </p:cNvPr>
          <p:cNvSpPr>
            <a:spLocks noGrp="1"/>
          </p:cNvSpPr>
          <p:nvPr>
            <p:ph type="sldNum" sz="quarter" idx="13"/>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301651220"/>
      </p:ext>
    </p:extLst>
  </p:cSld>
  <p:clrMapOvr>
    <a:masterClrMapping/>
  </p:clrMapOvr>
  <p:extLst>
    <p:ext uri="{DCECCB84-F9BA-43D5-87BE-67443E8EF086}">
      <p15:sldGuideLst xmlns:p15="http://schemas.microsoft.com/office/powerpoint/2012/main">
        <p15:guide id="1" pos="2856">
          <p15:clr>
            <a:srgbClr val="FBAE40"/>
          </p15:clr>
        </p15:guide>
        <p15:guide id="2" pos="2928">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1_Content with Caption">
    <p:spTree>
      <p:nvGrpSpPr>
        <p:cNvPr id="1" name=""/>
        <p:cNvGrpSpPr/>
        <p:nvPr/>
      </p:nvGrpSpPr>
      <p:grpSpPr>
        <a:xfrm>
          <a:off x="0" y="0"/>
          <a:ext cx="0" cy="0"/>
          <a:chOff x="0" y="0"/>
          <a:chExt cx="0" cy="0"/>
        </a:xfrm>
      </p:grpSpPr>
      <p:sp>
        <p:nvSpPr>
          <p:cNvPr id="8" name="Rectangle 7"/>
          <p:cNvSpPr/>
          <p:nvPr>
            <p:custDataLst>
              <p:tags r:id="rId1"/>
            </p:custDataLst>
          </p:nvPr>
        </p:nvSpPr>
        <p:spPr>
          <a:xfrm>
            <a:off x="13" y="0"/>
            <a:ext cx="3038093"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7" name="Content Placeholder 6">
            <a:extLst>
              <a:ext uri="{FF2B5EF4-FFF2-40B4-BE49-F238E27FC236}">
                <a16:creationId xmlns:a16="http://schemas.microsoft.com/office/drawing/2014/main" id="{D229B082-9045-47FF-A467-D22EC3928741}"/>
              </a:ext>
            </a:extLst>
          </p:cNvPr>
          <p:cNvSpPr>
            <a:spLocks noGrp="1"/>
          </p:cNvSpPr>
          <p:nvPr>
            <p:ph sz="quarter" idx="10"/>
          </p:nvPr>
        </p:nvSpPr>
        <p:spPr>
          <a:xfrm>
            <a:off x="342900" y="3248025"/>
            <a:ext cx="2400300" cy="1501775"/>
          </a:xfrm>
        </p:spPr>
        <p:txBody>
          <a:bodyPr>
            <a:normAutofit/>
          </a:bodyPr>
          <a:lstStyle>
            <a:lvl1pPr>
              <a:defRPr sz="1600">
                <a:solidFill>
                  <a:schemeClr val="bg1">
                    <a:lumMod val="95000"/>
                  </a:schemeClr>
                </a:solidFill>
              </a:defRPr>
            </a:lvl1pPr>
          </a:lstStyle>
          <a:p>
            <a:pPr lvl="0"/>
            <a:r>
              <a:rPr lang="en-US"/>
              <a:t>Click to edit Master text styles</a:t>
            </a:r>
          </a:p>
        </p:txBody>
      </p:sp>
      <p:sp>
        <p:nvSpPr>
          <p:cNvPr id="9" name="Rectangle 8"/>
          <p:cNvSpPr/>
          <p:nvPr>
            <p:custDataLst>
              <p:tags r:id="rId2"/>
            </p:custDataLst>
          </p:nvPr>
        </p:nvSpPr>
        <p:spPr>
          <a:xfrm>
            <a:off x="3030053" y="0"/>
            <a:ext cx="48006" cy="51435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2" name="Title 1"/>
          <p:cNvSpPr>
            <a:spLocks noGrp="1"/>
          </p:cNvSpPr>
          <p:nvPr>
            <p:ph type="title"/>
            <p:custDataLst>
              <p:tags r:id="rId3"/>
            </p:custDataLst>
          </p:nvPr>
        </p:nvSpPr>
        <p:spPr>
          <a:xfrm>
            <a:off x="342900" y="445769"/>
            <a:ext cx="2400300" cy="1714500"/>
          </a:xfrm>
        </p:spPr>
        <p:txBody>
          <a:bodyPr anchor="b">
            <a:normAutofit/>
          </a:bodyPr>
          <a:lstStyle>
            <a:lvl1pPr>
              <a:defRPr sz="2700" b="1">
                <a:solidFill>
                  <a:schemeClr val="bg1">
                    <a:lumMod val="95000"/>
                  </a:schemeClr>
                </a:solidFill>
              </a:defRPr>
            </a:lvl1pPr>
          </a:lstStyle>
          <a:p>
            <a:r>
              <a:rPr lang="en-US" dirty="0"/>
              <a:t>Click to edit Master title style</a:t>
            </a:r>
          </a:p>
        </p:txBody>
      </p:sp>
      <p:sp>
        <p:nvSpPr>
          <p:cNvPr id="11" name="Content Placeholder 10">
            <a:extLst>
              <a:ext uri="{FF2B5EF4-FFF2-40B4-BE49-F238E27FC236}">
                <a16:creationId xmlns:a16="http://schemas.microsoft.com/office/drawing/2014/main" id="{49A1D59D-FBE9-41BF-94F4-108A45108849}"/>
              </a:ext>
            </a:extLst>
          </p:cNvPr>
          <p:cNvSpPr>
            <a:spLocks noGrp="1"/>
          </p:cNvSpPr>
          <p:nvPr>
            <p:ph sz="quarter" idx="11"/>
          </p:nvPr>
        </p:nvSpPr>
        <p:spPr>
          <a:xfrm>
            <a:off x="3581400" y="552450"/>
            <a:ext cx="5131420" cy="4123627"/>
          </a:xfrm>
        </p:spPr>
        <p:txBody>
          <a:bodyPr/>
          <a:lstStyle>
            <a:lvl1pPr>
              <a:lnSpc>
                <a:spcPct val="100000"/>
              </a:lnSpc>
              <a:spcAft>
                <a:spcPts val="600"/>
              </a:spcAft>
              <a:defRPr/>
            </a:lvl1pPr>
            <a:lvl2pPr>
              <a:lnSpc>
                <a:spcPct val="100000"/>
              </a:lnSpc>
              <a:spcBef>
                <a:spcPts val="0"/>
              </a:spcBef>
              <a:spcAft>
                <a:spcPts val="600"/>
              </a:spcAft>
              <a:defRPr/>
            </a:lvl2pPr>
            <a:lvl3pPr>
              <a:lnSpc>
                <a:spcPct val="100000"/>
              </a:lnSpc>
              <a:spcBef>
                <a:spcPts val="0"/>
              </a:spcBef>
              <a:spcAft>
                <a:spcPts val="600"/>
              </a:spcAft>
              <a:defRPr/>
            </a:lvl3pPr>
            <a:lvl4pPr>
              <a:lnSpc>
                <a:spcPct val="100000"/>
              </a:lnSpc>
              <a:spcBef>
                <a:spcPts val="0"/>
              </a:spcBef>
              <a:spcAft>
                <a:spcPts val="600"/>
              </a:spcAft>
              <a:defRPr/>
            </a:lvl4pPr>
            <a:lvl5pPr>
              <a:lnSpc>
                <a:spcPct val="100000"/>
              </a:lnSpc>
              <a:spcBef>
                <a:spcPts val="0"/>
              </a:spcBef>
              <a:spcAft>
                <a:spcPts val="600"/>
              </a:spcAft>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Slide Number Placeholder 2">
            <a:extLst>
              <a:ext uri="{FF2B5EF4-FFF2-40B4-BE49-F238E27FC236}">
                <a16:creationId xmlns:a16="http://schemas.microsoft.com/office/drawing/2014/main" id="{5A2C3948-C012-4CD9-8FFC-DA9A925D3D84}"/>
              </a:ext>
            </a:extLst>
          </p:cNvPr>
          <p:cNvSpPr>
            <a:spLocks noGrp="1"/>
          </p:cNvSpPr>
          <p:nvPr>
            <p:ph type="sldNum" sz="quarter" idx="12"/>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pic>
        <p:nvPicPr>
          <p:cNvPr id="10" name="Graphic 9" descr="Document">
            <a:extLst>
              <a:ext uri="{FF2B5EF4-FFF2-40B4-BE49-F238E27FC236}">
                <a16:creationId xmlns:a16="http://schemas.microsoft.com/office/drawing/2014/main" id="{B3A32914-C17D-49C7-9C89-F3EC8F6F5B55}"/>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470289" y="67389"/>
            <a:ext cx="485061" cy="485061"/>
          </a:xfrm>
          <a:prstGeom prst="rect">
            <a:avLst/>
          </a:prstGeom>
        </p:spPr>
      </p:pic>
      <p:pic>
        <p:nvPicPr>
          <p:cNvPr id="12" name="Graphic 11" descr="Magnifying glass">
            <a:extLst>
              <a:ext uri="{FF2B5EF4-FFF2-40B4-BE49-F238E27FC236}">
                <a16:creationId xmlns:a16="http://schemas.microsoft.com/office/drawing/2014/main" id="{A8D2AF64-825D-479E-8EDE-5C80B1EB715D}"/>
              </a:ext>
            </a:extLst>
          </p:cNvPr>
          <p:cNvPicPr>
            <a:picLocks noChangeAspect="1"/>
          </p:cNvPicPr>
          <p:nvPr userDrawn="1"/>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754640" y="237440"/>
            <a:ext cx="343585" cy="343585"/>
          </a:xfrm>
          <a:prstGeom prst="rect">
            <a:avLst/>
          </a:prstGeom>
        </p:spPr>
      </p:pic>
    </p:spTree>
    <p:extLst>
      <p:ext uri="{BB962C8B-B14F-4D97-AF65-F5344CB8AC3E}">
        <p14:creationId xmlns:p14="http://schemas.microsoft.com/office/powerpoint/2010/main" val="1207202994"/>
      </p:ext>
    </p:extLst>
  </p:cSld>
  <p:clrMapOvr>
    <a:masterClrMapping/>
  </p:clrMapOvr>
  <p:extLst>
    <p:ext uri="{DCECCB84-F9BA-43D5-87BE-67443E8EF086}">
      <p15:sldGuideLst xmlns:p15="http://schemas.microsoft.com/office/powerpoint/2012/main">
        <p15:guide id="1" pos="2256" userDrawn="1">
          <p15:clr>
            <a:srgbClr val="FBAE40"/>
          </p15:clr>
        </p15:guide>
        <p15:guide id="2" orient="horz" pos="348"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showMasterSp="0" preserve="1" userDrawn="1">
  <p:cSld name="CaseStudy_Timelines">
    <p:spTree>
      <p:nvGrpSpPr>
        <p:cNvPr id="1" name=""/>
        <p:cNvGrpSpPr/>
        <p:nvPr/>
      </p:nvGrpSpPr>
      <p:grpSpPr>
        <a:xfrm>
          <a:off x="0" y="0"/>
          <a:ext cx="0" cy="0"/>
          <a:chOff x="0" y="0"/>
          <a:chExt cx="0" cy="0"/>
        </a:xfrm>
      </p:grpSpPr>
      <p:sp>
        <p:nvSpPr>
          <p:cNvPr id="8" name="Rectangle 7"/>
          <p:cNvSpPr/>
          <p:nvPr>
            <p:custDataLst>
              <p:tags r:id="rId1"/>
            </p:custDataLst>
          </p:nvPr>
        </p:nvSpPr>
        <p:spPr>
          <a:xfrm>
            <a:off x="13" y="0"/>
            <a:ext cx="3038093" cy="51435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7" name="Content Placeholder 6">
            <a:extLst>
              <a:ext uri="{FF2B5EF4-FFF2-40B4-BE49-F238E27FC236}">
                <a16:creationId xmlns:a16="http://schemas.microsoft.com/office/drawing/2014/main" id="{D229B082-9045-47FF-A467-D22EC3928741}"/>
              </a:ext>
            </a:extLst>
          </p:cNvPr>
          <p:cNvSpPr>
            <a:spLocks noGrp="1"/>
          </p:cNvSpPr>
          <p:nvPr>
            <p:ph sz="quarter" idx="10"/>
          </p:nvPr>
        </p:nvSpPr>
        <p:spPr>
          <a:xfrm>
            <a:off x="342900" y="3248025"/>
            <a:ext cx="2400300" cy="1501775"/>
          </a:xfrm>
        </p:spPr>
        <p:txBody>
          <a:bodyPr>
            <a:normAutofit/>
          </a:bodyPr>
          <a:lstStyle>
            <a:lvl1pPr>
              <a:defRPr sz="1600">
                <a:solidFill>
                  <a:schemeClr val="bg1">
                    <a:lumMod val="95000"/>
                  </a:schemeClr>
                </a:solidFill>
              </a:defRPr>
            </a:lvl1pPr>
          </a:lstStyle>
          <a:p>
            <a:pPr lvl="0"/>
            <a:r>
              <a:rPr lang="en-US"/>
              <a:t>Click to edit Master text styles</a:t>
            </a:r>
          </a:p>
        </p:txBody>
      </p:sp>
      <p:sp>
        <p:nvSpPr>
          <p:cNvPr id="9" name="Rectangle 8"/>
          <p:cNvSpPr/>
          <p:nvPr>
            <p:custDataLst>
              <p:tags r:id="rId2"/>
            </p:custDataLst>
          </p:nvPr>
        </p:nvSpPr>
        <p:spPr>
          <a:xfrm>
            <a:off x="3030053" y="0"/>
            <a:ext cx="48006" cy="5143500"/>
          </a:xfrm>
          <a:prstGeom prst="rect">
            <a:avLst/>
          </a:prstGeom>
          <a:solidFill>
            <a:schemeClr val="accent4"/>
          </a:solid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sz="1350"/>
          </a:p>
        </p:txBody>
      </p:sp>
      <p:sp>
        <p:nvSpPr>
          <p:cNvPr id="2" name="Title 1"/>
          <p:cNvSpPr>
            <a:spLocks noGrp="1"/>
          </p:cNvSpPr>
          <p:nvPr>
            <p:ph type="title"/>
            <p:custDataLst>
              <p:tags r:id="rId3"/>
            </p:custDataLst>
          </p:nvPr>
        </p:nvSpPr>
        <p:spPr>
          <a:xfrm>
            <a:off x="342900" y="445769"/>
            <a:ext cx="2400300" cy="1714500"/>
          </a:xfrm>
        </p:spPr>
        <p:txBody>
          <a:bodyPr anchor="b">
            <a:normAutofit/>
          </a:bodyPr>
          <a:lstStyle>
            <a:lvl1pPr>
              <a:defRPr sz="2700" b="1">
                <a:solidFill>
                  <a:schemeClr val="bg1">
                    <a:lumMod val="95000"/>
                  </a:schemeClr>
                </a:solidFill>
              </a:defRPr>
            </a:lvl1pPr>
          </a:lstStyle>
          <a:p>
            <a:r>
              <a:rPr lang="en-US" dirty="0"/>
              <a:t>Click to edit Master title style</a:t>
            </a:r>
          </a:p>
        </p:txBody>
      </p:sp>
      <p:sp>
        <p:nvSpPr>
          <p:cNvPr id="3" name="Slide Number Placeholder 2">
            <a:extLst>
              <a:ext uri="{FF2B5EF4-FFF2-40B4-BE49-F238E27FC236}">
                <a16:creationId xmlns:a16="http://schemas.microsoft.com/office/drawing/2014/main" id="{121FE763-B28D-4CD0-8706-B4B9CD1CFA24}"/>
              </a:ext>
            </a:extLst>
          </p:cNvPr>
          <p:cNvSpPr>
            <a:spLocks noGrp="1"/>
          </p:cNvSpPr>
          <p:nvPr>
            <p:ph type="sldNum" sz="quarter" idx="11"/>
          </p:nvPr>
        </p:nvSpPr>
        <p:spPr/>
        <p:txBody>
          <a:bodyPr/>
          <a:lstStyle>
            <a:lvl1pPr>
              <a:defRPr>
                <a:solidFill>
                  <a:schemeClr val="bg1">
                    <a:lumMod val="85000"/>
                  </a:schemeClr>
                </a:solidFill>
              </a:defRPr>
            </a:lvl1pPr>
          </a:lstStyle>
          <a:p>
            <a:fld id="{6BD89BB1-B564-4AC0-B20C-E0360F9EEF2A}" type="slidenum">
              <a:rPr lang="en-US" smtClean="0"/>
              <a:pPr/>
              <a:t>‹#›</a:t>
            </a:fld>
            <a:endParaRPr lang="en-US"/>
          </a:p>
        </p:txBody>
      </p:sp>
      <p:pic>
        <p:nvPicPr>
          <p:cNvPr id="12" name="Graphic 11" descr="Document">
            <a:extLst>
              <a:ext uri="{FF2B5EF4-FFF2-40B4-BE49-F238E27FC236}">
                <a16:creationId xmlns:a16="http://schemas.microsoft.com/office/drawing/2014/main" id="{0BE071D9-939C-45B3-97E0-80B5BD11496A}"/>
              </a:ext>
            </a:extLst>
          </p:cNvPr>
          <p:cNvPicPr>
            <a:picLocks noChangeAspect="1"/>
          </p:cNvPicPr>
          <p:nvPr userDrawn="1"/>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8470289" y="67389"/>
            <a:ext cx="485061" cy="485061"/>
          </a:xfrm>
          <a:prstGeom prst="rect">
            <a:avLst/>
          </a:prstGeom>
        </p:spPr>
      </p:pic>
      <p:pic>
        <p:nvPicPr>
          <p:cNvPr id="13" name="Graphic 12" descr="Magnifying glass">
            <a:extLst>
              <a:ext uri="{FF2B5EF4-FFF2-40B4-BE49-F238E27FC236}">
                <a16:creationId xmlns:a16="http://schemas.microsoft.com/office/drawing/2014/main" id="{BF8FDF3F-788B-4A8D-A63E-3578E0472BD5}"/>
              </a:ext>
            </a:extLst>
          </p:cNvPr>
          <p:cNvPicPr>
            <a:picLocks noChangeAspect="1"/>
          </p:cNvPicPr>
          <p:nvPr userDrawn="1"/>
        </p:nvPicPr>
        <p:blipFill>
          <a:blip r:embed="rId7" cstate="print">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8754640" y="237440"/>
            <a:ext cx="343585" cy="343585"/>
          </a:xfrm>
          <a:prstGeom prst="rect">
            <a:avLst/>
          </a:prstGeom>
        </p:spPr>
      </p:pic>
    </p:spTree>
    <p:extLst>
      <p:ext uri="{BB962C8B-B14F-4D97-AF65-F5344CB8AC3E}">
        <p14:creationId xmlns:p14="http://schemas.microsoft.com/office/powerpoint/2010/main" val="3242278789"/>
      </p:ext>
    </p:extLst>
  </p:cSld>
  <p:clrMapOvr>
    <a:masterClrMapping/>
  </p:clrMapOvr>
  <p:extLst>
    <p:ext uri="{DCECCB84-F9BA-43D5-87BE-67443E8EF086}">
      <p15:sldGuideLst xmlns:p15="http://schemas.microsoft.com/office/powerpoint/2012/main">
        <p15:guide id="1" pos="2256">
          <p15:clr>
            <a:srgbClr val="FBAE40"/>
          </p15:clr>
        </p15:guide>
        <p15:guide id="2" orient="horz" pos="348">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1.emf"/><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tags" Target="../tags/tag1.xml"/><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44362F8E-1FDE-4398-8426-1A46742F5B99}"/>
              </a:ext>
            </a:extLst>
          </p:cNvPr>
          <p:cNvSpPr>
            <a:spLocks noGrp="1"/>
          </p:cNvSpPr>
          <p:nvPr>
            <p:ph type="title"/>
          </p:nvPr>
        </p:nvSpPr>
        <p:spPr>
          <a:xfrm>
            <a:off x="914400" y="128964"/>
            <a:ext cx="7452360" cy="758952"/>
          </a:xfrm>
          <a:prstGeom prst="rect">
            <a:avLst/>
          </a:prstGeom>
        </p:spPr>
        <p:txBody>
          <a:bodyPr vert="horz" lIns="91440" tIns="45720" rIns="91440" bIns="45720" rtlCol="0" anchor="b">
            <a:normAutofit/>
          </a:bodyPr>
          <a:lstStyle/>
          <a:p>
            <a:r>
              <a:rPr lang="en-US" dirty="0"/>
              <a:t>Click to edit Master title style</a:t>
            </a:r>
          </a:p>
        </p:txBody>
      </p:sp>
      <p:sp>
        <p:nvSpPr>
          <p:cNvPr id="3" name="Text Placeholder 2">
            <a:extLst>
              <a:ext uri="{FF2B5EF4-FFF2-40B4-BE49-F238E27FC236}">
                <a16:creationId xmlns:a16="http://schemas.microsoft.com/office/drawing/2014/main" id="{328EA83F-978B-4375-94B6-69F82E9E6009}"/>
              </a:ext>
            </a:extLst>
          </p:cNvPr>
          <p:cNvSpPr>
            <a:spLocks noGrp="1"/>
          </p:cNvSpPr>
          <p:nvPr>
            <p:ph type="body" idx="1"/>
          </p:nvPr>
        </p:nvSpPr>
        <p:spPr>
          <a:xfrm>
            <a:off x="914400" y="1047749"/>
            <a:ext cx="7452360" cy="3584575"/>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7" name="Straight Connector 6">
            <a:extLst>
              <a:ext uri="{FF2B5EF4-FFF2-40B4-BE49-F238E27FC236}">
                <a16:creationId xmlns:a16="http://schemas.microsoft.com/office/drawing/2014/main" id="{DC9C6113-5934-44C6-8DB6-DF1BA0319E02}"/>
              </a:ext>
            </a:extLst>
          </p:cNvPr>
          <p:cNvCxnSpPr/>
          <p:nvPr userDrawn="1"/>
        </p:nvCxnSpPr>
        <p:spPr>
          <a:xfrm>
            <a:off x="914400" y="887916"/>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8" name="Rectangle 7">
            <a:extLst>
              <a:ext uri="{FF2B5EF4-FFF2-40B4-BE49-F238E27FC236}">
                <a16:creationId xmlns:a16="http://schemas.microsoft.com/office/drawing/2014/main" id="{711C6F6C-0FB7-4DE1-AB5B-338CFA1706CA}"/>
              </a:ext>
            </a:extLst>
          </p:cNvPr>
          <p:cNvSpPr/>
          <p:nvPr userDrawn="1">
            <p:custDataLst>
              <p:tags r:id="rId17"/>
            </p:custDataLst>
          </p:nvPr>
        </p:nvSpPr>
        <p:spPr>
          <a:xfrm>
            <a:off x="8366760" y="0"/>
            <a:ext cx="779045" cy="5143500"/>
          </a:xfrm>
          <a:prstGeom prst="rect">
            <a:avLst/>
          </a:prstGeom>
          <a:solidFill>
            <a:srgbClr val="FEF7E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Rectangle 8">
            <a:extLst>
              <a:ext uri="{FF2B5EF4-FFF2-40B4-BE49-F238E27FC236}">
                <a16:creationId xmlns:a16="http://schemas.microsoft.com/office/drawing/2014/main" id="{47FFAF9F-CD9F-4D33-B82D-643B7AE7CB68}"/>
              </a:ext>
            </a:extLst>
          </p:cNvPr>
          <p:cNvSpPr/>
          <p:nvPr userDrawn="1"/>
        </p:nvSpPr>
        <p:spPr>
          <a:xfrm>
            <a:off x="1" y="4679572"/>
            <a:ext cx="9143999" cy="471596"/>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pic>
        <p:nvPicPr>
          <p:cNvPr id="10" name="Picture 9">
            <a:extLst>
              <a:ext uri="{FF2B5EF4-FFF2-40B4-BE49-F238E27FC236}">
                <a16:creationId xmlns:a16="http://schemas.microsoft.com/office/drawing/2014/main" id="{0F82372D-F0D8-46F2-9B84-5CF42656FBFA}"/>
              </a:ext>
            </a:extLst>
          </p:cNvPr>
          <p:cNvPicPr>
            <a:picLocks noChangeAspect="1"/>
          </p:cNvPicPr>
          <p:nvPr userDrawn="1"/>
        </p:nvPicPr>
        <p:blipFill rotWithShape="1">
          <a:blip r:embed="rId18"/>
          <a:srcRect l="-1" r="1050" b="792"/>
          <a:stretch/>
        </p:blipFill>
        <p:spPr>
          <a:xfrm>
            <a:off x="8144200" y="4298069"/>
            <a:ext cx="721193" cy="716467"/>
          </a:xfrm>
          <a:prstGeom prst="ellipse">
            <a:avLst/>
          </a:prstGeom>
        </p:spPr>
      </p:pic>
      <p:sp>
        <p:nvSpPr>
          <p:cNvPr id="11" name="Slide Number Placeholder 10">
            <a:extLst>
              <a:ext uri="{FF2B5EF4-FFF2-40B4-BE49-F238E27FC236}">
                <a16:creationId xmlns:a16="http://schemas.microsoft.com/office/drawing/2014/main" id="{2920A496-856F-43D8-8666-1544FCB55CCA}"/>
              </a:ext>
            </a:extLst>
          </p:cNvPr>
          <p:cNvSpPr>
            <a:spLocks noGrp="1"/>
          </p:cNvSpPr>
          <p:nvPr>
            <p:ph type="sldNum" sz="quarter" idx="4"/>
          </p:nvPr>
        </p:nvSpPr>
        <p:spPr>
          <a:xfrm>
            <a:off x="102540" y="4767263"/>
            <a:ext cx="651562" cy="274637"/>
          </a:xfrm>
          <a:prstGeom prst="rect">
            <a:avLst/>
          </a:prstGeom>
        </p:spPr>
        <p:txBody>
          <a:bodyPr vert="horz" lIns="91440" tIns="45720" rIns="91440" bIns="45720" rtlCol="0" anchor="ctr"/>
          <a:lstStyle>
            <a:lvl1pPr algn="ctr">
              <a:defRPr sz="1200">
                <a:solidFill>
                  <a:schemeClr val="tx1">
                    <a:tint val="75000"/>
                  </a:schemeClr>
                </a:solidFill>
              </a:defRPr>
            </a:lvl1pPr>
          </a:lstStyle>
          <a:p>
            <a:fld id="{6BD89BB1-B564-4AC0-B20C-E0360F9EEF2A}" type="slidenum">
              <a:rPr lang="en-US" smtClean="0"/>
              <a:pPr/>
              <a:t>‹#›</a:t>
            </a:fld>
            <a:endParaRPr lang="en-US"/>
          </a:p>
        </p:txBody>
      </p:sp>
    </p:spTree>
    <p:extLst>
      <p:ext uri="{BB962C8B-B14F-4D97-AF65-F5344CB8AC3E}">
        <p14:creationId xmlns:p14="http://schemas.microsoft.com/office/powerpoint/2010/main" val="2324928621"/>
      </p:ext>
    </p:extLst>
  </p:cSld>
  <p:clrMap bg1="lt1" tx1="dk1" bg2="lt2" tx2="dk2" accent1="accent1" accent2="accent2" accent3="accent3" accent4="accent4" accent5="accent5" accent6="accent6" hlink="hlink" folHlink="folHlink"/>
  <p:sldLayoutIdLst>
    <p:sldLayoutId id="2147483704" r:id="rId1"/>
    <p:sldLayoutId id="2147483715" r:id="rId2"/>
    <p:sldLayoutId id="2147483727" r:id="rId3"/>
    <p:sldLayoutId id="2147483705" r:id="rId4"/>
    <p:sldLayoutId id="2147483725" r:id="rId5"/>
    <p:sldLayoutId id="2147483716" r:id="rId6"/>
    <p:sldLayoutId id="2147483721" r:id="rId7"/>
    <p:sldLayoutId id="2147483717" r:id="rId8"/>
    <p:sldLayoutId id="2147483722" r:id="rId9"/>
    <p:sldLayoutId id="2147483723" r:id="rId10"/>
    <p:sldLayoutId id="2147483718" r:id="rId11"/>
    <p:sldLayoutId id="2147483724" r:id="rId12"/>
    <p:sldLayoutId id="2147483709" r:id="rId13"/>
    <p:sldLayoutId id="2147483710" r:id="rId14"/>
    <p:sldLayoutId id="2147483712" r:id="rId15"/>
  </p:sldLayoutIdLst>
  <p:hf hdr="0" ftr="0" dt="0"/>
  <p:txStyles>
    <p:titleStyle>
      <a:lvl1pPr algn="l" defTabSz="914400" rtl="0" eaLnBrk="1" latinLnBrk="0" hangingPunct="1">
        <a:lnSpc>
          <a:spcPct val="85000"/>
        </a:lnSpc>
        <a:spcBef>
          <a:spcPct val="0"/>
        </a:spcBef>
        <a:buNone/>
        <a:defRPr sz="3600" b="1" kern="1200">
          <a:solidFill>
            <a:schemeClr val="tx2"/>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000" b="1" kern="1200" spc="40" baseline="0">
          <a:solidFill>
            <a:schemeClr val="tx2"/>
          </a:solidFill>
          <a:latin typeface="+mn-lt"/>
          <a:ea typeface="+mn-ea"/>
          <a:cs typeface="+mn-cs"/>
        </a:defRPr>
      </a:lvl1pPr>
      <a:lvl2pPr marL="230188"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tx2"/>
          </a:solidFill>
          <a:latin typeface="+mn-lt"/>
          <a:ea typeface="+mn-ea"/>
          <a:cs typeface="+mn-cs"/>
        </a:defRPr>
      </a:lvl2pPr>
      <a:lvl3pPr marL="512763" indent="-228600" algn="l" defTabSz="914400" rtl="0" eaLnBrk="1" latinLnBrk="0" hangingPunct="1">
        <a:lnSpc>
          <a:spcPct val="90000"/>
        </a:lnSpc>
        <a:spcBef>
          <a:spcPts val="500"/>
        </a:spcBef>
        <a:buClr>
          <a:schemeClr val="tx2">
            <a:lumMod val="75000"/>
          </a:schemeClr>
        </a:buClr>
        <a:buFont typeface="Arial" panose="020B0604020202020204" pitchFamily="34" charset="0"/>
        <a:buChar char="•"/>
        <a:defRPr sz="2000" kern="1200">
          <a:solidFill>
            <a:schemeClr val="tx2"/>
          </a:solidFill>
          <a:latin typeface="+mn-lt"/>
          <a:ea typeface="+mn-ea"/>
          <a:cs typeface="+mn-cs"/>
        </a:defRPr>
      </a:lvl3pPr>
      <a:lvl4pPr marL="803275" indent="-228600" algn="l" defTabSz="914400" rtl="0" eaLnBrk="1" latinLnBrk="0" hangingPunct="1">
        <a:lnSpc>
          <a:spcPct val="90000"/>
        </a:lnSpc>
        <a:spcBef>
          <a:spcPts val="500"/>
        </a:spcBef>
        <a:buSzPct val="85000"/>
        <a:buFont typeface="Wingdings" panose="05000000000000000000" pitchFamily="2" charset="2"/>
        <a:buChar char="§"/>
        <a:defRPr sz="2000" kern="1200">
          <a:solidFill>
            <a:schemeClr val="tx2"/>
          </a:solidFill>
          <a:latin typeface="+mn-lt"/>
          <a:ea typeface="+mn-ea"/>
          <a:cs typeface="+mn-cs"/>
        </a:defRPr>
      </a:lvl4pPr>
      <a:lvl5pPr marL="1144588" indent="-228600" algn="l" defTabSz="914400" rtl="0" eaLnBrk="1" latinLnBrk="0" hangingPunct="1">
        <a:lnSpc>
          <a:spcPct val="90000"/>
        </a:lnSpc>
        <a:spcBef>
          <a:spcPts val="500"/>
        </a:spcBef>
        <a:buSzPct val="85000"/>
        <a:buFont typeface="Courier New" panose="02070309020205020404" pitchFamily="49" charset="0"/>
        <a:buChar char="o"/>
        <a:defRPr sz="20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pos="576" userDrawn="1">
          <p15:clr>
            <a:srgbClr val="F26B43"/>
          </p15:clr>
        </p15:guide>
        <p15:guide id="2" orient="horz" pos="564" userDrawn="1">
          <p15:clr>
            <a:srgbClr val="F26B43"/>
          </p15:clr>
        </p15:guide>
        <p15:guide id="3" orient="horz" pos="660"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hyperlink" Target="https://www.flickr.com/photos/brenda-starr/3509344402" TargetMode="External"/></Relationships>
</file>

<file path=ppt/slides/_rels/slide1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0.xml"/><Relationship Id="rId1" Type="http://schemas.openxmlformats.org/officeDocument/2006/relationships/slideLayout" Target="../slideLayouts/slideLayout4.xml"/><Relationship Id="rId4" Type="http://schemas.openxmlformats.org/officeDocument/2006/relationships/image" Target="../media/image23.png"/></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4.xml"/></Relationships>
</file>

<file path=ppt/slides/_rels/slide10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03.xml"/><Relationship Id="rId1" Type="http://schemas.openxmlformats.org/officeDocument/2006/relationships/slideLayout" Target="../slideLayouts/slideLayout10.xml"/><Relationship Id="rId4" Type="http://schemas.openxmlformats.org/officeDocument/2006/relationships/image" Target="../media/image43.svg"/></Relationships>
</file>

<file path=ppt/slides/_rels/slide10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104.xml"/><Relationship Id="rId1" Type="http://schemas.openxmlformats.org/officeDocument/2006/relationships/slideLayout" Target="../slideLayouts/slideLayout10.xml"/><Relationship Id="rId5" Type="http://schemas.openxmlformats.org/officeDocument/2006/relationships/image" Target="../media/image57.png"/><Relationship Id="rId4" Type="http://schemas.openxmlformats.org/officeDocument/2006/relationships/image" Target="../media/image43.svg"/></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10.xml"/></Relationships>
</file>

<file path=ppt/slides/_rels/slide106.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6.xml"/><Relationship Id="rId1" Type="http://schemas.openxmlformats.org/officeDocument/2006/relationships/slideLayout" Target="../slideLayouts/slideLayout10.xml"/><Relationship Id="rId5" Type="http://schemas.openxmlformats.org/officeDocument/2006/relationships/image" Target="../media/image58.png"/><Relationship Id="rId4" Type="http://schemas.openxmlformats.org/officeDocument/2006/relationships/image" Target="../media/image38.svg"/></Relationships>
</file>

<file path=ppt/slides/_rels/slide10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7.xml"/><Relationship Id="rId1" Type="http://schemas.openxmlformats.org/officeDocument/2006/relationships/slideLayout" Target="../slideLayouts/slideLayout10.xml"/><Relationship Id="rId4" Type="http://schemas.openxmlformats.org/officeDocument/2006/relationships/image" Target="../media/image38.svg"/></Relationships>
</file>

<file path=ppt/slides/_rels/slide10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08.xml"/><Relationship Id="rId1" Type="http://schemas.openxmlformats.org/officeDocument/2006/relationships/slideLayout" Target="../slideLayouts/slideLayout10.xml"/><Relationship Id="rId5" Type="http://schemas.openxmlformats.org/officeDocument/2006/relationships/image" Target="../media/image59.png"/><Relationship Id="rId4" Type="http://schemas.openxmlformats.org/officeDocument/2006/relationships/image" Target="../media/image38.svg"/></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10.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4.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4.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4.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4.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7.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8.xml"/><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3.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4.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4.xml"/></Relationships>
</file>

<file path=ppt/slides/_rels/slide123.xml.rels><?xml version="1.0" encoding="UTF-8" standalone="yes"?>
<Relationships xmlns="http://schemas.openxmlformats.org/package/2006/relationships"><Relationship Id="rId2" Type="http://schemas.openxmlformats.org/officeDocument/2006/relationships/notesSlide" Target="../notesSlides/notesSlide123.xml"/><Relationship Id="rId1" Type="http://schemas.openxmlformats.org/officeDocument/2006/relationships/slideLayout" Target="../slideLayouts/slideLayout4.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11.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6.xml"/><Relationship Id="rId1" Type="http://schemas.openxmlformats.org/officeDocument/2006/relationships/slideLayout" Target="../slideLayouts/slideLayout4.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4.xml"/></Relationships>
</file>

<file path=ppt/slides/_rels/slide128.xml.rels><?xml version="1.0" encoding="UTF-8" standalone="yes"?>
<Relationships xmlns="http://schemas.openxmlformats.org/package/2006/relationships"><Relationship Id="rId2" Type="http://schemas.openxmlformats.org/officeDocument/2006/relationships/notesSlide" Target="../notesSlides/notesSlide128.xml"/><Relationship Id="rId1" Type="http://schemas.openxmlformats.org/officeDocument/2006/relationships/slideLayout" Target="../slideLayouts/slideLayout4.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13.xml"/><Relationship Id="rId1" Type="http://schemas.openxmlformats.org/officeDocument/2006/relationships/slideLayout" Target="../slideLayouts/slideLayout6.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30.xml"/><Relationship Id="rId1" Type="http://schemas.openxmlformats.org/officeDocument/2006/relationships/slideLayout" Target="../slideLayouts/slideLayout8.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131.xml"/><Relationship Id="rId1" Type="http://schemas.openxmlformats.org/officeDocument/2006/relationships/slideLayout" Target="../slideLayouts/slideLayout3.xml"/></Relationships>
</file>

<file path=ppt/slides/_rels/slide132.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132.xml"/><Relationship Id="rId1" Type="http://schemas.openxmlformats.org/officeDocument/2006/relationships/slideLayout" Target="../slideLayouts/slideLayout4.xml"/><Relationship Id="rId4" Type="http://schemas.openxmlformats.org/officeDocument/2006/relationships/image" Target="../media/image61.svg"/></Relationships>
</file>

<file path=ppt/slides/_rels/slide133.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4.xml"/></Relationships>
</file>

<file path=ppt/slides/_rels/slide134.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7.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4.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4.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3.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8.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4.xml"/><Relationship Id="rId1" Type="http://schemas.openxmlformats.org/officeDocument/2006/relationships/slideLayout" Target="../slideLayouts/slideLayout6.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8.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3.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4.xml"/></Relationships>
</file>

<file path=ppt/slides/_rels/slide143.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4.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4.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8.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7.xml"/><Relationship Id="rId1" Type="http://schemas.openxmlformats.org/officeDocument/2006/relationships/slideLayout" Target="../slideLayouts/slideLayout9.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8.xml"/><Relationship Id="rId1" Type="http://schemas.openxmlformats.org/officeDocument/2006/relationships/slideLayout" Target="../slideLayouts/slideLayout9.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diagramData" Target="../diagrams/data3.xml"/><Relationship Id="rId7" Type="http://schemas.microsoft.com/office/2007/relationships/diagramDrawing" Target="../diagrams/drawing3.xml"/><Relationship Id="rId2" Type="http://schemas.openxmlformats.org/officeDocument/2006/relationships/notesSlide" Target="../notesSlides/notesSlide15.xml"/><Relationship Id="rId1" Type="http://schemas.openxmlformats.org/officeDocument/2006/relationships/slideLayout" Target="../slideLayouts/slideLayout6.xml"/><Relationship Id="rId6" Type="http://schemas.openxmlformats.org/officeDocument/2006/relationships/diagramColors" Target="../diagrams/colors3.xml"/><Relationship Id="rId5" Type="http://schemas.openxmlformats.org/officeDocument/2006/relationships/diagramQuickStyle" Target="../diagrams/quickStyle3.xml"/><Relationship Id="rId4" Type="http://schemas.openxmlformats.org/officeDocument/2006/relationships/diagramLayout" Target="../diagrams/layout3.xml"/></Relationships>
</file>

<file path=ppt/slides/_rels/slide150.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4.xml"/></Relationships>
</file>

<file path=ppt/slides/_rels/slide15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1.xml"/><Relationship Id="rId1" Type="http://schemas.openxmlformats.org/officeDocument/2006/relationships/slideLayout" Target="../slideLayouts/slideLayout10.xml"/><Relationship Id="rId4" Type="http://schemas.openxmlformats.org/officeDocument/2006/relationships/image" Target="../media/image38.svg"/></Relationships>
</file>

<file path=ppt/slides/_rels/slide15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2.xml"/><Relationship Id="rId1" Type="http://schemas.openxmlformats.org/officeDocument/2006/relationships/slideLayout" Target="../slideLayouts/slideLayout10.xml"/><Relationship Id="rId5" Type="http://schemas.openxmlformats.org/officeDocument/2006/relationships/image" Target="../media/image62.png"/><Relationship Id="rId4" Type="http://schemas.openxmlformats.org/officeDocument/2006/relationships/image" Target="../media/image38.svg"/></Relationships>
</file>

<file path=ppt/slides/_rels/slide153.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3.xml"/><Relationship Id="rId1" Type="http://schemas.openxmlformats.org/officeDocument/2006/relationships/slideLayout" Target="../slideLayouts/slideLayout10.xml"/><Relationship Id="rId5" Type="http://schemas.openxmlformats.org/officeDocument/2006/relationships/image" Target="../media/image63.png"/><Relationship Id="rId4" Type="http://schemas.openxmlformats.org/officeDocument/2006/relationships/image" Target="../media/image38.svg"/></Relationships>
</file>

<file path=ppt/slides/_rels/slide154.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4.xml"/><Relationship Id="rId1" Type="http://schemas.openxmlformats.org/officeDocument/2006/relationships/slideLayout" Target="../slideLayouts/slideLayout10.xml"/><Relationship Id="rId5" Type="http://schemas.openxmlformats.org/officeDocument/2006/relationships/image" Target="../media/image64.png"/><Relationship Id="rId4" Type="http://schemas.openxmlformats.org/officeDocument/2006/relationships/image" Target="../media/image38.svg"/></Relationships>
</file>

<file path=ppt/slides/_rels/slide155.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5.xml"/><Relationship Id="rId1" Type="http://schemas.openxmlformats.org/officeDocument/2006/relationships/slideLayout" Target="../slideLayouts/slideLayout10.xml"/><Relationship Id="rId5" Type="http://schemas.openxmlformats.org/officeDocument/2006/relationships/image" Target="../media/image65.png"/><Relationship Id="rId4" Type="http://schemas.openxmlformats.org/officeDocument/2006/relationships/image" Target="../media/image38.svg"/></Relationships>
</file>

<file path=ppt/slides/_rels/slide156.xml.rels><?xml version="1.0" encoding="UTF-8" standalone="yes"?>
<Relationships xmlns="http://schemas.openxmlformats.org/package/2006/relationships"><Relationship Id="rId2" Type="http://schemas.openxmlformats.org/officeDocument/2006/relationships/notesSlide" Target="../notesSlides/notesSlide156.xml"/><Relationship Id="rId1" Type="http://schemas.openxmlformats.org/officeDocument/2006/relationships/slideLayout" Target="../slideLayouts/slideLayout11.xml"/></Relationships>
</file>

<file path=ppt/slides/_rels/slide157.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7.xml"/><Relationship Id="rId1" Type="http://schemas.openxmlformats.org/officeDocument/2006/relationships/slideLayout" Target="../slideLayouts/slideLayout10.xml"/><Relationship Id="rId4" Type="http://schemas.openxmlformats.org/officeDocument/2006/relationships/image" Target="../media/image38.svg"/></Relationships>
</file>

<file path=ppt/slides/_rels/slide158.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8.xml"/><Relationship Id="rId1" Type="http://schemas.openxmlformats.org/officeDocument/2006/relationships/slideLayout" Target="../slideLayouts/slideLayout10.xml"/><Relationship Id="rId5" Type="http://schemas.openxmlformats.org/officeDocument/2006/relationships/image" Target="../media/image66.jpeg"/><Relationship Id="rId4" Type="http://schemas.openxmlformats.org/officeDocument/2006/relationships/image" Target="../media/image38.svg"/></Relationships>
</file>

<file path=ppt/slides/_rels/slide15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159.xml"/><Relationship Id="rId1" Type="http://schemas.openxmlformats.org/officeDocument/2006/relationships/slideLayout" Target="../slideLayouts/slideLayout10.xml"/><Relationship Id="rId5" Type="http://schemas.openxmlformats.org/officeDocument/2006/relationships/image" Target="../media/image67.png"/><Relationship Id="rId4" Type="http://schemas.openxmlformats.org/officeDocument/2006/relationships/image" Target="../media/image38.svg"/></Relationships>
</file>

<file path=ppt/slides/_rels/slide1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16.xml"/><Relationship Id="rId1" Type="http://schemas.openxmlformats.org/officeDocument/2006/relationships/slideLayout" Target="../slideLayouts/slideLayout4.xml"/><Relationship Id="rId5" Type="http://schemas.openxmlformats.org/officeDocument/2006/relationships/image" Target="../media/image26.svg"/><Relationship Id="rId4" Type="http://schemas.openxmlformats.org/officeDocument/2006/relationships/image" Target="../media/image25.png"/></Relationships>
</file>

<file path=ppt/slides/_rels/slide160.xml.rels><?xml version="1.0" encoding="UTF-8" standalone="yes"?>
<Relationships xmlns="http://schemas.openxmlformats.org/package/2006/relationships"><Relationship Id="rId2" Type="http://schemas.openxmlformats.org/officeDocument/2006/relationships/notesSlide" Target="../notesSlides/notesSlide160.xml"/><Relationship Id="rId1" Type="http://schemas.openxmlformats.org/officeDocument/2006/relationships/slideLayout" Target="../slideLayouts/slideLayout10.xml"/></Relationships>
</file>

<file path=ppt/slides/_rels/slide161.xml.rels><?xml version="1.0" encoding="UTF-8" standalone="yes"?>
<Relationships xmlns="http://schemas.openxmlformats.org/package/2006/relationships"><Relationship Id="rId3" Type="http://schemas.openxmlformats.org/officeDocument/2006/relationships/hyperlink" Target="https://www.epa.gov/dwcapacity/water-system-partnerships" TargetMode="External"/><Relationship Id="rId2" Type="http://schemas.openxmlformats.org/officeDocument/2006/relationships/notesSlide" Target="../notesSlides/notesSlide161.xml"/><Relationship Id="rId1" Type="http://schemas.openxmlformats.org/officeDocument/2006/relationships/slideLayout" Target="../slideLayouts/slideLayout4.xml"/><Relationship Id="rId5" Type="http://schemas.openxmlformats.org/officeDocument/2006/relationships/hyperlink" Target="https://www.flickr.com/photos/brenda-starr/3509344402" TargetMode="External"/><Relationship Id="rId4" Type="http://schemas.openxmlformats.org/officeDocument/2006/relationships/image" Target="../media/image12.jpeg"/></Relationships>
</file>

<file path=ppt/slides/_rels/slide16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62.xml"/><Relationship Id="rId1" Type="http://schemas.openxmlformats.org/officeDocument/2006/relationships/slideLayout" Target="../slideLayouts/slideLayout2.xml"/><Relationship Id="rId4" Type="http://schemas.openxmlformats.org/officeDocument/2006/relationships/hyperlink" Target="https://www.flickr.com/photos/brenda-starr/3509344402" TargetMode="External"/></Relationships>
</file>

<file path=ppt/slides/_rels/slide16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63.xml"/><Relationship Id="rId1" Type="http://schemas.openxmlformats.org/officeDocument/2006/relationships/slideLayout" Target="../slideLayouts/slideLayout1.xml"/><Relationship Id="rId5" Type="http://schemas.openxmlformats.org/officeDocument/2006/relationships/hyperlink" Target="https://www.epa.gov/dwcapacity/water-system-partnerships" TargetMode="External"/><Relationship Id="rId4" Type="http://schemas.openxmlformats.org/officeDocument/2006/relationships/hyperlink" Target="https://www.flickr.com/photos/brenda-starr/3509344402" TargetMode="Externa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diagramData" Target="../diagrams/data4.xml"/><Relationship Id="rId7" Type="http://schemas.microsoft.com/office/2007/relationships/diagramDrawing" Target="../diagrams/drawing4.xml"/><Relationship Id="rId2" Type="http://schemas.openxmlformats.org/officeDocument/2006/relationships/notesSlide" Target="../notesSlides/notesSlide18.xml"/><Relationship Id="rId1" Type="http://schemas.openxmlformats.org/officeDocument/2006/relationships/slideLayout" Target="../slideLayouts/slideLayout6.xml"/><Relationship Id="rId6" Type="http://schemas.openxmlformats.org/officeDocument/2006/relationships/diagramColors" Target="../diagrams/colors4.xml"/><Relationship Id="rId5" Type="http://schemas.openxmlformats.org/officeDocument/2006/relationships/diagramQuickStyle" Target="../diagrams/quickStyle4.xml"/><Relationship Id="rId4" Type="http://schemas.openxmlformats.org/officeDocument/2006/relationships/diagramLayout" Target="../diagrams/layout4.xml"/></Relationships>
</file>

<file path=ppt/slides/_rels/slide19.xml.rels><?xml version="1.0" encoding="UTF-8" standalone="yes"?>
<Relationships xmlns="http://schemas.openxmlformats.org/package/2006/relationships"><Relationship Id="rId3" Type="http://schemas.openxmlformats.org/officeDocument/2006/relationships/diagramData" Target="../diagrams/data5.xml"/><Relationship Id="rId7" Type="http://schemas.microsoft.com/office/2007/relationships/diagramDrawing" Target="../diagrams/drawing5.xml"/><Relationship Id="rId2" Type="http://schemas.openxmlformats.org/officeDocument/2006/relationships/notesSlide" Target="../notesSlides/notesSlide19.xml"/><Relationship Id="rId1" Type="http://schemas.openxmlformats.org/officeDocument/2006/relationships/slideLayout" Target="../slideLayouts/slideLayout6.xml"/><Relationship Id="rId6" Type="http://schemas.openxmlformats.org/officeDocument/2006/relationships/diagramColors" Target="../diagrams/colors5.xml"/><Relationship Id="rId5" Type="http://schemas.openxmlformats.org/officeDocument/2006/relationships/diagramQuickStyle" Target="../diagrams/quickStyle5.xml"/><Relationship Id="rId4" Type="http://schemas.openxmlformats.org/officeDocument/2006/relationships/diagramLayout" Target="../diagrams/layout5.xml"/></Relationships>
</file>

<file path=ppt/slides/_rels/slide2.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2.xml"/><Relationship Id="rId1" Type="http://schemas.openxmlformats.org/officeDocument/2006/relationships/slideLayout" Target="../slideLayouts/slideLayout4.xml"/><Relationship Id="rId4" Type="http://schemas.openxmlformats.org/officeDocument/2006/relationships/hyperlink" Target="https://www.flickr.com/photos/brenda-starr/3509344402" TargetMode="External"/></Relationships>
</file>

<file path=ppt/slides/_rels/slide20.xml.rels><?xml version="1.0" encoding="UTF-8" standalone="yes"?>
<Relationships xmlns="http://schemas.openxmlformats.org/package/2006/relationships"><Relationship Id="rId3" Type="http://schemas.openxmlformats.org/officeDocument/2006/relationships/diagramData" Target="../diagrams/data6.xml"/><Relationship Id="rId7" Type="http://schemas.microsoft.com/office/2007/relationships/diagramDrawing" Target="../diagrams/drawing6.xml"/><Relationship Id="rId2" Type="http://schemas.openxmlformats.org/officeDocument/2006/relationships/notesSlide" Target="../notesSlides/notesSlide20.xml"/><Relationship Id="rId1" Type="http://schemas.openxmlformats.org/officeDocument/2006/relationships/slideLayout" Target="../slideLayouts/slideLayout6.xml"/><Relationship Id="rId6" Type="http://schemas.openxmlformats.org/officeDocument/2006/relationships/diagramColors" Target="../diagrams/colors6.xml"/><Relationship Id="rId5" Type="http://schemas.openxmlformats.org/officeDocument/2006/relationships/diagramQuickStyle" Target="../diagrams/quickStyle6.xml"/><Relationship Id="rId4" Type="http://schemas.openxmlformats.org/officeDocument/2006/relationships/diagramLayout" Target="../diagrams/layout6.xml"/></Relationships>
</file>

<file path=ppt/slides/_rels/slide21.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1.xml"/><Relationship Id="rId1" Type="http://schemas.openxmlformats.org/officeDocument/2006/relationships/slideLayout" Target="../slideLayouts/slideLayout4.xml"/><Relationship Id="rId5" Type="http://schemas.openxmlformats.org/officeDocument/2006/relationships/image" Target="../media/image26.svg"/><Relationship Id="rId4" Type="http://schemas.openxmlformats.org/officeDocument/2006/relationships/image" Target="../media/image25.pn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3.xml"/></Relationships>
</file>

<file path=ppt/slides/_rels/slide23.xml.rels><?xml version="1.0" encoding="UTF-8" standalone="yes"?>
<Relationships xmlns="http://schemas.openxmlformats.org/package/2006/relationships"><Relationship Id="rId3" Type="http://schemas.openxmlformats.org/officeDocument/2006/relationships/diagramData" Target="../diagrams/data7.xml"/><Relationship Id="rId7" Type="http://schemas.microsoft.com/office/2007/relationships/diagramDrawing" Target="../diagrams/drawing7.xml"/><Relationship Id="rId2" Type="http://schemas.openxmlformats.org/officeDocument/2006/relationships/notesSlide" Target="../notesSlides/notesSlide23.xml"/><Relationship Id="rId1" Type="http://schemas.openxmlformats.org/officeDocument/2006/relationships/slideLayout" Target="../slideLayouts/slideLayout6.xml"/><Relationship Id="rId6" Type="http://schemas.openxmlformats.org/officeDocument/2006/relationships/diagramColors" Target="../diagrams/colors7.xml"/><Relationship Id="rId5" Type="http://schemas.openxmlformats.org/officeDocument/2006/relationships/diagramQuickStyle" Target="../diagrams/quickStyle7.xml"/><Relationship Id="rId4" Type="http://schemas.openxmlformats.org/officeDocument/2006/relationships/diagramLayout" Target="../diagrams/layout7.xml"/></Relationships>
</file>

<file path=ppt/slides/_rels/slide24.xml.rels><?xml version="1.0" encoding="UTF-8" standalone="yes"?>
<Relationships xmlns="http://schemas.openxmlformats.org/package/2006/relationships"><Relationship Id="rId3" Type="http://schemas.openxmlformats.org/officeDocument/2006/relationships/diagramData" Target="../diagrams/data8.xml"/><Relationship Id="rId7" Type="http://schemas.microsoft.com/office/2007/relationships/diagramDrawing" Target="../diagrams/drawing8.xml"/><Relationship Id="rId2" Type="http://schemas.openxmlformats.org/officeDocument/2006/relationships/notesSlide" Target="../notesSlides/notesSlide24.xml"/><Relationship Id="rId1" Type="http://schemas.openxmlformats.org/officeDocument/2006/relationships/slideLayout" Target="../slideLayouts/slideLayout6.xml"/><Relationship Id="rId6" Type="http://schemas.openxmlformats.org/officeDocument/2006/relationships/diagramColors" Target="../diagrams/colors8.xml"/><Relationship Id="rId5" Type="http://schemas.openxmlformats.org/officeDocument/2006/relationships/diagramQuickStyle" Target="../diagrams/quickStyle8.xml"/><Relationship Id="rId4" Type="http://schemas.openxmlformats.org/officeDocument/2006/relationships/diagramLayout" Target="../diagrams/layout8.xml"/></Relationships>
</file>

<file path=ppt/slides/_rels/slide25.xml.rels><?xml version="1.0" encoding="UTF-8" standalone="yes"?>
<Relationships xmlns="http://schemas.openxmlformats.org/package/2006/relationships"><Relationship Id="rId3" Type="http://schemas.openxmlformats.org/officeDocument/2006/relationships/diagramData" Target="../diagrams/data9.xml"/><Relationship Id="rId7" Type="http://schemas.microsoft.com/office/2007/relationships/diagramDrawing" Target="../diagrams/drawing9.xml"/><Relationship Id="rId2" Type="http://schemas.openxmlformats.org/officeDocument/2006/relationships/notesSlide" Target="../notesSlides/notesSlide25.xml"/><Relationship Id="rId1" Type="http://schemas.openxmlformats.org/officeDocument/2006/relationships/slideLayout" Target="../slideLayouts/slideLayout6.xml"/><Relationship Id="rId6" Type="http://schemas.openxmlformats.org/officeDocument/2006/relationships/diagramColors" Target="../diagrams/colors9.xml"/><Relationship Id="rId5" Type="http://schemas.openxmlformats.org/officeDocument/2006/relationships/diagramQuickStyle" Target="../diagrams/quickStyle9.xml"/><Relationship Id="rId4" Type="http://schemas.openxmlformats.org/officeDocument/2006/relationships/diagramLayout" Target="../diagrams/layout9.xml"/></Relationships>
</file>

<file path=ppt/slides/_rels/slide26.xml.rels><?xml version="1.0" encoding="UTF-8" standalone="yes"?>
<Relationships xmlns="http://schemas.openxmlformats.org/package/2006/relationships"><Relationship Id="rId3" Type="http://schemas.openxmlformats.org/officeDocument/2006/relationships/image" Target="../media/image24.png"/><Relationship Id="rId2" Type="http://schemas.openxmlformats.org/officeDocument/2006/relationships/notesSlide" Target="../notesSlides/notesSlide26.xml"/><Relationship Id="rId1" Type="http://schemas.openxmlformats.org/officeDocument/2006/relationships/slideLayout" Target="../slideLayouts/slideLayout4.xml"/><Relationship Id="rId5" Type="http://schemas.openxmlformats.org/officeDocument/2006/relationships/image" Target="../media/image26.svg"/><Relationship Id="rId4" Type="http://schemas.openxmlformats.org/officeDocument/2006/relationships/image" Target="../media/image25.png"/></Relationships>
</file>

<file path=ppt/slides/_rels/slide27.xml.rels><?xml version="1.0" encoding="UTF-8" standalone="yes"?>
<Relationships xmlns="http://schemas.openxmlformats.org/package/2006/relationships"><Relationship Id="rId8" Type="http://schemas.openxmlformats.org/officeDocument/2006/relationships/tags" Target="../tags/tag22.xml"/><Relationship Id="rId13" Type="http://schemas.openxmlformats.org/officeDocument/2006/relationships/tags" Target="../tags/tag27.xml"/><Relationship Id="rId18" Type="http://schemas.openxmlformats.org/officeDocument/2006/relationships/slideLayout" Target="../slideLayouts/slideLayout14.xml"/><Relationship Id="rId3" Type="http://schemas.openxmlformats.org/officeDocument/2006/relationships/tags" Target="../tags/tag17.xml"/><Relationship Id="rId21" Type="http://schemas.microsoft.com/office/2007/relationships/hdphoto" Target="../media/hdphoto1.wdp"/><Relationship Id="rId7" Type="http://schemas.openxmlformats.org/officeDocument/2006/relationships/tags" Target="../tags/tag21.xml"/><Relationship Id="rId12" Type="http://schemas.openxmlformats.org/officeDocument/2006/relationships/tags" Target="../tags/tag26.xml"/><Relationship Id="rId17" Type="http://schemas.openxmlformats.org/officeDocument/2006/relationships/tags" Target="../tags/tag31.xml"/><Relationship Id="rId25" Type="http://schemas.microsoft.com/office/2007/relationships/hdphoto" Target="../media/hdphoto3.wdp"/><Relationship Id="rId2" Type="http://schemas.openxmlformats.org/officeDocument/2006/relationships/tags" Target="../tags/tag16.xml"/><Relationship Id="rId16" Type="http://schemas.openxmlformats.org/officeDocument/2006/relationships/tags" Target="../tags/tag30.xml"/><Relationship Id="rId20" Type="http://schemas.openxmlformats.org/officeDocument/2006/relationships/image" Target="../media/image27.png"/><Relationship Id="rId1" Type="http://schemas.openxmlformats.org/officeDocument/2006/relationships/tags" Target="../tags/tag15.xml"/><Relationship Id="rId6" Type="http://schemas.openxmlformats.org/officeDocument/2006/relationships/tags" Target="../tags/tag20.xml"/><Relationship Id="rId11" Type="http://schemas.openxmlformats.org/officeDocument/2006/relationships/tags" Target="../tags/tag25.xml"/><Relationship Id="rId24" Type="http://schemas.openxmlformats.org/officeDocument/2006/relationships/image" Target="../media/image29.png"/><Relationship Id="rId5" Type="http://schemas.openxmlformats.org/officeDocument/2006/relationships/tags" Target="../tags/tag19.xml"/><Relationship Id="rId15" Type="http://schemas.openxmlformats.org/officeDocument/2006/relationships/tags" Target="../tags/tag29.xml"/><Relationship Id="rId23" Type="http://schemas.microsoft.com/office/2007/relationships/hdphoto" Target="../media/hdphoto2.wdp"/><Relationship Id="rId10" Type="http://schemas.openxmlformats.org/officeDocument/2006/relationships/tags" Target="../tags/tag24.xml"/><Relationship Id="rId19" Type="http://schemas.openxmlformats.org/officeDocument/2006/relationships/notesSlide" Target="../notesSlides/notesSlide27.xml"/><Relationship Id="rId4" Type="http://schemas.openxmlformats.org/officeDocument/2006/relationships/tags" Target="../tags/tag18.xml"/><Relationship Id="rId9" Type="http://schemas.openxmlformats.org/officeDocument/2006/relationships/tags" Target="../tags/tag23.xml"/><Relationship Id="rId14" Type="http://schemas.openxmlformats.org/officeDocument/2006/relationships/tags" Target="../tags/tag28.xml"/><Relationship Id="rId22" Type="http://schemas.openxmlformats.org/officeDocument/2006/relationships/image" Target="../media/image28.png"/></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notesSlide" Target="../notesSlides/notesSlide3.xml"/><Relationship Id="rId7" Type="http://schemas.openxmlformats.org/officeDocument/2006/relationships/image" Target="../media/image14.svg"/><Relationship Id="rId2" Type="http://schemas.openxmlformats.org/officeDocument/2006/relationships/slideLayout" Target="../slideLayouts/slideLayout13.xml"/><Relationship Id="rId1" Type="http://schemas.openxmlformats.org/officeDocument/2006/relationships/tags" Target="../tags/tag14.xml"/><Relationship Id="rId6" Type="http://schemas.openxmlformats.org/officeDocument/2006/relationships/image" Target="../media/image13.png"/><Relationship Id="rId11" Type="http://schemas.openxmlformats.org/officeDocument/2006/relationships/image" Target="../media/image18.svg"/><Relationship Id="rId5" Type="http://schemas.openxmlformats.org/officeDocument/2006/relationships/hyperlink" Target="https://www.flickr.com/photos/brenda-starr/3509344402" TargetMode="External"/><Relationship Id="rId10" Type="http://schemas.openxmlformats.org/officeDocument/2006/relationships/image" Target="../media/image17.png"/><Relationship Id="rId4" Type="http://schemas.openxmlformats.org/officeDocument/2006/relationships/image" Target="../media/image12.jpeg"/><Relationship Id="rId9" Type="http://schemas.openxmlformats.org/officeDocument/2006/relationships/image" Target="../media/image16.svg"/></Relationships>
</file>

<file path=ppt/slides/_rels/slide30.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notesSlide" Target="../notesSlides/notesSlide30.xml"/><Relationship Id="rId1" Type="http://schemas.openxmlformats.org/officeDocument/2006/relationships/slideLayout" Target="../slideLayouts/slideLayout14.xml"/><Relationship Id="rId6" Type="http://schemas.openxmlformats.org/officeDocument/2006/relationships/image" Target="../media/image33.svg"/><Relationship Id="rId5" Type="http://schemas.openxmlformats.org/officeDocument/2006/relationships/image" Target="../media/image32.png"/><Relationship Id="rId4" Type="http://schemas.openxmlformats.org/officeDocument/2006/relationships/image" Target="../media/image31.svg"/></Relationships>
</file>

<file path=ppt/slides/_rels/slide31.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31.xml"/><Relationship Id="rId1" Type="http://schemas.openxmlformats.org/officeDocument/2006/relationships/slideLayout" Target="../slideLayouts/slideLayout1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12.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12.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7.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1.xml"/></Relationships>
</file>

<file path=ppt/slides/_rels/slide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4.xml"/><Relationship Id="rId1" Type="http://schemas.openxmlformats.org/officeDocument/2006/relationships/slideLayout" Target="../slideLayouts/slideLayout4.xml"/><Relationship Id="rId4" Type="http://schemas.openxmlformats.org/officeDocument/2006/relationships/hyperlink" Target="https://www.flickr.com/photos/brenda-starr/3509344402" TargetMode="Externa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12.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8.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7.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1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12.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7.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1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12.xml"/></Relationships>
</file>

<file path=ppt/slides/_rels/slide5.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5.xml"/><Relationship Id="rId1" Type="http://schemas.openxmlformats.org/officeDocument/2006/relationships/slideLayout" Target="../slideLayouts/slideLayout4.xml"/><Relationship Id="rId4" Type="http://schemas.openxmlformats.org/officeDocument/2006/relationships/hyperlink" Target="https://www.flickr.com/photos/brenda-starr/3509344402" TargetMode="Externa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12.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12.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53.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3.xml"/><Relationship Id="rId1" Type="http://schemas.openxmlformats.org/officeDocument/2006/relationships/slideLayout" Target="../slideLayouts/slideLayout14.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10.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59.xml"/><Relationship Id="rId1" Type="http://schemas.openxmlformats.org/officeDocument/2006/relationships/slideLayout" Target="../slideLayouts/slideLayout10.xml"/><Relationship Id="rId4" Type="http://schemas.openxmlformats.org/officeDocument/2006/relationships/image" Target="../media/image38.svg"/></Relationships>
</file>

<file path=ppt/slides/_rels/slide6.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6.xml"/><Relationship Id="rId1" Type="http://schemas.openxmlformats.org/officeDocument/2006/relationships/slideLayout" Target="../slideLayouts/slideLayout5.xml"/><Relationship Id="rId6" Type="http://schemas.openxmlformats.org/officeDocument/2006/relationships/image" Target="../media/image20.svg"/><Relationship Id="rId5" Type="http://schemas.openxmlformats.org/officeDocument/2006/relationships/image" Target="../media/image19.png"/><Relationship Id="rId4" Type="http://schemas.openxmlformats.org/officeDocument/2006/relationships/hyperlink" Target="https://www.flickr.com/photos/brenda-starr/3509344402" TargetMode="External"/></Relationships>
</file>

<file path=ppt/slides/_rels/slide60.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0.xml"/><Relationship Id="rId1" Type="http://schemas.openxmlformats.org/officeDocument/2006/relationships/slideLayout" Target="../slideLayouts/slideLayout10.xml"/><Relationship Id="rId5" Type="http://schemas.openxmlformats.org/officeDocument/2006/relationships/image" Target="../media/image39.png"/><Relationship Id="rId4" Type="http://schemas.openxmlformats.org/officeDocument/2006/relationships/image" Target="../media/image38.svg"/></Relationships>
</file>

<file path=ppt/slides/_rels/slide61.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1.xml"/><Relationship Id="rId1" Type="http://schemas.openxmlformats.org/officeDocument/2006/relationships/slideLayout" Target="../slideLayouts/slideLayout10.xml"/><Relationship Id="rId5" Type="http://schemas.openxmlformats.org/officeDocument/2006/relationships/image" Target="../media/image40.png"/><Relationship Id="rId4" Type="http://schemas.openxmlformats.org/officeDocument/2006/relationships/image" Target="../media/image38.svg"/></Relationships>
</file>

<file path=ppt/slides/_rels/slide62.xml.rels><?xml version="1.0" encoding="UTF-8" standalone="yes"?>
<Relationships xmlns="http://schemas.openxmlformats.org/package/2006/relationships"><Relationship Id="rId3" Type="http://schemas.openxmlformats.org/officeDocument/2006/relationships/image" Target="../media/image37.png"/><Relationship Id="rId2" Type="http://schemas.openxmlformats.org/officeDocument/2006/relationships/notesSlide" Target="../notesSlides/notesSlide62.xml"/><Relationship Id="rId1" Type="http://schemas.openxmlformats.org/officeDocument/2006/relationships/slideLayout" Target="../slideLayouts/slideLayout10.xml"/><Relationship Id="rId5" Type="http://schemas.openxmlformats.org/officeDocument/2006/relationships/image" Target="../media/image41.png"/><Relationship Id="rId4" Type="http://schemas.openxmlformats.org/officeDocument/2006/relationships/image" Target="../media/image38.svg"/></Relationships>
</file>

<file path=ppt/slides/_rels/slide63.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3.xml"/><Relationship Id="rId1" Type="http://schemas.openxmlformats.org/officeDocument/2006/relationships/slideLayout" Target="../slideLayouts/slideLayout10.xml"/><Relationship Id="rId4" Type="http://schemas.openxmlformats.org/officeDocument/2006/relationships/image" Target="../media/image43.svg"/></Relationships>
</file>

<file path=ppt/slides/_rels/slide6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64.xml"/><Relationship Id="rId1" Type="http://schemas.openxmlformats.org/officeDocument/2006/relationships/slideLayout" Target="../slideLayouts/slideLayout10.xml"/><Relationship Id="rId5" Type="http://schemas.openxmlformats.org/officeDocument/2006/relationships/image" Target="../media/image44.png"/><Relationship Id="rId4" Type="http://schemas.openxmlformats.org/officeDocument/2006/relationships/image" Target="../media/image43.svg"/></Relationships>
</file>

<file path=ppt/slides/_rels/slide65.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10.xml"/></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tags" Target="../tags/tag39.xml"/><Relationship Id="rId13" Type="http://schemas.openxmlformats.org/officeDocument/2006/relationships/image" Target="../media/image47.png"/><Relationship Id="rId18" Type="http://schemas.openxmlformats.org/officeDocument/2006/relationships/image" Target="../media/image52.svg"/><Relationship Id="rId3" Type="http://schemas.openxmlformats.org/officeDocument/2006/relationships/tags" Target="../tags/tag34.xml"/><Relationship Id="rId7" Type="http://schemas.openxmlformats.org/officeDocument/2006/relationships/tags" Target="../tags/tag38.xml"/><Relationship Id="rId12" Type="http://schemas.openxmlformats.org/officeDocument/2006/relationships/image" Target="../media/image46.svg"/><Relationship Id="rId17" Type="http://schemas.openxmlformats.org/officeDocument/2006/relationships/image" Target="../media/image51.png"/><Relationship Id="rId2" Type="http://schemas.openxmlformats.org/officeDocument/2006/relationships/tags" Target="../tags/tag33.xml"/><Relationship Id="rId16" Type="http://schemas.openxmlformats.org/officeDocument/2006/relationships/image" Target="../media/image50.svg"/><Relationship Id="rId20" Type="http://schemas.openxmlformats.org/officeDocument/2006/relationships/image" Target="../media/image54.svg"/><Relationship Id="rId1" Type="http://schemas.openxmlformats.org/officeDocument/2006/relationships/tags" Target="../tags/tag32.xml"/><Relationship Id="rId6" Type="http://schemas.openxmlformats.org/officeDocument/2006/relationships/tags" Target="../tags/tag37.xml"/><Relationship Id="rId11" Type="http://schemas.openxmlformats.org/officeDocument/2006/relationships/image" Target="../media/image45.png"/><Relationship Id="rId5" Type="http://schemas.openxmlformats.org/officeDocument/2006/relationships/tags" Target="../tags/tag36.xml"/><Relationship Id="rId15" Type="http://schemas.openxmlformats.org/officeDocument/2006/relationships/image" Target="../media/image49.png"/><Relationship Id="rId10" Type="http://schemas.openxmlformats.org/officeDocument/2006/relationships/notesSlide" Target="../notesSlides/notesSlide70.xml"/><Relationship Id="rId19" Type="http://schemas.openxmlformats.org/officeDocument/2006/relationships/image" Target="../media/image53.png"/><Relationship Id="rId4" Type="http://schemas.openxmlformats.org/officeDocument/2006/relationships/tags" Target="../tags/tag35.xml"/><Relationship Id="rId9" Type="http://schemas.openxmlformats.org/officeDocument/2006/relationships/slideLayout" Target="../slideLayouts/slideLayout4.xml"/><Relationship Id="rId14" Type="http://schemas.openxmlformats.org/officeDocument/2006/relationships/image" Target="../media/image48.svg"/></Relationships>
</file>

<file path=ppt/slides/_rels/slide71.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4.xml"/></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73.xml"/><Relationship Id="rId1" Type="http://schemas.openxmlformats.org/officeDocument/2006/relationships/slideLayout" Target="../slideLayouts/slideLayout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74.xml"/><Relationship Id="rId1" Type="http://schemas.openxmlformats.org/officeDocument/2006/relationships/slideLayout" Target="../slideLayouts/slideLayout10.xml"/></Relationships>
</file>

<file path=ppt/slides/_rels/slide75.xml.rels><?xml version="1.0" encoding="UTF-8" standalone="yes"?>
<Relationships xmlns="http://schemas.openxmlformats.org/package/2006/relationships"><Relationship Id="rId2" Type="http://schemas.openxmlformats.org/officeDocument/2006/relationships/notesSlide" Target="../notesSlides/notesSlide75.xml"/><Relationship Id="rId1" Type="http://schemas.openxmlformats.org/officeDocument/2006/relationships/slideLayout" Target="../slideLayouts/slideLayout10.xml"/></Relationships>
</file>

<file path=ppt/slides/_rels/slide76.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10.xml"/></Relationships>
</file>

<file path=ppt/slides/_rels/slide77.xml.rels><?xml version="1.0" encoding="UTF-8" standalone="yes"?>
<Relationships xmlns="http://schemas.openxmlformats.org/package/2006/relationships"><Relationship Id="rId2" Type="http://schemas.openxmlformats.org/officeDocument/2006/relationships/notesSlide" Target="../notesSlides/notesSlide77.xml"/><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4.xml"/></Relationships>
</file>

<file path=ppt/slides/_rels/slide79.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2" Type="http://schemas.openxmlformats.org/officeDocument/2006/relationships/notesSlide" Target="../notesSlides/notesSlide80.xml"/><Relationship Id="rId1" Type="http://schemas.openxmlformats.org/officeDocument/2006/relationships/slideLayout" Target="../slideLayouts/slideLayout4.xml"/></Relationships>
</file>

<file path=ppt/slides/_rels/slide81.xml.rels><?xml version="1.0" encoding="UTF-8" standalone="yes"?>
<Relationships xmlns="http://schemas.openxmlformats.org/package/2006/relationships"><Relationship Id="rId2" Type="http://schemas.openxmlformats.org/officeDocument/2006/relationships/notesSlide" Target="../notesSlides/notesSlide81.xml"/><Relationship Id="rId1" Type="http://schemas.openxmlformats.org/officeDocument/2006/relationships/slideLayout" Target="../slideLayouts/slideLayout8.xml"/></Relationships>
</file>

<file path=ppt/slides/_rels/slide82.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3.xml"/></Relationships>
</file>

<file path=ppt/slides/_rels/slide83.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4.xml"/></Relationships>
</file>

<file path=ppt/slides/_rels/slide84.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8.xml"/></Relationships>
</file>

<file path=ppt/slides/_rels/slide85.xml.rels><?xml version="1.0" encoding="UTF-8" standalone="yes"?>
<Relationships xmlns="http://schemas.openxmlformats.org/package/2006/relationships"><Relationship Id="rId3" Type="http://schemas.openxmlformats.org/officeDocument/2006/relationships/image" Target="../media/image55.png"/><Relationship Id="rId2" Type="http://schemas.openxmlformats.org/officeDocument/2006/relationships/notesSlide" Target="../notesSlides/notesSlide85.xml"/><Relationship Id="rId1" Type="http://schemas.openxmlformats.org/officeDocument/2006/relationships/slideLayout" Target="../slideLayouts/slideLayout4.xml"/><Relationship Id="rId4" Type="http://schemas.openxmlformats.org/officeDocument/2006/relationships/image" Target="../media/image56.svg"/></Relationships>
</file>

<file path=ppt/slides/_rels/slide86.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4.xml"/></Relationships>
</file>

<file path=ppt/slides/_rels/slide87.xml.rels><?xml version="1.0" encoding="UTF-8" standalone="yes"?>
<Relationships xmlns="http://schemas.openxmlformats.org/package/2006/relationships"><Relationship Id="rId2" Type="http://schemas.openxmlformats.org/officeDocument/2006/relationships/notesSlide" Target="../notesSlides/notesSlide87.xml"/><Relationship Id="rId1" Type="http://schemas.openxmlformats.org/officeDocument/2006/relationships/slideLayout" Target="../slideLayouts/slideLayout4.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88.xml"/><Relationship Id="rId1" Type="http://schemas.openxmlformats.org/officeDocument/2006/relationships/slideLayout" Target="../slideLayouts/slideLayout4.xml"/></Relationships>
</file>

<file path=ppt/slides/_rels/slide89.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4.xml"/></Relationships>
</file>

<file path=ppt/slides/_rels/slide92.xml.rels><?xml version="1.0" encoding="UTF-8" standalone="yes"?>
<Relationships xmlns="http://schemas.openxmlformats.org/package/2006/relationships"><Relationship Id="rId2" Type="http://schemas.openxmlformats.org/officeDocument/2006/relationships/notesSlide" Target="../notesSlides/notesSlide92.xml"/><Relationship Id="rId1" Type="http://schemas.openxmlformats.org/officeDocument/2006/relationships/slideLayout" Target="../slideLayouts/slideLayout4.xml"/></Relationships>
</file>

<file path=ppt/slides/_rels/slide93.xml.rels><?xml version="1.0" encoding="UTF-8" standalone="yes"?>
<Relationships xmlns="http://schemas.openxmlformats.org/package/2006/relationships"><Relationship Id="rId2" Type="http://schemas.openxmlformats.org/officeDocument/2006/relationships/notesSlide" Target="../notesSlides/notesSlide93.xml"/><Relationship Id="rId1" Type="http://schemas.openxmlformats.org/officeDocument/2006/relationships/slideLayout" Target="../slideLayouts/slideLayout10.xml"/></Relationships>
</file>

<file path=ppt/slides/_rels/slide94.xml.rels><?xml version="1.0" encoding="UTF-8" standalone="yes"?>
<Relationships xmlns="http://schemas.openxmlformats.org/package/2006/relationships"><Relationship Id="rId3" Type="http://schemas.openxmlformats.org/officeDocument/2006/relationships/notesSlide" Target="../notesSlides/notesSlide94.xml"/><Relationship Id="rId2" Type="http://schemas.openxmlformats.org/officeDocument/2006/relationships/slideLayout" Target="../slideLayouts/slideLayout3.xml"/><Relationship Id="rId1" Type="http://schemas.openxmlformats.org/officeDocument/2006/relationships/themeOverride" Target="../theme/themeOverride1.xml"/></Relationships>
</file>

<file path=ppt/slides/_rels/slide95.xml.rels><?xml version="1.0" encoding="UTF-8" standalone="yes"?>
<Relationships xmlns="http://schemas.openxmlformats.org/package/2006/relationships"><Relationship Id="rId3" Type="http://schemas.openxmlformats.org/officeDocument/2006/relationships/image" Target="../media/image36.png"/><Relationship Id="rId2" Type="http://schemas.openxmlformats.org/officeDocument/2006/relationships/notesSlide" Target="../notesSlides/notesSlide95.xml"/><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6.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6.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6.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6ACCE82-B74F-43DB-99C1-045A29FE906F}"/>
              </a:ext>
            </a:extLst>
          </p:cNvPr>
          <p:cNvSpPr>
            <a:spLocks noGrp="1"/>
          </p:cNvSpPr>
          <p:nvPr>
            <p:ph type="ctrTitle"/>
          </p:nvPr>
        </p:nvSpPr>
        <p:spPr>
          <a:xfrm>
            <a:off x="2533649" y="1637838"/>
            <a:ext cx="6391277" cy="611715"/>
          </a:xfrm>
        </p:spPr>
        <p:txBody>
          <a:bodyPr>
            <a:normAutofit fontScale="90000"/>
          </a:bodyPr>
          <a:lstStyle/>
          <a:p>
            <a:r>
              <a:rPr lang="en-US"/>
              <a:t>Water System Partnerships Training Toolbox</a:t>
            </a:r>
          </a:p>
        </p:txBody>
      </p:sp>
      <p:sp>
        <p:nvSpPr>
          <p:cNvPr id="3" name="Subtitle 2">
            <a:extLst>
              <a:ext uri="{FF2B5EF4-FFF2-40B4-BE49-F238E27FC236}">
                <a16:creationId xmlns:a16="http://schemas.microsoft.com/office/drawing/2014/main" id="{153CEE89-A40C-4ABC-BF9A-3CFE2779AAA2}"/>
              </a:ext>
            </a:extLst>
          </p:cNvPr>
          <p:cNvSpPr>
            <a:spLocks noGrp="1"/>
          </p:cNvSpPr>
          <p:nvPr>
            <p:ph type="subTitle" idx="1"/>
          </p:nvPr>
        </p:nvSpPr>
        <p:spPr>
          <a:xfrm>
            <a:off x="2533649" y="2497409"/>
            <a:ext cx="6391277" cy="425149"/>
          </a:xfrm>
        </p:spPr>
        <p:txBody>
          <a:bodyPr vert="horz" lIns="91440" tIns="45720" rIns="91440" bIns="45720" rtlCol="0" anchor="t">
            <a:normAutofit/>
          </a:bodyPr>
          <a:lstStyle/>
          <a:p>
            <a:pPr algn="ctr"/>
            <a:r>
              <a:rPr lang="en-US"/>
              <a:t>Office of Water, U.S. EPA</a:t>
            </a:r>
          </a:p>
        </p:txBody>
      </p:sp>
      <p:sp>
        <p:nvSpPr>
          <p:cNvPr id="4" name="Slide Number Placeholder 3">
            <a:extLst>
              <a:ext uri="{FF2B5EF4-FFF2-40B4-BE49-F238E27FC236}">
                <a16:creationId xmlns:a16="http://schemas.microsoft.com/office/drawing/2014/main" id="{B6DD0264-8156-4888-BFDF-B2F80405FB2A}"/>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pic>
        <p:nvPicPr>
          <p:cNvPr id="18" name="Picture 17">
            <a:extLst>
              <a:ext uri="{FF2B5EF4-FFF2-40B4-BE49-F238E27FC236}">
                <a16:creationId xmlns:a16="http://schemas.microsoft.com/office/drawing/2014/main" id="{0F9F3E26-F77A-42F0-9A0A-D2922A1D007E}"/>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8429625" y="0"/>
            <a:ext cx="714375" cy="714375"/>
          </a:xfrm>
          <a:prstGeom prst="rect">
            <a:avLst/>
          </a:prstGeom>
        </p:spPr>
      </p:pic>
    </p:spTree>
    <p:extLst>
      <p:ext uri="{BB962C8B-B14F-4D97-AF65-F5344CB8AC3E}">
        <p14:creationId xmlns:p14="http://schemas.microsoft.com/office/powerpoint/2010/main" val="4202671338"/>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798F009-9F41-416B-BC46-348A51FC73FC}"/>
              </a:ext>
            </a:extLst>
          </p:cNvPr>
          <p:cNvSpPr>
            <a:spLocks noGrp="1"/>
          </p:cNvSpPr>
          <p:nvPr>
            <p:ph type="title"/>
          </p:nvPr>
        </p:nvSpPr>
        <p:spPr/>
        <p:txBody>
          <a:bodyPr/>
          <a:lstStyle/>
          <a:p>
            <a:r>
              <a:rPr lang="en-US" altLang="en-US" dirty="0"/>
              <a:t>Why Build Capacity?</a:t>
            </a:r>
            <a:endParaRPr lang="en-US" dirty="0"/>
          </a:p>
        </p:txBody>
      </p:sp>
      <p:sp>
        <p:nvSpPr>
          <p:cNvPr id="3" name="Content Placeholder 2">
            <a:extLst>
              <a:ext uri="{FF2B5EF4-FFF2-40B4-BE49-F238E27FC236}">
                <a16:creationId xmlns:a16="http://schemas.microsoft.com/office/drawing/2014/main" id="{C6C396C2-8E69-4DE2-9569-9135DF5D77DF}"/>
              </a:ext>
            </a:extLst>
          </p:cNvPr>
          <p:cNvSpPr>
            <a:spLocks noGrp="1"/>
          </p:cNvSpPr>
          <p:nvPr>
            <p:ph idx="1"/>
          </p:nvPr>
        </p:nvSpPr>
        <p:spPr>
          <a:xfrm>
            <a:off x="914399" y="1047749"/>
            <a:ext cx="4999704" cy="3525111"/>
          </a:xfrm>
        </p:spPr>
        <p:txBody>
          <a:bodyPr>
            <a:normAutofit lnSpcReduction="10000"/>
          </a:bodyPr>
          <a:lstStyle/>
          <a:p>
            <a:pPr lvl="1">
              <a:spcAft>
                <a:spcPts val="1200"/>
              </a:spcAft>
            </a:pPr>
            <a:r>
              <a:rPr lang="en-US" sz="1800"/>
              <a:t>Capacity is critical to achieving and maintaining compliance</a:t>
            </a:r>
          </a:p>
          <a:p>
            <a:pPr lvl="1">
              <a:spcAft>
                <a:spcPts val="1200"/>
              </a:spcAft>
            </a:pPr>
            <a:r>
              <a:rPr lang="en-US" sz="1800"/>
              <a:t>Water systems must have TMF capacity to receive SRF funding (or the funding must help the water system achieve TMF capacity)</a:t>
            </a:r>
          </a:p>
          <a:p>
            <a:pPr lvl="1">
              <a:spcAft>
                <a:spcPts val="1200"/>
              </a:spcAft>
            </a:pPr>
            <a:r>
              <a:rPr lang="en-US" sz="1800"/>
              <a:t>EPA can withhold 20 percent of capitalization grant funds from states that do not meet regulatory requirements for capacity development</a:t>
            </a:r>
          </a:p>
          <a:p>
            <a:pPr lvl="1">
              <a:spcAft>
                <a:spcPts val="1200"/>
              </a:spcAft>
            </a:pPr>
            <a:r>
              <a:rPr lang="en-US" sz="1800"/>
              <a:t>Linking these two important programs, Capacity Development and SRF, shows the importance placed on capacity</a:t>
            </a:r>
          </a:p>
        </p:txBody>
      </p:sp>
      <p:pic>
        <p:nvPicPr>
          <p:cNvPr id="4" name="Picture 3" descr="Drinking Water State Revolving Fund logo">
            <a:extLst>
              <a:ext uri="{FF2B5EF4-FFF2-40B4-BE49-F238E27FC236}">
                <a16:creationId xmlns:a16="http://schemas.microsoft.com/office/drawing/2014/main" id="{D9C1A8B9-0263-46D4-BB0F-2FA3EECA9644}"/>
              </a:ext>
            </a:extLst>
          </p:cNvPr>
          <p:cNvPicPr>
            <a:picLocks noChangeAspect="1"/>
          </p:cNvPicPr>
          <p:nvPr/>
        </p:nvPicPr>
        <p:blipFill>
          <a:blip r:embed="rId3"/>
          <a:stretch>
            <a:fillRect/>
          </a:stretch>
        </p:blipFill>
        <p:spPr>
          <a:xfrm>
            <a:off x="6721084" y="1047749"/>
            <a:ext cx="1442301" cy="1554480"/>
          </a:xfrm>
          <a:prstGeom prst="rect">
            <a:avLst/>
          </a:prstGeom>
        </p:spPr>
      </p:pic>
      <p:pic>
        <p:nvPicPr>
          <p:cNvPr id="6" name="Picture 5" descr="Clean Water State Revolving Fund logo">
            <a:extLst>
              <a:ext uri="{FF2B5EF4-FFF2-40B4-BE49-F238E27FC236}">
                <a16:creationId xmlns:a16="http://schemas.microsoft.com/office/drawing/2014/main" id="{A25E59AE-DF33-4A85-B7BD-4BA6F0FEF7CC}"/>
              </a:ext>
            </a:extLst>
          </p:cNvPr>
          <p:cNvPicPr>
            <a:picLocks noChangeAspect="1"/>
          </p:cNvPicPr>
          <p:nvPr/>
        </p:nvPicPr>
        <p:blipFill>
          <a:blip r:embed="rId4"/>
          <a:stretch>
            <a:fillRect/>
          </a:stretch>
        </p:blipFill>
        <p:spPr>
          <a:xfrm>
            <a:off x="6829532" y="2762062"/>
            <a:ext cx="1225402" cy="975445"/>
          </a:xfrm>
          <a:prstGeom prst="rect">
            <a:avLst/>
          </a:prstGeom>
        </p:spPr>
      </p:pic>
      <p:sp>
        <p:nvSpPr>
          <p:cNvPr id="7" name="Rectangle 6">
            <a:extLst>
              <a:ext uri="{FF2B5EF4-FFF2-40B4-BE49-F238E27FC236}">
                <a16:creationId xmlns:a16="http://schemas.microsoft.com/office/drawing/2014/main" id="{5B8A8A3B-6E83-4167-BA36-12936C233647}"/>
              </a:ext>
              <a:ext uri="{C183D7F6-B498-43B3-948B-1728B52AA6E4}">
                <adec:decorative xmlns:adec="http://schemas.microsoft.com/office/drawing/2017/decorative" val="0"/>
              </a:ext>
            </a:extLst>
          </p:cNvPr>
          <p:cNvSpPr/>
          <p:nvPr/>
        </p:nvSpPr>
        <p:spPr>
          <a:xfrm>
            <a:off x="6735223" y="3951770"/>
            <a:ext cx="1414021" cy="523220"/>
          </a:xfrm>
          <a:prstGeom prst="rect">
            <a:avLst/>
          </a:prstGeom>
        </p:spPr>
        <p:txBody>
          <a:bodyPr wrap="square">
            <a:spAutoFit/>
          </a:bodyPr>
          <a:lstStyle/>
          <a:p>
            <a:pPr marL="1588" marR="0" lvl="1" indent="0" algn="ctr" defTabSz="914400" rtl="0" eaLnBrk="1" fontAlgn="auto" latinLnBrk="0" hangingPunct="1">
              <a:lnSpc>
                <a:spcPct val="100000"/>
              </a:lnSpc>
              <a:spcBef>
                <a:spcPts val="0"/>
              </a:spcBef>
              <a:spcAft>
                <a:spcPts val="0"/>
              </a:spcAft>
              <a:buClrTx/>
              <a:buSzTx/>
              <a:buFontTx/>
              <a:buNone/>
              <a:tabLst/>
              <a:defRPr/>
            </a:pPr>
            <a:r>
              <a:rPr kumimoji="0" lang="en-US" sz="1400" b="0" i="1" u="none" strike="noStrike" kern="1200" cap="none" spc="0" normalizeH="0" baseline="0" noProof="0" dirty="0">
                <a:ln>
                  <a:noFill/>
                </a:ln>
                <a:solidFill>
                  <a:prstClr val="black">
                    <a:lumMod val="65000"/>
                    <a:lumOff val="35000"/>
                  </a:prstClr>
                </a:solidFill>
                <a:effectLst/>
                <a:uLnTx/>
                <a:uFillTx/>
                <a:latin typeface="Calibri" panose="020F0502020204030204"/>
                <a:ea typeface="+mn-ea"/>
                <a:cs typeface="+mn-cs"/>
              </a:rPr>
              <a:t>SRF = State Revolving Fund</a:t>
            </a:r>
          </a:p>
        </p:txBody>
      </p:sp>
      <p:sp>
        <p:nvSpPr>
          <p:cNvPr id="5" name="Slide Number Placeholder 4">
            <a:extLst>
              <a:ext uri="{FF2B5EF4-FFF2-40B4-BE49-F238E27FC236}">
                <a16:creationId xmlns:a16="http://schemas.microsoft.com/office/drawing/2014/main" id="{6DFD3E84-DD36-4733-9DB7-58FE5546C763}"/>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2389575"/>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FFA0178-C04E-4033-8DB7-8737A99E0E86}"/>
              </a:ext>
            </a:extLst>
          </p:cNvPr>
          <p:cNvSpPr>
            <a:spLocks noGrp="1"/>
          </p:cNvSpPr>
          <p:nvPr>
            <p:ph type="title"/>
          </p:nvPr>
        </p:nvSpPr>
        <p:spPr/>
        <p:txBody>
          <a:bodyPr>
            <a:noAutofit/>
          </a:bodyPr>
          <a:lstStyle/>
          <a:p>
            <a:r>
              <a:rPr lang="en-US" sz="2800"/>
              <a:t>Review: Steps to Evaluate Partnership Possibilities</a:t>
            </a:r>
          </a:p>
        </p:txBody>
      </p:sp>
      <p:sp>
        <p:nvSpPr>
          <p:cNvPr id="3" name="Content Placeholder 2">
            <a:extLst>
              <a:ext uri="{FF2B5EF4-FFF2-40B4-BE49-F238E27FC236}">
                <a16:creationId xmlns:a16="http://schemas.microsoft.com/office/drawing/2014/main" id="{382DCF39-8933-4C39-AE83-D18D27050BC3}"/>
              </a:ext>
            </a:extLst>
          </p:cNvPr>
          <p:cNvSpPr>
            <a:spLocks noGrp="1"/>
          </p:cNvSpPr>
          <p:nvPr>
            <p:ph idx="1"/>
          </p:nvPr>
        </p:nvSpPr>
        <p:spPr/>
        <p:txBody>
          <a:bodyPr/>
          <a:lstStyle/>
          <a:p>
            <a:pPr marL="458788" lvl="1" indent="-457200">
              <a:buFont typeface="+mj-lt"/>
              <a:buAutoNum type="arabicPeriod"/>
            </a:pPr>
            <a:r>
              <a:rPr lang="en-US"/>
              <a:t>Understand and document existing </a:t>
            </a:r>
            <a:r>
              <a:rPr lang="en-US" b="1"/>
              <a:t>strengths and challenges</a:t>
            </a:r>
          </a:p>
          <a:p>
            <a:pPr marL="458788" lvl="1" indent="-457200">
              <a:buFont typeface="+mj-lt"/>
              <a:buAutoNum type="arabicPeriod"/>
            </a:pPr>
            <a:r>
              <a:rPr lang="en-US"/>
              <a:t>Identify </a:t>
            </a:r>
            <a:r>
              <a:rPr lang="en-US" b="1"/>
              <a:t>potential</a:t>
            </a:r>
            <a:r>
              <a:rPr lang="en-US"/>
              <a:t> partners</a:t>
            </a:r>
          </a:p>
          <a:p>
            <a:pPr marL="458788" lvl="1" indent="-457200">
              <a:buFont typeface="+mj-lt"/>
              <a:buAutoNum type="arabicPeriod"/>
            </a:pPr>
            <a:r>
              <a:rPr lang="en-US"/>
              <a:t>Assess </a:t>
            </a:r>
            <a:r>
              <a:rPr lang="en-US" b="1"/>
              <a:t>practicality</a:t>
            </a:r>
            <a:r>
              <a:rPr lang="en-US"/>
              <a:t> of partnerships by evaluating the </a:t>
            </a:r>
            <a:r>
              <a:rPr lang="en-US" b="1"/>
              <a:t>advantages</a:t>
            </a:r>
            <a:r>
              <a:rPr lang="en-US"/>
              <a:t> and </a:t>
            </a:r>
            <a:r>
              <a:rPr lang="en-US" b="1"/>
              <a:t>disadvantages</a:t>
            </a:r>
            <a:r>
              <a:rPr lang="en-US"/>
              <a:t> of potential partnership type(s)</a:t>
            </a:r>
          </a:p>
        </p:txBody>
      </p:sp>
      <p:sp>
        <p:nvSpPr>
          <p:cNvPr id="4" name="Slide Number Placeholder 3">
            <a:extLst>
              <a:ext uri="{FF2B5EF4-FFF2-40B4-BE49-F238E27FC236}">
                <a16:creationId xmlns:a16="http://schemas.microsoft.com/office/drawing/2014/main" id="{872A5FBD-BED9-4E49-B59A-F4CAE8575E3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2261964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8F94899A-A6B8-4F19-B36E-FDD20C596A77}"/>
              </a:ext>
            </a:extLst>
          </p:cNvPr>
          <p:cNvSpPr>
            <a:spLocks noGrp="1"/>
          </p:cNvSpPr>
          <p:nvPr>
            <p:ph type="title"/>
          </p:nvPr>
        </p:nvSpPr>
        <p:spPr/>
        <p:txBody>
          <a:bodyPr vert="horz" lIns="91440" tIns="45720" rIns="91440" bIns="45720" rtlCol="0" anchor="ctr">
            <a:normAutofit/>
          </a:bodyPr>
          <a:lstStyle/>
          <a:p>
            <a:pPr>
              <a:lnSpc>
                <a:spcPct val="90000"/>
              </a:lnSpc>
            </a:pPr>
            <a:r>
              <a:rPr lang="en-US">
                <a:solidFill>
                  <a:srgbClr val="366388"/>
                </a:solidFill>
              </a:rPr>
              <a:t>Module 6: </a:t>
            </a:r>
            <a:br>
              <a:rPr lang="en-US">
                <a:solidFill>
                  <a:srgbClr val="366388"/>
                </a:solidFill>
              </a:rPr>
            </a:br>
            <a:r>
              <a:rPr lang="en-US">
                <a:solidFill>
                  <a:srgbClr val="366388"/>
                </a:solidFill>
              </a:rPr>
              <a:t>Expanding Partnerships Exercise</a:t>
            </a:r>
          </a:p>
        </p:txBody>
      </p:sp>
      <p:sp>
        <p:nvSpPr>
          <p:cNvPr id="3" name="Slide Number Placeholder 2">
            <a:extLst>
              <a:ext uri="{FF2B5EF4-FFF2-40B4-BE49-F238E27FC236}">
                <a16:creationId xmlns:a16="http://schemas.microsoft.com/office/drawing/2014/main" id="{C32C59D4-B61E-482E-BFA8-C41C31CC3FAA}"/>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bg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101</a:t>
            </a:fld>
            <a:endParaRPr kumimoji="0" lang="en-US" sz="1200" b="0" i="0" u="none" strike="noStrike" kern="1200" cap="none" spc="0" normalizeH="0" baseline="0" noProof="0">
              <a:ln>
                <a:noFill/>
              </a:ln>
              <a:solidFill>
                <a:schemeClr val="bg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0703041"/>
      </p:ext>
    </p:extLst>
  </p:cSld>
  <p:clrMapOvr>
    <a:overrideClrMapping bg1="dk1" tx1="lt1" bg2="dk2" tx2="lt2" accent1="accent1" accent2="accent2" accent3="accent3" accent4="accent4" accent5="accent5" accent6="accent6" hlink="hlink" folHlink="folHlink"/>
  </p:clrMapOvr>
</p:sld>
</file>

<file path=ppt/slides/slide10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dirty="0">
                <a:solidFill>
                  <a:srgbClr val="FFFFFF"/>
                </a:solidFill>
              </a:rPr>
              <a:t>Objectives</a:t>
            </a:r>
            <a:endParaRPr lang="en-US" sz="3000" dirty="0">
              <a:solidFill>
                <a:srgbClr val="FFFFFF"/>
              </a:solidFill>
            </a:endParaRP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085864"/>
          </a:xfrm>
        </p:spPr>
        <p:txBody>
          <a:bodyPr anchor="ctr">
            <a:normAutofit/>
          </a:bodyPr>
          <a:lstStyle/>
          <a:p>
            <a:pPr marL="461963" lvl="1" indent="-460375">
              <a:buFont typeface="Wingdings" panose="05000000000000000000" pitchFamily="2" charset="2"/>
              <a:buChar char="q"/>
            </a:pPr>
            <a:r>
              <a:rPr lang="en-US"/>
              <a:t>Practice solving a problem with a partnership</a:t>
            </a:r>
          </a:p>
          <a:p>
            <a:pPr marL="461963" lvl="1" indent="-460375">
              <a:buFont typeface="Wingdings" panose="05000000000000000000" pitchFamily="2" charset="2"/>
              <a:buChar char="q"/>
            </a:pPr>
            <a:r>
              <a:rPr lang="en-US"/>
              <a:t>Identify how to address challenges with new partnerships</a:t>
            </a:r>
          </a:p>
        </p:txBody>
      </p:sp>
      <p:sp>
        <p:nvSpPr>
          <p:cNvPr id="12" name="Slide Number Placeholder 4">
            <a:extLst>
              <a:ext uri="{FF2B5EF4-FFF2-40B4-BE49-F238E27FC236}">
                <a16:creationId xmlns:a16="http://schemas.microsoft.com/office/drawing/2014/main" id="{F61D0BF5-4CA3-4CD9-9C00-FBB0B65ED47E}"/>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102</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102</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05256219"/>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2FBB6BA-8BEB-4A88-8ADF-C46C14777EDA}"/>
              </a:ext>
            </a:extLst>
          </p:cNvPr>
          <p:cNvSpPr>
            <a:spLocks noGrp="1"/>
          </p:cNvSpPr>
          <p:nvPr>
            <p:ph type="title"/>
          </p:nvPr>
        </p:nvSpPr>
        <p:spPr/>
        <p:txBody>
          <a:bodyPr/>
          <a:lstStyle/>
          <a:p>
            <a:r>
              <a:rPr lang="en-US"/>
              <a:t>Expanding Partnerships Exercise</a:t>
            </a:r>
          </a:p>
        </p:txBody>
      </p:sp>
      <p:sp>
        <p:nvSpPr>
          <p:cNvPr id="7" name="Content Placeholder 6">
            <a:extLst>
              <a:ext uri="{FF2B5EF4-FFF2-40B4-BE49-F238E27FC236}">
                <a16:creationId xmlns:a16="http://schemas.microsoft.com/office/drawing/2014/main" id="{9B78ADB8-1855-47D6-B6F1-BB3CA467CC40}"/>
              </a:ext>
            </a:extLst>
          </p:cNvPr>
          <p:cNvSpPr>
            <a:spLocks noGrp="1"/>
          </p:cNvSpPr>
          <p:nvPr>
            <p:ph sz="quarter" idx="10"/>
          </p:nvPr>
        </p:nvSpPr>
        <p:spPr/>
        <p:txBody>
          <a:bodyPr/>
          <a:lstStyle/>
          <a:p>
            <a:r>
              <a:rPr lang="en-US"/>
              <a:t>Instructions</a:t>
            </a:r>
          </a:p>
          <a:p>
            <a:r>
              <a:rPr lang="en-US"/>
              <a:t>(Group work)</a:t>
            </a:r>
          </a:p>
        </p:txBody>
      </p:sp>
      <p:pic>
        <p:nvPicPr>
          <p:cNvPr id="11" name="Graphic 2">
            <a:extLst>
              <a:ext uri="{FF2B5EF4-FFF2-40B4-BE49-F238E27FC236}">
                <a16:creationId xmlns:a16="http://schemas.microsoft.com/office/drawing/2014/main" id="{77D68A46-234E-4736-9660-82BEC682775D}"/>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9894" y="3084512"/>
            <a:ext cx="914400" cy="914400"/>
          </a:xfrm>
          <a:prstGeom prst="rect">
            <a:avLst/>
          </a:prstGeom>
        </p:spPr>
      </p:pic>
      <p:sp>
        <p:nvSpPr>
          <p:cNvPr id="2" name="Content Placeholder 1">
            <a:extLst>
              <a:ext uri="{FF2B5EF4-FFF2-40B4-BE49-F238E27FC236}">
                <a16:creationId xmlns:a16="http://schemas.microsoft.com/office/drawing/2014/main" id="{A17217E4-19F3-4CBE-9B2B-B68C6B6EAC27}"/>
              </a:ext>
            </a:extLst>
          </p:cNvPr>
          <p:cNvSpPr>
            <a:spLocks noGrp="1"/>
          </p:cNvSpPr>
          <p:nvPr>
            <p:ph sz="quarter" idx="11"/>
          </p:nvPr>
        </p:nvSpPr>
        <p:spPr>
          <a:xfrm>
            <a:off x="3581400" y="931818"/>
            <a:ext cx="5131420" cy="3744260"/>
          </a:xfrm>
        </p:spPr>
        <p:txBody>
          <a:bodyPr>
            <a:normAutofit/>
          </a:bodyPr>
          <a:lstStyle/>
          <a:p>
            <a:pPr marL="1588" lvl="1" indent="0">
              <a:buNone/>
            </a:pPr>
            <a:r>
              <a:rPr lang="en-US" b="1" dirty="0"/>
              <a:t>Part 1. Solving Problems with Partnerships </a:t>
            </a:r>
          </a:p>
          <a:p>
            <a:pPr lvl="1"/>
            <a:r>
              <a:rPr lang="en-US" dirty="0"/>
              <a:t>Read through your group’s assigned scenario</a:t>
            </a:r>
          </a:p>
          <a:p>
            <a:pPr lvl="1"/>
            <a:r>
              <a:rPr lang="en-US" dirty="0"/>
              <a:t>Work with your small group to consider what activities would benefit the water system(s) in your scenario and why</a:t>
            </a:r>
          </a:p>
          <a:p>
            <a:pPr lvl="1"/>
            <a:r>
              <a:rPr lang="en-US" dirty="0"/>
              <a:t>Then, consider what type of partnership they could partake in</a:t>
            </a:r>
          </a:p>
          <a:p>
            <a:pPr lvl="2"/>
            <a:endParaRPr lang="en-US" dirty="0"/>
          </a:p>
          <a:p>
            <a:pPr lvl="2"/>
            <a:endParaRPr lang="en-US" dirty="0"/>
          </a:p>
          <a:p>
            <a:pPr marL="1588" lvl="1" indent="0">
              <a:buNone/>
            </a:pPr>
            <a:r>
              <a:rPr lang="en-US" sz="1400" i="1" dirty="0"/>
              <a:t>If you’re having any trouble completing the worksheet, please raise your hand or ask workshop facilitators or staff for assistance.</a:t>
            </a:r>
          </a:p>
        </p:txBody>
      </p:sp>
      <p:sp>
        <p:nvSpPr>
          <p:cNvPr id="3" name="Slide Number Placeholder 2">
            <a:extLst>
              <a:ext uri="{FF2B5EF4-FFF2-40B4-BE49-F238E27FC236}">
                <a16:creationId xmlns:a16="http://schemas.microsoft.com/office/drawing/2014/main" id="{34B3495D-34CA-4F4D-B572-C90B3E59A3DA}"/>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103</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72029862"/>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9A6ED94-5B3A-42FC-B9AE-24816576D938}"/>
              </a:ext>
            </a:extLst>
          </p:cNvPr>
          <p:cNvSpPr>
            <a:spLocks noGrp="1"/>
          </p:cNvSpPr>
          <p:nvPr>
            <p:ph type="title"/>
          </p:nvPr>
        </p:nvSpPr>
        <p:spPr/>
        <p:txBody>
          <a:bodyPr/>
          <a:lstStyle/>
          <a:p>
            <a:r>
              <a:rPr lang="en-US"/>
              <a:t>Expanding Partnerships Exercise</a:t>
            </a:r>
          </a:p>
        </p:txBody>
      </p:sp>
      <p:sp>
        <p:nvSpPr>
          <p:cNvPr id="2" name="Content Placeholder 1">
            <a:extLst>
              <a:ext uri="{FF2B5EF4-FFF2-40B4-BE49-F238E27FC236}">
                <a16:creationId xmlns:a16="http://schemas.microsoft.com/office/drawing/2014/main" id="{72E80BCA-8072-4E50-924E-C6D725AFD13A}"/>
              </a:ext>
            </a:extLst>
          </p:cNvPr>
          <p:cNvSpPr>
            <a:spLocks noGrp="1"/>
          </p:cNvSpPr>
          <p:nvPr>
            <p:ph sz="quarter" idx="10"/>
          </p:nvPr>
        </p:nvSpPr>
        <p:spPr/>
        <p:txBody>
          <a:bodyPr/>
          <a:lstStyle/>
          <a:p>
            <a:r>
              <a:rPr lang="en-US"/>
              <a:t>Worksheet</a:t>
            </a:r>
          </a:p>
          <a:p>
            <a:r>
              <a:rPr lang="en-US"/>
              <a:t>(Group work)</a:t>
            </a:r>
          </a:p>
        </p:txBody>
      </p:sp>
      <p:pic>
        <p:nvPicPr>
          <p:cNvPr id="7" name="Graphic 2">
            <a:extLst>
              <a:ext uri="{FF2B5EF4-FFF2-40B4-BE49-F238E27FC236}">
                <a16:creationId xmlns:a16="http://schemas.microsoft.com/office/drawing/2014/main" id="{9999FB75-BC96-4B25-93D1-8B80BA9E9966}"/>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9894" y="3084512"/>
            <a:ext cx="914400" cy="914400"/>
          </a:xfrm>
          <a:prstGeom prst="rect">
            <a:avLst/>
          </a:prstGeom>
        </p:spPr>
      </p:pic>
      <p:pic>
        <p:nvPicPr>
          <p:cNvPr id="6" name="Picture 5" descr="Screenshot of worksheet">
            <a:extLst>
              <a:ext uri="{FF2B5EF4-FFF2-40B4-BE49-F238E27FC236}">
                <a16:creationId xmlns:a16="http://schemas.microsoft.com/office/drawing/2014/main" id="{0F57724D-4AAB-48A7-9F01-30CCA845BA43}"/>
              </a:ext>
            </a:extLst>
          </p:cNvPr>
          <p:cNvPicPr>
            <a:picLocks noChangeAspect="1"/>
          </p:cNvPicPr>
          <p:nvPr/>
        </p:nvPicPr>
        <p:blipFill>
          <a:blip r:embed="rId5"/>
          <a:stretch>
            <a:fillRect/>
          </a:stretch>
        </p:blipFill>
        <p:spPr>
          <a:xfrm>
            <a:off x="3238500" y="508268"/>
            <a:ext cx="5364798" cy="4533632"/>
          </a:xfrm>
          <a:prstGeom prst="rect">
            <a:avLst/>
          </a:prstGeom>
        </p:spPr>
      </p:pic>
      <p:sp>
        <p:nvSpPr>
          <p:cNvPr id="5" name="Slide Number Placeholder 4">
            <a:extLst>
              <a:ext uri="{FF2B5EF4-FFF2-40B4-BE49-F238E27FC236}">
                <a16:creationId xmlns:a16="http://schemas.microsoft.com/office/drawing/2014/main" id="{B8CD678A-C108-401F-A371-480BB5B72F84}"/>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023835"/>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6A7F8F-A2A3-47AF-8D9D-258B94CA6AA2}"/>
              </a:ext>
            </a:extLst>
          </p:cNvPr>
          <p:cNvSpPr>
            <a:spLocks noGrp="1"/>
          </p:cNvSpPr>
          <p:nvPr>
            <p:ph type="title"/>
          </p:nvPr>
        </p:nvSpPr>
        <p:spPr/>
        <p:txBody>
          <a:bodyPr/>
          <a:lstStyle/>
          <a:p>
            <a:r>
              <a:rPr lang="en-US"/>
              <a:t>Expanding Partnerships Exercise</a:t>
            </a:r>
          </a:p>
        </p:txBody>
      </p:sp>
      <p:sp>
        <p:nvSpPr>
          <p:cNvPr id="8" name="Content Placeholder 7">
            <a:extLst>
              <a:ext uri="{FF2B5EF4-FFF2-40B4-BE49-F238E27FC236}">
                <a16:creationId xmlns:a16="http://schemas.microsoft.com/office/drawing/2014/main" id="{F3853BC7-943A-4024-96CB-8F48617435F3}"/>
              </a:ext>
            </a:extLst>
          </p:cNvPr>
          <p:cNvSpPr>
            <a:spLocks noGrp="1"/>
          </p:cNvSpPr>
          <p:nvPr>
            <p:ph sz="quarter" idx="10"/>
          </p:nvPr>
        </p:nvSpPr>
        <p:spPr/>
        <p:txBody>
          <a:bodyPr/>
          <a:lstStyle/>
          <a:p>
            <a:r>
              <a:rPr lang="en-US"/>
              <a:t>Discussion</a:t>
            </a:r>
          </a:p>
        </p:txBody>
      </p:sp>
      <p:sp>
        <p:nvSpPr>
          <p:cNvPr id="4" name="Content Placeholder 3">
            <a:extLst>
              <a:ext uri="{FF2B5EF4-FFF2-40B4-BE49-F238E27FC236}">
                <a16:creationId xmlns:a16="http://schemas.microsoft.com/office/drawing/2014/main" id="{55C4DFB8-17A4-45BD-AD5E-D3BFBB69598B}"/>
              </a:ext>
            </a:extLst>
          </p:cNvPr>
          <p:cNvSpPr>
            <a:spLocks noGrp="1"/>
          </p:cNvSpPr>
          <p:nvPr>
            <p:ph sz="quarter" idx="11"/>
          </p:nvPr>
        </p:nvSpPr>
        <p:spPr/>
        <p:txBody>
          <a:bodyPr/>
          <a:lstStyle/>
          <a:p>
            <a:pPr lvl="1"/>
            <a:r>
              <a:rPr lang="en-US"/>
              <a:t>Which scenario was your group assigned? </a:t>
            </a:r>
          </a:p>
          <a:p>
            <a:pPr lvl="1"/>
            <a:r>
              <a:rPr lang="en-US"/>
              <a:t>What activities did your group recommend?</a:t>
            </a:r>
          </a:p>
          <a:p>
            <a:pPr lvl="1"/>
            <a:r>
              <a:rPr lang="en-US"/>
              <a:t>How would your recommendations benefit the water system(s)?</a:t>
            </a:r>
          </a:p>
          <a:p>
            <a:pPr lvl="1"/>
            <a:r>
              <a:rPr lang="en-US"/>
              <a:t>What type of partnership did you suggest?</a:t>
            </a:r>
          </a:p>
        </p:txBody>
      </p:sp>
      <p:sp>
        <p:nvSpPr>
          <p:cNvPr id="3" name="Slide Number Placeholder 2">
            <a:extLst>
              <a:ext uri="{FF2B5EF4-FFF2-40B4-BE49-F238E27FC236}">
                <a16:creationId xmlns:a16="http://schemas.microsoft.com/office/drawing/2014/main" id="{FB7B7874-30F7-4B46-B92A-280A687A000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105</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942336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2FBB6BA-8BEB-4A88-8ADF-C46C14777EDA}"/>
              </a:ext>
            </a:extLst>
          </p:cNvPr>
          <p:cNvSpPr>
            <a:spLocks noGrp="1"/>
          </p:cNvSpPr>
          <p:nvPr>
            <p:ph type="title"/>
          </p:nvPr>
        </p:nvSpPr>
        <p:spPr/>
        <p:txBody>
          <a:bodyPr/>
          <a:lstStyle/>
          <a:p>
            <a:r>
              <a:rPr lang="en-US"/>
              <a:t>Expanding Partnerships Exercise</a:t>
            </a:r>
          </a:p>
        </p:txBody>
      </p:sp>
      <p:sp>
        <p:nvSpPr>
          <p:cNvPr id="7" name="Content Placeholder 6">
            <a:extLst>
              <a:ext uri="{FF2B5EF4-FFF2-40B4-BE49-F238E27FC236}">
                <a16:creationId xmlns:a16="http://schemas.microsoft.com/office/drawing/2014/main" id="{9B78ADB8-1855-47D6-B6F1-BB3CA467CC40}"/>
              </a:ext>
            </a:extLst>
          </p:cNvPr>
          <p:cNvSpPr>
            <a:spLocks noGrp="1"/>
          </p:cNvSpPr>
          <p:nvPr>
            <p:ph sz="quarter" idx="10"/>
          </p:nvPr>
        </p:nvSpPr>
        <p:spPr/>
        <p:txBody>
          <a:bodyPr/>
          <a:lstStyle/>
          <a:p>
            <a:r>
              <a:rPr lang="en-US"/>
              <a:t>Instructions</a:t>
            </a:r>
          </a:p>
          <a:p>
            <a:r>
              <a:rPr lang="en-US"/>
              <a:t>(Individual work)</a:t>
            </a:r>
          </a:p>
        </p:txBody>
      </p:sp>
      <p:pic>
        <p:nvPicPr>
          <p:cNvPr id="10" name="Graphic 1">
            <a:extLst>
              <a:ext uri="{FF2B5EF4-FFF2-40B4-BE49-F238E27FC236}">
                <a16:creationId xmlns:a16="http://schemas.microsoft.com/office/drawing/2014/main" id="{DE8FA236-1B46-4A10-802C-11E9C5C97376}"/>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2" name="Content Placeholder 1">
            <a:extLst>
              <a:ext uri="{FF2B5EF4-FFF2-40B4-BE49-F238E27FC236}">
                <a16:creationId xmlns:a16="http://schemas.microsoft.com/office/drawing/2014/main" id="{A17217E4-19F3-4CBE-9B2B-B68C6B6EAC27}"/>
              </a:ext>
            </a:extLst>
          </p:cNvPr>
          <p:cNvSpPr>
            <a:spLocks noGrp="1"/>
          </p:cNvSpPr>
          <p:nvPr>
            <p:ph sz="quarter" idx="11"/>
          </p:nvPr>
        </p:nvSpPr>
        <p:spPr>
          <a:xfrm>
            <a:off x="3581400" y="244879"/>
            <a:ext cx="5131420" cy="4123627"/>
          </a:xfrm>
        </p:spPr>
        <p:txBody>
          <a:bodyPr>
            <a:normAutofit/>
          </a:bodyPr>
          <a:lstStyle/>
          <a:p>
            <a:pPr marL="1588" lvl="1" indent="0">
              <a:buNone/>
            </a:pPr>
            <a:r>
              <a:rPr lang="en-US" sz="1800"/>
              <a:t>Part 2. Identify Partnership Opportunities</a:t>
            </a:r>
          </a:p>
          <a:p>
            <a:pPr lvl="1"/>
            <a:r>
              <a:rPr lang="en-US" sz="1800"/>
              <a:t>We’ll step through this example matrix together first</a:t>
            </a:r>
          </a:p>
        </p:txBody>
      </p:sp>
      <p:pic>
        <p:nvPicPr>
          <p:cNvPr id="5" name="Picture 4" descr="Screenshot of Partnership Activities matrix">
            <a:extLst>
              <a:ext uri="{FF2B5EF4-FFF2-40B4-BE49-F238E27FC236}">
                <a16:creationId xmlns:a16="http://schemas.microsoft.com/office/drawing/2014/main" id="{A200E081-4630-4E92-A9D4-8D7941208AB6}"/>
              </a:ext>
            </a:extLst>
          </p:cNvPr>
          <p:cNvPicPr>
            <a:picLocks noChangeAspect="1"/>
          </p:cNvPicPr>
          <p:nvPr/>
        </p:nvPicPr>
        <p:blipFill rotWithShape="1">
          <a:blip r:embed="rId5">
            <a:extLst>
              <a:ext uri="{28A0092B-C50C-407E-A947-70E740481C1C}">
                <a14:useLocalDpi xmlns:a14="http://schemas.microsoft.com/office/drawing/2010/main" val="0"/>
              </a:ext>
            </a:extLst>
          </a:blip>
          <a:srcRect l="5524" t="1774" r="4206" b="4156"/>
          <a:stretch/>
        </p:blipFill>
        <p:spPr>
          <a:xfrm>
            <a:off x="3328417" y="1334872"/>
            <a:ext cx="5248656" cy="3814871"/>
          </a:xfrm>
          <a:prstGeom prst="rect">
            <a:avLst/>
          </a:prstGeom>
        </p:spPr>
      </p:pic>
      <p:sp>
        <p:nvSpPr>
          <p:cNvPr id="3" name="Slide Number Placeholder 2">
            <a:extLst>
              <a:ext uri="{FF2B5EF4-FFF2-40B4-BE49-F238E27FC236}">
                <a16:creationId xmlns:a16="http://schemas.microsoft.com/office/drawing/2014/main" id="{34B3495D-34CA-4F4D-B572-C90B3E59A3DA}"/>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106</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5285756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403DE93-A536-455A-82A6-11CE33E9054E}"/>
              </a:ext>
            </a:extLst>
          </p:cNvPr>
          <p:cNvSpPr>
            <a:spLocks noGrp="1"/>
          </p:cNvSpPr>
          <p:nvPr>
            <p:ph type="title"/>
          </p:nvPr>
        </p:nvSpPr>
        <p:spPr/>
        <p:txBody>
          <a:bodyPr/>
          <a:lstStyle/>
          <a:p>
            <a:r>
              <a:rPr lang="en-US"/>
              <a:t>Expanding Partnerships Exercise</a:t>
            </a:r>
          </a:p>
        </p:txBody>
      </p:sp>
      <p:sp>
        <p:nvSpPr>
          <p:cNvPr id="2" name="Content Placeholder 1">
            <a:extLst>
              <a:ext uri="{FF2B5EF4-FFF2-40B4-BE49-F238E27FC236}">
                <a16:creationId xmlns:a16="http://schemas.microsoft.com/office/drawing/2014/main" id="{42D1A9EE-DCF9-43B0-99A9-BD0481E71787}"/>
              </a:ext>
            </a:extLst>
          </p:cNvPr>
          <p:cNvSpPr>
            <a:spLocks noGrp="1"/>
          </p:cNvSpPr>
          <p:nvPr>
            <p:ph sz="quarter" idx="10"/>
          </p:nvPr>
        </p:nvSpPr>
        <p:spPr/>
        <p:txBody>
          <a:bodyPr/>
          <a:lstStyle/>
          <a:p>
            <a:r>
              <a:rPr lang="en-US"/>
              <a:t>Instructions</a:t>
            </a:r>
          </a:p>
          <a:p>
            <a:r>
              <a:rPr lang="en-US"/>
              <a:t>(Individual work)</a:t>
            </a:r>
          </a:p>
          <a:p>
            <a:endParaRPr lang="en-US"/>
          </a:p>
        </p:txBody>
      </p:sp>
      <p:pic>
        <p:nvPicPr>
          <p:cNvPr id="8" name="Graphic 1">
            <a:extLst>
              <a:ext uri="{FF2B5EF4-FFF2-40B4-BE49-F238E27FC236}">
                <a16:creationId xmlns:a16="http://schemas.microsoft.com/office/drawing/2014/main" id="{194F2F66-4D54-4DB9-A130-F0F5A109ABFB}"/>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F96974A-4C82-43EC-9732-9C879F213AF9}"/>
              </a:ext>
            </a:extLst>
          </p:cNvPr>
          <p:cNvSpPr>
            <a:spLocks noGrp="1"/>
          </p:cNvSpPr>
          <p:nvPr>
            <p:ph sz="quarter" idx="11"/>
          </p:nvPr>
        </p:nvSpPr>
        <p:spPr>
          <a:xfrm>
            <a:off x="3581400" y="286871"/>
            <a:ext cx="5131420" cy="4589929"/>
          </a:xfrm>
        </p:spPr>
        <p:txBody>
          <a:bodyPr>
            <a:noAutofit/>
          </a:bodyPr>
          <a:lstStyle/>
          <a:p>
            <a:pPr lvl="1"/>
            <a:r>
              <a:rPr lang="en-US" sz="1600"/>
              <a:t>Now, work independently to fill-in your own matrix.</a:t>
            </a:r>
          </a:p>
          <a:p>
            <a:pPr lvl="2"/>
            <a:r>
              <a:rPr lang="en-US" sz="1600"/>
              <a:t>Step 1: fill-in the </a:t>
            </a:r>
            <a:r>
              <a:rPr lang="en-US" sz="1600" b="1"/>
              <a:t>Current Partnership</a:t>
            </a:r>
            <a:r>
              <a:rPr lang="en-US" sz="1600"/>
              <a:t> box with a partnership you identified in the previous exercise, Module 3 Part 1b</a:t>
            </a:r>
          </a:p>
          <a:p>
            <a:pPr lvl="2"/>
            <a:r>
              <a:rPr lang="en-US" sz="1600"/>
              <a:t>Step 2: for </a:t>
            </a:r>
            <a:r>
              <a:rPr lang="en-US" sz="1600" b="1"/>
              <a:t>Opportunity A</a:t>
            </a:r>
            <a:r>
              <a:rPr lang="en-US" sz="1600"/>
              <a:t>, copy the name of the partner from the Current Partnership box. Consider a different challenge at your water system and how a new activity could address this challenge</a:t>
            </a:r>
          </a:p>
          <a:p>
            <a:pPr lvl="2"/>
            <a:r>
              <a:rPr lang="en-US" sz="1600"/>
              <a:t>Step 3: for </a:t>
            </a:r>
            <a:r>
              <a:rPr lang="en-US" sz="1600" b="1"/>
              <a:t>Opportunity B</a:t>
            </a:r>
            <a:r>
              <a:rPr lang="en-US" sz="1600"/>
              <a:t>, consider the activity from the Current Partnership box and how you could implement it in a new form with a new partner</a:t>
            </a:r>
          </a:p>
          <a:p>
            <a:pPr lvl="2"/>
            <a:r>
              <a:rPr lang="en-US" sz="1600"/>
              <a:t>Step 4: for the </a:t>
            </a:r>
            <a:r>
              <a:rPr lang="en-US" sz="1600" b="1"/>
              <a:t>Future Opportunity</a:t>
            </a:r>
            <a:r>
              <a:rPr lang="en-US" sz="1600"/>
              <a:t>, see if you can build off of your current partnerships’ relationships and experiences to develop a new partnership activity with a new partner</a:t>
            </a:r>
          </a:p>
          <a:p>
            <a:pPr marL="1588" lvl="1" indent="0">
              <a:buNone/>
            </a:pPr>
            <a:r>
              <a:rPr lang="en-US" sz="1400" i="1"/>
              <a:t>If you’re having any trouble completing the worksheet, please raise your hand or ask workshop facilitators or staff for assistance</a:t>
            </a:r>
          </a:p>
        </p:txBody>
      </p:sp>
      <p:sp>
        <p:nvSpPr>
          <p:cNvPr id="5" name="Slide Number Placeholder 4">
            <a:extLst>
              <a:ext uri="{FF2B5EF4-FFF2-40B4-BE49-F238E27FC236}">
                <a16:creationId xmlns:a16="http://schemas.microsoft.com/office/drawing/2014/main" id="{7DAD56B2-E594-42E0-94D6-D9EAE2A98FFE}"/>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107</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96341034"/>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DBC27D5C-A739-4E37-82ED-D898B58C8750}"/>
              </a:ext>
            </a:extLst>
          </p:cNvPr>
          <p:cNvSpPr>
            <a:spLocks noGrp="1"/>
          </p:cNvSpPr>
          <p:nvPr>
            <p:ph type="title"/>
          </p:nvPr>
        </p:nvSpPr>
        <p:spPr/>
        <p:txBody>
          <a:bodyPr/>
          <a:lstStyle/>
          <a:p>
            <a:r>
              <a:rPr lang="en-US"/>
              <a:t>Expanding Partnerships Exercise</a:t>
            </a:r>
          </a:p>
        </p:txBody>
      </p:sp>
      <p:sp>
        <p:nvSpPr>
          <p:cNvPr id="2" name="Content Placeholder 1">
            <a:extLst>
              <a:ext uri="{FF2B5EF4-FFF2-40B4-BE49-F238E27FC236}">
                <a16:creationId xmlns:a16="http://schemas.microsoft.com/office/drawing/2014/main" id="{1651DF72-8C4A-4F19-AB46-55DAABBA9C5B}"/>
              </a:ext>
            </a:extLst>
          </p:cNvPr>
          <p:cNvSpPr>
            <a:spLocks noGrp="1"/>
          </p:cNvSpPr>
          <p:nvPr>
            <p:ph sz="quarter" idx="10"/>
          </p:nvPr>
        </p:nvSpPr>
        <p:spPr/>
        <p:txBody>
          <a:bodyPr/>
          <a:lstStyle/>
          <a:p>
            <a:r>
              <a:rPr lang="en-US"/>
              <a:t>Worksheet</a:t>
            </a:r>
          </a:p>
          <a:p>
            <a:r>
              <a:rPr lang="en-US"/>
              <a:t>(Individual work)</a:t>
            </a:r>
          </a:p>
          <a:p>
            <a:endParaRPr lang="en-US"/>
          </a:p>
        </p:txBody>
      </p:sp>
      <p:pic>
        <p:nvPicPr>
          <p:cNvPr id="8" name="Graphic 1">
            <a:extLst>
              <a:ext uri="{FF2B5EF4-FFF2-40B4-BE49-F238E27FC236}">
                <a16:creationId xmlns:a16="http://schemas.microsoft.com/office/drawing/2014/main" id="{4C4B7F8A-8B3B-4937-AA52-41B54734460D}"/>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9" name="Picture 8" descr="Screenshot of Partnership Activities matrix">
            <a:extLst>
              <a:ext uri="{FF2B5EF4-FFF2-40B4-BE49-F238E27FC236}">
                <a16:creationId xmlns:a16="http://schemas.microsoft.com/office/drawing/2014/main" id="{C2A693ED-1B3A-4374-A164-E5ACD38BF7DA}"/>
              </a:ext>
            </a:extLst>
          </p:cNvPr>
          <p:cNvPicPr>
            <a:picLocks noChangeAspect="1"/>
          </p:cNvPicPr>
          <p:nvPr/>
        </p:nvPicPr>
        <p:blipFill>
          <a:blip r:embed="rId5">
            <a:extLst>
              <a:ext uri="{28A0092B-C50C-407E-A947-70E740481C1C}">
                <a14:useLocalDpi xmlns:a14="http://schemas.microsoft.com/office/drawing/2010/main" val="0"/>
              </a:ext>
            </a:extLst>
          </a:blip>
          <a:srcRect l="33" r="33"/>
          <a:stretch/>
        </p:blipFill>
        <p:spPr>
          <a:xfrm>
            <a:off x="3140908" y="510637"/>
            <a:ext cx="5864321" cy="4417380"/>
          </a:xfrm>
          <a:prstGeom prst="rect">
            <a:avLst/>
          </a:prstGeom>
        </p:spPr>
      </p:pic>
      <p:sp>
        <p:nvSpPr>
          <p:cNvPr id="5" name="Slide Number Placeholder 4">
            <a:extLst>
              <a:ext uri="{FF2B5EF4-FFF2-40B4-BE49-F238E27FC236}">
                <a16:creationId xmlns:a16="http://schemas.microsoft.com/office/drawing/2014/main" id="{CA90FB6C-87E1-4781-91C1-8D1185897BE5}"/>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108</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80087668"/>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6A7F8F-A2A3-47AF-8D9D-258B94CA6AA2}"/>
              </a:ext>
            </a:extLst>
          </p:cNvPr>
          <p:cNvSpPr>
            <a:spLocks noGrp="1"/>
          </p:cNvSpPr>
          <p:nvPr>
            <p:ph type="title"/>
          </p:nvPr>
        </p:nvSpPr>
        <p:spPr/>
        <p:txBody>
          <a:bodyPr/>
          <a:lstStyle/>
          <a:p>
            <a:r>
              <a:rPr lang="en-US"/>
              <a:t>Expanding Partnerships Exercise</a:t>
            </a:r>
          </a:p>
        </p:txBody>
      </p:sp>
      <p:sp>
        <p:nvSpPr>
          <p:cNvPr id="8" name="Content Placeholder 7">
            <a:extLst>
              <a:ext uri="{FF2B5EF4-FFF2-40B4-BE49-F238E27FC236}">
                <a16:creationId xmlns:a16="http://schemas.microsoft.com/office/drawing/2014/main" id="{F3853BC7-943A-4024-96CB-8F48617435F3}"/>
              </a:ext>
            </a:extLst>
          </p:cNvPr>
          <p:cNvSpPr>
            <a:spLocks noGrp="1"/>
          </p:cNvSpPr>
          <p:nvPr>
            <p:ph sz="quarter" idx="10"/>
          </p:nvPr>
        </p:nvSpPr>
        <p:spPr/>
        <p:txBody>
          <a:bodyPr/>
          <a:lstStyle/>
          <a:p>
            <a:r>
              <a:rPr lang="en-US"/>
              <a:t>Discussion</a:t>
            </a:r>
          </a:p>
        </p:txBody>
      </p:sp>
      <p:sp>
        <p:nvSpPr>
          <p:cNvPr id="4" name="Content Placeholder 3">
            <a:extLst>
              <a:ext uri="{FF2B5EF4-FFF2-40B4-BE49-F238E27FC236}">
                <a16:creationId xmlns:a16="http://schemas.microsoft.com/office/drawing/2014/main" id="{55C4DFB8-17A4-45BD-AD5E-D3BFBB69598B}"/>
              </a:ext>
            </a:extLst>
          </p:cNvPr>
          <p:cNvSpPr>
            <a:spLocks noGrp="1"/>
          </p:cNvSpPr>
          <p:nvPr>
            <p:ph sz="quarter" idx="11"/>
          </p:nvPr>
        </p:nvSpPr>
        <p:spPr/>
        <p:txBody>
          <a:bodyPr/>
          <a:lstStyle/>
          <a:p>
            <a:pPr lvl="1"/>
            <a:r>
              <a:rPr lang="en-US" b="1"/>
              <a:t>Opportunity A</a:t>
            </a:r>
            <a:r>
              <a:rPr lang="en-US"/>
              <a:t>: </a:t>
            </a:r>
          </a:p>
          <a:p>
            <a:pPr lvl="2"/>
            <a:r>
              <a:rPr lang="en-US"/>
              <a:t>What </a:t>
            </a:r>
            <a:r>
              <a:rPr lang="en-US" b="1"/>
              <a:t>new activity</a:t>
            </a:r>
            <a:r>
              <a:rPr lang="en-US"/>
              <a:t> did you identify?</a:t>
            </a:r>
          </a:p>
          <a:p>
            <a:pPr lvl="2"/>
            <a:r>
              <a:rPr lang="en-US"/>
              <a:t>What challenge would you be addressing?</a:t>
            </a:r>
          </a:p>
          <a:p>
            <a:pPr lvl="1"/>
            <a:r>
              <a:rPr lang="en-US" b="1"/>
              <a:t>Opportunity B</a:t>
            </a:r>
            <a:r>
              <a:rPr lang="en-US"/>
              <a:t>: </a:t>
            </a:r>
          </a:p>
          <a:p>
            <a:pPr lvl="2"/>
            <a:r>
              <a:rPr lang="en-US"/>
              <a:t>What current activity did you identify to do with a </a:t>
            </a:r>
            <a:r>
              <a:rPr lang="en-US" b="1"/>
              <a:t>new partner</a:t>
            </a:r>
            <a:r>
              <a:rPr lang="en-US"/>
              <a:t>?</a:t>
            </a:r>
          </a:p>
          <a:p>
            <a:pPr lvl="2"/>
            <a:r>
              <a:rPr lang="en-US"/>
              <a:t>What challenge would you be addressing?</a:t>
            </a:r>
          </a:p>
          <a:p>
            <a:pPr lvl="1"/>
            <a:r>
              <a:rPr lang="en-US" b="1"/>
              <a:t>Future Opportunity</a:t>
            </a:r>
            <a:r>
              <a:rPr lang="en-US"/>
              <a:t>: </a:t>
            </a:r>
          </a:p>
          <a:p>
            <a:pPr lvl="2"/>
            <a:r>
              <a:rPr lang="en-US"/>
              <a:t>What </a:t>
            </a:r>
            <a:r>
              <a:rPr lang="en-US" b="1"/>
              <a:t>new activity </a:t>
            </a:r>
            <a:r>
              <a:rPr lang="en-US"/>
              <a:t>did you identify to do with a </a:t>
            </a:r>
            <a:r>
              <a:rPr lang="en-US" b="1"/>
              <a:t>new partner</a:t>
            </a:r>
            <a:r>
              <a:rPr lang="en-US"/>
              <a:t>?</a:t>
            </a:r>
          </a:p>
          <a:p>
            <a:pPr lvl="2"/>
            <a:r>
              <a:rPr lang="en-US"/>
              <a:t>What challenge would you be addressing?</a:t>
            </a:r>
          </a:p>
        </p:txBody>
      </p:sp>
      <p:sp>
        <p:nvSpPr>
          <p:cNvPr id="3" name="Slide Number Placeholder 2">
            <a:extLst>
              <a:ext uri="{FF2B5EF4-FFF2-40B4-BE49-F238E27FC236}">
                <a16:creationId xmlns:a16="http://schemas.microsoft.com/office/drawing/2014/main" id="{FB7B7874-30F7-4B46-B92A-280A687A000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109</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6507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
                                            <p:txEl>
                                              <p:pRg st="4" end="4"/>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6" end="6"/>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xEl>
                                              <p:pRg st="7" end="7"/>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631A010-0380-4C55-A470-51248FBEC04B}"/>
              </a:ext>
            </a:extLst>
          </p:cNvPr>
          <p:cNvSpPr>
            <a:spLocks noGrp="1"/>
          </p:cNvSpPr>
          <p:nvPr>
            <p:ph type="title"/>
          </p:nvPr>
        </p:nvSpPr>
        <p:spPr/>
        <p:txBody>
          <a:bodyPr/>
          <a:lstStyle/>
          <a:p>
            <a:r>
              <a:rPr lang="en-US"/>
              <a:t>What is Capacity?</a:t>
            </a:r>
          </a:p>
        </p:txBody>
      </p:sp>
      <p:grpSp>
        <p:nvGrpSpPr>
          <p:cNvPr id="5" name="Group 4" descr="A &quot;three-legged stool&quot; with each leg labeled Technical, Managerial, and Financial Capacity">
            <a:extLst>
              <a:ext uri="{FF2B5EF4-FFF2-40B4-BE49-F238E27FC236}">
                <a16:creationId xmlns:a16="http://schemas.microsoft.com/office/drawing/2014/main" id="{FCA8ECD3-4B47-45ED-AD70-D8B8C249E0FB}"/>
              </a:ext>
            </a:extLst>
          </p:cNvPr>
          <p:cNvGrpSpPr/>
          <p:nvPr/>
        </p:nvGrpSpPr>
        <p:grpSpPr>
          <a:xfrm>
            <a:off x="1018303" y="1500836"/>
            <a:ext cx="6648586" cy="3042989"/>
            <a:chOff x="3698784" y="3196870"/>
            <a:chExt cx="5345351" cy="2594119"/>
          </a:xfrm>
        </p:grpSpPr>
        <p:grpSp>
          <p:nvGrpSpPr>
            <p:cNvPr id="6" name="Group 5">
              <a:extLst>
                <a:ext uri="{FF2B5EF4-FFF2-40B4-BE49-F238E27FC236}">
                  <a16:creationId xmlns:a16="http://schemas.microsoft.com/office/drawing/2014/main" id="{EF436199-3161-4D22-B498-927A1CDD6EFB}"/>
                </a:ext>
              </a:extLst>
            </p:cNvPr>
            <p:cNvGrpSpPr/>
            <p:nvPr/>
          </p:nvGrpSpPr>
          <p:grpSpPr>
            <a:xfrm>
              <a:off x="3698784" y="3221917"/>
              <a:ext cx="5345351" cy="2569072"/>
              <a:chOff x="3698784" y="3183817"/>
              <a:chExt cx="5345351" cy="2569072"/>
            </a:xfrm>
          </p:grpSpPr>
          <p:grpSp>
            <p:nvGrpSpPr>
              <p:cNvPr id="9" name="Group 8">
                <a:extLst>
                  <a:ext uri="{FF2B5EF4-FFF2-40B4-BE49-F238E27FC236}">
                    <a16:creationId xmlns:a16="http://schemas.microsoft.com/office/drawing/2014/main" id="{749FA420-F050-444B-99E3-DE749A491A78}"/>
                  </a:ext>
                </a:extLst>
              </p:cNvPr>
              <p:cNvGrpSpPr/>
              <p:nvPr/>
            </p:nvGrpSpPr>
            <p:grpSpPr>
              <a:xfrm>
                <a:off x="3698784" y="3211630"/>
                <a:ext cx="5345351" cy="2541259"/>
                <a:chOff x="1897564" y="2243959"/>
                <a:chExt cx="7003384" cy="3125010"/>
              </a:xfrm>
            </p:grpSpPr>
            <p:cxnSp>
              <p:nvCxnSpPr>
                <p:cNvPr id="12" name="Connector: Curved 4">
                  <a:extLst>
                    <a:ext uri="{FF2B5EF4-FFF2-40B4-BE49-F238E27FC236}">
                      <a16:creationId xmlns:a16="http://schemas.microsoft.com/office/drawing/2014/main" id="{01B10C76-6486-4F61-8145-EEB1277EF911}"/>
                    </a:ext>
                  </a:extLst>
                </p:cNvPr>
                <p:cNvCxnSpPr>
                  <a:cxnSpLocks/>
                </p:cNvCxnSpPr>
                <p:nvPr/>
              </p:nvCxnSpPr>
              <p:spPr>
                <a:xfrm rot="5400000">
                  <a:off x="3935698" y="3402841"/>
                  <a:ext cx="1503804" cy="1202290"/>
                </a:xfrm>
                <a:prstGeom prst="curvedConnector3">
                  <a:avLst>
                    <a:gd name="adj1" fmla="val 50000"/>
                  </a:avLst>
                </a:prstGeom>
                <a:ln w="215900">
                  <a:solidFill>
                    <a:srgbClr val="18637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31FD0579-83C2-415D-B71A-BA3B9AD1B47C}"/>
                    </a:ext>
                  </a:extLst>
                </p:cNvPr>
                <p:cNvCxnSpPr>
                  <a:cxnSpLocks/>
                  <a:stCxn id="15" idx="3"/>
                </p:cNvCxnSpPr>
                <p:nvPr/>
              </p:nvCxnSpPr>
              <p:spPr>
                <a:xfrm>
                  <a:off x="5561685" y="3252085"/>
                  <a:ext cx="22332" cy="1705166"/>
                </a:xfrm>
                <a:prstGeom prst="line">
                  <a:avLst/>
                </a:prstGeom>
                <a:ln w="215900">
                  <a:solidFill>
                    <a:srgbClr val="3B8D61"/>
                  </a:solidFill>
                </a:ln>
              </p:spPr>
              <p:style>
                <a:lnRef idx="1">
                  <a:schemeClr val="accent1"/>
                </a:lnRef>
                <a:fillRef idx="0">
                  <a:schemeClr val="accent1"/>
                </a:fillRef>
                <a:effectRef idx="0">
                  <a:schemeClr val="accent1"/>
                </a:effectRef>
                <a:fontRef idx="minor">
                  <a:schemeClr val="tx1"/>
                </a:fontRef>
              </p:style>
            </p:cxnSp>
            <p:cxnSp>
              <p:nvCxnSpPr>
                <p:cNvPr id="14" name="Connector: Curved 8">
                  <a:extLst>
                    <a:ext uri="{FF2B5EF4-FFF2-40B4-BE49-F238E27FC236}">
                      <a16:creationId xmlns:a16="http://schemas.microsoft.com/office/drawing/2014/main" id="{5C8454CD-9765-4FDA-9B8A-CBE931B12AA8}"/>
                    </a:ext>
                  </a:extLst>
                </p:cNvPr>
                <p:cNvCxnSpPr>
                  <a:cxnSpLocks/>
                </p:cNvCxnSpPr>
                <p:nvPr/>
              </p:nvCxnSpPr>
              <p:spPr>
                <a:xfrm rot="16200000" flipV="1">
                  <a:off x="5676357" y="3395330"/>
                  <a:ext cx="1503804" cy="1217314"/>
                </a:xfrm>
                <a:prstGeom prst="curvedConnector3">
                  <a:avLst>
                    <a:gd name="adj1" fmla="val 50000"/>
                  </a:avLst>
                </a:prstGeom>
                <a:ln w="215900">
                  <a:solidFill>
                    <a:srgbClr val="165751"/>
                  </a:solidFill>
                </a:ln>
              </p:spPr>
              <p:style>
                <a:lnRef idx="1">
                  <a:schemeClr val="accent1"/>
                </a:lnRef>
                <a:fillRef idx="0">
                  <a:schemeClr val="accent1"/>
                </a:fillRef>
                <a:effectRef idx="0">
                  <a:schemeClr val="accent1"/>
                </a:effectRef>
                <a:fontRef idx="minor">
                  <a:schemeClr val="tx1"/>
                </a:fontRef>
              </p:style>
            </p:cxnSp>
            <p:sp>
              <p:nvSpPr>
                <p:cNvPr id="15" name="Flowchart: Magnetic Disk 14">
                  <a:extLst>
                    <a:ext uri="{FF2B5EF4-FFF2-40B4-BE49-F238E27FC236}">
                      <a16:creationId xmlns:a16="http://schemas.microsoft.com/office/drawing/2014/main" id="{B01E5BDF-E1CD-4271-A011-2164752D2D8D}"/>
                    </a:ext>
                  </a:extLst>
                </p:cNvPr>
                <p:cNvSpPr/>
                <p:nvPr/>
              </p:nvSpPr>
              <p:spPr>
                <a:xfrm>
                  <a:off x="4086454" y="2657997"/>
                  <a:ext cx="2950461" cy="594087"/>
                </a:xfrm>
                <a:prstGeom prst="flowChartMagneticDisk">
                  <a:avLst/>
                </a:prstGeom>
                <a:solidFill>
                  <a:srgbClr val="114454"/>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268D7704-3DDA-4FA9-94D4-F75226B71035}"/>
                    </a:ext>
                  </a:extLst>
                </p:cNvPr>
                <p:cNvSpPr txBox="1"/>
                <p:nvPr/>
              </p:nvSpPr>
              <p:spPr>
                <a:xfrm>
                  <a:off x="1897564" y="2243959"/>
                  <a:ext cx="3429694" cy="387176"/>
                </a:xfrm>
                <a:prstGeom prst="rect">
                  <a:avLst/>
                </a:prstGeom>
                <a:noFill/>
              </p:spPr>
              <p:txBody>
                <a:bodyPr wrap="square" lIns="91440" tIns="45720" rIns="91440" bIns="45720" rtlCol="0" anchor="t">
                  <a:spAutoFit/>
                </a:bodyPr>
                <a:lstStyle/>
                <a:p>
                  <a:pPr algn="ctr">
                    <a:defRPr/>
                  </a:pPr>
                  <a:r>
                    <a:rPr lang="en-US" b="1">
                      <a:ln>
                        <a:solidFill>
                          <a:prstClr val="white"/>
                        </a:solidFill>
                      </a:ln>
                      <a:solidFill>
                        <a:srgbClr val="114454"/>
                      </a:solidFill>
                      <a:latin typeface="Nixie One"/>
                      <a:cs typeface="Arial"/>
                    </a:rPr>
                    <a:t>Sustainable Water Systems</a:t>
                  </a:r>
                  <a:endParaRPr lang="en-US" sz="1800" b="1" i="0" u="none" strike="noStrike" kern="1200" cap="none" spc="0" normalizeH="0" baseline="0" noProof="0">
                    <a:ln>
                      <a:solidFill>
                        <a:prstClr val="white"/>
                      </a:solidFill>
                    </a:ln>
                    <a:solidFill>
                      <a:srgbClr val="114454"/>
                    </a:solidFill>
                    <a:effectLst/>
                    <a:uLnTx/>
                    <a:uFillTx/>
                    <a:latin typeface="Nixie One"/>
                    <a:cs typeface="Arial"/>
                  </a:endParaRPr>
                </a:p>
              </p:txBody>
            </p:sp>
            <p:sp>
              <p:nvSpPr>
                <p:cNvPr id="17" name="TextBox 16">
                  <a:extLst>
                    <a:ext uri="{FF2B5EF4-FFF2-40B4-BE49-F238E27FC236}">
                      <a16:creationId xmlns:a16="http://schemas.microsoft.com/office/drawing/2014/main" id="{13015DA7-4AC9-447F-A8A2-D9206D09F37B}"/>
                    </a:ext>
                  </a:extLst>
                </p:cNvPr>
                <p:cNvSpPr txBox="1"/>
                <p:nvPr/>
              </p:nvSpPr>
              <p:spPr>
                <a:xfrm>
                  <a:off x="7036916" y="4441308"/>
                  <a:ext cx="1864032" cy="3871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Financial (F)</a:t>
                  </a:r>
                </a:p>
              </p:txBody>
            </p:sp>
            <p:sp>
              <p:nvSpPr>
                <p:cNvPr id="18" name="TextBox 17">
                  <a:extLst>
                    <a:ext uri="{FF2B5EF4-FFF2-40B4-BE49-F238E27FC236}">
                      <a16:creationId xmlns:a16="http://schemas.microsoft.com/office/drawing/2014/main" id="{BA6DC53E-1F60-4B4B-8A94-8209C5E4CB61}"/>
                    </a:ext>
                  </a:extLst>
                </p:cNvPr>
                <p:cNvSpPr txBox="1"/>
                <p:nvPr/>
              </p:nvSpPr>
              <p:spPr>
                <a:xfrm>
                  <a:off x="4351966" y="4981793"/>
                  <a:ext cx="2464102" cy="3871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Managerial (M)</a:t>
                  </a:r>
                </a:p>
              </p:txBody>
            </p:sp>
            <p:sp>
              <p:nvSpPr>
                <p:cNvPr id="19" name="TextBox 18">
                  <a:extLst>
                    <a:ext uri="{FF2B5EF4-FFF2-40B4-BE49-F238E27FC236}">
                      <a16:creationId xmlns:a16="http://schemas.microsoft.com/office/drawing/2014/main" id="{5434DAF9-FB18-4C79-97C3-6CE1EFF8B6EE}"/>
                    </a:ext>
                  </a:extLst>
                </p:cNvPr>
                <p:cNvSpPr txBox="1"/>
                <p:nvPr/>
              </p:nvSpPr>
              <p:spPr>
                <a:xfrm>
                  <a:off x="2220347" y="4441308"/>
                  <a:ext cx="1866107" cy="387176"/>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Technical (T)</a:t>
                  </a:r>
                </a:p>
              </p:txBody>
            </p:sp>
          </p:grpSp>
          <p:sp>
            <p:nvSpPr>
              <p:cNvPr id="10" name="Trapezoid 9">
                <a:extLst>
                  <a:ext uri="{FF2B5EF4-FFF2-40B4-BE49-F238E27FC236}">
                    <a16:creationId xmlns:a16="http://schemas.microsoft.com/office/drawing/2014/main" id="{3073FBAF-B151-4DFF-A4D7-1FFECC27B002}"/>
                  </a:ext>
                </a:extLst>
              </p:cNvPr>
              <p:cNvSpPr/>
              <p:nvPr/>
            </p:nvSpPr>
            <p:spPr>
              <a:xfrm rot="10800000">
                <a:off x="6292454" y="3183817"/>
                <a:ext cx="405174" cy="464061"/>
              </a:xfrm>
              <a:prstGeom prst="trapezoid">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rapezoid 24">
                <a:extLst>
                  <a:ext uri="{FF2B5EF4-FFF2-40B4-BE49-F238E27FC236}">
                    <a16:creationId xmlns:a16="http://schemas.microsoft.com/office/drawing/2014/main" id="{CCB0967D-9304-4102-9E41-3B807BC59F58}"/>
                  </a:ext>
                </a:extLst>
              </p:cNvPr>
              <p:cNvSpPr/>
              <p:nvPr/>
            </p:nvSpPr>
            <p:spPr>
              <a:xfrm rot="10800000">
                <a:off x="6356131" y="3346889"/>
                <a:ext cx="278609" cy="276737"/>
              </a:xfrm>
              <a:custGeom>
                <a:avLst/>
                <a:gdLst>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0 w 333374"/>
                  <a:gd name="connsiteY4"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0 w 333374"/>
                  <a:gd name="connsiteY5"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102393 w 333374"/>
                  <a:gd name="connsiteY5" fmla="*/ 293840 h 315272"/>
                  <a:gd name="connsiteX6" fmla="*/ 0 w 333374"/>
                  <a:gd name="connsiteY6" fmla="*/ 315272 h 315272"/>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00011 w 333374"/>
                  <a:gd name="connsiteY5" fmla="*/ 317653 h 317653"/>
                  <a:gd name="connsiteX6" fmla="*/ 0 w 333374"/>
                  <a:gd name="connsiteY6"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61923 w 333374"/>
                  <a:gd name="connsiteY5" fmla="*/ 308126 h 317653"/>
                  <a:gd name="connsiteX6" fmla="*/ 100011 w 333374"/>
                  <a:gd name="connsiteY6" fmla="*/ 317653 h 317653"/>
                  <a:gd name="connsiteX7" fmla="*/ 0 w 333374"/>
                  <a:gd name="connsiteY7" fmla="*/ 315272 h 317653"/>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52412 w 333374"/>
                  <a:gd name="connsiteY4" fmla="*/ 298603 h 315272"/>
                  <a:gd name="connsiteX5" fmla="*/ 161923 w 333374"/>
                  <a:gd name="connsiteY5" fmla="*/ 308126 h 315272"/>
                  <a:gd name="connsiteX6" fmla="*/ 76199 w 333374"/>
                  <a:gd name="connsiteY6" fmla="*/ 303366 h 315272"/>
                  <a:gd name="connsiteX7" fmla="*/ 0 w 333374"/>
                  <a:gd name="connsiteY7" fmla="*/ 315272 h 31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374" h="315272">
                    <a:moveTo>
                      <a:pt x="0" y="315272"/>
                    </a:moveTo>
                    <a:lnTo>
                      <a:pt x="66913" y="0"/>
                    </a:lnTo>
                    <a:lnTo>
                      <a:pt x="266461" y="0"/>
                    </a:lnTo>
                    <a:lnTo>
                      <a:pt x="333374" y="315272"/>
                    </a:lnTo>
                    <a:cubicBezTo>
                      <a:pt x="295274" y="315272"/>
                      <a:pt x="290512" y="298603"/>
                      <a:pt x="252412" y="298603"/>
                    </a:cubicBezTo>
                    <a:cubicBezTo>
                      <a:pt x="223837" y="297412"/>
                      <a:pt x="181370" y="304554"/>
                      <a:pt x="161923" y="308126"/>
                    </a:cubicBezTo>
                    <a:cubicBezTo>
                      <a:pt x="142476" y="311698"/>
                      <a:pt x="103186" y="302175"/>
                      <a:pt x="76199" y="303366"/>
                    </a:cubicBezTo>
                    <a:lnTo>
                      <a:pt x="0" y="315272"/>
                    </a:lnTo>
                    <a:close/>
                  </a:path>
                </a:pathLst>
              </a:cu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Oval 7">
              <a:extLst>
                <a:ext uri="{FF2B5EF4-FFF2-40B4-BE49-F238E27FC236}">
                  <a16:creationId xmlns:a16="http://schemas.microsoft.com/office/drawing/2014/main" id="{293089EE-936E-4858-A3BB-FB11E51BE666}"/>
                </a:ext>
              </a:extLst>
            </p:cNvPr>
            <p:cNvSpPr/>
            <p:nvPr/>
          </p:nvSpPr>
          <p:spPr>
            <a:xfrm>
              <a:off x="6292454" y="3196870"/>
              <a:ext cx="405174" cy="57150"/>
            </a:xfrm>
            <a:prstGeom prst="ellipse">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20" name="Slide Number Placeholder 4">
            <a:extLst>
              <a:ext uri="{FF2B5EF4-FFF2-40B4-BE49-F238E27FC236}">
                <a16:creationId xmlns:a16="http://schemas.microsoft.com/office/drawing/2014/main" id="{F5A2E7F5-A6EC-4B24-B462-DF9BA2E61513}"/>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2768461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E44E8334-FD6E-444F-BD29-6B13C4488602}"/>
              </a:ext>
            </a:extLst>
          </p:cNvPr>
          <p:cNvSpPr>
            <a:spLocks noGrp="1"/>
          </p:cNvSpPr>
          <p:nvPr>
            <p:ph type="title"/>
          </p:nvPr>
        </p:nvSpPr>
        <p:spPr/>
        <p:txBody>
          <a:bodyPr/>
          <a:lstStyle/>
          <a:p>
            <a:r>
              <a:rPr lang="en-US"/>
              <a:t>Module 7: Implementing Possible Partnerships Solutions</a:t>
            </a:r>
          </a:p>
        </p:txBody>
      </p:sp>
      <p:sp>
        <p:nvSpPr>
          <p:cNvPr id="5" name="Text Placeholder 4">
            <a:extLst>
              <a:ext uri="{FF2B5EF4-FFF2-40B4-BE49-F238E27FC236}">
                <a16:creationId xmlns:a16="http://schemas.microsoft.com/office/drawing/2014/main" id="{89212024-9AE6-4668-997D-C34013722710}"/>
              </a:ext>
            </a:extLst>
          </p:cNvPr>
          <p:cNvSpPr>
            <a:spLocks noGrp="1"/>
          </p:cNvSpPr>
          <p:nvPr>
            <p:ph type="body" idx="1"/>
          </p:nvPr>
        </p:nvSpPr>
        <p:spPr/>
        <p:txBody>
          <a:bodyPr/>
          <a:lstStyle/>
          <a:p>
            <a:endParaRPr lang="en-US"/>
          </a:p>
        </p:txBody>
      </p:sp>
      <p:sp>
        <p:nvSpPr>
          <p:cNvPr id="2" name="Slide Number Placeholder 1">
            <a:extLst>
              <a:ext uri="{FF2B5EF4-FFF2-40B4-BE49-F238E27FC236}">
                <a16:creationId xmlns:a16="http://schemas.microsoft.com/office/drawing/2014/main" id="{3896D7B4-20BC-400C-B0B5-5DD5C9665E7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110</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54625137"/>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7"/>
            <a:ext cx="7281746" cy="2675379"/>
          </a:xfrm>
        </p:spPr>
        <p:txBody>
          <a:bodyPr anchor="ctr">
            <a:normAutofit/>
          </a:bodyPr>
          <a:lstStyle/>
          <a:p>
            <a:pPr marL="457200" lvl="1" indent="-455613">
              <a:buFont typeface="Wingdings" panose="05000000000000000000" pitchFamily="2" charset="2"/>
              <a:buChar char="q"/>
            </a:pPr>
            <a:r>
              <a:rPr lang="en-US"/>
              <a:t>Conduct stakeholder outreach</a:t>
            </a:r>
          </a:p>
          <a:p>
            <a:pPr marL="457200" lvl="1" indent="-455613">
              <a:buFont typeface="Wingdings" panose="05000000000000000000" pitchFamily="2" charset="2"/>
              <a:buChar char="q"/>
            </a:pPr>
            <a:r>
              <a:rPr lang="en-US"/>
              <a:t>Identify project support</a:t>
            </a:r>
          </a:p>
          <a:p>
            <a:pPr marL="457200" lvl="1" indent="-455613">
              <a:buFont typeface="Wingdings" panose="05000000000000000000" pitchFamily="2" charset="2"/>
              <a:buChar char="q"/>
            </a:pPr>
            <a:r>
              <a:rPr lang="en-US"/>
              <a:t>Fund partnerships</a:t>
            </a:r>
          </a:p>
          <a:p>
            <a:pPr marL="457200" lvl="1" indent="-455613">
              <a:buFont typeface="Wingdings" panose="05000000000000000000" pitchFamily="2" charset="2"/>
              <a:buChar char="q"/>
            </a:pPr>
            <a:r>
              <a:rPr lang="en-US"/>
              <a:t>Importance of a business plan</a:t>
            </a:r>
          </a:p>
          <a:p>
            <a:pPr marL="457200" lvl="1" indent="-455613">
              <a:buFont typeface="Wingdings" panose="05000000000000000000" pitchFamily="2" charset="2"/>
              <a:buChar char="q"/>
            </a:pPr>
            <a:r>
              <a:rPr lang="en-US"/>
              <a:t>Implementation case study examples</a:t>
            </a:r>
          </a:p>
          <a:p>
            <a:pPr marL="342900" indent="-342900">
              <a:buFont typeface="Arial" panose="020B0604020202020204" pitchFamily="34" charset="0"/>
              <a:buChar char="•"/>
            </a:pPr>
            <a:endParaRPr lang="en-US" sz="1800" b="0"/>
          </a:p>
        </p:txBody>
      </p:sp>
      <p:sp>
        <p:nvSpPr>
          <p:cNvPr id="12" name="Slide Number Placeholder 4">
            <a:extLst>
              <a:ext uri="{FF2B5EF4-FFF2-40B4-BE49-F238E27FC236}">
                <a16:creationId xmlns:a16="http://schemas.microsoft.com/office/drawing/2014/main" id="{5A6E670F-19DC-4869-8ECE-D18F81BADC8D}"/>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111</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111</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2825510"/>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4FB6B0E-52ED-49B8-A0C5-3FCDEAAA6332}"/>
              </a:ext>
            </a:extLst>
          </p:cNvPr>
          <p:cNvSpPr>
            <a:spLocks noGrp="1"/>
          </p:cNvSpPr>
          <p:nvPr>
            <p:ph type="body" idx="1"/>
          </p:nvPr>
        </p:nvSpPr>
        <p:spPr>
          <a:xfrm>
            <a:off x="3147911" y="1144077"/>
            <a:ext cx="5290185" cy="857250"/>
          </a:xfrm>
        </p:spPr>
        <p:txBody>
          <a:bodyPr/>
          <a:lstStyle/>
          <a:p>
            <a:r>
              <a:rPr lang="en-US" dirty="0"/>
              <a:t>Stakeholder Outreach and Communication</a:t>
            </a:r>
          </a:p>
        </p:txBody>
      </p:sp>
      <p:sp>
        <p:nvSpPr>
          <p:cNvPr id="5" name="Slide Number Placeholder 4">
            <a:extLst>
              <a:ext uri="{FF2B5EF4-FFF2-40B4-BE49-F238E27FC236}">
                <a16:creationId xmlns:a16="http://schemas.microsoft.com/office/drawing/2014/main" id="{AB976C42-D80E-45B2-AF30-2959C987612E}"/>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112</a:t>
            </a:fld>
            <a:endParaRPr lang="en-US" noProof="0"/>
          </a:p>
        </p:txBody>
      </p:sp>
    </p:spTree>
    <p:extLst>
      <p:ext uri="{BB962C8B-B14F-4D97-AF65-F5344CB8AC3E}">
        <p14:creationId xmlns:p14="http://schemas.microsoft.com/office/powerpoint/2010/main" val="494387273"/>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01C7A1-BDC1-441C-BCE5-8D2D66505839}"/>
              </a:ext>
            </a:extLst>
          </p:cNvPr>
          <p:cNvSpPr>
            <a:spLocks noGrp="1"/>
          </p:cNvSpPr>
          <p:nvPr>
            <p:ph type="title"/>
          </p:nvPr>
        </p:nvSpPr>
        <p:spPr/>
        <p:txBody>
          <a:bodyPr>
            <a:normAutofit fontScale="90000"/>
          </a:bodyPr>
          <a:lstStyle/>
          <a:p>
            <a:r>
              <a:rPr lang="en-US"/>
              <a:t>Stakeholder Outreach and Communication</a:t>
            </a:r>
          </a:p>
        </p:txBody>
      </p:sp>
      <p:sp>
        <p:nvSpPr>
          <p:cNvPr id="3" name="Content Placeholder 2">
            <a:extLst>
              <a:ext uri="{FF2B5EF4-FFF2-40B4-BE49-F238E27FC236}">
                <a16:creationId xmlns:a16="http://schemas.microsoft.com/office/drawing/2014/main" id="{3F9C8C48-983E-4B4D-AA3E-69F9E834AA2C}"/>
              </a:ext>
            </a:extLst>
          </p:cNvPr>
          <p:cNvSpPr>
            <a:spLocks noGrp="1"/>
          </p:cNvSpPr>
          <p:nvPr>
            <p:ph idx="1"/>
          </p:nvPr>
        </p:nvSpPr>
        <p:spPr/>
        <p:txBody>
          <a:bodyPr>
            <a:normAutofit/>
          </a:bodyPr>
          <a:lstStyle/>
          <a:p>
            <a:pPr lvl="1"/>
            <a:r>
              <a:rPr lang="en-US"/>
              <a:t>Effective stakeholder outreach and communication involves many steps. The primary considerations are:</a:t>
            </a:r>
          </a:p>
          <a:p>
            <a:pPr lvl="2"/>
            <a:r>
              <a:rPr lang="en-US"/>
              <a:t>Finding and building support</a:t>
            </a:r>
          </a:p>
          <a:p>
            <a:pPr lvl="2"/>
            <a:r>
              <a:rPr lang="en-US"/>
              <a:t>Effectively communicating</a:t>
            </a:r>
          </a:p>
          <a:p>
            <a:pPr lvl="2"/>
            <a:r>
              <a:rPr lang="en-US"/>
              <a:t>Overcoming barriers</a:t>
            </a:r>
          </a:p>
          <a:p>
            <a:pPr lvl="3"/>
            <a:endParaRPr lang="en-US"/>
          </a:p>
        </p:txBody>
      </p:sp>
      <p:sp>
        <p:nvSpPr>
          <p:cNvPr id="4" name="Slide Number Placeholder 3">
            <a:extLst>
              <a:ext uri="{FF2B5EF4-FFF2-40B4-BE49-F238E27FC236}">
                <a16:creationId xmlns:a16="http://schemas.microsoft.com/office/drawing/2014/main" id="{A0524003-85BC-40B8-A9E2-2C582CBAE51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7620134"/>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01C7A1-BDC1-441C-BCE5-8D2D66505839}"/>
              </a:ext>
            </a:extLst>
          </p:cNvPr>
          <p:cNvSpPr>
            <a:spLocks noGrp="1"/>
          </p:cNvSpPr>
          <p:nvPr>
            <p:ph type="title"/>
          </p:nvPr>
        </p:nvSpPr>
        <p:spPr/>
        <p:txBody>
          <a:bodyPr>
            <a:normAutofit fontScale="90000"/>
          </a:bodyPr>
          <a:lstStyle/>
          <a:p>
            <a:r>
              <a:rPr lang="en-US"/>
              <a:t>Stakeholder Outreach and Communication</a:t>
            </a:r>
          </a:p>
        </p:txBody>
      </p:sp>
      <p:sp>
        <p:nvSpPr>
          <p:cNvPr id="3" name="Content Placeholder 2">
            <a:extLst>
              <a:ext uri="{FF2B5EF4-FFF2-40B4-BE49-F238E27FC236}">
                <a16:creationId xmlns:a16="http://schemas.microsoft.com/office/drawing/2014/main" id="{3F9C8C48-983E-4B4D-AA3E-69F9E834AA2C}"/>
              </a:ext>
            </a:extLst>
          </p:cNvPr>
          <p:cNvSpPr>
            <a:spLocks noGrp="1"/>
          </p:cNvSpPr>
          <p:nvPr>
            <p:ph idx="1"/>
          </p:nvPr>
        </p:nvSpPr>
        <p:spPr/>
        <p:txBody>
          <a:bodyPr>
            <a:normAutofit/>
          </a:bodyPr>
          <a:lstStyle/>
          <a:p>
            <a:pPr lvl="2"/>
            <a:r>
              <a:rPr lang="en-US" b="1"/>
              <a:t>Finding and building support</a:t>
            </a:r>
          </a:p>
          <a:p>
            <a:pPr lvl="3"/>
            <a:r>
              <a:rPr lang="en-US"/>
              <a:t>Identifying project support</a:t>
            </a:r>
          </a:p>
          <a:p>
            <a:pPr lvl="3"/>
            <a:r>
              <a:rPr lang="en-US"/>
              <a:t>Engaging key stakeholders</a:t>
            </a:r>
          </a:p>
          <a:p>
            <a:pPr lvl="3"/>
            <a:r>
              <a:rPr lang="en-US"/>
              <a:t>Documenting stakeholders</a:t>
            </a:r>
          </a:p>
          <a:p>
            <a:pPr marL="284163" lvl="2" indent="0">
              <a:buNone/>
            </a:pPr>
            <a:endParaRPr lang="en-US"/>
          </a:p>
          <a:p>
            <a:pPr lvl="2"/>
            <a:endParaRPr lang="en-US"/>
          </a:p>
        </p:txBody>
      </p:sp>
      <p:sp>
        <p:nvSpPr>
          <p:cNvPr id="4" name="Slide Number Placeholder 3">
            <a:extLst>
              <a:ext uri="{FF2B5EF4-FFF2-40B4-BE49-F238E27FC236}">
                <a16:creationId xmlns:a16="http://schemas.microsoft.com/office/drawing/2014/main" id="{A0524003-85BC-40B8-A9E2-2C582CBAE51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3604026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01C7A1-BDC1-441C-BCE5-8D2D66505839}"/>
              </a:ext>
            </a:extLst>
          </p:cNvPr>
          <p:cNvSpPr>
            <a:spLocks noGrp="1"/>
          </p:cNvSpPr>
          <p:nvPr>
            <p:ph type="title"/>
          </p:nvPr>
        </p:nvSpPr>
        <p:spPr/>
        <p:txBody>
          <a:bodyPr>
            <a:normAutofit fontScale="90000"/>
          </a:bodyPr>
          <a:lstStyle/>
          <a:p>
            <a:r>
              <a:rPr lang="en-US"/>
              <a:t>Stakeholder Outreach and Communication</a:t>
            </a:r>
          </a:p>
        </p:txBody>
      </p:sp>
      <p:sp>
        <p:nvSpPr>
          <p:cNvPr id="3" name="Content Placeholder 2">
            <a:extLst>
              <a:ext uri="{FF2B5EF4-FFF2-40B4-BE49-F238E27FC236}">
                <a16:creationId xmlns:a16="http://schemas.microsoft.com/office/drawing/2014/main" id="{3F9C8C48-983E-4B4D-AA3E-69F9E834AA2C}"/>
              </a:ext>
            </a:extLst>
          </p:cNvPr>
          <p:cNvSpPr>
            <a:spLocks noGrp="1"/>
          </p:cNvSpPr>
          <p:nvPr>
            <p:ph idx="1"/>
          </p:nvPr>
        </p:nvSpPr>
        <p:spPr/>
        <p:txBody>
          <a:bodyPr>
            <a:normAutofit/>
          </a:bodyPr>
          <a:lstStyle/>
          <a:p>
            <a:pPr lvl="2"/>
            <a:r>
              <a:rPr lang="en-US" b="1"/>
              <a:t>Effectively communicating</a:t>
            </a:r>
          </a:p>
          <a:p>
            <a:pPr lvl="3"/>
            <a:r>
              <a:rPr lang="en-US"/>
              <a:t>Developing a communications plan</a:t>
            </a:r>
          </a:p>
          <a:p>
            <a:pPr lvl="3"/>
            <a:r>
              <a:rPr lang="en-US"/>
              <a:t>Communicating the benefits of partnerships</a:t>
            </a:r>
          </a:p>
          <a:p>
            <a:pPr lvl="3"/>
            <a:r>
              <a:rPr lang="en-US"/>
              <a:t>Identifying the right messenger</a:t>
            </a:r>
          </a:p>
          <a:p>
            <a:pPr marL="284163" lvl="2" indent="0">
              <a:buNone/>
            </a:pPr>
            <a:endParaRPr lang="en-US"/>
          </a:p>
        </p:txBody>
      </p:sp>
      <p:sp>
        <p:nvSpPr>
          <p:cNvPr id="4" name="Slide Number Placeholder 3">
            <a:extLst>
              <a:ext uri="{FF2B5EF4-FFF2-40B4-BE49-F238E27FC236}">
                <a16:creationId xmlns:a16="http://schemas.microsoft.com/office/drawing/2014/main" id="{A0524003-85BC-40B8-A9E2-2C582CBAE51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9578635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01C7A1-BDC1-441C-BCE5-8D2D66505839}"/>
              </a:ext>
            </a:extLst>
          </p:cNvPr>
          <p:cNvSpPr>
            <a:spLocks noGrp="1"/>
          </p:cNvSpPr>
          <p:nvPr>
            <p:ph type="title"/>
          </p:nvPr>
        </p:nvSpPr>
        <p:spPr/>
        <p:txBody>
          <a:bodyPr>
            <a:normAutofit fontScale="90000"/>
          </a:bodyPr>
          <a:lstStyle/>
          <a:p>
            <a:r>
              <a:rPr lang="en-US"/>
              <a:t>Stakeholder Outreach and Communication</a:t>
            </a:r>
          </a:p>
        </p:txBody>
      </p:sp>
      <p:sp>
        <p:nvSpPr>
          <p:cNvPr id="3" name="Content Placeholder 2">
            <a:extLst>
              <a:ext uri="{FF2B5EF4-FFF2-40B4-BE49-F238E27FC236}">
                <a16:creationId xmlns:a16="http://schemas.microsoft.com/office/drawing/2014/main" id="{3F9C8C48-983E-4B4D-AA3E-69F9E834AA2C}"/>
              </a:ext>
            </a:extLst>
          </p:cNvPr>
          <p:cNvSpPr>
            <a:spLocks noGrp="1"/>
          </p:cNvSpPr>
          <p:nvPr>
            <p:ph idx="1"/>
          </p:nvPr>
        </p:nvSpPr>
        <p:spPr/>
        <p:txBody>
          <a:bodyPr>
            <a:normAutofit/>
          </a:bodyPr>
          <a:lstStyle/>
          <a:p>
            <a:pPr lvl="2"/>
            <a:r>
              <a:rPr lang="en-US" b="1"/>
              <a:t>Overcoming barriers</a:t>
            </a:r>
          </a:p>
          <a:p>
            <a:pPr lvl="3"/>
            <a:r>
              <a:rPr lang="en-US"/>
              <a:t>Understanding barriers to change</a:t>
            </a:r>
          </a:p>
          <a:p>
            <a:pPr lvl="3"/>
            <a:r>
              <a:rPr lang="en-US"/>
              <a:t>Assessing political concerns</a:t>
            </a:r>
          </a:p>
          <a:p>
            <a:pPr lvl="2"/>
            <a:endParaRPr lang="en-US"/>
          </a:p>
        </p:txBody>
      </p:sp>
      <p:sp>
        <p:nvSpPr>
          <p:cNvPr id="4" name="Slide Number Placeholder 3">
            <a:extLst>
              <a:ext uri="{FF2B5EF4-FFF2-40B4-BE49-F238E27FC236}">
                <a16:creationId xmlns:a16="http://schemas.microsoft.com/office/drawing/2014/main" id="{A0524003-85BC-40B8-A9E2-2C582CBAE51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88993498"/>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4FB6B0E-52ED-49B8-A0C5-3FCDEAAA6332}"/>
              </a:ext>
            </a:extLst>
          </p:cNvPr>
          <p:cNvSpPr>
            <a:spLocks noGrp="1"/>
          </p:cNvSpPr>
          <p:nvPr>
            <p:ph type="body" idx="1"/>
          </p:nvPr>
        </p:nvSpPr>
        <p:spPr>
          <a:xfrm>
            <a:off x="3147911" y="1144077"/>
            <a:ext cx="5290185" cy="857250"/>
          </a:xfrm>
        </p:spPr>
        <p:txBody>
          <a:bodyPr>
            <a:noAutofit/>
          </a:bodyPr>
          <a:lstStyle/>
          <a:p>
            <a:r>
              <a:rPr lang="en-US" dirty="0"/>
              <a:t>Finding and Building Support</a:t>
            </a:r>
          </a:p>
        </p:txBody>
      </p:sp>
      <p:sp>
        <p:nvSpPr>
          <p:cNvPr id="9" name="TextBox 8">
            <a:extLst>
              <a:ext uri="{FF2B5EF4-FFF2-40B4-BE49-F238E27FC236}">
                <a16:creationId xmlns:a16="http://schemas.microsoft.com/office/drawing/2014/main" id="{646332B7-3CFD-429D-8481-B031232468AC}"/>
              </a:ext>
            </a:extLst>
          </p:cNvPr>
          <p:cNvSpPr txBox="1"/>
          <p:nvPr/>
        </p:nvSpPr>
        <p:spPr>
          <a:xfrm>
            <a:off x="3639670" y="2110085"/>
            <a:ext cx="4572000" cy="923330"/>
          </a:xfrm>
          <a:prstGeom prst="rect">
            <a:avLst/>
          </a:prstGeom>
          <a:noFill/>
        </p:spPr>
        <p:txBody>
          <a:bodyPr wrap="square">
            <a:spAutoFit/>
          </a:bodyPr>
          <a:lstStyle/>
          <a:p>
            <a:r>
              <a:rPr lang="en-US" dirty="0"/>
              <a:t>Champions</a:t>
            </a:r>
          </a:p>
          <a:p>
            <a:r>
              <a:rPr lang="en-US" dirty="0"/>
              <a:t>Allies</a:t>
            </a:r>
          </a:p>
          <a:p>
            <a:r>
              <a:rPr lang="en-US" dirty="0"/>
              <a:t>Stakeholders</a:t>
            </a:r>
          </a:p>
        </p:txBody>
      </p:sp>
      <p:sp>
        <p:nvSpPr>
          <p:cNvPr id="5" name="Slide Number Placeholder 4">
            <a:extLst>
              <a:ext uri="{FF2B5EF4-FFF2-40B4-BE49-F238E27FC236}">
                <a16:creationId xmlns:a16="http://schemas.microsoft.com/office/drawing/2014/main" id="{AB976C42-D80E-45B2-AF30-2959C987612E}"/>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117</a:t>
            </a:fld>
            <a:endParaRPr lang="en-US" noProof="0"/>
          </a:p>
        </p:txBody>
      </p:sp>
    </p:spTree>
    <p:extLst>
      <p:ext uri="{BB962C8B-B14F-4D97-AF65-F5344CB8AC3E}">
        <p14:creationId xmlns:p14="http://schemas.microsoft.com/office/powerpoint/2010/main" val="1739708130"/>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Champions</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a:xfrm>
            <a:off x="914400" y="1054887"/>
            <a:ext cx="7452360" cy="3071839"/>
          </a:xfrm>
        </p:spPr>
        <p:txBody>
          <a:bodyPr>
            <a:noAutofit/>
          </a:bodyPr>
          <a:lstStyle/>
          <a:p>
            <a:pPr lvl="1"/>
            <a:r>
              <a:rPr lang="en-US"/>
              <a:t>A champion is a trusted community member who believes in the partnership and keeps momentum going from start to finish</a:t>
            </a:r>
          </a:p>
          <a:p>
            <a:pPr lvl="1"/>
            <a:r>
              <a:rPr lang="en-US"/>
              <a:t>The driving force of the partnership should be local</a:t>
            </a:r>
          </a:p>
          <a:p>
            <a:pPr lvl="1"/>
            <a:r>
              <a:rPr lang="en-US"/>
              <a:t>A local representative is an ideal champion</a:t>
            </a:r>
          </a:p>
          <a:p>
            <a:pPr lvl="1"/>
            <a:r>
              <a:rPr lang="en-US"/>
              <a:t>Local government entities can help see the larger picture and potentially encourage several water systems to partner</a:t>
            </a:r>
          </a:p>
          <a:p>
            <a:pPr lvl="1"/>
            <a:r>
              <a:rPr lang="en-US"/>
              <a:t>Community politics and cultural factors should be considered</a:t>
            </a:r>
          </a:p>
        </p:txBody>
      </p:sp>
      <p:sp>
        <p:nvSpPr>
          <p:cNvPr id="3" name="Slide Number Placeholder 2">
            <a:extLst>
              <a:ext uri="{FF2B5EF4-FFF2-40B4-BE49-F238E27FC236}">
                <a16:creationId xmlns:a16="http://schemas.microsoft.com/office/drawing/2014/main" id="{41B3FD8E-48BE-4E09-A621-584C26314919}"/>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10" name="Freeform 254">
            <a:extLst>
              <a:ext uri="{FF2B5EF4-FFF2-40B4-BE49-F238E27FC236}">
                <a16:creationId xmlns:a16="http://schemas.microsoft.com/office/drawing/2014/main" id="{A1CFA04F-0425-4CEC-8E55-85AFDA59AE53}"/>
              </a:ext>
              <a:ext uri="{C183D7F6-B498-43B3-948B-1728B52AA6E4}">
                <adec:decorative xmlns:adec="http://schemas.microsoft.com/office/drawing/2017/decorative" val="1"/>
              </a:ext>
            </a:extLst>
          </p:cNvPr>
          <p:cNvSpPr>
            <a:spLocks noEditPoints="1"/>
          </p:cNvSpPr>
          <p:nvPr/>
        </p:nvSpPr>
        <p:spPr bwMode="auto">
          <a:xfrm>
            <a:off x="299089" y="412455"/>
            <a:ext cx="368300" cy="366713"/>
          </a:xfrm>
          <a:custGeom>
            <a:avLst/>
            <a:gdLst>
              <a:gd name="T0" fmla="*/ 89 w 116"/>
              <a:gd name="T1" fmla="*/ 103 h 115"/>
              <a:gd name="T2" fmla="*/ 91 w 116"/>
              <a:gd name="T3" fmla="*/ 114 h 115"/>
              <a:gd name="T4" fmla="*/ 88 w 116"/>
              <a:gd name="T5" fmla="*/ 115 h 115"/>
              <a:gd name="T6" fmla="*/ 24 w 116"/>
              <a:gd name="T7" fmla="*/ 113 h 115"/>
              <a:gd name="T8" fmla="*/ 27 w 116"/>
              <a:gd name="T9" fmla="*/ 103 h 115"/>
              <a:gd name="T10" fmla="*/ 28 w 116"/>
              <a:gd name="T11" fmla="*/ 102 h 115"/>
              <a:gd name="T12" fmla="*/ 36 w 116"/>
              <a:gd name="T13" fmla="*/ 82 h 115"/>
              <a:gd name="T14" fmla="*/ 51 w 116"/>
              <a:gd name="T15" fmla="*/ 82 h 115"/>
              <a:gd name="T16" fmla="*/ 46 w 116"/>
              <a:gd name="T17" fmla="*/ 76 h 115"/>
              <a:gd name="T18" fmla="*/ 44 w 116"/>
              <a:gd name="T19" fmla="*/ 70 h 115"/>
              <a:gd name="T20" fmla="*/ 33 w 116"/>
              <a:gd name="T21" fmla="*/ 60 h 115"/>
              <a:gd name="T22" fmla="*/ 0 w 116"/>
              <a:gd name="T23" fmla="*/ 6 h 115"/>
              <a:gd name="T24" fmla="*/ 23 w 116"/>
              <a:gd name="T25" fmla="*/ 4 h 115"/>
              <a:gd name="T26" fmla="*/ 24 w 116"/>
              <a:gd name="T27" fmla="*/ 2 h 115"/>
              <a:gd name="T28" fmla="*/ 27 w 116"/>
              <a:gd name="T29" fmla="*/ 0 h 115"/>
              <a:gd name="T30" fmla="*/ 91 w 116"/>
              <a:gd name="T31" fmla="*/ 3 h 115"/>
              <a:gd name="T32" fmla="*/ 92 w 116"/>
              <a:gd name="T33" fmla="*/ 4 h 115"/>
              <a:gd name="T34" fmla="*/ 115 w 116"/>
              <a:gd name="T35" fmla="*/ 6 h 115"/>
              <a:gd name="T36" fmla="*/ 82 w 116"/>
              <a:gd name="T37" fmla="*/ 60 h 115"/>
              <a:gd name="T38" fmla="*/ 70 w 116"/>
              <a:gd name="T39" fmla="*/ 70 h 115"/>
              <a:gd name="T40" fmla="*/ 65 w 116"/>
              <a:gd name="T41" fmla="*/ 78 h 115"/>
              <a:gd name="T42" fmla="*/ 66 w 116"/>
              <a:gd name="T43" fmla="*/ 82 h 115"/>
              <a:gd name="T44" fmla="*/ 87 w 116"/>
              <a:gd name="T45" fmla="*/ 90 h 115"/>
              <a:gd name="T46" fmla="*/ 28 w 116"/>
              <a:gd name="T47" fmla="*/ 3 h 115"/>
              <a:gd name="T48" fmla="*/ 28 w 116"/>
              <a:gd name="T49" fmla="*/ 35 h 115"/>
              <a:gd name="T50" fmla="*/ 49 w 116"/>
              <a:gd name="T51" fmla="*/ 67 h 115"/>
              <a:gd name="T52" fmla="*/ 65 w 116"/>
              <a:gd name="T53" fmla="*/ 67 h 115"/>
              <a:gd name="T54" fmla="*/ 68 w 116"/>
              <a:gd name="T55" fmla="*/ 67 h 115"/>
              <a:gd name="T56" fmla="*/ 88 w 116"/>
              <a:gd name="T57" fmla="*/ 35 h 115"/>
              <a:gd name="T58" fmla="*/ 88 w 116"/>
              <a:gd name="T59" fmla="*/ 3 h 115"/>
              <a:gd name="T60" fmla="*/ 84 w 116"/>
              <a:gd name="T61" fmla="*/ 103 h 115"/>
              <a:gd name="T62" fmla="*/ 79 w 116"/>
              <a:gd name="T63" fmla="*/ 86 h 115"/>
              <a:gd name="T64" fmla="*/ 31 w 116"/>
              <a:gd name="T65" fmla="*/ 90 h 115"/>
              <a:gd name="T66" fmla="*/ 31 w 116"/>
              <a:gd name="T67" fmla="*/ 103 h 115"/>
              <a:gd name="T68" fmla="*/ 28 w 116"/>
              <a:gd name="T69" fmla="*/ 112 h 115"/>
              <a:gd name="T70" fmla="*/ 87 w 116"/>
              <a:gd name="T71" fmla="*/ 106 h 115"/>
              <a:gd name="T72" fmla="*/ 28 w 116"/>
              <a:gd name="T73" fmla="*/ 112 h 115"/>
              <a:gd name="T74" fmla="*/ 27 w 116"/>
              <a:gd name="T75" fmla="*/ 50 h 115"/>
              <a:gd name="T76" fmla="*/ 7 w 116"/>
              <a:gd name="T77" fmla="*/ 13 h 115"/>
              <a:gd name="T78" fmla="*/ 11 w 116"/>
              <a:gd name="T79" fmla="*/ 11 h 115"/>
              <a:gd name="T80" fmla="*/ 24 w 116"/>
              <a:gd name="T81" fmla="*/ 11 h 115"/>
              <a:gd name="T82" fmla="*/ 3 w 116"/>
              <a:gd name="T83" fmla="*/ 7 h 115"/>
              <a:gd name="T84" fmla="*/ 30 w 116"/>
              <a:gd name="T85" fmla="*/ 55 h 115"/>
              <a:gd name="T86" fmla="*/ 92 w 116"/>
              <a:gd name="T87" fmla="*/ 11 h 115"/>
              <a:gd name="T88" fmla="*/ 108 w 116"/>
              <a:gd name="T89" fmla="*/ 13 h 115"/>
              <a:gd name="T90" fmla="*/ 89 w 116"/>
              <a:gd name="T91" fmla="*/ 48 h 115"/>
              <a:gd name="T92" fmla="*/ 85 w 116"/>
              <a:gd name="T93" fmla="*/ 55 h 115"/>
              <a:gd name="T94" fmla="*/ 112 w 116"/>
              <a:gd name="T95" fmla="*/ 7 h 115"/>
              <a:gd name="T96" fmla="*/ 91 w 116"/>
              <a:gd name="T97" fmla="*/ 11 h 115"/>
              <a:gd name="T98" fmla="*/ 25 w 116"/>
              <a:gd name="T99" fmla="*/ 43 h 115"/>
              <a:gd name="T100" fmla="*/ 10 w 116"/>
              <a:gd name="T101" fmla="*/ 14 h 115"/>
              <a:gd name="T102" fmla="*/ 105 w 116"/>
              <a:gd name="T103" fmla="*/ 14 h 115"/>
              <a:gd name="T104" fmla="*/ 90 w 116"/>
              <a:gd name="T105" fmla="*/ 43 h 115"/>
              <a:gd name="T106" fmla="*/ 58 w 116"/>
              <a:gd name="T107" fmla="*/ 75 h 115"/>
              <a:gd name="T108" fmla="*/ 65 w 116"/>
              <a:gd name="T109" fmla="*/ 75 h 115"/>
              <a:gd name="T110" fmla="*/ 65 w 116"/>
              <a:gd name="T111" fmla="*/ 71 h 115"/>
              <a:gd name="T112" fmla="*/ 48 w 116"/>
              <a:gd name="T113" fmla="*/ 73 h 115"/>
              <a:gd name="T114" fmla="*/ 58 w 116"/>
              <a:gd name="T115" fmla="*/ 75 h 115"/>
              <a:gd name="T116" fmla="*/ 54 w 116"/>
              <a:gd name="T117" fmla="*/ 79 h 115"/>
              <a:gd name="T118" fmla="*/ 61 w 116"/>
              <a:gd name="T119" fmla="*/ 8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115">
                <a:moveTo>
                  <a:pt x="87" y="103"/>
                </a:moveTo>
                <a:cubicBezTo>
                  <a:pt x="88" y="103"/>
                  <a:pt x="88" y="103"/>
                  <a:pt x="89" y="103"/>
                </a:cubicBezTo>
                <a:cubicBezTo>
                  <a:pt x="90" y="103"/>
                  <a:pt x="91" y="104"/>
                  <a:pt x="91" y="105"/>
                </a:cubicBezTo>
                <a:cubicBezTo>
                  <a:pt x="91" y="108"/>
                  <a:pt x="91" y="111"/>
                  <a:pt x="91" y="114"/>
                </a:cubicBezTo>
                <a:cubicBezTo>
                  <a:pt x="91" y="115"/>
                  <a:pt x="90" y="115"/>
                  <a:pt x="89" y="115"/>
                </a:cubicBezTo>
                <a:cubicBezTo>
                  <a:pt x="88" y="115"/>
                  <a:pt x="88" y="115"/>
                  <a:pt x="88" y="115"/>
                </a:cubicBezTo>
                <a:cubicBezTo>
                  <a:pt x="68" y="115"/>
                  <a:pt x="47" y="115"/>
                  <a:pt x="27" y="115"/>
                </a:cubicBezTo>
                <a:cubicBezTo>
                  <a:pt x="25" y="115"/>
                  <a:pt x="24" y="115"/>
                  <a:pt x="24" y="113"/>
                </a:cubicBezTo>
                <a:cubicBezTo>
                  <a:pt x="24" y="110"/>
                  <a:pt x="24" y="108"/>
                  <a:pt x="24" y="105"/>
                </a:cubicBezTo>
                <a:cubicBezTo>
                  <a:pt x="24" y="104"/>
                  <a:pt x="25" y="103"/>
                  <a:pt x="27" y="103"/>
                </a:cubicBezTo>
                <a:cubicBezTo>
                  <a:pt x="27" y="103"/>
                  <a:pt x="28" y="103"/>
                  <a:pt x="28" y="103"/>
                </a:cubicBezTo>
                <a:cubicBezTo>
                  <a:pt x="28" y="102"/>
                  <a:pt x="28" y="102"/>
                  <a:pt x="28" y="102"/>
                </a:cubicBezTo>
                <a:cubicBezTo>
                  <a:pt x="28" y="98"/>
                  <a:pt x="28" y="94"/>
                  <a:pt x="28" y="90"/>
                </a:cubicBezTo>
                <a:cubicBezTo>
                  <a:pt x="28" y="86"/>
                  <a:pt x="31" y="82"/>
                  <a:pt x="36" y="82"/>
                </a:cubicBezTo>
                <a:cubicBezTo>
                  <a:pt x="41" y="82"/>
                  <a:pt x="45" y="82"/>
                  <a:pt x="49" y="82"/>
                </a:cubicBezTo>
                <a:cubicBezTo>
                  <a:pt x="50" y="82"/>
                  <a:pt x="50" y="82"/>
                  <a:pt x="51" y="82"/>
                </a:cubicBezTo>
                <a:cubicBezTo>
                  <a:pt x="51" y="81"/>
                  <a:pt x="51" y="80"/>
                  <a:pt x="51" y="79"/>
                </a:cubicBezTo>
                <a:cubicBezTo>
                  <a:pt x="48" y="78"/>
                  <a:pt x="47" y="78"/>
                  <a:pt x="46" y="76"/>
                </a:cubicBezTo>
                <a:cubicBezTo>
                  <a:pt x="44" y="74"/>
                  <a:pt x="44" y="72"/>
                  <a:pt x="45" y="70"/>
                </a:cubicBezTo>
                <a:cubicBezTo>
                  <a:pt x="44" y="70"/>
                  <a:pt x="44" y="70"/>
                  <a:pt x="44" y="70"/>
                </a:cubicBezTo>
                <a:cubicBezTo>
                  <a:pt x="41" y="67"/>
                  <a:pt x="37" y="65"/>
                  <a:pt x="35" y="61"/>
                </a:cubicBezTo>
                <a:cubicBezTo>
                  <a:pt x="34" y="61"/>
                  <a:pt x="34" y="60"/>
                  <a:pt x="33" y="60"/>
                </a:cubicBezTo>
                <a:cubicBezTo>
                  <a:pt x="15" y="51"/>
                  <a:pt x="4" y="37"/>
                  <a:pt x="0" y="17"/>
                </a:cubicBezTo>
                <a:cubicBezTo>
                  <a:pt x="0" y="13"/>
                  <a:pt x="0" y="10"/>
                  <a:pt x="0" y="6"/>
                </a:cubicBezTo>
                <a:cubicBezTo>
                  <a:pt x="0" y="5"/>
                  <a:pt x="1" y="4"/>
                  <a:pt x="2" y="4"/>
                </a:cubicBezTo>
                <a:cubicBezTo>
                  <a:pt x="9" y="4"/>
                  <a:pt x="16" y="4"/>
                  <a:pt x="23" y="4"/>
                </a:cubicBezTo>
                <a:cubicBezTo>
                  <a:pt x="23" y="4"/>
                  <a:pt x="24" y="4"/>
                  <a:pt x="24" y="4"/>
                </a:cubicBezTo>
                <a:cubicBezTo>
                  <a:pt x="24" y="3"/>
                  <a:pt x="24" y="2"/>
                  <a:pt x="24" y="2"/>
                </a:cubicBezTo>
                <a:cubicBezTo>
                  <a:pt x="24" y="1"/>
                  <a:pt x="25" y="0"/>
                  <a:pt x="26" y="0"/>
                </a:cubicBezTo>
                <a:cubicBezTo>
                  <a:pt x="27" y="0"/>
                  <a:pt x="27" y="0"/>
                  <a:pt x="27" y="0"/>
                </a:cubicBezTo>
                <a:cubicBezTo>
                  <a:pt x="47" y="0"/>
                  <a:pt x="68" y="0"/>
                  <a:pt x="88" y="0"/>
                </a:cubicBezTo>
                <a:cubicBezTo>
                  <a:pt x="91" y="0"/>
                  <a:pt x="91" y="0"/>
                  <a:pt x="91" y="3"/>
                </a:cubicBezTo>
                <a:cubicBezTo>
                  <a:pt x="91" y="3"/>
                  <a:pt x="91" y="4"/>
                  <a:pt x="91" y="4"/>
                </a:cubicBezTo>
                <a:cubicBezTo>
                  <a:pt x="91" y="4"/>
                  <a:pt x="92" y="4"/>
                  <a:pt x="92" y="4"/>
                </a:cubicBezTo>
                <a:cubicBezTo>
                  <a:pt x="99" y="4"/>
                  <a:pt x="106" y="4"/>
                  <a:pt x="113" y="4"/>
                </a:cubicBezTo>
                <a:cubicBezTo>
                  <a:pt x="115" y="4"/>
                  <a:pt x="115" y="4"/>
                  <a:pt x="115" y="6"/>
                </a:cubicBezTo>
                <a:cubicBezTo>
                  <a:pt x="116" y="16"/>
                  <a:pt x="114" y="26"/>
                  <a:pt x="109" y="34"/>
                </a:cubicBezTo>
                <a:cubicBezTo>
                  <a:pt x="103" y="46"/>
                  <a:pt x="94" y="55"/>
                  <a:pt x="82" y="60"/>
                </a:cubicBezTo>
                <a:cubicBezTo>
                  <a:pt x="82" y="60"/>
                  <a:pt x="82" y="60"/>
                  <a:pt x="81" y="61"/>
                </a:cubicBezTo>
                <a:cubicBezTo>
                  <a:pt x="78" y="64"/>
                  <a:pt x="74" y="68"/>
                  <a:pt x="70" y="70"/>
                </a:cubicBezTo>
                <a:cubicBezTo>
                  <a:pt x="71" y="72"/>
                  <a:pt x="71" y="74"/>
                  <a:pt x="70" y="76"/>
                </a:cubicBezTo>
                <a:cubicBezTo>
                  <a:pt x="68" y="78"/>
                  <a:pt x="67" y="78"/>
                  <a:pt x="65" y="78"/>
                </a:cubicBezTo>
                <a:cubicBezTo>
                  <a:pt x="65" y="80"/>
                  <a:pt x="65" y="81"/>
                  <a:pt x="65" y="82"/>
                </a:cubicBezTo>
                <a:cubicBezTo>
                  <a:pt x="65" y="82"/>
                  <a:pt x="65" y="82"/>
                  <a:pt x="66" y="82"/>
                </a:cubicBezTo>
                <a:cubicBezTo>
                  <a:pt x="70" y="82"/>
                  <a:pt x="75" y="82"/>
                  <a:pt x="79" y="82"/>
                </a:cubicBezTo>
                <a:cubicBezTo>
                  <a:pt x="83" y="82"/>
                  <a:pt x="87" y="86"/>
                  <a:pt x="87" y="90"/>
                </a:cubicBezTo>
                <a:cubicBezTo>
                  <a:pt x="87" y="94"/>
                  <a:pt x="87" y="99"/>
                  <a:pt x="87" y="103"/>
                </a:cubicBezTo>
                <a:close/>
                <a:moveTo>
                  <a:pt x="28" y="3"/>
                </a:moveTo>
                <a:cubicBezTo>
                  <a:pt x="28" y="4"/>
                  <a:pt x="28" y="5"/>
                  <a:pt x="28" y="6"/>
                </a:cubicBezTo>
                <a:cubicBezTo>
                  <a:pt x="28" y="16"/>
                  <a:pt x="27" y="26"/>
                  <a:pt x="28" y="35"/>
                </a:cubicBezTo>
                <a:cubicBezTo>
                  <a:pt x="28" y="49"/>
                  <a:pt x="34" y="59"/>
                  <a:pt x="46" y="67"/>
                </a:cubicBezTo>
                <a:cubicBezTo>
                  <a:pt x="47" y="67"/>
                  <a:pt x="48" y="68"/>
                  <a:pt x="49" y="67"/>
                </a:cubicBezTo>
                <a:cubicBezTo>
                  <a:pt x="50" y="67"/>
                  <a:pt x="50" y="67"/>
                  <a:pt x="50" y="67"/>
                </a:cubicBezTo>
                <a:cubicBezTo>
                  <a:pt x="55" y="67"/>
                  <a:pt x="60" y="67"/>
                  <a:pt x="65" y="67"/>
                </a:cubicBezTo>
                <a:cubicBezTo>
                  <a:pt x="65" y="67"/>
                  <a:pt x="66" y="67"/>
                  <a:pt x="67" y="67"/>
                </a:cubicBezTo>
                <a:cubicBezTo>
                  <a:pt x="67" y="67"/>
                  <a:pt x="68" y="68"/>
                  <a:pt x="68" y="67"/>
                </a:cubicBezTo>
                <a:cubicBezTo>
                  <a:pt x="73" y="65"/>
                  <a:pt x="77" y="61"/>
                  <a:pt x="80" y="57"/>
                </a:cubicBezTo>
                <a:cubicBezTo>
                  <a:pt x="85" y="51"/>
                  <a:pt x="87" y="43"/>
                  <a:pt x="88" y="35"/>
                </a:cubicBezTo>
                <a:cubicBezTo>
                  <a:pt x="88" y="26"/>
                  <a:pt x="88" y="16"/>
                  <a:pt x="88" y="6"/>
                </a:cubicBezTo>
                <a:cubicBezTo>
                  <a:pt x="88" y="5"/>
                  <a:pt x="88" y="4"/>
                  <a:pt x="88" y="3"/>
                </a:cubicBezTo>
                <a:cubicBezTo>
                  <a:pt x="68" y="3"/>
                  <a:pt x="48" y="3"/>
                  <a:pt x="28" y="3"/>
                </a:cubicBezTo>
                <a:close/>
                <a:moveTo>
                  <a:pt x="84" y="103"/>
                </a:moveTo>
                <a:cubicBezTo>
                  <a:pt x="84" y="98"/>
                  <a:pt x="84" y="94"/>
                  <a:pt x="84" y="90"/>
                </a:cubicBezTo>
                <a:cubicBezTo>
                  <a:pt x="84" y="87"/>
                  <a:pt x="82" y="86"/>
                  <a:pt x="79" y="86"/>
                </a:cubicBezTo>
                <a:cubicBezTo>
                  <a:pt x="65" y="86"/>
                  <a:pt x="50" y="86"/>
                  <a:pt x="36" y="86"/>
                </a:cubicBezTo>
                <a:cubicBezTo>
                  <a:pt x="33" y="86"/>
                  <a:pt x="31" y="87"/>
                  <a:pt x="31" y="90"/>
                </a:cubicBezTo>
                <a:cubicBezTo>
                  <a:pt x="31" y="94"/>
                  <a:pt x="31" y="98"/>
                  <a:pt x="31" y="102"/>
                </a:cubicBezTo>
                <a:cubicBezTo>
                  <a:pt x="31" y="102"/>
                  <a:pt x="31" y="102"/>
                  <a:pt x="31" y="103"/>
                </a:cubicBezTo>
                <a:cubicBezTo>
                  <a:pt x="49" y="103"/>
                  <a:pt x="66" y="103"/>
                  <a:pt x="84" y="103"/>
                </a:cubicBezTo>
                <a:close/>
                <a:moveTo>
                  <a:pt x="28" y="112"/>
                </a:moveTo>
                <a:cubicBezTo>
                  <a:pt x="48" y="112"/>
                  <a:pt x="68" y="112"/>
                  <a:pt x="87" y="112"/>
                </a:cubicBezTo>
                <a:cubicBezTo>
                  <a:pt x="87" y="110"/>
                  <a:pt x="87" y="108"/>
                  <a:pt x="87" y="106"/>
                </a:cubicBezTo>
                <a:cubicBezTo>
                  <a:pt x="67" y="106"/>
                  <a:pt x="48" y="106"/>
                  <a:pt x="28" y="106"/>
                </a:cubicBezTo>
                <a:cubicBezTo>
                  <a:pt x="28" y="108"/>
                  <a:pt x="28" y="110"/>
                  <a:pt x="28" y="112"/>
                </a:cubicBezTo>
                <a:close/>
                <a:moveTo>
                  <a:pt x="30" y="55"/>
                </a:moveTo>
                <a:cubicBezTo>
                  <a:pt x="29" y="53"/>
                  <a:pt x="28" y="51"/>
                  <a:pt x="27" y="50"/>
                </a:cubicBezTo>
                <a:cubicBezTo>
                  <a:pt x="27" y="49"/>
                  <a:pt x="26" y="48"/>
                  <a:pt x="26" y="48"/>
                </a:cubicBezTo>
                <a:cubicBezTo>
                  <a:pt x="15" y="39"/>
                  <a:pt x="8" y="27"/>
                  <a:pt x="7" y="13"/>
                </a:cubicBezTo>
                <a:cubicBezTo>
                  <a:pt x="7" y="12"/>
                  <a:pt x="7" y="11"/>
                  <a:pt x="9" y="11"/>
                </a:cubicBezTo>
                <a:cubicBezTo>
                  <a:pt x="10" y="11"/>
                  <a:pt x="10" y="11"/>
                  <a:pt x="11" y="11"/>
                </a:cubicBezTo>
                <a:cubicBezTo>
                  <a:pt x="15" y="11"/>
                  <a:pt x="19" y="11"/>
                  <a:pt x="23" y="11"/>
                </a:cubicBezTo>
                <a:cubicBezTo>
                  <a:pt x="24" y="11"/>
                  <a:pt x="24" y="11"/>
                  <a:pt x="24" y="11"/>
                </a:cubicBezTo>
                <a:cubicBezTo>
                  <a:pt x="24" y="9"/>
                  <a:pt x="24" y="8"/>
                  <a:pt x="24" y="7"/>
                </a:cubicBezTo>
                <a:cubicBezTo>
                  <a:pt x="17" y="7"/>
                  <a:pt x="10" y="7"/>
                  <a:pt x="3" y="7"/>
                </a:cubicBezTo>
                <a:cubicBezTo>
                  <a:pt x="3" y="18"/>
                  <a:pt x="5" y="28"/>
                  <a:pt x="11" y="37"/>
                </a:cubicBezTo>
                <a:cubicBezTo>
                  <a:pt x="15" y="44"/>
                  <a:pt x="22" y="50"/>
                  <a:pt x="30" y="55"/>
                </a:cubicBezTo>
                <a:close/>
                <a:moveTo>
                  <a:pt x="91" y="11"/>
                </a:moveTo>
                <a:cubicBezTo>
                  <a:pt x="91" y="11"/>
                  <a:pt x="92" y="11"/>
                  <a:pt x="92" y="11"/>
                </a:cubicBezTo>
                <a:cubicBezTo>
                  <a:pt x="97" y="11"/>
                  <a:pt x="102" y="11"/>
                  <a:pt x="106" y="11"/>
                </a:cubicBezTo>
                <a:cubicBezTo>
                  <a:pt x="108" y="11"/>
                  <a:pt x="108" y="12"/>
                  <a:pt x="108" y="13"/>
                </a:cubicBezTo>
                <a:cubicBezTo>
                  <a:pt x="108" y="14"/>
                  <a:pt x="108" y="16"/>
                  <a:pt x="108" y="17"/>
                </a:cubicBezTo>
                <a:cubicBezTo>
                  <a:pt x="106" y="30"/>
                  <a:pt x="99" y="40"/>
                  <a:pt x="89" y="48"/>
                </a:cubicBezTo>
                <a:cubicBezTo>
                  <a:pt x="88" y="49"/>
                  <a:pt x="88" y="49"/>
                  <a:pt x="88" y="49"/>
                </a:cubicBezTo>
                <a:cubicBezTo>
                  <a:pt x="87" y="51"/>
                  <a:pt x="86" y="53"/>
                  <a:pt x="85" y="55"/>
                </a:cubicBezTo>
                <a:cubicBezTo>
                  <a:pt x="95" y="49"/>
                  <a:pt x="102" y="42"/>
                  <a:pt x="107" y="32"/>
                </a:cubicBezTo>
                <a:cubicBezTo>
                  <a:pt x="111" y="24"/>
                  <a:pt x="112" y="16"/>
                  <a:pt x="112" y="7"/>
                </a:cubicBezTo>
                <a:cubicBezTo>
                  <a:pt x="105" y="7"/>
                  <a:pt x="98" y="7"/>
                  <a:pt x="91" y="7"/>
                </a:cubicBezTo>
                <a:cubicBezTo>
                  <a:pt x="91" y="9"/>
                  <a:pt x="91" y="10"/>
                  <a:pt x="91" y="11"/>
                </a:cubicBezTo>
                <a:close/>
                <a:moveTo>
                  <a:pt x="10" y="14"/>
                </a:moveTo>
                <a:cubicBezTo>
                  <a:pt x="10" y="23"/>
                  <a:pt x="19" y="40"/>
                  <a:pt x="25" y="43"/>
                </a:cubicBezTo>
                <a:cubicBezTo>
                  <a:pt x="24" y="34"/>
                  <a:pt x="25" y="24"/>
                  <a:pt x="24" y="14"/>
                </a:cubicBezTo>
                <a:cubicBezTo>
                  <a:pt x="20" y="14"/>
                  <a:pt x="15" y="14"/>
                  <a:pt x="10" y="14"/>
                </a:cubicBezTo>
                <a:close/>
                <a:moveTo>
                  <a:pt x="90" y="43"/>
                </a:moveTo>
                <a:cubicBezTo>
                  <a:pt x="99" y="35"/>
                  <a:pt x="104" y="26"/>
                  <a:pt x="105" y="14"/>
                </a:cubicBezTo>
                <a:cubicBezTo>
                  <a:pt x="100" y="14"/>
                  <a:pt x="95" y="14"/>
                  <a:pt x="91" y="14"/>
                </a:cubicBezTo>
                <a:cubicBezTo>
                  <a:pt x="90" y="24"/>
                  <a:pt x="91" y="33"/>
                  <a:pt x="90" y="43"/>
                </a:cubicBezTo>
                <a:close/>
                <a:moveTo>
                  <a:pt x="58" y="75"/>
                </a:moveTo>
                <a:cubicBezTo>
                  <a:pt x="58" y="75"/>
                  <a:pt x="58" y="75"/>
                  <a:pt x="58" y="75"/>
                </a:cubicBezTo>
                <a:cubicBezTo>
                  <a:pt x="59" y="75"/>
                  <a:pt x="60" y="75"/>
                  <a:pt x="61" y="75"/>
                </a:cubicBezTo>
                <a:cubicBezTo>
                  <a:pt x="63" y="75"/>
                  <a:pt x="64" y="75"/>
                  <a:pt x="65" y="75"/>
                </a:cubicBezTo>
                <a:cubicBezTo>
                  <a:pt x="67" y="75"/>
                  <a:pt x="67" y="74"/>
                  <a:pt x="67" y="73"/>
                </a:cubicBezTo>
                <a:cubicBezTo>
                  <a:pt x="67" y="71"/>
                  <a:pt x="67" y="71"/>
                  <a:pt x="65" y="71"/>
                </a:cubicBezTo>
                <a:cubicBezTo>
                  <a:pt x="60" y="71"/>
                  <a:pt x="55" y="71"/>
                  <a:pt x="50" y="71"/>
                </a:cubicBezTo>
                <a:cubicBezTo>
                  <a:pt x="48" y="71"/>
                  <a:pt x="48" y="71"/>
                  <a:pt x="48" y="73"/>
                </a:cubicBezTo>
                <a:cubicBezTo>
                  <a:pt x="48" y="75"/>
                  <a:pt x="49" y="75"/>
                  <a:pt x="50" y="75"/>
                </a:cubicBezTo>
                <a:cubicBezTo>
                  <a:pt x="53" y="75"/>
                  <a:pt x="55" y="75"/>
                  <a:pt x="58" y="75"/>
                </a:cubicBezTo>
                <a:close/>
                <a:moveTo>
                  <a:pt x="61" y="79"/>
                </a:moveTo>
                <a:cubicBezTo>
                  <a:pt x="59" y="79"/>
                  <a:pt x="56" y="79"/>
                  <a:pt x="54" y="79"/>
                </a:cubicBezTo>
                <a:cubicBezTo>
                  <a:pt x="54" y="80"/>
                  <a:pt x="54" y="81"/>
                  <a:pt x="54" y="82"/>
                </a:cubicBezTo>
                <a:cubicBezTo>
                  <a:pt x="56" y="82"/>
                  <a:pt x="59" y="82"/>
                  <a:pt x="61" y="82"/>
                </a:cubicBezTo>
                <a:cubicBezTo>
                  <a:pt x="61" y="81"/>
                  <a:pt x="61" y="80"/>
                  <a:pt x="61" y="79"/>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255">
            <a:extLst>
              <a:ext uri="{FF2B5EF4-FFF2-40B4-BE49-F238E27FC236}">
                <a16:creationId xmlns:a16="http://schemas.microsoft.com/office/drawing/2014/main" id="{E70B43A9-F3BD-44B3-9ADD-E4AE965DACDC}"/>
              </a:ext>
              <a:ext uri="{C183D7F6-B498-43B3-948B-1728B52AA6E4}">
                <adec:decorative xmlns:adec="http://schemas.microsoft.com/office/drawing/2017/decorative" val="1"/>
              </a:ext>
            </a:extLst>
          </p:cNvPr>
          <p:cNvSpPr>
            <a:spLocks noEditPoints="1"/>
          </p:cNvSpPr>
          <p:nvPr/>
        </p:nvSpPr>
        <p:spPr bwMode="auto">
          <a:xfrm>
            <a:off x="432439" y="447380"/>
            <a:ext cx="98425" cy="100013"/>
          </a:xfrm>
          <a:custGeom>
            <a:avLst/>
            <a:gdLst>
              <a:gd name="T0" fmla="*/ 31 w 31"/>
              <a:gd name="T1" fmla="*/ 13 h 31"/>
              <a:gd name="T2" fmla="*/ 31 w 31"/>
              <a:gd name="T3" fmla="*/ 14 h 31"/>
              <a:gd name="T4" fmla="*/ 25 w 31"/>
              <a:gd name="T5" fmla="*/ 19 h 31"/>
              <a:gd name="T6" fmla="*/ 25 w 31"/>
              <a:gd name="T7" fmla="*/ 21 h 31"/>
              <a:gd name="T8" fmla="*/ 26 w 31"/>
              <a:gd name="T9" fmla="*/ 29 h 31"/>
              <a:gd name="T10" fmla="*/ 25 w 31"/>
              <a:gd name="T11" fmla="*/ 30 h 31"/>
              <a:gd name="T12" fmla="*/ 23 w 31"/>
              <a:gd name="T13" fmla="*/ 31 h 31"/>
              <a:gd name="T14" fmla="*/ 16 w 31"/>
              <a:gd name="T15" fmla="*/ 27 h 31"/>
              <a:gd name="T16" fmla="*/ 15 w 31"/>
              <a:gd name="T17" fmla="*/ 27 h 31"/>
              <a:gd name="T18" fmla="*/ 8 w 31"/>
              <a:gd name="T19" fmla="*/ 30 h 31"/>
              <a:gd name="T20" fmla="*/ 6 w 31"/>
              <a:gd name="T21" fmla="*/ 31 h 31"/>
              <a:gd name="T22" fmla="*/ 5 w 31"/>
              <a:gd name="T23" fmla="*/ 28 h 31"/>
              <a:gd name="T24" fmla="*/ 7 w 31"/>
              <a:gd name="T25" fmla="*/ 21 h 31"/>
              <a:gd name="T26" fmla="*/ 6 w 31"/>
              <a:gd name="T27" fmla="*/ 19 h 31"/>
              <a:gd name="T28" fmla="*/ 1 w 31"/>
              <a:gd name="T29" fmla="*/ 14 h 31"/>
              <a:gd name="T30" fmla="*/ 0 w 31"/>
              <a:gd name="T31" fmla="*/ 12 h 31"/>
              <a:gd name="T32" fmla="*/ 2 w 31"/>
              <a:gd name="T33" fmla="*/ 11 h 31"/>
              <a:gd name="T34" fmla="*/ 9 w 31"/>
              <a:gd name="T35" fmla="*/ 10 h 31"/>
              <a:gd name="T36" fmla="*/ 11 w 31"/>
              <a:gd name="T37" fmla="*/ 9 h 31"/>
              <a:gd name="T38" fmla="*/ 14 w 31"/>
              <a:gd name="T39" fmla="*/ 2 h 31"/>
              <a:gd name="T40" fmla="*/ 16 w 31"/>
              <a:gd name="T41" fmla="*/ 1 h 31"/>
              <a:gd name="T42" fmla="*/ 17 w 31"/>
              <a:gd name="T43" fmla="*/ 2 h 31"/>
              <a:gd name="T44" fmla="*/ 21 w 31"/>
              <a:gd name="T45" fmla="*/ 9 h 31"/>
              <a:gd name="T46" fmla="*/ 22 w 31"/>
              <a:gd name="T47" fmla="*/ 10 h 31"/>
              <a:gd name="T48" fmla="*/ 30 w 31"/>
              <a:gd name="T49" fmla="*/ 11 h 31"/>
              <a:gd name="T50" fmla="*/ 31 w 31"/>
              <a:gd name="T51" fmla="*/ 13 h 31"/>
              <a:gd name="T52" fmla="*/ 16 w 31"/>
              <a:gd name="T53" fmla="*/ 6 h 31"/>
              <a:gd name="T54" fmla="*/ 13 w 31"/>
              <a:gd name="T55" fmla="*/ 10 h 31"/>
              <a:gd name="T56" fmla="*/ 10 w 31"/>
              <a:gd name="T57" fmla="*/ 13 h 31"/>
              <a:gd name="T58" fmla="*/ 7 w 31"/>
              <a:gd name="T59" fmla="*/ 13 h 31"/>
              <a:gd name="T60" fmla="*/ 5 w 31"/>
              <a:gd name="T61" fmla="*/ 14 h 31"/>
              <a:gd name="T62" fmla="*/ 9 w 31"/>
              <a:gd name="T63" fmla="*/ 18 h 31"/>
              <a:gd name="T64" fmla="*/ 10 w 31"/>
              <a:gd name="T65" fmla="*/ 21 h 31"/>
              <a:gd name="T66" fmla="*/ 9 w 31"/>
              <a:gd name="T67" fmla="*/ 26 h 31"/>
              <a:gd name="T68" fmla="*/ 14 w 31"/>
              <a:gd name="T69" fmla="*/ 24 h 31"/>
              <a:gd name="T70" fmla="*/ 17 w 31"/>
              <a:gd name="T71" fmla="*/ 24 h 31"/>
              <a:gd name="T72" fmla="*/ 22 w 31"/>
              <a:gd name="T73" fmla="*/ 26 h 31"/>
              <a:gd name="T74" fmla="*/ 21 w 31"/>
              <a:gd name="T75" fmla="*/ 21 h 31"/>
              <a:gd name="T76" fmla="*/ 22 w 31"/>
              <a:gd name="T77" fmla="*/ 18 h 31"/>
              <a:gd name="T78" fmla="*/ 26 w 31"/>
              <a:gd name="T79" fmla="*/ 14 h 31"/>
              <a:gd name="T80" fmla="*/ 20 w 31"/>
              <a:gd name="T81" fmla="*/ 13 h 31"/>
              <a:gd name="T82" fmla="*/ 18 w 31"/>
              <a:gd name="T83" fmla="*/ 11 h 31"/>
              <a:gd name="T84" fmla="*/ 16 w 31"/>
              <a:gd name="T8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31" y="13"/>
                </a:moveTo>
                <a:cubicBezTo>
                  <a:pt x="31" y="13"/>
                  <a:pt x="31" y="14"/>
                  <a:pt x="31" y="14"/>
                </a:cubicBezTo>
                <a:cubicBezTo>
                  <a:pt x="29" y="16"/>
                  <a:pt x="27" y="18"/>
                  <a:pt x="25" y="19"/>
                </a:cubicBezTo>
                <a:cubicBezTo>
                  <a:pt x="25" y="20"/>
                  <a:pt x="24" y="20"/>
                  <a:pt x="25" y="21"/>
                </a:cubicBezTo>
                <a:cubicBezTo>
                  <a:pt x="25" y="24"/>
                  <a:pt x="26" y="26"/>
                  <a:pt x="26" y="29"/>
                </a:cubicBezTo>
                <a:cubicBezTo>
                  <a:pt x="26" y="29"/>
                  <a:pt x="26" y="30"/>
                  <a:pt x="25" y="30"/>
                </a:cubicBezTo>
                <a:cubicBezTo>
                  <a:pt x="25" y="31"/>
                  <a:pt x="24" y="31"/>
                  <a:pt x="23" y="31"/>
                </a:cubicBezTo>
                <a:cubicBezTo>
                  <a:pt x="21" y="29"/>
                  <a:pt x="19" y="28"/>
                  <a:pt x="16" y="27"/>
                </a:cubicBezTo>
                <a:cubicBezTo>
                  <a:pt x="16" y="27"/>
                  <a:pt x="15" y="27"/>
                  <a:pt x="15" y="27"/>
                </a:cubicBezTo>
                <a:cubicBezTo>
                  <a:pt x="12" y="28"/>
                  <a:pt x="10" y="29"/>
                  <a:pt x="8" y="30"/>
                </a:cubicBezTo>
                <a:cubicBezTo>
                  <a:pt x="7" y="31"/>
                  <a:pt x="6" y="31"/>
                  <a:pt x="6" y="31"/>
                </a:cubicBezTo>
                <a:cubicBezTo>
                  <a:pt x="5" y="30"/>
                  <a:pt x="5" y="29"/>
                  <a:pt x="5" y="28"/>
                </a:cubicBezTo>
                <a:cubicBezTo>
                  <a:pt x="6" y="26"/>
                  <a:pt x="6" y="23"/>
                  <a:pt x="7" y="21"/>
                </a:cubicBezTo>
                <a:cubicBezTo>
                  <a:pt x="7" y="20"/>
                  <a:pt x="6" y="20"/>
                  <a:pt x="6" y="19"/>
                </a:cubicBezTo>
                <a:cubicBezTo>
                  <a:pt x="4" y="18"/>
                  <a:pt x="3" y="16"/>
                  <a:pt x="1" y="14"/>
                </a:cubicBezTo>
                <a:cubicBezTo>
                  <a:pt x="0" y="13"/>
                  <a:pt x="0" y="13"/>
                  <a:pt x="0" y="12"/>
                </a:cubicBezTo>
                <a:cubicBezTo>
                  <a:pt x="0" y="11"/>
                  <a:pt x="1" y="11"/>
                  <a:pt x="2" y="11"/>
                </a:cubicBezTo>
                <a:cubicBezTo>
                  <a:pt x="4" y="10"/>
                  <a:pt x="7" y="10"/>
                  <a:pt x="9" y="10"/>
                </a:cubicBezTo>
                <a:cubicBezTo>
                  <a:pt x="10" y="10"/>
                  <a:pt x="10" y="9"/>
                  <a:pt x="11" y="9"/>
                </a:cubicBezTo>
                <a:cubicBezTo>
                  <a:pt x="12" y="6"/>
                  <a:pt x="13" y="4"/>
                  <a:pt x="14" y="2"/>
                </a:cubicBezTo>
                <a:cubicBezTo>
                  <a:pt x="14" y="1"/>
                  <a:pt x="15" y="1"/>
                  <a:pt x="16" y="1"/>
                </a:cubicBezTo>
                <a:cubicBezTo>
                  <a:pt x="16" y="0"/>
                  <a:pt x="17" y="1"/>
                  <a:pt x="17" y="2"/>
                </a:cubicBezTo>
                <a:cubicBezTo>
                  <a:pt x="18" y="4"/>
                  <a:pt x="19" y="6"/>
                  <a:pt x="21" y="9"/>
                </a:cubicBezTo>
                <a:cubicBezTo>
                  <a:pt x="21" y="9"/>
                  <a:pt x="21" y="10"/>
                  <a:pt x="22" y="10"/>
                </a:cubicBezTo>
                <a:cubicBezTo>
                  <a:pt x="25" y="10"/>
                  <a:pt x="27" y="10"/>
                  <a:pt x="30" y="11"/>
                </a:cubicBezTo>
                <a:cubicBezTo>
                  <a:pt x="31" y="11"/>
                  <a:pt x="31" y="11"/>
                  <a:pt x="31" y="13"/>
                </a:cubicBezTo>
                <a:close/>
                <a:moveTo>
                  <a:pt x="16" y="6"/>
                </a:moveTo>
                <a:cubicBezTo>
                  <a:pt x="15" y="7"/>
                  <a:pt x="14" y="9"/>
                  <a:pt x="13" y="10"/>
                </a:cubicBezTo>
                <a:cubicBezTo>
                  <a:pt x="13" y="12"/>
                  <a:pt x="12" y="13"/>
                  <a:pt x="10" y="13"/>
                </a:cubicBezTo>
                <a:cubicBezTo>
                  <a:pt x="9" y="13"/>
                  <a:pt x="8" y="13"/>
                  <a:pt x="7" y="13"/>
                </a:cubicBezTo>
                <a:cubicBezTo>
                  <a:pt x="7" y="13"/>
                  <a:pt x="6" y="13"/>
                  <a:pt x="5" y="14"/>
                </a:cubicBezTo>
                <a:cubicBezTo>
                  <a:pt x="6" y="15"/>
                  <a:pt x="8" y="16"/>
                  <a:pt x="9" y="18"/>
                </a:cubicBezTo>
                <a:cubicBezTo>
                  <a:pt x="10" y="19"/>
                  <a:pt x="10" y="20"/>
                  <a:pt x="10" y="21"/>
                </a:cubicBezTo>
                <a:cubicBezTo>
                  <a:pt x="10" y="23"/>
                  <a:pt x="9" y="24"/>
                  <a:pt x="9" y="26"/>
                </a:cubicBezTo>
                <a:cubicBezTo>
                  <a:pt x="11" y="25"/>
                  <a:pt x="13" y="24"/>
                  <a:pt x="14" y="24"/>
                </a:cubicBezTo>
                <a:cubicBezTo>
                  <a:pt x="15" y="23"/>
                  <a:pt x="16" y="23"/>
                  <a:pt x="17" y="24"/>
                </a:cubicBezTo>
                <a:cubicBezTo>
                  <a:pt x="19" y="24"/>
                  <a:pt x="20" y="25"/>
                  <a:pt x="22" y="26"/>
                </a:cubicBezTo>
                <a:cubicBezTo>
                  <a:pt x="22" y="24"/>
                  <a:pt x="22" y="22"/>
                  <a:pt x="21" y="21"/>
                </a:cubicBezTo>
                <a:cubicBezTo>
                  <a:pt x="21" y="19"/>
                  <a:pt x="21" y="19"/>
                  <a:pt x="22" y="18"/>
                </a:cubicBezTo>
                <a:cubicBezTo>
                  <a:pt x="23" y="16"/>
                  <a:pt x="25" y="15"/>
                  <a:pt x="26" y="14"/>
                </a:cubicBezTo>
                <a:cubicBezTo>
                  <a:pt x="24" y="13"/>
                  <a:pt x="22" y="13"/>
                  <a:pt x="20" y="13"/>
                </a:cubicBezTo>
                <a:cubicBezTo>
                  <a:pt x="19" y="13"/>
                  <a:pt x="19" y="12"/>
                  <a:pt x="18" y="11"/>
                </a:cubicBezTo>
                <a:cubicBezTo>
                  <a:pt x="17" y="9"/>
                  <a:pt x="17" y="8"/>
                  <a:pt x="16" y="6"/>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85462370"/>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Possible champions include:</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a:xfrm>
            <a:off x="914400" y="1054887"/>
            <a:ext cx="7452360" cy="3238811"/>
          </a:xfrm>
        </p:spPr>
        <p:txBody>
          <a:bodyPr>
            <a:noAutofit/>
          </a:bodyPr>
          <a:lstStyle/>
          <a:p>
            <a:pPr lvl="1"/>
            <a:r>
              <a:rPr lang="en-US"/>
              <a:t>A citizens’ committee</a:t>
            </a:r>
          </a:p>
          <a:p>
            <a:pPr lvl="1"/>
            <a:r>
              <a:rPr lang="en-US"/>
              <a:t>A technical assistance provider</a:t>
            </a:r>
          </a:p>
          <a:p>
            <a:pPr lvl="1"/>
            <a:r>
              <a:rPr lang="en-US"/>
              <a:t>Another water system interested in partnership</a:t>
            </a:r>
          </a:p>
          <a:p>
            <a:pPr lvl="1"/>
            <a:r>
              <a:rPr lang="en-US"/>
              <a:t>The owner of the water system</a:t>
            </a:r>
          </a:p>
          <a:p>
            <a:pPr lvl="1"/>
            <a:r>
              <a:rPr lang="en-US"/>
              <a:t>A county or regional government</a:t>
            </a:r>
          </a:p>
          <a:p>
            <a:pPr lvl="1"/>
            <a:r>
              <a:rPr lang="en-US"/>
              <a:t>Volunteer support groups (i.e., service and economic organizations)</a:t>
            </a:r>
          </a:p>
          <a:p>
            <a:pPr lvl="1"/>
            <a:r>
              <a:rPr lang="en-US"/>
              <a:t>A financial aid program</a:t>
            </a:r>
          </a:p>
          <a:p>
            <a:pPr lvl="1"/>
            <a:r>
              <a:rPr lang="en-US"/>
              <a:t>A community member or local resident</a:t>
            </a:r>
          </a:p>
        </p:txBody>
      </p:sp>
      <p:sp>
        <p:nvSpPr>
          <p:cNvPr id="3" name="Slide Number Placeholder 2">
            <a:extLst>
              <a:ext uri="{FF2B5EF4-FFF2-40B4-BE49-F238E27FC236}">
                <a16:creationId xmlns:a16="http://schemas.microsoft.com/office/drawing/2014/main" id="{41B3FD8E-48BE-4E09-A621-584C26314919}"/>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119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6" name="Freeform 254">
            <a:extLst>
              <a:ext uri="{FF2B5EF4-FFF2-40B4-BE49-F238E27FC236}">
                <a16:creationId xmlns:a16="http://schemas.microsoft.com/office/drawing/2014/main" id="{9350DE80-41E7-4CB8-B53A-6618899BEB9E}"/>
              </a:ext>
              <a:ext uri="{C183D7F6-B498-43B3-948B-1728B52AA6E4}">
                <adec:decorative xmlns:adec="http://schemas.microsoft.com/office/drawing/2017/decorative" val="1"/>
              </a:ext>
            </a:extLst>
          </p:cNvPr>
          <p:cNvSpPr>
            <a:spLocks noEditPoints="1"/>
          </p:cNvSpPr>
          <p:nvPr/>
        </p:nvSpPr>
        <p:spPr bwMode="auto">
          <a:xfrm>
            <a:off x="299089" y="412455"/>
            <a:ext cx="368300" cy="366713"/>
          </a:xfrm>
          <a:custGeom>
            <a:avLst/>
            <a:gdLst>
              <a:gd name="T0" fmla="*/ 89 w 116"/>
              <a:gd name="T1" fmla="*/ 103 h 115"/>
              <a:gd name="T2" fmla="*/ 91 w 116"/>
              <a:gd name="T3" fmla="*/ 114 h 115"/>
              <a:gd name="T4" fmla="*/ 88 w 116"/>
              <a:gd name="T5" fmla="*/ 115 h 115"/>
              <a:gd name="T6" fmla="*/ 24 w 116"/>
              <a:gd name="T7" fmla="*/ 113 h 115"/>
              <a:gd name="T8" fmla="*/ 27 w 116"/>
              <a:gd name="T9" fmla="*/ 103 h 115"/>
              <a:gd name="T10" fmla="*/ 28 w 116"/>
              <a:gd name="T11" fmla="*/ 102 h 115"/>
              <a:gd name="T12" fmla="*/ 36 w 116"/>
              <a:gd name="T13" fmla="*/ 82 h 115"/>
              <a:gd name="T14" fmla="*/ 51 w 116"/>
              <a:gd name="T15" fmla="*/ 82 h 115"/>
              <a:gd name="T16" fmla="*/ 46 w 116"/>
              <a:gd name="T17" fmla="*/ 76 h 115"/>
              <a:gd name="T18" fmla="*/ 44 w 116"/>
              <a:gd name="T19" fmla="*/ 70 h 115"/>
              <a:gd name="T20" fmla="*/ 33 w 116"/>
              <a:gd name="T21" fmla="*/ 60 h 115"/>
              <a:gd name="T22" fmla="*/ 0 w 116"/>
              <a:gd name="T23" fmla="*/ 6 h 115"/>
              <a:gd name="T24" fmla="*/ 23 w 116"/>
              <a:gd name="T25" fmla="*/ 4 h 115"/>
              <a:gd name="T26" fmla="*/ 24 w 116"/>
              <a:gd name="T27" fmla="*/ 2 h 115"/>
              <a:gd name="T28" fmla="*/ 27 w 116"/>
              <a:gd name="T29" fmla="*/ 0 h 115"/>
              <a:gd name="T30" fmla="*/ 91 w 116"/>
              <a:gd name="T31" fmla="*/ 3 h 115"/>
              <a:gd name="T32" fmla="*/ 92 w 116"/>
              <a:gd name="T33" fmla="*/ 4 h 115"/>
              <a:gd name="T34" fmla="*/ 115 w 116"/>
              <a:gd name="T35" fmla="*/ 6 h 115"/>
              <a:gd name="T36" fmla="*/ 82 w 116"/>
              <a:gd name="T37" fmla="*/ 60 h 115"/>
              <a:gd name="T38" fmla="*/ 70 w 116"/>
              <a:gd name="T39" fmla="*/ 70 h 115"/>
              <a:gd name="T40" fmla="*/ 65 w 116"/>
              <a:gd name="T41" fmla="*/ 78 h 115"/>
              <a:gd name="T42" fmla="*/ 66 w 116"/>
              <a:gd name="T43" fmla="*/ 82 h 115"/>
              <a:gd name="T44" fmla="*/ 87 w 116"/>
              <a:gd name="T45" fmla="*/ 90 h 115"/>
              <a:gd name="T46" fmla="*/ 28 w 116"/>
              <a:gd name="T47" fmla="*/ 3 h 115"/>
              <a:gd name="T48" fmla="*/ 28 w 116"/>
              <a:gd name="T49" fmla="*/ 35 h 115"/>
              <a:gd name="T50" fmla="*/ 49 w 116"/>
              <a:gd name="T51" fmla="*/ 67 h 115"/>
              <a:gd name="T52" fmla="*/ 65 w 116"/>
              <a:gd name="T53" fmla="*/ 67 h 115"/>
              <a:gd name="T54" fmla="*/ 68 w 116"/>
              <a:gd name="T55" fmla="*/ 67 h 115"/>
              <a:gd name="T56" fmla="*/ 88 w 116"/>
              <a:gd name="T57" fmla="*/ 35 h 115"/>
              <a:gd name="T58" fmla="*/ 88 w 116"/>
              <a:gd name="T59" fmla="*/ 3 h 115"/>
              <a:gd name="T60" fmla="*/ 84 w 116"/>
              <a:gd name="T61" fmla="*/ 103 h 115"/>
              <a:gd name="T62" fmla="*/ 79 w 116"/>
              <a:gd name="T63" fmla="*/ 86 h 115"/>
              <a:gd name="T64" fmla="*/ 31 w 116"/>
              <a:gd name="T65" fmla="*/ 90 h 115"/>
              <a:gd name="T66" fmla="*/ 31 w 116"/>
              <a:gd name="T67" fmla="*/ 103 h 115"/>
              <a:gd name="T68" fmla="*/ 28 w 116"/>
              <a:gd name="T69" fmla="*/ 112 h 115"/>
              <a:gd name="T70" fmla="*/ 87 w 116"/>
              <a:gd name="T71" fmla="*/ 106 h 115"/>
              <a:gd name="T72" fmla="*/ 28 w 116"/>
              <a:gd name="T73" fmla="*/ 112 h 115"/>
              <a:gd name="T74" fmla="*/ 27 w 116"/>
              <a:gd name="T75" fmla="*/ 50 h 115"/>
              <a:gd name="T76" fmla="*/ 7 w 116"/>
              <a:gd name="T77" fmla="*/ 13 h 115"/>
              <a:gd name="T78" fmla="*/ 11 w 116"/>
              <a:gd name="T79" fmla="*/ 11 h 115"/>
              <a:gd name="T80" fmla="*/ 24 w 116"/>
              <a:gd name="T81" fmla="*/ 11 h 115"/>
              <a:gd name="T82" fmla="*/ 3 w 116"/>
              <a:gd name="T83" fmla="*/ 7 h 115"/>
              <a:gd name="T84" fmla="*/ 30 w 116"/>
              <a:gd name="T85" fmla="*/ 55 h 115"/>
              <a:gd name="T86" fmla="*/ 92 w 116"/>
              <a:gd name="T87" fmla="*/ 11 h 115"/>
              <a:gd name="T88" fmla="*/ 108 w 116"/>
              <a:gd name="T89" fmla="*/ 13 h 115"/>
              <a:gd name="T90" fmla="*/ 89 w 116"/>
              <a:gd name="T91" fmla="*/ 48 h 115"/>
              <a:gd name="T92" fmla="*/ 85 w 116"/>
              <a:gd name="T93" fmla="*/ 55 h 115"/>
              <a:gd name="T94" fmla="*/ 112 w 116"/>
              <a:gd name="T95" fmla="*/ 7 h 115"/>
              <a:gd name="T96" fmla="*/ 91 w 116"/>
              <a:gd name="T97" fmla="*/ 11 h 115"/>
              <a:gd name="T98" fmla="*/ 25 w 116"/>
              <a:gd name="T99" fmla="*/ 43 h 115"/>
              <a:gd name="T100" fmla="*/ 10 w 116"/>
              <a:gd name="T101" fmla="*/ 14 h 115"/>
              <a:gd name="T102" fmla="*/ 105 w 116"/>
              <a:gd name="T103" fmla="*/ 14 h 115"/>
              <a:gd name="T104" fmla="*/ 90 w 116"/>
              <a:gd name="T105" fmla="*/ 43 h 115"/>
              <a:gd name="T106" fmla="*/ 58 w 116"/>
              <a:gd name="T107" fmla="*/ 75 h 115"/>
              <a:gd name="T108" fmla="*/ 65 w 116"/>
              <a:gd name="T109" fmla="*/ 75 h 115"/>
              <a:gd name="T110" fmla="*/ 65 w 116"/>
              <a:gd name="T111" fmla="*/ 71 h 115"/>
              <a:gd name="T112" fmla="*/ 48 w 116"/>
              <a:gd name="T113" fmla="*/ 73 h 115"/>
              <a:gd name="T114" fmla="*/ 58 w 116"/>
              <a:gd name="T115" fmla="*/ 75 h 115"/>
              <a:gd name="T116" fmla="*/ 54 w 116"/>
              <a:gd name="T117" fmla="*/ 79 h 115"/>
              <a:gd name="T118" fmla="*/ 61 w 116"/>
              <a:gd name="T119" fmla="*/ 8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115">
                <a:moveTo>
                  <a:pt x="87" y="103"/>
                </a:moveTo>
                <a:cubicBezTo>
                  <a:pt x="88" y="103"/>
                  <a:pt x="88" y="103"/>
                  <a:pt x="89" y="103"/>
                </a:cubicBezTo>
                <a:cubicBezTo>
                  <a:pt x="90" y="103"/>
                  <a:pt x="91" y="104"/>
                  <a:pt x="91" y="105"/>
                </a:cubicBezTo>
                <a:cubicBezTo>
                  <a:pt x="91" y="108"/>
                  <a:pt x="91" y="111"/>
                  <a:pt x="91" y="114"/>
                </a:cubicBezTo>
                <a:cubicBezTo>
                  <a:pt x="91" y="115"/>
                  <a:pt x="90" y="115"/>
                  <a:pt x="89" y="115"/>
                </a:cubicBezTo>
                <a:cubicBezTo>
                  <a:pt x="88" y="115"/>
                  <a:pt x="88" y="115"/>
                  <a:pt x="88" y="115"/>
                </a:cubicBezTo>
                <a:cubicBezTo>
                  <a:pt x="68" y="115"/>
                  <a:pt x="47" y="115"/>
                  <a:pt x="27" y="115"/>
                </a:cubicBezTo>
                <a:cubicBezTo>
                  <a:pt x="25" y="115"/>
                  <a:pt x="24" y="115"/>
                  <a:pt x="24" y="113"/>
                </a:cubicBezTo>
                <a:cubicBezTo>
                  <a:pt x="24" y="110"/>
                  <a:pt x="24" y="108"/>
                  <a:pt x="24" y="105"/>
                </a:cubicBezTo>
                <a:cubicBezTo>
                  <a:pt x="24" y="104"/>
                  <a:pt x="25" y="103"/>
                  <a:pt x="27" y="103"/>
                </a:cubicBezTo>
                <a:cubicBezTo>
                  <a:pt x="27" y="103"/>
                  <a:pt x="28" y="103"/>
                  <a:pt x="28" y="103"/>
                </a:cubicBezTo>
                <a:cubicBezTo>
                  <a:pt x="28" y="102"/>
                  <a:pt x="28" y="102"/>
                  <a:pt x="28" y="102"/>
                </a:cubicBezTo>
                <a:cubicBezTo>
                  <a:pt x="28" y="98"/>
                  <a:pt x="28" y="94"/>
                  <a:pt x="28" y="90"/>
                </a:cubicBezTo>
                <a:cubicBezTo>
                  <a:pt x="28" y="86"/>
                  <a:pt x="31" y="82"/>
                  <a:pt x="36" y="82"/>
                </a:cubicBezTo>
                <a:cubicBezTo>
                  <a:pt x="41" y="82"/>
                  <a:pt x="45" y="82"/>
                  <a:pt x="49" y="82"/>
                </a:cubicBezTo>
                <a:cubicBezTo>
                  <a:pt x="50" y="82"/>
                  <a:pt x="50" y="82"/>
                  <a:pt x="51" y="82"/>
                </a:cubicBezTo>
                <a:cubicBezTo>
                  <a:pt x="51" y="81"/>
                  <a:pt x="51" y="80"/>
                  <a:pt x="51" y="79"/>
                </a:cubicBezTo>
                <a:cubicBezTo>
                  <a:pt x="48" y="78"/>
                  <a:pt x="47" y="78"/>
                  <a:pt x="46" y="76"/>
                </a:cubicBezTo>
                <a:cubicBezTo>
                  <a:pt x="44" y="74"/>
                  <a:pt x="44" y="72"/>
                  <a:pt x="45" y="70"/>
                </a:cubicBezTo>
                <a:cubicBezTo>
                  <a:pt x="44" y="70"/>
                  <a:pt x="44" y="70"/>
                  <a:pt x="44" y="70"/>
                </a:cubicBezTo>
                <a:cubicBezTo>
                  <a:pt x="41" y="67"/>
                  <a:pt x="37" y="65"/>
                  <a:pt x="35" y="61"/>
                </a:cubicBezTo>
                <a:cubicBezTo>
                  <a:pt x="34" y="61"/>
                  <a:pt x="34" y="60"/>
                  <a:pt x="33" y="60"/>
                </a:cubicBezTo>
                <a:cubicBezTo>
                  <a:pt x="15" y="51"/>
                  <a:pt x="4" y="37"/>
                  <a:pt x="0" y="17"/>
                </a:cubicBezTo>
                <a:cubicBezTo>
                  <a:pt x="0" y="13"/>
                  <a:pt x="0" y="10"/>
                  <a:pt x="0" y="6"/>
                </a:cubicBezTo>
                <a:cubicBezTo>
                  <a:pt x="0" y="5"/>
                  <a:pt x="1" y="4"/>
                  <a:pt x="2" y="4"/>
                </a:cubicBezTo>
                <a:cubicBezTo>
                  <a:pt x="9" y="4"/>
                  <a:pt x="16" y="4"/>
                  <a:pt x="23" y="4"/>
                </a:cubicBezTo>
                <a:cubicBezTo>
                  <a:pt x="23" y="4"/>
                  <a:pt x="24" y="4"/>
                  <a:pt x="24" y="4"/>
                </a:cubicBezTo>
                <a:cubicBezTo>
                  <a:pt x="24" y="3"/>
                  <a:pt x="24" y="2"/>
                  <a:pt x="24" y="2"/>
                </a:cubicBezTo>
                <a:cubicBezTo>
                  <a:pt x="24" y="1"/>
                  <a:pt x="25" y="0"/>
                  <a:pt x="26" y="0"/>
                </a:cubicBezTo>
                <a:cubicBezTo>
                  <a:pt x="27" y="0"/>
                  <a:pt x="27" y="0"/>
                  <a:pt x="27" y="0"/>
                </a:cubicBezTo>
                <a:cubicBezTo>
                  <a:pt x="47" y="0"/>
                  <a:pt x="68" y="0"/>
                  <a:pt x="88" y="0"/>
                </a:cubicBezTo>
                <a:cubicBezTo>
                  <a:pt x="91" y="0"/>
                  <a:pt x="91" y="0"/>
                  <a:pt x="91" y="3"/>
                </a:cubicBezTo>
                <a:cubicBezTo>
                  <a:pt x="91" y="3"/>
                  <a:pt x="91" y="4"/>
                  <a:pt x="91" y="4"/>
                </a:cubicBezTo>
                <a:cubicBezTo>
                  <a:pt x="91" y="4"/>
                  <a:pt x="92" y="4"/>
                  <a:pt x="92" y="4"/>
                </a:cubicBezTo>
                <a:cubicBezTo>
                  <a:pt x="99" y="4"/>
                  <a:pt x="106" y="4"/>
                  <a:pt x="113" y="4"/>
                </a:cubicBezTo>
                <a:cubicBezTo>
                  <a:pt x="115" y="4"/>
                  <a:pt x="115" y="4"/>
                  <a:pt x="115" y="6"/>
                </a:cubicBezTo>
                <a:cubicBezTo>
                  <a:pt x="116" y="16"/>
                  <a:pt x="114" y="26"/>
                  <a:pt x="109" y="34"/>
                </a:cubicBezTo>
                <a:cubicBezTo>
                  <a:pt x="103" y="46"/>
                  <a:pt x="94" y="55"/>
                  <a:pt x="82" y="60"/>
                </a:cubicBezTo>
                <a:cubicBezTo>
                  <a:pt x="82" y="60"/>
                  <a:pt x="82" y="60"/>
                  <a:pt x="81" y="61"/>
                </a:cubicBezTo>
                <a:cubicBezTo>
                  <a:pt x="78" y="64"/>
                  <a:pt x="74" y="68"/>
                  <a:pt x="70" y="70"/>
                </a:cubicBezTo>
                <a:cubicBezTo>
                  <a:pt x="71" y="72"/>
                  <a:pt x="71" y="74"/>
                  <a:pt x="70" y="76"/>
                </a:cubicBezTo>
                <a:cubicBezTo>
                  <a:pt x="68" y="78"/>
                  <a:pt x="67" y="78"/>
                  <a:pt x="65" y="78"/>
                </a:cubicBezTo>
                <a:cubicBezTo>
                  <a:pt x="65" y="80"/>
                  <a:pt x="65" y="81"/>
                  <a:pt x="65" y="82"/>
                </a:cubicBezTo>
                <a:cubicBezTo>
                  <a:pt x="65" y="82"/>
                  <a:pt x="65" y="82"/>
                  <a:pt x="66" y="82"/>
                </a:cubicBezTo>
                <a:cubicBezTo>
                  <a:pt x="70" y="82"/>
                  <a:pt x="75" y="82"/>
                  <a:pt x="79" y="82"/>
                </a:cubicBezTo>
                <a:cubicBezTo>
                  <a:pt x="83" y="82"/>
                  <a:pt x="87" y="86"/>
                  <a:pt x="87" y="90"/>
                </a:cubicBezTo>
                <a:cubicBezTo>
                  <a:pt x="87" y="94"/>
                  <a:pt x="87" y="99"/>
                  <a:pt x="87" y="103"/>
                </a:cubicBezTo>
                <a:close/>
                <a:moveTo>
                  <a:pt x="28" y="3"/>
                </a:moveTo>
                <a:cubicBezTo>
                  <a:pt x="28" y="4"/>
                  <a:pt x="28" y="5"/>
                  <a:pt x="28" y="6"/>
                </a:cubicBezTo>
                <a:cubicBezTo>
                  <a:pt x="28" y="16"/>
                  <a:pt x="27" y="26"/>
                  <a:pt x="28" y="35"/>
                </a:cubicBezTo>
                <a:cubicBezTo>
                  <a:pt x="28" y="49"/>
                  <a:pt x="34" y="59"/>
                  <a:pt x="46" y="67"/>
                </a:cubicBezTo>
                <a:cubicBezTo>
                  <a:pt x="47" y="67"/>
                  <a:pt x="48" y="68"/>
                  <a:pt x="49" y="67"/>
                </a:cubicBezTo>
                <a:cubicBezTo>
                  <a:pt x="50" y="67"/>
                  <a:pt x="50" y="67"/>
                  <a:pt x="50" y="67"/>
                </a:cubicBezTo>
                <a:cubicBezTo>
                  <a:pt x="55" y="67"/>
                  <a:pt x="60" y="67"/>
                  <a:pt x="65" y="67"/>
                </a:cubicBezTo>
                <a:cubicBezTo>
                  <a:pt x="65" y="67"/>
                  <a:pt x="66" y="67"/>
                  <a:pt x="67" y="67"/>
                </a:cubicBezTo>
                <a:cubicBezTo>
                  <a:pt x="67" y="67"/>
                  <a:pt x="68" y="68"/>
                  <a:pt x="68" y="67"/>
                </a:cubicBezTo>
                <a:cubicBezTo>
                  <a:pt x="73" y="65"/>
                  <a:pt x="77" y="61"/>
                  <a:pt x="80" y="57"/>
                </a:cubicBezTo>
                <a:cubicBezTo>
                  <a:pt x="85" y="51"/>
                  <a:pt x="87" y="43"/>
                  <a:pt x="88" y="35"/>
                </a:cubicBezTo>
                <a:cubicBezTo>
                  <a:pt x="88" y="26"/>
                  <a:pt x="88" y="16"/>
                  <a:pt x="88" y="6"/>
                </a:cubicBezTo>
                <a:cubicBezTo>
                  <a:pt x="88" y="5"/>
                  <a:pt x="88" y="4"/>
                  <a:pt x="88" y="3"/>
                </a:cubicBezTo>
                <a:cubicBezTo>
                  <a:pt x="68" y="3"/>
                  <a:pt x="48" y="3"/>
                  <a:pt x="28" y="3"/>
                </a:cubicBezTo>
                <a:close/>
                <a:moveTo>
                  <a:pt x="84" y="103"/>
                </a:moveTo>
                <a:cubicBezTo>
                  <a:pt x="84" y="98"/>
                  <a:pt x="84" y="94"/>
                  <a:pt x="84" y="90"/>
                </a:cubicBezTo>
                <a:cubicBezTo>
                  <a:pt x="84" y="87"/>
                  <a:pt x="82" y="86"/>
                  <a:pt x="79" y="86"/>
                </a:cubicBezTo>
                <a:cubicBezTo>
                  <a:pt x="65" y="86"/>
                  <a:pt x="50" y="86"/>
                  <a:pt x="36" y="86"/>
                </a:cubicBezTo>
                <a:cubicBezTo>
                  <a:pt x="33" y="86"/>
                  <a:pt x="31" y="87"/>
                  <a:pt x="31" y="90"/>
                </a:cubicBezTo>
                <a:cubicBezTo>
                  <a:pt x="31" y="94"/>
                  <a:pt x="31" y="98"/>
                  <a:pt x="31" y="102"/>
                </a:cubicBezTo>
                <a:cubicBezTo>
                  <a:pt x="31" y="102"/>
                  <a:pt x="31" y="102"/>
                  <a:pt x="31" y="103"/>
                </a:cubicBezTo>
                <a:cubicBezTo>
                  <a:pt x="49" y="103"/>
                  <a:pt x="66" y="103"/>
                  <a:pt x="84" y="103"/>
                </a:cubicBezTo>
                <a:close/>
                <a:moveTo>
                  <a:pt x="28" y="112"/>
                </a:moveTo>
                <a:cubicBezTo>
                  <a:pt x="48" y="112"/>
                  <a:pt x="68" y="112"/>
                  <a:pt x="87" y="112"/>
                </a:cubicBezTo>
                <a:cubicBezTo>
                  <a:pt x="87" y="110"/>
                  <a:pt x="87" y="108"/>
                  <a:pt x="87" y="106"/>
                </a:cubicBezTo>
                <a:cubicBezTo>
                  <a:pt x="67" y="106"/>
                  <a:pt x="48" y="106"/>
                  <a:pt x="28" y="106"/>
                </a:cubicBezTo>
                <a:cubicBezTo>
                  <a:pt x="28" y="108"/>
                  <a:pt x="28" y="110"/>
                  <a:pt x="28" y="112"/>
                </a:cubicBezTo>
                <a:close/>
                <a:moveTo>
                  <a:pt x="30" y="55"/>
                </a:moveTo>
                <a:cubicBezTo>
                  <a:pt x="29" y="53"/>
                  <a:pt x="28" y="51"/>
                  <a:pt x="27" y="50"/>
                </a:cubicBezTo>
                <a:cubicBezTo>
                  <a:pt x="27" y="49"/>
                  <a:pt x="26" y="48"/>
                  <a:pt x="26" y="48"/>
                </a:cubicBezTo>
                <a:cubicBezTo>
                  <a:pt x="15" y="39"/>
                  <a:pt x="8" y="27"/>
                  <a:pt x="7" y="13"/>
                </a:cubicBezTo>
                <a:cubicBezTo>
                  <a:pt x="7" y="12"/>
                  <a:pt x="7" y="11"/>
                  <a:pt x="9" y="11"/>
                </a:cubicBezTo>
                <a:cubicBezTo>
                  <a:pt x="10" y="11"/>
                  <a:pt x="10" y="11"/>
                  <a:pt x="11" y="11"/>
                </a:cubicBezTo>
                <a:cubicBezTo>
                  <a:pt x="15" y="11"/>
                  <a:pt x="19" y="11"/>
                  <a:pt x="23" y="11"/>
                </a:cubicBezTo>
                <a:cubicBezTo>
                  <a:pt x="24" y="11"/>
                  <a:pt x="24" y="11"/>
                  <a:pt x="24" y="11"/>
                </a:cubicBezTo>
                <a:cubicBezTo>
                  <a:pt x="24" y="9"/>
                  <a:pt x="24" y="8"/>
                  <a:pt x="24" y="7"/>
                </a:cubicBezTo>
                <a:cubicBezTo>
                  <a:pt x="17" y="7"/>
                  <a:pt x="10" y="7"/>
                  <a:pt x="3" y="7"/>
                </a:cubicBezTo>
                <a:cubicBezTo>
                  <a:pt x="3" y="18"/>
                  <a:pt x="5" y="28"/>
                  <a:pt x="11" y="37"/>
                </a:cubicBezTo>
                <a:cubicBezTo>
                  <a:pt x="15" y="44"/>
                  <a:pt x="22" y="50"/>
                  <a:pt x="30" y="55"/>
                </a:cubicBezTo>
                <a:close/>
                <a:moveTo>
                  <a:pt x="91" y="11"/>
                </a:moveTo>
                <a:cubicBezTo>
                  <a:pt x="91" y="11"/>
                  <a:pt x="92" y="11"/>
                  <a:pt x="92" y="11"/>
                </a:cubicBezTo>
                <a:cubicBezTo>
                  <a:pt x="97" y="11"/>
                  <a:pt x="102" y="11"/>
                  <a:pt x="106" y="11"/>
                </a:cubicBezTo>
                <a:cubicBezTo>
                  <a:pt x="108" y="11"/>
                  <a:pt x="108" y="12"/>
                  <a:pt x="108" y="13"/>
                </a:cubicBezTo>
                <a:cubicBezTo>
                  <a:pt x="108" y="14"/>
                  <a:pt x="108" y="16"/>
                  <a:pt x="108" y="17"/>
                </a:cubicBezTo>
                <a:cubicBezTo>
                  <a:pt x="106" y="30"/>
                  <a:pt x="99" y="40"/>
                  <a:pt x="89" y="48"/>
                </a:cubicBezTo>
                <a:cubicBezTo>
                  <a:pt x="88" y="49"/>
                  <a:pt x="88" y="49"/>
                  <a:pt x="88" y="49"/>
                </a:cubicBezTo>
                <a:cubicBezTo>
                  <a:pt x="87" y="51"/>
                  <a:pt x="86" y="53"/>
                  <a:pt x="85" y="55"/>
                </a:cubicBezTo>
                <a:cubicBezTo>
                  <a:pt x="95" y="49"/>
                  <a:pt x="102" y="42"/>
                  <a:pt x="107" y="32"/>
                </a:cubicBezTo>
                <a:cubicBezTo>
                  <a:pt x="111" y="24"/>
                  <a:pt x="112" y="16"/>
                  <a:pt x="112" y="7"/>
                </a:cubicBezTo>
                <a:cubicBezTo>
                  <a:pt x="105" y="7"/>
                  <a:pt x="98" y="7"/>
                  <a:pt x="91" y="7"/>
                </a:cubicBezTo>
                <a:cubicBezTo>
                  <a:pt x="91" y="9"/>
                  <a:pt x="91" y="10"/>
                  <a:pt x="91" y="11"/>
                </a:cubicBezTo>
                <a:close/>
                <a:moveTo>
                  <a:pt x="10" y="14"/>
                </a:moveTo>
                <a:cubicBezTo>
                  <a:pt x="10" y="23"/>
                  <a:pt x="19" y="40"/>
                  <a:pt x="25" y="43"/>
                </a:cubicBezTo>
                <a:cubicBezTo>
                  <a:pt x="24" y="34"/>
                  <a:pt x="25" y="24"/>
                  <a:pt x="24" y="14"/>
                </a:cubicBezTo>
                <a:cubicBezTo>
                  <a:pt x="20" y="14"/>
                  <a:pt x="15" y="14"/>
                  <a:pt x="10" y="14"/>
                </a:cubicBezTo>
                <a:close/>
                <a:moveTo>
                  <a:pt x="90" y="43"/>
                </a:moveTo>
                <a:cubicBezTo>
                  <a:pt x="99" y="35"/>
                  <a:pt x="104" y="26"/>
                  <a:pt x="105" y="14"/>
                </a:cubicBezTo>
                <a:cubicBezTo>
                  <a:pt x="100" y="14"/>
                  <a:pt x="95" y="14"/>
                  <a:pt x="91" y="14"/>
                </a:cubicBezTo>
                <a:cubicBezTo>
                  <a:pt x="90" y="24"/>
                  <a:pt x="91" y="33"/>
                  <a:pt x="90" y="43"/>
                </a:cubicBezTo>
                <a:close/>
                <a:moveTo>
                  <a:pt x="58" y="75"/>
                </a:moveTo>
                <a:cubicBezTo>
                  <a:pt x="58" y="75"/>
                  <a:pt x="58" y="75"/>
                  <a:pt x="58" y="75"/>
                </a:cubicBezTo>
                <a:cubicBezTo>
                  <a:pt x="59" y="75"/>
                  <a:pt x="60" y="75"/>
                  <a:pt x="61" y="75"/>
                </a:cubicBezTo>
                <a:cubicBezTo>
                  <a:pt x="63" y="75"/>
                  <a:pt x="64" y="75"/>
                  <a:pt x="65" y="75"/>
                </a:cubicBezTo>
                <a:cubicBezTo>
                  <a:pt x="67" y="75"/>
                  <a:pt x="67" y="74"/>
                  <a:pt x="67" y="73"/>
                </a:cubicBezTo>
                <a:cubicBezTo>
                  <a:pt x="67" y="71"/>
                  <a:pt x="67" y="71"/>
                  <a:pt x="65" y="71"/>
                </a:cubicBezTo>
                <a:cubicBezTo>
                  <a:pt x="60" y="71"/>
                  <a:pt x="55" y="71"/>
                  <a:pt x="50" y="71"/>
                </a:cubicBezTo>
                <a:cubicBezTo>
                  <a:pt x="48" y="71"/>
                  <a:pt x="48" y="71"/>
                  <a:pt x="48" y="73"/>
                </a:cubicBezTo>
                <a:cubicBezTo>
                  <a:pt x="48" y="75"/>
                  <a:pt x="49" y="75"/>
                  <a:pt x="50" y="75"/>
                </a:cubicBezTo>
                <a:cubicBezTo>
                  <a:pt x="53" y="75"/>
                  <a:pt x="55" y="75"/>
                  <a:pt x="58" y="75"/>
                </a:cubicBezTo>
                <a:close/>
                <a:moveTo>
                  <a:pt x="61" y="79"/>
                </a:moveTo>
                <a:cubicBezTo>
                  <a:pt x="59" y="79"/>
                  <a:pt x="56" y="79"/>
                  <a:pt x="54" y="79"/>
                </a:cubicBezTo>
                <a:cubicBezTo>
                  <a:pt x="54" y="80"/>
                  <a:pt x="54" y="81"/>
                  <a:pt x="54" y="82"/>
                </a:cubicBezTo>
                <a:cubicBezTo>
                  <a:pt x="56" y="82"/>
                  <a:pt x="59" y="82"/>
                  <a:pt x="61" y="82"/>
                </a:cubicBezTo>
                <a:cubicBezTo>
                  <a:pt x="61" y="81"/>
                  <a:pt x="61" y="80"/>
                  <a:pt x="61" y="79"/>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255">
            <a:extLst>
              <a:ext uri="{FF2B5EF4-FFF2-40B4-BE49-F238E27FC236}">
                <a16:creationId xmlns:a16="http://schemas.microsoft.com/office/drawing/2014/main" id="{A0414FC4-D586-4AF4-AB28-FF168C88B083}"/>
              </a:ext>
              <a:ext uri="{C183D7F6-B498-43B3-948B-1728B52AA6E4}">
                <adec:decorative xmlns:adec="http://schemas.microsoft.com/office/drawing/2017/decorative" val="1"/>
              </a:ext>
            </a:extLst>
          </p:cNvPr>
          <p:cNvSpPr>
            <a:spLocks noEditPoints="1"/>
          </p:cNvSpPr>
          <p:nvPr/>
        </p:nvSpPr>
        <p:spPr bwMode="auto">
          <a:xfrm>
            <a:off x="432439" y="447380"/>
            <a:ext cx="98425" cy="100013"/>
          </a:xfrm>
          <a:custGeom>
            <a:avLst/>
            <a:gdLst>
              <a:gd name="T0" fmla="*/ 31 w 31"/>
              <a:gd name="T1" fmla="*/ 13 h 31"/>
              <a:gd name="T2" fmla="*/ 31 w 31"/>
              <a:gd name="T3" fmla="*/ 14 h 31"/>
              <a:gd name="T4" fmla="*/ 25 w 31"/>
              <a:gd name="T5" fmla="*/ 19 h 31"/>
              <a:gd name="T6" fmla="*/ 25 w 31"/>
              <a:gd name="T7" fmla="*/ 21 h 31"/>
              <a:gd name="T8" fmla="*/ 26 w 31"/>
              <a:gd name="T9" fmla="*/ 29 h 31"/>
              <a:gd name="T10" fmla="*/ 25 w 31"/>
              <a:gd name="T11" fmla="*/ 30 h 31"/>
              <a:gd name="T12" fmla="*/ 23 w 31"/>
              <a:gd name="T13" fmla="*/ 31 h 31"/>
              <a:gd name="T14" fmla="*/ 16 w 31"/>
              <a:gd name="T15" fmla="*/ 27 h 31"/>
              <a:gd name="T16" fmla="*/ 15 w 31"/>
              <a:gd name="T17" fmla="*/ 27 h 31"/>
              <a:gd name="T18" fmla="*/ 8 w 31"/>
              <a:gd name="T19" fmla="*/ 30 h 31"/>
              <a:gd name="T20" fmla="*/ 6 w 31"/>
              <a:gd name="T21" fmla="*/ 31 h 31"/>
              <a:gd name="T22" fmla="*/ 5 w 31"/>
              <a:gd name="T23" fmla="*/ 28 h 31"/>
              <a:gd name="T24" fmla="*/ 7 w 31"/>
              <a:gd name="T25" fmla="*/ 21 h 31"/>
              <a:gd name="T26" fmla="*/ 6 w 31"/>
              <a:gd name="T27" fmla="*/ 19 h 31"/>
              <a:gd name="T28" fmla="*/ 1 w 31"/>
              <a:gd name="T29" fmla="*/ 14 h 31"/>
              <a:gd name="T30" fmla="*/ 0 w 31"/>
              <a:gd name="T31" fmla="*/ 12 h 31"/>
              <a:gd name="T32" fmla="*/ 2 w 31"/>
              <a:gd name="T33" fmla="*/ 11 h 31"/>
              <a:gd name="T34" fmla="*/ 9 w 31"/>
              <a:gd name="T35" fmla="*/ 10 h 31"/>
              <a:gd name="T36" fmla="*/ 11 w 31"/>
              <a:gd name="T37" fmla="*/ 9 h 31"/>
              <a:gd name="T38" fmla="*/ 14 w 31"/>
              <a:gd name="T39" fmla="*/ 2 h 31"/>
              <a:gd name="T40" fmla="*/ 16 w 31"/>
              <a:gd name="T41" fmla="*/ 1 h 31"/>
              <a:gd name="T42" fmla="*/ 17 w 31"/>
              <a:gd name="T43" fmla="*/ 2 h 31"/>
              <a:gd name="T44" fmla="*/ 21 w 31"/>
              <a:gd name="T45" fmla="*/ 9 h 31"/>
              <a:gd name="T46" fmla="*/ 22 w 31"/>
              <a:gd name="T47" fmla="*/ 10 h 31"/>
              <a:gd name="T48" fmla="*/ 30 w 31"/>
              <a:gd name="T49" fmla="*/ 11 h 31"/>
              <a:gd name="T50" fmla="*/ 31 w 31"/>
              <a:gd name="T51" fmla="*/ 13 h 31"/>
              <a:gd name="T52" fmla="*/ 16 w 31"/>
              <a:gd name="T53" fmla="*/ 6 h 31"/>
              <a:gd name="T54" fmla="*/ 13 w 31"/>
              <a:gd name="T55" fmla="*/ 10 h 31"/>
              <a:gd name="T56" fmla="*/ 10 w 31"/>
              <a:gd name="T57" fmla="*/ 13 h 31"/>
              <a:gd name="T58" fmla="*/ 7 w 31"/>
              <a:gd name="T59" fmla="*/ 13 h 31"/>
              <a:gd name="T60" fmla="*/ 5 w 31"/>
              <a:gd name="T61" fmla="*/ 14 h 31"/>
              <a:gd name="T62" fmla="*/ 9 w 31"/>
              <a:gd name="T63" fmla="*/ 18 h 31"/>
              <a:gd name="T64" fmla="*/ 10 w 31"/>
              <a:gd name="T65" fmla="*/ 21 h 31"/>
              <a:gd name="T66" fmla="*/ 9 w 31"/>
              <a:gd name="T67" fmla="*/ 26 h 31"/>
              <a:gd name="T68" fmla="*/ 14 w 31"/>
              <a:gd name="T69" fmla="*/ 24 h 31"/>
              <a:gd name="T70" fmla="*/ 17 w 31"/>
              <a:gd name="T71" fmla="*/ 24 h 31"/>
              <a:gd name="T72" fmla="*/ 22 w 31"/>
              <a:gd name="T73" fmla="*/ 26 h 31"/>
              <a:gd name="T74" fmla="*/ 21 w 31"/>
              <a:gd name="T75" fmla="*/ 21 h 31"/>
              <a:gd name="T76" fmla="*/ 22 w 31"/>
              <a:gd name="T77" fmla="*/ 18 h 31"/>
              <a:gd name="T78" fmla="*/ 26 w 31"/>
              <a:gd name="T79" fmla="*/ 14 h 31"/>
              <a:gd name="T80" fmla="*/ 20 w 31"/>
              <a:gd name="T81" fmla="*/ 13 h 31"/>
              <a:gd name="T82" fmla="*/ 18 w 31"/>
              <a:gd name="T83" fmla="*/ 11 h 31"/>
              <a:gd name="T84" fmla="*/ 16 w 31"/>
              <a:gd name="T8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31" y="13"/>
                </a:moveTo>
                <a:cubicBezTo>
                  <a:pt x="31" y="13"/>
                  <a:pt x="31" y="14"/>
                  <a:pt x="31" y="14"/>
                </a:cubicBezTo>
                <a:cubicBezTo>
                  <a:pt x="29" y="16"/>
                  <a:pt x="27" y="18"/>
                  <a:pt x="25" y="19"/>
                </a:cubicBezTo>
                <a:cubicBezTo>
                  <a:pt x="25" y="20"/>
                  <a:pt x="24" y="20"/>
                  <a:pt x="25" y="21"/>
                </a:cubicBezTo>
                <a:cubicBezTo>
                  <a:pt x="25" y="24"/>
                  <a:pt x="26" y="26"/>
                  <a:pt x="26" y="29"/>
                </a:cubicBezTo>
                <a:cubicBezTo>
                  <a:pt x="26" y="29"/>
                  <a:pt x="26" y="30"/>
                  <a:pt x="25" y="30"/>
                </a:cubicBezTo>
                <a:cubicBezTo>
                  <a:pt x="25" y="31"/>
                  <a:pt x="24" y="31"/>
                  <a:pt x="23" y="31"/>
                </a:cubicBezTo>
                <a:cubicBezTo>
                  <a:pt x="21" y="29"/>
                  <a:pt x="19" y="28"/>
                  <a:pt x="16" y="27"/>
                </a:cubicBezTo>
                <a:cubicBezTo>
                  <a:pt x="16" y="27"/>
                  <a:pt x="15" y="27"/>
                  <a:pt x="15" y="27"/>
                </a:cubicBezTo>
                <a:cubicBezTo>
                  <a:pt x="12" y="28"/>
                  <a:pt x="10" y="29"/>
                  <a:pt x="8" y="30"/>
                </a:cubicBezTo>
                <a:cubicBezTo>
                  <a:pt x="7" y="31"/>
                  <a:pt x="6" y="31"/>
                  <a:pt x="6" y="31"/>
                </a:cubicBezTo>
                <a:cubicBezTo>
                  <a:pt x="5" y="30"/>
                  <a:pt x="5" y="29"/>
                  <a:pt x="5" y="28"/>
                </a:cubicBezTo>
                <a:cubicBezTo>
                  <a:pt x="6" y="26"/>
                  <a:pt x="6" y="23"/>
                  <a:pt x="7" y="21"/>
                </a:cubicBezTo>
                <a:cubicBezTo>
                  <a:pt x="7" y="20"/>
                  <a:pt x="6" y="20"/>
                  <a:pt x="6" y="19"/>
                </a:cubicBezTo>
                <a:cubicBezTo>
                  <a:pt x="4" y="18"/>
                  <a:pt x="3" y="16"/>
                  <a:pt x="1" y="14"/>
                </a:cubicBezTo>
                <a:cubicBezTo>
                  <a:pt x="0" y="13"/>
                  <a:pt x="0" y="13"/>
                  <a:pt x="0" y="12"/>
                </a:cubicBezTo>
                <a:cubicBezTo>
                  <a:pt x="0" y="11"/>
                  <a:pt x="1" y="11"/>
                  <a:pt x="2" y="11"/>
                </a:cubicBezTo>
                <a:cubicBezTo>
                  <a:pt x="4" y="10"/>
                  <a:pt x="7" y="10"/>
                  <a:pt x="9" y="10"/>
                </a:cubicBezTo>
                <a:cubicBezTo>
                  <a:pt x="10" y="10"/>
                  <a:pt x="10" y="9"/>
                  <a:pt x="11" y="9"/>
                </a:cubicBezTo>
                <a:cubicBezTo>
                  <a:pt x="12" y="6"/>
                  <a:pt x="13" y="4"/>
                  <a:pt x="14" y="2"/>
                </a:cubicBezTo>
                <a:cubicBezTo>
                  <a:pt x="14" y="1"/>
                  <a:pt x="15" y="1"/>
                  <a:pt x="16" y="1"/>
                </a:cubicBezTo>
                <a:cubicBezTo>
                  <a:pt x="16" y="0"/>
                  <a:pt x="17" y="1"/>
                  <a:pt x="17" y="2"/>
                </a:cubicBezTo>
                <a:cubicBezTo>
                  <a:pt x="18" y="4"/>
                  <a:pt x="19" y="6"/>
                  <a:pt x="21" y="9"/>
                </a:cubicBezTo>
                <a:cubicBezTo>
                  <a:pt x="21" y="9"/>
                  <a:pt x="21" y="10"/>
                  <a:pt x="22" y="10"/>
                </a:cubicBezTo>
                <a:cubicBezTo>
                  <a:pt x="25" y="10"/>
                  <a:pt x="27" y="10"/>
                  <a:pt x="30" y="11"/>
                </a:cubicBezTo>
                <a:cubicBezTo>
                  <a:pt x="31" y="11"/>
                  <a:pt x="31" y="11"/>
                  <a:pt x="31" y="13"/>
                </a:cubicBezTo>
                <a:close/>
                <a:moveTo>
                  <a:pt x="16" y="6"/>
                </a:moveTo>
                <a:cubicBezTo>
                  <a:pt x="15" y="7"/>
                  <a:pt x="14" y="9"/>
                  <a:pt x="13" y="10"/>
                </a:cubicBezTo>
                <a:cubicBezTo>
                  <a:pt x="13" y="12"/>
                  <a:pt x="12" y="13"/>
                  <a:pt x="10" y="13"/>
                </a:cubicBezTo>
                <a:cubicBezTo>
                  <a:pt x="9" y="13"/>
                  <a:pt x="8" y="13"/>
                  <a:pt x="7" y="13"/>
                </a:cubicBezTo>
                <a:cubicBezTo>
                  <a:pt x="7" y="13"/>
                  <a:pt x="6" y="13"/>
                  <a:pt x="5" y="14"/>
                </a:cubicBezTo>
                <a:cubicBezTo>
                  <a:pt x="6" y="15"/>
                  <a:pt x="8" y="16"/>
                  <a:pt x="9" y="18"/>
                </a:cubicBezTo>
                <a:cubicBezTo>
                  <a:pt x="10" y="19"/>
                  <a:pt x="10" y="20"/>
                  <a:pt x="10" y="21"/>
                </a:cubicBezTo>
                <a:cubicBezTo>
                  <a:pt x="10" y="23"/>
                  <a:pt x="9" y="24"/>
                  <a:pt x="9" y="26"/>
                </a:cubicBezTo>
                <a:cubicBezTo>
                  <a:pt x="11" y="25"/>
                  <a:pt x="13" y="24"/>
                  <a:pt x="14" y="24"/>
                </a:cubicBezTo>
                <a:cubicBezTo>
                  <a:pt x="15" y="23"/>
                  <a:pt x="16" y="23"/>
                  <a:pt x="17" y="24"/>
                </a:cubicBezTo>
                <a:cubicBezTo>
                  <a:pt x="19" y="24"/>
                  <a:pt x="20" y="25"/>
                  <a:pt x="22" y="26"/>
                </a:cubicBezTo>
                <a:cubicBezTo>
                  <a:pt x="22" y="24"/>
                  <a:pt x="22" y="22"/>
                  <a:pt x="21" y="21"/>
                </a:cubicBezTo>
                <a:cubicBezTo>
                  <a:pt x="21" y="19"/>
                  <a:pt x="21" y="19"/>
                  <a:pt x="22" y="18"/>
                </a:cubicBezTo>
                <a:cubicBezTo>
                  <a:pt x="23" y="16"/>
                  <a:pt x="25" y="15"/>
                  <a:pt x="26" y="14"/>
                </a:cubicBezTo>
                <a:cubicBezTo>
                  <a:pt x="24" y="13"/>
                  <a:pt x="22" y="13"/>
                  <a:pt x="20" y="13"/>
                </a:cubicBezTo>
                <a:cubicBezTo>
                  <a:pt x="19" y="13"/>
                  <a:pt x="19" y="12"/>
                  <a:pt x="18" y="11"/>
                </a:cubicBezTo>
                <a:cubicBezTo>
                  <a:pt x="17" y="9"/>
                  <a:pt x="17" y="8"/>
                  <a:pt x="16" y="6"/>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086582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6D0259-7ABE-4643-BEA8-8C64C6B943B0}"/>
              </a:ext>
            </a:extLst>
          </p:cNvPr>
          <p:cNvSpPr>
            <a:spLocks noGrp="1"/>
          </p:cNvSpPr>
          <p:nvPr>
            <p:ph type="title"/>
          </p:nvPr>
        </p:nvSpPr>
        <p:spPr/>
        <p:txBody>
          <a:bodyPr/>
          <a:lstStyle/>
          <a:p>
            <a:r>
              <a:rPr lang="en-US"/>
              <a:t>TMF Capacity: Technical</a:t>
            </a:r>
          </a:p>
        </p:txBody>
      </p:sp>
      <p:sp>
        <p:nvSpPr>
          <p:cNvPr id="30" name="Rectangle 29">
            <a:extLst>
              <a:ext uri="{FF2B5EF4-FFF2-40B4-BE49-F238E27FC236}">
                <a16:creationId xmlns:a16="http://schemas.microsoft.com/office/drawing/2014/main" id="{1DAD0CC6-D1F6-477A-9FA2-A8BBD72F0DDB}"/>
              </a:ext>
            </a:extLst>
          </p:cNvPr>
          <p:cNvSpPr/>
          <p:nvPr/>
        </p:nvSpPr>
        <p:spPr>
          <a:xfrm>
            <a:off x="914400" y="1182890"/>
            <a:ext cx="7132320" cy="1446550"/>
          </a:xfrm>
          <a:prstGeom prst="rect">
            <a:avLst/>
          </a:prstGeom>
          <a:solidFill>
            <a:schemeClr val="accent2"/>
          </a:solidFill>
        </p:spPr>
        <p:txBody>
          <a:bodyPr wrap="square" lIns="91440" tIns="45720" rIns="91440" bIns="45720" anchor="t">
            <a:spAutoFit/>
          </a:bodyPr>
          <a:lstStyle/>
          <a:p>
            <a:pPr algn="ctr">
              <a:defRPr/>
            </a:pPr>
            <a:r>
              <a:rPr kumimoji="0" lang="en-US" sz="2800" b="1" i="0" u="none" strike="noStrike" kern="1200" cap="none" spc="0" normalizeH="0" baseline="0" noProof="0">
                <a:ln>
                  <a:noFill/>
                </a:ln>
                <a:solidFill>
                  <a:schemeClr val="bg1"/>
                </a:solidFill>
                <a:effectLst/>
                <a:uLnTx/>
                <a:uFillTx/>
                <a:latin typeface="Calibri" panose="020F0502020204030204"/>
                <a:ea typeface="+mn-ea"/>
                <a:cs typeface="+mn-cs"/>
              </a:rPr>
              <a:t>Technical Capacity</a:t>
            </a:r>
            <a:r>
              <a:rPr kumimoji="0" lang="en-US" sz="2800" b="0" i="0" u="none" strike="noStrike" kern="1200" cap="none" spc="0" normalizeH="0" baseline="0" noProof="0">
                <a:ln>
                  <a:noFill/>
                </a:ln>
                <a:solidFill>
                  <a:schemeClr val="bg1"/>
                </a:solidFill>
                <a:effectLst/>
                <a:uLnTx/>
                <a:uFillTx/>
                <a:latin typeface="Calibri" panose="020F0502020204030204"/>
                <a:ea typeface="+mn-ea"/>
                <a:cs typeface="+mn-cs"/>
              </a:rPr>
              <a:t>: </a:t>
            </a:r>
            <a:r>
              <a:rPr kumimoji="0" lang="en-US" sz="2000" b="0" i="0" u="none" strike="noStrike" kern="1200" cap="none" spc="0" normalizeH="0" baseline="0" noProof="0">
                <a:ln>
                  <a:noFill/>
                </a:ln>
                <a:solidFill>
                  <a:schemeClr val="bg1"/>
                </a:solidFill>
                <a:effectLst/>
                <a:uLnTx/>
                <a:uFillTx/>
                <a:latin typeface="Calibri" panose="020F0502020204030204"/>
                <a:ea typeface="+mn-ea"/>
                <a:cs typeface="+mn-cs"/>
              </a:rPr>
              <a:t>The physical and operational ability of a water system </a:t>
            </a:r>
            <a:r>
              <a:rPr kumimoji="0" lang="en-US" sz="2000" b="0" i="0" u="none" kern="1200" cap="none" spc="0" normalizeH="0" baseline="0" noProof="0">
                <a:ln>
                  <a:noFill/>
                </a:ln>
                <a:solidFill>
                  <a:schemeClr val="bg1"/>
                </a:solidFill>
                <a:effectLst/>
                <a:uLnTx/>
                <a:uFillTx/>
                <a:latin typeface="Calibri" panose="020F0502020204030204"/>
                <a:ea typeface="+mn-ea"/>
                <a:cs typeface="+mn-cs"/>
              </a:rPr>
              <a:t>to meet </a:t>
            </a:r>
            <a:r>
              <a:rPr lang="en-US" sz="2000">
                <a:solidFill>
                  <a:schemeClr val="bg1"/>
                </a:solidFill>
                <a:latin typeface="Calibri" panose="020F0502020204030204"/>
              </a:rPr>
              <a:t>regulatory</a:t>
            </a:r>
            <a:r>
              <a:rPr kumimoji="0" lang="en-US" sz="2000" b="0" i="0" u="none" kern="1200" cap="none" spc="0" normalizeH="0" baseline="0" noProof="0">
                <a:ln>
                  <a:noFill/>
                </a:ln>
                <a:solidFill>
                  <a:schemeClr val="bg1"/>
                </a:solidFill>
                <a:effectLst/>
                <a:uLnTx/>
                <a:uFillTx/>
                <a:latin typeface="Calibri" panose="020F0502020204030204"/>
                <a:ea typeface="+mn-ea"/>
                <a:cs typeface="+mn-cs"/>
              </a:rPr>
              <a:t> requirements</a:t>
            </a:r>
            <a:r>
              <a:rPr kumimoji="0" lang="en-US" sz="2000" b="0" i="0" u="none" strike="noStrike" kern="1200" cap="none" spc="0" normalizeH="0" baseline="0" noProof="0">
                <a:ln>
                  <a:noFill/>
                </a:ln>
                <a:solidFill>
                  <a:schemeClr val="bg1"/>
                </a:solidFill>
                <a:effectLst/>
                <a:uLnTx/>
                <a:uFillTx/>
                <a:latin typeface="Calibri" panose="020F0502020204030204"/>
                <a:ea typeface="+mn-ea"/>
                <a:cs typeface="+mn-cs"/>
              </a:rPr>
              <a:t>, including the adequacy of physical infrastructure and the technical knowledge and capability of personnel.</a:t>
            </a:r>
          </a:p>
        </p:txBody>
      </p:sp>
      <p:sp>
        <p:nvSpPr>
          <p:cNvPr id="7" name="Rectangle 6">
            <a:extLst>
              <a:ext uri="{FF2B5EF4-FFF2-40B4-BE49-F238E27FC236}">
                <a16:creationId xmlns:a16="http://schemas.microsoft.com/office/drawing/2014/main" id="{4C06202E-B87B-4C1E-BFB7-D0D5670031A1}"/>
              </a:ext>
            </a:extLst>
          </p:cNvPr>
          <p:cNvSpPr/>
          <p:nvPr/>
        </p:nvSpPr>
        <p:spPr>
          <a:xfrm>
            <a:off x="914400" y="2862421"/>
            <a:ext cx="7132320" cy="1323439"/>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64646"/>
                </a:solidFill>
                <a:effectLst/>
                <a:uLnTx/>
                <a:uFillTx/>
                <a:latin typeface="Calibri" panose="020F0502020204030204"/>
                <a:ea typeface="+mn-ea"/>
                <a:cs typeface="+mn-cs"/>
              </a:rPr>
              <a:t>Examples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Maintaining high quality source water</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Replacing outdated infrastructure</a:t>
            </a:r>
          </a:p>
          <a:p>
            <a:pPr marL="342900" indent="-342900">
              <a:buClr>
                <a:srgbClr val="DDC61D"/>
              </a:buClr>
              <a:buFont typeface="Arial" panose="020B0604020202020204" pitchFamily="34" charset="0"/>
              <a:buChar char="•"/>
              <a:defRPr/>
            </a:pPr>
            <a:r>
              <a:rPr lang="en-US" sz="2000">
                <a:solidFill>
                  <a:schemeClr val="tx2"/>
                </a:solidFill>
              </a:rPr>
              <a:t>Operating and maintaining treatment and distribution system</a:t>
            </a:r>
          </a:p>
        </p:txBody>
      </p:sp>
      <p:sp>
        <p:nvSpPr>
          <p:cNvPr id="26" name="Slide Number Placeholder 25">
            <a:extLst>
              <a:ext uri="{FF2B5EF4-FFF2-40B4-BE49-F238E27FC236}">
                <a16:creationId xmlns:a16="http://schemas.microsoft.com/office/drawing/2014/main" id="{8E732ADA-4F44-43CF-A875-3E514C07CE3A}"/>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19503177"/>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Allies</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p:txBody>
          <a:bodyPr/>
          <a:lstStyle/>
          <a:p>
            <a:pPr lvl="1"/>
            <a:r>
              <a:rPr lang="en-US"/>
              <a:t>Allies are organizations or individuals with an interest in the partnership’s success</a:t>
            </a:r>
          </a:p>
          <a:p>
            <a:pPr lvl="1"/>
            <a:r>
              <a:rPr lang="en-US"/>
              <a:t>Water systems need allies in communicating about partnership projects</a:t>
            </a:r>
          </a:p>
          <a:p>
            <a:pPr lvl="1"/>
            <a:r>
              <a:rPr lang="en-US"/>
              <a:t>Allies should already have the public’s trust or work closely with water systems</a:t>
            </a:r>
          </a:p>
          <a:p>
            <a:pPr lvl="1"/>
            <a:r>
              <a:rPr lang="en-US"/>
              <a:t>Having multiple allies that could speak to the various needs of the different stakeholders can be helpful</a:t>
            </a:r>
          </a:p>
          <a:p>
            <a:pPr lvl="1"/>
            <a:r>
              <a:rPr lang="en-US"/>
              <a:t>Allies support the partnership project</a:t>
            </a:r>
          </a:p>
        </p:txBody>
      </p:sp>
      <p:sp>
        <p:nvSpPr>
          <p:cNvPr id="4" name="Slide Number Placeholder 3">
            <a:extLst>
              <a:ext uri="{FF2B5EF4-FFF2-40B4-BE49-F238E27FC236}">
                <a16:creationId xmlns:a16="http://schemas.microsoft.com/office/drawing/2014/main" id="{C4499D32-735D-4F89-9148-85A0A1F27A7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6" name="Freeform 249">
            <a:extLst>
              <a:ext uri="{FF2B5EF4-FFF2-40B4-BE49-F238E27FC236}">
                <a16:creationId xmlns:a16="http://schemas.microsoft.com/office/drawing/2014/main" id="{47875EA1-8E7D-453E-8B7B-F6D5889FA262}"/>
              </a:ext>
              <a:ext uri="{C183D7F6-B498-43B3-948B-1728B52AA6E4}">
                <adec:decorative xmlns:adec="http://schemas.microsoft.com/office/drawing/2017/decorative" val="1"/>
              </a:ext>
            </a:extLst>
          </p:cNvPr>
          <p:cNvSpPr>
            <a:spLocks noEditPoints="1"/>
          </p:cNvSpPr>
          <p:nvPr/>
        </p:nvSpPr>
        <p:spPr bwMode="auto">
          <a:xfrm>
            <a:off x="300077" y="496788"/>
            <a:ext cx="454025" cy="317500"/>
          </a:xfrm>
          <a:custGeom>
            <a:avLst/>
            <a:gdLst>
              <a:gd name="T0" fmla="*/ 143 w 143"/>
              <a:gd name="T1" fmla="*/ 53 h 100"/>
              <a:gd name="T2" fmla="*/ 130 w 143"/>
              <a:gd name="T3" fmla="*/ 62 h 100"/>
              <a:gd name="T4" fmla="*/ 121 w 143"/>
              <a:gd name="T5" fmla="*/ 56 h 100"/>
              <a:gd name="T6" fmla="*/ 112 w 143"/>
              <a:gd name="T7" fmla="*/ 62 h 100"/>
              <a:gd name="T8" fmla="*/ 104 w 143"/>
              <a:gd name="T9" fmla="*/ 69 h 100"/>
              <a:gd name="T10" fmla="*/ 91 w 143"/>
              <a:gd name="T11" fmla="*/ 79 h 100"/>
              <a:gd name="T12" fmla="*/ 86 w 143"/>
              <a:gd name="T13" fmla="*/ 87 h 100"/>
              <a:gd name="T14" fmla="*/ 76 w 143"/>
              <a:gd name="T15" fmla="*/ 90 h 100"/>
              <a:gd name="T16" fmla="*/ 32 w 143"/>
              <a:gd name="T17" fmla="*/ 76 h 100"/>
              <a:gd name="T18" fmla="*/ 21 w 143"/>
              <a:gd name="T19" fmla="*/ 61 h 100"/>
              <a:gd name="T20" fmla="*/ 6 w 143"/>
              <a:gd name="T21" fmla="*/ 57 h 100"/>
              <a:gd name="T22" fmla="*/ 13 w 143"/>
              <a:gd name="T23" fmla="*/ 13 h 100"/>
              <a:gd name="T24" fmla="*/ 27 w 143"/>
              <a:gd name="T25" fmla="*/ 2 h 100"/>
              <a:gd name="T26" fmla="*/ 38 w 143"/>
              <a:gd name="T27" fmla="*/ 10 h 100"/>
              <a:gd name="T28" fmla="*/ 46 w 143"/>
              <a:gd name="T29" fmla="*/ 10 h 100"/>
              <a:gd name="T30" fmla="*/ 67 w 143"/>
              <a:gd name="T31" fmla="*/ 12 h 100"/>
              <a:gd name="T32" fmla="*/ 83 w 143"/>
              <a:gd name="T33" fmla="*/ 10 h 100"/>
              <a:gd name="T34" fmla="*/ 106 w 143"/>
              <a:gd name="T35" fmla="*/ 15 h 100"/>
              <a:gd name="T36" fmla="*/ 106 w 143"/>
              <a:gd name="T37" fmla="*/ 11 h 100"/>
              <a:gd name="T38" fmla="*/ 118 w 143"/>
              <a:gd name="T39" fmla="*/ 2 h 100"/>
              <a:gd name="T40" fmla="*/ 132 w 143"/>
              <a:gd name="T41" fmla="*/ 17 h 100"/>
              <a:gd name="T42" fmla="*/ 143 w 143"/>
              <a:gd name="T43" fmla="*/ 49 h 100"/>
              <a:gd name="T44" fmla="*/ 64 w 143"/>
              <a:gd name="T45" fmla="*/ 16 h 100"/>
              <a:gd name="T46" fmla="*/ 48 w 143"/>
              <a:gd name="T47" fmla="*/ 16 h 100"/>
              <a:gd name="T48" fmla="*/ 37 w 143"/>
              <a:gd name="T49" fmla="*/ 18 h 100"/>
              <a:gd name="T50" fmla="*/ 25 w 143"/>
              <a:gd name="T51" fmla="*/ 55 h 100"/>
              <a:gd name="T52" fmla="*/ 65 w 143"/>
              <a:gd name="T53" fmla="*/ 92 h 100"/>
              <a:gd name="T54" fmla="*/ 69 w 143"/>
              <a:gd name="T55" fmla="*/ 83 h 100"/>
              <a:gd name="T56" fmla="*/ 60 w 143"/>
              <a:gd name="T57" fmla="*/ 72 h 100"/>
              <a:gd name="T58" fmla="*/ 79 w 143"/>
              <a:gd name="T59" fmla="*/ 83 h 100"/>
              <a:gd name="T60" fmla="*/ 82 w 143"/>
              <a:gd name="T61" fmla="*/ 74 h 100"/>
              <a:gd name="T62" fmla="*/ 73 w 143"/>
              <a:gd name="T63" fmla="*/ 65 h 100"/>
              <a:gd name="T64" fmla="*/ 78 w 143"/>
              <a:gd name="T65" fmla="*/ 65 h 100"/>
              <a:gd name="T66" fmla="*/ 97 w 143"/>
              <a:gd name="T67" fmla="*/ 74 h 100"/>
              <a:gd name="T68" fmla="*/ 86 w 143"/>
              <a:gd name="T69" fmla="*/ 60 h 100"/>
              <a:gd name="T70" fmla="*/ 87 w 143"/>
              <a:gd name="T71" fmla="*/ 55 h 100"/>
              <a:gd name="T72" fmla="*/ 101 w 143"/>
              <a:gd name="T73" fmla="*/ 62 h 100"/>
              <a:gd name="T74" fmla="*/ 105 w 143"/>
              <a:gd name="T75" fmla="*/ 53 h 100"/>
              <a:gd name="T76" fmla="*/ 68 w 143"/>
              <a:gd name="T77" fmla="*/ 39 h 100"/>
              <a:gd name="T78" fmla="*/ 51 w 143"/>
              <a:gd name="T79" fmla="*/ 40 h 100"/>
              <a:gd name="T80" fmla="*/ 58 w 143"/>
              <a:gd name="T81" fmla="*/ 22 h 100"/>
              <a:gd name="T82" fmla="*/ 108 w 143"/>
              <a:gd name="T83" fmla="*/ 20 h 100"/>
              <a:gd name="T84" fmla="*/ 100 w 143"/>
              <a:gd name="T85" fmla="*/ 22 h 100"/>
              <a:gd name="T86" fmla="*/ 82 w 143"/>
              <a:gd name="T87" fmla="*/ 15 h 100"/>
              <a:gd name="T88" fmla="*/ 60 w 143"/>
              <a:gd name="T89" fmla="*/ 27 h 100"/>
              <a:gd name="T90" fmla="*/ 54 w 143"/>
              <a:gd name="T91" fmla="*/ 36 h 100"/>
              <a:gd name="T92" fmla="*/ 66 w 143"/>
              <a:gd name="T93" fmla="*/ 34 h 100"/>
              <a:gd name="T94" fmla="*/ 108 w 143"/>
              <a:gd name="T95" fmla="*/ 49 h 100"/>
              <a:gd name="T96" fmla="*/ 112 w 143"/>
              <a:gd name="T97" fmla="*/ 55 h 100"/>
              <a:gd name="T98" fmla="*/ 119 w 143"/>
              <a:gd name="T99" fmla="*/ 50 h 100"/>
              <a:gd name="T100" fmla="*/ 108 w 143"/>
              <a:gd name="T101" fmla="*/ 20 h 100"/>
              <a:gd name="T102" fmla="*/ 23 w 143"/>
              <a:gd name="T103" fmla="*/ 7 h 100"/>
              <a:gd name="T104" fmla="*/ 21 w 143"/>
              <a:gd name="T105" fmla="*/ 9 h 100"/>
              <a:gd name="T106" fmla="*/ 7 w 143"/>
              <a:gd name="T107" fmla="*/ 48 h 100"/>
              <a:gd name="T108" fmla="*/ 16 w 143"/>
              <a:gd name="T109" fmla="*/ 56 h 100"/>
              <a:gd name="T110" fmla="*/ 33 w 143"/>
              <a:gd name="T111" fmla="*/ 12 h 100"/>
              <a:gd name="T112" fmla="*/ 136 w 143"/>
              <a:gd name="T113" fmla="*/ 53 h 100"/>
              <a:gd name="T114" fmla="*/ 126 w 143"/>
              <a:gd name="T115" fmla="*/ 17 h 100"/>
              <a:gd name="T116" fmla="*/ 120 w 143"/>
              <a:gd name="T117" fmla="*/ 7 h 100"/>
              <a:gd name="T118" fmla="*/ 111 w 143"/>
              <a:gd name="T119"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00">
                <a:moveTo>
                  <a:pt x="143" y="51"/>
                </a:moveTo>
                <a:cubicBezTo>
                  <a:pt x="143" y="52"/>
                  <a:pt x="143" y="52"/>
                  <a:pt x="143" y="53"/>
                </a:cubicBezTo>
                <a:cubicBezTo>
                  <a:pt x="142" y="55"/>
                  <a:pt x="141" y="56"/>
                  <a:pt x="139" y="57"/>
                </a:cubicBezTo>
                <a:cubicBezTo>
                  <a:pt x="136" y="59"/>
                  <a:pt x="133" y="61"/>
                  <a:pt x="130" y="62"/>
                </a:cubicBezTo>
                <a:cubicBezTo>
                  <a:pt x="127" y="64"/>
                  <a:pt x="124" y="62"/>
                  <a:pt x="123" y="59"/>
                </a:cubicBezTo>
                <a:cubicBezTo>
                  <a:pt x="122" y="58"/>
                  <a:pt x="122" y="57"/>
                  <a:pt x="121" y="56"/>
                </a:cubicBezTo>
                <a:cubicBezTo>
                  <a:pt x="118" y="58"/>
                  <a:pt x="116" y="59"/>
                  <a:pt x="113" y="60"/>
                </a:cubicBezTo>
                <a:cubicBezTo>
                  <a:pt x="113" y="61"/>
                  <a:pt x="112" y="61"/>
                  <a:pt x="112" y="62"/>
                </a:cubicBezTo>
                <a:cubicBezTo>
                  <a:pt x="111" y="65"/>
                  <a:pt x="109" y="67"/>
                  <a:pt x="105" y="68"/>
                </a:cubicBezTo>
                <a:cubicBezTo>
                  <a:pt x="105" y="68"/>
                  <a:pt x="104" y="69"/>
                  <a:pt x="104" y="69"/>
                </a:cubicBezTo>
                <a:cubicBezTo>
                  <a:pt x="104" y="72"/>
                  <a:pt x="104" y="74"/>
                  <a:pt x="103" y="76"/>
                </a:cubicBezTo>
                <a:cubicBezTo>
                  <a:pt x="100" y="80"/>
                  <a:pt x="96" y="81"/>
                  <a:pt x="91" y="79"/>
                </a:cubicBezTo>
                <a:cubicBezTo>
                  <a:pt x="91" y="79"/>
                  <a:pt x="91" y="79"/>
                  <a:pt x="90" y="79"/>
                </a:cubicBezTo>
                <a:cubicBezTo>
                  <a:pt x="90" y="82"/>
                  <a:pt x="89" y="85"/>
                  <a:pt x="86" y="87"/>
                </a:cubicBezTo>
                <a:cubicBezTo>
                  <a:pt x="83" y="89"/>
                  <a:pt x="80" y="90"/>
                  <a:pt x="77" y="88"/>
                </a:cubicBezTo>
                <a:cubicBezTo>
                  <a:pt x="77" y="89"/>
                  <a:pt x="76" y="90"/>
                  <a:pt x="76" y="90"/>
                </a:cubicBezTo>
                <a:cubicBezTo>
                  <a:pt x="75" y="97"/>
                  <a:pt x="67" y="100"/>
                  <a:pt x="61" y="96"/>
                </a:cubicBezTo>
                <a:cubicBezTo>
                  <a:pt x="52" y="89"/>
                  <a:pt x="42" y="83"/>
                  <a:pt x="32" y="76"/>
                </a:cubicBezTo>
                <a:cubicBezTo>
                  <a:pt x="27" y="72"/>
                  <a:pt x="23" y="68"/>
                  <a:pt x="21" y="62"/>
                </a:cubicBezTo>
                <a:cubicBezTo>
                  <a:pt x="21" y="62"/>
                  <a:pt x="21" y="62"/>
                  <a:pt x="21" y="61"/>
                </a:cubicBezTo>
                <a:cubicBezTo>
                  <a:pt x="18" y="63"/>
                  <a:pt x="16" y="63"/>
                  <a:pt x="14" y="62"/>
                </a:cubicBezTo>
                <a:cubicBezTo>
                  <a:pt x="11" y="60"/>
                  <a:pt x="8" y="59"/>
                  <a:pt x="6" y="57"/>
                </a:cubicBezTo>
                <a:cubicBezTo>
                  <a:pt x="1" y="55"/>
                  <a:pt x="0" y="51"/>
                  <a:pt x="1" y="47"/>
                </a:cubicBezTo>
                <a:cubicBezTo>
                  <a:pt x="5" y="35"/>
                  <a:pt x="9" y="24"/>
                  <a:pt x="13" y="13"/>
                </a:cubicBezTo>
                <a:cubicBezTo>
                  <a:pt x="14" y="11"/>
                  <a:pt x="15" y="9"/>
                  <a:pt x="16" y="6"/>
                </a:cubicBezTo>
                <a:cubicBezTo>
                  <a:pt x="18" y="2"/>
                  <a:pt x="22" y="0"/>
                  <a:pt x="27" y="2"/>
                </a:cubicBezTo>
                <a:cubicBezTo>
                  <a:pt x="30" y="4"/>
                  <a:pt x="33" y="5"/>
                  <a:pt x="36" y="7"/>
                </a:cubicBezTo>
                <a:cubicBezTo>
                  <a:pt x="37" y="8"/>
                  <a:pt x="38" y="9"/>
                  <a:pt x="38" y="10"/>
                </a:cubicBezTo>
                <a:cubicBezTo>
                  <a:pt x="38" y="11"/>
                  <a:pt x="39" y="11"/>
                  <a:pt x="40" y="11"/>
                </a:cubicBezTo>
                <a:cubicBezTo>
                  <a:pt x="42" y="11"/>
                  <a:pt x="44" y="11"/>
                  <a:pt x="46" y="10"/>
                </a:cubicBezTo>
                <a:cubicBezTo>
                  <a:pt x="49" y="10"/>
                  <a:pt x="53" y="9"/>
                  <a:pt x="56" y="8"/>
                </a:cubicBezTo>
                <a:cubicBezTo>
                  <a:pt x="60" y="8"/>
                  <a:pt x="64" y="9"/>
                  <a:pt x="67" y="12"/>
                </a:cubicBezTo>
                <a:cubicBezTo>
                  <a:pt x="69" y="12"/>
                  <a:pt x="69" y="12"/>
                  <a:pt x="69" y="12"/>
                </a:cubicBezTo>
                <a:cubicBezTo>
                  <a:pt x="73" y="8"/>
                  <a:pt x="78" y="8"/>
                  <a:pt x="83" y="10"/>
                </a:cubicBezTo>
                <a:cubicBezTo>
                  <a:pt x="87" y="11"/>
                  <a:pt x="90" y="13"/>
                  <a:pt x="93" y="15"/>
                </a:cubicBezTo>
                <a:cubicBezTo>
                  <a:pt x="98" y="17"/>
                  <a:pt x="102" y="17"/>
                  <a:pt x="106" y="15"/>
                </a:cubicBezTo>
                <a:cubicBezTo>
                  <a:pt x="106" y="14"/>
                  <a:pt x="106" y="14"/>
                  <a:pt x="106" y="14"/>
                </a:cubicBezTo>
                <a:cubicBezTo>
                  <a:pt x="106" y="13"/>
                  <a:pt x="106" y="12"/>
                  <a:pt x="106" y="11"/>
                </a:cubicBezTo>
                <a:cubicBezTo>
                  <a:pt x="106" y="9"/>
                  <a:pt x="107" y="8"/>
                  <a:pt x="109" y="7"/>
                </a:cubicBezTo>
                <a:cubicBezTo>
                  <a:pt x="112" y="5"/>
                  <a:pt x="115" y="4"/>
                  <a:pt x="118" y="2"/>
                </a:cubicBezTo>
                <a:cubicBezTo>
                  <a:pt x="122" y="0"/>
                  <a:pt x="127" y="2"/>
                  <a:pt x="128" y="7"/>
                </a:cubicBezTo>
                <a:cubicBezTo>
                  <a:pt x="130" y="10"/>
                  <a:pt x="131" y="14"/>
                  <a:pt x="132" y="17"/>
                </a:cubicBezTo>
                <a:cubicBezTo>
                  <a:pt x="136" y="27"/>
                  <a:pt x="139" y="37"/>
                  <a:pt x="143" y="47"/>
                </a:cubicBezTo>
                <a:cubicBezTo>
                  <a:pt x="143" y="47"/>
                  <a:pt x="143" y="48"/>
                  <a:pt x="143" y="49"/>
                </a:cubicBezTo>
                <a:cubicBezTo>
                  <a:pt x="143" y="50"/>
                  <a:pt x="143" y="51"/>
                  <a:pt x="143" y="51"/>
                </a:cubicBezTo>
                <a:close/>
                <a:moveTo>
                  <a:pt x="64" y="16"/>
                </a:moveTo>
                <a:cubicBezTo>
                  <a:pt x="62" y="14"/>
                  <a:pt x="59" y="13"/>
                  <a:pt x="56" y="14"/>
                </a:cubicBezTo>
                <a:cubicBezTo>
                  <a:pt x="53" y="14"/>
                  <a:pt x="51" y="15"/>
                  <a:pt x="48" y="16"/>
                </a:cubicBezTo>
                <a:cubicBezTo>
                  <a:pt x="45" y="17"/>
                  <a:pt x="42" y="17"/>
                  <a:pt x="39" y="17"/>
                </a:cubicBezTo>
                <a:cubicBezTo>
                  <a:pt x="38" y="16"/>
                  <a:pt x="37" y="17"/>
                  <a:pt x="37" y="18"/>
                </a:cubicBezTo>
                <a:cubicBezTo>
                  <a:pt x="33" y="29"/>
                  <a:pt x="29" y="40"/>
                  <a:pt x="25" y="52"/>
                </a:cubicBezTo>
                <a:cubicBezTo>
                  <a:pt x="25" y="53"/>
                  <a:pt x="24" y="54"/>
                  <a:pt x="25" y="55"/>
                </a:cubicBezTo>
                <a:cubicBezTo>
                  <a:pt x="26" y="61"/>
                  <a:pt x="29" y="67"/>
                  <a:pt x="34" y="71"/>
                </a:cubicBezTo>
                <a:cubicBezTo>
                  <a:pt x="45" y="78"/>
                  <a:pt x="55" y="85"/>
                  <a:pt x="65" y="92"/>
                </a:cubicBezTo>
                <a:cubicBezTo>
                  <a:pt x="67" y="93"/>
                  <a:pt x="69" y="93"/>
                  <a:pt x="70" y="91"/>
                </a:cubicBezTo>
                <a:cubicBezTo>
                  <a:pt x="72" y="89"/>
                  <a:pt x="71" y="85"/>
                  <a:pt x="69" y="83"/>
                </a:cubicBezTo>
                <a:cubicBezTo>
                  <a:pt x="66" y="81"/>
                  <a:pt x="63" y="79"/>
                  <a:pt x="60" y="77"/>
                </a:cubicBezTo>
                <a:cubicBezTo>
                  <a:pt x="59" y="76"/>
                  <a:pt x="59" y="73"/>
                  <a:pt x="60" y="72"/>
                </a:cubicBezTo>
                <a:cubicBezTo>
                  <a:pt x="62" y="72"/>
                  <a:pt x="63" y="72"/>
                  <a:pt x="64" y="73"/>
                </a:cubicBezTo>
                <a:cubicBezTo>
                  <a:pt x="69" y="76"/>
                  <a:pt x="74" y="79"/>
                  <a:pt x="79" y="83"/>
                </a:cubicBezTo>
                <a:cubicBezTo>
                  <a:pt x="81" y="84"/>
                  <a:pt x="83" y="83"/>
                  <a:pt x="84" y="81"/>
                </a:cubicBezTo>
                <a:cubicBezTo>
                  <a:pt x="85" y="78"/>
                  <a:pt x="84" y="76"/>
                  <a:pt x="82" y="74"/>
                </a:cubicBezTo>
                <a:cubicBezTo>
                  <a:pt x="80" y="72"/>
                  <a:pt x="77" y="71"/>
                  <a:pt x="75" y="69"/>
                </a:cubicBezTo>
                <a:cubicBezTo>
                  <a:pt x="73" y="68"/>
                  <a:pt x="72" y="67"/>
                  <a:pt x="73" y="65"/>
                </a:cubicBezTo>
                <a:cubicBezTo>
                  <a:pt x="74" y="64"/>
                  <a:pt x="76" y="64"/>
                  <a:pt x="78" y="65"/>
                </a:cubicBezTo>
                <a:cubicBezTo>
                  <a:pt x="78" y="65"/>
                  <a:pt x="78" y="65"/>
                  <a:pt x="78" y="65"/>
                </a:cubicBezTo>
                <a:cubicBezTo>
                  <a:pt x="83" y="68"/>
                  <a:pt x="88" y="71"/>
                  <a:pt x="93" y="74"/>
                </a:cubicBezTo>
                <a:cubicBezTo>
                  <a:pt x="94" y="75"/>
                  <a:pt x="95" y="75"/>
                  <a:pt x="97" y="74"/>
                </a:cubicBezTo>
                <a:cubicBezTo>
                  <a:pt x="100" y="72"/>
                  <a:pt x="99" y="68"/>
                  <a:pt x="97" y="66"/>
                </a:cubicBezTo>
                <a:cubicBezTo>
                  <a:pt x="93" y="64"/>
                  <a:pt x="90" y="62"/>
                  <a:pt x="86" y="60"/>
                </a:cubicBezTo>
                <a:cubicBezTo>
                  <a:pt x="85" y="59"/>
                  <a:pt x="85" y="58"/>
                  <a:pt x="85" y="57"/>
                </a:cubicBezTo>
                <a:cubicBezTo>
                  <a:pt x="85" y="56"/>
                  <a:pt x="86" y="55"/>
                  <a:pt x="87" y="55"/>
                </a:cubicBezTo>
                <a:cubicBezTo>
                  <a:pt x="88" y="55"/>
                  <a:pt x="89" y="55"/>
                  <a:pt x="90" y="55"/>
                </a:cubicBezTo>
                <a:cubicBezTo>
                  <a:pt x="94" y="57"/>
                  <a:pt x="97" y="60"/>
                  <a:pt x="101" y="62"/>
                </a:cubicBezTo>
                <a:cubicBezTo>
                  <a:pt x="103" y="63"/>
                  <a:pt x="105" y="63"/>
                  <a:pt x="106" y="61"/>
                </a:cubicBezTo>
                <a:cubicBezTo>
                  <a:pt x="108" y="58"/>
                  <a:pt x="107" y="55"/>
                  <a:pt x="105" y="53"/>
                </a:cubicBezTo>
                <a:cubicBezTo>
                  <a:pt x="98" y="49"/>
                  <a:pt x="90" y="44"/>
                  <a:pt x="83" y="39"/>
                </a:cubicBezTo>
                <a:cubicBezTo>
                  <a:pt x="78" y="36"/>
                  <a:pt x="74" y="36"/>
                  <a:pt x="68" y="39"/>
                </a:cubicBezTo>
                <a:cubicBezTo>
                  <a:pt x="67" y="40"/>
                  <a:pt x="65" y="41"/>
                  <a:pt x="63" y="42"/>
                </a:cubicBezTo>
                <a:cubicBezTo>
                  <a:pt x="59" y="43"/>
                  <a:pt x="55" y="43"/>
                  <a:pt x="51" y="40"/>
                </a:cubicBezTo>
                <a:cubicBezTo>
                  <a:pt x="47" y="37"/>
                  <a:pt x="47" y="35"/>
                  <a:pt x="50" y="31"/>
                </a:cubicBezTo>
                <a:cubicBezTo>
                  <a:pt x="52" y="28"/>
                  <a:pt x="55" y="25"/>
                  <a:pt x="58" y="22"/>
                </a:cubicBezTo>
                <a:cubicBezTo>
                  <a:pt x="60" y="20"/>
                  <a:pt x="62" y="18"/>
                  <a:pt x="64" y="16"/>
                </a:cubicBezTo>
                <a:close/>
                <a:moveTo>
                  <a:pt x="108" y="20"/>
                </a:moveTo>
                <a:cubicBezTo>
                  <a:pt x="108" y="20"/>
                  <a:pt x="107" y="20"/>
                  <a:pt x="107" y="20"/>
                </a:cubicBezTo>
                <a:cubicBezTo>
                  <a:pt x="105" y="21"/>
                  <a:pt x="102" y="21"/>
                  <a:pt x="100" y="22"/>
                </a:cubicBezTo>
                <a:cubicBezTo>
                  <a:pt x="97" y="22"/>
                  <a:pt x="93" y="21"/>
                  <a:pt x="90" y="19"/>
                </a:cubicBezTo>
                <a:cubicBezTo>
                  <a:pt x="87" y="18"/>
                  <a:pt x="84" y="16"/>
                  <a:pt x="82" y="15"/>
                </a:cubicBezTo>
                <a:cubicBezTo>
                  <a:pt x="77" y="13"/>
                  <a:pt x="73" y="14"/>
                  <a:pt x="70" y="18"/>
                </a:cubicBezTo>
                <a:cubicBezTo>
                  <a:pt x="67" y="21"/>
                  <a:pt x="63" y="24"/>
                  <a:pt x="60" y="27"/>
                </a:cubicBezTo>
                <a:cubicBezTo>
                  <a:pt x="58" y="29"/>
                  <a:pt x="56" y="32"/>
                  <a:pt x="54" y="34"/>
                </a:cubicBezTo>
                <a:cubicBezTo>
                  <a:pt x="53" y="35"/>
                  <a:pt x="54" y="35"/>
                  <a:pt x="54" y="36"/>
                </a:cubicBezTo>
                <a:cubicBezTo>
                  <a:pt x="56" y="37"/>
                  <a:pt x="58" y="38"/>
                  <a:pt x="60" y="37"/>
                </a:cubicBezTo>
                <a:cubicBezTo>
                  <a:pt x="62" y="36"/>
                  <a:pt x="64" y="35"/>
                  <a:pt x="66" y="34"/>
                </a:cubicBezTo>
                <a:cubicBezTo>
                  <a:pt x="72" y="30"/>
                  <a:pt x="79" y="30"/>
                  <a:pt x="85" y="34"/>
                </a:cubicBezTo>
                <a:cubicBezTo>
                  <a:pt x="93" y="39"/>
                  <a:pt x="100" y="44"/>
                  <a:pt x="108" y="49"/>
                </a:cubicBezTo>
                <a:cubicBezTo>
                  <a:pt x="110" y="50"/>
                  <a:pt x="111" y="52"/>
                  <a:pt x="112" y="54"/>
                </a:cubicBezTo>
                <a:cubicBezTo>
                  <a:pt x="112" y="54"/>
                  <a:pt x="112" y="54"/>
                  <a:pt x="112" y="55"/>
                </a:cubicBezTo>
                <a:cubicBezTo>
                  <a:pt x="114" y="54"/>
                  <a:pt x="116" y="53"/>
                  <a:pt x="118" y="52"/>
                </a:cubicBezTo>
                <a:cubicBezTo>
                  <a:pt x="119" y="51"/>
                  <a:pt x="119" y="51"/>
                  <a:pt x="119" y="50"/>
                </a:cubicBezTo>
                <a:cubicBezTo>
                  <a:pt x="116" y="42"/>
                  <a:pt x="113" y="34"/>
                  <a:pt x="111" y="26"/>
                </a:cubicBezTo>
                <a:cubicBezTo>
                  <a:pt x="110" y="24"/>
                  <a:pt x="109" y="22"/>
                  <a:pt x="108" y="20"/>
                </a:cubicBezTo>
                <a:close/>
                <a:moveTo>
                  <a:pt x="33" y="12"/>
                </a:moveTo>
                <a:cubicBezTo>
                  <a:pt x="30" y="10"/>
                  <a:pt x="27" y="8"/>
                  <a:pt x="23" y="7"/>
                </a:cubicBezTo>
                <a:cubicBezTo>
                  <a:pt x="23" y="7"/>
                  <a:pt x="22" y="7"/>
                  <a:pt x="21" y="7"/>
                </a:cubicBezTo>
                <a:cubicBezTo>
                  <a:pt x="21" y="8"/>
                  <a:pt x="21" y="8"/>
                  <a:pt x="21" y="9"/>
                </a:cubicBezTo>
                <a:cubicBezTo>
                  <a:pt x="19" y="14"/>
                  <a:pt x="17" y="19"/>
                  <a:pt x="15" y="24"/>
                </a:cubicBezTo>
                <a:cubicBezTo>
                  <a:pt x="12" y="32"/>
                  <a:pt x="9" y="40"/>
                  <a:pt x="7" y="48"/>
                </a:cubicBezTo>
                <a:cubicBezTo>
                  <a:pt x="6" y="50"/>
                  <a:pt x="6" y="51"/>
                  <a:pt x="8" y="53"/>
                </a:cubicBezTo>
                <a:cubicBezTo>
                  <a:pt x="11" y="54"/>
                  <a:pt x="13" y="55"/>
                  <a:pt x="16" y="56"/>
                </a:cubicBezTo>
                <a:cubicBezTo>
                  <a:pt x="16" y="57"/>
                  <a:pt x="17" y="57"/>
                  <a:pt x="17" y="57"/>
                </a:cubicBezTo>
                <a:cubicBezTo>
                  <a:pt x="22" y="42"/>
                  <a:pt x="28" y="27"/>
                  <a:pt x="33" y="12"/>
                </a:cubicBezTo>
                <a:close/>
                <a:moveTo>
                  <a:pt x="128" y="57"/>
                </a:moveTo>
                <a:cubicBezTo>
                  <a:pt x="130" y="56"/>
                  <a:pt x="133" y="54"/>
                  <a:pt x="136" y="53"/>
                </a:cubicBezTo>
                <a:cubicBezTo>
                  <a:pt x="138" y="52"/>
                  <a:pt x="138" y="51"/>
                  <a:pt x="137" y="48"/>
                </a:cubicBezTo>
                <a:cubicBezTo>
                  <a:pt x="134" y="38"/>
                  <a:pt x="130" y="27"/>
                  <a:pt x="126" y="17"/>
                </a:cubicBezTo>
                <a:cubicBezTo>
                  <a:pt x="125" y="14"/>
                  <a:pt x="124" y="11"/>
                  <a:pt x="123" y="9"/>
                </a:cubicBezTo>
                <a:cubicBezTo>
                  <a:pt x="123" y="7"/>
                  <a:pt x="122" y="7"/>
                  <a:pt x="120" y="7"/>
                </a:cubicBezTo>
                <a:cubicBezTo>
                  <a:pt x="119" y="8"/>
                  <a:pt x="117" y="9"/>
                  <a:pt x="115" y="10"/>
                </a:cubicBezTo>
                <a:cubicBezTo>
                  <a:pt x="114" y="11"/>
                  <a:pt x="113" y="11"/>
                  <a:pt x="111" y="12"/>
                </a:cubicBezTo>
                <a:cubicBezTo>
                  <a:pt x="117" y="27"/>
                  <a:pt x="122" y="42"/>
                  <a:pt x="128" y="57"/>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13102430"/>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Possible allies include:</a:t>
            </a:r>
          </a:p>
        </p:txBody>
      </p:sp>
      <p:sp>
        <p:nvSpPr>
          <p:cNvPr id="10" name="Content Placeholder 9">
            <a:extLst>
              <a:ext uri="{FF2B5EF4-FFF2-40B4-BE49-F238E27FC236}">
                <a16:creationId xmlns:a16="http://schemas.microsoft.com/office/drawing/2014/main" id="{FB432AF5-452E-4FC9-9EC1-C4A55F10983F}"/>
              </a:ext>
            </a:extLst>
          </p:cNvPr>
          <p:cNvSpPr>
            <a:spLocks noGrp="1"/>
          </p:cNvSpPr>
          <p:nvPr>
            <p:ph idx="1"/>
          </p:nvPr>
        </p:nvSpPr>
        <p:spPr/>
        <p:txBody>
          <a:bodyPr numCol="2">
            <a:noAutofit/>
          </a:bodyPr>
          <a:lstStyle/>
          <a:p>
            <a:pPr lvl="1"/>
            <a:r>
              <a:rPr lang="en-US" sz="1600" b="0"/>
              <a:t>Community groups</a:t>
            </a:r>
          </a:p>
          <a:p>
            <a:pPr lvl="1"/>
            <a:r>
              <a:rPr lang="en-US" sz="1600" b="0"/>
              <a:t>Customers</a:t>
            </a:r>
          </a:p>
          <a:p>
            <a:pPr lvl="1"/>
            <a:r>
              <a:rPr lang="en-US" sz="1600" b="0"/>
              <a:t>Entity staff, operators, and managers</a:t>
            </a:r>
          </a:p>
          <a:p>
            <a:pPr lvl="1"/>
            <a:r>
              <a:rPr lang="en-US" sz="1600" b="0"/>
              <a:t>Elected officials, such as mayors and city councils</a:t>
            </a:r>
          </a:p>
          <a:p>
            <a:pPr lvl="1"/>
            <a:r>
              <a:rPr lang="en-US" sz="1600" b="0"/>
              <a:t>County judges and commissioners</a:t>
            </a:r>
          </a:p>
          <a:p>
            <a:pPr lvl="1"/>
            <a:r>
              <a:rPr lang="en-US" sz="1600" b="0"/>
              <a:t>Technical assistance providers</a:t>
            </a:r>
          </a:p>
          <a:p>
            <a:pPr lvl="1"/>
            <a:r>
              <a:rPr lang="en-US" sz="1600" b="0"/>
              <a:t>Regulatory agency staff</a:t>
            </a:r>
          </a:p>
          <a:p>
            <a:pPr lvl="1"/>
            <a:r>
              <a:rPr lang="en-US" sz="1600" b="0"/>
              <a:t>Senior centers or community centers</a:t>
            </a:r>
          </a:p>
          <a:p>
            <a:pPr lvl="1"/>
            <a:r>
              <a:rPr lang="en-US" sz="1600" b="0"/>
              <a:t>Local or state health departments</a:t>
            </a:r>
          </a:p>
          <a:p>
            <a:pPr lvl="1"/>
            <a:r>
              <a:rPr lang="en-US" sz="1600"/>
              <a:t>Local chamber of commerce</a:t>
            </a:r>
          </a:p>
          <a:p>
            <a:pPr lvl="1"/>
            <a:r>
              <a:rPr lang="en-US" sz="1600"/>
              <a:t>Local business owners</a:t>
            </a:r>
          </a:p>
          <a:p>
            <a:pPr lvl="1"/>
            <a:r>
              <a:rPr lang="en-US" sz="1600"/>
              <a:t>Public Utilities Commissions</a:t>
            </a:r>
          </a:p>
          <a:p>
            <a:pPr lvl="1"/>
            <a:r>
              <a:rPr lang="en-US" sz="1600"/>
              <a:t>State Department of Education</a:t>
            </a:r>
          </a:p>
          <a:p>
            <a:pPr lvl="1"/>
            <a:r>
              <a:rPr lang="en-US" sz="1600"/>
              <a:t>Tribes</a:t>
            </a:r>
          </a:p>
          <a:p>
            <a:pPr lvl="1"/>
            <a:r>
              <a:rPr lang="en-US" sz="1600"/>
              <a:t>Faith-based organizations</a:t>
            </a:r>
          </a:p>
          <a:p>
            <a:pPr lvl="1"/>
            <a:r>
              <a:rPr lang="en-US" sz="1600"/>
              <a:t>Recreational departments</a:t>
            </a:r>
          </a:p>
          <a:p>
            <a:pPr lvl="1"/>
            <a:r>
              <a:rPr lang="en-US" sz="1600"/>
              <a:t>Tourism bureaus</a:t>
            </a:r>
          </a:p>
          <a:p>
            <a:pPr lvl="1"/>
            <a:r>
              <a:rPr lang="en-US" sz="1600"/>
              <a:t>Regional planning committees</a:t>
            </a:r>
          </a:p>
          <a:p>
            <a:pPr lvl="1"/>
            <a:r>
              <a:rPr lang="en-US" sz="1600"/>
              <a:t>Public Service Commissions</a:t>
            </a:r>
          </a:p>
          <a:p>
            <a:pPr lvl="1"/>
            <a:r>
              <a:rPr lang="en-US" sz="1600"/>
              <a:t>Schools and childcare facilities</a:t>
            </a:r>
          </a:p>
          <a:p>
            <a:pPr lvl="1"/>
            <a:r>
              <a:rPr lang="en-US" sz="1600"/>
              <a:t>The media</a:t>
            </a:r>
          </a:p>
        </p:txBody>
      </p:sp>
      <p:sp>
        <p:nvSpPr>
          <p:cNvPr id="4" name="Slide Number Placeholder 3">
            <a:extLst>
              <a:ext uri="{FF2B5EF4-FFF2-40B4-BE49-F238E27FC236}">
                <a16:creationId xmlns:a16="http://schemas.microsoft.com/office/drawing/2014/main" id="{A59486E6-D2EE-45FF-A676-A0F7619E520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5" name="Freeform 249">
            <a:extLst>
              <a:ext uri="{FF2B5EF4-FFF2-40B4-BE49-F238E27FC236}">
                <a16:creationId xmlns:a16="http://schemas.microsoft.com/office/drawing/2014/main" id="{5A9308AC-C91D-4D27-A187-8938690A6260}"/>
              </a:ext>
              <a:ext uri="{C183D7F6-B498-43B3-948B-1728B52AA6E4}">
                <adec:decorative xmlns:adec="http://schemas.microsoft.com/office/drawing/2017/decorative" val="1"/>
              </a:ext>
            </a:extLst>
          </p:cNvPr>
          <p:cNvSpPr>
            <a:spLocks noEditPoints="1"/>
          </p:cNvSpPr>
          <p:nvPr/>
        </p:nvSpPr>
        <p:spPr bwMode="auto">
          <a:xfrm>
            <a:off x="300077" y="496788"/>
            <a:ext cx="454025" cy="317500"/>
          </a:xfrm>
          <a:custGeom>
            <a:avLst/>
            <a:gdLst>
              <a:gd name="T0" fmla="*/ 143 w 143"/>
              <a:gd name="T1" fmla="*/ 53 h 100"/>
              <a:gd name="T2" fmla="*/ 130 w 143"/>
              <a:gd name="T3" fmla="*/ 62 h 100"/>
              <a:gd name="T4" fmla="*/ 121 w 143"/>
              <a:gd name="T5" fmla="*/ 56 h 100"/>
              <a:gd name="T6" fmla="*/ 112 w 143"/>
              <a:gd name="T7" fmla="*/ 62 h 100"/>
              <a:gd name="T8" fmla="*/ 104 w 143"/>
              <a:gd name="T9" fmla="*/ 69 h 100"/>
              <a:gd name="T10" fmla="*/ 91 w 143"/>
              <a:gd name="T11" fmla="*/ 79 h 100"/>
              <a:gd name="T12" fmla="*/ 86 w 143"/>
              <a:gd name="T13" fmla="*/ 87 h 100"/>
              <a:gd name="T14" fmla="*/ 76 w 143"/>
              <a:gd name="T15" fmla="*/ 90 h 100"/>
              <a:gd name="T16" fmla="*/ 32 w 143"/>
              <a:gd name="T17" fmla="*/ 76 h 100"/>
              <a:gd name="T18" fmla="*/ 21 w 143"/>
              <a:gd name="T19" fmla="*/ 61 h 100"/>
              <a:gd name="T20" fmla="*/ 6 w 143"/>
              <a:gd name="T21" fmla="*/ 57 h 100"/>
              <a:gd name="T22" fmla="*/ 13 w 143"/>
              <a:gd name="T23" fmla="*/ 13 h 100"/>
              <a:gd name="T24" fmla="*/ 27 w 143"/>
              <a:gd name="T25" fmla="*/ 2 h 100"/>
              <a:gd name="T26" fmla="*/ 38 w 143"/>
              <a:gd name="T27" fmla="*/ 10 h 100"/>
              <a:gd name="T28" fmla="*/ 46 w 143"/>
              <a:gd name="T29" fmla="*/ 10 h 100"/>
              <a:gd name="T30" fmla="*/ 67 w 143"/>
              <a:gd name="T31" fmla="*/ 12 h 100"/>
              <a:gd name="T32" fmla="*/ 83 w 143"/>
              <a:gd name="T33" fmla="*/ 10 h 100"/>
              <a:gd name="T34" fmla="*/ 106 w 143"/>
              <a:gd name="T35" fmla="*/ 15 h 100"/>
              <a:gd name="T36" fmla="*/ 106 w 143"/>
              <a:gd name="T37" fmla="*/ 11 h 100"/>
              <a:gd name="T38" fmla="*/ 118 w 143"/>
              <a:gd name="T39" fmla="*/ 2 h 100"/>
              <a:gd name="T40" fmla="*/ 132 w 143"/>
              <a:gd name="T41" fmla="*/ 17 h 100"/>
              <a:gd name="T42" fmla="*/ 143 w 143"/>
              <a:gd name="T43" fmla="*/ 49 h 100"/>
              <a:gd name="T44" fmla="*/ 64 w 143"/>
              <a:gd name="T45" fmla="*/ 16 h 100"/>
              <a:gd name="T46" fmla="*/ 48 w 143"/>
              <a:gd name="T47" fmla="*/ 16 h 100"/>
              <a:gd name="T48" fmla="*/ 37 w 143"/>
              <a:gd name="T49" fmla="*/ 18 h 100"/>
              <a:gd name="T50" fmla="*/ 25 w 143"/>
              <a:gd name="T51" fmla="*/ 55 h 100"/>
              <a:gd name="T52" fmla="*/ 65 w 143"/>
              <a:gd name="T53" fmla="*/ 92 h 100"/>
              <a:gd name="T54" fmla="*/ 69 w 143"/>
              <a:gd name="T55" fmla="*/ 83 h 100"/>
              <a:gd name="T56" fmla="*/ 60 w 143"/>
              <a:gd name="T57" fmla="*/ 72 h 100"/>
              <a:gd name="T58" fmla="*/ 79 w 143"/>
              <a:gd name="T59" fmla="*/ 83 h 100"/>
              <a:gd name="T60" fmla="*/ 82 w 143"/>
              <a:gd name="T61" fmla="*/ 74 h 100"/>
              <a:gd name="T62" fmla="*/ 73 w 143"/>
              <a:gd name="T63" fmla="*/ 65 h 100"/>
              <a:gd name="T64" fmla="*/ 78 w 143"/>
              <a:gd name="T65" fmla="*/ 65 h 100"/>
              <a:gd name="T66" fmla="*/ 97 w 143"/>
              <a:gd name="T67" fmla="*/ 74 h 100"/>
              <a:gd name="T68" fmla="*/ 86 w 143"/>
              <a:gd name="T69" fmla="*/ 60 h 100"/>
              <a:gd name="T70" fmla="*/ 87 w 143"/>
              <a:gd name="T71" fmla="*/ 55 h 100"/>
              <a:gd name="T72" fmla="*/ 101 w 143"/>
              <a:gd name="T73" fmla="*/ 62 h 100"/>
              <a:gd name="T74" fmla="*/ 105 w 143"/>
              <a:gd name="T75" fmla="*/ 53 h 100"/>
              <a:gd name="T76" fmla="*/ 68 w 143"/>
              <a:gd name="T77" fmla="*/ 39 h 100"/>
              <a:gd name="T78" fmla="*/ 51 w 143"/>
              <a:gd name="T79" fmla="*/ 40 h 100"/>
              <a:gd name="T80" fmla="*/ 58 w 143"/>
              <a:gd name="T81" fmla="*/ 22 h 100"/>
              <a:gd name="T82" fmla="*/ 108 w 143"/>
              <a:gd name="T83" fmla="*/ 20 h 100"/>
              <a:gd name="T84" fmla="*/ 100 w 143"/>
              <a:gd name="T85" fmla="*/ 22 h 100"/>
              <a:gd name="T86" fmla="*/ 82 w 143"/>
              <a:gd name="T87" fmla="*/ 15 h 100"/>
              <a:gd name="T88" fmla="*/ 60 w 143"/>
              <a:gd name="T89" fmla="*/ 27 h 100"/>
              <a:gd name="T90" fmla="*/ 54 w 143"/>
              <a:gd name="T91" fmla="*/ 36 h 100"/>
              <a:gd name="T92" fmla="*/ 66 w 143"/>
              <a:gd name="T93" fmla="*/ 34 h 100"/>
              <a:gd name="T94" fmla="*/ 108 w 143"/>
              <a:gd name="T95" fmla="*/ 49 h 100"/>
              <a:gd name="T96" fmla="*/ 112 w 143"/>
              <a:gd name="T97" fmla="*/ 55 h 100"/>
              <a:gd name="T98" fmla="*/ 119 w 143"/>
              <a:gd name="T99" fmla="*/ 50 h 100"/>
              <a:gd name="T100" fmla="*/ 108 w 143"/>
              <a:gd name="T101" fmla="*/ 20 h 100"/>
              <a:gd name="T102" fmla="*/ 23 w 143"/>
              <a:gd name="T103" fmla="*/ 7 h 100"/>
              <a:gd name="T104" fmla="*/ 21 w 143"/>
              <a:gd name="T105" fmla="*/ 9 h 100"/>
              <a:gd name="T106" fmla="*/ 7 w 143"/>
              <a:gd name="T107" fmla="*/ 48 h 100"/>
              <a:gd name="T108" fmla="*/ 16 w 143"/>
              <a:gd name="T109" fmla="*/ 56 h 100"/>
              <a:gd name="T110" fmla="*/ 33 w 143"/>
              <a:gd name="T111" fmla="*/ 12 h 100"/>
              <a:gd name="T112" fmla="*/ 136 w 143"/>
              <a:gd name="T113" fmla="*/ 53 h 100"/>
              <a:gd name="T114" fmla="*/ 126 w 143"/>
              <a:gd name="T115" fmla="*/ 17 h 100"/>
              <a:gd name="T116" fmla="*/ 120 w 143"/>
              <a:gd name="T117" fmla="*/ 7 h 100"/>
              <a:gd name="T118" fmla="*/ 111 w 143"/>
              <a:gd name="T119"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00">
                <a:moveTo>
                  <a:pt x="143" y="51"/>
                </a:moveTo>
                <a:cubicBezTo>
                  <a:pt x="143" y="52"/>
                  <a:pt x="143" y="52"/>
                  <a:pt x="143" y="53"/>
                </a:cubicBezTo>
                <a:cubicBezTo>
                  <a:pt x="142" y="55"/>
                  <a:pt x="141" y="56"/>
                  <a:pt x="139" y="57"/>
                </a:cubicBezTo>
                <a:cubicBezTo>
                  <a:pt x="136" y="59"/>
                  <a:pt x="133" y="61"/>
                  <a:pt x="130" y="62"/>
                </a:cubicBezTo>
                <a:cubicBezTo>
                  <a:pt x="127" y="64"/>
                  <a:pt x="124" y="62"/>
                  <a:pt x="123" y="59"/>
                </a:cubicBezTo>
                <a:cubicBezTo>
                  <a:pt x="122" y="58"/>
                  <a:pt x="122" y="57"/>
                  <a:pt x="121" y="56"/>
                </a:cubicBezTo>
                <a:cubicBezTo>
                  <a:pt x="118" y="58"/>
                  <a:pt x="116" y="59"/>
                  <a:pt x="113" y="60"/>
                </a:cubicBezTo>
                <a:cubicBezTo>
                  <a:pt x="113" y="61"/>
                  <a:pt x="112" y="61"/>
                  <a:pt x="112" y="62"/>
                </a:cubicBezTo>
                <a:cubicBezTo>
                  <a:pt x="111" y="65"/>
                  <a:pt x="109" y="67"/>
                  <a:pt x="105" y="68"/>
                </a:cubicBezTo>
                <a:cubicBezTo>
                  <a:pt x="105" y="68"/>
                  <a:pt x="104" y="69"/>
                  <a:pt x="104" y="69"/>
                </a:cubicBezTo>
                <a:cubicBezTo>
                  <a:pt x="104" y="72"/>
                  <a:pt x="104" y="74"/>
                  <a:pt x="103" y="76"/>
                </a:cubicBezTo>
                <a:cubicBezTo>
                  <a:pt x="100" y="80"/>
                  <a:pt x="96" y="81"/>
                  <a:pt x="91" y="79"/>
                </a:cubicBezTo>
                <a:cubicBezTo>
                  <a:pt x="91" y="79"/>
                  <a:pt x="91" y="79"/>
                  <a:pt x="90" y="79"/>
                </a:cubicBezTo>
                <a:cubicBezTo>
                  <a:pt x="90" y="82"/>
                  <a:pt x="89" y="85"/>
                  <a:pt x="86" y="87"/>
                </a:cubicBezTo>
                <a:cubicBezTo>
                  <a:pt x="83" y="89"/>
                  <a:pt x="80" y="90"/>
                  <a:pt x="77" y="88"/>
                </a:cubicBezTo>
                <a:cubicBezTo>
                  <a:pt x="77" y="89"/>
                  <a:pt x="76" y="90"/>
                  <a:pt x="76" y="90"/>
                </a:cubicBezTo>
                <a:cubicBezTo>
                  <a:pt x="75" y="97"/>
                  <a:pt x="67" y="100"/>
                  <a:pt x="61" y="96"/>
                </a:cubicBezTo>
                <a:cubicBezTo>
                  <a:pt x="52" y="89"/>
                  <a:pt x="42" y="83"/>
                  <a:pt x="32" y="76"/>
                </a:cubicBezTo>
                <a:cubicBezTo>
                  <a:pt x="27" y="72"/>
                  <a:pt x="23" y="68"/>
                  <a:pt x="21" y="62"/>
                </a:cubicBezTo>
                <a:cubicBezTo>
                  <a:pt x="21" y="62"/>
                  <a:pt x="21" y="62"/>
                  <a:pt x="21" y="61"/>
                </a:cubicBezTo>
                <a:cubicBezTo>
                  <a:pt x="18" y="63"/>
                  <a:pt x="16" y="63"/>
                  <a:pt x="14" y="62"/>
                </a:cubicBezTo>
                <a:cubicBezTo>
                  <a:pt x="11" y="60"/>
                  <a:pt x="8" y="59"/>
                  <a:pt x="6" y="57"/>
                </a:cubicBezTo>
                <a:cubicBezTo>
                  <a:pt x="1" y="55"/>
                  <a:pt x="0" y="51"/>
                  <a:pt x="1" y="47"/>
                </a:cubicBezTo>
                <a:cubicBezTo>
                  <a:pt x="5" y="35"/>
                  <a:pt x="9" y="24"/>
                  <a:pt x="13" y="13"/>
                </a:cubicBezTo>
                <a:cubicBezTo>
                  <a:pt x="14" y="11"/>
                  <a:pt x="15" y="9"/>
                  <a:pt x="16" y="6"/>
                </a:cubicBezTo>
                <a:cubicBezTo>
                  <a:pt x="18" y="2"/>
                  <a:pt x="22" y="0"/>
                  <a:pt x="27" y="2"/>
                </a:cubicBezTo>
                <a:cubicBezTo>
                  <a:pt x="30" y="4"/>
                  <a:pt x="33" y="5"/>
                  <a:pt x="36" y="7"/>
                </a:cubicBezTo>
                <a:cubicBezTo>
                  <a:pt x="37" y="8"/>
                  <a:pt x="38" y="9"/>
                  <a:pt x="38" y="10"/>
                </a:cubicBezTo>
                <a:cubicBezTo>
                  <a:pt x="38" y="11"/>
                  <a:pt x="39" y="11"/>
                  <a:pt x="40" y="11"/>
                </a:cubicBezTo>
                <a:cubicBezTo>
                  <a:pt x="42" y="11"/>
                  <a:pt x="44" y="11"/>
                  <a:pt x="46" y="10"/>
                </a:cubicBezTo>
                <a:cubicBezTo>
                  <a:pt x="49" y="10"/>
                  <a:pt x="53" y="9"/>
                  <a:pt x="56" y="8"/>
                </a:cubicBezTo>
                <a:cubicBezTo>
                  <a:pt x="60" y="8"/>
                  <a:pt x="64" y="9"/>
                  <a:pt x="67" y="12"/>
                </a:cubicBezTo>
                <a:cubicBezTo>
                  <a:pt x="69" y="12"/>
                  <a:pt x="69" y="12"/>
                  <a:pt x="69" y="12"/>
                </a:cubicBezTo>
                <a:cubicBezTo>
                  <a:pt x="73" y="8"/>
                  <a:pt x="78" y="8"/>
                  <a:pt x="83" y="10"/>
                </a:cubicBezTo>
                <a:cubicBezTo>
                  <a:pt x="87" y="11"/>
                  <a:pt x="90" y="13"/>
                  <a:pt x="93" y="15"/>
                </a:cubicBezTo>
                <a:cubicBezTo>
                  <a:pt x="98" y="17"/>
                  <a:pt x="102" y="17"/>
                  <a:pt x="106" y="15"/>
                </a:cubicBezTo>
                <a:cubicBezTo>
                  <a:pt x="106" y="14"/>
                  <a:pt x="106" y="14"/>
                  <a:pt x="106" y="14"/>
                </a:cubicBezTo>
                <a:cubicBezTo>
                  <a:pt x="106" y="13"/>
                  <a:pt x="106" y="12"/>
                  <a:pt x="106" y="11"/>
                </a:cubicBezTo>
                <a:cubicBezTo>
                  <a:pt x="106" y="9"/>
                  <a:pt x="107" y="8"/>
                  <a:pt x="109" y="7"/>
                </a:cubicBezTo>
                <a:cubicBezTo>
                  <a:pt x="112" y="5"/>
                  <a:pt x="115" y="4"/>
                  <a:pt x="118" y="2"/>
                </a:cubicBezTo>
                <a:cubicBezTo>
                  <a:pt x="122" y="0"/>
                  <a:pt x="127" y="2"/>
                  <a:pt x="128" y="7"/>
                </a:cubicBezTo>
                <a:cubicBezTo>
                  <a:pt x="130" y="10"/>
                  <a:pt x="131" y="14"/>
                  <a:pt x="132" y="17"/>
                </a:cubicBezTo>
                <a:cubicBezTo>
                  <a:pt x="136" y="27"/>
                  <a:pt x="139" y="37"/>
                  <a:pt x="143" y="47"/>
                </a:cubicBezTo>
                <a:cubicBezTo>
                  <a:pt x="143" y="47"/>
                  <a:pt x="143" y="48"/>
                  <a:pt x="143" y="49"/>
                </a:cubicBezTo>
                <a:cubicBezTo>
                  <a:pt x="143" y="50"/>
                  <a:pt x="143" y="51"/>
                  <a:pt x="143" y="51"/>
                </a:cubicBezTo>
                <a:close/>
                <a:moveTo>
                  <a:pt x="64" y="16"/>
                </a:moveTo>
                <a:cubicBezTo>
                  <a:pt x="62" y="14"/>
                  <a:pt x="59" y="13"/>
                  <a:pt x="56" y="14"/>
                </a:cubicBezTo>
                <a:cubicBezTo>
                  <a:pt x="53" y="14"/>
                  <a:pt x="51" y="15"/>
                  <a:pt x="48" y="16"/>
                </a:cubicBezTo>
                <a:cubicBezTo>
                  <a:pt x="45" y="17"/>
                  <a:pt x="42" y="17"/>
                  <a:pt x="39" y="17"/>
                </a:cubicBezTo>
                <a:cubicBezTo>
                  <a:pt x="38" y="16"/>
                  <a:pt x="37" y="17"/>
                  <a:pt x="37" y="18"/>
                </a:cubicBezTo>
                <a:cubicBezTo>
                  <a:pt x="33" y="29"/>
                  <a:pt x="29" y="40"/>
                  <a:pt x="25" y="52"/>
                </a:cubicBezTo>
                <a:cubicBezTo>
                  <a:pt x="25" y="53"/>
                  <a:pt x="24" y="54"/>
                  <a:pt x="25" y="55"/>
                </a:cubicBezTo>
                <a:cubicBezTo>
                  <a:pt x="26" y="61"/>
                  <a:pt x="29" y="67"/>
                  <a:pt x="34" y="71"/>
                </a:cubicBezTo>
                <a:cubicBezTo>
                  <a:pt x="45" y="78"/>
                  <a:pt x="55" y="85"/>
                  <a:pt x="65" y="92"/>
                </a:cubicBezTo>
                <a:cubicBezTo>
                  <a:pt x="67" y="93"/>
                  <a:pt x="69" y="93"/>
                  <a:pt x="70" y="91"/>
                </a:cubicBezTo>
                <a:cubicBezTo>
                  <a:pt x="72" y="89"/>
                  <a:pt x="71" y="85"/>
                  <a:pt x="69" y="83"/>
                </a:cubicBezTo>
                <a:cubicBezTo>
                  <a:pt x="66" y="81"/>
                  <a:pt x="63" y="79"/>
                  <a:pt x="60" y="77"/>
                </a:cubicBezTo>
                <a:cubicBezTo>
                  <a:pt x="59" y="76"/>
                  <a:pt x="59" y="73"/>
                  <a:pt x="60" y="72"/>
                </a:cubicBezTo>
                <a:cubicBezTo>
                  <a:pt x="62" y="72"/>
                  <a:pt x="63" y="72"/>
                  <a:pt x="64" y="73"/>
                </a:cubicBezTo>
                <a:cubicBezTo>
                  <a:pt x="69" y="76"/>
                  <a:pt x="74" y="79"/>
                  <a:pt x="79" y="83"/>
                </a:cubicBezTo>
                <a:cubicBezTo>
                  <a:pt x="81" y="84"/>
                  <a:pt x="83" y="83"/>
                  <a:pt x="84" y="81"/>
                </a:cubicBezTo>
                <a:cubicBezTo>
                  <a:pt x="85" y="78"/>
                  <a:pt x="84" y="76"/>
                  <a:pt x="82" y="74"/>
                </a:cubicBezTo>
                <a:cubicBezTo>
                  <a:pt x="80" y="72"/>
                  <a:pt x="77" y="71"/>
                  <a:pt x="75" y="69"/>
                </a:cubicBezTo>
                <a:cubicBezTo>
                  <a:pt x="73" y="68"/>
                  <a:pt x="72" y="67"/>
                  <a:pt x="73" y="65"/>
                </a:cubicBezTo>
                <a:cubicBezTo>
                  <a:pt x="74" y="64"/>
                  <a:pt x="76" y="64"/>
                  <a:pt x="78" y="65"/>
                </a:cubicBezTo>
                <a:cubicBezTo>
                  <a:pt x="78" y="65"/>
                  <a:pt x="78" y="65"/>
                  <a:pt x="78" y="65"/>
                </a:cubicBezTo>
                <a:cubicBezTo>
                  <a:pt x="83" y="68"/>
                  <a:pt x="88" y="71"/>
                  <a:pt x="93" y="74"/>
                </a:cubicBezTo>
                <a:cubicBezTo>
                  <a:pt x="94" y="75"/>
                  <a:pt x="95" y="75"/>
                  <a:pt x="97" y="74"/>
                </a:cubicBezTo>
                <a:cubicBezTo>
                  <a:pt x="100" y="72"/>
                  <a:pt x="99" y="68"/>
                  <a:pt x="97" y="66"/>
                </a:cubicBezTo>
                <a:cubicBezTo>
                  <a:pt x="93" y="64"/>
                  <a:pt x="90" y="62"/>
                  <a:pt x="86" y="60"/>
                </a:cubicBezTo>
                <a:cubicBezTo>
                  <a:pt x="85" y="59"/>
                  <a:pt x="85" y="58"/>
                  <a:pt x="85" y="57"/>
                </a:cubicBezTo>
                <a:cubicBezTo>
                  <a:pt x="85" y="56"/>
                  <a:pt x="86" y="55"/>
                  <a:pt x="87" y="55"/>
                </a:cubicBezTo>
                <a:cubicBezTo>
                  <a:pt x="88" y="55"/>
                  <a:pt x="89" y="55"/>
                  <a:pt x="90" y="55"/>
                </a:cubicBezTo>
                <a:cubicBezTo>
                  <a:pt x="94" y="57"/>
                  <a:pt x="97" y="60"/>
                  <a:pt x="101" y="62"/>
                </a:cubicBezTo>
                <a:cubicBezTo>
                  <a:pt x="103" y="63"/>
                  <a:pt x="105" y="63"/>
                  <a:pt x="106" y="61"/>
                </a:cubicBezTo>
                <a:cubicBezTo>
                  <a:pt x="108" y="58"/>
                  <a:pt x="107" y="55"/>
                  <a:pt x="105" y="53"/>
                </a:cubicBezTo>
                <a:cubicBezTo>
                  <a:pt x="98" y="49"/>
                  <a:pt x="90" y="44"/>
                  <a:pt x="83" y="39"/>
                </a:cubicBezTo>
                <a:cubicBezTo>
                  <a:pt x="78" y="36"/>
                  <a:pt x="74" y="36"/>
                  <a:pt x="68" y="39"/>
                </a:cubicBezTo>
                <a:cubicBezTo>
                  <a:pt x="67" y="40"/>
                  <a:pt x="65" y="41"/>
                  <a:pt x="63" y="42"/>
                </a:cubicBezTo>
                <a:cubicBezTo>
                  <a:pt x="59" y="43"/>
                  <a:pt x="55" y="43"/>
                  <a:pt x="51" y="40"/>
                </a:cubicBezTo>
                <a:cubicBezTo>
                  <a:pt x="47" y="37"/>
                  <a:pt x="47" y="35"/>
                  <a:pt x="50" y="31"/>
                </a:cubicBezTo>
                <a:cubicBezTo>
                  <a:pt x="52" y="28"/>
                  <a:pt x="55" y="25"/>
                  <a:pt x="58" y="22"/>
                </a:cubicBezTo>
                <a:cubicBezTo>
                  <a:pt x="60" y="20"/>
                  <a:pt x="62" y="18"/>
                  <a:pt x="64" y="16"/>
                </a:cubicBezTo>
                <a:close/>
                <a:moveTo>
                  <a:pt x="108" y="20"/>
                </a:moveTo>
                <a:cubicBezTo>
                  <a:pt x="108" y="20"/>
                  <a:pt x="107" y="20"/>
                  <a:pt x="107" y="20"/>
                </a:cubicBezTo>
                <a:cubicBezTo>
                  <a:pt x="105" y="21"/>
                  <a:pt x="102" y="21"/>
                  <a:pt x="100" y="22"/>
                </a:cubicBezTo>
                <a:cubicBezTo>
                  <a:pt x="97" y="22"/>
                  <a:pt x="93" y="21"/>
                  <a:pt x="90" y="19"/>
                </a:cubicBezTo>
                <a:cubicBezTo>
                  <a:pt x="87" y="18"/>
                  <a:pt x="84" y="16"/>
                  <a:pt x="82" y="15"/>
                </a:cubicBezTo>
                <a:cubicBezTo>
                  <a:pt x="77" y="13"/>
                  <a:pt x="73" y="14"/>
                  <a:pt x="70" y="18"/>
                </a:cubicBezTo>
                <a:cubicBezTo>
                  <a:pt x="67" y="21"/>
                  <a:pt x="63" y="24"/>
                  <a:pt x="60" y="27"/>
                </a:cubicBezTo>
                <a:cubicBezTo>
                  <a:pt x="58" y="29"/>
                  <a:pt x="56" y="32"/>
                  <a:pt x="54" y="34"/>
                </a:cubicBezTo>
                <a:cubicBezTo>
                  <a:pt x="53" y="35"/>
                  <a:pt x="54" y="35"/>
                  <a:pt x="54" y="36"/>
                </a:cubicBezTo>
                <a:cubicBezTo>
                  <a:pt x="56" y="37"/>
                  <a:pt x="58" y="38"/>
                  <a:pt x="60" y="37"/>
                </a:cubicBezTo>
                <a:cubicBezTo>
                  <a:pt x="62" y="36"/>
                  <a:pt x="64" y="35"/>
                  <a:pt x="66" y="34"/>
                </a:cubicBezTo>
                <a:cubicBezTo>
                  <a:pt x="72" y="30"/>
                  <a:pt x="79" y="30"/>
                  <a:pt x="85" y="34"/>
                </a:cubicBezTo>
                <a:cubicBezTo>
                  <a:pt x="93" y="39"/>
                  <a:pt x="100" y="44"/>
                  <a:pt x="108" y="49"/>
                </a:cubicBezTo>
                <a:cubicBezTo>
                  <a:pt x="110" y="50"/>
                  <a:pt x="111" y="52"/>
                  <a:pt x="112" y="54"/>
                </a:cubicBezTo>
                <a:cubicBezTo>
                  <a:pt x="112" y="54"/>
                  <a:pt x="112" y="54"/>
                  <a:pt x="112" y="55"/>
                </a:cubicBezTo>
                <a:cubicBezTo>
                  <a:pt x="114" y="54"/>
                  <a:pt x="116" y="53"/>
                  <a:pt x="118" y="52"/>
                </a:cubicBezTo>
                <a:cubicBezTo>
                  <a:pt x="119" y="51"/>
                  <a:pt x="119" y="51"/>
                  <a:pt x="119" y="50"/>
                </a:cubicBezTo>
                <a:cubicBezTo>
                  <a:pt x="116" y="42"/>
                  <a:pt x="113" y="34"/>
                  <a:pt x="111" y="26"/>
                </a:cubicBezTo>
                <a:cubicBezTo>
                  <a:pt x="110" y="24"/>
                  <a:pt x="109" y="22"/>
                  <a:pt x="108" y="20"/>
                </a:cubicBezTo>
                <a:close/>
                <a:moveTo>
                  <a:pt x="33" y="12"/>
                </a:moveTo>
                <a:cubicBezTo>
                  <a:pt x="30" y="10"/>
                  <a:pt x="27" y="8"/>
                  <a:pt x="23" y="7"/>
                </a:cubicBezTo>
                <a:cubicBezTo>
                  <a:pt x="23" y="7"/>
                  <a:pt x="22" y="7"/>
                  <a:pt x="21" y="7"/>
                </a:cubicBezTo>
                <a:cubicBezTo>
                  <a:pt x="21" y="8"/>
                  <a:pt x="21" y="8"/>
                  <a:pt x="21" y="9"/>
                </a:cubicBezTo>
                <a:cubicBezTo>
                  <a:pt x="19" y="14"/>
                  <a:pt x="17" y="19"/>
                  <a:pt x="15" y="24"/>
                </a:cubicBezTo>
                <a:cubicBezTo>
                  <a:pt x="12" y="32"/>
                  <a:pt x="9" y="40"/>
                  <a:pt x="7" y="48"/>
                </a:cubicBezTo>
                <a:cubicBezTo>
                  <a:pt x="6" y="50"/>
                  <a:pt x="6" y="51"/>
                  <a:pt x="8" y="53"/>
                </a:cubicBezTo>
                <a:cubicBezTo>
                  <a:pt x="11" y="54"/>
                  <a:pt x="13" y="55"/>
                  <a:pt x="16" y="56"/>
                </a:cubicBezTo>
                <a:cubicBezTo>
                  <a:pt x="16" y="57"/>
                  <a:pt x="17" y="57"/>
                  <a:pt x="17" y="57"/>
                </a:cubicBezTo>
                <a:cubicBezTo>
                  <a:pt x="22" y="42"/>
                  <a:pt x="28" y="27"/>
                  <a:pt x="33" y="12"/>
                </a:cubicBezTo>
                <a:close/>
                <a:moveTo>
                  <a:pt x="128" y="57"/>
                </a:moveTo>
                <a:cubicBezTo>
                  <a:pt x="130" y="56"/>
                  <a:pt x="133" y="54"/>
                  <a:pt x="136" y="53"/>
                </a:cubicBezTo>
                <a:cubicBezTo>
                  <a:pt x="138" y="52"/>
                  <a:pt x="138" y="51"/>
                  <a:pt x="137" y="48"/>
                </a:cubicBezTo>
                <a:cubicBezTo>
                  <a:pt x="134" y="38"/>
                  <a:pt x="130" y="27"/>
                  <a:pt x="126" y="17"/>
                </a:cubicBezTo>
                <a:cubicBezTo>
                  <a:pt x="125" y="14"/>
                  <a:pt x="124" y="11"/>
                  <a:pt x="123" y="9"/>
                </a:cubicBezTo>
                <a:cubicBezTo>
                  <a:pt x="123" y="7"/>
                  <a:pt x="122" y="7"/>
                  <a:pt x="120" y="7"/>
                </a:cubicBezTo>
                <a:cubicBezTo>
                  <a:pt x="119" y="8"/>
                  <a:pt x="117" y="9"/>
                  <a:pt x="115" y="10"/>
                </a:cubicBezTo>
                <a:cubicBezTo>
                  <a:pt x="114" y="11"/>
                  <a:pt x="113" y="11"/>
                  <a:pt x="111" y="12"/>
                </a:cubicBezTo>
                <a:cubicBezTo>
                  <a:pt x="117" y="27"/>
                  <a:pt x="122" y="42"/>
                  <a:pt x="128" y="57"/>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22382819"/>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p:txBody>
          <a:bodyPr/>
          <a:lstStyle/>
          <a:p>
            <a:r>
              <a:rPr lang="en-US"/>
              <a:t>Stakeholders</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p:txBody>
          <a:bodyPr/>
          <a:lstStyle/>
          <a:p>
            <a:pPr lvl="1"/>
            <a:r>
              <a:rPr lang="en-US"/>
              <a:t>Stakeholders are customers and other groups who may be</a:t>
            </a:r>
            <a:br>
              <a:rPr lang="en-US"/>
            </a:br>
            <a:r>
              <a:rPr lang="en-US"/>
              <a:t>impacted by the implementation of the partnership</a:t>
            </a:r>
          </a:p>
          <a:p>
            <a:pPr lvl="1"/>
            <a:r>
              <a:rPr lang="en-US"/>
              <a:t>Develop a full list of potential stakeholders for the project</a:t>
            </a:r>
          </a:p>
          <a:p>
            <a:pPr lvl="1"/>
            <a:r>
              <a:rPr lang="en-US"/>
              <a:t>Identify community pain points and stakeholders that may not be proponents of the partnership</a:t>
            </a:r>
          </a:p>
          <a:p>
            <a:pPr lvl="1"/>
            <a:r>
              <a:rPr lang="en-US"/>
              <a:t>Engage stakeholders who may not be proponents in discussions</a:t>
            </a:r>
          </a:p>
          <a:p>
            <a:pPr lvl="1"/>
            <a:r>
              <a:rPr lang="en-US"/>
              <a:t>Utilize allies to help communicate the value of partnerships to stakeholder groups that may not understand or see the benefits of a partnership</a:t>
            </a:r>
          </a:p>
        </p:txBody>
      </p:sp>
      <p:sp>
        <p:nvSpPr>
          <p:cNvPr id="3" name="Slide Number Placeholder 2">
            <a:extLst>
              <a:ext uri="{FF2B5EF4-FFF2-40B4-BE49-F238E27FC236}">
                <a16:creationId xmlns:a16="http://schemas.microsoft.com/office/drawing/2014/main" id="{B3B0E69A-DE6D-4968-8395-FF5D8C41B819}"/>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6" name="Freeform 325">
            <a:extLst>
              <a:ext uri="{FF2B5EF4-FFF2-40B4-BE49-F238E27FC236}">
                <a16:creationId xmlns:a16="http://schemas.microsoft.com/office/drawing/2014/main" id="{31095BDA-E6E7-49E2-9E0B-787023E4D3DF}"/>
              </a:ext>
              <a:ext uri="{C183D7F6-B498-43B3-948B-1728B52AA6E4}">
                <adec:decorative xmlns:adec="http://schemas.microsoft.com/office/drawing/2017/decorative" val="1"/>
              </a:ext>
            </a:extLst>
          </p:cNvPr>
          <p:cNvSpPr>
            <a:spLocks/>
          </p:cNvSpPr>
          <p:nvPr/>
        </p:nvSpPr>
        <p:spPr bwMode="auto">
          <a:xfrm>
            <a:off x="425348" y="674672"/>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329">
            <a:extLst>
              <a:ext uri="{FF2B5EF4-FFF2-40B4-BE49-F238E27FC236}">
                <a16:creationId xmlns:a16="http://schemas.microsoft.com/office/drawing/2014/main" id="{0867140D-7286-4E41-B691-BA1EA978330E}"/>
              </a:ext>
              <a:ext uri="{C183D7F6-B498-43B3-948B-1728B52AA6E4}">
                <adec:decorative xmlns:adec="http://schemas.microsoft.com/office/drawing/2017/decorative" val="1"/>
              </a:ext>
            </a:extLst>
          </p:cNvPr>
          <p:cNvSpPr>
            <a:spLocks/>
          </p:cNvSpPr>
          <p:nvPr/>
        </p:nvSpPr>
        <p:spPr bwMode="auto">
          <a:xfrm>
            <a:off x="339623" y="547672"/>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330">
            <a:extLst>
              <a:ext uri="{FF2B5EF4-FFF2-40B4-BE49-F238E27FC236}">
                <a16:creationId xmlns:a16="http://schemas.microsoft.com/office/drawing/2014/main" id="{7CAC9F1D-EB03-40F4-A2EF-0569904D0607}"/>
              </a:ext>
              <a:ext uri="{C183D7F6-B498-43B3-948B-1728B52AA6E4}">
                <adec:decorative xmlns:adec="http://schemas.microsoft.com/office/drawing/2017/decorative" val="1"/>
              </a:ext>
            </a:extLst>
          </p:cNvPr>
          <p:cNvSpPr>
            <a:spLocks/>
          </p:cNvSpPr>
          <p:nvPr/>
        </p:nvSpPr>
        <p:spPr bwMode="auto">
          <a:xfrm>
            <a:off x="580923" y="547672"/>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26">
            <a:extLst>
              <a:ext uri="{FF2B5EF4-FFF2-40B4-BE49-F238E27FC236}">
                <a16:creationId xmlns:a16="http://schemas.microsoft.com/office/drawing/2014/main" id="{905F9691-6101-4CE7-92DC-446B22DCAE67}"/>
              </a:ext>
              <a:ext uri="{C183D7F6-B498-43B3-948B-1728B52AA6E4}">
                <adec:decorative xmlns:adec="http://schemas.microsoft.com/office/drawing/2017/decorative" val="1"/>
              </a:ext>
            </a:extLst>
          </p:cNvPr>
          <p:cNvSpPr>
            <a:spLocks/>
          </p:cNvSpPr>
          <p:nvPr/>
        </p:nvSpPr>
        <p:spPr bwMode="auto">
          <a:xfrm>
            <a:off x="306043" y="639747"/>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327">
            <a:extLst>
              <a:ext uri="{FF2B5EF4-FFF2-40B4-BE49-F238E27FC236}">
                <a16:creationId xmlns:a16="http://schemas.microsoft.com/office/drawing/2014/main" id="{F5514922-5FC5-4D71-BD2A-66E6A51B980F}"/>
              </a:ext>
              <a:ext uri="{C183D7F6-B498-43B3-948B-1728B52AA6E4}">
                <adec:decorative xmlns:adec="http://schemas.microsoft.com/office/drawing/2017/decorative" val="1"/>
              </a:ext>
            </a:extLst>
          </p:cNvPr>
          <p:cNvSpPr>
            <a:spLocks/>
          </p:cNvSpPr>
          <p:nvPr/>
        </p:nvSpPr>
        <p:spPr bwMode="auto">
          <a:xfrm>
            <a:off x="560043" y="639747"/>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328">
            <a:extLst>
              <a:ext uri="{FF2B5EF4-FFF2-40B4-BE49-F238E27FC236}">
                <a16:creationId xmlns:a16="http://schemas.microsoft.com/office/drawing/2014/main" id="{CF731673-4E6A-488D-9013-3F1716825051}"/>
              </a:ext>
              <a:ext uri="{C183D7F6-B498-43B3-948B-1728B52AA6E4}">
                <adec:decorative xmlns:adec="http://schemas.microsoft.com/office/drawing/2017/decorative" val="1"/>
              </a:ext>
            </a:extLst>
          </p:cNvPr>
          <p:cNvSpPr>
            <a:spLocks/>
          </p:cNvSpPr>
          <p:nvPr/>
        </p:nvSpPr>
        <p:spPr bwMode="auto">
          <a:xfrm>
            <a:off x="458443" y="582597"/>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4741791"/>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E65028-C832-4699-A9CC-25185A8B36CE}"/>
              </a:ext>
            </a:extLst>
          </p:cNvPr>
          <p:cNvSpPr>
            <a:spLocks noGrp="1"/>
          </p:cNvSpPr>
          <p:nvPr>
            <p:ph type="title"/>
          </p:nvPr>
        </p:nvSpPr>
        <p:spPr/>
        <p:txBody>
          <a:bodyPr/>
          <a:lstStyle/>
          <a:p>
            <a:r>
              <a:rPr lang="en-US"/>
              <a:t>Possible stakeholders include:</a:t>
            </a:r>
          </a:p>
        </p:txBody>
      </p:sp>
      <p:sp>
        <p:nvSpPr>
          <p:cNvPr id="3" name="Content Placeholder 2">
            <a:extLst>
              <a:ext uri="{FF2B5EF4-FFF2-40B4-BE49-F238E27FC236}">
                <a16:creationId xmlns:a16="http://schemas.microsoft.com/office/drawing/2014/main" id="{6D732244-5519-4D90-AEEE-4945D3248E4E}"/>
              </a:ext>
            </a:extLst>
          </p:cNvPr>
          <p:cNvSpPr>
            <a:spLocks noGrp="1"/>
          </p:cNvSpPr>
          <p:nvPr>
            <p:ph idx="1"/>
          </p:nvPr>
        </p:nvSpPr>
        <p:spPr/>
        <p:txBody>
          <a:bodyPr/>
          <a:lstStyle/>
          <a:p>
            <a:pPr marL="342900" indent="-342900">
              <a:buClr>
                <a:schemeClr val="accent1"/>
              </a:buClr>
              <a:buFont typeface="Arial" panose="020B0604020202020204" pitchFamily="34" charset="0"/>
              <a:buChar char="•"/>
            </a:pPr>
            <a:r>
              <a:rPr lang="en-US" b="0"/>
              <a:t>Water system customers</a:t>
            </a:r>
          </a:p>
          <a:p>
            <a:pPr marL="342900" indent="-342900">
              <a:buClr>
                <a:schemeClr val="accent1"/>
              </a:buClr>
              <a:buFont typeface="Arial" panose="020B0604020202020204" pitchFamily="34" charset="0"/>
              <a:buChar char="•"/>
            </a:pPr>
            <a:r>
              <a:rPr lang="en-US" b="0"/>
              <a:t>Water system owner(s) and staff</a:t>
            </a:r>
          </a:p>
          <a:p>
            <a:pPr marL="342900" indent="-342900">
              <a:buClr>
                <a:schemeClr val="accent1"/>
              </a:buClr>
              <a:buFont typeface="Arial" panose="020B0604020202020204" pitchFamily="34" charset="0"/>
              <a:buChar char="•"/>
            </a:pPr>
            <a:r>
              <a:rPr lang="en-US" b="0"/>
              <a:t>School and childcare facilities</a:t>
            </a:r>
          </a:p>
          <a:p>
            <a:pPr marL="342900" indent="-342900">
              <a:buClr>
                <a:schemeClr val="accent1"/>
              </a:buClr>
              <a:buFont typeface="Arial" panose="020B0604020202020204" pitchFamily="34" charset="0"/>
              <a:buChar char="•"/>
            </a:pPr>
            <a:r>
              <a:rPr lang="en-US" b="0"/>
              <a:t>Senior centers</a:t>
            </a:r>
          </a:p>
          <a:p>
            <a:pPr marL="342900" indent="-342900">
              <a:buClr>
                <a:schemeClr val="accent1"/>
              </a:buClr>
              <a:buFont typeface="Arial" panose="020B0604020202020204" pitchFamily="34" charset="0"/>
              <a:buChar char="•"/>
            </a:pPr>
            <a:r>
              <a:rPr lang="en-US" b="0"/>
              <a:t>Community centers</a:t>
            </a:r>
          </a:p>
          <a:p>
            <a:pPr marL="342900" indent="-342900">
              <a:buClr>
                <a:schemeClr val="accent1"/>
              </a:buClr>
              <a:buFont typeface="Arial" panose="020B0604020202020204" pitchFamily="34" charset="0"/>
              <a:buChar char="•"/>
            </a:pPr>
            <a:r>
              <a:rPr lang="en-US" b="0"/>
              <a:t>Local or state health departments</a:t>
            </a:r>
          </a:p>
          <a:p>
            <a:pPr marL="342900" indent="-342900">
              <a:buClr>
                <a:schemeClr val="accent1"/>
              </a:buClr>
              <a:buFont typeface="Arial" panose="020B0604020202020204" pitchFamily="34" charset="0"/>
              <a:buChar char="•"/>
            </a:pPr>
            <a:endParaRPr lang="en-US" b="0"/>
          </a:p>
        </p:txBody>
      </p:sp>
      <p:sp>
        <p:nvSpPr>
          <p:cNvPr id="4" name="Slide Number Placeholder 3">
            <a:extLst>
              <a:ext uri="{FF2B5EF4-FFF2-40B4-BE49-F238E27FC236}">
                <a16:creationId xmlns:a16="http://schemas.microsoft.com/office/drawing/2014/main" id="{3149B6DD-8ADC-4D81-83E8-9E53A9740DD0}"/>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5" name="Freeform 325">
            <a:extLst>
              <a:ext uri="{FF2B5EF4-FFF2-40B4-BE49-F238E27FC236}">
                <a16:creationId xmlns:a16="http://schemas.microsoft.com/office/drawing/2014/main" id="{0FB5D05F-4FBF-4125-A530-3A6E50771059}"/>
              </a:ext>
              <a:ext uri="{C183D7F6-B498-43B3-948B-1728B52AA6E4}">
                <adec:decorative xmlns:adec="http://schemas.microsoft.com/office/drawing/2017/decorative" val="1"/>
              </a:ext>
            </a:extLst>
          </p:cNvPr>
          <p:cNvSpPr>
            <a:spLocks/>
          </p:cNvSpPr>
          <p:nvPr/>
        </p:nvSpPr>
        <p:spPr bwMode="auto">
          <a:xfrm>
            <a:off x="425348" y="674672"/>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 name="Freeform 329">
            <a:extLst>
              <a:ext uri="{FF2B5EF4-FFF2-40B4-BE49-F238E27FC236}">
                <a16:creationId xmlns:a16="http://schemas.microsoft.com/office/drawing/2014/main" id="{FB690C35-53DB-45D6-B85C-7ADA9793EB67}"/>
              </a:ext>
              <a:ext uri="{C183D7F6-B498-43B3-948B-1728B52AA6E4}">
                <adec:decorative xmlns:adec="http://schemas.microsoft.com/office/drawing/2017/decorative" val="1"/>
              </a:ext>
            </a:extLst>
          </p:cNvPr>
          <p:cNvSpPr>
            <a:spLocks/>
          </p:cNvSpPr>
          <p:nvPr/>
        </p:nvSpPr>
        <p:spPr bwMode="auto">
          <a:xfrm>
            <a:off x="339623" y="547672"/>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 name="Freeform 330">
            <a:extLst>
              <a:ext uri="{FF2B5EF4-FFF2-40B4-BE49-F238E27FC236}">
                <a16:creationId xmlns:a16="http://schemas.microsoft.com/office/drawing/2014/main" id="{73C61F81-4FD5-4050-AA18-ED12D558989B}"/>
              </a:ext>
              <a:ext uri="{C183D7F6-B498-43B3-948B-1728B52AA6E4}">
                <adec:decorative xmlns:adec="http://schemas.microsoft.com/office/drawing/2017/decorative" val="1"/>
              </a:ext>
            </a:extLst>
          </p:cNvPr>
          <p:cNvSpPr>
            <a:spLocks/>
          </p:cNvSpPr>
          <p:nvPr/>
        </p:nvSpPr>
        <p:spPr bwMode="auto">
          <a:xfrm>
            <a:off x="580923" y="547672"/>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 name="Freeform 326">
            <a:extLst>
              <a:ext uri="{FF2B5EF4-FFF2-40B4-BE49-F238E27FC236}">
                <a16:creationId xmlns:a16="http://schemas.microsoft.com/office/drawing/2014/main" id="{6499100D-27CA-47CB-9B43-0A1B167967CA}"/>
              </a:ext>
              <a:ext uri="{C183D7F6-B498-43B3-948B-1728B52AA6E4}">
                <adec:decorative xmlns:adec="http://schemas.microsoft.com/office/drawing/2017/decorative" val="1"/>
              </a:ext>
            </a:extLst>
          </p:cNvPr>
          <p:cNvSpPr>
            <a:spLocks/>
          </p:cNvSpPr>
          <p:nvPr/>
        </p:nvSpPr>
        <p:spPr bwMode="auto">
          <a:xfrm>
            <a:off x="306043" y="639747"/>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 name="Freeform 327">
            <a:extLst>
              <a:ext uri="{FF2B5EF4-FFF2-40B4-BE49-F238E27FC236}">
                <a16:creationId xmlns:a16="http://schemas.microsoft.com/office/drawing/2014/main" id="{AC115821-24B0-4AAA-97AD-9283923092B5}"/>
              </a:ext>
              <a:ext uri="{C183D7F6-B498-43B3-948B-1728B52AA6E4}">
                <adec:decorative xmlns:adec="http://schemas.microsoft.com/office/drawing/2017/decorative" val="1"/>
              </a:ext>
            </a:extLst>
          </p:cNvPr>
          <p:cNvSpPr>
            <a:spLocks/>
          </p:cNvSpPr>
          <p:nvPr/>
        </p:nvSpPr>
        <p:spPr bwMode="auto">
          <a:xfrm>
            <a:off x="560043" y="639747"/>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328">
            <a:extLst>
              <a:ext uri="{FF2B5EF4-FFF2-40B4-BE49-F238E27FC236}">
                <a16:creationId xmlns:a16="http://schemas.microsoft.com/office/drawing/2014/main" id="{9C71A04B-7348-4D6B-A567-DF592456C6CC}"/>
              </a:ext>
              <a:ext uri="{C183D7F6-B498-43B3-948B-1728B52AA6E4}">
                <adec:decorative xmlns:adec="http://schemas.microsoft.com/office/drawing/2017/decorative" val="1"/>
              </a:ext>
            </a:extLst>
          </p:cNvPr>
          <p:cNvSpPr>
            <a:spLocks/>
          </p:cNvSpPr>
          <p:nvPr/>
        </p:nvSpPr>
        <p:spPr bwMode="auto">
          <a:xfrm>
            <a:off x="458443" y="582597"/>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89633734"/>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ectangle 61" descr="Champions, Allies, and Stakeholders graphic">
            <a:extLst>
              <a:ext uri="{FF2B5EF4-FFF2-40B4-BE49-F238E27FC236}">
                <a16:creationId xmlns:a16="http://schemas.microsoft.com/office/drawing/2014/main" id="{4F4F6C43-746C-41C9-8878-57B65E51DCC6}"/>
              </a:ext>
            </a:extLst>
          </p:cNvPr>
          <p:cNvSpPr/>
          <p:nvPr/>
        </p:nvSpPr>
        <p:spPr>
          <a:xfrm>
            <a:off x="0" y="0"/>
            <a:ext cx="9144000" cy="4498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6" name="Group 65" descr="A graphic with three concentric circles detailing how stakeholder envelope allies which envelop champions. Stakeholders are customers and other groups who may be impacted by the pursuance of the partnership. Allies are organizations or individuals with an interest in the partnership's success. Champions are a trusted community member who believes in the partnership and keeps momentum going from start to finish. ">
            <a:extLst>
              <a:ext uri="{FF2B5EF4-FFF2-40B4-BE49-F238E27FC236}">
                <a16:creationId xmlns:a16="http://schemas.microsoft.com/office/drawing/2014/main" id="{0C1D2177-15F1-4D3B-A4AE-9975878A1DB8}"/>
              </a:ext>
            </a:extLst>
          </p:cNvPr>
          <p:cNvGrpSpPr/>
          <p:nvPr/>
        </p:nvGrpSpPr>
        <p:grpSpPr>
          <a:xfrm>
            <a:off x="9053" y="65024"/>
            <a:ext cx="9144000" cy="4498848"/>
            <a:chOff x="9053" y="101600"/>
            <a:chExt cx="9144000" cy="4498848"/>
          </a:xfrm>
        </p:grpSpPr>
        <p:sp>
          <p:nvSpPr>
            <p:cNvPr id="67" name="Rectangle 66">
              <a:extLst>
                <a:ext uri="{FF2B5EF4-FFF2-40B4-BE49-F238E27FC236}">
                  <a16:creationId xmlns:a16="http://schemas.microsoft.com/office/drawing/2014/main" id="{657E9A79-221F-4CB8-A3A7-02E3D89B8223}"/>
                </a:ext>
              </a:extLst>
            </p:cNvPr>
            <p:cNvSpPr/>
            <p:nvPr/>
          </p:nvSpPr>
          <p:spPr>
            <a:xfrm>
              <a:off x="9053" y="101600"/>
              <a:ext cx="9144000" cy="4498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Freeform 249">
              <a:extLst>
                <a:ext uri="{FF2B5EF4-FFF2-40B4-BE49-F238E27FC236}">
                  <a16:creationId xmlns:a16="http://schemas.microsoft.com/office/drawing/2014/main" id="{FC98A1AD-BE38-4769-B546-B37E2E625E4C}"/>
                </a:ext>
              </a:extLst>
            </p:cNvPr>
            <p:cNvSpPr>
              <a:spLocks noEditPoints="1"/>
            </p:cNvSpPr>
            <p:nvPr/>
          </p:nvSpPr>
          <p:spPr bwMode="auto">
            <a:xfrm>
              <a:off x="1242749" y="2535647"/>
              <a:ext cx="454025" cy="317500"/>
            </a:xfrm>
            <a:custGeom>
              <a:avLst/>
              <a:gdLst>
                <a:gd name="T0" fmla="*/ 143 w 143"/>
                <a:gd name="T1" fmla="*/ 53 h 100"/>
                <a:gd name="T2" fmla="*/ 130 w 143"/>
                <a:gd name="T3" fmla="*/ 62 h 100"/>
                <a:gd name="T4" fmla="*/ 121 w 143"/>
                <a:gd name="T5" fmla="*/ 56 h 100"/>
                <a:gd name="T6" fmla="*/ 112 w 143"/>
                <a:gd name="T7" fmla="*/ 62 h 100"/>
                <a:gd name="T8" fmla="*/ 104 w 143"/>
                <a:gd name="T9" fmla="*/ 69 h 100"/>
                <a:gd name="T10" fmla="*/ 91 w 143"/>
                <a:gd name="T11" fmla="*/ 79 h 100"/>
                <a:gd name="T12" fmla="*/ 86 w 143"/>
                <a:gd name="T13" fmla="*/ 87 h 100"/>
                <a:gd name="T14" fmla="*/ 76 w 143"/>
                <a:gd name="T15" fmla="*/ 90 h 100"/>
                <a:gd name="T16" fmla="*/ 32 w 143"/>
                <a:gd name="T17" fmla="*/ 76 h 100"/>
                <a:gd name="T18" fmla="*/ 21 w 143"/>
                <a:gd name="T19" fmla="*/ 61 h 100"/>
                <a:gd name="T20" fmla="*/ 6 w 143"/>
                <a:gd name="T21" fmla="*/ 57 h 100"/>
                <a:gd name="T22" fmla="*/ 13 w 143"/>
                <a:gd name="T23" fmla="*/ 13 h 100"/>
                <a:gd name="T24" fmla="*/ 27 w 143"/>
                <a:gd name="T25" fmla="*/ 2 h 100"/>
                <a:gd name="T26" fmla="*/ 38 w 143"/>
                <a:gd name="T27" fmla="*/ 10 h 100"/>
                <a:gd name="T28" fmla="*/ 46 w 143"/>
                <a:gd name="T29" fmla="*/ 10 h 100"/>
                <a:gd name="T30" fmla="*/ 67 w 143"/>
                <a:gd name="T31" fmla="*/ 12 h 100"/>
                <a:gd name="T32" fmla="*/ 83 w 143"/>
                <a:gd name="T33" fmla="*/ 10 h 100"/>
                <a:gd name="T34" fmla="*/ 106 w 143"/>
                <a:gd name="T35" fmla="*/ 15 h 100"/>
                <a:gd name="T36" fmla="*/ 106 w 143"/>
                <a:gd name="T37" fmla="*/ 11 h 100"/>
                <a:gd name="T38" fmla="*/ 118 w 143"/>
                <a:gd name="T39" fmla="*/ 2 h 100"/>
                <a:gd name="T40" fmla="*/ 132 w 143"/>
                <a:gd name="T41" fmla="*/ 17 h 100"/>
                <a:gd name="T42" fmla="*/ 143 w 143"/>
                <a:gd name="T43" fmla="*/ 49 h 100"/>
                <a:gd name="T44" fmla="*/ 64 w 143"/>
                <a:gd name="T45" fmla="*/ 16 h 100"/>
                <a:gd name="T46" fmla="*/ 48 w 143"/>
                <a:gd name="T47" fmla="*/ 16 h 100"/>
                <a:gd name="T48" fmla="*/ 37 w 143"/>
                <a:gd name="T49" fmla="*/ 18 h 100"/>
                <a:gd name="T50" fmla="*/ 25 w 143"/>
                <a:gd name="T51" fmla="*/ 55 h 100"/>
                <a:gd name="T52" fmla="*/ 65 w 143"/>
                <a:gd name="T53" fmla="*/ 92 h 100"/>
                <a:gd name="T54" fmla="*/ 69 w 143"/>
                <a:gd name="T55" fmla="*/ 83 h 100"/>
                <a:gd name="T56" fmla="*/ 60 w 143"/>
                <a:gd name="T57" fmla="*/ 72 h 100"/>
                <a:gd name="T58" fmla="*/ 79 w 143"/>
                <a:gd name="T59" fmla="*/ 83 h 100"/>
                <a:gd name="T60" fmla="*/ 82 w 143"/>
                <a:gd name="T61" fmla="*/ 74 h 100"/>
                <a:gd name="T62" fmla="*/ 73 w 143"/>
                <a:gd name="T63" fmla="*/ 65 h 100"/>
                <a:gd name="T64" fmla="*/ 78 w 143"/>
                <a:gd name="T65" fmla="*/ 65 h 100"/>
                <a:gd name="T66" fmla="*/ 97 w 143"/>
                <a:gd name="T67" fmla="*/ 74 h 100"/>
                <a:gd name="T68" fmla="*/ 86 w 143"/>
                <a:gd name="T69" fmla="*/ 60 h 100"/>
                <a:gd name="T70" fmla="*/ 87 w 143"/>
                <a:gd name="T71" fmla="*/ 55 h 100"/>
                <a:gd name="T72" fmla="*/ 101 w 143"/>
                <a:gd name="T73" fmla="*/ 62 h 100"/>
                <a:gd name="T74" fmla="*/ 105 w 143"/>
                <a:gd name="T75" fmla="*/ 53 h 100"/>
                <a:gd name="T76" fmla="*/ 68 w 143"/>
                <a:gd name="T77" fmla="*/ 39 h 100"/>
                <a:gd name="T78" fmla="*/ 51 w 143"/>
                <a:gd name="T79" fmla="*/ 40 h 100"/>
                <a:gd name="T80" fmla="*/ 58 w 143"/>
                <a:gd name="T81" fmla="*/ 22 h 100"/>
                <a:gd name="T82" fmla="*/ 108 w 143"/>
                <a:gd name="T83" fmla="*/ 20 h 100"/>
                <a:gd name="T84" fmla="*/ 100 w 143"/>
                <a:gd name="T85" fmla="*/ 22 h 100"/>
                <a:gd name="T86" fmla="*/ 82 w 143"/>
                <a:gd name="T87" fmla="*/ 15 h 100"/>
                <a:gd name="T88" fmla="*/ 60 w 143"/>
                <a:gd name="T89" fmla="*/ 27 h 100"/>
                <a:gd name="T90" fmla="*/ 54 w 143"/>
                <a:gd name="T91" fmla="*/ 36 h 100"/>
                <a:gd name="T92" fmla="*/ 66 w 143"/>
                <a:gd name="T93" fmla="*/ 34 h 100"/>
                <a:gd name="T94" fmla="*/ 108 w 143"/>
                <a:gd name="T95" fmla="*/ 49 h 100"/>
                <a:gd name="T96" fmla="*/ 112 w 143"/>
                <a:gd name="T97" fmla="*/ 55 h 100"/>
                <a:gd name="T98" fmla="*/ 119 w 143"/>
                <a:gd name="T99" fmla="*/ 50 h 100"/>
                <a:gd name="T100" fmla="*/ 108 w 143"/>
                <a:gd name="T101" fmla="*/ 20 h 100"/>
                <a:gd name="T102" fmla="*/ 23 w 143"/>
                <a:gd name="T103" fmla="*/ 7 h 100"/>
                <a:gd name="T104" fmla="*/ 21 w 143"/>
                <a:gd name="T105" fmla="*/ 9 h 100"/>
                <a:gd name="T106" fmla="*/ 7 w 143"/>
                <a:gd name="T107" fmla="*/ 48 h 100"/>
                <a:gd name="T108" fmla="*/ 16 w 143"/>
                <a:gd name="T109" fmla="*/ 56 h 100"/>
                <a:gd name="T110" fmla="*/ 33 w 143"/>
                <a:gd name="T111" fmla="*/ 12 h 100"/>
                <a:gd name="T112" fmla="*/ 136 w 143"/>
                <a:gd name="T113" fmla="*/ 53 h 100"/>
                <a:gd name="T114" fmla="*/ 126 w 143"/>
                <a:gd name="T115" fmla="*/ 17 h 100"/>
                <a:gd name="T116" fmla="*/ 120 w 143"/>
                <a:gd name="T117" fmla="*/ 7 h 100"/>
                <a:gd name="T118" fmla="*/ 111 w 143"/>
                <a:gd name="T119"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00">
                  <a:moveTo>
                    <a:pt x="143" y="51"/>
                  </a:moveTo>
                  <a:cubicBezTo>
                    <a:pt x="143" y="52"/>
                    <a:pt x="143" y="52"/>
                    <a:pt x="143" y="53"/>
                  </a:cubicBezTo>
                  <a:cubicBezTo>
                    <a:pt x="142" y="55"/>
                    <a:pt x="141" y="56"/>
                    <a:pt x="139" y="57"/>
                  </a:cubicBezTo>
                  <a:cubicBezTo>
                    <a:pt x="136" y="59"/>
                    <a:pt x="133" y="61"/>
                    <a:pt x="130" y="62"/>
                  </a:cubicBezTo>
                  <a:cubicBezTo>
                    <a:pt x="127" y="64"/>
                    <a:pt x="124" y="62"/>
                    <a:pt x="123" y="59"/>
                  </a:cubicBezTo>
                  <a:cubicBezTo>
                    <a:pt x="122" y="58"/>
                    <a:pt x="122" y="57"/>
                    <a:pt x="121" y="56"/>
                  </a:cubicBezTo>
                  <a:cubicBezTo>
                    <a:pt x="118" y="58"/>
                    <a:pt x="116" y="59"/>
                    <a:pt x="113" y="60"/>
                  </a:cubicBezTo>
                  <a:cubicBezTo>
                    <a:pt x="113" y="61"/>
                    <a:pt x="112" y="61"/>
                    <a:pt x="112" y="62"/>
                  </a:cubicBezTo>
                  <a:cubicBezTo>
                    <a:pt x="111" y="65"/>
                    <a:pt x="109" y="67"/>
                    <a:pt x="105" y="68"/>
                  </a:cubicBezTo>
                  <a:cubicBezTo>
                    <a:pt x="105" y="68"/>
                    <a:pt x="104" y="69"/>
                    <a:pt x="104" y="69"/>
                  </a:cubicBezTo>
                  <a:cubicBezTo>
                    <a:pt x="104" y="72"/>
                    <a:pt x="104" y="74"/>
                    <a:pt x="103" y="76"/>
                  </a:cubicBezTo>
                  <a:cubicBezTo>
                    <a:pt x="100" y="80"/>
                    <a:pt x="96" y="81"/>
                    <a:pt x="91" y="79"/>
                  </a:cubicBezTo>
                  <a:cubicBezTo>
                    <a:pt x="91" y="79"/>
                    <a:pt x="91" y="79"/>
                    <a:pt x="90" y="79"/>
                  </a:cubicBezTo>
                  <a:cubicBezTo>
                    <a:pt x="90" y="82"/>
                    <a:pt x="89" y="85"/>
                    <a:pt x="86" y="87"/>
                  </a:cubicBezTo>
                  <a:cubicBezTo>
                    <a:pt x="83" y="89"/>
                    <a:pt x="80" y="90"/>
                    <a:pt x="77" y="88"/>
                  </a:cubicBezTo>
                  <a:cubicBezTo>
                    <a:pt x="77" y="89"/>
                    <a:pt x="76" y="90"/>
                    <a:pt x="76" y="90"/>
                  </a:cubicBezTo>
                  <a:cubicBezTo>
                    <a:pt x="75" y="97"/>
                    <a:pt x="67" y="100"/>
                    <a:pt x="61" y="96"/>
                  </a:cubicBezTo>
                  <a:cubicBezTo>
                    <a:pt x="52" y="89"/>
                    <a:pt x="42" y="83"/>
                    <a:pt x="32" y="76"/>
                  </a:cubicBezTo>
                  <a:cubicBezTo>
                    <a:pt x="27" y="72"/>
                    <a:pt x="23" y="68"/>
                    <a:pt x="21" y="62"/>
                  </a:cubicBezTo>
                  <a:cubicBezTo>
                    <a:pt x="21" y="62"/>
                    <a:pt x="21" y="62"/>
                    <a:pt x="21" y="61"/>
                  </a:cubicBezTo>
                  <a:cubicBezTo>
                    <a:pt x="18" y="63"/>
                    <a:pt x="16" y="63"/>
                    <a:pt x="14" y="62"/>
                  </a:cubicBezTo>
                  <a:cubicBezTo>
                    <a:pt x="11" y="60"/>
                    <a:pt x="8" y="59"/>
                    <a:pt x="6" y="57"/>
                  </a:cubicBezTo>
                  <a:cubicBezTo>
                    <a:pt x="1" y="55"/>
                    <a:pt x="0" y="51"/>
                    <a:pt x="1" y="47"/>
                  </a:cubicBezTo>
                  <a:cubicBezTo>
                    <a:pt x="5" y="35"/>
                    <a:pt x="9" y="24"/>
                    <a:pt x="13" y="13"/>
                  </a:cubicBezTo>
                  <a:cubicBezTo>
                    <a:pt x="14" y="11"/>
                    <a:pt x="15" y="9"/>
                    <a:pt x="16" y="6"/>
                  </a:cubicBezTo>
                  <a:cubicBezTo>
                    <a:pt x="18" y="2"/>
                    <a:pt x="22" y="0"/>
                    <a:pt x="27" y="2"/>
                  </a:cubicBezTo>
                  <a:cubicBezTo>
                    <a:pt x="30" y="4"/>
                    <a:pt x="33" y="5"/>
                    <a:pt x="36" y="7"/>
                  </a:cubicBezTo>
                  <a:cubicBezTo>
                    <a:pt x="37" y="8"/>
                    <a:pt x="38" y="9"/>
                    <a:pt x="38" y="10"/>
                  </a:cubicBezTo>
                  <a:cubicBezTo>
                    <a:pt x="38" y="11"/>
                    <a:pt x="39" y="11"/>
                    <a:pt x="40" y="11"/>
                  </a:cubicBezTo>
                  <a:cubicBezTo>
                    <a:pt x="42" y="11"/>
                    <a:pt x="44" y="11"/>
                    <a:pt x="46" y="10"/>
                  </a:cubicBezTo>
                  <a:cubicBezTo>
                    <a:pt x="49" y="10"/>
                    <a:pt x="53" y="9"/>
                    <a:pt x="56" y="8"/>
                  </a:cubicBezTo>
                  <a:cubicBezTo>
                    <a:pt x="60" y="8"/>
                    <a:pt x="64" y="9"/>
                    <a:pt x="67" y="12"/>
                  </a:cubicBezTo>
                  <a:cubicBezTo>
                    <a:pt x="69" y="12"/>
                    <a:pt x="69" y="12"/>
                    <a:pt x="69" y="12"/>
                  </a:cubicBezTo>
                  <a:cubicBezTo>
                    <a:pt x="73" y="8"/>
                    <a:pt x="78" y="8"/>
                    <a:pt x="83" y="10"/>
                  </a:cubicBezTo>
                  <a:cubicBezTo>
                    <a:pt x="87" y="11"/>
                    <a:pt x="90" y="13"/>
                    <a:pt x="93" y="15"/>
                  </a:cubicBezTo>
                  <a:cubicBezTo>
                    <a:pt x="98" y="17"/>
                    <a:pt x="102" y="17"/>
                    <a:pt x="106" y="15"/>
                  </a:cubicBezTo>
                  <a:cubicBezTo>
                    <a:pt x="106" y="14"/>
                    <a:pt x="106" y="14"/>
                    <a:pt x="106" y="14"/>
                  </a:cubicBezTo>
                  <a:cubicBezTo>
                    <a:pt x="106" y="13"/>
                    <a:pt x="106" y="12"/>
                    <a:pt x="106" y="11"/>
                  </a:cubicBezTo>
                  <a:cubicBezTo>
                    <a:pt x="106" y="9"/>
                    <a:pt x="107" y="8"/>
                    <a:pt x="109" y="7"/>
                  </a:cubicBezTo>
                  <a:cubicBezTo>
                    <a:pt x="112" y="5"/>
                    <a:pt x="115" y="4"/>
                    <a:pt x="118" y="2"/>
                  </a:cubicBezTo>
                  <a:cubicBezTo>
                    <a:pt x="122" y="0"/>
                    <a:pt x="127" y="2"/>
                    <a:pt x="128" y="7"/>
                  </a:cubicBezTo>
                  <a:cubicBezTo>
                    <a:pt x="130" y="10"/>
                    <a:pt x="131" y="14"/>
                    <a:pt x="132" y="17"/>
                  </a:cubicBezTo>
                  <a:cubicBezTo>
                    <a:pt x="136" y="27"/>
                    <a:pt x="139" y="37"/>
                    <a:pt x="143" y="47"/>
                  </a:cubicBezTo>
                  <a:cubicBezTo>
                    <a:pt x="143" y="47"/>
                    <a:pt x="143" y="48"/>
                    <a:pt x="143" y="49"/>
                  </a:cubicBezTo>
                  <a:cubicBezTo>
                    <a:pt x="143" y="50"/>
                    <a:pt x="143" y="51"/>
                    <a:pt x="143" y="51"/>
                  </a:cubicBezTo>
                  <a:close/>
                  <a:moveTo>
                    <a:pt x="64" y="16"/>
                  </a:moveTo>
                  <a:cubicBezTo>
                    <a:pt x="62" y="14"/>
                    <a:pt x="59" y="13"/>
                    <a:pt x="56" y="14"/>
                  </a:cubicBezTo>
                  <a:cubicBezTo>
                    <a:pt x="53" y="14"/>
                    <a:pt x="51" y="15"/>
                    <a:pt x="48" y="16"/>
                  </a:cubicBezTo>
                  <a:cubicBezTo>
                    <a:pt x="45" y="17"/>
                    <a:pt x="42" y="17"/>
                    <a:pt x="39" y="17"/>
                  </a:cubicBezTo>
                  <a:cubicBezTo>
                    <a:pt x="38" y="16"/>
                    <a:pt x="37" y="17"/>
                    <a:pt x="37" y="18"/>
                  </a:cubicBezTo>
                  <a:cubicBezTo>
                    <a:pt x="33" y="29"/>
                    <a:pt x="29" y="40"/>
                    <a:pt x="25" y="52"/>
                  </a:cubicBezTo>
                  <a:cubicBezTo>
                    <a:pt x="25" y="53"/>
                    <a:pt x="24" y="54"/>
                    <a:pt x="25" y="55"/>
                  </a:cubicBezTo>
                  <a:cubicBezTo>
                    <a:pt x="26" y="61"/>
                    <a:pt x="29" y="67"/>
                    <a:pt x="34" y="71"/>
                  </a:cubicBezTo>
                  <a:cubicBezTo>
                    <a:pt x="45" y="78"/>
                    <a:pt x="55" y="85"/>
                    <a:pt x="65" y="92"/>
                  </a:cubicBezTo>
                  <a:cubicBezTo>
                    <a:pt x="67" y="93"/>
                    <a:pt x="69" y="93"/>
                    <a:pt x="70" y="91"/>
                  </a:cubicBezTo>
                  <a:cubicBezTo>
                    <a:pt x="72" y="89"/>
                    <a:pt x="71" y="85"/>
                    <a:pt x="69" y="83"/>
                  </a:cubicBezTo>
                  <a:cubicBezTo>
                    <a:pt x="66" y="81"/>
                    <a:pt x="63" y="79"/>
                    <a:pt x="60" y="77"/>
                  </a:cubicBezTo>
                  <a:cubicBezTo>
                    <a:pt x="59" y="76"/>
                    <a:pt x="59" y="73"/>
                    <a:pt x="60" y="72"/>
                  </a:cubicBezTo>
                  <a:cubicBezTo>
                    <a:pt x="62" y="72"/>
                    <a:pt x="63" y="72"/>
                    <a:pt x="64" y="73"/>
                  </a:cubicBezTo>
                  <a:cubicBezTo>
                    <a:pt x="69" y="76"/>
                    <a:pt x="74" y="79"/>
                    <a:pt x="79" y="83"/>
                  </a:cubicBezTo>
                  <a:cubicBezTo>
                    <a:pt x="81" y="84"/>
                    <a:pt x="83" y="83"/>
                    <a:pt x="84" y="81"/>
                  </a:cubicBezTo>
                  <a:cubicBezTo>
                    <a:pt x="85" y="78"/>
                    <a:pt x="84" y="76"/>
                    <a:pt x="82" y="74"/>
                  </a:cubicBezTo>
                  <a:cubicBezTo>
                    <a:pt x="80" y="72"/>
                    <a:pt x="77" y="71"/>
                    <a:pt x="75" y="69"/>
                  </a:cubicBezTo>
                  <a:cubicBezTo>
                    <a:pt x="73" y="68"/>
                    <a:pt x="72" y="67"/>
                    <a:pt x="73" y="65"/>
                  </a:cubicBezTo>
                  <a:cubicBezTo>
                    <a:pt x="74" y="64"/>
                    <a:pt x="76" y="64"/>
                    <a:pt x="78" y="65"/>
                  </a:cubicBezTo>
                  <a:cubicBezTo>
                    <a:pt x="78" y="65"/>
                    <a:pt x="78" y="65"/>
                    <a:pt x="78" y="65"/>
                  </a:cubicBezTo>
                  <a:cubicBezTo>
                    <a:pt x="83" y="68"/>
                    <a:pt x="88" y="71"/>
                    <a:pt x="93" y="74"/>
                  </a:cubicBezTo>
                  <a:cubicBezTo>
                    <a:pt x="94" y="75"/>
                    <a:pt x="95" y="75"/>
                    <a:pt x="97" y="74"/>
                  </a:cubicBezTo>
                  <a:cubicBezTo>
                    <a:pt x="100" y="72"/>
                    <a:pt x="99" y="68"/>
                    <a:pt x="97" y="66"/>
                  </a:cubicBezTo>
                  <a:cubicBezTo>
                    <a:pt x="93" y="64"/>
                    <a:pt x="90" y="62"/>
                    <a:pt x="86" y="60"/>
                  </a:cubicBezTo>
                  <a:cubicBezTo>
                    <a:pt x="85" y="59"/>
                    <a:pt x="85" y="58"/>
                    <a:pt x="85" y="57"/>
                  </a:cubicBezTo>
                  <a:cubicBezTo>
                    <a:pt x="85" y="56"/>
                    <a:pt x="86" y="55"/>
                    <a:pt x="87" y="55"/>
                  </a:cubicBezTo>
                  <a:cubicBezTo>
                    <a:pt x="88" y="55"/>
                    <a:pt x="89" y="55"/>
                    <a:pt x="90" y="55"/>
                  </a:cubicBezTo>
                  <a:cubicBezTo>
                    <a:pt x="94" y="57"/>
                    <a:pt x="97" y="60"/>
                    <a:pt x="101" y="62"/>
                  </a:cubicBezTo>
                  <a:cubicBezTo>
                    <a:pt x="103" y="63"/>
                    <a:pt x="105" y="63"/>
                    <a:pt x="106" y="61"/>
                  </a:cubicBezTo>
                  <a:cubicBezTo>
                    <a:pt x="108" y="58"/>
                    <a:pt x="107" y="55"/>
                    <a:pt x="105" y="53"/>
                  </a:cubicBezTo>
                  <a:cubicBezTo>
                    <a:pt x="98" y="49"/>
                    <a:pt x="90" y="44"/>
                    <a:pt x="83" y="39"/>
                  </a:cubicBezTo>
                  <a:cubicBezTo>
                    <a:pt x="78" y="36"/>
                    <a:pt x="74" y="36"/>
                    <a:pt x="68" y="39"/>
                  </a:cubicBezTo>
                  <a:cubicBezTo>
                    <a:pt x="67" y="40"/>
                    <a:pt x="65" y="41"/>
                    <a:pt x="63" y="42"/>
                  </a:cubicBezTo>
                  <a:cubicBezTo>
                    <a:pt x="59" y="43"/>
                    <a:pt x="55" y="43"/>
                    <a:pt x="51" y="40"/>
                  </a:cubicBezTo>
                  <a:cubicBezTo>
                    <a:pt x="47" y="37"/>
                    <a:pt x="47" y="35"/>
                    <a:pt x="50" y="31"/>
                  </a:cubicBezTo>
                  <a:cubicBezTo>
                    <a:pt x="52" y="28"/>
                    <a:pt x="55" y="25"/>
                    <a:pt x="58" y="22"/>
                  </a:cubicBezTo>
                  <a:cubicBezTo>
                    <a:pt x="60" y="20"/>
                    <a:pt x="62" y="18"/>
                    <a:pt x="64" y="16"/>
                  </a:cubicBezTo>
                  <a:close/>
                  <a:moveTo>
                    <a:pt x="108" y="20"/>
                  </a:moveTo>
                  <a:cubicBezTo>
                    <a:pt x="108" y="20"/>
                    <a:pt x="107" y="20"/>
                    <a:pt x="107" y="20"/>
                  </a:cubicBezTo>
                  <a:cubicBezTo>
                    <a:pt x="105" y="21"/>
                    <a:pt x="102" y="21"/>
                    <a:pt x="100" y="22"/>
                  </a:cubicBezTo>
                  <a:cubicBezTo>
                    <a:pt x="97" y="22"/>
                    <a:pt x="93" y="21"/>
                    <a:pt x="90" y="19"/>
                  </a:cubicBezTo>
                  <a:cubicBezTo>
                    <a:pt x="87" y="18"/>
                    <a:pt x="84" y="16"/>
                    <a:pt x="82" y="15"/>
                  </a:cubicBezTo>
                  <a:cubicBezTo>
                    <a:pt x="77" y="13"/>
                    <a:pt x="73" y="14"/>
                    <a:pt x="70" y="18"/>
                  </a:cubicBezTo>
                  <a:cubicBezTo>
                    <a:pt x="67" y="21"/>
                    <a:pt x="63" y="24"/>
                    <a:pt x="60" y="27"/>
                  </a:cubicBezTo>
                  <a:cubicBezTo>
                    <a:pt x="58" y="29"/>
                    <a:pt x="56" y="32"/>
                    <a:pt x="54" y="34"/>
                  </a:cubicBezTo>
                  <a:cubicBezTo>
                    <a:pt x="53" y="35"/>
                    <a:pt x="54" y="35"/>
                    <a:pt x="54" y="36"/>
                  </a:cubicBezTo>
                  <a:cubicBezTo>
                    <a:pt x="56" y="37"/>
                    <a:pt x="58" y="38"/>
                    <a:pt x="60" y="37"/>
                  </a:cubicBezTo>
                  <a:cubicBezTo>
                    <a:pt x="62" y="36"/>
                    <a:pt x="64" y="35"/>
                    <a:pt x="66" y="34"/>
                  </a:cubicBezTo>
                  <a:cubicBezTo>
                    <a:pt x="72" y="30"/>
                    <a:pt x="79" y="30"/>
                    <a:pt x="85" y="34"/>
                  </a:cubicBezTo>
                  <a:cubicBezTo>
                    <a:pt x="93" y="39"/>
                    <a:pt x="100" y="44"/>
                    <a:pt x="108" y="49"/>
                  </a:cubicBezTo>
                  <a:cubicBezTo>
                    <a:pt x="110" y="50"/>
                    <a:pt x="111" y="52"/>
                    <a:pt x="112" y="54"/>
                  </a:cubicBezTo>
                  <a:cubicBezTo>
                    <a:pt x="112" y="54"/>
                    <a:pt x="112" y="54"/>
                    <a:pt x="112" y="55"/>
                  </a:cubicBezTo>
                  <a:cubicBezTo>
                    <a:pt x="114" y="54"/>
                    <a:pt x="116" y="53"/>
                    <a:pt x="118" y="52"/>
                  </a:cubicBezTo>
                  <a:cubicBezTo>
                    <a:pt x="119" y="51"/>
                    <a:pt x="119" y="51"/>
                    <a:pt x="119" y="50"/>
                  </a:cubicBezTo>
                  <a:cubicBezTo>
                    <a:pt x="116" y="42"/>
                    <a:pt x="113" y="34"/>
                    <a:pt x="111" y="26"/>
                  </a:cubicBezTo>
                  <a:cubicBezTo>
                    <a:pt x="110" y="24"/>
                    <a:pt x="109" y="22"/>
                    <a:pt x="108" y="20"/>
                  </a:cubicBezTo>
                  <a:close/>
                  <a:moveTo>
                    <a:pt x="33" y="12"/>
                  </a:moveTo>
                  <a:cubicBezTo>
                    <a:pt x="30" y="10"/>
                    <a:pt x="27" y="8"/>
                    <a:pt x="23" y="7"/>
                  </a:cubicBezTo>
                  <a:cubicBezTo>
                    <a:pt x="23" y="7"/>
                    <a:pt x="22" y="7"/>
                    <a:pt x="21" y="7"/>
                  </a:cubicBezTo>
                  <a:cubicBezTo>
                    <a:pt x="21" y="8"/>
                    <a:pt x="21" y="8"/>
                    <a:pt x="21" y="9"/>
                  </a:cubicBezTo>
                  <a:cubicBezTo>
                    <a:pt x="19" y="14"/>
                    <a:pt x="17" y="19"/>
                    <a:pt x="15" y="24"/>
                  </a:cubicBezTo>
                  <a:cubicBezTo>
                    <a:pt x="12" y="32"/>
                    <a:pt x="9" y="40"/>
                    <a:pt x="7" y="48"/>
                  </a:cubicBezTo>
                  <a:cubicBezTo>
                    <a:pt x="6" y="50"/>
                    <a:pt x="6" y="51"/>
                    <a:pt x="8" y="53"/>
                  </a:cubicBezTo>
                  <a:cubicBezTo>
                    <a:pt x="11" y="54"/>
                    <a:pt x="13" y="55"/>
                    <a:pt x="16" y="56"/>
                  </a:cubicBezTo>
                  <a:cubicBezTo>
                    <a:pt x="16" y="57"/>
                    <a:pt x="17" y="57"/>
                    <a:pt x="17" y="57"/>
                  </a:cubicBezTo>
                  <a:cubicBezTo>
                    <a:pt x="22" y="42"/>
                    <a:pt x="28" y="27"/>
                    <a:pt x="33" y="12"/>
                  </a:cubicBezTo>
                  <a:close/>
                  <a:moveTo>
                    <a:pt x="128" y="57"/>
                  </a:moveTo>
                  <a:cubicBezTo>
                    <a:pt x="130" y="56"/>
                    <a:pt x="133" y="54"/>
                    <a:pt x="136" y="53"/>
                  </a:cubicBezTo>
                  <a:cubicBezTo>
                    <a:pt x="138" y="52"/>
                    <a:pt x="138" y="51"/>
                    <a:pt x="137" y="48"/>
                  </a:cubicBezTo>
                  <a:cubicBezTo>
                    <a:pt x="134" y="38"/>
                    <a:pt x="130" y="27"/>
                    <a:pt x="126" y="17"/>
                  </a:cubicBezTo>
                  <a:cubicBezTo>
                    <a:pt x="125" y="14"/>
                    <a:pt x="124" y="11"/>
                    <a:pt x="123" y="9"/>
                  </a:cubicBezTo>
                  <a:cubicBezTo>
                    <a:pt x="123" y="7"/>
                    <a:pt x="122" y="7"/>
                    <a:pt x="120" y="7"/>
                  </a:cubicBezTo>
                  <a:cubicBezTo>
                    <a:pt x="119" y="8"/>
                    <a:pt x="117" y="9"/>
                    <a:pt x="115" y="10"/>
                  </a:cubicBezTo>
                  <a:cubicBezTo>
                    <a:pt x="114" y="11"/>
                    <a:pt x="113" y="11"/>
                    <a:pt x="111" y="12"/>
                  </a:cubicBezTo>
                  <a:cubicBezTo>
                    <a:pt x="117" y="27"/>
                    <a:pt x="122" y="42"/>
                    <a:pt x="128" y="57"/>
                  </a:cubicBezTo>
                  <a:close/>
                </a:path>
              </a:pathLst>
            </a:custGeom>
            <a:solidFill>
              <a:srgbClr val="FBAF1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Rectangle 256">
              <a:extLst>
                <a:ext uri="{FF2B5EF4-FFF2-40B4-BE49-F238E27FC236}">
                  <a16:creationId xmlns:a16="http://schemas.microsoft.com/office/drawing/2014/main" id="{7182CA46-3F51-44A7-B2CB-0B35701E1AD9}"/>
                </a:ext>
              </a:extLst>
            </p:cNvPr>
            <p:cNvSpPr>
              <a:spLocks noChangeArrowheads="1"/>
            </p:cNvSpPr>
            <p:nvPr/>
          </p:nvSpPr>
          <p:spPr bwMode="auto">
            <a:xfrm>
              <a:off x="681804" y="3339153"/>
              <a:ext cx="103489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Champions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70" name="Group 69">
              <a:extLst>
                <a:ext uri="{FF2B5EF4-FFF2-40B4-BE49-F238E27FC236}">
                  <a16:creationId xmlns:a16="http://schemas.microsoft.com/office/drawing/2014/main" id="{AC853011-72E9-4662-B5EF-60EFCC8C7589}"/>
                </a:ext>
              </a:extLst>
            </p:cNvPr>
            <p:cNvGrpSpPr/>
            <p:nvPr/>
          </p:nvGrpSpPr>
          <p:grpSpPr>
            <a:xfrm>
              <a:off x="1299899" y="1451587"/>
              <a:ext cx="396875" cy="196850"/>
              <a:chOff x="6051550" y="187325"/>
              <a:chExt cx="396875" cy="196850"/>
            </a:xfrm>
          </p:grpSpPr>
          <p:sp>
            <p:nvSpPr>
              <p:cNvPr id="334" name="Freeform 325">
                <a:extLst>
                  <a:ext uri="{FF2B5EF4-FFF2-40B4-BE49-F238E27FC236}">
                    <a16:creationId xmlns:a16="http://schemas.microsoft.com/office/drawing/2014/main" id="{41036790-2F07-4752-B43B-FFD17E9C2E91}"/>
                  </a:ext>
                </a:extLst>
              </p:cNvPr>
              <p:cNvSpPr>
                <a:spLocks/>
              </p:cNvSpPr>
              <p:nvPr/>
            </p:nvSpPr>
            <p:spPr bwMode="auto">
              <a:xfrm>
                <a:off x="6169025" y="314325"/>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326">
                <a:extLst>
                  <a:ext uri="{FF2B5EF4-FFF2-40B4-BE49-F238E27FC236}">
                    <a16:creationId xmlns:a16="http://schemas.microsoft.com/office/drawing/2014/main" id="{E3512978-90D7-4BE3-9052-3FEFDB235AA2}"/>
                  </a:ext>
                </a:extLst>
              </p:cNvPr>
              <p:cNvSpPr>
                <a:spLocks/>
              </p:cNvSpPr>
              <p:nvPr/>
            </p:nvSpPr>
            <p:spPr bwMode="auto">
              <a:xfrm>
                <a:off x="6051550" y="279400"/>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327">
                <a:extLst>
                  <a:ext uri="{FF2B5EF4-FFF2-40B4-BE49-F238E27FC236}">
                    <a16:creationId xmlns:a16="http://schemas.microsoft.com/office/drawing/2014/main" id="{8B9DD65D-9C94-4EBB-9655-06BCE9E4ACD3}"/>
                  </a:ext>
                </a:extLst>
              </p:cNvPr>
              <p:cNvSpPr>
                <a:spLocks/>
              </p:cNvSpPr>
              <p:nvPr/>
            </p:nvSpPr>
            <p:spPr bwMode="auto">
              <a:xfrm>
                <a:off x="6305550" y="279400"/>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328">
                <a:extLst>
                  <a:ext uri="{FF2B5EF4-FFF2-40B4-BE49-F238E27FC236}">
                    <a16:creationId xmlns:a16="http://schemas.microsoft.com/office/drawing/2014/main" id="{4501B638-F580-45A8-8C5D-F4A47E9284B9}"/>
                  </a:ext>
                </a:extLst>
              </p:cNvPr>
              <p:cNvSpPr>
                <a:spLocks/>
              </p:cNvSpPr>
              <p:nvPr/>
            </p:nvSpPr>
            <p:spPr bwMode="auto">
              <a:xfrm>
                <a:off x="6203950" y="222250"/>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329">
                <a:extLst>
                  <a:ext uri="{FF2B5EF4-FFF2-40B4-BE49-F238E27FC236}">
                    <a16:creationId xmlns:a16="http://schemas.microsoft.com/office/drawing/2014/main" id="{68D13B64-D535-4EFA-988E-3655A0E7B60D}"/>
                  </a:ext>
                </a:extLst>
              </p:cNvPr>
              <p:cNvSpPr>
                <a:spLocks/>
              </p:cNvSpPr>
              <p:nvPr/>
            </p:nvSpPr>
            <p:spPr bwMode="auto">
              <a:xfrm>
                <a:off x="6083300" y="187325"/>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330">
                <a:extLst>
                  <a:ext uri="{FF2B5EF4-FFF2-40B4-BE49-F238E27FC236}">
                    <a16:creationId xmlns:a16="http://schemas.microsoft.com/office/drawing/2014/main" id="{6B77F675-66DA-4D69-A734-557180160AEA}"/>
                  </a:ext>
                </a:extLst>
              </p:cNvPr>
              <p:cNvSpPr>
                <a:spLocks/>
              </p:cNvSpPr>
              <p:nvPr/>
            </p:nvSpPr>
            <p:spPr bwMode="auto">
              <a:xfrm>
                <a:off x="6324600" y="187325"/>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1" name="Rectangle 331">
              <a:extLst>
                <a:ext uri="{FF2B5EF4-FFF2-40B4-BE49-F238E27FC236}">
                  <a16:creationId xmlns:a16="http://schemas.microsoft.com/office/drawing/2014/main" id="{7EF0217D-492E-4CD4-859A-817C3AD63E96}"/>
                </a:ext>
              </a:extLst>
            </p:cNvPr>
            <p:cNvSpPr>
              <a:spLocks noChangeArrowheads="1"/>
            </p:cNvSpPr>
            <p:nvPr/>
          </p:nvSpPr>
          <p:spPr bwMode="auto">
            <a:xfrm>
              <a:off x="511950" y="1151004"/>
              <a:ext cx="120475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Stakeholders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 name="Rectangle 197">
              <a:extLst>
                <a:ext uri="{FF2B5EF4-FFF2-40B4-BE49-F238E27FC236}">
                  <a16:creationId xmlns:a16="http://schemas.microsoft.com/office/drawing/2014/main" id="{9BE7CD1D-743C-4747-8EBF-2399B5EC6F52}"/>
                </a:ext>
              </a:extLst>
            </p:cNvPr>
            <p:cNvSpPr>
              <a:spLocks noChangeArrowheads="1"/>
            </p:cNvSpPr>
            <p:nvPr/>
          </p:nvSpPr>
          <p:spPr bwMode="auto">
            <a:xfrm>
              <a:off x="1216181" y="2244723"/>
              <a:ext cx="50052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Allies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 name="Rectangle 199">
              <a:extLst>
                <a:ext uri="{FF2B5EF4-FFF2-40B4-BE49-F238E27FC236}">
                  <a16:creationId xmlns:a16="http://schemas.microsoft.com/office/drawing/2014/main" id="{D9C7278B-3426-4AB5-BDEB-CA60528AB3B5}"/>
                </a:ext>
              </a:extLst>
            </p:cNvPr>
            <p:cNvSpPr>
              <a:spLocks noChangeArrowheads="1"/>
            </p:cNvSpPr>
            <p:nvPr/>
          </p:nvSpPr>
          <p:spPr bwMode="auto">
            <a:xfrm>
              <a:off x="2055628" y="2310430"/>
              <a:ext cx="2739154"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nSpc>
                  <a:spcPct val="87000"/>
                </a:lnSpc>
                <a:buClrTx/>
                <a:buSzTx/>
                <a:buFontTx/>
                <a:buNone/>
                <a:tabLst/>
                <a:defRPr/>
              </a:pPr>
              <a:r>
                <a:rPr lang="en-US" altLang="en-US" sz="1020" spc="30">
                  <a:solidFill>
                    <a:srgbClr val="617380"/>
                  </a:solidFill>
                  <a:latin typeface="Myriad Pro" panose="020B0503030403020204" pitchFamily="34" charset="0"/>
                </a:rPr>
                <a:t>Examples:</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Community organizing group</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A technical assistance provider</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Senior centers or community centers</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Local chamber of commerce</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Schools and childcare facilities</a:t>
              </a:r>
            </a:p>
          </p:txBody>
        </p:sp>
        <p:sp>
          <p:nvSpPr>
            <p:cNvPr id="74" name="Rectangle 199">
              <a:extLst>
                <a:ext uri="{FF2B5EF4-FFF2-40B4-BE49-F238E27FC236}">
                  <a16:creationId xmlns:a16="http://schemas.microsoft.com/office/drawing/2014/main" id="{70B449E9-B886-4080-BF8E-79C1214D733B}"/>
                </a:ext>
              </a:extLst>
            </p:cNvPr>
            <p:cNvSpPr>
              <a:spLocks noChangeArrowheads="1"/>
            </p:cNvSpPr>
            <p:nvPr/>
          </p:nvSpPr>
          <p:spPr bwMode="auto">
            <a:xfrm>
              <a:off x="2055628" y="3403199"/>
              <a:ext cx="3006592"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indent="0">
                <a:lnSpc>
                  <a:spcPct val="87000"/>
                </a:lnSpc>
                <a:buFontTx/>
                <a:buNone/>
                <a:defRPr/>
              </a:pPr>
              <a:r>
                <a:rPr lang="en-US" altLang="en-US" sz="1020" spc="30">
                  <a:solidFill>
                    <a:srgbClr val="617380"/>
                  </a:solidFill>
                  <a:latin typeface="Myriad Pro" panose="020B0503030403020204" pitchFamily="34" charset="0"/>
                </a:rPr>
                <a:t>Examples:</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citizens’ committee</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technical assistance provider</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Another water system interested in partnership</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The owner of the water system</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county or regional government</a:t>
              </a:r>
            </a:p>
          </p:txBody>
        </p:sp>
        <p:sp>
          <p:nvSpPr>
            <p:cNvPr id="75" name="Rectangle 199">
              <a:extLst>
                <a:ext uri="{FF2B5EF4-FFF2-40B4-BE49-F238E27FC236}">
                  <a16:creationId xmlns:a16="http://schemas.microsoft.com/office/drawing/2014/main" id="{CCA1DDB1-13BD-4C4C-ABCD-9A845AB17F72}"/>
                </a:ext>
              </a:extLst>
            </p:cNvPr>
            <p:cNvSpPr>
              <a:spLocks noChangeArrowheads="1"/>
            </p:cNvSpPr>
            <p:nvPr/>
          </p:nvSpPr>
          <p:spPr bwMode="auto">
            <a:xfrm>
              <a:off x="2055628" y="1217662"/>
              <a:ext cx="2466381"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87000"/>
                </a:lnSpc>
                <a:spcBef>
                  <a:spcPct val="0"/>
                </a:spcBef>
                <a:spcAft>
                  <a:spcPct val="0"/>
                </a:spcAft>
                <a:buClrTx/>
                <a:buSzTx/>
                <a:buFontTx/>
                <a:buNone/>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Examples: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Water system customers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Water system owners and staff</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Schools and childcare facilities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Senior centers and community centers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dirty="0">
                  <a:ln>
                    <a:noFill/>
                  </a:ln>
                  <a:solidFill>
                    <a:srgbClr val="617380"/>
                  </a:solidFill>
                  <a:effectLst/>
                  <a:uLnTx/>
                  <a:uFillTx/>
                  <a:latin typeface="Myriad Pro" panose="020B0503030403020204" pitchFamily="34" charset="0"/>
                  <a:ea typeface="+mn-ea"/>
                  <a:cs typeface="+mn-cs"/>
                </a:rPr>
                <a:t>Local or state health departments</a:t>
              </a:r>
              <a:endParaRPr kumimoji="0" lang="en-US" altLang="en-US" sz="1020" b="0" i="0" u="none" strike="noStrike" kern="1200" cap="none" spc="30" normalizeH="0" noProof="0" dirty="0">
                <a:ln>
                  <a:noFill/>
                </a:ln>
                <a:solidFill>
                  <a:prstClr val="black"/>
                </a:solidFill>
                <a:effectLst/>
                <a:uLnTx/>
                <a:uFillTx/>
                <a:ea typeface="+mn-ea"/>
                <a:cs typeface="+mn-cs"/>
              </a:endParaRPr>
            </a:p>
          </p:txBody>
        </p:sp>
        <p:sp>
          <p:nvSpPr>
            <p:cNvPr id="76" name="Rectangle 6">
              <a:extLst>
                <a:ext uri="{FF2B5EF4-FFF2-40B4-BE49-F238E27FC236}">
                  <a16:creationId xmlns:a16="http://schemas.microsoft.com/office/drawing/2014/main" id="{CB7652A4-F88D-4B8D-B514-9F841DF7FC3F}"/>
                </a:ext>
              </a:extLst>
            </p:cNvPr>
            <p:cNvSpPr>
              <a:spLocks noChangeArrowheads="1"/>
            </p:cNvSpPr>
            <p:nvPr/>
          </p:nvSpPr>
          <p:spPr bwMode="auto">
            <a:xfrm>
              <a:off x="191145" y="194288"/>
              <a:ext cx="874350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599889"/>
                  </a:solidFill>
                  <a:effectLst/>
                  <a:uLnTx/>
                  <a:uFillTx/>
                  <a:latin typeface="Myriad Pro" panose="020B0503030403020204" pitchFamily="34" charset="0"/>
                  <a:ea typeface="+mn-ea"/>
                  <a:cs typeface="+mn-cs"/>
                </a:rPr>
                <a:t>Champions, Allies, and Stakeholders:</a:t>
              </a:r>
              <a:br>
                <a:rPr kumimoji="0" lang="en-US" altLang="en-US" sz="2000" b="1" i="0" u="none" strike="noStrike" kern="1200" cap="none" spc="0" normalizeH="0" baseline="0" noProof="0">
                  <a:ln>
                    <a:noFill/>
                  </a:ln>
                  <a:solidFill>
                    <a:srgbClr val="617380"/>
                  </a:solidFill>
                  <a:effectLst/>
                  <a:uLnTx/>
                  <a:uFillTx/>
                  <a:latin typeface="Myriad Pro" panose="020B0503030403020204" pitchFamily="34" charset="0"/>
                  <a:ea typeface="+mn-ea"/>
                  <a:cs typeface="+mn-cs"/>
                </a:rPr>
              </a:br>
              <a:r>
                <a:rPr kumimoji="0" lang="en-US" altLang="en-US" sz="2000" b="1" i="0" u="none" strike="noStrike" kern="1200" cap="none" spc="0" normalizeH="0" baseline="0" noProof="0">
                  <a:ln>
                    <a:noFill/>
                  </a:ln>
                  <a:solidFill>
                    <a:srgbClr val="617380"/>
                  </a:solidFill>
                  <a:effectLst/>
                  <a:uLnTx/>
                  <a:uFillTx/>
                  <a:latin typeface="Myriad Pro" panose="020B0503030403020204" pitchFamily="34" charset="0"/>
                  <a:ea typeface="+mn-ea"/>
                  <a:cs typeface="+mn-cs"/>
                </a:rPr>
                <a:t>Unique Perspectives and Support</a:t>
              </a:r>
              <a:endParaRPr kumimoji="0" lang="en-US" altLang="en-US" sz="2000" b="0" i="0" u="none" strike="noStrike" kern="1200" cap="none" spc="0" normalizeH="0" baseline="0" noProof="0">
                <a:ln>
                  <a:noFill/>
                </a:ln>
                <a:solidFill>
                  <a:srgbClr val="617380"/>
                </a:solidFill>
                <a:effectLst/>
                <a:uLnTx/>
                <a:uFillTx/>
                <a:latin typeface="Arial" panose="020B0604020202020204" pitchFamily="34" charset="0"/>
                <a:ea typeface="+mn-ea"/>
                <a:cs typeface="+mn-cs"/>
              </a:endParaRPr>
            </a:p>
          </p:txBody>
        </p:sp>
        <p:grpSp>
          <p:nvGrpSpPr>
            <p:cNvPr id="77" name="Group 76">
              <a:extLst>
                <a:ext uri="{FF2B5EF4-FFF2-40B4-BE49-F238E27FC236}">
                  <a16:creationId xmlns:a16="http://schemas.microsoft.com/office/drawing/2014/main" id="{25E65738-77BB-41C2-AD19-6613FD6959FD}"/>
                </a:ext>
              </a:extLst>
            </p:cNvPr>
            <p:cNvGrpSpPr/>
            <p:nvPr/>
          </p:nvGrpSpPr>
          <p:grpSpPr>
            <a:xfrm>
              <a:off x="1335635" y="3649429"/>
              <a:ext cx="361139" cy="357954"/>
              <a:chOff x="6575425" y="2125663"/>
              <a:chExt cx="368300" cy="366713"/>
            </a:xfrm>
            <a:solidFill>
              <a:srgbClr val="599889"/>
            </a:solidFill>
          </p:grpSpPr>
          <p:sp>
            <p:nvSpPr>
              <p:cNvPr id="331" name="Freeform 254">
                <a:extLst>
                  <a:ext uri="{FF2B5EF4-FFF2-40B4-BE49-F238E27FC236}">
                    <a16:creationId xmlns:a16="http://schemas.microsoft.com/office/drawing/2014/main" id="{C27967E0-4EE4-4CE9-87B4-8D07EB56F407}"/>
                  </a:ext>
                </a:extLst>
              </p:cNvPr>
              <p:cNvSpPr>
                <a:spLocks noEditPoints="1"/>
              </p:cNvSpPr>
              <p:nvPr/>
            </p:nvSpPr>
            <p:spPr bwMode="auto">
              <a:xfrm>
                <a:off x="6575425" y="2125663"/>
                <a:ext cx="368300" cy="366713"/>
              </a:xfrm>
              <a:custGeom>
                <a:avLst/>
                <a:gdLst>
                  <a:gd name="T0" fmla="*/ 89 w 116"/>
                  <a:gd name="T1" fmla="*/ 103 h 115"/>
                  <a:gd name="T2" fmla="*/ 91 w 116"/>
                  <a:gd name="T3" fmla="*/ 114 h 115"/>
                  <a:gd name="T4" fmla="*/ 88 w 116"/>
                  <a:gd name="T5" fmla="*/ 115 h 115"/>
                  <a:gd name="T6" fmla="*/ 24 w 116"/>
                  <a:gd name="T7" fmla="*/ 113 h 115"/>
                  <a:gd name="T8" fmla="*/ 27 w 116"/>
                  <a:gd name="T9" fmla="*/ 103 h 115"/>
                  <a:gd name="T10" fmla="*/ 28 w 116"/>
                  <a:gd name="T11" fmla="*/ 102 h 115"/>
                  <a:gd name="T12" fmla="*/ 36 w 116"/>
                  <a:gd name="T13" fmla="*/ 82 h 115"/>
                  <a:gd name="T14" fmla="*/ 51 w 116"/>
                  <a:gd name="T15" fmla="*/ 82 h 115"/>
                  <a:gd name="T16" fmla="*/ 46 w 116"/>
                  <a:gd name="T17" fmla="*/ 76 h 115"/>
                  <a:gd name="T18" fmla="*/ 44 w 116"/>
                  <a:gd name="T19" fmla="*/ 70 h 115"/>
                  <a:gd name="T20" fmla="*/ 33 w 116"/>
                  <a:gd name="T21" fmla="*/ 60 h 115"/>
                  <a:gd name="T22" fmla="*/ 0 w 116"/>
                  <a:gd name="T23" fmla="*/ 6 h 115"/>
                  <a:gd name="T24" fmla="*/ 23 w 116"/>
                  <a:gd name="T25" fmla="*/ 4 h 115"/>
                  <a:gd name="T26" fmla="*/ 24 w 116"/>
                  <a:gd name="T27" fmla="*/ 2 h 115"/>
                  <a:gd name="T28" fmla="*/ 27 w 116"/>
                  <a:gd name="T29" fmla="*/ 0 h 115"/>
                  <a:gd name="T30" fmla="*/ 91 w 116"/>
                  <a:gd name="T31" fmla="*/ 3 h 115"/>
                  <a:gd name="T32" fmla="*/ 92 w 116"/>
                  <a:gd name="T33" fmla="*/ 4 h 115"/>
                  <a:gd name="T34" fmla="*/ 115 w 116"/>
                  <a:gd name="T35" fmla="*/ 6 h 115"/>
                  <a:gd name="T36" fmla="*/ 82 w 116"/>
                  <a:gd name="T37" fmla="*/ 60 h 115"/>
                  <a:gd name="T38" fmla="*/ 70 w 116"/>
                  <a:gd name="T39" fmla="*/ 70 h 115"/>
                  <a:gd name="T40" fmla="*/ 65 w 116"/>
                  <a:gd name="T41" fmla="*/ 78 h 115"/>
                  <a:gd name="T42" fmla="*/ 66 w 116"/>
                  <a:gd name="T43" fmla="*/ 82 h 115"/>
                  <a:gd name="T44" fmla="*/ 87 w 116"/>
                  <a:gd name="T45" fmla="*/ 90 h 115"/>
                  <a:gd name="T46" fmla="*/ 28 w 116"/>
                  <a:gd name="T47" fmla="*/ 3 h 115"/>
                  <a:gd name="T48" fmla="*/ 28 w 116"/>
                  <a:gd name="T49" fmla="*/ 35 h 115"/>
                  <a:gd name="T50" fmla="*/ 49 w 116"/>
                  <a:gd name="T51" fmla="*/ 67 h 115"/>
                  <a:gd name="T52" fmla="*/ 65 w 116"/>
                  <a:gd name="T53" fmla="*/ 67 h 115"/>
                  <a:gd name="T54" fmla="*/ 68 w 116"/>
                  <a:gd name="T55" fmla="*/ 67 h 115"/>
                  <a:gd name="T56" fmla="*/ 88 w 116"/>
                  <a:gd name="T57" fmla="*/ 35 h 115"/>
                  <a:gd name="T58" fmla="*/ 88 w 116"/>
                  <a:gd name="T59" fmla="*/ 3 h 115"/>
                  <a:gd name="T60" fmla="*/ 84 w 116"/>
                  <a:gd name="T61" fmla="*/ 103 h 115"/>
                  <a:gd name="T62" fmla="*/ 79 w 116"/>
                  <a:gd name="T63" fmla="*/ 86 h 115"/>
                  <a:gd name="T64" fmla="*/ 31 w 116"/>
                  <a:gd name="T65" fmla="*/ 90 h 115"/>
                  <a:gd name="T66" fmla="*/ 31 w 116"/>
                  <a:gd name="T67" fmla="*/ 103 h 115"/>
                  <a:gd name="T68" fmla="*/ 28 w 116"/>
                  <a:gd name="T69" fmla="*/ 112 h 115"/>
                  <a:gd name="T70" fmla="*/ 87 w 116"/>
                  <a:gd name="T71" fmla="*/ 106 h 115"/>
                  <a:gd name="T72" fmla="*/ 28 w 116"/>
                  <a:gd name="T73" fmla="*/ 112 h 115"/>
                  <a:gd name="T74" fmla="*/ 27 w 116"/>
                  <a:gd name="T75" fmla="*/ 50 h 115"/>
                  <a:gd name="T76" fmla="*/ 7 w 116"/>
                  <a:gd name="T77" fmla="*/ 13 h 115"/>
                  <a:gd name="T78" fmla="*/ 11 w 116"/>
                  <a:gd name="T79" fmla="*/ 11 h 115"/>
                  <a:gd name="T80" fmla="*/ 24 w 116"/>
                  <a:gd name="T81" fmla="*/ 11 h 115"/>
                  <a:gd name="T82" fmla="*/ 3 w 116"/>
                  <a:gd name="T83" fmla="*/ 7 h 115"/>
                  <a:gd name="T84" fmla="*/ 30 w 116"/>
                  <a:gd name="T85" fmla="*/ 55 h 115"/>
                  <a:gd name="T86" fmla="*/ 92 w 116"/>
                  <a:gd name="T87" fmla="*/ 11 h 115"/>
                  <a:gd name="T88" fmla="*/ 108 w 116"/>
                  <a:gd name="T89" fmla="*/ 13 h 115"/>
                  <a:gd name="T90" fmla="*/ 89 w 116"/>
                  <a:gd name="T91" fmla="*/ 48 h 115"/>
                  <a:gd name="T92" fmla="*/ 85 w 116"/>
                  <a:gd name="T93" fmla="*/ 55 h 115"/>
                  <a:gd name="T94" fmla="*/ 112 w 116"/>
                  <a:gd name="T95" fmla="*/ 7 h 115"/>
                  <a:gd name="T96" fmla="*/ 91 w 116"/>
                  <a:gd name="T97" fmla="*/ 11 h 115"/>
                  <a:gd name="T98" fmla="*/ 25 w 116"/>
                  <a:gd name="T99" fmla="*/ 43 h 115"/>
                  <a:gd name="T100" fmla="*/ 10 w 116"/>
                  <a:gd name="T101" fmla="*/ 14 h 115"/>
                  <a:gd name="T102" fmla="*/ 105 w 116"/>
                  <a:gd name="T103" fmla="*/ 14 h 115"/>
                  <a:gd name="T104" fmla="*/ 90 w 116"/>
                  <a:gd name="T105" fmla="*/ 43 h 115"/>
                  <a:gd name="T106" fmla="*/ 58 w 116"/>
                  <a:gd name="T107" fmla="*/ 75 h 115"/>
                  <a:gd name="T108" fmla="*/ 65 w 116"/>
                  <a:gd name="T109" fmla="*/ 75 h 115"/>
                  <a:gd name="T110" fmla="*/ 65 w 116"/>
                  <a:gd name="T111" fmla="*/ 71 h 115"/>
                  <a:gd name="T112" fmla="*/ 48 w 116"/>
                  <a:gd name="T113" fmla="*/ 73 h 115"/>
                  <a:gd name="T114" fmla="*/ 58 w 116"/>
                  <a:gd name="T115" fmla="*/ 75 h 115"/>
                  <a:gd name="T116" fmla="*/ 54 w 116"/>
                  <a:gd name="T117" fmla="*/ 79 h 115"/>
                  <a:gd name="T118" fmla="*/ 61 w 116"/>
                  <a:gd name="T119" fmla="*/ 8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115">
                    <a:moveTo>
                      <a:pt x="87" y="103"/>
                    </a:moveTo>
                    <a:cubicBezTo>
                      <a:pt x="88" y="103"/>
                      <a:pt x="88" y="103"/>
                      <a:pt x="89" y="103"/>
                    </a:cubicBezTo>
                    <a:cubicBezTo>
                      <a:pt x="90" y="103"/>
                      <a:pt x="91" y="104"/>
                      <a:pt x="91" y="105"/>
                    </a:cubicBezTo>
                    <a:cubicBezTo>
                      <a:pt x="91" y="108"/>
                      <a:pt x="91" y="111"/>
                      <a:pt x="91" y="114"/>
                    </a:cubicBezTo>
                    <a:cubicBezTo>
                      <a:pt x="91" y="115"/>
                      <a:pt x="90" y="115"/>
                      <a:pt x="89" y="115"/>
                    </a:cubicBezTo>
                    <a:cubicBezTo>
                      <a:pt x="88" y="115"/>
                      <a:pt x="88" y="115"/>
                      <a:pt x="88" y="115"/>
                    </a:cubicBezTo>
                    <a:cubicBezTo>
                      <a:pt x="68" y="115"/>
                      <a:pt x="47" y="115"/>
                      <a:pt x="27" y="115"/>
                    </a:cubicBezTo>
                    <a:cubicBezTo>
                      <a:pt x="25" y="115"/>
                      <a:pt x="24" y="115"/>
                      <a:pt x="24" y="113"/>
                    </a:cubicBezTo>
                    <a:cubicBezTo>
                      <a:pt x="24" y="110"/>
                      <a:pt x="24" y="108"/>
                      <a:pt x="24" y="105"/>
                    </a:cubicBezTo>
                    <a:cubicBezTo>
                      <a:pt x="24" y="104"/>
                      <a:pt x="25" y="103"/>
                      <a:pt x="27" y="103"/>
                    </a:cubicBezTo>
                    <a:cubicBezTo>
                      <a:pt x="27" y="103"/>
                      <a:pt x="28" y="103"/>
                      <a:pt x="28" y="103"/>
                    </a:cubicBezTo>
                    <a:cubicBezTo>
                      <a:pt x="28" y="102"/>
                      <a:pt x="28" y="102"/>
                      <a:pt x="28" y="102"/>
                    </a:cubicBezTo>
                    <a:cubicBezTo>
                      <a:pt x="28" y="98"/>
                      <a:pt x="28" y="94"/>
                      <a:pt x="28" y="90"/>
                    </a:cubicBezTo>
                    <a:cubicBezTo>
                      <a:pt x="28" y="86"/>
                      <a:pt x="31" y="82"/>
                      <a:pt x="36" y="82"/>
                    </a:cubicBezTo>
                    <a:cubicBezTo>
                      <a:pt x="41" y="82"/>
                      <a:pt x="45" y="82"/>
                      <a:pt x="49" y="82"/>
                    </a:cubicBezTo>
                    <a:cubicBezTo>
                      <a:pt x="50" y="82"/>
                      <a:pt x="50" y="82"/>
                      <a:pt x="51" y="82"/>
                    </a:cubicBezTo>
                    <a:cubicBezTo>
                      <a:pt x="51" y="81"/>
                      <a:pt x="51" y="80"/>
                      <a:pt x="51" y="79"/>
                    </a:cubicBezTo>
                    <a:cubicBezTo>
                      <a:pt x="48" y="78"/>
                      <a:pt x="47" y="78"/>
                      <a:pt x="46" y="76"/>
                    </a:cubicBezTo>
                    <a:cubicBezTo>
                      <a:pt x="44" y="74"/>
                      <a:pt x="44" y="72"/>
                      <a:pt x="45" y="70"/>
                    </a:cubicBezTo>
                    <a:cubicBezTo>
                      <a:pt x="44" y="70"/>
                      <a:pt x="44" y="70"/>
                      <a:pt x="44" y="70"/>
                    </a:cubicBezTo>
                    <a:cubicBezTo>
                      <a:pt x="41" y="67"/>
                      <a:pt x="37" y="65"/>
                      <a:pt x="35" y="61"/>
                    </a:cubicBezTo>
                    <a:cubicBezTo>
                      <a:pt x="34" y="61"/>
                      <a:pt x="34" y="60"/>
                      <a:pt x="33" y="60"/>
                    </a:cubicBezTo>
                    <a:cubicBezTo>
                      <a:pt x="15" y="51"/>
                      <a:pt x="4" y="37"/>
                      <a:pt x="0" y="17"/>
                    </a:cubicBezTo>
                    <a:cubicBezTo>
                      <a:pt x="0" y="13"/>
                      <a:pt x="0" y="10"/>
                      <a:pt x="0" y="6"/>
                    </a:cubicBezTo>
                    <a:cubicBezTo>
                      <a:pt x="0" y="5"/>
                      <a:pt x="1" y="4"/>
                      <a:pt x="2" y="4"/>
                    </a:cubicBezTo>
                    <a:cubicBezTo>
                      <a:pt x="9" y="4"/>
                      <a:pt x="16" y="4"/>
                      <a:pt x="23" y="4"/>
                    </a:cubicBezTo>
                    <a:cubicBezTo>
                      <a:pt x="23" y="4"/>
                      <a:pt x="24" y="4"/>
                      <a:pt x="24" y="4"/>
                    </a:cubicBezTo>
                    <a:cubicBezTo>
                      <a:pt x="24" y="3"/>
                      <a:pt x="24" y="2"/>
                      <a:pt x="24" y="2"/>
                    </a:cubicBezTo>
                    <a:cubicBezTo>
                      <a:pt x="24" y="1"/>
                      <a:pt x="25" y="0"/>
                      <a:pt x="26" y="0"/>
                    </a:cubicBezTo>
                    <a:cubicBezTo>
                      <a:pt x="27" y="0"/>
                      <a:pt x="27" y="0"/>
                      <a:pt x="27" y="0"/>
                    </a:cubicBezTo>
                    <a:cubicBezTo>
                      <a:pt x="47" y="0"/>
                      <a:pt x="68" y="0"/>
                      <a:pt x="88" y="0"/>
                    </a:cubicBezTo>
                    <a:cubicBezTo>
                      <a:pt x="91" y="0"/>
                      <a:pt x="91" y="0"/>
                      <a:pt x="91" y="3"/>
                    </a:cubicBezTo>
                    <a:cubicBezTo>
                      <a:pt x="91" y="3"/>
                      <a:pt x="91" y="4"/>
                      <a:pt x="91" y="4"/>
                    </a:cubicBezTo>
                    <a:cubicBezTo>
                      <a:pt x="91" y="4"/>
                      <a:pt x="92" y="4"/>
                      <a:pt x="92" y="4"/>
                    </a:cubicBezTo>
                    <a:cubicBezTo>
                      <a:pt x="99" y="4"/>
                      <a:pt x="106" y="4"/>
                      <a:pt x="113" y="4"/>
                    </a:cubicBezTo>
                    <a:cubicBezTo>
                      <a:pt x="115" y="4"/>
                      <a:pt x="115" y="4"/>
                      <a:pt x="115" y="6"/>
                    </a:cubicBezTo>
                    <a:cubicBezTo>
                      <a:pt x="116" y="16"/>
                      <a:pt x="114" y="26"/>
                      <a:pt x="109" y="34"/>
                    </a:cubicBezTo>
                    <a:cubicBezTo>
                      <a:pt x="103" y="46"/>
                      <a:pt x="94" y="55"/>
                      <a:pt x="82" y="60"/>
                    </a:cubicBezTo>
                    <a:cubicBezTo>
                      <a:pt x="82" y="60"/>
                      <a:pt x="82" y="60"/>
                      <a:pt x="81" y="61"/>
                    </a:cubicBezTo>
                    <a:cubicBezTo>
                      <a:pt x="78" y="64"/>
                      <a:pt x="74" y="68"/>
                      <a:pt x="70" y="70"/>
                    </a:cubicBezTo>
                    <a:cubicBezTo>
                      <a:pt x="71" y="72"/>
                      <a:pt x="71" y="74"/>
                      <a:pt x="70" y="76"/>
                    </a:cubicBezTo>
                    <a:cubicBezTo>
                      <a:pt x="68" y="78"/>
                      <a:pt x="67" y="78"/>
                      <a:pt x="65" y="78"/>
                    </a:cubicBezTo>
                    <a:cubicBezTo>
                      <a:pt x="65" y="80"/>
                      <a:pt x="65" y="81"/>
                      <a:pt x="65" y="82"/>
                    </a:cubicBezTo>
                    <a:cubicBezTo>
                      <a:pt x="65" y="82"/>
                      <a:pt x="65" y="82"/>
                      <a:pt x="66" y="82"/>
                    </a:cubicBezTo>
                    <a:cubicBezTo>
                      <a:pt x="70" y="82"/>
                      <a:pt x="75" y="82"/>
                      <a:pt x="79" y="82"/>
                    </a:cubicBezTo>
                    <a:cubicBezTo>
                      <a:pt x="83" y="82"/>
                      <a:pt x="87" y="86"/>
                      <a:pt x="87" y="90"/>
                    </a:cubicBezTo>
                    <a:cubicBezTo>
                      <a:pt x="87" y="94"/>
                      <a:pt x="87" y="99"/>
                      <a:pt x="87" y="103"/>
                    </a:cubicBezTo>
                    <a:close/>
                    <a:moveTo>
                      <a:pt x="28" y="3"/>
                    </a:moveTo>
                    <a:cubicBezTo>
                      <a:pt x="28" y="4"/>
                      <a:pt x="28" y="5"/>
                      <a:pt x="28" y="6"/>
                    </a:cubicBezTo>
                    <a:cubicBezTo>
                      <a:pt x="28" y="16"/>
                      <a:pt x="27" y="26"/>
                      <a:pt x="28" y="35"/>
                    </a:cubicBezTo>
                    <a:cubicBezTo>
                      <a:pt x="28" y="49"/>
                      <a:pt x="34" y="59"/>
                      <a:pt x="46" y="67"/>
                    </a:cubicBezTo>
                    <a:cubicBezTo>
                      <a:pt x="47" y="67"/>
                      <a:pt x="48" y="68"/>
                      <a:pt x="49" y="67"/>
                    </a:cubicBezTo>
                    <a:cubicBezTo>
                      <a:pt x="50" y="67"/>
                      <a:pt x="50" y="67"/>
                      <a:pt x="50" y="67"/>
                    </a:cubicBezTo>
                    <a:cubicBezTo>
                      <a:pt x="55" y="67"/>
                      <a:pt x="60" y="67"/>
                      <a:pt x="65" y="67"/>
                    </a:cubicBezTo>
                    <a:cubicBezTo>
                      <a:pt x="65" y="67"/>
                      <a:pt x="66" y="67"/>
                      <a:pt x="67" y="67"/>
                    </a:cubicBezTo>
                    <a:cubicBezTo>
                      <a:pt x="67" y="67"/>
                      <a:pt x="68" y="68"/>
                      <a:pt x="68" y="67"/>
                    </a:cubicBezTo>
                    <a:cubicBezTo>
                      <a:pt x="73" y="65"/>
                      <a:pt x="77" y="61"/>
                      <a:pt x="80" y="57"/>
                    </a:cubicBezTo>
                    <a:cubicBezTo>
                      <a:pt x="85" y="51"/>
                      <a:pt x="87" y="43"/>
                      <a:pt x="88" y="35"/>
                    </a:cubicBezTo>
                    <a:cubicBezTo>
                      <a:pt x="88" y="26"/>
                      <a:pt x="88" y="16"/>
                      <a:pt x="88" y="6"/>
                    </a:cubicBezTo>
                    <a:cubicBezTo>
                      <a:pt x="88" y="5"/>
                      <a:pt x="88" y="4"/>
                      <a:pt x="88" y="3"/>
                    </a:cubicBezTo>
                    <a:cubicBezTo>
                      <a:pt x="68" y="3"/>
                      <a:pt x="48" y="3"/>
                      <a:pt x="28" y="3"/>
                    </a:cubicBezTo>
                    <a:close/>
                    <a:moveTo>
                      <a:pt x="84" y="103"/>
                    </a:moveTo>
                    <a:cubicBezTo>
                      <a:pt x="84" y="98"/>
                      <a:pt x="84" y="94"/>
                      <a:pt x="84" y="90"/>
                    </a:cubicBezTo>
                    <a:cubicBezTo>
                      <a:pt x="84" y="87"/>
                      <a:pt x="82" y="86"/>
                      <a:pt x="79" y="86"/>
                    </a:cubicBezTo>
                    <a:cubicBezTo>
                      <a:pt x="65" y="86"/>
                      <a:pt x="50" y="86"/>
                      <a:pt x="36" y="86"/>
                    </a:cubicBezTo>
                    <a:cubicBezTo>
                      <a:pt x="33" y="86"/>
                      <a:pt x="31" y="87"/>
                      <a:pt x="31" y="90"/>
                    </a:cubicBezTo>
                    <a:cubicBezTo>
                      <a:pt x="31" y="94"/>
                      <a:pt x="31" y="98"/>
                      <a:pt x="31" y="102"/>
                    </a:cubicBezTo>
                    <a:cubicBezTo>
                      <a:pt x="31" y="102"/>
                      <a:pt x="31" y="102"/>
                      <a:pt x="31" y="103"/>
                    </a:cubicBezTo>
                    <a:cubicBezTo>
                      <a:pt x="49" y="103"/>
                      <a:pt x="66" y="103"/>
                      <a:pt x="84" y="103"/>
                    </a:cubicBezTo>
                    <a:close/>
                    <a:moveTo>
                      <a:pt x="28" y="112"/>
                    </a:moveTo>
                    <a:cubicBezTo>
                      <a:pt x="48" y="112"/>
                      <a:pt x="68" y="112"/>
                      <a:pt x="87" y="112"/>
                    </a:cubicBezTo>
                    <a:cubicBezTo>
                      <a:pt x="87" y="110"/>
                      <a:pt x="87" y="108"/>
                      <a:pt x="87" y="106"/>
                    </a:cubicBezTo>
                    <a:cubicBezTo>
                      <a:pt x="67" y="106"/>
                      <a:pt x="48" y="106"/>
                      <a:pt x="28" y="106"/>
                    </a:cubicBezTo>
                    <a:cubicBezTo>
                      <a:pt x="28" y="108"/>
                      <a:pt x="28" y="110"/>
                      <a:pt x="28" y="112"/>
                    </a:cubicBezTo>
                    <a:close/>
                    <a:moveTo>
                      <a:pt x="30" y="55"/>
                    </a:moveTo>
                    <a:cubicBezTo>
                      <a:pt x="29" y="53"/>
                      <a:pt x="28" y="51"/>
                      <a:pt x="27" y="50"/>
                    </a:cubicBezTo>
                    <a:cubicBezTo>
                      <a:pt x="27" y="49"/>
                      <a:pt x="26" y="48"/>
                      <a:pt x="26" y="48"/>
                    </a:cubicBezTo>
                    <a:cubicBezTo>
                      <a:pt x="15" y="39"/>
                      <a:pt x="8" y="27"/>
                      <a:pt x="7" y="13"/>
                    </a:cubicBezTo>
                    <a:cubicBezTo>
                      <a:pt x="7" y="12"/>
                      <a:pt x="7" y="11"/>
                      <a:pt x="9" y="11"/>
                    </a:cubicBezTo>
                    <a:cubicBezTo>
                      <a:pt x="10" y="11"/>
                      <a:pt x="10" y="11"/>
                      <a:pt x="11" y="11"/>
                    </a:cubicBezTo>
                    <a:cubicBezTo>
                      <a:pt x="15" y="11"/>
                      <a:pt x="19" y="11"/>
                      <a:pt x="23" y="11"/>
                    </a:cubicBezTo>
                    <a:cubicBezTo>
                      <a:pt x="24" y="11"/>
                      <a:pt x="24" y="11"/>
                      <a:pt x="24" y="11"/>
                    </a:cubicBezTo>
                    <a:cubicBezTo>
                      <a:pt x="24" y="9"/>
                      <a:pt x="24" y="8"/>
                      <a:pt x="24" y="7"/>
                    </a:cubicBezTo>
                    <a:cubicBezTo>
                      <a:pt x="17" y="7"/>
                      <a:pt x="10" y="7"/>
                      <a:pt x="3" y="7"/>
                    </a:cubicBezTo>
                    <a:cubicBezTo>
                      <a:pt x="3" y="18"/>
                      <a:pt x="5" y="28"/>
                      <a:pt x="11" y="37"/>
                    </a:cubicBezTo>
                    <a:cubicBezTo>
                      <a:pt x="15" y="44"/>
                      <a:pt x="22" y="50"/>
                      <a:pt x="30" y="55"/>
                    </a:cubicBezTo>
                    <a:close/>
                    <a:moveTo>
                      <a:pt x="91" y="11"/>
                    </a:moveTo>
                    <a:cubicBezTo>
                      <a:pt x="91" y="11"/>
                      <a:pt x="92" y="11"/>
                      <a:pt x="92" y="11"/>
                    </a:cubicBezTo>
                    <a:cubicBezTo>
                      <a:pt x="97" y="11"/>
                      <a:pt x="102" y="11"/>
                      <a:pt x="106" y="11"/>
                    </a:cubicBezTo>
                    <a:cubicBezTo>
                      <a:pt x="108" y="11"/>
                      <a:pt x="108" y="12"/>
                      <a:pt x="108" y="13"/>
                    </a:cubicBezTo>
                    <a:cubicBezTo>
                      <a:pt x="108" y="14"/>
                      <a:pt x="108" y="16"/>
                      <a:pt x="108" y="17"/>
                    </a:cubicBezTo>
                    <a:cubicBezTo>
                      <a:pt x="106" y="30"/>
                      <a:pt x="99" y="40"/>
                      <a:pt x="89" y="48"/>
                    </a:cubicBezTo>
                    <a:cubicBezTo>
                      <a:pt x="88" y="49"/>
                      <a:pt x="88" y="49"/>
                      <a:pt x="88" y="49"/>
                    </a:cubicBezTo>
                    <a:cubicBezTo>
                      <a:pt x="87" y="51"/>
                      <a:pt x="86" y="53"/>
                      <a:pt x="85" y="55"/>
                    </a:cubicBezTo>
                    <a:cubicBezTo>
                      <a:pt x="95" y="49"/>
                      <a:pt x="102" y="42"/>
                      <a:pt x="107" y="32"/>
                    </a:cubicBezTo>
                    <a:cubicBezTo>
                      <a:pt x="111" y="24"/>
                      <a:pt x="112" y="16"/>
                      <a:pt x="112" y="7"/>
                    </a:cubicBezTo>
                    <a:cubicBezTo>
                      <a:pt x="105" y="7"/>
                      <a:pt x="98" y="7"/>
                      <a:pt x="91" y="7"/>
                    </a:cubicBezTo>
                    <a:cubicBezTo>
                      <a:pt x="91" y="9"/>
                      <a:pt x="91" y="10"/>
                      <a:pt x="91" y="11"/>
                    </a:cubicBezTo>
                    <a:close/>
                    <a:moveTo>
                      <a:pt x="10" y="14"/>
                    </a:moveTo>
                    <a:cubicBezTo>
                      <a:pt x="10" y="23"/>
                      <a:pt x="19" y="40"/>
                      <a:pt x="25" y="43"/>
                    </a:cubicBezTo>
                    <a:cubicBezTo>
                      <a:pt x="24" y="34"/>
                      <a:pt x="25" y="24"/>
                      <a:pt x="24" y="14"/>
                    </a:cubicBezTo>
                    <a:cubicBezTo>
                      <a:pt x="20" y="14"/>
                      <a:pt x="15" y="14"/>
                      <a:pt x="10" y="14"/>
                    </a:cubicBezTo>
                    <a:close/>
                    <a:moveTo>
                      <a:pt x="90" y="43"/>
                    </a:moveTo>
                    <a:cubicBezTo>
                      <a:pt x="99" y="35"/>
                      <a:pt x="104" y="26"/>
                      <a:pt x="105" y="14"/>
                    </a:cubicBezTo>
                    <a:cubicBezTo>
                      <a:pt x="100" y="14"/>
                      <a:pt x="95" y="14"/>
                      <a:pt x="91" y="14"/>
                    </a:cubicBezTo>
                    <a:cubicBezTo>
                      <a:pt x="90" y="24"/>
                      <a:pt x="91" y="33"/>
                      <a:pt x="90" y="43"/>
                    </a:cubicBezTo>
                    <a:close/>
                    <a:moveTo>
                      <a:pt x="58" y="75"/>
                    </a:moveTo>
                    <a:cubicBezTo>
                      <a:pt x="58" y="75"/>
                      <a:pt x="58" y="75"/>
                      <a:pt x="58" y="75"/>
                    </a:cubicBezTo>
                    <a:cubicBezTo>
                      <a:pt x="59" y="75"/>
                      <a:pt x="60" y="75"/>
                      <a:pt x="61" y="75"/>
                    </a:cubicBezTo>
                    <a:cubicBezTo>
                      <a:pt x="63" y="75"/>
                      <a:pt x="64" y="75"/>
                      <a:pt x="65" y="75"/>
                    </a:cubicBezTo>
                    <a:cubicBezTo>
                      <a:pt x="67" y="75"/>
                      <a:pt x="67" y="74"/>
                      <a:pt x="67" y="73"/>
                    </a:cubicBezTo>
                    <a:cubicBezTo>
                      <a:pt x="67" y="71"/>
                      <a:pt x="67" y="71"/>
                      <a:pt x="65" y="71"/>
                    </a:cubicBezTo>
                    <a:cubicBezTo>
                      <a:pt x="60" y="71"/>
                      <a:pt x="55" y="71"/>
                      <a:pt x="50" y="71"/>
                    </a:cubicBezTo>
                    <a:cubicBezTo>
                      <a:pt x="48" y="71"/>
                      <a:pt x="48" y="71"/>
                      <a:pt x="48" y="73"/>
                    </a:cubicBezTo>
                    <a:cubicBezTo>
                      <a:pt x="48" y="75"/>
                      <a:pt x="49" y="75"/>
                      <a:pt x="50" y="75"/>
                    </a:cubicBezTo>
                    <a:cubicBezTo>
                      <a:pt x="53" y="75"/>
                      <a:pt x="55" y="75"/>
                      <a:pt x="58" y="75"/>
                    </a:cubicBezTo>
                    <a:close/>
                    <a:moveTo>
                      <a:pt x="61" y="79"/>
                    </a:moveTo>
                    <a:cubicBezTo>
                      <a:pt x="59" y="79"/>
                      <a:pt x="56" y="79"/>
                      <a:pt x="54" y="79"/>
                    </a:cubicBezTo>
                    <a:cubicBezTo>
                      <a:pt x="54" y="80"/>
                      <a:pt x="54" y="81"/>
                      <a:pt x="54" y="82"/>
                    </a:cubicBezTo>
                    <a:cubicBezTo>
                      <a:pt x="56" y="82"/>
                      <a:pt x="59" y="82"/>
                      <a:pt x="61" y="82"/>
                    </a:cubicBezTo>
                    <a:cubicBezTo>
                      <a:pt x="61" y="81"/>
                      <a:pt x="61" y="80"/>
                      <a:pt x="61" y="79"/>
                    </a:cubicBezTo>
                    <a:close/>
                  </a:path>
                </a:pathLst>
              </a:custGeom>
              <a:grpFill/>
              <a:ln w="3810">
                <a:solidFill>
                  <a:srgbClr val="599889"/>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255">
                <a:extLst>
                  <a:ext uri="{FF2B5EF4-FFF2-40B4-BE49-F238E27FC236}">
                    <a16:creationId xmlns:a16="http://schemas.microsoft.com/office/drawing/2014/main" id="{39F1485E-2EA7-413A-A7F4-4CFC225690DA}"/>
                  </a:ext>
                </a:extLst>
              </p:cNvPr>
              <p:cNvSpPr>
                <a:spLocks noEditPoints="1"/>
              </p:cNvSpPr>
              <p:nvPr/>
            </p:nvSpPr>
            <p:spPr bwMode="auto">
              <a:xfrm>
                <a:off x="6708775" y="2160588"/>
                <a:ext cx="98425" cy="100013"/>
              </a:xfrm>
              <a:custGeom>
                <a:avLst/>
                <a:gdLst>
                  <a:gd name="T0" fmla="*/ 31 w 31"/>
                  <a:gd name="T1" fmla="*/ 13 h 31"/>
                  <a:gd name="T2" fmla="*/ 31 w 31"/>
                  <a:gd name="T3" fmla="*/ 14 h 31"/>
                  <a:gd name="T4" fmla="*/ 25 w 31"/>
                  <a:gd name="T5" fmla="*/ 19 h 31"/>
                  <a:gd name="T6" fmla="*/ 25 w 31"/>
                  <a:gd name="T7" fmla="*/ 21 h 31"/>
                  <a:gd name="T8" fmla="*/ 26 w 31"/>
                  <a:gd name="T9" fmla="*/ 29 h 31"/>
                  <a:gd name="T10" fmla="*/ 25 w 31"/>
                  <a:gd name="T11" fmla="*/ 30 h 31"/>
                  <a:gd name="T12" fmla="*/ 23 w 31"/>
                  <a:gd name="T13" fmla="*/ 31 h 31"/>
                  <a:gd name="T14" fmla="*/ 16 w 31"/>
                  <a:gd name="T15" fmla="*/ 27 h 31"/>
                  <a:gd name="T16" fmla="*/ 15 w 31"/>
                  <a:gd name="T17" fmla="*/ 27 h 31"/>
                  <a:gd name="T18" fmla="*/ 8 w 31"/>
                  <a:gd name="T19" fmla="*/ 30 h 31"/>
                  <a:gd name="T20" fmla="*/ 6 w 31"/>
                  <a:gd name="T21" fmla="*/ 31 h 31"/>
                  <a:gd name="T22" fmla="*/ 5 w 31"/>
                  <a:gd name="T23" fmla="*/ 28 h 31"/>
                  <a:gd name="T24" fmla="*/ 7 w 31"/>
                  <a:gd name="T25" fmla="*/ 21 h 31"/>
                  <a:gd name="T26" fmla="*/ 6 w 31"/>
                  <a:gd name="T27" fmla="*/ 19 h 31"/>
                  <a:gd name="T28" fmla="*/ 1 w 31"/>
                  <a:gd name="T29" fmla="*/ 14 h 31"/>
                  <a:gd name="T30" fmla="*/ 0 w 31"/>
                  <a:gd name="T31" fmla="*/ 12 h 31"/>
                  <a:gd name="T32" fmla="*/ 2 w 31"/>
                  <a:gd name="T33" fmla="*/ 11 h 31"/>
                  <a:gd name="T34" fmla="*/ 9 w 31"/>
                  <a:gd name="T35" fmla="*/ 10 h 31"/>
                  <a:gd name="T36" fmla="*/ 11 w 31"/>
                  <a:gd name="T37" fmla="*/ 9 h 31"/>
                  <a:gd name="T38" fmla="*/ 14 w 31"/>
                  <a:gd name="T39" fmla="*/ 2 h 31"/>
                  <a:gd name="T40" fmla="*/ 16 w 31"/>
                  <a:gd name="T41" fmla="*/ 1 h 31"/>
                  <a:gd name="T42" fmla="*/ 17 w 31"/>
                  <a:gd name="T43" fmla="*/ 2 h 31"/>
                  <a:gd name="T44" fmla="*/ 21 w 31"/>
                  <a:gd name="T45" fmla="*/ 9 h 31"/>
                  <a:gd name="T46" fmla="*/ 22 w 31"/>
                  <a:gd name="T47" fmla="*/ 10 h 31"/>
                  <a:gd name="T48" fmla="*/ 30 w 31"/>
                  <a:gd name="T49" fmla="*/ 11 h 31"/>
                  <a:gd name="T50" fmla="*/ 31 w 31"/>
                  <a:gd name="T51" fmla="*/ 13 h 31"/>
                  <a:gd name="T52" fmla="*/ 16 w 31"/>
                  <a:gd name="T53" fmla="*/ 6 h 31"/>
                  <a:gd name="T54" fmla="*/ 13 w 31"/>
                  <a:gd name="T55" fmla="*/ 10 h 31"/>
                  <a:gd name="T56" fmla="*/ 10 w 31"/>
                  <a:gd name="T57" fmla="*/ 13 h 31"/>
                  <a:gd name="T58" fmla="*/ 7 w 31"/>
                  <a:gd name="T59" fmla="*/ 13 h 31"/>
                  <a:gd name="T60" fmla="*/ 5 w 31"/>
                  <a:gd name="T61" fmla="*/ 14 h 31"/>
                  <a:gd name="T62" fmla="*/ 9 w 31"/>
                  <a:gd name="T63" fmla="*/ 18 h 31"/>
                  <a:gd name="T64" fmla="*/ 10 w 31"/>
                  <a:gd name="T65" fmla="*/ 21 h 31"/>
                  <a:gd name="T66" fmla="*/ 9 w 31"/>
                  <a:gd name="T67" fmla="*/ 26 h 31"/>
                  <a:gd name="T68" fmla="*/ 14 w 31"/>
                  <a:gd name="T69" fmla="*/ 24 h 31"/>
                  <a:gd name="T70" fmla="*/ 17 w 31"/>
                  <a:gd name="T71" fmla="*/ 24 h 31"/>
                  <a:gd name="T72" fmla="*/ 22 w 31"/>
                  <a:gd name="T73" fmla="*/ 26 h 31"/>
                  <a:gd name="T74" fmla="*/ 21 w 31"/>
                  <a:gd name="T75" fmla="*/ 21 h 31"/>
                  <a:gd name="T76" fmla="*/ 22 w 31"/>
                  <a:gd name="T77" fmla="*/ 18 h 31"/>
                  <a:gd name="T78" fmla="*/ 26 w 31"/>
                  <a:gd name="T79" fmla="*/ 14 h 31"/>
                  <a:gd name="T80" fmla="*/ 20 w 31"/>
                  <a:gd name="T81" fmla="*/ 13 h 31"/>
                  <a:gd name="T82" fmla="*/ 18 w 31"/>
                  <a:gd name="T83" fmla="*/ 11 h 31"/>
                  <a:gd name="T84" fmla="*/ 16 w 31"/>
                  <a:gd name="T8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31" y="13"/>
                    </a:moveTo>
                    <a:cubicBezTo>
                      <a:pt x="31" y="13"/>
                      <a:pt x="31" y="14"/>
                      <a:pt x="31" y="14"/>
                    </a:cubicBezTo>
                    <a:cubicBezTo>
                      <a:pt x="29" y="16"/>
                      <a:pt x="27" y="18"/>
                      <a:pt x="25" y="19"/>
                    </a:cubicBezTo>
                    <a:cubicBezTo>
                      <a:pt x="25" y="20"/>
                      <a:pt x="24" y="20"/>
                      <a:pt x="25" y="21"/>
                    </a:cubicBezTo>
                    <a:cubicBezTo>
                      <a:pt x="25" y="24"/>
                      <a:pt x="26" y="26"/>
                      <a:pt x="26" y="29"/>
                    </a:cubicBezTo>
                    <a:cubicBezTo>
                      <a:pt x="26" y="29"/>
                      <a:pt x="26" y="30"/>
                      <a:pt x="25" y="30"/>
                    </a:cubicBezTo>
                    <a:cubicBezTo>
                      <a:pt x="25" y="31"/>
                      <a:pt x="24" y="31"/>
                      <a:pt x="23" y="31"/>
                    </a:cubicBezTo>
                    <a:cubicBezTo>
                      <a:pt x="21" y="29"/>
                      <a:pt x="19" y="28"/>
                      <a:pt x="16" y="27"/>
                    </a:cubicBezTo>
                    <a:cubicBezTo>
                      <a:pt x="16" y="27"/>
                      <a:pt x="15" y="27"/>
                      <a:pt x="15" y="27"/>
                    </a:cubicBezTo>
                    <a:cubicBezTo>
                      <a:pt x="12" y="28"/>
                      <a:pt x="10" y="29"/>
                      <a:pt x="8" y="30"/>
                    </a:cubicBezTo>
                    <a:cubicBezTo>
                      <a:pt x="7" y="31"/>
                      <a:pt x="6" y="31"/>
                      <a:pt x="6" y="31"/>
                    </a:cubicBezTo>
                    <a:cubicBezTo>
                      <a:pt x="5" y="30"/>
                      <a:pt x="5" y="29"/>
                      <a:pt x="5" y="28"/>
                    </a:cubicBezTo>
                    <a:cubicBezTo>
                      <a:pt x="6" y="26"/>
                      <a:pt x="6" y="23"/>
                      <a:pt x="7" y="21"/>
                    </a:cubicBezTo>
                    <a:cubicBezTo>
                      <a:pt x="7" y="20"/>
                      <a:pt x="6" y="20"/>
                      <a:pt x="6" y="19"/>
                    </a:cubicBezTo>
                    <a:cubicBezTo>
                      <a:pt x="4" y="18"/>
                      <a:pt x="3" y="16"/>
                      <a:pt x="1" y="14"/>
                    </a:cubicBezTo>
                    <a:cubicBezTo>
                      <a:pt x="0" y="13"/>
                      <a:pt x="0" y="13"/>
                      <a:pt x="0" y="12"/>
                    </a:cubicBezTo>
                    <a:cubicBezTo>
                      <a:pt x="0" y="11"/>
                      <a:pt x="1" y="11"/>
                      <a:pt x="2" y="11"/>
                    </a:cubicBezTo>
                    <a:cubicBezTo>
                      <a:pt x="4" y="10"/>
                      <a:pt x="7" y="10"/>
                      <a:pt x="9" y="10"/>
                    </a:cubicBezTo>
                    <a:cubicBezTo>
                      <a:pt x="10" y="10"/>
                      <a:pt x="10" y="9"/>
                      <a:pt x="11" y="9"/>
                    </a:cubicBezTo>
                    <a:cubicBezTo>
                      <a:pt x="12" y="6"/>
                      <a:pt x="13" y="4"/>
                      <a:pt x="14" y="2"/>
                    </a:cubicBezTo>
                    <a:cubicBezTo>
                      <a:pt x="14" y="1"/>
                      <a:pt x="15" y="1"/>
                      <a:pt x="16" y="1"/>
                    </a:cubicBezTo>
                    <a:cubicBezTo>
                      <a:pt x="16" y="0"/>
                      <a:pt x="17" y="1"/>
                      <a:pt x="17" y="2"/>
                    </a:cubicBezTo>
                    <a:cubicBezTo>
                      <a:pt x="18" y="4"/>
                      <a:pt x="19" y="6"/>
                      <a:pt x="21" y="9"/>
                    </a:cubicBezTo>
                    <a:cubicBezTo>
                      <a:pt x="21" y="9"/>
                      <a:pt x="21" y="10"/>
                      <a:pt x="22" y="10"/>
                    </a:cubicBezTo>
                    <a:cubicBezTo>
                      <a:pt x="25" y="10"/>
                      <a:pt x="27" y="10"/>
                      <a:pt x="30" y="11"/>
                    </a:cubicBezTo>
                    <a:cubicBezTo>
                      <a:pt x="31" y="11"/>
                      <a:pt x="31" y="11"/>
                      <a:pt x="31" y="13"/>
                    </a:cubicBezTo>
                    <a:close/>
                    <a:moveTo>
                      <a:pt x="16" y="6"/>
                    </a:moveTo>
                    <a:cubicBezTo>
                      <a:pt x="15" y="7"/>
                      <a:pt x="14" y="9"/>
                      <a:pt x="13" y="10"/>
                    </a:cubicBezTo>
                    <a:cubicBezTo>
                      <a:pt x="13" y="12"/>
                      <a:pt x="12" y="13"/>
                      <a:pt x="10" y="13"/>
                    </a:cubicBezTo>
                    <a:cubicBezTo>
                      <a:pt x="9" y="13"/>
                      <a:pt x="8" y="13"/>
                      <a:pt x="7" y="13"/>
                    </a:cubicBezTo>
                    <a:cubicBezTo>
                      <a:pt x="7" y="13"/>
                      <a:pt x="6" y="13"/>
                      <a:pt x="5" y="14"/>
                    </a:cubicBezTo>
                    <a:cubicBezTo>
                      <a:pt x="6" y="15"/>
                      <a:pt x="8" y="16"/>
                      <a:pt x="9" y="18"/>
                    </a:cubicBezTo>
                    <a:cubicBezTo>
                      <a:pt x="10" y="19"/>
                      <a:pt x="10" y="20"/>
                      <a:pt x="10" y="21"/>
                    </a:cubicBezTo>
                    <a:cubicBezTo>
                      <a:pt x="10" y="23"/>
                      <a:pt x="9" y="24"/>
                      <a:pt x="9" y="26"/>
                    </a:cubicBezTo>
                    <a:cubicBezTo>
                      <a:pt x="11" y="25"/>
                      <a:pt x="13" y="24"/>
                      <a:pt x="14" y="24"/>
                    </a:cubicBezTo>
                    <a:cubicBezTo>
                      <a:pt x="15" y="23"/>
                      <a:pt x="16" y="23"/>
                      <a:pt x="17" y="24"/>
                    </a:cubicBezTo>
                    <a:cubicBezTo>
                      <a:pt x="19" y="24"/>
                      <a:pt x="20" y="25"/>
                      <a:pt x="22" y="26"/>
                    </a:cubicBezTo>
                    <a:cubicBezTo>
                      <a:pt x="22" y="24"/>
                      <a:pt x="22" y="22"/>
                      <a:pt x="21" y="21"/>
                    </a:cubicBezTo>
                    <a:cubicBezTo>
                      <a:pt x="21" y="19"/>
                      <a:pt x="21" y="19"/>
                      <a:pt x="22" y="18"/>
                    </a:cubicBezTo>
                    <a:cubicBezTo>
                      <a:pt x="23" y="16"/>
                      <a:pt x="25" y="15"/>
                      <a:pt x="26" y="14"/>
                    </a:cubicBezTo>
                    <a:cubicBezTo>
                      <a:pt x="24" y="13"/>
                      <a:pt x="22" y="13"/>
                      <a:pt x="20" y="13"/>
                    </a:cubicBezTo>
                    <a:cubicBezTo>
                      <a:pt x="19" y="13"/>
                      <a:pt x="19" y="12"/>
                      <a:pt x="18" y="11"/>
                    </a:cubicBezTo>
                    <a:cubicBezTo>
                      <a:pt x="17" y="9"/>
                      <a:pt x="17" y="8"/>
                      <a:pt x="16" y="6"/>
                    </a:cubicBezTo>
                    <a:close/>
                  </a:path>
                </a:pathLst>
              </a:custGeom>
              <a:grpFill/>
              <a:ln w="3810">
                <a:solidFill>
                  <a:srgbClr val="599889"/>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8" name="Straight Connector 77">
              <a:extLst>
                <a:ext uri="{FF2B5EF4-FFF2-40B4-BE49-F238E27FC236}">
                  <a16:creationId xmlns:a16="http://schemas.microsoft.com/office/drawing/2014/main" id="{421AB37B-A25A-4BFF-BE97-5DDF329D273E}"/>
                </a:ext>
              </a:extLst>
            </p:cNvPr>
            <p:cNvCxnSpPr>
              <a:cxnSpLocks/>
            </p:cNvCxnSpPr>
            <p:nvPr/>
          </p:nvCxnSpPr>
          <p:spPr>
            <a:xfrm>
              <a:off x="1894913" y="1243988"/>
              <a:ext cx="0" cy="758348"/>
            </a:xfrm>
            <a:prstGeom prst="line">
              <a:avLst/>
            </a:prstGeom>
            <a:ln w="15875">
              <a:solidFill>
                <a:srgbClr val="537496"/>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09690203-2D9B-419D-8F50-48AE9D525174}"/>
                </a:ext>
              </a:extLst>
            </p:cNvPr>
            <p:cNvCxnSpPr>
              <a:cxnSpLocks/>
            </p:cNvCxnSpPr>
            <p:nvPr/>
          </p:nvCxnSpPr>
          <p:spPr>
            <a:xfrm>
              <a:off x="1894913" y="2335910"/>
              <a:ext cx="0" cy="767710"/>
            </a:xfrm>
            <a:prstGeom prst="line">
              <a:avLst/>
            </a:prstGeom>
            <a:ln w="15875">
              <a:solidFill>
                <a:srgbClr val="FBAF1A"/>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7BA8EFFF-A1E6-4ED8-8AAD-74FCA4F14BFB}"/>
                </a:ext>
              </a:extLst>
            </p:cNvPr>
            <p:cNvCxnSpPr>
              <a:cxnSpLocks/>
            </p:cNvCxnSpPr>
            <p:nvPr/>
          </p:nvCxnSpPr>
          <p:spPr>
            <a:xfrm>
              <a:off x="1894913" y="3423991"/>
              <a:ext cx="0" cy="770274"/>
            </a:xfrm>
            <a:prstGeom prst="line">
              <a:avLst/>
            </a:prstGeom>
            <a:ln w="15875">
              <a:solidFill>
                <a:srgbClr val="599889"/>
              </a:solidFill>
            </a:ln>
          </p:spPr>
          <p:style>
            <a:lnRef idx="1">
              <a:schemeClr val="accent1"/>
            </a:lnRef>
            <a:fillRef idx="0">
              <a:schemeClr val="accent1"/>
            </a:fillRef>
            <a:effectRef idx="0">
              <a:schemeClr val="accent1"/>
            </a:effectRef>
            <a:fontRef idx="minor">
              <a:schemeClr val="tx1"/>
            </a:fontRef>
          </p:style>
        </p:cxnSp>
        <p:grpSp>
          <p:nvGrpSpPr>
            <p:cNvPr id="81" name="Group 80">
              <a:extLst>
                <a:ext uri="{FF2B5EF4-FFF2-40B4-BE49-F238E27FC236}">
                  <a16:creationId xmlns:a16="http://schemas.microsoft.com/office/drawing/2014/main" id="{9875C7A3-D7C8-4059-8CBE-270480DD7BA3}"/>
                </a:ext>
              </a:extLst>
            </p:cNvPr>
            <p:cNvGrpSpPr/>
            <p:nvPr/>
          </p:nvGrpSpPr>
          <p:grpSpPr>
            <a:xfrm>
              <a:off x="4814379" y="530976"/>
              <a:ext cx="3052023" cy="1877185"/>
              <a:chOff x="4814379" y="530976"/>
              <a:chExt cx="3052023" cy="1877185"/>
            </a:xfrm>
          </p:grpSpPr>
          <p:grpSp>
            <p:nvGrpSpPr>
              <p:cNvPr id="83" name="Group 82">
                <a:extLst>
                  <a:ext uri="{FF2B5EF4-FFF2-40B4-BE49-F238E27FC236}">
                    <a16:creationId xmlns:a16="http://schemas.microsoft.com/office/drawing/2014/main" id="{E925FEC7-255B-4F2F-96C9-BDE9206FBEA6}"/>
                  </a:ext>
                </a:extLst>
              </p:cNvPr>
              <p:cNvGrpSpPr/>
              <p:nvPr/>
            </p:nvGrpSpPr>
            <p:grpSpPr>
              <a:xfrm>
                <a:off x="7469527" y="748136"/>
                <a:ext cx="396875" cy="196850"/>
                <a:chOff x="7469527" y="748136"/>
                <a:chExt cx="396875" cy="196850"/>
              </a:xfrm>
            </p:grpSpPr>
            <p:sp>
              <p:nvSpPr>
                <p:cNvPr id="325" name="Freeform 325">
                  <a:extLst>
                    <a:ext uri="{FF2B5EF4-FFF2-40B4-BE49-F238E27FC236}">
                      <a16:creationId xmlns:a16="http://schemas.microsoft.com/office/drawing/2014/main" id="{613A2C75-36CE-4855-8B48-F541BD571239}"/>
                    </a:ext>
                  </a:extLst>
                </p:cNvPr>
                <p:cNvSpPr>
                  <a:spLocks/>
                </p:cNvSpPr>
                <p:nvPr/>
              </p:nvSpPr>
              <p:spPr bwMode="auto">
                <a:xfrm>
                  <a:off x="7587002" y="875136"/>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6" name="Freeform 326">
                  <a:extLst>
                    <a:ext uri="{FF2B5EF4-FFF2-40B4-BE49-F238E27FC236}">
                      <a16:creationId xmlns:a16="http://schemas.microsoft.com/office/drawing/2014/main" id="{DCC999E9-9804-44D3-8465-798AC5384A69}"/>
                    </a:ext>
                  </a:extLst>
                </p:cNvPr>
                <p:cNvSpPr>
                  <a:spLocks/>
                </p:cNvSpPr>
                <p:nvPr/>
              </p:nvSpPr>
              <p:spPr bwMode="auto">
                <a:xfrm>
                  <a:off x="7469527" y="840211"/>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7" name="Freeform 327">
                  <a:extLst>
                    <a:ext uri="{FF2B5EF4-FFF2-40B4-BE49-F238E27FC236}">
                      <a16:creationId xmlns:a16="http://schemas.microsoft.com/office/drawing/2014/main" id="{6AD6033A-593B-45EB-AFEE-D644E2A59AF3}"/>
                    </a:ext>
                  </a:extLst>
                </p:cNvPr>
                <p:cNvSpPr>
                  <a:spLocks/>
                </p:cNvSpPr>
                <p:nvPr/>
              </p:nvSpPr>
              <p:spPr bwMode="auto">
                <a:xfrm>
                  <a:off x="7723527" y="840211"/>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8" name="Freeform 328">
                  <a:extLst>
                    <a:ext uri="{FF2B5EF4-FFF2-40B4-BE49-F238E27FC236}">
                      <a16:creationId xmlns:a16="http://schemas.microsoft.com/office/drawing/2014/main" id="{D80352D7-5FD3-4252-9729-52C85A67CD36}"/>
                    </a:ext>
                  </a:extLst>
                </p:cNvPr>
                <p:cNvSpPr>
                  <a:spLocks/>
                </p:cNvSpPr>
                <p:nvPr/>
              </p:nvSpPr>
              <p:spPr bwMode="auto">
                <a:xfrm>
                  <a:off x="7621927" y="783061"/>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9" name="Freeform 329">
                  <a:extLst>
                    <a:ext uri="{FF2B5EF4-FFF2-40B4-BE49-F238E27FC236}">
                      <a16:creationId xmlns:a16="http://schemas.microsoft.com/office/drawing/2014/main" id="{3ABBBC68-46FF-46DB-AE5C-662ECB4570EA}"/>
                    </a:ext>
                  </a:extLst>
                </p:cNvPr>
                <p:cNvSpPr>
                  <a:spLocks/>
                </p:cNvSpPr>
                <p:nvPr/>
              </p:nvSpPr>
              <p:spPr bwMode="auto">
                <a:xfrm>
                  <a:off x="7501277" y="748136"/>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30" name="Freeform 330">
                  <a:extLst>
                    <a:ext uri="{FF2B5EF4-FFF2-40B4-BE49-F238E27FC236}">
                      <a16:creationId xmlns:a16="http://schemas.microsoft.com/office/drawing/2014/main" id="{32CE6159-A79D-4423-B4E8-7597DA9BC26A}"/>
                    </a:ext>
                  </a:extLst>
                </p:cNvPr>
                <p:cNvSpPr>
                  <a:spLocks/>
                </p:cNvSpPr>
                <p:nvPr/>
              </p:nvSpPr>
              <p:spPr bwMode="auto">
                <a:xfrm>
                  <a:off x="7742577" y="748136"/>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grpSp>
          <p:grpSp>
            <p:nvGrpSpPr>
              <p:cNvPr id="87" name="Group 86">
                <a:extLst>
                  <a:ext uri="{FF2B5EF4-FFF2-40B4-BE49-F238E27FC236}">
                    <a16:creationId xmlns:a16="http://schemas.microsoft.com/office/drawing/2014/main" id="{B6959D65-7F86-4D48-9F1A-8C64EA3D84AB}"/>
                  </a:ext>
                </a:extLst>
              </p:cNvPr>
              <p:cNvGrpSpPr/>
              <p:nvPr/>
            </p:nvGrpSpPr>
            <p:grpSpPr>
              <a:xfrm>
                <a:off x="6231129" y="530976"/>
                <a:ext cx="1126211" cy="137519"/>
                <a:chOff x="6231129" y="530976"/>
                <a:chExt cx="1126211" cy="137519"/>
              </a:xfrm>
            </p:grpSpPr>
            <p:sp>
              <p:nvSpPr>
                <p:cNvPr id="307" name="Freeform: Shape 306">
                  <a:extLst>
                    <a:ext uri="{FF2B5EF4-FFF2-40B4-BE49-F238E27FC236}">
                      <a16:creationId xmlns:a16="http://schemas.microsoft.com/office/drawing/2014/main" id="{F11B9BB0-1315-4CEA-8D04-0C1F4DE26B06}"/>
                    </a:ext>
                  </a:extLst>
                </p:cNvPr>
                <p:cNvSpPr>
                  <a:spLocks noChangeArrowheads="1"/>
                </p:cNvSpPr>
                <p:nvPr/>
              </p:nvSpPr>
              <p:spPr bwMode="auto">
                <a:xfrm>
                  <a:off x="6511354" y="530976"/>
                  <a:ext cx="94464" cy="135422"/>
                </a:xfrm>
                <a:custGeom>
                  <a:avLst/>
                  <a:gdLst/>
                  <a:ahLst/>
                  <a:cxnLst/>
                  <a:rect l="l" t="t" r="r" b="b"/>
                  <a:pathLst>
                    <a:path w="94464" h="135422">
                      <a:moveTo>
                        <a:pt x="0" y="0"/>
                      </a:moveTo>
                      <a:lnTo>
                        <a:pt x="28932" y="0"/>
                      </a:lnTo>
                      <a:lnTo>
                        <a:pt x="28932" y="81525"/>
                      </a:lnTo>
                      <a:lnTo>
                        <a:pt x="29313" y="81525"/>
                      </a:lnTo>
                      <a:cubicBezTo>
                        <a:pt x="31440" y="77493"/>
                        <a:pt x="33663" y="73748"/>
                        <a:pt x="35980" y="70288"/>
                      </a:cubicBezTo>
                      <a:lnTo>
                        <a:pt x="54840" y="42291"/>
                      </a:lnTo>
                      <a:lnTo>
                        <a:pt x="89701" y="42291"/>
                      </a:lnTo>
                      <a:lnTo>
                        <a:pt x="56364" y="80001"/>
                      </a:lnTo>
                      <a:lnTo>
                        <a:pt x="94464" y="135422"/>
                      </a:lnTo>
                      <a:lnTo>
                        <a:pt x="58840" y="135422"/>
                      </a:lnTo>
                      <a:lnTo>
                        <a:pt x="36171" y="97142"/>
                      </a:lnTo>
                      <a:lnTo>
                        <a:pt x="28932" y="106283"/>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8" name="Freeform: Shape 307">
                  <a:extLst>
                    <a:ext uri="{FF2B5EF4-FFF2-40B4-BE49-F238E27FC236}">
                      <a16:creationId xmlns:a16="http://schemas.microsoft.com/office/drawing/2014/main" id="{23909456-13FF-45BB-BE32-CBE5D1218CBD}"/>
                    </a:ext>
                  </a:extLst>
                </p:cNvPr>
                <p:cNvSpPr>
                  <a:spLocks noChangeArrowheads="1"/>
                </p:cNvSpPr>
                <p:nvPr/>
              </p:nvSpPr>
              <p:spPr bwMode="auto">
                <a:xfrm>
                  <a:off x="6720904" y="530976"/>
                  <a:ext cx="88368" cy="135422"/>
                </a:xfrm>
                <a:custGeom>
                  <a:avLst/>
                  <a:gdLst/>
                  <a:ahLst/>
                  <a:cxnLst/>
                  <a:rect l="l" t="t" r="r" b="b"/>
                  <a:pathLst>
                    <a:path w="88368" h="135422">
                      <a:moveTo>
                        <a:pt x="0" y="0"/>
                      </a:moveTo>
                      <a:lnTo>
                        <a:pt x="28932" y="0"/>
                      </a:lnTo>
                      <a:lnTo>
                        <a:pt x="28932" y="53517"/>
                      </a:lnTo>
                      <a:lnTo>
                        <a:pt x="29313" y="53517"/>
                      </a:lnTo>
                      <a:cubicBezTo>
                        <a:pt x="32363" y="49331"/>
                        <a:pt x="36176" y="46096"/>
                        <a:pt x="40752" y="43812"/>
                      </a:cubicBezTo>
                      <a:cubicBezTo>
                        <a:pt x="42964" y="42662"/>
                        <a:pt x="45355" y="41774"/>
                        <a:pt x="47925" y="41148"/>
                      </a:cubicBezTo>
                      <a:cubicBezTo>
                        <a:pt x="50495" y="40521"/>
                        <a:pt x="53124" y="40204"/>
                        <a:pt x="55813" y="40196"/>
                      </a:cubicBezTo>
                      <a:cubicBezTo>
                        <a:pt x="65250" y="40140"/>
                        <a:pt x="72984" y="43439"/>
                        <a:pt x="79016" y="50094"/>
                      </a:cubicBezTo>
                      <a:cubicBezTo>
                        <a:pt x="85049" y="56749"/>
                        <a:pt x="88166" y="67094"/>
                        <a:pt x="88368" y="81130"/>
                      </a:cubicBezTo>
                      <a:lnTo>
                        <a:pt x="88368" y="135422"/>
                      </a:lnTo>
                      <a:lnTo>
                        <a:pt x="59436" y="135422"/>
                      </a:lnTo>
                      <a:lnTo>
                        <a:pt x="59436" y="84178"/>
                      </a:lnTo>
                      <a:cubicBezTo>
                        <a:pt x="59487" y="77986"/>
                        <a:pt x="58335" y="73033"/>
                        <a:pt x="55980" y="69319"/>
                      </a:cubicBezTo>
                      <a:cubicBezTo>
                        <a:pt x="53625" y="65604"/>
                        <a:pt x="49756" y="63699"/>
                        <a:pt x="44374" y="63604"/>
                      </a:cubicBezTo>
                      <a:cubicBezTo>
                        <a:pt x="40565" y="63699"/>
                        <a:pt x="37459" y="64747"/>
                        <a:pt x="35056" y="66747"/>
                      </a:cubicBezTo>
                      <a:cubicBezTo>
                        <a:pt x="32653" y="68747"/>
                        <a:pt x="30930" y="71128"/>
                        <a:pt x="29885" y="73891"/>
                      </a:cubicBezTo>
                      <a:cubicBezTo>
                        <a:pt x="29512" y="74772"/>
                        <a:pt x="29258" y="75772"/>
                        <a:pt x="29122" y="76891"/>
                      </a:cubicBezTo>
                      <a:cubicBezTo>
                        <a:pt x="28987" y="78010"/>
                        <a:pt x="28924" y="79106"/>
                        <a:pt x="28932" y="80177"/>
                      </a:cubicBez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9" name="Freeform: Shape 308">
                  <a:extLst>
                    <a:ext uri="{FF2B5EF4-FFF2-40B4-BE49-F238E27FC236}">
                      <a16:creationId xmlns:a16="http://schemas.microsoft.com/office/drawing/2014/main" id="{F1A2D520-C9BF-4761-8D8A-356415D690DB}"/>
                    </a:ext>
                  </a:extLst>
                </p:cNvPr>
                <p:cNvSpPr>
                  <a:spLocks noChangeArrowheads="1"/>
                </p:cNvSpPr>
                <p:nvPr/>
              </p:nvSpPr>
              <p:spPr bwMode="auto">
                <a:xfrm>
                  <a:off x="6949504" y="530976"/>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0" name="Freeform: Shape 309">
                  <a:extLst>
                    <a:ext uri="{FF2B5EF4-FFF2-40B4-BE49-F238E27FC236}">
                      <a16:creationId xmlns:a16="http://schemas.microsoft.com/office/drawing/2014/main" id="{089BE9DB-9FC1-4793-91B3-40DA4CD36D35}"/>
                    </a:ext>
                  </a:extLst>
                </p:cNvPr>
                <p:cNvSpPr>
                  <a:spLocks noChangeArrowheads="1"/>
                </p:cNvSpPr>
                <p:nvPr/>
              </p:nvSpPr>
              <p:spPr bwMode="auto">
                <a:xfrm>
                  <a:off x="7001321" y="530976"/>
                  <a:ext cx="96369" cy="137518"/>
                </a:xfrm>
                <a:custGeom>
                  <a:avLst/>
                  <a:gdLst/>
                  <a:ahLst/>
                  <a:cxnLst/>
                  <a:rect l="l" t="t" r="r" b="b"/>
                  <a:pathLst>
                    <a:path w="96369" h="137518">
                      <a:moveTo>
                        <a:pt x="66675" y="0"/>
                      </a:moveTo>
                      <a:lnTo>
                        <a:pt x="95607" y="0"/>
                      </a:lnTo>
                      <a:lnTo>
                        <a:pt x="95607" y="107609"/>
                      </a:lnTo>
                      <a:cubicBezTo>
                        <a:pt x="95615" y="112959"/>
                        <a:pt x="95694" y="118118"/>
                        <a:pt x="95845" y="123087"/>
                      </a:cubicBezTo>
                      <a:cubicBezTo>
                        <a:pt x="95996" y="128056"/>
                        <a:pt x="96170" y="132168"/>
                        <a:pt x="96369" y="135422"/>
                      </a:cubicBezTo>
                      <a:lnTo>
                        <a:pt x="70672" y="135422"/>
                      </a:lnTo>
                      <a:lnTo>
                        <a:pt x="69530" y="121913"/>
                      </a:lnTo>
                      <a:lnTo>
                        <a:pt x="68959" y="121913"/>
                      </a:lnTo>
                      <a:cubicBezTo>
                        <a:pt x="65994" y="127059"/>
                        <a:pt x="61920" y="130944"/>
                        <a:pt x="56738" y="133569"/>
                      </a:cubicBezTo>
                      <a:cubicBezTo>
                        <a:pt x="51556" y="136193"/>
                        <a:pt x="45909" y="137510"/>
                        <a:pt x="39797" y="137518"/>
                      </a:cubicBezTo>
                      <a:cubicBezTo>
                        <a:pt x="28472" y="137336"/>
                        <a:pt x="19077" y="132989"/>
                        <a:pt x="11613" y="124476"/>
                      </a:cubicBezTo>
                      <a:cubicBezTo>
                        <a:pt x="4148" y="115962"/>
                        <a:pt x="277" y="104371"/>
                        <a:pt x="0" y="89702"/>
                      </a:cubicBezTo>
                      <a:cubicBezTo>
                        <a:pt x="42" y="79195"/>
                        <a:pt x="1967" y="70244"/>
                        <a:pt x="5774" y="62850"/>
                      </a:cubicBezTo>
                      <a:cubicBezTo>
                        <a:pt x="9582" y="55456"/>
                        <a:pt x="14638" y="49808"/>
                        <a:pt x="20943" y="45906"/>
                      </a:cubicBezTo>
                      <a:cubicBezTo>
                        <a:pt x="27248" y="42004"/>
                        <a:pt x="34168" y="40037"/>
                        <a:pt x="41703" y="40005"/>
                      </a:cubicBezTo>
                      <a:cubicBezTo>
                        <a:pt x="47553" y="40049"/>
                        <a:pt x="52581" y="41008"/>
                        <a:pt x="56786" y="42884"/>
                      </a:cubicBezTo>
                      <a:cubicBezTo>
                        <a:pt x="60992" y="44759"/>
                        <a:pt x="64161" y="47288"/>
                        <a:pt x="66294" y="50472"/>
                      </a:cubicBezTo>
                      <a:lnTo>
                        <a:pt x="66675" y="50472"/>
                      </a:lnTo>
                      <a:lnTo>
                        <a:pt x="66675" y="0"/>
                      </a:lnTo>
                      <a:close/>
                      <a:moveTo>
                        <a:pt x="49328" y="62270"/>
                      </a:moveTo>
                      <a:cubicBezTo>
                        <a:pt x="42656" y="62457"/>
                        <a:pt x="37652" y="65038"/>
                        <a:pt x="34317" y="70013"/>
                      </a:cubicBezTo>
                      <a:cubicBezTo>
                        <a:pt x="30981" y="74988"/>
                        <a:pt x="29313" y="81237"/>
                        <a:pt x="29313" y="88762"/>
                      </a:cubicBezTo>
                      <a:cubicBezTo>
                        <a:pt x="29388" y="96754"/>
                        <a:pt x="31191" y="103020"/>
                        <a:pt x="34722" y="107558"/>
                      </a:cubicBezTo>
                      <a:cubicBezTo>
                        <a:pt x="38252" y="112097"/>
                        <a:pt x="43057" y="114408"/>
                        <a:pt x="49137" y="114491"/>
                      </a:cubicBezTo>
                      <a:cubicBezTo>
                        <a:pt x="53407" y="114423"/>
                        <a:pt x="57068" y="113129"/>
                        <a:pt x="60122" y="110608"/>
                      </a:cubicBezTo>
                      <a:cubicBezTo>
                        <a:pt x="63176" y="108086"/>
                        <a:pt x="65170" y="104743"/>
                        <a:pt x="66103" y="100578"/>
                      </a:cubicBezTo>
                      <a:cubicBezTo>
                        <a:pt x="66484" y="98452"/>
                        <a:pt x="66675" y="96224"/>
                        <a:pt x="66675" y="93893"/>
                      </a:cubicBezTo>
                      <a:lnTo>
                        <a:pt x="66675" y="81710"/>
                      </a:lnTo>
                      <a:cubicBezTo>
                        <a:pt x="66683" y="80928"/>
                        <a:pt x="66667" y="80062"/>
                        <a:pt x="66627" y="79113"/>
                      </a:cubicBezTo>
                      <a:cubicBezTo>
                        <a:pt x="66587" y="78164"/>
                        <a:pt x="66476" y="77251"/>
                        <a:pt x="66294" y="76374"/>
                      </a:cubicBezTo>
                      <a:cubicBezTo>
                        <a:pt x="65396" y="72451"/>
                        <a:pt x="63474" y="69147"/>
                        <a:pt x="60527" y="66463"/>
                      </a:cubicBezTo>
                      <a:cubicBezTo>
                        <a:pt x="57580" y="63779"/>
                        <a:pt x="53847" y="62381"/>
                        <a:pt x="49328" y="6227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1" name="Freeform: Shape 310">
                  <a:extLst>
                    <a:ext uri="{FF2B5EF4-FFF2-40B4-BE49-F238E27FC236}">
                      <a16:creationId xmlns:a16="http://schemas.microsoft.com/office/drawing/2014/main" id="{92703383-CECB-48C9-B42C-097B84290F1B}"/>
                    </a:ext>
                  </a:extLst>
                </p:cNvPr>
                <p:cNvSpPr>
                  <a:spLocks noChangeArrowheads="1"/>
                </p:cNvSpPr>
                <p:nvPr/>
              </p:nvSpPr>
              <p:spPr bwMode="auto">
                <a:xfrm>
                  <a:off x="6231129" y="536121"/>
                  <a:ext cx="87987" cy="132183"/>
                </a:xfrm>
                <a:custGeom>
                  <a:avLst/>
                  <a:gdLst/>
                  <a:ahLst/>
                  <a:cxnLst/>
                  <a:rect l="l" t="t" r="r" b="b"/>
                  <a:pathLst>
                    <a:path w="87987" h="132183">
                      <a:moveTo>
                        <a:pt x="50094" y="0"/>
                      </a:moveTo>
                      <a:cubicBezTo>
                        <a:pt x="57402" y="43"/>
                        <a:pt x="63743" y="670"/>
                        <a:pt x="69117" y="1880"/>
                      </a:cubicBezTo>
                      <a:cubicBezTo>
                        <a:pt x="74492" y="3090"/>
                        <a:pt x="79069" y="4622"/>
                        <a:pt x="82848" y="6477"/>
                      </a:cubicBezTo>
                      <a:lnTo>
                        <a:pt x="76376" y="29696"/>
                      </a:lnTo>
                      <a:cubicBezTo>
                        <a:pt x="73874" y="28358"/>
                        <a:pt x="70360" y="27032"/>
                        <a:pt x="65834" y="25718"/>
                      </a:cubicBezTo>
                      <a:cubicBezTo>
                        <a:pt x="61308" y="24404"/>
                        <a:pt x="55934" y="23697"/>
                        <a:pt x="49713" y="23598"/>
                      </a:cubicBezTo>
                      <a:cubicBezTo>
                        <a:pt x="43429" y="23709"/>
                        <a:pt x="38742" y="24964"/>
                        <a:pt x="35652" y="27362"/>
                      </a:cubicBezTo>
                      <a:cubicBezTo>
                        <a:pt x="32561" y="29760"/>
                        <a:pt x="31020" y="32634"/>
                        <a:pt x="31028" y="35985"/>
                      </a:cubicBezTo>
                      <a:cubicBezTo>
                        <a:pt x="30972" y="39931"/>
                        <a:pt x="32847" y="43186"/>
                        <a:pt x="36652" y="45750"/>
                      </a:cubicBezTo>
                      <a:cubicBezTo>
                        <a:pt x="40458" y="48315"/>
                        <a:pt x="46527" y="51094"/>
                        <a:pt x="54861" y="54087"/>
                      </a:cubicBezTo>
                      <a:cubicBezTo>
                        <a:pt x="66154" y="58220"/>
                        <a:pt x="74507" y="63388"/>
                        <a:pt x="79921" y="69593"/>
                      </a:cubicBezTo>
                      <a:cubicBezTo>
                        <a:pt x="85334" y="75798"/>
                        <a:pt x="88023" y="83396"/>
                        <a:pt x="87987" y="92388"/>
                      </a:cubicBezTo>
                      <a:cubicBezTo>
                        <a:pt x="88040" y="103464"/>
                        <a:pt x="83843" y="112787"/>
                        <a:pt x="75396" y="120358"/>
                      </a:cubicBezTo>
                      <a:cubicBezTo>
                        <a:pt x="66950" y="127929"/>
                        <a:pt x="53940" y="131870"/>
                        <a:pt x="36366" y="132183"/>
                      </a:cubicBezTo>
                      <a:cubicBezTo>
                        <a:pt x="28887" y="132100"/>
                        <a:pt x="21897" y="131267"/>
                        <a:pt x="15397" y="129685"/>
                      </a:cubicBezTo>
                      <a:cubicBezTo>
                        <a:pt x="8896" y="128103"/>
                        <a:pt x="3764" y="126272"/>
                        <a:pt x="0" y="124190"/>
                      </a:cubicBezTo>
                      <a:lnTo>
                        <a:pt x="5902" y="100391"/>
                      </a:lnTo>
                      <a:cubicBezTo>
                        <a:pt x="9800" y="102475"/>
                        <a:pt x="14567" y="104309"/>
                        <a:pt x="20203" y="105893"/>
                      </a:cubicBezTo>
                      <a:cubicBezTo>
                        <a:pt x="25840" y="107477"/>
                        <a:pt x="31799" y="108311"/>
                        <a:pt x="38082" y="108394"/>
                      </a:cubicBezTo>
                      <a:cubicBezTo>
                        <a:pt x="44772" y="108339"/>
                        <a:pt x="49840" y="107069"/>
                        <a:pt x="53288" y="104583"/>
                      </a:cubicBezTo>
                      <a:cubicBezTo>
                        <a:pt x="56736" y="102098"/>
                        <a:pt x="58468" y="98732"/>
                        <a:pt x="58484" y="94484"/>
                      </a:cubicBezTo>
                      <a:cubicBezTo>
                        <a:pt x="58551" y="90570"/>
                        <a:pt x="56891" y="87251"/>
                        <a:pt x="53503" y="84528"/>
                      </a:cubicBezTo>
                      <a:cubicBezTo>
                        <a:pt x="50114" y="81804"/>
                        <a:pt x="44593" y="79153"/>
                        <a:pt x="36938" y="76572"/>
                      </a:cubicBezTo>
                      <a:cubicBezTo>
                        <a:pt x="26132" y="72817"/>
                        <a:pt x="17563" y="67846"/>
                        <a:pt x="11233" y="61661"/>
                      </a:cubicBezTo>
                      <a:cubicBezTo>
                        <a:pt x="4903" y="55476"/>
                        <a:pt x="1667" y="47743"/>
                        <a:pt x="1524" y="38462"/>
                      </a:cubicBezTo>
                      <a:cubicBezTo>
                        <a:pt x="1666" y="27276"/>
                        <a:pt x="5998" y="18127"/>
                        <a:pt x="14519" y="11016"/>
                      </a:cubicBezTo>
                      <a:cubicBezTo>
                        <a:pt x="23041" y="3906"/>
                        <a:pt x="34899" y="233"/>
                        <a:pt x="5009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2" name="Freeform: Shape 311">
                  <a:extLst>
                    <a:ext uri="{FF2B5EF4-FFF2-40B4-BE49-F238E27FC236}">
                      <a16:creationId xmlns:a16="http://schemas.microsoft.com/office/drawing/2014/main" id="{7C096428-45B9-4335-8B04-675E4EA575EE}"/>
                    </a:ext>
                  </a:extLst>
                </p:cNvPr>
                <p:cNvSpPr>
                  <a:spLocks noChangeArrowheads="1"/>
                </p:cNvSpPr>
                <p:nvPr/>
              </p:nvSpPr>
              <p:spPr bwMode="auto">
                <a:xfrm>
                  <a:off x="6331523" y="548121"/>
                  <a:ext cx="61507" cy="120182"/>
                </a:xfrm>
                <a:custGeom>
                  <a:avLst/>
                  <a:gdLst/>
                  <a:ahLst/>
                  <a:cxnLst/>
                  <a:rect l="l" t="t" r="r" b="b"/>
                  <a:pathLst>
                    <a:path w="61507" h="120182">
                      <a:moveTo>
                        <a:pt x="40743" y="0"/>
                      </a:moveTo>
                      <a:lnTo>
                        <a:pt x="40743" y="25146"/>
                      </a:lnTo>
                      <a:lnTo>
                        <a:pt x="61507" y="25146"/>
                      </a:lnTo>
                      <a:lnTo>
                        <a:pt x="61507" y="46459"/>
                      </a:lnTo>
                      <a:lnTo>
                        <a:pt x="40743" y="46459"/>
                      </a:lnTo>
                      <a:lnTo>
                        <a:pt x="40743" y="80193"/>
                      </a:lnTo>
                      <a:cubicBezTo>
                        <a:pt x="40683" y="85796"/>
                        <a:pt x="41517" y="89933"/>
                        <a:pt x="43243" y="92605"/>
                      </a:cubicBezTo>
                      <a:cubicBezTo>
                        <a:pt x="44970" y="95278"/>
                        <a:pt x="47946" y="96604"/>
                        <a:pt x="52173" y="96584"/>
                      </a:cubicBezTo>
                      <a:cubicBezTo>
                        <a:pt x="54114" y="96588"/>
                        <a:pt x="55709" y="96532"/>
                        <a:pt x="56959" y="96417"/>
                      </a:cubicBezTo>
                      <a:cubicBezTo>
                        <a:pt x="58209" y="96302"/>
                        <a:pt x="59471" y="96103"/>
                        <a:pt x="60745" y="95822"/>
                      </a:cubicBezTo>
                      <a:lnTo>
                        <a:pt x="60936" y="117708"/>
                      </a:lnTo>
                      <a:cubicBezTo>
                        <a:pt x="59075" y="118394"/>
                        <a:pt x="56511" y="118973"/>
                        <a:pt x="53244" y="119445"/>
                      </a:cubicBezTo>
                      <a:cubicBezTo>
                        <a:pt x="49978" y="119916"/>
                        <a:pt x="46319" y="120162"/>
                        <a:pt x="42267" y="120182"/>
                      </a:cubicBezTo>
                      <a:cubicBezTo>
                        <a:pt x="37571" y="120146"/>
                        <a:pt x="33352" y="119409"/>
                        <a:pt x="29608" y="117970"/>
                      </a:cubicBezTo>
                      <a:cubicBezTo>
                        <a:pt x="25865" y="116531"/>
                        <a:pt x="22787" y="114604"/>
                        <a:pt x="20376" y="112189"/>
                      </a:cubicBezTo>
                      <a:cubicBezTo>
                        <a:pt x="17712" y="109446"/>
                        <a:pt x="15713" y="105798"/>
                        <a:pt x="14381" y="101244"/>
                      </a:cubicBezTo>
                      <a:cubicBezTo>
                        <a:pt x="13048" y="96691"/>
                        <a:pt x="12382" y="91135"/>
                        <a:pt x="12382" y="84577"/>
                      </a:cubicBezTo>
                      <a:lnTo>
                        <a:pt x="12382" y="46459"/>
                      </a:lnTo>
                      <a:lnTo>
                        <a:pt x="0" y="46459"/>
                      </a:lnTo>
                      <a:lnTo>
                        <a:pt x="0" y="25146"/>
                      </a:lnTo>
                      <a:lnTo>
                        <a:pt x="12382" y="25146"/>
                      </a:lnTo>
                      <a:lnTo>
                        <a:pt x="12382" y="7811"/>
                      </a:lnTo>
                      <a:lnTo>
                        <a:pt x="40743"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3" name="Freeform: Shape 312">
                  <a:extLst>
                    <a:ext uri="{FF2B5EF4-FFF2-40B4-BE49-F238E27FC236}">
                      <a16:creationId xmlns:a16="http://schemas.microsoft.com/office/drawing/2014/main" id="{2A0F3FE8-0204-4B54-A5AC-219023E46AE5}"/>
                    </a:ext>
                  </a:extLst>
                </p:cNvPr>
                <p:cNvSpPr>
                  <a:spLocks noChangeArrowheads="1"/>
                </p:cNvSpPr>
                <p:nvPr/>
              </p:nvSpPr>
              <p:spPr bwMode="auto">
                <a:xfrm>
                  <a:off x="6400484" y="570982"/>
                  <a:ext cx="85129" cy="97513"/>
                </a:xfrm>
                <a:custGeom>
                  <a:avLst/>
                  <a:gdLst/>
                  <a:ahLst/>
                  <a:cxnLst/>
                  <a:rect l="l" t="t" r="r" b="b"/>
                  <a:pathLst>
                    <a:path w="85129" h="97513">
                      <a:moveTo>
                        <a:pt x="42851" y="0"/>
                      </a:moveTo>
                      <a:cubicBezTo>
                        <a:pt x="58132" y="301"/>
                        <a:pt x="68805" y="4267"/>
                        <a:pt x="74871" y="11897"/>
                      </a:cubicBezTo>
                      <a:cubicBezTo>
                        <a:pt x="80936" y="19528"/>
                        <a:pt x="83848" y="29021"/>
                        <a:pt x="83605" y="40377"/>
                      </a:cubicBezTo>
                      <a:lnTo>
                        <a:pt x="83605" y="72938"/>
                      </a:lnTo>
                      <a:cubicBezTo>
                        <a:pt x="83597" y="77387"/>
                        <a:pt x="83709" y="81586"/>
                        <a:pt x="83939" y="85535"/>
                      </a:cubicBezTo>
                      <a:cubicBezTo>
                        <a:pt x="84169" y="89484"/>
                        <a:pt x="84566" y="92778"/>
                        <a:pt x="85129" y="95417"/>
                      </a:cubicBezTo>
                      <a:lnTo>
                        <a:pt x="59052" y="95417"/>
                      </a:lnTo>
                      <a:lnTo>
                        <a:pt x="57339" y="86096"/>
                      </a:lnTo>
                      <a:lnTo>
                        <a:pt x="56768" y="86096"/>
                      </a:lnTo>
                      <a:cubicBezTo>
                        <a:pt x="53678" y="89818"/>
                        <a:pt x="49850" y="92649"/>
                        <a:pt x="45282" y="94587"/>
                      </a:cubicBezTo>
                      <a:cubicBezTo>
                        <a:pt x="40714" y="96526"/>
                        <a:pt x="35645" y="97501"/>
                        <a:pt x="30076" y="97513"/>
                      </a:cubicBezTo>
                      <a:cubicBezTo>
                        <a:pt x="20578" y="97252"/>
                        <a:pt x="13209" y="94349"/>
                        <a:pt x="7971" y="88803"/>
                      </a:cubicBezTo>
                      <a:cubicBezTo>
                        <a:pt x="2732" y="83258"/>
                        <a:pt x="75" y="76636"/>
                        <a:pt x="0" y="68938"/>
                      </a:cubicBezTo>
                      <a:cubicBezTo>
                        <a:pt x="217" y="56873"/>
                        <a:pt x="5207" y="47917"/>
                        <a:pt x="14971" y="42069"/>
                      </a:cubicBezTo>
                      <a:cubicBezTo>
                        <a:pt x="24734" y="36220"/>
                        <a:pt x="37968" y="33310"/>
                        <a:pt x="54672" y="33338"/>
                      </a:cubicBezTo>
                      <a:lnTo>
                        <a:pt x="54672" y="32193"/>
                      </a:lnTo>
                      <a:cubicBezTo>
                        <a:pt x="54859" y="29430"/>
                        <a:pt x="53818" y="26750"/>
                        <a:pt x="51550" y="24154"/>
                      </a:cubicBezTo>
                      <a:cubicBezTo>
                        <a:pt x="49282" y="21558"/>
                        <a:pt x="44666" y="20166"/>
                        <a:pt x="37703" y="19979"/>
                      </a:cubicBezTo>
                      <a:cubicBezTo>
                        <a:pt x="32842" y="20035"/>
                        <a:pt x="28126" y="20735"/>
                        <a:pt x="23556" y="22078"/>
                      </a:cubicBezTo>
                      <a:cubicBezTo>
                        <a:pt x="18986" y="23422"/>
                        <a:pt x="15131" y="25076"/>
                        <a:pt x="11991" y="27040"/>
                      </a:cubicBezTo>
                      <a:lnTo>
                        <a:pt x="6662" y="8372"/>
                      </a:lnTo>
                      <a:cubicBezTo>
                        <a:pt x="9940" y="6442"/>
                        <a:pt x="14660" y="4595"/>
                        <a:pt x="20821" y="2831"/>
                      </a:cubicBezTo>
                      <a:cubicBezTo>
                        <a:pt x="26982" y="1067"/>
                        <a:pt x="34325" y="123"/>
                        <a:pt x="42851" y="0"/>
                      </a:cubicBezTo>
                      <a:close/>
                      <a:moveTo>
                        <a:pt x="55626" y="51412"/>
                      </a:moveTo>
                      <a:cubicBezTo>
                        <a:pt x="47824" y="51332"/>
                        <a:pt x="41405" y="52397"/>
                        <a:pt x="36368" y="54605"/>
                      </a:cubicBezTo>
                      <a:cubicBezTo>
                        <a:pt x="31331" y="56814"/>
                        <a:pt x="28726" y="60643"/>
                        <a:pt x="28551" y="66094"/>
                      </a:cubicBezTo>
                      <a:cubicBezTo>
                        <a:pt x="28622" y="69808"/>
                        <a:pt x="29719" y="72581"/>
                        <a:pt x="31840" y="74412"/>
                      </a:cubicBezTo>
                      <a:cubicBezTo>
                        <a:pt x="33961" y="76243"/>
                        <a:pt x="36678" y="77157"/>
                        <a:pt x="39991" y="77153"/>
                      </a:cubicBezTo>
                      <a:cubicBezTo>
                        <a:pt x="43586" y="77077"/>
                        <a:pt x="46740" y="76037"/>
                        <a:pt x="49453" y="74031"/>
                      </a:cubicBezTo>
                      <a:cubicBezTo>
                        <a:pt x="52166" y="72025"/>
                        <a:pt x="54033" y="69506"/>
                        <a:pt x="55054" y="66475"/>
                      </a:cubicBezTo>
                      <a:cubicBezTo>
                        <a:pt x="55244" y="65708"/>
                        <a:pt x="55387" y="64906"/>
                        <a:pt x="55483" y="64068"/>
                      </a:cubicBezTo>
                      <a:cubicBezTo>
                        <a:pt x="55578" y="63230"/>
                        <a:pt x="55626" y="62379"/>
                        <a:pt x="55626" y="61517"/>
                      </a:cubicBezTo>
                      <a:lnTo>
                        <a:pt x="55626" y="51412"/>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4" name="Freeform: Shape 313">
                  <a:extLst>
                    <a:ext uri="{FF2B5EF4-FFF2-40B4-BE49-F238E27FC236}">
                      <a16:creationId xmlns:a16="http://schemas.microsoft.com/office/drawing/2014/main" id="{5C63A867-B4FB-4AB7-A857-8CD473E65E00}"/>
                    </a:ext>
                  </a:extLst>
                </p:cNvPr>
                <p:cNvSpPr>
                  <a:spLocks noChangeArrowheads="1"/>
                </p:cNvSpPr>
                <p:nvPr/>
              </p:nvSpPr>
              <p:spPr bwMode="auto">
                <a:xfrm>
                  <a:off x="6829871" y="570982"/>
                  <a:ext cx="97321" cy="97513"/>
                </a:xfrm>
                <a:custGeom>
                  <a:avLst/>
                  <a:gdLst/>
                  <a:ahLst/>
                  <a:cxnLst/>
                  <a:rect l="l" t="t" r="r" b="b"/>
                  <a:pathLst>
                    <a:path w="97321" h="97513">
                      <a:moveTo>
                        <a:pt x="49900" y="0"/>
                      </a:moveTo>
                      <a:cubicBezTo>
                        <a:pt x="64295" y="229"/>
                        <a:pt x="75747" y="4671"/>
                        <a:pt x="84256" y="13325"/>
                      </a:cubicBezTo>
                      <a:cubicBezTo>
                        <a:pt x="92764" y="21980"/>
                        <a:pt x="97120" y="33472"/>
                        <a:pt x="97321" y="47804"/>
                      </a:cubicBezTo>
                      <a:cubicBezTo>
                        <a:pt x="97177" y="59154"/>
                        <a:pt x="94780" y="68503"/>
                        <a:pt x="90129" y="75849"/>
                      </a:cubicBezTo>
                      <a:cubicBezTo>
                        <a:pt x="85479" y="83196"/>
                        <a:pt x="79442" y="88647"/>
                        <a:pt x="72018" y="92204"/>
                      </a:cubicBezTo>
                      <a:cubicBezTo>
                        <a:pt x="64594" y="95761"/>
                        <a:pt x="56649" y="97531"/>
                        <a:pt x="48184" y="97513"/>
                      </a:cubicBezTo>
                      <a:cubicBezTo>
                        <a:pt x="34256" y="97395"/>
                        <a:pt x="22820" y="93159"/>
                        <a:pt x="13875" y="84806"/>
                      </a:cubicBezTo>
                      <a:cubicBezTo>
                        <a:pt x="4929" y="76453"/>
                        <a:pt x="304" y="64690"/>
                        <a:pt x="0" y="49519"/>
                      </a:cubicBezTo>
                      <a:cubicBezTo>
                        <a:pt x="197" y="34199"/>
                        <a:pt x="4751" y="22159"/>
                        <a:pt x="13661" y="13397"/>
                      </a:cubicBezTo>
                      <a:cubicBezTo>
                        <a:pt x="22570" y="4636"/>
                        <a:pt x="34650" y="170"/>
                        <a:pt x="49900" y="0"/>
                      </a:cubicBezTo>
                      <a:close/>
                      <a:moveTo>
                        <a:pt x="48946" y="20741"/>
                      </a:moveTo>
                      <a:cubicBezTo>
                        <a:pt x="42148" y="21051"/>
                        <a:pt x="37255" y="24005"/>
                        <a:pt x="34269" y="29603"/>
                      </a:cubicBezTo>
                      <a:cubicBezTo>
                        <a:pt x="31282" y="35201"/>
                        <a:pt x="29821" y="41586"/>
                        <a:pt x="29884" y="48756"/>
                      </a:cubicBezTo>
                      <a:cubicBezTo>
                        <a:pt x="29904" y="56928"/>
                        <a:pt x="31532" y="63598"/>
                        <a:pt x="34769" y="68768"/>
                      </a:cubicBezTo>
                      <a:cubicBezTo>
                        <a:pt x="38006" y="73937"/>
                        <a:pt x="42731" y="76605"/>
                        <a:pt x="48946" y="76772"/>
                      </a:cubicBezTo>
                      <a:cubicBezTo>
                        <a:pt x="54721" y="76657"/>
                        <a:pt x="59232" y="74076"/>
                        <a:pt x="62481" y="69030"/>
                      </a:cubicBezTo>
                      <a:cubicBezTo>
                        <a:pt x="65729" y="63983"/>
                        <a:pt x="67381" y="57162"/>
                        <a:pt x="67437" y="48566"/>
                      </a:cubicBezTo>
                      <a:cubicBezTo>
                        <a:pt x="67488" y="41403"/>
                        <a:pt x="66051" y="35051"/>
                        <a:pt x="63124" y="29508"/>
                      </a:cubicBezTo>
                      <a:cubicBezTo>
                        <a:pt x="60197" y="23965"/>
                        <a:pt x="55471" y="21043"/>
                        <a:pt x="48946" y="2074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5" name="Freeform: Shape 314">
                  <a:extLst>
                    <a:ext uri="{FF2B5EF4-FFF2-40B4-BE49-F238E27FC236}">
                      <a16:creationId xmlns:a16="http://schemas.microsoft.com/office/drawing/2014/main" id="{D1D9E147-7A23-40C9-BC95-6F880CC7C1F8}"/>
                    </a:ext>
                  </a:extLst>
                </p:cNvPr>
                <p:cNvSpPr>
                  <a:spLocks noChangeArrowheads="1"/>
                </p:cNvSpPr>
                <p:nvPr/>
              </p:nvSpPr>
              <p:spPr bwMode="auto">
                <a:xfrm>
                  <a:off x="7224967" y="570980"/>
                  <a:ext cx="57888" cy="95419"/>
                </a:xfrm>
                <a:custGeom>
                  <a:avLst/>
                  <a:gdLst/>
                  <a:ahLst/>
                  <a:cxnLst/>
                  <a:rect l="l" t="t" r="r" b="b"/>
                  <a:pathLst>
                    <a:path w="57888" h="95419">
                      <a:moveTo>
                        <a:pt x="51792" y="2"/>
                      </a:moveTo>
                      <a:cubicBezTo>
                        <a:pt x="53082" y="2"/>
                        <a:pt x="54169" y="50"/>
                        <a:pt x="55054" y="145"/>
                      </a:cubicBezTo>
                      <a:cubicBezTo>
                        <a:pt x="55939" y="241"/>
                        <a:pt x="56884" y="383"/>
                        <a:pt x="57888" y="574"/>
                      </a:cubicBezTo>
                      <a:lnTo>
                        <a:pt x="57888" y="27792"/>
                      </a:lnTo>
                      <a:cubicBezTo>
                        <a:pt x="56765" y="27593"/>
                        <a:pt x="55582" y="27419"/>
                        <a:pt x="54340" y="27268"/>
                      </a:cubicBezTo>
                      <a:cubicBezTo>
                        <a:pt x="53097" y="27117"/>
                        <a:pt x="51677" y="27038"/>
                        <a:pt x="50077" y="27030"/>
                      </a:cubicBezTo>
                      <a:cubicBezTo>
                        <a:pt x="44704" y="27081"/>
                        <a:pt x="40306" y="28407"/>
                        <a:pt x="36885" y="31006"/>
                      </a:cubicBezTo>
                      <a:cubicBezTo>
                        <a:pt x="33464" y="33606"/>
                        <a:pt x="31258" y="37170"/>
                        <a:pt x="30265" y="41698"/>
                      </a:cubicBezTo>
                      <a:cubicBezTo>
                        <a:pt x="30075" y="42658"/>
                        <a:pt x="29932" y="43691"/>
                        <a:pt x="29837" y="44795"/>
                      </a:cubicBezTo>
                      <a:cubicBezTo>
                        <a:pt x="29741" y="45900"/>
                        <a:pt x="29694" y="47030"/>
                        <a:pt x="29694" y="48187"/>
                      </a:cubicBezTo>
                      <a:lnTo>
                        <a:pt x="29694" y="95419"/>
                      </a:lnTo>
                      <a:lnTo>
                        <a:pt x="762" y="95419"/>
                      </a:lnTo>
                      <a:lnTo>
                        <a:pt x="762" y="32951"/>
                      </a:lnTo>
                      <a:cubicBezTo>
                        <a:pt x="766" y="26174"/>
                        <a:pt x="710" y="20350"/>
                        <a:pt x="595" y="15477"/>
                      </a:cubicBezTo>
                      <a:cubicBezTo>
                        <a:pt x="480" y="10605"/>
                        <a:pt x="281" y="6209"/>
                        <a:pt x="0" y="2288"/>
                      </a:cubicBezTo>
                      <a:lnTo>
                        <a:pt x="24745" y="2288"/>
                      </a:lnTo>
                      <a:lnTo>
                        <a:pt x="25887" y="19416"/>
                      </a:lnTo>
                      <a:lnTo>
                        <a:pt x="26648" y="19416"/>
                      </a:lnTo>
                      <a:cubicBezTo>
                        <a:pt x="29207" y="12612"/>
                        <a:pt x="32850" y="7663"/>
                        <a:pt x="37576" y="4570"/>
                      </a:cubicBezTo>
                      <a:cubicBezTo>
                        <a:pt x="42303" y="1478"/>
                        <a:pt x="47041" y="-45"/>
                        <a:pt x="51792" y="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6" name="Freeform: Shape 315">
                  <a:extLst>
                    <a:ext uri="{FF2B5EF4-FFF2-40B4-BE49-F238E27FC236}">
                      <a16:creationId xmlns:a16="http://schemas.microsoft.com/office/drawing/2014/main" id="{E52BCD65-D778-4401-8378-A35A170D3594}"/>
                    </a:ext>
                  </a:extLst>
                </p:cNvPr>
                <p:cNvSpPr>
                  <a:spLocks noChangeArrowheads="1"/>
                </p:cNvSpPr>
                <p:nvPr/>
              </p:nvSpPr>
              <p:spPr bwMode="auto">
                <a:xfrm>
                  <a:off x="7287070" y="570982"/>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7" y="29806"/>
                        <a:pt x="31069" y="31688"/>
                        <a:pt x="33319" y="33248"/>
                      </a:cubicBezTo>
                      <a:cubicBezTo>
                        <a:pt x="35568" y="34809"/>
                        <a:pt x="39511" y="36548"/>
                        <a:pt x="45146" y="38466"/>
                      </a:cubicBezTo>
                      <a:cubicBezTo>
                        <a:pt x="53925" y="41487"/>
                        <a:pt x="60301" y="45354"/>
                        <a:pt x="64275" y="50067"/>
                      </a:cubicBezTo>
                      <a:cubicBezTo>
                        <a:pt x="68248" y="54780"/>
                        <a:pt x="70246" y="60505"/>
                        <a:pt x="70270" y="67243"/>
                      </a:cubicBezTo>
                      <a:cubicBezTo>
                        <a:pt x="70263" y="76170"/>
                        <a:pt x="66899" y="83405"/>
                        <a:pt x="60178" y="88948"/>
                      </a:cubicBezTo>
                      <a:cubicBezTo>
                        <a:pt x="53457" y="94492"/>
                        <a:pt x="43423" y="97346"/>
                        <a:pt x="30075" y="97513"/>
                      </a:cubicBezTo>
                      <a:cubicBezTo>
                        <a:pt x="23932"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7" name="Freeform: Shape 316">
                  <a:extLst>
                    <a:ext uri="{FF2B5EF4-FFF2-40B4-BE49-F238E27FC236}">
                      <a16:creationId xmlns:a16="http://schemas.microsoft.com/office/drawing/2014/main" id="{3DEA662A-691A-4BCA-959C-0A7217833247}"/>
                    </a:ext>
                  </a:extLst>
                </p:cNvPr>
                <p:cNvSpPr>
                  <a:spLocks noChangeArrowheads="1"/>
                </p:cNvSpPr>
                <p:nvPr/>
              </p:nvSpPr>
              <p:spPr bwMode="auto">
                <a:xfrm>
                  <a:off x="6610794"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10"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8" name="Freeform: Shape 317">
                  <a:extLst>
                    <a:ext uri="{FF2B5EF4-FFF2-40B4-BE49-F238E27FC236}">
                      <a16:creationId xmlns:a16="http://schemas.microsoft.com/office/drawing/2014/main" id="{A4B3129D-F855-4733-B7F6-EAE0CB164A47}"/>
                    </a:ext>
                  </a:extLst>
                </p:cNvPr>
                <p:cNvSpPr>
                  <a:spLocks noChangeArrowheads="1"/>
                </p:cNvSpPr>
                <p:nvPr/>
              </p:nvSpPr>
              <p:spPr bwMode="auto">
                <a:xfrm>
                  <a:off x="7115619"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4"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nvGrpSpPr>
              <p:cNvPr id="88" name="Group 87">
                <a:extLst>
                  <a:ext uri="{FF2B5EF4-FFF2-40B4-BE49-F238E27FC236}">
                    <a16:creationId xmlns:a16="http://schemas.microsoft.com/office/drawing/2014/main" id="{DFDDCEA0-E00E-40CD-B16B-57616D86107F}"/>
                  </a:ext>
                </a:extLst>
              </p:cNvPr>
              <p:cNvGrpSpPr/>
              <p:nvPr/>
            </p:nvGrpSpPr>
            <p:grpSpPr>
              <a:xfrm>
                <a:off x="5340541" y="787386"/>
                <a:ext cx="1882849" cy="379996"/>
                <a:chOff x="5340541" y="787386"/>
                <a:chExt cx="1882849" cy="379996"/>
              </a:xfrm>
            </p:grpSpPr>
            <p:sp>
              <p:nvSpPr>
                <p:cNvPr id="224" name="Freeform: Shape 223">
                  <a:extLst>
                    <a:ext uri="{FF2B5EF4-FFF2-40B4-BE49-F238E27FC236}">
                      <a16:creationId xmlns:a16="http://schemas.microsoft.com/office/drawing/2014/main" id="{43800246-098B-4752-9F58-957AD86D2CF8}"/>
                    </a:ext>
                  </a:extLst>
                </p:cNvPr>
                <p:cNvSpPr>
                  <a:spLocks noChangeArrowheads="1"/>
                </p:cNvSpPr>
                <p:nvPr/>
              </p:nvSpPr>
              <p:spPr bwMode="auto">
                <a:xfrm>
                  <a:off x="6273990" y="787386"/>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1"/>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4"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5" name="Freeform: Shape 224">
                  <a:extLst>
                    <a:ext uri="{FF2B5EF4-FFF2-40B4-BE49-F238E27FC236}">
                      <a16:creationId xmlns:a16="http://schemas.microsoft.com/office/drawing/2014/main" id="{465642EA-4CC9-43C1-9E16-EB5FBD63550D}"/>
                    </a:ext>
                  </a:extLst>
                </p:cNvPr>
                <p:cNvSpPr>
                  <a:spLocks noChangeArrowheads="1"/>
                </p:cNvSpPr>
                <p:nvPr/>
              </p:nvSpPr>
              <p:spPr bwMode="auto">
                <a:xfrm>
                  <a:off x="6468491"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6" name="Freeform: Shape 225">
                  <a:extLst>
                    <a:ext uri="{FF2B5EF4-FFF2-40B4-BE49-F238E27FC236}">
                      <a16:creationId xmlns:a16="http://schemas.microsoft.com/office/drawing/2014/main" id="{0FBFA661-B539-4FE4-89CA-36CD6A632E1B}"/>
                    </a:ext>
                  </a:extLst>
                </p:cNvPr>
                <p:cNvSpPr>
                  <a:spLocks noChangeArrowheads="1"/>
                </p:cNvSpPr>
                <p:nvPr/>
              </p:nvSpPr>
              <p:spPr bwMode="auto">
                <a:xfrm>
                  <a:off x="7106666"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7" name="Freeform: Shape 226">
                  <a:extLst>
                    <a:ext uri="{FF2B5EF4-FFF2-40B4-BE49-F238E27FC236}">
                      <a16:creationId xmlns:a16="http://schemas.microsoft.com/office/drawing/2014/main" id="{11C0947C-71F7-4EB0-B41C-C49B446E9F2C}"/>
                    </a:ext>
                  </a:extLst>
                </p:cNvPr>
                <p:cNvSpPr>
                  <a:spLocks noChangeArrowheads="1"/>
                </p:cNvSpPr>
                <p:nvPr/>
              </p:nvSpPr>
              <p:spPr bwMode="auto">
                <a:xfrm>
                  <a:off x="5607012" y="790244"/>
                  <a:ext cx="58507" cy="79538"/>
                </a:xfrm>
                <a:custGeom>
                  <a:avLst/>
                  <a:gdLst/>
                  <a:ahLst/>
                  <a:cxnLst/>
                  <a:rect l="l" t="t" r="r" b="b"/>
                  <a:pathLst>
                    <a:path w="58507" h="79538">
                      <a:moveTo>
                        <a:pt x="40219" y="0"/>
                      </a:moveTo>
                      <a:cubicBezTo>
                        <a:pt x="44968" y="57"/>
                        <a:pt x="48873" y="456"/>
                        <a:pt x="51935" y="1199"/>
                      </a:cubicBezTo>
                      <a:cubicBezTo>
                        <a:pt x="54998" y="1941"/>
                        <a:pt x="57188" y="2684"/>
                        <a:pt x="58507" y="3429"/>
                      </a:cubicBezTo>
                      <a:lnTo>
                        <a:pt x="55993" y="11530"/>
                      </a:lnTo>
                      <a:cubicBezTo>
                        <a:pt x="54150" y="10597"/>
                        <a:pt x="51921" y="9835"/>
                        <a:pt x="49306" y="9244"/>
                      </a:cubicBezTo>
                      <a:cubicBezTo>
                        <a:pt x="46692" y="8653"/>
                        <a:pt x="43777" y="8348"/>
                        <a:pt x="40562" y="8329"/>
                      </a:cubicBezTo>
                      <a:cubicBezTo>
                        <a:pt x="31409" y="8389"/>
                        <a:pt x="24141" y="11156"/>
                        <a:pt x="18760" y="16632"/>
                      </a:cubicBezTo>
                      <a:cubicBezTo>
                        <a:pt x="13378" y="22108"/>
                        <a:pt x="10625" y="29935"/>
                        <a:pt x="10502" y="40112"/>
                      </a:cubicBezTo>
                      <a:cubicBezTo>
                        <a:pt x="10566" y="49706"/>
                        <a:pt x="13152" y="57242"/>
                        <a:pt x="18260" y="62720"/>
                      </a:cubicBezTo>
                      <a:cubicBezTo>
                        <a:pt x="23367" y="68198"/>
                        <a:pt x="30611" y="70989"/>
                        <a:pt x="39991" y="71094"/>
                      </a:cubicBezTo>
                      <a:cubicBezTo>
                        <a:pt x="43122" y="71082"/>
                        <a:pt x="46118" y="70792"/>
                        <a:pt x="48978" y="70223"/>
                      </a:cubicBezTo>
                      <a:cubicBezTo>
                        <a:pt x="51838" y="69653"/>
                        <a:pt x="54290" y="68877"/>
                        <a:pt x="56336" y="67893"/>
                      </a:cubicBezTo>
                      <a:lnTo>
                        <a:pt x="58279" y="75887"/>
                      </a:lnTo>
                      <a:cubicBezTo>
                        <a:pt x="56467" y="76838"/>
                        <a:pt x="53805" y="77674"/>
                        <a:pt x="50292" y="78397"/>
                      </a:cubicBezTo>
                      <a:cubicBezTo>
                        <a:pt x="46780" y="79120"/>
                        <a:pt x="42660" y="79500"/>
                        <a:pt x="37934" y="79538"/>
                      </a:cubicBezTo>
                      <a:cubicBezTo>
                        <a:pt x="30628" y="79526"/>
                        <a:pt x="24133" y="78028"/>
                        <a:pt x="18447" y="75046"/>
                      </a:cubicBezTo>
                      <a:cubicBezTo>
                        <a:pt x="12761" y="72063"/>
                        <a:pt x="8282" y="67670"/>
                        <a:pt x="5009" y="61868"/>
                      </a:cubicBezTo>
                      <a:cubicBezTo>
                        <a:pt x="1736" y="56065"/>
                        <a:pt x="66" y="48928"/>
                        <a:pt x="0" y="40455"/>
                      </a:cubicBezTo>
                      <a:cubicBezTo>
                        <a:pt x="183" y="28165"/>
                        <a:pt x="3900" y="18393"/>
                        <a:pt x="11152" y="11138"/>
                      </a:cubicBezTo>
                      <a:cubicBezTo>
                        <a:pt x="18403" y="3883"/>
                        <a:pt x="28092" y="170"/>
                        <a:pt x="4021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8" name="Freeform: Shape 227">
                  <a:extLst>
                    <a:ext uri="{FF2B5EF4-FFF2-40B4-BE49-F238E27FC236}">
                      <a16:creationId xmlns:a16="http://schemas.microsoft.com/office/drawing/2014/main" id="{FEF64F59-513E-4314-BD00-5F01E34ABEFC}"/>
                    </a:ext>
                  </a:extLst>
                </p:cNvPr>
                <p:cNvSpPr>
                  <a:spLocks noChangeArrowheads="1"/>
                </p:cNvSpPr>
                <p:nvPr/>
              </p:nvSpPr>
              <p:spPr bwMode="auto">
                <a:xfrm>
                  <a:off x="5785929" y="7999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9" name="Freeform: Shape 228">
                  <a:extLst>
                    <a:ext uri="{FF2B5EF4-FFF2-40B4-BE49-F238E27FC236}">
                      <a16:creationId xmlns:a16="http://schemas.microsoft.com/office/drawing/2014/main" id="{3037230A-3547-4632-A6CF-5B9C51235D10}"/>
                    </a:ext>
                  </a:extLst>
                </p:cNvPr>
                <p:cNvSpPr>
                  <a:spLocks noChangeArrowheads="1"/>
                </p:cNvSpPr>
                <p:nvPr/>
              </p:nvSpPr>
              <p:spPr bwMode="auto">
                <a:xfrm>
                  <a:off x="6424105" y="799960"/>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30" name="Freeform: Shape 229">
                  <a:extLst>
                    <a:ext uri="{FF2B5EF4-FFF2-40B4-BE49-F238E27FC236}">
                      <a16:creationId xmlns:a16="http://schemas.microsoft.com/office/drawing/2014/main" id="{3C149F31-7483-4BBC-B211-F58B48AEDF53}"/>
                    </a:ext>
                  </a:extLst>
                </p:cNvPr>
                <p:cNvSpPr>
                  <a:spLocks noChangeArrowheads="1"/>
                </p:cNvSpPr>
                <p:nvPr/>
              </p:nvSpPr>
              <p:spPr bwMode="auto">
                <a:xfrm>
                  <a:off x="57408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31" name="Freeform: Shape 230">
                  <a:extLst>
                    <a:ext uri="{FF2B5EF4-FFF2-40B4-BE49-F238E27FC236}">
                      <a16:creationId xmlns:a16="http://schemas.microsoft.com/office/drawing/2014/main" id="{7673D769-4D57-49DC-B35F-01DF89EE9068}"/>
                    </a:ext>
                  </a:extLst>
                </p:cNvPr>
                <p:cNvSpPr>
                  <a:spLocks noChangeArrowheads="1"/>
                </p:cNvSpPr>
                <p:nvPr/>
              </p:nvSpPr>
              <p:spPr bwMode="auto">
                <a:xfrm>
                  <a:off x="58263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3" name="Freeform: Shape 242">
                  <a:extLst>
                    <a:ext uri="{FF2B5EF4-FFF2-40B4-BE49-F238E27FC236}">
                      <a16:creationId xmlns:a16="http://schemas.microsoft.com/office/drawing/2014/main" id="{CE09044A-FA43-4F17-A258-63000B13559C}"/>
                    </a:ext>
                  </a:extLst>
                </p:cNvPr>
                <p:cNvSpPr>
                  <a:spLocks noChangeArrowheads="1"/>
                </p:cNvSpPr>
                <p:nvPr/>
              </p:nvSpPr>
              <p:spPr bwMode="auto">
                <a:xfrm>
                  <a:off x="5896534" y="812071"/>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2"/>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4" name="Freeform: Shape 243">
                  <a:extLst>
                    <a:ext uri="{FF2B5EF4-FFF2-40B4-BE49-F238E27FC236}">
                      <a16:creationId xmlns:a16="http://schemas.microsoft.com/office/drawing/2014/main" id="{88FA930E-C0B2-4C7B-9944-03CA518C28C4}"/>
                    </a:ext>
                  </a:extLst>
                </p:cNvPr>
                <p:cNvSpPr>
                  <a:spLocks noChangeArrowheads="1"/>
                </p:cNvSpPr>
                <p:nvPr/>
              </p:nvSpPr>
              <p:spPr bwMode="auto">
                <a:xfrm>
                  <a:off x="5988240" y="812076"/>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3"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5" name="Freeform: Shape 244">
                  <a:extLst>
                    <a:ext uri="{FF2B5EF4-FFF2-40B4-BE49-F238E27FC236}">
                      <a16:creationId xmlns:a16="http://schemas.microsoft.com/office/drawing/2014/main" id="{269E406D-FACD-492B-A48F-DD292F5C5A3A}"/>
                    </a:ext>
                  </a:extLst>
                </p:cNvPr>
                <p:cNvSpPr>
                  <a:spLocks noChangeArrowheads="1"/>
                </p:cNvSpPr>
                <p:nvPr/>
              </p:nvSpPr>
              <p:spPr bwMode="auto">
                <a:xfrm>
                  <a:off x="604893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7"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6" name="Freeform: Shape 245">
                  <a:extLst>
                    <a:ext uri="{FF2B5EF4-FFF2-40B4-BE49-F238E27FC236}">
                      <a16:creationId xmlns:a16="http://schemas.microsoft.com/office/drawing/2014/main" id="{4ABAB0D6-DF4A-4F4C-AB37-FDEE7028AD90}"/>
                    </a:ext>
                  </a:extLst>
                </p:cNvPr>
                <p:cNvSpPr>
                  <a:spLocks noChangeArrowheads="1"/>
                </p:cNvSpPr>
                <p:nvPr/>
              </p:nvSpPr>
              <p:spPr bwMode="auto">
                <a:xfrm>
                  <a:off x="60837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2"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7" name="Freeform: Shape 246">
                  <a:extLst>
                    <a:ext uri="{FF2B5EF4-FFF2-40B4-BE49-F238E27FC236}">
                      <a16:creationId xmlns:a16="http://schemas.microsoft.com/office/drawing/2014/main" id="{7F4AC97A-8599-4972-971A-A5CCEF94E05B}"/>
                    </a:ext>
                  </a:extLst>
                </p:cNvPr>
                <p:cNvSpPr>
                  <a:spLocks noChangeArrowheads="1"/>
                </p:cNvSpPr>
                <p:nvPr/>
              </p:nvSpPr>
              <p:spPr bwMode="auto">
                <a:xfrm>
                  <a:off x="6149823" y="8120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2"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8" name="Freeform: Shape 247">
                  <a:extLst>
                    <a:ext uri="{FF2B5EF4-FFF2-40B4-BE49-F238E27FC236}">
                      <a16:creationId xmlns:a16="http://schemas.microsoft.com/office/drawing/2014/main" id="{9B79CCB7-7B9B-4C5D-B4C9-1C29A8CC452C}"/>
                    </a:ext>
                  </a:extLst>
                </p:cNvPr>
                <p:cNvSpPr>
                  <a:spLocks noChangeArrowheads="1"/>
                </p:cNvSpPr>
                <p:nvPr/>
              </p:nvSpPr>
              <p:spPr bwMode="auto">
                <a:xfrm>
                  <a:off x="6210858" y="812071"/>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9" name="Freeform: Shape 248">
                  <a:extLst>
                    <a:ext uri="{FF2B5EF4-FFF2-40B4-BE49-F238E27FC236}">
                      <a16:creationId xmlns:a16="http://schemas.microsoft.com/office/drawing/2014/main" id="{F5F6A6E2-243A-47D3-93BC-45E4D3AF738F}"/>
                    </a:ext>
                  </a:extLst>
                </p:cNvPr>
                <p:cNvSpPr>
                  <a:spLocks noChangeArrowheads="1"/>
                </p:cNvSpPr>
                <p:nvPr/>
              </p:nvSpPr>
              <p:spPr bwMode="auto">
                <a:xfrm>
                  <a:off x="63597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0" name="Freeform: Shape 249">
                  <a:extLst>
                    <a:ext uri="{FF2B5EF4-FFF2-40B4-BE49-F238E27FC236}">
                      <a16:creationId xmlns:a16="http://schemas.microsoft.com/office/drawing/2014/main" id="{C583FA55-BA19-435A-912F-171F51BE47F2}"/>
                    </a:ext>
                  </a:extLst>
                </p:cNvPr>
                <p:cNvSpPr>
                  <a:spLocks noChangeArrowheads="1"/>
                </p:cNvSpPr>
                <p:nvPr/>
              </p:nvSpPr>
              <p:spPr bwMode="auto">
                <a:xfrm>
                  <a:off x="6531166" y="812076"/>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1" name="Freeform: Shape 250">
                  <a:extLst>
                    <a:ext uri="{FF2B5EF4-FFF2-40B4-BE49-F238E27FC236}">
                      <a16:creationId xmlns:a16="http://schemas.microsoft.com/office/drawing/2014/main" id="{862B76E1-84B1-4582-ABC1-D29D6A046BA5}"/>
                    </a:ext>
                  </a:extLst>
                </p:cNvPr>
                <p:cNvSpPr>
                  <a:spLocks noChangeArrowheads="1"/>
                </p:cNvSpPr>
                <p:nvPr/>
              </p:nvSpPr>
              <p:spPr bwMode="auto">
                <a:xfrm>
                  <a:off x="6591859" y="8120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2" name="Freeform: Shape 251">
                  <a:extLst>
                    <a:ext uri="{FF2B5EF4-FFF2-40B4-BE49-F238E27FC236}">
                      <a16:creationId xmlns:a16="http://schemas.microsoft.com/office/drawing/2014/main" id="{1DA4996E-DF95-4018-AE3B-5C94FA76EAB5}"/>
                    </a:ext>
                  </a:extLst>
                </p:cNvPr>
                <p:cNvSpPr>
                  <a:spLocks noChangeArrowheads="1"/>
                </p:cNvSpPr>
                <p:nvPr/>
              </p:nvSpPr>
              <p:spPr bwMode="auto">
                <a:xfrm>
                  <a:off x="6645466" y="812075"/>
                  <a:ext cx="51763" cy="80340"/>
                </a:xfrm>
                <a:custGeom>
                  <a:avLst/>
                  <a:gdLst/>
                  <a:ahLst/>
                  <a:cxnLst/>
                  <a:rect l="l" t="t" r="r" b="b"/>
                  <a:pathLst>
                    <a:path w="51763" h="80340">
                      <a:moveTo>
                        <a:pt x="25024" y="0"/>
                      </a:moveTo>
                      <a:cubicBezTo>
                        <a:pt x="29789" y="109"/>
                        <a:pt x="33553" y="1117"/>
                        <a:pt x="36316" y="3024"/>
                      </a:cubicBezTo>
                      <a:cubicBezTo>
                        <a:pt x="39079" y="4930"/>
                        <a:pt x="41071"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60"/>
                        <a:pt x="33871" y="78870"/>
                      </a:cubicBezTo>
                      <a:cubicBezTo>
                        <a:pt x="30306" y="79880"/>
                        <a:pt x="26746" y="80369"/>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90"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0" y="43491"/>
                        <a:pt x="123" y="37081"/>
                        <a:pt x="0" y="29254"/>
                      </a:cubicBezTo>
                      <a:cubicBezTo>
                        <a:pt x="71"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7"/>
                        <a:pt x="26510" y="48577"/>
                      </a:cubicBezTo>
                      <a:cubicBezTo>
                        <a:pt x="29715" y="48549"/>
                        <a:pt x="32569" y="47634"/>
                        <a:pt x="35073" y="45833"/>
                      </a:cubicBezTo>
                      <a:cubicBezTo>
                        <a:pt x="37577" y="44033"/>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5"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3" name="Freeform: Shape 252">
                  <a:extLst>
                    <a:ext uri="{FF2B5EF4-FFF2-40B4-BE49-F238E27FC236}">
                      <a16:creationId xmlns:a16="http://schemas.microsoft.com/office/drawing/2014/main" id="{9A52B2B1-34BB-4A2C-BE82-C4200279DBC3}"/>
                    </a:ext>
                  </a:extLst>
                </p:cNvPr>
                <p:cNvSpPr>
                  <a:spLocks noChangeArrowheads="1"/>
                </p:cNvSpPr>
                <p:nvPr/>
              </p:nvSpPr>
              <p:spPr bwMode="auto">
                <a:xfrm>
                  <a:off x="671568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4" name="Freeform: Shape 253">
                  <a:extLst>
                    <a:ext uri="{FF2B5EF4-FFF2-40B4-BE49-F238E27FC236}">
                      <a16:creationId xmlns:a16="http://schemas.microsoft.com/office/drawing/2014/main" id="{657CEDA1-2E2F-4BCC-9F4F-121B1E6EB2FC}"/>
                    </a:ext>
                  </a:extLst>
                </p:cNvPr>
                <p:cNvSpPr>
                  <a:spLocks noChangeArrowheads="1"/>
                </p:cNvSpPr>
                <p:nvPr/>
              </p:nvSpPr>
              <p:spPr bwMode="auto">
                <a:xfrm>
                  <a:off x="6750241"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5" name="Freeform: Shape 254">
                  <a:extLst>
                    <a:ext uri="{FF2B5EF4-FFF2-40B4-BE49-F238E27FC236}">
                      <a16:creationId xmlns:a16="http://schemas.microsoft.com/office/drawing/2014/main" id="{9D34EC72-CDDF-48B5-A1DF-CEF9BC25539E}"/>
                    </a:ext>
                  </a:extLst>
                </p:cNvPr>
                <p:cNvSpPr>
                  <a:spLocks noChangeArrowheads="1"/>
                </p:cNvSpPr>
                <p:nvPr/>
              </p:nvSpPr>
              <p:spPr bwMode="auto">
                <a:xfrm>
                  <a:off x="6887134" y="81207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19" y="40141"/>
                        <a:pt x="49257" y="44541"/>
                      </a:cubicBezTo>
                      <a:cubicBezTo>
                        <a:pt x="46893" y="48941"/>
                        <a:pt x="43806" y="52236"/>
                        <a:pt x="39995" y="54425"/>
                      </a:cubicBezTo>
                      <a:cubicBezTo>
                        <a:pt x="36183" y="56615"/>
                        <a:pt x="32070" y="57709"/>
                        <a:pt x="27654" y="57707"/>
                      </a:cubicBezTo>
                      <a:cubicBezTo>
                        <a:pt x="23949" y="57688"/>
                        <a:pt x="20609" y="56928"/>
                        <a:pt x="17634" y="55425"/>
                      </a:cubicBezTo>
                      <a:cubicBezTo>
                        <a:pt x="14658"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8"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0"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6" name="Freeform: Shape 255">
                  <a:extLst>
                    <a:ext uri="{FF2B5EF4-FFF2-40B4-BE49-F238E27FC236}">
                      <a16:creationId xmlns:a16="http://schemas.microsoft.com/office/drawing/2014/main" id="{D2604FEC-30B3-4358-A263-02A9A00474E4}"/>
                    </a:ext>
                  </a:extLst>
                </p:cNvPr>
                <p:cNvSpPr>
                  <a:spLocks noChangeArrowheads="1"/>
                </p:cNvSpPr>
                <p:nvPr/>
              </p:nvSpPr>
              <p:spPr bwMode="auto">
                <a:xfrm>
                  <a:off x="6950494" y="812076"/>
                  <a:ext cx="36105" cy="57707"/>
                </a:xfrm>
                <a:custGeom>
                  <a:avLst/>
                  <a:gdLst/>
                  <a:ahLst/>
                  <a:cxnLst/>
                  <a:rect l="l" t="t" r="r" b="b"/>
                  <a:pathLst>
                    <a:path w="36105" h="57707">
                      <a:moveTo>
                        <a:pt x="20569" y="0"/>
                      </a:moveTo>
                      <a:cubicBezTo>
                        <a:pt x="23398" y="21"/>
                        <a:pt x="25974" y="349"/>
                        <a:pt x="28299" y="984"/>
                      </a:cubicBezTo>
                      <a:cubicBezTo>
                        <a:pt x="30624" y="1619"/>
                        <a:pt x="32541" y="2431"/>
                        <a:pt x="34050"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8" y="24452"/>
                      </a:cubicBezTo>
                      <a:cubicBezTo>
                        <a:pt x="26352" y="26179"/>
                        <a:pt x="29956" y="28356"/>
                        <a:pt x="32408" y="30983"/>
                      </a:cubicBezTo>
                      <a:cubicBezTo>
                        <a:pt x="34861" y="33611"/>
                        <a:pt x="36093" y="36960"/>
                        <a:pt x="36105" y="41031"/>
                      </a:cubicBezTo>
                      <a:cubicBezTo>
                        <a:pt x="36055" y="46027"/>
                        <a:pt x="34242"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7" name="Freeform: Shape 256">
                  <a:extLst>
                    <a:ext uri="{FF2B5EF4-FFF2-40B4-BE49-F238E27FC236}">
                      <a16:creationId xmlns:a16="http://schemas.microsoft.com/office/drawing/2014/main" id="{01A32C0A-0762-4942-BF63-9839A9D38B27}"/>
                    </a:ext>
                  </a:extLst>
                </p:cNvPr>
                <p:cNvSpPr>
                  <a:spLocks noChangeArrowheads="1"/>
                </p:cNvSpPr>
                <p:nvPr/>
              </p:nvSpPr>
              <p:spPr bwMode="auto">
                <a:xfrm>
                  <a:off x="7169341" y="812076"/>
                  <a:ext cx="54049" cy="57707"/>
                </a:xfrm>
                <a:custGeom>
                  <a:avLst/>
                  <a:gdLst/>
                  <a:ahLst/>
                  <a:cxnLst/>
                  <a:rect l="l" t="t" r="r" b="b"/>
                  <a:pathLst>
                    <a:path w="54049" h="57707">
                      <a:moveTo>
                        <a:pt x="27425" y="0"/>
                      </a:moveTo>
                      <a:cubicBezTo>
                        <a:pt x="35488" y="130"/>
                        <a:pt x="41912" y="2752"/>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4"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8" name="Freeform: Shape 257">
                  <a:extLst>
                    <a:ext uri="{FF2B5EF4-FFF2-40B4-BE49-F238E27FC236}">
                      <a16:creationId xmlns:a16="http://schemas.microsoft.com/office/drawing/2014/main" id="{89266E13-D1DB-406A-8194-06B6CF42CF9C}"/>
                    </a:ext>
                  </a:extLst>
                </p:cNvPr>
                <p:cNvSpPr>
                  <a:spLocks noChangeArrowheads="1"/>
                </p:cNvSpPr>
                <p:nvPr/>
              </p:nvSpPr>
              <p:spPr bwMode="auto">
                <a:xfrm>
                  <a:off x="5677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9" name="Freeform: Shape 258">
                  <a:extLst>
                    <a:ext uri="{FF2B5EF4-FFF2-40B4-BE49-F238E27FC236}">
                      <a16:creationId xmlns:a16="http://schemas.microsoft.com/office/drawing/2014/main" id="{FBB853EF-D656-48F9-B3C8-8E9F9967AB71}"/>
                    </a:ext>
                  </a:extLst>
                </p:cNvPr>
                <p:cNvSpPr>
                  <a:spLocks noChangeArrowheads="1"/>
                </p:cNvSpPr>
                <p:nvPr/>
              </p:nvSpPr>
              <p:spPr bwMode="auto">
                <a:xfrm>
                  <a:off x="6820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0" name="Freeform: Shape 259">
                  <a:extLst>
                    <a:ext uri="{FF2B5EF4-FFF2-40B4-BE49-F238E27FC236}">
                      <a16:creationId xmlns:a16="http://schemas.microsoft.com/office/drawing/2014/main" id="{9978DCDE-4BEC-4C17-A6E4-4F745B9D15D2}"/>
                    </a:ext>
                  </a:extLst>
                </p:cNvPr>
                <p:cNvSpPr>
                  <a:spLocks noChangeArrowheads="1"/>
                </p:cNvSpPr>
                <p:nvPr/>
              </p:nvSpPr>
              <p:spPr bwMode="auto">
                <a:xfrm>
                  <a:off x="7014654" y="813219"/>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79" y="39993"/>
                        <a:pt x="21189" y="42871"/>
                        <a:pt x="21713" y="45720"/>
                      </a:cubicBezTo>
                      <a:lnTo>
                        <a:pt x="22055" y="45720"/>
                      </a:lnTo>
                      <a:cubicBezTo>
                        <a:pt x="22696" y="42911"/>
                        <a:pt x="23443" y="40038"/>
                        <a:pt x="24298" y="37101"/>
                      </a:cubicBezTo>
                      <a:cubicBezTo>
                        <a:pt x="25153" y="34164"/>
                        <a:pt x="26043" y="31205"/>
                        <a:pt x="26970" y="28225"/>
                      </a:cubicBezTo>
                      <a:lnTo>
                        <a:pt x="35997" y="0"/>
                      </a:lnTo>
                      <a:lnTo>
                        <a:pt x="44454" y="0"/>
                      </a:lnTo>
                      <a:lnTo>
                        <a:pt x="53025" y="27653"/>
                      </a:lnTo>
                      <a:cubicBezTo>
                        <a:pt x="54051" y="30957"/>
                        <a:pt x="54970" y="34097"/>
                        <a:pt x="55782" y="37072"/>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0" y="29032"/>
                      </a:cubicBezTo>
                      <a:lnTo>
                        <a:pt x="25827" y="55307"/>
                      </a:lnTo>
                      <a:lnTo>
                        <a:pt x="16684"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1" name="Freeform: Shape 260">
                  <a:extLst>
                    <a:ext uri="{FF2B5EF4-FFF2-40B4-BE49-F238E27FC236}">
                      <a16:creationId xmlns:a16="http://schemas.microsoft.com/office/drawing/2014/main" id="{A69D9510-0788-4131-912B-FEBDAE0DD5A6}"/>
                    </a:ext>
                  </a:extLst>
                </p:cNvPr>
                <p:cNvSpPr>
                  <a:spLocks noChangeArrowheads="1"/>
                </p:cNvSpPr>
                <p:nvPr/>
              </p:nvSpPr>
              <p:spPr bwMode="auto">
                <a:xfrm>
                  <a:off x="5696509"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8"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8"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2" name="Freeform: Shape 261">
                  <a:extLst>
                    <a:ext uri="{FF2B5EF4-FFF2-40B4-BE49-F238E27FC236}">
                      <a16:creationId xmlns:a16="http://schemas.microsoft.com/office/drawing/2014/main" id="{92769E15-C388-458D-B708-D516A540C1B5}"/>
                    </a:ext>
                  </a:extLst>
                </p:cNvPr>
                <p:cNvSpPr>
                  <a:spLocks noChangeArrowheads="1"/>
                </p:cNvSpPr>
                <p:nvPr/>
              </p:nvSpPr>
              <p:spPr bwMode="auto">
                <a:xfrm>
                  <a:off x="6226365" y="93026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2"/>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3" name="Freeform: Shape 262">
                  <a:extLst>
                    <a:ext uri="{FF2B5EF4-FFF2-40B4-BE49-F238E27FC236}">
                      <a16:creationId xmlns:a16="http://schemas.microsoft.com/office/drawing/2014/main" id="{AA95506C-6F4C-4ED9-AB4C-4ADFC0FF5FE4}"/>
                    </a:ext>
                  </a:extLst>
                </p:cNvPr>
                <p:cNvSpPr>
                  <a:spLocks noChangeArrowheads="1"/>
                </p:cNvSpPr>
                <p:nvPr/>
              </p:nvSpPr>
              <p:spPr bwMode="auto">
                <a:xfrm>
                  <a:off x="6315634"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2"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2"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2"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4" name="Freeform: Shape 263">
                  <a:extLst>
                    <a:ext uri="{FF2B5EF4-FFF2-40B4-BE49-F238E27FC236}">
                      <a16:creationId xmlns:a16="http://schemas.microsoft.com/office/drawing/2014/main" id="{EBDC9515-19D4-474A-BF1B-19FBF2141516}"/>
                    </a:ext>
                  </a:extLst>
                </p:cNvPr>
                <p:cNvSpPr>
                  <a:spLocks noChangeArrowheads="1"/>
                </p:cNvSpPr>
                <p:nvPr/>
              </p:nvSpPr>
              <p:spPr bwMode="auto">
                <a:xfrm>
                  <a:off x="6497066" y="93026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5" name="Freeform: Shape 264">
                  <a:extLst>
                    <a:ext uri="{FF2B5EF4-FFF2-40B4-BE49-F238E27FC236}">
                      <a16:creationId xmlns:a16="http://schemas.microsoft.com/office/drawing/2014/main" id="{85632C2C-52A6-43DC-98D3-9E11485CC564}"/>
                    </a:ext>
                  </a:extLst>
                </p:cNvPr>
                <p:cNvSpPr>
                  <a:spLocks noChangeArrowheads="1"/>
                </p:cNvSpPr>
                <p:nvPr/>
              </p:nvSpPr>
              <p:spPr bwMode="auto">
                <a:xfrm>
                  <a:off x="5838583" y="93437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6" name="Freeform: Shape 265">
                  <a:extLst>
                    <a:ext uri="{FF2B5EF4-FFF2-40B4-BE49-F238E27FC236}">
                      <a16:creationId xmlns:a16="http://schemas.microsoft.com/office/drawing/2014/main" id="{A23957DC-CF69-4602-B376-904B3089D569}"/>
                    </a:ext>
                  </a:extLst>
                </p:cNvPr>
                <p:cNvSpPr>
                  <a:spLocks noChangeArrowheads="1"/>
                </p:cNvSpPr>
                <p:nvPr/>
              </p:nvSpPr>
              <p:spPr bwMode="auto">
                <a:xfrm>
                  <a:off x="6128830" y="942835"/>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7" name="Freeform: Shape 266">
                  <a:extLst>
                    <a:ext uri="{FF2B5EF4-FFF2-40B4-BE49-F238E27FC236}">
                      <a16:creationId xmlns:a16="http://schemas.microsoft.com/office/drawing/2014/main" id="{0A79580A-DD7D-436D-876D-9E53E55905C4}"/>
                    </a:ext>
                  </a:extLst>
                </p:cNvPr>
                <p:cNvSpPr>
                  <a:spLocks noChangeArrowheads="1"/>
                </p:cNvSpPr>
                <p:nvPr/>
              </p:nvSpPr>
              <p:spPr bwMode="auto">
                <a:xfrm>
                  <a:off x="6452679" y="9428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8" name="Freeform: Shape 267">
                  <a:extLst>
                    <a:ext uri="{FF2B5EF4-FFF2-40B4-BE49-F238E27FC236}">
                      <a16:creationId xmlns:a16="http://schemas.microsoft.com/office/drawing/2014/main" id="{EEEC65C7-840B-417C-B195-6F69DC1D1AAE}"/>
                    </a:ext>
                  </a:extLst>
                </p:cNvPr>
                <p:cNvSpPr>
                  <a:spLocks noChangeArrowheads="1"/>
                </p:cNvSpPr>
                <p:nvPr/>
              </p:nvSpPr>
              <p:spPr bwMode="auto">
                <a:xfrm>
                  <a:off x="5467909" y="95494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1"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9" name="Freeform: Shape 268">
                  <a:extLst>
                    <a:ext uri="{FF2B5EF4-FFF2-40B4-BE49-F238E27FC236}">
                      <a16:creationId xmlns:a16="http://schemas.microsoft.com/office/drawing/2014/main" id="{62DA55CD-AF9D-45BC-A070-8E14FC597218}"/>
                    </a:ext>
                  </a:extLst>
                </p:cNvPr>
                <p:cNvSpPr>
                  <a:spLocks noChangeArrowheads="1"/>
                </p:cNvSpPr>
                <p:nvPr/>
              </p:nvSpPr>
              <p:spPr bwMode="auto">
                <a:xfrm>
                  <a:off x="55592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1" y="47947"/>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0" name="Freeform: Shape 269">
                  <a:extLst>
                    <a:ext uri="{FF2B5EF4-FFF2-40B4-BE49-F238E27FC236}">
                      <a16:creationId xmlns:a16="http://schemas.microsoft.com/office/drawing/2014/main" id="{1AA47B6D-5987-4390-AC7C-B132694FC28E}"/>
                    </a:ext>
                  </a:extLst>
                </p:cNvPr>
                <p:cNvSpPr>
                  <a:spLocks noChangeArrowheads="1"/>
                </p:cNvSpPr>
                <p:nvPr/>
              </p:nvSpPr>
              <p:spPr bwMode="auto">
                <a:xfrm>
                  <a:off x="5759640" y="9549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1" name="Freeform: Shape 270">
                  <a:extLst>
                    <a:ext uri="{FF2B5EF4-FFF2-40B4-BE49-F238E27FC236}">
                      <a16:creationId xmlns:a16="http://schemas.microsoft.com/office/drawing/2014/main" id="{D2087C6B-619C-4590-9398-31C6422A8CB2}"/>
                    </a:ext>
                  </a:extLst>
                </p:cNvPr>
                <p:cNvSpPr>
                  <a:spLocks noChangeArrowheads="1"/>
                </p:cNvSpPr>
                <p:nvPr/>
              </p:nvSpPr>
              <p:spPr bwMode="auto">
                <a:xfrm>
                  <a:off x="5867959" y="9549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2" name="Freeform: Shape 271">
                  <a:extLst>
                    <a:ext uri="{FF2B5EF4-FFF2-40B4-BE49-F238E27FC236}">
                      <a16:creationId xmlns:a16="http://schemas.microsoft.com/office/drawing/2014/main" id="{4824BD70-E189-471D-BDC4-D46197AA00ED}"/>
                    </a:ext>
                  </a:extLst>
                </p:cNvPr>
                <p:cNvSpPr>
                  <a:spLocks noChangeArrowheads="1"/>
                </p:cNvSpPr>
                <p:nvPr/>
              </p:nvSpPr>
              <p:spPr bwMode="auto">
                <a:xfrm>
                  <a:off x="59632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3" name="Freeform: Shape 272">
                  <a:extLst>
                    <a:ext uri="{FF2B5EF4-FFF2-40B4-BE49-F238E27FC236}">
                      <a16:creationId xmlns:a16="http://schemas.microsoft.com/office/drawing/2014/main" id="{546A769B-0579-4115-833B-154BDA05B147}"/>
                    </a:ext>
                  </a:extLst>
                </p:cNvPr>
                <p:cNvSpPr>
                  <a:spLocks noChangeArrowheads="1"/>
                </p:cNvSpPr>
                <p:nvPr/>
              </p:nvSpPr>
              <p:spPr bwMode="auto">
                <a:xfrm>
                  <a:off x="6025998"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4" name="Freeform: Shape 273">
                  <a:extLst>
                    <a:ext uri="{FF2B5EF4-FFF2-40B4-BE49-F238E27FC236}">
                      <a16:creationId xmlns:a16="http://schemas.microsoft.com/office/drawing/2014/main" id="{2585DE25-83A2-4CC4-A1F9-ADAD79022E8E}"/>
                    </a:ext>
                  </a:extLst>
                </p:cNvPr>
                <p:cNvSpPr>
                  <a:spLocks noChangeArrowheads="1"/>
                </p:cNvSpPr>
                <p:nvPr/>
              </p:nvSpPr>
              <p:spPr bwMode="auto">
                <a:xfrm>
                  <a:off x="6083490" y="954951"/>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5" name="Freeform: Shape 274">
                  <a:extLst>
                    <a:ext uri="{FF2B5EF4-FFF2-40B4-BE49-F238E27FC236}">
                      <a16:creationId xmlns:a16="http://schemas.microsoft.com/office/drawing/2014/main" id="{C546ED8F-04F0-421A-89F4-B2B707081EC3}"/>
                    </a:ext>
                  </a:extLst>
                </p:cNvPr>
                <p:cNvSpPr>
                  <a:spLocks noChangeArrowheads="1"/>
                </p:cNvSpPr>
                <p:nvPr/>
              </p:nvSpPr>
              <p:spPr bwMode="auto">
                <a:xfrm>
                  <a:off x="6169215" y="954951"/>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6" name="Freeform: Shape 275">
                  <a:extLst>
                    <a:ext uri="{FF2B5EF4-FFF2-40B4-BE49-F238E27FC236}">
                      <a16:creationId xmlns:a16="http://schemas.microsoft.com/office/drawing/2014/main" id="{CE961A4C-ED21-4B56-8DE1-41D58BB1569A}"/>
                    </a:ext>
                  </a:extLst>
                </p:cNvPr>
                <p:cNvSpPr>
                  <a:spLocks noChangeArrowheads="1"/>
                </p:cNvSpPr>
                <p:nvPr/>
              </p:nvSpPr>
              <p:spPr bwMode="auto">
                <a:xfrm>
                  <a:off x="6559741" y="954951"/>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7" name="Freeform: Shape 276">
                  <a:extLst>
                    <a:ext uri="{FF2B5EF4-FFF2-40B4-BE49-F238E27FC236}">
                      <a16:creationId xmlns:a16="http://schemas.microsoft.com/office/drawing/2014/main" id="{61B529E1-9755-49EA-BFAD-0E0C245DDB38}"/>
                    </a:ext>
                  </a:extLst>
                </p:cNvPr>
                <p:cNvSpPr>
                  <a:spLocks noChangeArrowheads="1"/>
                </p:cNvSpPr>
                <p:nvPr/>
              </p:nvSpPr>
              <p:spPr bwMode="auto">
                <a:xfrm>
                  <a:off x="66490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3" y="48941"/>
                        <a:pt x="43806" y="52236"/>
                        <a:pt x="39995" y="54425"/>
                      </a:cubicBezTo>
                      <a:cubicBezTo>
                        <a:pt x="36183" y="56615"/>
                        <a:pt x="32070" y="57709"/>
                        <a:pt x="27654" y="57707"/>
                      </a:cubicBezTo>
                      <a:cubicBezTo>
                        <a:pt x="23950" y="57688"/>
                        <a:pt x="20609"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7"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8" name="Freeform: Shape 277">
                  <a:extLst>
                    <a:ext uri="{FF2B5EF4-FFF2-40B4-BE49-F238E27FC236}">
                      <a16:creationId xmlns:a16="http://schemas.microsoft.com/office/drawing/2014/main" id="{95B84C5C-A0AF-4470-9AF0-6F03D4750B3B}"/>
                    </a:ext>
                  </a:extLst>
                </p:cNvPr>
                <p:cNvSpPr>
                  <a:spLocks noChangeArrowheads="1"/>
                </p:cNvSpPr>
                <p:nvPr/>
              </p:nvSpPr>
              <p:spPr bwMode="auto">
                <a:xfrm>
                  <a:off x="6782359" y="95495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9" name="Freeform: Shape 278">
                  <a:extLst>
                    <a:ext uri="{FF2B5EF4-FFF2-40B4-BE49-F238E27FC236}">
                      <a16:creationId xmlns:a16="http://schemas.microsoft.com/office/drawing/2014/main" id="{D8C69E02-D44F-4ECD-9CB2-DF2EBE34340F}"/>
                    </a:ext>
                  </a:extLst>
                </p:cNvPr>
                <p:cNvSpPr>
                  <a:spLocks noChangeArrowheads="1"/>
                </p:cNvSpPr>
                <p:nvPr/>
              </p:nvSpPr>
              <p:spPr bwMode="auto">
                <a:xfrm>
                  <a:off x="6817144" y="954951"/>
                  <a:ext cx="36105" cy="57707"/>
                </a:xfrm>
                <a:custGeom>
                  <a:avLst/>
                  <a:gdLst/>
                  <a:ahLst/>
                  <a:cxnLst/>
                  <a:rect l="l" t="t" r="r" b="b"/>
                  <a:pathLst>
                    <a:path w="36105" h="57707">
                      <a:moveTo>
                        <a:pt x="20569" y="0"/>
                      </a:moveTo>
                      <a:cubicBezTo>
                        <a:pt x="23398" y="21"/>
                        <a:pt x="25975" y="349"/>
                        <a:pt x="28299" y="984"/>
                      </a:cubicBezTo>
                      <a:cubicBezTo>
                        <a:pt x="30624" y="1618"/>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0" name="Freeform: Shape 279">
                  <a:extLst>
                    <a:ext uri="{FF2B5EF4-FFF2-40B4-BE49-F238E27FC236}">
                      <a16:creationId xmlns:a16="http://schemas.microsoft.com/office/drawing/2014/main" id="{3C6E6385-649C-4C81-BC98-3BA3A93B30B0}"/>
                    </a:ext>
                  </a:extLst>
                </p:cNvPr>
                <p:cNvSpPr>
                  <a:spLocks noChangeArrowheads="1"/>
                </p:cNvSpPr>
                <p:nvPr/>
              </p:nvSpPr>
              <p:spPr bwMode="auto">
                <a:xfrm>
                  <a:off x="69308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4" y="18780"/>
                        <a:pt x="43191" y="22514"/>
                      </a:cubicBezTo>
                      <a:lnTo>
                        <a:pt x="43191" y="43191"/>
                      </a:lnTo>
                      <a:cubicBezTo>
                        <a:pt x="43189" y="45608"/>
                        <a:pt x="43250" y="47947"/>
                        <a:pt x="43377" y="50206"/>
                      </a:cubicBezTo>
                      <a:cubicBezTo>
                        <a:pt x="43503" y="52466"/>
                        <a:pt x="43708" y="54547"/>
                        <a:pt x="43991" y="56450"/>
                      </a:cubicBezTo>
                      <a:lnTo>
                        <a:pt x="34973" y="56450"/>
                      </a:lnTo>
                      <a:lnTo>
                        <a:pt x="34174"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0"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8"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1" name="Freeform: Shape 280">
                  <a:extLst>
                    <a:ext uri="{FF2B5EF4-FFF2-40B4-BE49-F238E27FC236}">
                      <a16:creationId xmlns:a16="http://schemas.microsoft.com/office/drawing/2014/main" id="{37A386E2-E393-44A6-A854-C5DA8E34E423}"/>
                    </a:ext>
                  </a:extLst>
                </p:cNvPr>
                <p:cNvSpPr>
                  <a:spLocks noChangeArrowheads="1"/>
                </p:cNvSpPr>
                <p:nvPr/>
              </p:nvSpPr>
              <p:spPr bwMode="auto">
                <a:xfrm>
                  <a:off x="6991908" y="95494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4"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6" y="11264"/>
                      </a:cubicBezTo>
                      <a:cubicBezTo>
                        <a:pt x="13806" y="13214"/>
                        <a:pt x="12143" y="15628"/>
                        <a:pt x="11188" y="18507"/>
                      </a:cubicBezTo>
                      <a:cubicBezTo>
                        <a:pt x="10959" y="19145"/>
                        <a:pt x="10787" y="19869"/>
                        <a:pt x="10673" y="20679"/>
                      </a:cubicBezTo>
                      <a:cubicBezTo>
                        <a:pt x="10558"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2" name="Freeform: Shape 281">
                  <a:extLst>
                    <a:ext uri="{FF2B5EF4-FFF2-40B4-BE49-F238E27FC236}">
                      <a16:creationId xmlns:a16="http://schemas.microsoft.com/office/drawing/2014/main" id="{E82EAEEA-E09D-487C-AC9E-0E09A598F1BA}"/>
                    </a:ext>
                  </a:extLst>
                </p:cNvPr>
                <p:cNvSpPr>
                  <a:spLocks noChangeArrowheads="1"/>
                </p:cNvSpPr>
                <p:nvPr/>
              </p:nvSpPr>
              <p:spPr bwMode="auto">
                <a:xfrm>
                  <a:off x="7055040" y="954951"/>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3" y="7987"/>
                      </a:cubicBezTo>
                      <a:cubicBezTo>
                        <a:pt x="23338" y="8144"/>
                        <a:pt x="18495" y="10202"/>
                        <a:pt x="15173" y="14161"/>
                      </a:cubicBezTo>
                      <a:cubicBezTo>
                        <a:pt x="11851" y="18120"/>
                        <a:pt x="10179"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3" name="Freeform: Shape 282">
                  <a:extLst>
                    <a:ext uri="{FF2B5EF4-FFF2-40B4-BE49-F238E27FC236}">
                      <a16:creationId xmlns:a16="http://schemas.microsoft.com/office/drawing/2014/main" id="{B69051AF-B8C2-4CE8-85B0-847BE2B2CF3E}"/>
                    </a:ext>
                  </a:extLst>
                </p:cNvPr>
                <p:cNvSpPr>
                  <a:spLocks noChangeArrowheads="1"/>
                </p:cNvSpPr>
                <p:nvPr/>
              </p:nvSpPr>
              <p:spPr bwMode="auto">
                <a:xfrm>
                  <a:off x="7102665" y="954951"/>
                  <a:ext cx="48794" cy="57707"/>
                </a:xfrm>
                <a:custGeom>
                  <a:avLst/>
                  <a:gdLst/>
                  <a:ahLst/>
                  <a:cxnLst/>
                  <a:rect l="l" t="t" r="r" b="b"/>
                  <a:pathLst>
                    <a:path w="48794" h="57707">
                      <a:moveTo>
                        <a:pt x="25939" y="0"/>
                      </a:moveTo>
                      <a:cubicBezTo>
                        <a:pt x="31943" y="132"/>
                        <a:pt x="36610" y="1620"/>
                        <a:pt x="39941" y="4464"/>
                      </a:cubicBezTo>
                      <a:cubicBezTo>
                        <a:pt x="43272" y="7309"/>
                        <a:pt x="45593" y="10719"/>
                        <a:pt x="46905" y="14694"/>
                      </a:cubicBezTo>
                      <a:cubicBezTo>
                        <a:pt x="48217" y="18669"/>
                        <a:pt x="48846" y="22418"/>
                        <a:pt x="48791" y="25941"/>
                      </a:cubicBezTo>
                      <a:cubicBezTo>
                        <a:pt x="48791"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09"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4" name="Freeform: Shape 283">
                  <a:extLst>
                    <a:ext uri="{FF2B5EF4-FFF2-40B4-BE49-F238E27FC236}">
                      <a16:creationId xmlns:a16="http://schemas.microsoft.com/office/drawing/2014/main" id="{83F7FEDF-56A7-4EDF-BA89-10F53F32E7EC}"/>
                    </a:ext>
                  </a:extLst>
                </p:cNvPr>
                <p:cNvSpPr>
                  <a:spLocks noChangeArrowheads="1"/>
                </p:cNvSpPr>
                <p:nvPr/>
              </p:nvSpPr>
              <p:spPr bwMode="auto">
                <a:xfrm>
                  <a:off x="5613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6" y="32461"/>
                      </a:cubicBezTo>
                      <a:lnTo>
                        <a:pt x="41365" y="0"/>
                      </a:lnTo>
                      <a:lnTo>
                        <a:pt x="51992" y="0"/>
                      </a:lnTo>
                      <a:lnTo>
                        <a:pt x="36909" y="39433"/>
                      </a:lnTo>
                      <a:cubicBezTo>
                        <a:pt x="33398"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5" name="Freeform: Shape 284">
                  <a:extLst>
                    <a:ext uri="{FF2B5EF4-FFF2-40B4-BE49-F238E27FC236}">
                      <a16:creationId xmlns:a16="http://schemas.microsoft.com/office/drawing/2014/main" id="{3C64E091-A497-4A02-8BD0-6B7B7C431933}"/>
                    </a:ext>
                  </a:extLst>
                </p:cNvPr>
                <p:cNvSpPr>
                  <a:spLocks noChangeArrowheads="1"/>
                </p:cNvSpPr>
                <p:nvPr/>
              </p:nvSpPr>
              <p:spPr bwMode="auto">
                <a:xfrm>
                  <a:off x="5839840" y="9560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6" name="Freeform: Shape 285">
                  <a:extLst>
                    <a:ext uri="{FF2B5EF4-FFF2-40B4-BE49-F238E27FC236}">
                      <a16:creationId xmlns:a16="http://schemas.microsoft.com/office/drawing/2014/main" id="{445C3385-389B-4C43-BDB5-2B18E4904E8A}"/>
                    </a:ext>
                  </a:extLst>
                </p:cNvPr>
                <p:cNvSpPr>
                  <a:spLocks noChangeArrowheads="1"/>
                </p:cNvSpPr>
                <p:nvPr/>
              </p:nvSpPr>
              <p:spPr bwMode="auto">
                <a:xfrm>
                  <a:off x="6375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5" y="32461"/>
                      </a:cubicBezTo>
                      <a:lnTo>
                        <a:pt x="41365" y="0"/>
                      </a:lnTo>
                      <a:lnTo>
                        <a:pt x="51992" y="0"/>
                      </a:lnTo>
                      <a:lnTo>
                        <a:pt x="36909" y="39433"/>
                      </a:lnTo>
                      <a:cubicBezTo>
                        <a:pt x="33397" y="48799"/>
                        <a:pt x="30193" y="56186"/>
                        <a:pt x="27296" y="61593"/>
                      </a:cubicBezTo>
                      <a:cubicBezTo>
                        <a:pt x="24399" y="67001"/>
                        <a:pt x="21280" y="71159"/>
                        <a:pt x="17940" y="74066"/>
                      </a:cubicBezTo>
                      <a:cubicBezTo>
                        <a:pt x="15384"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6"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7" name="Freeform: Shape 286">
                  <a:extLst>
                    <a:ext uri="{FF2B5EF4-FFF2-40B4-BE49-F238E27FC236}">
                      <a16:creationId xmlns:a16="http://schemas.microsoft.com/office/drawing/2014/main" id="{538D81C2-AD80-41E1-80D9-81B299754D79}"/>
                    </a:ext>
                  </a:extLst>
                </p:cNvPr>
                <p:cNvSpPr>
                  <a:spLocks noChangeArrowheads="1"/>
                </p:cNvSpPr>
                <p:nvPr/>
              </p:nvSpPr>
              <p:spPr bwMode="auto">
                <a:xfrm>
                  <a:off x="67157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1" y="0"/>
                      </a:lnTo>
                      <a:lnTo>
                        <a:pt x="46621"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8" name="Freeform: Shape 287">
                  <a:extLst>
                    <a:ext uri="{FF2B5EF4-FFF2-40B4-BE49-F238E27FC236}">
                      <a16:creationId xmlns:a16="http://schemas.microsoft.com/office/drawing/2014/main" id="{58A3572B-6429-4D42-9001-4721D758BB75}"/>
                    </a:ext>
                  </a:extLst>
                </p:cNvPr>
                <p:cNvSpPr>
                  <a:spLocks noChangeArrowheads="1"/>
                </p:cNvSpPr>
                <p:nvPr/>
              </p:nvSpPr>
              <p:spPr bwMode="auto">
                <a:xfrm>
                  <a:off x="68681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49"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9" name="Freeform: Shape 288">
                  <a:extLst>
                    <a:ext uri="{FF2B5EF4-FFF2-40B4-BE49-F238E27FC236}">
                      <a16:creationId xmlns:a16="http://schemas.microsoft.com/office/drawing/2014/main" id="{61615166-B53C-4F19-989E-80362A85B6E3}"/>
                    </a:ext>
                  </a:extLst>
                </p:cNvPr>
                <p:cNvSpPr>
                  <a:spLocks noChangeArrowheads="1"/>
                </p:cNvSpPr>
                <p:nvPr/>
              </p:nvSpPr>
              <p:spPr bwMode="auto">
                <a:xfrm>
                  <a:off x="5404586" y="1062354"/>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0" name="Freeform: Shape 289">
                  <a:extLst>
                    <a:ext uri="{FF2B5EF4-FFF2-40B4-BE49-F238E27FC236}">
                      <a16:creationId xmlns:a16="http://schemas.microsoft.com/office/drawing/2014/main" id="{04E34607-D620-4CE6-A317-9DE066D1E429}"/>
                    </a:ext>
                  </a:extLst>
                </p:cNvPr>
                <p:cNvSpPr>
                  <a:spLocks noChangeArrowheads="1"/>
                </p:cNvSpPr>
                <p:nvPr/>
              </p:nvSpPr>
              <p:spPr bwMode="auto">
                <a:xfrm>
                  <a:off x="5535040" y="1063612"/>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1" name="Freeform: Shape 290">
                  <a:extLst>
                    <a:ext uri="{FF2B5EF4-FFF2-40B4-BE49-F238E27FC236}">
                      <a16:creationId xmlns:a16="http://schemas.microsoft.com/office/drawing/2014/main" id="{98D16F98-924A-4DE5-80EE-B434B05D775A}"/>
                    </a:ext>
                  </a:extLst>
                </p:cNvPr>
                <p:cNvSpPr>
                  <a:spLocks noChangeArrowheads="1"/>
                </p:cNvSpPr>
                <p:nvPr/>
              </p:nvSpPr>
              <p:spPr bwMode="auto">
                <a:xfrm>
                  <a:off x="6087491" y="106361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4"/>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2" name="Freeform: Shape 291">
                  <a:extLst>
                    <a:ext uri="{FF2B5EF4-FFF2-40B4-BE49-F238E27FC236}">
                      <a16:creationId xmlns:a16="http://schemas.microsoft.com/office/drawing/2014/main" id="{6E3A22D3-A96C-4554-B33B-2D7614E8656C}"/>
                    </a:ext>
                  </a:extLst>
                </p:cNvPr>
                <p:cNvSpPr>
                  <a:spLocks noChangeArrowheads="1"/>
                </p:cNvSpPr>
                <p:nvPr/>
              </p:nvSpPr>
              <p:spPr bwMode="auto">
                <a:xfrm>
                  <a:off x="6152908" y="106772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0" y="11802"/>
                        <a:pt x="8065" y="12402"/>
                        <a:pt x="6051" y="12444"/>
                      </a:cubicBezTo>
                      <a:cubicBezTo>
                        <a:pt x="4200"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3" name="Freeform: Shape 292">
                  <a:extLst>
                    <a:ext uri="{FF2B5EF4-FFF2-40B4-BE49-F238E27FC236}">
                      <a16:creationId xmlns:a16="http://schemas.microsoft.com/office/drawing/2014/main" id="{3AB05550-7519-42B2-9CEB-B85C9FB3382A}"/>
                    </a:ext>
                  </a:extLst>
                </p:cNvPr>
                <p:cNvSpPr>
                  <a:spLocks noChangeArrowheads="1"/>
                </p:cNvSpPr>
                <p:nvPr/>
              </p:nvSpPr>
              <p:spPr bwMode="auto">
                <a:xfrm>
                  <a:off x="54906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4" name="Freeform: Shape 293">
                  <a:extLst>
                    <a:ext uri="{FF2B5EF4-FFF2-40B4-BE49-F238E27FC236}">
                      <a16:creationId xmlns:a16="http://schemas.microsoft.com/office/drawing/2014/main" id="{E647F0E9-634C-4869-8799-729AA75771FA}"/>
                    </a:ext>
                  </a:extLst>
                </p:cNvPr>
                <p:cNvSpPr>
                  <a:spLocks noChangeArrowheads="1"/>
                </p:cNvSpPr>
                <p:nvPr/>
              </p:nvSpPr>
              <p:spPr bwMode="auto">
                <a:xfrm>
                  <a:off x="58335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5" name="Freeform: Shape 294">
                  <a:extLst>
                    <a:ext uri="{FF2B5EF4-FFF2-40B4-BE49-F238E27FC236}">
                      <a16:creationId xmlns:a16="http://schemas.microsoft.com/office/drawing/2014/main" id="{5B03CB3E-E122-44A4-9F27-C12FC8A6B8BE}"/>
                    </a:ext>
                  </a:extLst>
                </p:cNvPr>
                <p:cNvSpPr>
                  <a:spLocks noChangeArrowheads="1"/>
                </p:cNvSpPr>
                <p:nvPr/>
              </p:nvSpPr>
              <p:spPr bwMode="auto">
                <a:xfrm>
                  <a:off x="5340541" y="108830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6" name="Freeform: Shape 295">
                  <a:extLst>
                    <a:ext uri="{FF2B5EF4-FFF2-40B4-BE49-F238E27FC236}">
                      <a16:creationId xmlns:a16="http://schemas.microsoft.com/office/drawing/2014/main" id="{64D67D02-8AEB-4D96-998C-87F661B3217B}"/>
                    </a:ext>
                  </a:extLst>
                </p:cNvPr>
                <p:cNvSpPr>
                  <a:spLocks noChangeArrowheads="1"/>
                </p:cNvSpPr>
                <p:nvPr/>
              </p:nvSpPr>
              <p:spPr bwMode="auto">
                <a:xfrm>
                  <a:off x="5597715" y="108830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7" name="Freeform: Shape 296">
                  <a:extLst>
                    <a:ext uri="{FF2B5EF4-FFF2-40B4-BE49-F238E27FC236}">
                      <a16:creationId xmlns:a16="http://schemas.microsoft.com/office/drawing/2014/main" id="{29595A2B-4506-4C7E-B0C7-1AE5EA9DA0BB}"/>
                    </a:ext>
                  </a:extLst>
                </p:cNvPr>
                <p:cNvSpPr>
                  <a:spLocks noChangeArrowheads="1"/>
                </p:cNvSpPr>
                <p:nvPr/>
              </p:nvSpPr>
              <p:spPr bwMode="auto">
                <a:xfrm>
                  <a:off x="5677459"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49"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8" name="Freeform: Shape 297">
                  <a:extLst>
                    <a:ext uri="{FF2B5EF4-FFF2-40B4-BE49-F238E27FC236}">
                      <a16:creationId xmlns:a16="http://schemas.microsoft.com/office/drawing/2014/main" id="{7C197B33-A5D4-43B4-9F29-DE4D73754F23}"/>
                    </a:ext>
                  </a:extLst>
                </p:cNvPr>
                <p:cNvSpPr>
                  <a:spLocks noChangeArrowheads="1"/>
                </p:cNvSpPr>
                <p:nvPr/>
              </p:nvSpPr>
              <p:spPr bwMode="auto">
                <a:xfrm>
                  <a:off x="5740248" y="10883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9" name="Freeform: Shape 298">
                  <a:extLst>
                    <a:ext uri="{FF2B5EF4-FFF2-40B4-BE49-F238E27FC236}">
                      <a16:creationId xmlns:a16="http://schemas.microsoft.com/office/drawing/2014/main" id="{33151859-E2A8-43C9-8993-D130738BEEFA}"/>
                    </a:ext>
                  </a:extLst>
                </p:cNvPr>
                <p:cNvSpPr>
                  <a:spLocks noChangeArrowheads="1"/>
                </p:cNvSpPr>
                <p:nvPr/>
              </p:nvSpPr>
              <p:spPr bwMode="auto">
                <a:xfrm>
                  <a:off x="5801284" y="10883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0" name="Freeform: Shape 299">
                  <a:extLst>
                    <a:ext uri="{FF2B5EF4-FFF2-40B4-BE49-F238E27FC236}">
                      <a16:creationId xmlns:a16="http://schemas.microsoft.com/office/drawing/2014/main" id="{9D9818E0-F286-42A1-99A9-E443CE66AFC6}"/>
                    </a:ext>
                  </a:extLst>
                </p:cNvPr>
                <p:cNvSpPr>
                  <a:spLocks noChangeArrowheads="1"/>
                </p:cNvSpPr>
                <p:nvPr/>
              </p:nvSpPr>
              <p:spPr bwMode="auto">
                <a:xfrm>
                  <a:off x="5877483" y="108829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1" name="Freeform: Shape 300">
                  <a:extLst>
                    <a:ext uri="{FF2B5EF4-FFF2-40B4-BE49-F238E27FC236}">
                      <a16:creationId xmlns:a16="http://schemas.microsoft.com/office/drawing/2014/main" id="{805695AF-F682-451B-B70C-7BBCC133EE12}"/>
                    </a:ext>
                  </a:extLst>
                </p:cNvPr>
                <p:cNvSpPr>
                  <a:spLocks noChangeArrowheads="1"/>
                </p:cNvSpPr>
                <p:nvPr/>
              </p:nvSpPr>
              <p:spPr bwMode="auto">
                <a:xfrm>
                  <a:off x="5940615" y="1088301"/>
                  <a:ext cx="48796" cy="57707"/>
                </a:xfrm>
                <a:custGeom>
                  <a:avLst/>
                  <a:gdLst/>
                  <a:ahLst/>
                  <a:cxnLst/>
                  <a:rect l="l" t="t" r="r" b="b"/>
                  <a:pathLst>
                    <a:path w="48796"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2" name="Freeform: Shape 301">
                  <a:extLst>
                    <a:ext uri="{FF2B5EF4-FFF2-40B4-BE49-F238E27FC236}">
                      <a16:creationId xmlns:a16="http://schemas.microsoft.com/office/drawing/2014/main" id="{3852CAA8-615E-44A7-A33C-A98622E4E831}"/>
                    </a:ext>
                  </a:extLst>
                </p:cNvPr>
                <p:cNvSpPr>
                  <a:spLocks noChangeArrowheads="1"/>
                </p:cNvSpPr>
                <p:nvPr/>
              </p:nvSpPr>
              <p:spPr bwMode="auto">
                <a:xfrm>
                  <a:off x="6001309" y="108830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3" name="Freeform: Shape 302">
                  <a:extLst>
                    <a:ext uri="{FF2B5EF4-FFF2-40B4-BE49-F238E27FC236}">
                      <a16:creationId xmlns:a16="http://schemas.microsoft.com/office/drawing/2014/main" id="{5E3CEEF4-1534-4D49-892D-088193803CA5}"/>
                    </a:ext>
                  </a:extLst>
                </p:cNvPr>
                <p:cNvSpPr>
                  <a:spLocks noChangeArrowheads="1"/>
                </p:cNvSpPr>
                <p:nvPr/>
              </p:nvSpPr>
              <p:spPr bwMode="auto">
                <a:xfrm>
                  <a:off x="6036094" y="1088301"/>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4" name="Freeform: Shape 303">
                  <a:extLst>
                    <a:ext uri="{FF2B5EF4-FFF2-40B4-BE49-F238E27FC236}">
                      <a16:creationId xmlns:a16="http://schemas.microsoft.com/office/drawing/2014/main" id="{93854490-4AB5-4468-BA42-169D2B4254C8}"/>
                    </a:ext>
                  </a:extLst>
                </p:cNvPr>
                <p:cNvSpPr>
                  <a:spLocks noChangeArrowheads="1"/>
                </p:cNvSpPr>
                <p:nvPr/>
              </p:nvSpPr>
              <p:spPr bwMode="auto">
                <a:xfrm>
                  <a:off x="6182284"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4" y="48941"/>
                        <a:pt x="43806" y="52236"/>
                        <a:pt x="39995" y="54425"/>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2"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5" name="Freeform: Shape 304">
                  <a:extLst>
                    <a:ext uri="{FF2B5EF4-FFF2-40B4-BE49-F238E27FC236}">
                      <a16:creationId xmlns:a16="http://schemas.microsoft.com/office/drawing/2014/main" id="{73D75118-7969-421A-B49D-14B6215076C6}"/>
                    </a:ext>
                  </a:extLst>
                </p:cNvPr>
                <p:cNvSpPr>
                  <a:spLocks noChangeArrowheads="1"/>
                </p:cNvSpPr>
                <p:nvPr/>
              </p:nvSpPr>
              <p:spPr bwMode="auto">
                <a:xfrm>
                  <a:off x="6154165" y="108944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6" name="Freeform: Shape 305">
                  <a:extLst>
                    <a:ext uri="{FF2B5EF4-FFF2-40B4-BE49-F238E27FC236}">
                      <a16:creationId xmlns:a16="http://schemas.microsoft.com/office/drawing/2014/main" id="{C4552D76-F5AB-4D18-BDD2-FFF804F91C17}"/>
                    </a:ext>
                  </a:extLst>
                </p:cNvPr>
                <p:cNvSpPr>
                  <a:spLocks noChangeArrowheads="1"/>
                </p:cNvSpPr>
                <p:nvPr/>
              </p:nvSpPr>
              <p:spPr bwMode="auto">
                <a:xfrm>
                  <a:off x="6247016" y="1131621"/>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nvGrpSpPr>
              <p:cNvPr id="89" name="Group 88">
                <a:extLst>
                  <a:ext uri="{FF2B5EF4-FFF2-40B4-BE49-F238E27FC236}">
                    <a16:creationId xmlns:a16="http://schemas.microsoft.com/office/drawing/2014/main" id="{11D8DD05-F40D-4974-9530-D83F85A9F543}"/>
                  </a:ext>
                </a:extLst>
              </p:cNvPr>
              <p:cNvGrpSpPr/>
              <p:nvPr/>
            </p:nvGrpSpPr>
            <p:grpSpPr>
              <a:xfrm>
                <a:off x="4814379" y="1339836"/>
                <a:ext cx="1090866" cy="1068325"/>
                <a:chOff x="4814379" y="1339836"/>
                <a:chExt cx="1090866" cy="1068325"/>
              </a:xfrm>
            </p:grpSpPr>
            <p:sp>
              <p:nvSpPr>
                <p:cNvPr id="90" name="Freeform: Shape 89">
                  <a:extLst>
                    <a:ext uri="{FF2B5EF4-FFF2-40B4-BE49-F238E27FC236}">
                      <a16:creationId xmlns:a16="http://schemas.microsoft.com/office/drawing/2014/main" id="{853295C2-3E02-426E-A1FF-ED6E685F1F2D}"/>
                    </a:ext>
                  </a:extLst>
                </p:cNvPr>
                <p:cNvSpPr>
                  <a:spLocks noChangeArrowheads="1"/>
                </p:cNvSpPr>
                <p:nvPr/>
              </p:nvSpPr>
              <p:spPr bwMode="auto">
                <a:xfrm>
                  <a:off x="5725084" y="1339836"/>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1" name="Freeform: Shape 90">
                  <a:extLst>
                    <a:ext uri="{FF2B5EF4-FFF2-40B4-BE49-F238E27FC236}">
                      <a16:creationId xmlns:a16="http://schemas.microsoft.com/office/drawing/2014/main" id="{9E3BF9C5-6787-4B29-A8A7-AB2031C87341}"/>
                    </a:ext>
                  </a:extLst>
                </p:cNvPr>
                <p:cNvSpPr>
                  <a:spLocks noChangeArrowheads="1"/>
                </p:cNvSpPr>
                <p:nvPr/>
              </p:nvSpPr>
              <p:spPr bwMode="auto">
                <a:xfrm>
                  <a:off x="5135219" y="1343951"/>
                  <a:ext cx="10044" cy="77024"/>
                </a:xfrm>
                <a:custGeom>
                  <a:avLst/>
                  <a:gdLst/>
                  <a:ahLst/>
                  <a:cxnLst/>
                  <a:rect l="l" t="t" r="r" b="b"/>
                  <a:pathLst>
                    <a:path w="10044" h="77024">
                      <a:moveTo>
                        <a:pt x="0" y="0"/>
                      </a:moveTo>
                      <a:lnTo>
                        <a:pt x="10044" y="0"/>
                      </a:lnTo>
                      <a:lnTo>
                        <a:pt x="10044" y="77024"/>
                      </a:lnTo>
                      <a:lnTo>
                        <a:pt x="0" y="7702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2" name="Freeform: Shape 91">
                  <a:extLst>
                    <a:ext uri="{FF2B5EF4-FFF2-40B4-BE49-F238E27FC236}">
                      <a16:creationId xmlns:a16="http://schemas.microsoft.com/office/drawing/2014/main" id="{74B8A59E-923B-4D50-BD87-412AB1C268EB}"/>
                    </a:ext>
                  </a:extLst>
                </p:cNvPr>
                <p:cNvSpPr>
                  <a:spLocks noChangeArrowheads="1"/>
                </p:cNvSpPr>
                <p:nvPr/>
              </p:nvSpPr>
              <p:spPr bwMode="auto">
                <a:xfrm>
                  <a:off x="5423979" y="13524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3" name="Freeform: Shape 92">
                  <a:extLst>
                    <a:ext uri="{FF2B5EF4-FFF2-40B4-BE49-F238E27FC236}">
                      <a16:creationId xmlns:a16="http://schemas.microsoft.com/office/drawing/2014/main" id="{81D17000-EF16-47C9-B637-F964FC2365FF}"/>
                    </a:ext>
                  </a:extLst>
                </p:cNvPr>
                <p:cNvSpPr>
                  <a:spLocks noChangeArrowheads="1"/>
                </p:cNvSpPr>
                <p:nvPr/>
              </p:nvSpPr>
              <p:spPr bwMode="auto">
                <a:xfrm>
                  <a:off x="5163109" y="136452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4" name="Freeform: Shape 93">
                  <a:extLst>
                    <a:ext uri="{FF2B5EF4-FFF2-40B4-BE49-F238E27FC236}">
                      <a16:creationId xmlns:a16="http://schemas.microsoft.com/office/drawing/2014/main" id="{40B633EA-4EF8-416D-B71E-935AD098918E}"/>
                    </a:ext>
                  </a:extLst>
                </p:cNvPr>
                <p:cNvSpPr>
                  <a:spLocks noChangeArrowheads="1"/>
                </p:cNvSpPr>
                <p:nvPr/>
              </p:nvSpPr>
              <p:spPr bwMode="auto">
                <a:xfrm>
                  <a:off x="5258359" y="136452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5" name="Freeform: Shape 94">
                  <a:extLst>
                    <a:ext uri="{FF2B5EF4-FFF2-40B4-BE49-F238E27FC236}">
                      <a16:creationId xmlns:a16="http://schemas.microsoft.com/office/drawing/2014/main" id="{9766C4A0-A14A-415E-AF58-C7C992F6EC13}"/>
                    </a:ext>
                  </a:extLst>
                </p:cNvPr>
                <p:cNvSpPr>
                  <a:spLocks noChangeArrowheads="1"/>
                </p:cNvSpPr>
                <p:nvPr/>
              </p:nvSpPr>
              <p:spPr bwMode="auto">
                <a:xfrm>
                  <a:off x="5321148" y="13645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6" name="Freeform: Shape 95">
                  <a:extLst>
                    <a:ext uri="{FF2B5EF4-FFF2-40B4-BE49-F238E27FC236}">
                      <a16:creationId xmlns:a16="http://schemas.microsoft.com/office/drawing/2014/main" id="{3EDE8544-286B-4782-AD84-E693BAFB11FD}"/>
                    </a:ext>
                  </a:extLst>
                </p:cNvPr>
                <p:cNvSpPr>
                  <a:spLocks noChangeArrowheads="1"/>
                </p:cNvSpPr>
                <p:nvPr/>
              </p:nvSpPr>
              <p:spPr bwMode="auto">
                <a:xfrm>
                  <a:off x="5378640" y="1364526"/>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7" name="Freeform: Shape 96">
                  <a:extLst>
                    <a:ext uri="{FF2B5EF4-FFF2-40B4-BE49-F238E27FC236}">
                      <a16:creationId xmlns:a16="http://schemas.microsoft.com/office/drawing/2014/main" id="{17CA85A6-57A0-4B23-804B-C44B04B50098}"/>
                    </a:ext>
                  </a:extLst>
                </p:cNvPr>
                <p:cNvSpPr>
                  <a:spLocks noChangeArrowheads="1"/>
                </p:cNvSpPr>
                <p:nvPr/>
              </p:nvSpPr>
              <p:spPr bwMode="auto">
                <a:xfrm>
                  <a:off x="5464594" y="13645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8" name="Freeform: Shape 97">
                  <a:extLst>
                    <a:ext uri="{FF2B5EF4-FFF2-40B4-BE49-F238E27FC236}">
                      <a16:creationId xmlns:a16="http://schemas.microsoft.com/office/drawing/2014/main" id="{76C9264A-415E-427E-BBDC-647FC452FE18}"/>
                    </a:ext>
                  </a:extLst>
                </p:cNvPr>
                <p:cNvSpPr>
                  <a:spLocks noChangeArrowheads="1"/>
                </p:cNvSpPr>
                <p:nvPr/>
              </p:nvSpPr>
              <p:spPr bwMode="auto">
                <a:xfrm>
                  <a:off x="5531040" y="136452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9" name="Freeform: Shape 98">
                  <a:extLst>
                    <a:ext uri="{FF2B5EF4-FFF2-40B4-BE49-F238E27FC236}">
                      <a16:creationId xmlns:a16="http://schemas.microsoft.com/office/drawing/2014/main" id="{F29C81D7-8AF3-4E88-9C2E-34374E9245A8}"/>
                    </a:ext>
                  </a:extLst>
                </p:cNvPr>
                <p:cNvSpPr>
                  <a:spLocks noChangeArrowheads="1"/>
                </p:cNvSpPr>
                <p:nvPr/>
              </p:nvSpPr>
              <p:spPr bwMode="auto">
                <a:xfrm>
                  <a:off x="5578323" y="1364526"/>
                  <a:ext cx="43991" cy="57707"/>
                </a:xfrm>
                <a:custGeom>
                  <a:avLst/>
                  <a:gdLst/>
                  <a:ahLst/>
                  <a:cxnLst/>
                  <a:rect l="l" t="t" r="r" b="b"/>
                  <a:pathLst>
                    <a:path w="43991" h="57707">
                      <a:moveTo>
                        <a:pt x="22167" y="0"/>
                      </a:moveTo>
                      <a:cubicBezTo>
                        <a:pt x="27752" y="75"/>
                        <a:pt x="32075" y="1207"/>
                        <a:pt x="35136" y="3397"/>
                      </a:cubicBezTo>
                      <a:cubicBezTo>
                        <a:pt x="38196"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0" name="Freeform: Shape 99">
                  <a:extLst>
                    <a:ext uri="{FF2B5EF4-FFF2-40B4-BE49-F238E27FC236}">
                      <a16:creationId xmlns:a16="http://schemas.microsoft.com/office/drawing/2014/main" id="{933315B1-8B4D-4C11-9283-80ADDB4FE9F7}"/>
                    </a:ext>
                  </a:extLst>
                </p:cNvPr>
                <p:cNvSpPr>
                  <a:spLocks noChangeArrowheads="1"/>
                </p:cNvSpPr>
                <p:nvPr/>
              </p:nvSpPr>
              <p:spPr bwMode="auto">
                <a:xfrm>
                  <a:off x="5639359" y="13645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1" name="Freeform: Shape 100">
                  <a:extLst>
                    <a:ext uri="{FF2B5EF4-FFF2-40B4-BE49-F238E27FC236}">
                      <a16:creationId xmlns:a16="http://schemas.microsoft.com/office/drawing/2014/main" id="{D67437CF-D8AA-40DB-8FBF-6032EB5B3268}"/>
                    </a:ext>
                  </a:extLst>
                </p:cNvPr>
                <p:cNvSpPr>
                  <a:spLocks noChangeArrowheads="1"/>
                </p:cNvSpPr>
                <p:nvPr/>
              </p:nvSpPr>
              <p:spPr bwMode="auto">
                <a:xfrm>
                  <a:off x="5788215" y="136452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2" name="Freeform: Shape 101">
                  <a:extLst>
                    <a:ext uri="{FF2B5EF4-FFF2-40B4-BE49-F238E27FC236}">
                      <a16:creationId xmlns:a16="http://schemas.microsoft.com/office/drawing/2014/main" id="{6ECC6201-4275-4E09-B09E-5EBC4E4C3FE4}"/>
                    </a:ext>
                  </a:extLst>
                </p:cNvPr>
                <p:cNvSpPr>
                  <a:spLocks noChangeArrowheads="1"/>
                </p:cNvSpPr>
                <p:nvPr/>
              </p:nvSpPr>
              <p:spPr bwMode="auto">
                <a:xfrm>
                  <a:off x="5033111" y="14719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3" name="Freeform: Shape 102">
                  <a:extLst>
                    <a:ext uri="{FF2B5EF4-FFF2-40B4-BE49-F238E27FC236}">
                      <a16:creationId xmlns:a16="http://schemas.microsoft.com/office/drawing/2014/main" id="{85B17491-A28B-4908-892D-4510F3B0407E}"/>
                    </a:ext>
                  </a:extLst>
                </p:cNvPr>
                <p:cNvSpPr>
                  <a:spLocks noChangeArrowheads="1"/>
                </p:cNvSpPr>
                <p:nvPr/>
              </p:nvSpPr>
              <p:spPr bwMode="auto">
                <a:xfrm>
                  <a:off x="5430265"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4" name="Freeform: Shape 103">
                  <a:extLst>
                    <a:ext uri="{FF2B5EF4-FFF2-40B4-BE49-F238E27FC236}">
                      <a16:creationId xmlns:a16="http://schemas.microsoft.com/office/drawing/2014/main" id="{069E82C2-8EE0-44D1-9EDB-0B17AE7D0264}"/>
                    </a:ext>
                  </a:extLst>
                </p:cNvPr>
                <p:cNvSpPr>
                  <a:spLocks noChangeArrowheads="1"/>
                </p:cNvSpPr>
                <p:nvPr/>
              </p:nvSpPr>
              <p:spPr bwMode="auto">
                <a:xfrm>
                  <a:off x="5744590"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5" name="Freeform: Shape 104">
                  <a:extLst>
                    <a:ext uri="{FF2B5EF4-FFF2-40B4-BE49-F238E27FC236}">
                      <a16:creationId xmlns:a16="http://schemas.microsoft.com/office/drawing/2014/main" id="{48285FF8-2D2C-45FF-A6A2-1209C659F4BD}"/>
                    </a:ext>
                  </a:extLst>
                </p:cNvPr>
                <p:cNvSpPr>
                  <a:spLocks noChangeArrowheads="1"/>
                </p:cNvSpPr>
                <p:nvPr/>
              </p:nvSpPr>
              <p:spPr bwMode="auto">
                <a:xfrm>
                  <a:off x="50765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6" name="Freeform: Shape 105">
                  <a:extLst>
                    <a:ext uri="{FF2B5EF4-FFF2-40B4-BE49-F238E27FC236}">
                      <a16:creationId xmlns:a16="http://schemas.microsoft.com/office/drawing/2014/main" id="{58A37EF3-FAEF-4964-998B-282858321451}"/>
                    </a:ext>
                  </a:extLst>
                </p:cNvPr>
                <p:cNvSpPr>
                  <a:spLocks noChangeArrowheads="1"/>
                </p:cNvSpPr>
                <p:nvPr/>
              </p:nvSpPr>
              <p:spPr bwMode="auto">
                <a:xfrm>
                  <a:off x="53432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7" name="Freeform: Shape 106">
                  <a:extLst>
                    <a:ext uri="{FF2B5EF4-FFF2-40B4-BE49-F238E27FC236}">
                      <a16:creationId xmlns:a16="http://schemas.microsoft.com/office/drawing/2014/main" id="{5BA6A408-8FD4-474A-8F09-5DE521CF690D}"/>
                    </a:ext>
                  </a:extLst>
                </p:cNvPr>
                <p:cNvSpPr>
                  <a:spLocks noChangeArrowheads="1"/>
                </p:cNvSpPr>
                <p:nvPr/>
              </p:nvSpPr>
              <p:spPr bwMode="auto">
                <a:xfrm>
                  <a:off x="5657608"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8" name="Freeform: Shape 107">
                  <a:extLst>
                    <a:ext uri="{FF2B5EF4-FFF2-40B4-BE49-F238E27FC236}">
                      <a16:creationId xmlns:a16="http://schemas.microsoft.com/office/drawing/2014/main" id="{BAB89C5F-48AD-4C56-AEB4-1336CA834A3B}"/>
                    </a:ext>
                  </a:extLst>
                </p:cNvPr>
                <p:cNvSpPr>
                  <a:spLocks noChangeArrowheads="1"/>
                </p:cNvSpPr>
                <p:nvPr/>
              </p:nvSpPr>
              <p:spPr bwMode="auto">
                <a:xfrm>
                  <a:off x="5105959"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9" name="Freeform: Shape 108">
                  <a:extLst>
                    <a:ext uri="{FF2B5EF4-FFF2-40B4-BE49-F238E27FC236}">
                      <a16:creationId xmlns:a16="http://schemas.microsoft.com/office/drawing/2014/main" id="{9AF52782-BDFF-44DB-91BD-7A2875D513BC}"/>
                    </a:ext>
                  </a:extLst>
                </p:cNvPr>
                <p:cNvSpPr>
                  <a:spLocks noChangeArrowheads="1"/>
                </p:cNvSpPr>
                <p:nvPr/>
              </p:nvSpPr>
              <p:spPr bwMode="auto">
                <a:xfrm>
                  <a:off x="516874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0" name="Freeform: Shape 109">
                  <a:extLst>
                    <a:ext uri="{FF2B5EF4-FFF2-40B4-BE49-F238E27FC236}">
                      <a16:creationId xmlns:a16="http://schemas.microsoft.com/office/drawing/2014/main" id="{B14FF5D5-F0D0-4ADB-888C-1840932C5B6A}"/>
                    </a:ext>
                  </a:extLst>
                </p:cNvPr>
                <p:cNvSpPr>
                  <a:spLocks noChangeArrowheads="1"/>
                </p:cNvSpPr>
                <p:nvPr/>
              </p:nvSpPr>
              <p:spPr bwMode="auto">
                <a:xfrm>
                  <a:off x="5229784"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1" name="Freeform: Shape 110">
                  <a:extLst>
                    <a:ext uri="{FF2B5EF4-FFF2-40B4-BE49-F238E27FC236}">
                      <a16:creationId xmlns:a16="http://schemas.microsoft.com/office/drawing/2014/main" id="{BD339A0B-5343-40C2-974C-CB37BAD8E91A}"/>
                    </a:ext>
                  </a:extLst>
                </p:cNvPr>
                <p:cNvSpPr>
                  <a:spLocks noChangeArrowheads="1"/>
                </p:cNvSpPr>
                <p:nvPr/>
              </p:nvSpPr>
              <p:spPr bwMode="auto">
                <a:xfrm>
                  <a:off x="5292915" y="14978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2" name="Freeform: Shape 111">
                  <a:extLst>
                    <a:ext uri="{FF2B5EF4-FFF2-40B4-BE49-F238E27FC236}">
                      <a16:creationId xmlns:a16="http://schemas.microsoft.com/office/drawing/2014/main" id="{954FDB6A-479E-44F7-8FDC-DE31D0502D54}"/>
                    </a:ext>
                  </a:extLst>
                </p:cNvPr>
                <p:cNvSpPr>
                  <a:spLocks noChangeArrowheads="1"/>
                </p:cNvSpPr>
                <p:nvPr/>
              </p:nvSpPr>
              <p:spPr bwMode="auto">
                <a:xfrm>
                  <a:off x="5368773"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3" name="Freeform: Shape 112">
                  <a:extLst>
                    <a:ext uri="{FF2B5EF4-FFF2-40B4-BE49-F238E27FC236}">
                      <a16:creationId xmlns:a16="http://schemas.microsoft.com/office/drawing/2014/main" id="{A451A683-F5DF-43AC-9A71-4CF544D520EC}"/>
                    </a:ext>
                  </a:extLst>
                </p:cNvPr>
                <p:cNvSpPr>
                  <a:spLocks noChangeArrowheads="1"/>
                </p:cNvSpPr>
                <p:nvPr/>
              </p:nvSpPr>
              <p:spPr bwMode="auto">
                <a:xfrm>
                  <a:off x="5493169" y="14978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4" name="Freeform: Shape 113">
                  <a:extLst>
                    <a:ext uri="{FF2B5EF4-FFF2-40B4-BE49-F238E27FC236}">
                      <a16:creationId xmlns:a16="http://schemas.microsoft.com/office/drawing/2014/main" id="{AA734A76-83E3-4698-AFDB-94B4435350E3}"/>
                    </a:ext>
                  </a:extLst>
                </p:cNvPr>
                <p:cNvSpPr>
                  <a:spLocks noChangeArrowheads="1"/>
                </p:cNvSpPr>
                <p:nvPr/>
              </p:nvSpPr>
              <p:spPr bwMode="auto">
                <a:xfrm>
                  <a:off x="5540566" y="14978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5" name="Freeform: Shape 114">
                  <a:extLst>
                    <a:ext uri="{FF2B5EF4-FFF2-40B4-BE49-F238E27FC236}">
                      <a16:creationId xmlns:a16="http://schemas.microsoft.com/office/drawing/2014/main" id="{1A68DD5B-3C4C-4AE9-8D71-838DD338CB1F}"/>
                    </a:ext>
                  </a:extLst>
                </p:cNvPr>
                <p:cNvSpPr>
                  <a:spLocks noChangeArrowheads="1"/>
                </p:cNvSpPr>
                <p:nvPr/>
              </p:nvSpPr>
              <p:spPr bwMode="auto">
                <a:xfrm>
                  <a:off x="5607240" y="149787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6" name="Freeform: Shape 115">
                  <a:extLst>
                    <a:ext uri="{FF2B5EF4-FFF2-40B4-BE49-F238E27FC236}">
                      <a16:creationId xmlns:a16="http://schemas.microsoft.com/office/drawing/2014/main" id="{558A8C0A-159A-491D-8DCB-6533E72D25A6}"/>
                    </a:ext>
                  </a:extLst>
                </p:cNvPr>
                <p:cNvSpPr>
                  <a:spLocks noChangeArrowheads="1"/>
                </p:cNvSpPr>
                <p:nvPr/>
              </p:nvSpPr>
              <p:spPr bwMode="auto">
                <a:xfrm>
                  <a:off x="568309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7" name="Freeform: Shape 116">
                  <a:extLst>
                    <a:ext uri="{FF2B5EF4-FFF2-40B4-BE49-F238E27FC236}">
                      <a16:creationId xmlns:a16="http://schemas.microsoft.com/office/drawing/2014/main" id="{3115B0AA-9760-4408-AFCF-39BEAB5374E0}"/>
                    </a:ext>
                  </a:extLst>
                </p:cNvPr>
                <p:cNvSpPr>
                  <a:spLocks noChangeArrowheads="1"/>
                </p:cNvSpPr>
                <p:nvPr/>
              </p:nvSpPr>
              <p:spPr bwMode="auto">
                <a:xfrm>
                  <a:off x="5807266" y="1497876"/>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8" name="Freeform: Shape 117">
                  <a:extLst>
                    <a:ext uri="{FF2B5EF4-FFF2-40B4-BE49-F238E27FC236}">
                      <a16:creationId xmlns:a16="http://schemas.microsoft.com/office/drawing/2014/main" id="{2D5CB81B-8403-4FC2-87B6-229412892F2F}"/>
                    </a:ext>
                  </a:extLst>
                </p:cNvPr>
                <p:cNvSpPr>
                  <a:spLocks noChangeArrowheads="1"/>
                </p:cNvSpPr>
                <p:nvPr/>
              </p:nvSpPr>
              <p:spPr bwMode="auto">
                <a:xfrm>
                  <a:off x="5877484" y="14978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9" name="Freeform: Shape 118">
                  <a:extLst>
                    <a:ext uri="{FF2B5EF4-FFF2-40B4-BE49-F238E27FC236}">
                      <a16:creationId xmlns:a16="http://schemas.microsoft.com/office/drawing/2014/main" id="{0C93E1BB-9409-4A65-8981-67C7F7D4023A}"/>
                    </a:ext>
                  </a:extLst>
                </p:cNvPr>
                <p:cNvSpPr>
                  <a:spLocks noChangeArrowheads="1"/>
                </p:cNvSpPr>
                <p:nvPr/>
              </p:nvSpPr>
              <p:spPr bwMode="auto">
                <a:xfrm>
                  <a:off x="50778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0" name="Freeform: Shape 119">
                  <a:extLst>
                    <a:ext uri="{FF2B5EF4-FFF2-40B4-BE49-F238E27FC236}">
                      <a16:creationId xmlns:a16="http://schemas.microsoft.com/office/drawing/2014/main" id="{957878B1-B30B-4685-B50E-BB26AD6353AE}"/>
                    </a:ext>
                  </a:extLst>
                </p:cNvPr>
                <p:cNvSpPr>
                  <a:spLocks noChangeArrowheads="1"/>
                </p:cNvSpPr>
                <p:nvPr/>
              </p:nvSpPr>
              <p:spPr bwMode="auto">
                <a:xfrm>
                  <a:off x="53445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1" name="Freeform: Shape 120">
                  <a:extLst>
                    <a:ext uri="{FF2B5EF4-FFF2-40B4-BE49-F238E27FC236}">
                      <a16:creationId xmlns:a16="http://schemas.microsoft.com/office/drawing/2014/main" id="{E0513776-519D-4D21-A840-CE1FA9FEAC2A}"/>
                    </a:ext>
                  </a:extLst>
                </p:cNvPr>
                <p:cNvSpPr>
                  <a:spLocks noChangeArrowheads="1"/>
                </p:cNvSpPr>
                <p:nvPr/>
              </p:nvSpPr>
              <p:spPr bwMode="auto">
                <a:xfrm>
                  <a:off x="5658865"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2" name="Freeform: Shape 121">
                  <a:extLst>
                    <a:ext uri="{FF2B5EF4-FFF2-40B4-BE49-F238E27FC236}">
                      <a16:creationId xmlns:a16="http://schemas.microsoft.com/office/drawing/2014/main" id="{98F130FB-789D-470D-BE6B-289B609BA062}"/>
                    </a:ext>
                  </a:extLst>
                </p:cNvPr>
                <p:cNvSpPr>
                  <a:spLocks noChangeArrowheads="1"/>
                </p:cNvSpPr>
                <p:nvPr/>
              </p:nvSpPr>
              <p:spPr bwMode="auto">
                <a:xfrm>
                  <a:off x="5452326"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3" name="Freeform: Shape 122">
                  <a:extLst>
                    <a:ext uri="{FF2B5EF4-FFF2-40B4-BE49-F238E27FC236}">
                      <a16:creationId xmlns:a16="http://schemas.microsoft.com/office/drawing/2014/main" id="{C5A4E98C-B90D-48A7-B96F-42CC85DB78A9}"/>
                    </a:ext>
                  </a:extLst>
                </p:cNvPr>
                <p:cNvSpPr>
                  <a:spLocks noChangeArrowheads="1"/>
                </p:cNvSpPr>
                <p:nvPr/>
              </p:nvSpPr>
              <p:spPr bwMode="auto">
                <a:xfrm>
                  <a:off x="5766651"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4" name="Freeform: Shape 123">
                  <a:extLst>
                    <a:ext uri="{FF2B5EF4-FFF2-40B4-BE49-F238E27FC236}">
                      <a16:creationId xmlns:a16="http://schemas.microsoft.com/office/drawing/2014/main" id="{748AB560-3C41-4262-A634-C8798B0BAC58}"/>
                    </a:ext>
                  </a:extLst>
                </p:cNvPr>
                <p:cNvSpPr>
                  <a:spLocks noChangeArrowheads="1"/>
                </p:cNvSpPr>
                <p:nvPr/>
              </p:nvSpPr>
              <p:spPr bwMode="auto">
                <a:xfrm>
                  <a:off x="5658865" y="161606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6" name="Freeform: Shape 135">
                  <a:extLst>
                    <a:ext uri="{FF2B5EF4-FFF2-40B4-BE49-F238E27FC236}">
                      <a16:creationId xmlns:a16="http://schemas.microsoft.com/office/drawing/2014/main" id="{2A536208-B27C-42EC-A221-FCD3EB64C7A8}"/>
                    </a:ext>
                  </a:extLst>
                </p:cNvPr>
                <p:cNvSpPr>
                  <a:spLocks noChangeArrowheads="1"/>
                </p:cNvSpPr>
                <p:nvPr/>
              </p:nvSpPr>
              <p:spPr bwMode="auto">
                <a:xfrm>
                  <a:off x="5143258" y="1620176"/>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7" name="Freeform: Shape 136">
                  <a:extLst>
                    <a:ext uri="{FF2B5EF4-FFF2-40B4-BE49-F238E27FC236}">
                      <a16:creationId xmlns:a16="http://schemas.microsoft.com/office/drawing/2014/main" id="{954E5799-05B6-47F9-BA0E-DB3B4B6FA976}"/>
                    </a:ext>
                  </a:extLst>
                </p:cNvPr>
                <p:cNvSpPr>
                  <a:spLocks noChangeArrowheads="1"/>
                </p:cNvSpPr>
                <p:nvPr/>
              </p:nvSpPr>
              <p:spPr bwMode="auto">
                <a:xfrm>
                  <a:off x="5557329" y="16286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8" name="Freeform: Shape 137">
                  <a:extLst>
                    <a:ext uri="{FF2B5EF4-FFF2-40B4-BE49-F238E27FC236}">
                      <a16:creationId xmlns:a16="http://schemas.microsoft.com/office/drawing/2014/main" id="{384599A6-2A56-4819-B8AC-5D181DEB723F}"/>
                    </a:ext>
                  </a:extLst>
                </p:cNvPr>
                <p:cNvSpPr>
                  <a:spLocks noChangeArrowheads="1"/>
                </p:cNvSpPr>
                <p:nvPr/>
              </p:nvSpPr>
              <p:spPr bwMode="auto">
                <a:xfrm>
                  <a:off x="495954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9" name="Freeform: Shape 138">
                  <a:extLst>
                    <a:ext uri="{FF2B5EF4-FFF2-40B4-BE49-F238E27FC236}">
                      <a16:creationId xmlns:a16="http://schemas.microsoft.com/office/drawing/2014/main" id="{99D6FB84-2339-41E7-AB10-6E59F8E72CDD}"/>
                    </a:ext>
                  </a:extLst>
                </p:cNvPr>
                <p:cNvSpPr>
                  <a:spLocks noChangeArrowheads="1"/>
                </p:cNvSpPr>
                <p:nvPr/>
              </p:nvSpPr>
              <p:spPr bwMode="auto">
                <a:xfrm>
                  <a:off x="502023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0" name="Freeform: Shape 139">
                  <a:extLst>
                    <a:ext uri="{FF2B5EF4-FFF2-40B4-BE49-F238E27FC236}">
                      <a16:creationId xmlns:a16="http://schemas.microsoft.com/office/drawing/2014/main" id="{E620CEBA-3D1D-48B2-BBD6-AD9A66FF98B1}"/>
                    </a:ext>
                  </a:extLst>
                </p:cNvPr>
                <p:cNvSpPr>
                  <a:spLocks noChangeArrowheads="1"/>
                </p:cNvSpPr>
                <p:nvPr/>
              </p:nvSpPr>
              <p:spPr bwMode="auto">
                <a:xfrm>
                  <a:off x="5172634" y="164075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1" name="Freeform: Shape 140">
                  <a:extLst>
                    <a:ext uri="{FF2B5EF4-FFF2-40B4-BE49-F238E27FC236}">
                      <a16:creationId xmlns:a16="http://schemas.microsoft.com/office/drawing/2014/main" id="{0B29EDF0-95B4-4E2F-A791-7FC2628B23F2}"/>
                    </a:ext>
                  </a:extLst>
                </p:cNvPr>
                <p:cNvSpPr>
                  <a:spLocks noChangeArrowheads="1"/>
                </p:cNvSpPr>
                <p:nvPr/>
              </p:nvSpPr>
              <p:spPr bwMode="auto">
                <a:xfrm>
                  <a:off x="5207191" y="164075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2" name="Freeform: Shape 141">
                  <a:extLst>
                    <a:ext uri="{FF2B5EF4-FFF2-40B4-BE49-F238E27FC236}">
                      <a16:creationId xmlns:a16="http://schemas.microsoft.com/office/drawing/2014/main" id="{E055D601-9F53-4EBB-9CE8-5E875C5CB134}"/>
                    </a:ext>
                  </a:extLst>
                </p:cNvPr>
                <p:cNvSpPr>
                  <a:spLocks noChangeArrowheads="1"/>
                </p:cNvSpPr>
                <p:nvPr/>
              </p:nvSpPr>
              <p:spPr bwMode="auto">
                <a:xfrm>
                  <a:off x="5277409"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3" name="Freeform: Shape 142">
                  <a:extLst>
                    <a:ext uri="{FF2B5EF4-FFF2-40B4-BE49-F238E27FC236}">
                      <a16:creationId xmlns:a16="http://schemas.microsoft.com/office/drawing/2014/main" id="{8F4217FC-3E60-460C-9103-6BADA94485F0}"/>
                    </a:ext>
                  </a:extLst>
                </p:cNvPr>
                <p:cNvSpPr>
                  <a:spLocks noChangeArrowheads="1"/>
                </p:cNvSpPr>
                <p:nvPr/>
              </p:nvSpPr>
              <p:spPr bwMode="auto">
                <a:xfrm>
                  <a:off x="5344084" y="16407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4" name="Freeform: Shape 143">
                  <a:extLst>
                    <a:ext uri="{FF2B5EF4-FFF2-40B4-BE49-F238E27FC236}">
                      <a16:creationId xmlns:a16="http://schemas.microsoft.com/office/drawing/2014/main" id="{D7466E2B-2CD0-49A5-9290-1991226E1FA3}"/>
                    </a:ext>
                  </a:extLst>
                </p:cNvPr>
                <p:cNvSpPr>
                  <a:spLocks noChangeArrowheads="1"/>
                </p:cNvSpPr>
                <p:nvPr/>
              </p:nvSpPr>
              <p:spPr bwMode="auto">
                <a:xfrm>
                  <a:off x="543579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5" name="Freeform: Shape 144">
                  <a:extLst>
                    <a:ext uri="{FF2B5EF4-FFF2-40B4-BE49-F238E27FC236}">
                      <a16:creationId xmlns:a16="http://schemas.microsoft.com/office/drawing/2014/main" id="{9F17014C-474B-49C7-80E5-0A8875F9722F}"/>
                    </a:ext>
                  </a:extLst>
                </p:cNvPr>
                <p:cNvSpPr>
                  <a:spLocks noChangeArrowheads="1"/>
                </p:cNvSpPr>
                <p:nvPr/>
              </p:nvSpPr>
              <p:spPr bwMode="auto">
                <a:xfrm>
                  <a:off x="549648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6" name="Freeform: Shape 145">
                  <a:extLst>
                    <a:ext uri="{FF2B5EF4-FFF2-40B4-BE49-F238E27FC236}">
                      <a16:creationId xmlns:a16="http://schemas.microsoft.com/office/drawing/2014/main" id="{4F65A6D6-E34B-4A26-8FFC-18CC7DB9F5F8}"/>
                    </a:ext>
                  </a:extLst>
                </p:cNvPr>
                <p:cNvSpPr>
                  <a:spLocks noChangeArrowheads="1"/>
                </p:cNvSpPr>
                <p:nvPr/>
              </p:nvSpPr>
              <p:spPr bwMode="auto">
                <a:xfrm>
                  <a:off x="5597373" y="16407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7" name="Freeform: Shape 146">
                  <a:extLst>
                    <a:ext uri="{FF2B5EF4-FFF2-40B4-BE49-F238E27FC236}">
                      <a16:creationId xmlns:a16="http://schemas.microsoft.com/office/drawing/2014/main" id="{F133AEC4-0684-431E-9A11-BE6340F1656D}"/>
                    </a:ext>
                  </a:extLst>
                </p:cNvPr>
                <p:cNvSpPr>
                  <a:spLocks noChangeArrowheads="1"/>
                </p:cNvSpPr>
                <p:nvPr/>
              </p:nvSpPr>
              <p:spPr bwMode="auto">
                <a:xfrm>
                  <a:off x="5080508" y="1641894"/>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8" name="Freeform: Shape 147">
                  <a:extLst>
                    <a:ext uri="{FF2B5EF4-FFF2-40B4-BE49-F238E27FC236}">
                      <a16:creationId xmlns:a16="http://schemas.microsoft.com/office/drawing/2014/main" id="{2AD221E6-D230-41D1-B392-A7AAC46C6972}"/>
                    </a:ext>
                  </a:extLst>
                </p:cNvPr>
                <p:cNvSpPr>
                  <a:spLocks noChangeArrowheads="1"/>
                </p:cNvSpPr>
                <p:nvPr/>
              </p:nvSpPr>
              <p:spPr bwMode="auto">
                <a:xfrm>
                  <a:off x="5144515" y="16418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9" name="Freeform: Shape 148">
                  <a:extLst>
                    <a:ext uri="{FF2B5EF4-FFF2-40B4-BE49-F238E27FC236}">
                      <a16:creationId xmlns:a16="http://schemas.microsoft.com/office/drawing/2014/main" id="{E9EAE50D-9EE8-4394-AAF2-7F53B560EC12}"/>
                    </a:ext>
                  </a:extLst>
                </p:cNvPr>
                <p:cNvSpPr>
                  <a:spLocks noChangeArrowheads="1"/>
                </p:cNvSpPr>
                <p:nvPr/>
              </p:nvSpPr>
              <p:spPr bwMode="auto">
                <a:xfrm>
                  <a:off x="503574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3"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0" name="Freeform: Shape 149">
                  <a:extLst>
                    <a:ext uri="{FF2B5EF4-FFF2-40B4-BE49-F238E27FC236}">
                      <a16:creationId xmlns:a16="http://schemas.microsoft.com/office/drawing/2014/main" id="{813EFEAF-D8B8-4821-9FB8-BE7547437F3E}"/>
                    </a:ext>
                  </a:extLst>
                </p:cNvPr>
                <p:cNvSpPr>
                  <a:spLocks noChangeArrowheads="1"/>
                </p:cNvSpPr>
                <p:nvPr/>
              </p:nvSpPr>
              <p:spPr bwMode="auto">
                <a:xfrm>
                  <a:off x="5353609" y="174941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90" y="48343"/>
                        <a:pt x="10387" y="49141"/>
                      </a:cubicBezTo>
                      <a:lnTo>
                        <a:pt x="10387" y="58974"/>
                      </a:lnTo>
                      <a:cubicBezTo>
                        <a:pt x="10385" y="59605"/>
                        <a:pt x="10418" y="60229"/>
                        <a:pt x="10487" y="60846"/>
                      </a:cubicBezTo>
                      <a:cubicBezTo>
                        <a:pt x="10556" y="61463"/>
                        <a:pt x="10675" y="62059"/>
                        <a:pt x="10845" y="62633"/>
                      </a:cubicBezTo>
                      <a:cubicBezTo>
                        <a:pt x="11816" y="66175"/>
                        <a:pt x="13646" y="69009"/>
                        <a:pt x="16333" y="71137"/>
                      </a:cubicBezTo>
                      <a:cubicBezTo>
                        <a:pt x="19021" y="73264"/>
                        <a:pt x="22222" y="74355"/>
                        <a:pt x="25939" y="74409"/>
                      </a:cubicBezTo>
                      <a:cubicBezTo>
                        <a:pt x="31292" y="74317"/>
                        <a:pt x="35423" y="72359"/>
                        <a:pt x="38331"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1" name="Freeform: Shape 150">
                  <a:extLst>
                    <a:ext uri="{FF2B5EF4-FFF2-40B4-BE49-F238E27FC236}">
                      <a16:creationId xmlns:a16="http://schemas.microsoft.com/office/drawing/2014/main" id="{44E37DAD-B32E-4C1F-9C33-904802A386FD}"/>
                    </a:ext>
                  </a:extLst>
                </p:cNvPr>
                <p:cNvSpPr>
                  <a:spLocks noChangeArrowheads="1"/>
                </p:cNvSpPr>
                <p:nvPr/>
              </p:nvSpPr>
              <p:spPr bwMode="auto">
                <a:xfrm>
                  <a:off x="5601715" y="174941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2" name="Freeform: Shape 151">
                  <a:extLst>
                    <a:ext uri="{FF2B5EF4-FFF2-40B4-BE49-F238E27FC236}">
                      <a16:creationId xmlns:a16="http://schemas.microsoft.com/office/drawing/2014/main" id="{ABF78CFA-2785-4778-B54C-76C812F154BC}"/>
                    </a:ext>
                  </a:extLst>
                </p:cNvPr>
                <p:cNvSpPr>
                  <a:spLocks noChangeArrowheads="1"/>
                </p:cNvSpPr>
                <p:nvPr/>
              </p:nvSpPr>
              <p:spPr bwMode="auto">
                <a:xfrm>
                  <a:off x="577869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8"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3" name="Freeform: Shape 152">
                  <a:extLst>
                    <a:ext uri="{FF2B5EF4-FFF2-40B4-BE49-F238E27FC236}">
                      <a16:creationId xmlns:a16="http://schemas.microsoft.com/office/drawing/2014/main" id="{D4EBB226-1B5A-41A7-A2E4-523BCEE9E4FE}"/>
                    </a:ext>
                  </a:extLst>
                </p:cNvPr>
                <p:cNvSpPr>
                  <a:spLocks noChangeArrowheads="1"/>
                </p:cNvSpPr>
                <p:nvPr/>
              </p:nvSpPr>
              <p:spPr bwMode="auto">
                <a:xfrm>
                  <a:off x="5681154" y="17619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4" name="Freeform: Shape 153">
                  <a:extLst>
                    <a:ext uri="{FF2B5EF4-FFF2-40B4-BE49-F238E27FC236}">
                      <a16:creationId xmlns:a16="http://schemas.microsoft.com/office/drawing/2014/main" id="{63F9B2B7-2751-4F21-8A40-AB9E114246EC}"/>
                    </a:ext>
                  </a:extLst>
                </p:cNvPr>
                <p:cNvSpPr>
                  <a:spLocks noChangeArrowheads="1"/>
                </p:cNvSpPr>
                <p:nvPr/>
              </p:nvSpPr>
              <p:spPr bwMode="auto">
                <a:xfrm>
                  <a:off x="49115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5" name="Freeform: Shape 154">
                  <a:extLst>
                    <a:ext uri="{FF2B5EF4-FFF2-40B4-BE49-F238E27FC236}">
                      <a16:creationId xmlns:a16="http://schemas.microsoft.com/office/drawing/2014/main" id="{55A484B1-7A96-4F23-8C55-AE747F6A146B}"/>
                    </a:ext>
                  </a:extLst>
                </p:cNvPr>
                <p:cNvSpPr>
                  <a:spLocks noChangeArrowheads="1"/>
                </p:cNvSpPr>
                <p:nvPr/>
              </p:nvSpPr>
              <p:spPr bwMode="auto">
                <a:xfrm>
                  <a:off x="4972609" y="177409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6" name="Freeform: Shape 155">
                  <a:extLst>
                    <a:ext uri="{FF2B5EF4-FFF2-40B4-BE49-F238E27FC236}">
                      <a16:creationId xmlns:a16="http://schemas.microsoft.com/office/drawing/2014/main" id="{992B6C78-ECF7-4259-A346-1D964CC2D250}"/>
                    </a:ext>
                  </a:extLst>
                </p:cNvPr>
                <p:cNvSpPr>
                  <a:spLocks noChangeArrowheads="1"/>
                </p:cNvSpPr>
                <p:nvPr/>
              </p:nvSpPr>
              <p:spPr bwMode="auto">
                <a:xfrm>
                  <a:off x="5125009" y="177409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7" name="Freeform: Shape 156">
                  <a:extLst>
                    <a:ext uri="{FF2B5EF4-FFF2-40B4-BE49-F238E27FC236}">
                      <a16:creationId xmlns:a16="http://schemas.microsoft.com/office/drawing/2014/main" id="{DB1BCDB1-712D-4B3B-9FC1-1F3FFCB04233}"/>
                    </a:ext>
                  </a:extLst>
                </p:cNvPr>
                <p:cNvSpPr>
                  <a:spLocks noChangeArrowheads="1"/>
                </p:cNvSpPr>
                <p:nvPr/>
              </p:nvSpPr>
              <p:spPr bwMode="auto">
                <a:xfrm>
                  <a:off x="52163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8" name="Freeform: Shape 157">
                  <a:extLst>
                    <a:ext uri="{FF2B5EF4-FFF2-40B4-BE49-F238E27FC236}">
                      <a16:creationId xmlns:a16="http://schemas.microsoft.com/office/drawing/2014/main" id="{045B2BD1-B50F-491D-86A4-26EACBDC6CBC}"/>
                    </a:ext>
                  </a:extLst>
                </p:cNvPr>
                <p:cNvSpPr>
                  <a:spLocks noChangeArrowheads="1"/>
                </p:cNvSpPr>
                <p:nvPr/>
              </p:nvSpPr>
              <p:spPr bwMode="auto">
                <a:xfrm>
                  <a:off x="54167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9" name="Freeform: Shape 158">
                  <a:extLst>
                    <a:ext uri="{FF2B5EF4-FFF2-40B4-BE49-F238E27FC236}">
                      <a16:creationId xmlns:a16="http://schemas.microsoft.com/office/drawing/2014/main" id="{885EF1DA-40A9-41D2-A702-07C0DBFED59F}"/>
                    </a:ext>
                  </a:extLst>
                </p:cNvPr>
                <p:cNvSpPr>
                  <a:spLocks noChangeArrowheads="1"/>
                </p:cNvSpPr>
                <p:nvPr/>
              </p:nvSpPr>
              <p:spPr bwMode="auto">
                <a:xfrm>
                  <a:off x="5506009" y="17741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0" name="Freeform: Shape 159">
                  <a:extLst>
                    <a:ext uri="{FF2B5EF4-FFF2-40B4-BE49-F238E27FC236}">
                      <a16:creationId xmlns:a16="http://schemas.microsoft.com/office/drawing/2014/main" id="{FEF51605-A4DB-4DAE-8A06-C22512101B74}"/>
                    </a:ext>
                  </a:extLst>
                </p:cNvPr>
                <p:cNvSpPr>
                  <a:spLocks noChangeArrowheads="1"/>
                </p:cNvSpPr>
                <p:nvPr/>
              </p:nvSpPr>
              <p:spPr bwMode="auto">
                <a:xfrm>
                  <a:off x="5540565"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1" name="Freeform: Shape 160">
                  <a:extLst>
                    <a:ext uri="{FF2B5EF4-FFF2-40B4-BE49-F238E27FC236}">
                      <a16:creationId xmlns:a16="http://schemas.microsoft.com/office/drawing/2014/main" id="{57C31A67-51E5-4365-947E-6E0F6CB3ECB9}"/>
                    </a:ext>
                  </a:extLst>
                </p:cNvPr>
                <p:cNvSpPr>
                  <a:spLocks noChangeArrowheads="1"/>
                </p:cNvSpPr>
                <p:nvPr/>
              </p:nvSpPr>
              <p:spPr bwMode="auto">
                <a:xfrm>
                  <a:off x="5625948"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2" name="Freeform: Shape 161">
                  <a:extLst>
                    <a:ext uri="{FF2B5EF4-FFF2-40B4-BE49-F238E27FC236}">
                      <a16:creationId xmlns:a16="http://schemas.microsoft.com/office/drawing/2014/main" id="{08FF6F2E-975C-4755-9334-DBE1AF79BFA4}"/>
                    </a:ext>
                  </a:extLst>
                </p:cNvPr>
                <p:cNvSpPr>
                  <a:spLocks noChangeArrowheads="1"/>
                </p:cNvSpPr>
                <p:nvPr/>
              </p:nvSpPr>
              <p:spPr bwMode="auto">
                <a:xfrm>
                  <a:off x="57215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3" name="Freeform: Shape 162">
                  <a:extLst>
                    <a:ext uri="{FF2B5EF4-FFF2-40B4-BE49-F238E27FC236}">
                      <a16:creationId xmlns:a16="http://schemas.microsoft.com/office/drawing/2014/main" id="{C5E61A2B-DF77-41F2-85B6-C2C11C3E8257}"/>
                    </a:ext>
                  </a:extLst>
                </p:cNvPr>
                <p:cNvSpPr>
                  <a:spLocks noChangeArrowheads="1"/>
                </p:cNvSpPr>
                <p:nvPr/>
              </p:nvSpPr>
              <p:spPr bwMode="auto">
                <a:xfrm>
                  <a:off x="5270550" y="177524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3"/>
                      </a:lnTo>
                      <a:cubicBezTo>
                        <a:pt x="33397"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4" name="Freeform: Shape 163">
                  <a:extLst>
                    <a:ext uri="{FF2B5EF4-FFF2-40B4-BE49-F238E27FC236}">
                      <a16:creationId xmlns:a16="http://schemas.microsoft.com/office/drawing/2014/main" id="{CA479AAD-3478-4FD2-8DA9-400595AA7585}"/>
                    </a:ext>
                  </a:extLst>
                </p:cNvPr>
                <p:cNvSpPr>
                  <a:spLocks noChangeArrowheads="1"/>
                </p:cNvSpPr>
                <p:nvPr/>
              </p:nvSpPr>
              <p:spPr bwMode="auto">
                <a:xfrm>
                  <a:off x="5192140" y="18922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5" name="Freeform: Shape 164">
                  <a:extLst>
                    <a:ext uri="{FF2B5EF4-FFF2-40B4-BE49-F238E27FC236}">
                      <a16:creationId xmlns:a16="http://schemas.microsoft.com/office/drawing/2014/main" id="{837EE5A2-8ED2-41DA-8BC0-3B86F62DFECB}"/>
                    </a:ext>
                  </a:extLst>
                </p:cNvPr>
                <p:cNvSpPr>
                  <a:spLocks noChangeArrowheads="1"/>
                </p:cNvSpPr>
                <p:nvPr/>
              </p:nvSpPr>
              <p:spPr bwMode="auto">
                <a:xfrm>
                  <a:off x="500038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6" name="Freeform: Shape 165">
                  <a:extLst>
                    <a:ext uri="{FF2B5EF4-FFF2-40B4-BE49-F238E27FC236}">
                      <a16:creationId xmlns:a16="http://schemas.microsoft.com/office/drawing/2014/main" id="{F9CCBA8B-0E28-4021-8678-3875D3FC3DA5}"/>
                    </a:ext>
                  </a:extLst>
                </p:cNvPr>
                <p:cNvSpPr>
                  <a:spLocks noChangeArrowheads="1"/>
                </p:cNvSpPr>
                <p:nvPr/>
              </p:nvSpPr>
              <p:spPr bwMode="auto">
                <a:xfrm>
                  <a:off x="562903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7" name="Freeform: Shape 166">
                  <a:extLst>
                    <a:ext uri="{FF2B5EF4-FFF2-40B4-BE49-F238E27FC236}">
                      <a16:creationId xmlns:a16="http://schemas.microsoft.com/office/drawing/2014/main" id="{233E7124-7D70-4BCA-A471-086C68F32D2E}"/>
                    </a:ext>
                  </a:extLst>
                </p:cNvPr>
                <p:cNvSpPr>
                  <a:spLocks noChangeArrowheads="1"/>
                </p:cNvSpPr>
                <p:nvPr/>
              </p:nvSpPr>
              <p:spPr bwMode="auto">
                <a:xfrm>
                  <a:off x="48620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8" name="Freeform: Shape 167">
                  <a:extLst>
                    <a:ext uri="{FF2B5EF4-FFF2-40B4-BE49-F238E27FC236}">
                      <a16:creationId xmlns:a16="http://schemas.microsoft.com/office/drawing/2014/main" id="{62C61783-FD6D-4DA9-9BE1-132B8903B8D7}"/>
                    </a:ext>
                  </a:extLst>
                </p:cNvPr>
                <p:cNvSpPr>
                  <a:spLocks noChangeArrowheads="1"/>
                </p:cNvSpPr>
                <p:nvPr/>
              </p:nvSpPr>
              <p:spPr bwMode="auto">
                <a:xfrm>
                  <a:off x="549065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9" name="Freeform: Shape 168">
                  <a:extLst>
                    <a:ext uri="{FF2B5EF4-FFF2-40B4-BE49-F238E27FC236}">
                      <a16:creationId xmlns:a16="http://schemas.microsoft.com/office/drawing/2014/main" id="{D8E7989E-505C-4268-A3E3-84BF9B2F3CE6}"/>
                    </a:ext>
                  </a:extLst>
                </p:cNvPr>
                <p:cNvSpPr>
                  <a:spLocks noChangeArrowheads="1"/>
                </p:cNvSpPr>
                <p:nvPr/>
              </p:nvSpPr>
              <p:spPr bwMode="auto">
                <a:xfrm>
                  <a:off x="55859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0" name="Freeform: Shape 169">
                  <a:extLst>
                    <a:ext uri="{FF2B5EF4-FFF2-40B4-BE49-F238E27FC236}">
                      <a16:creationId xmlns:a16="http://schemas.microsoft.com/office/drawing/2014/main" id="{38F61EC2-91A0-46C5-9436-4C406FC9D7E6}"/>
                    </a:ext>
                  </a:extLst>
                </p:cNvPr>
                <p:cNvSpPr>
                  <a:spLocks noChangeArrowheads="1"/>
                </p:cNvSpPr>
                <p:nvPr/>
              </p:nvSpPr>
              <p:spPr bwMode="auto">
                <a:xfrm>
                  <a:off x="4902391"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1" name="Freeform: Shape 170">
                  <a:extLst>
                    <a:ext uri="{FF2B5EF4-FFF2-40B4-BE49-F238E27FC236}">
                      <a16:creationId xmlns:a16="http://schemas.microsoft.com/office/drawing/2014/main" id="{4924C219-3207-49FF-A9E1-717C8FEDF018}"/>
                    </a:ext>
                  </a:extLst>
                </p:cNvPr>
                <p:cNvSpPr>
                  <a:spLocks noChangeArrowheads="1"/>
                </p:cNvSpPr>
                <p:nvPr/>
              </p:nvSpPr>
              <p:spPr bwMode="auto">
                <a:xfrm>
                  <a:off x="502975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2" name="Freeform: Shape 171">
                  <a:extLst>
                    <a:ext uri="{FF2B5EF4-FFF2-40B4-BE49-F238E27FC236}">
                      <a16:creationId xmlns:a16="http://schemas.microsoft.com/office/drawing/2014/main" id="{63000126-EEC2-4CB7-B0F9-9E19684E7D46}"/>
                    </a:ext>
                  </a:extLst>
                </p:cNvPr>
                <p:cNvSpPr>
                  <a:spLocks noChangeArrowheads="1"/>
                </p:cNvSpPr>
                <p:nvPr/>
              </p:nvSpPr>
              <p:spPr bwMode="auto">
                <a:xfrm>
                  <a:off x="5125009" y="191697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3" name="Freeform: Shape 172">
                  <a:extLst>
                    <a:ext uri="{FF2B5EF4-FFF2-40B4-BE49-F238E27FC236}">
                      <a16:creationId xmlns:a16="http://schemas.microsoft.com/office/drawing/2014/main" id="{04105703-C6F2-41B6-94A8-B7D8179EA1E4}"/>
                    </a:ext>
                  </a:extLst>
                </p:cNvPr>
                <p:cNvSpPr>
                  <a:spLocks noChangeArrowheads="1"/>
                </p:cNvSpPr>
                <p:nvPr/>
              </p:nvSpPr>
              <p:spPr bwMode="auto">
                <a:xfrm>
                  <a:off x="52167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4" name="Freeform: Shape 173">
                  <a:extLst>
                    <a:ext uri="{FF2B5EF4-FFF2-40B4-BE49-F238E27FC236}">
                      <a16:creationId xmlns:a16="http://schemas.microsoft.com/office/drawing/2014/main" id="{EA0646A4-D7B9-43F1-B867-003C3BD8C407}"/>
                    </a:ext>
                  </a:extLst>
                </p:cNvPr>
                <p:cNvSpPr>
                  <a:spLocks noChangeArrowheads="1"/>
                </p:cNvSpPr>
                <p:nvPr/>
              </p:nvSpPr>
              <p:spPr bwMode="auto">
                <a:xfrm>
                  <a:off x="527740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5" name="Freeform: Shape 174">
                  <a:extLst>
                    <a:ext uri="{FF2B5EF4-FFF2-40B4-BE49-F238E27FC236}">
                      <a16:creationId xmlns:a16="http://schemas.microsoft.com/office/drawing/2014/main" id="{AE72C5C5-9F5C-46E4-A51E-51761DE58D1A}"/>
                    </a:ext>
                  </a:extLst>
                </p:cNvPr>
                <p:cNvSpPr>
                  <a:spLocks noChangeArrowheads="1"/>
                </p:cNvSpPr>
                <p:nvPr/>
              </p:nvSpPr>
              <p:spPr bwMode="auto">
                <a:xfrm>
                  <a:off x="53691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6" name="Freeform: Shape 175">
                  <a:extLst>
                    <a:ext uri="{FF2B5EF4-FFF2-40B4-BE49-F238E27FC236}">
                      <a16:creationId xmlns:a16="http://schemas.microsoft.com/office/drawing/2014/main" id="{93D0796D-1648-4CFE-8FB4-DA3A51F83580}"/>
                    </a:ext>
                  </a:extLst>
                </p:cNvPr>
                <p:cNvSpPr>
                  <a:spLocks noChangeArrowheads="1"/>
                </p:cNvSpPr>
                <p:nvPr/>
              </p:nvSpPr>
              <p:spPr bwMode="auto">
                <a:xfrm>
                  <a:off x="5429809"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7" name="Freeform: Shape 176">
                  <a:extLst>
                    <a:ext uri="{FF2B5EF4-FFF2-40B4-BE49-F238E27FC236}">
                      <a16:creationId xmlns:a16="http://schemas.microsoft.com/office/drawing/2014/main" id="{A4976A3F-69C7-4C39-8DFB-A32CAD05C19C}"/>
                    </a:ext>
                  </a:extLst>
                </p:cNvPr>
                <p:cNvSpPr>
                  <a:spLocks noChangeArrowheads="1"/>
                </p:cNvSpPr>
                <p:nvPr/>
              </p:nvSpPr>
              <p:spPr bwMode="auto">
                <a:xfrm>
                  <a:off x="5530698" y="19169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8" name="Freeform: Shape 177">
                  <a:extLst>
                    <a:ext uri="{FF2B5EF4-FFF2-40B4-BE49-F238E27FC236}">
                      <a16:creationId xmlns:a16="http://schemas.microsoft.com/office/drawing/2014/main" id="{14AB7D29-1B2D-45AC-B36A-135F543F2E9D}"/>
                    </a:ext>
                  </a:extLst>
                </p:cNvPr>
                <p:cNvSpPr>
                  <a:spLocks noChangeArrowheads="1"/>
                </p:cNvSpPr>
                <p:nvPr/>
              </p:nvSpPr>
              <p:spPr bwMode="auto">
                <a:xfrm>
                  <a:off x="5654866"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9" name="Freeform: Shape 178">
                  <a:extLst>
                    <a:ext uri="{FF2B5EF4-FFF2-40B4-BE49-F238E27FC236}">
                      <a16:creationId xmlns:a16="http://schemas.microsoft.com/office/drawing/2014/main" id="{E082CDAB-775E-407F-A3EE-4A5E73A42D5B}"/>
                    </a:ext>
                  </a:extLst>
                </p:cNvPr>
                <p:cNvSpPr>
                  <a:spLocks noChangeArrowheads="1"/>
                </p:cNvSpPr>
                <p:nvPr/>
              </p:nvSpPr>
              <p:spPr bwMode="auto">
                <a:xfrm>
                  <a:off x="5725084"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0" name="Freeform: Shape 179">
                  <a:extLst>
                    <a:ext uri="{FF2B5EF4-FFF2-40B4-BE49-F238E27FC236}">
                      <a16:creationId xmlns:a16="http://schemas.microsoft.com/office/drawing/2014/main" id="{EBB0BD2F-45B8-4D57-8296-48B3D210A4F4}"/>
                    </a:ext>
                  </a:extLst>
                </p:cNvPr>
                <p:cNvSpPr>
                  <a:spLocks noChangeArrowheads="1"/>
                </p:cNvSpPr>
                <p:nvPr/>
              </p:nvSpPr>
              <p:spPr bwMode="auto">
                <a:xfrm>
                  <a:off x="500164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1" name="Freeform: Shape 180">
                  <a:extLst>
                    <a:ext uri="{FF2B5EF4-FFF2-40B4-BE49-F238E27FC236}">
                      <a16:creationId xmlns:a16="http://schemas.microsoft.com/office/drawing/2014/main" id="{BAA39576-07E1-4633-8EFF-1B62A2DF225A}"/>
                    </a:ext>
                  </a:extLst>
                </p:cNvPr>
                <p:cNvSpPr>
                  <a:spLocks noChangeArrowheads="1"/>
                </p:cNvSpPr>
                <p:nvPr/>
              </p:nvSpPr>
              <p:spPr bwMode="auto">
                <a:xfrm>
                  <a:off x="563029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2" name="Freeform: Shape 181">
                  <a:extLst>
                    <a:ext uri="{FF2B5EF4-FFF2-40B4-BE49-F238E27FC236}">
                      <a16:creationId xmlns:a16="http://schemas.microsoft.com/office/drawing/2014/main" id="{2E29CFAB-90F7-40E7-B2A0-742C79BA0C42}"/>
                    </a:ext>
                  </a:extLst>
                </p:cNvPr>
                <p:cNvSpPr>
                  <a:spLocks noChangeArrowheads="1"/>
                </p:cNvSpPr>
                <p:nvPr/>
              </p:nvSpPr>
              <p:spPr bwMode="auto">
                <a:xfrm>
                  <a:off x="4909286" y="202437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2"/>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3" name="Freeform: Shape 182">
                  <a:extLst>
                    <a:ext uri="{FF2B5EF4-FFF2-40B4-BE49-F238E27FC236}">
                      <a16:creationId xmlns:a16="http://schemas.microsoft.com/office/drawing/2014/main" id="{C0289154-4E06-4F91-B395-A2172AE4C065}"/>
                    </a:ext>
                  </a:extLst>
                </p:cNvPr>
                <p:cNvSpPr>
                  <a:spLocks noChangeArrowheads="1"/>
                </p:cNvSpPr>
                <p:nvPr/>
              </p:nvSpPr>
              <p:spPr bwMode="auto">
                <a:xfrm>
                  <a:off x="5011165" y="2025637"/>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4" name="Freeform: Shape 183">
                  <a:extLst>
                    <a:ext uri="{FF2B5EF4-FFF2-40B4-BE49-F238E27FC236}">
                      <a16:creationId xmlns:a16="http://schemas.microsoft.com/office/drawing/2014/main" id="{1679741E-80D0-4447-8C99-EF98D360046F}"/>
                    </a:ext>
                  </a:extLst>
                </p:cNvPr>
                <p:cNvSpPr>
                  <a:spLocks noChangeArrowheads="1"/>
                </p:cNvSpPr>
                <p:nvPr/>
              </p:nvSpPr>
              <p:spPr bwMode="auto">
                <a:xfrm>
                  <a:off x="5563615" y="2025637"/>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5" name="Freeform: Shape 184">
                  <a:extLst>
                    <a:ext uri="{FF2B5EF4-FFF2-40B4-BE49-F238E27FC236}">
                      <a16:creationId xmlns:a16="http://schemas.microsoft.com/office/drawing/2014/main" id="{01DB8599-DFBD-4B3F-A35B-929CC2837D74}"/>
                    </a:ext>
                  </a:extLst>
                </p:cNvPr>
                <p:cNvSpPr>
                  <a:spLocks noChangeArrowheads="1"/>
                </p:cNvSpPr>
                <p:nvPr/>
              </p:nvSpPr>
              <p:spPr bwMode="auto">
                <a:xfrm>
                  <a:off x="5629033" y="202975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6" name="Freeform: Shape 185">
                  <a:extLst>
                    <a:ext uri="{FF2B5EF4-FFF2-40B4-BE49-F238E27FC236}">
                      <a16:creationId xmlns:a16="http://schemas.microsoft.com/office/drawing/2014/main" id="{00146821-C05D-46D8-805F-19B0CDF1F840}"/>
                    </a:ext>
                  </a:extLst>
                </p:cNvPr>
                <p:cNvSpPr>
                  <a:spLocks noChangeArrowheads="1"/>
                </p:cNvSpPr>
                <p:nvPr/>
              </p:nvSpPr>
              <p:spPr bwMode="auto">
                <a:xfrm>
                  <a:off x="4966779" y="20382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7" name="Freeform: Shape 186">
                  <a:extLst>
                    <a:ext uri="{FF2B5EF4-FFF2-40B4-BE49-F238E27FC236}">
                      <a16:creationId xmlns:a16="http://schemas.microsoft.com/office/drawing/2014/main" id="{A0D2460E-6A96-40E5-A61F-A8D337EE72AE}"/>
                    </a:ext>
                  </a:extLst>
                </p:cNvPr>
                <p:cNvSpPr>
                  <a:spLocks noChangeArrowheads="1"/>
                </p:cNvSpPr>
                <p:nvPr/>
              </p:nvSpPr>
              <p:spPr bwMode="auto">
                <a:xfrm>
                  <a:off x="5309679" y="20382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8" name="Freeform: Shape 187">
                  <a:extLst>
                    <a:ext uri="{FF2B5EF4-FFF2-40B4-BE49-F238E27FC236}">
                      <a16:creationId xmlns:a16="http://schemas.microsoft.com/office/drawing/2014/main" id="{96F39505-B0E7-4075-86EA-894D3FF914A5}"/>
                    </a:ext>
                  </a:extLst>
                </p:cNvPr>
                <p:cNvSpPr>
                  <a:spLocks noChangeArrowheads="1"/>
                </p:cNvSpPr>
                <p:nvPr/>
              </p:nvSpPr>
              <p:spPr bwMode="auto">
                <a:xfrm>
                  <a:off x="4845241" y="205032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9" name="Freeform: Shape 188">
                  <a:extLst>
                    <a:ext uri="{FF2B5EF4-FFF2-40B4-BE49-F238E27FC236}">
                      <a16:creationId xmlns:a16="http://schemas.microsoft.com/office/drawing/2014/main" id="{D4D6DF51-6CCB-46A0-A618-DDED0AC30087}"/>
                    </a:ext>
                  </a:extLst>
                </p:cNvPr>
                <p:cNvSpPr>
                  <a:spLocks noChangeArrowheads="1"/>
                </p:cNvSpPr>
                <p:nvPr/>
              </p:nvSpPr>
              <p:spPr bwMode="auto">
                <a:xfrm>
                  <a:off x="5073840" y="205032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0" name="Freeform: Shape 189">
                  <a:extLst>
                    <a:ext uri="{FF2B5EF4-FFF2-40B4-BE49-F238E27FC236}">
                      <a16:creationId xmlns:a16="http://schemas.microsoft.com/office/drawing/2014/main" id="{3F532584-BFEE-4778-991E-AFF7D7E4A85E}"/>
                    </a:ext>
                  </a:extLst>
                </p:cNvPr>
                <p:cNvSpPr>
                  <a:spLocks noChangeArrowheads="1"/>
                </p:cNvSpPr>
                <p:nvPr/>
              </p:nvSpPr>
              <p:spPr bwMode="auto">
                <a:xfrm>
                  <a:off x="5153584" y="205032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1" name="Freeform: Shape 190">
                  <a:extLst>
                    <a:ext uri="{FF2B5EF4-FFF2-40B4-BE49-F238E27FC236}">
                      <a16:creationId xmlns:a16="http://schemas.microsoft.com/office/drawing/2014/main" id="{6B8AFD78-FEE9-4595-8E1E-6ABEC6AFDBD9}"/>
                    </a:ext>
                  </a:extLst>
                </p:cNvPr>
                <p:cNvSpPr>
                  <a:spLocks noChangeArrowheads="1"/>
                </p:cNvSpPr>
                <p:nvPr/>
              </p:nvSpPr>
              <p:spPr bwMode="auto">
                <a:xfrm>
                  <a:off x="5216373" y="20503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1"/>
                        <a:pt x="22518" y="21230"/>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3"/>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2" name="Freeform: Shape 191">
                  <a:extLst>
                    <a:ext uri="{FF2B5EF4-FFF2-40B4-BE49-F238E27FC236}">
                      <a16:creationId xmlns:a16="http://schemas.microsoft.com/office/drawing/2014/main" id="{96B664FF-90FC-4334-A2EA-61D03CF78099}"/>
                    </a:ext>
                  </a:extLst>
                </p:cNvPr>
                <p:cNvSpPr>
                  <a:spLocks noChangeArrowheads="1"/>
                </p:cNvSpPr>
                <p:nvPr/>
              </p:nvSpPr>
              <p:spPr bwMode="auto">
                <a:xfrm>
                  <a:off x="5277409" y="205032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3" name="Freeform: Shape 192">
                  <a:extLst>
                    <a:ext uri="{FF2B5EF4-FFF2-40B4-BE49-F238E27FC236}">
                      <a16:creationId xmlns:a16="http://schemas.microsoft.com/office/drawing/2014/main" id="{F749197B-9202-4B57-9DB5-1DCCD41C964B}"/>
                    </a:ext>
                  </a:extLst>
                </p:cNvPr>
                <p:cNvSpPr>
                  <a:spLocks noChangeArrowheads="1"/>
                </p:cNvSpPr>
                <p:nvPr/>
              </p:nvSpPr>
              <p:spPr bwMode="auto">
                <a:xfrm>
                  <a:off x="5353609" y="20503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6"/>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4" name="Freeform: Shape 193">
                  <a:extLst>
                    <a:ext uri="{FF2B5EF4-FFF2-40B4-BE49-F238E27FC236}">
                      <a16:creationId xmlns:a16="http://schemas.microsoft.com/office/drawing/2014/main" id="{72530BF9-53B5-4469-858E-E13EF2ACB258}"/>
                    </a:ext>
                  </a:extLst>
                </p:cNvPr>
                <p:cNvSpPr>
                  <a:spLocks noChangeArrowheads="1"/>
                </p:cNvSpPr>
                <p:nvPr/>
              </p:nvSpPr>
              <p:spPr bwMode="auto">
                <a:xfrm>
                  <a:off x="5416740" y="205032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5" name="Freeform: Shape 194">
                  <a:extLst>
                    <a:ext uri="{FF2B5EF4-FFF2-40B4-BE49-F238E27FC236}">
                      <a16:creationId xmlns:a16="http://schemas.microsoft.com/office/drawing/2014/main" id="{516840F7-A4A9-444D-B5A7-0FC8218ACCB7}"/>
                    </a:ext>
                  </a:extLst>
                </p:cNvPr>
                <p:cNvSpPr>
                  <a:spLocks noChangeArrowheads="1"/>
                </p:cNvSpPr>
                <p:nvPr/>
              </p:nvSpPr>
              <p:spPr bwMode="auto">
                <a:xfrm>
                  <a:off x="5477434" y="205032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6" name="Freeform: Shape 195">
                  <a:extLst>
                    <a:ext uri="{FF2B5EF4-FFF2-40B4-BE49-F238E27FC236}">
                      <a16:creationId xmlns:a16="http://schemas.microsoft.com/office/drawing/2014/main" id="{01FE59C0-8BBD-48C0-8258-60DAF9825EF7}"/>
                    </a:ext>
                  </a:extLst>
                </p:cNvPr>
                <p:cNvSpPr>
                  <a:spLocks noChangeArrowheads="1"/>
                </p:cNvSpPr>
                <p:nvPr/>
              </p:nvSpPr>
              <p:spPr bwMode="auto">
                <a:xfrm>
                  <a:off x="5512219" y="20503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0"/>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4"/>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7" name="Freeform: Shape 196">
                  <a:extLst>
                    <a:ext uri="{FF2B5EF4-FFF2-40B4-BE49-F238E27FC236}">
                      <a16:creationId xmlns:a16="http://schemas.microsoft.com/office/drawing/2014/main" id="{B2B98A37-20A9-45AC-A183-8B1982011062}"/>
                    </a:ext>
                  </a:extLst>
                </p:cNvPr>
                <p:cNvSpPr>
                  <a:spLocks noChangeArrowheads="1"/>
                </p:cNvSpPr>
                <p:nvPr/>
              </p:nvSpPr>
              <p:spPr bwMode="auto">
                <a:xfrm>
                  <a:off x="5658409" y="205032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8" name="Freeform: Shape 197">
                  <a:extLst>
                    <a:ext uri="{FF2B5EF4-FFF2-40B4-BE49-F238E27FC236}">
                      <a16:creationId xmlns:a16="http://schemas.microsoft.com/office/drawing/2014/main" id="{46A4F142-32F2-4A3D-A9C6-5184CC3267BE}"/>
                    </a:ext>
                  </a:extLst>
                </p:cNvPr>
                <p:cNvSpPr>
                  <a:spLocks noChangeArrowheads="1"/>
                </p:cNvSpPr>
                <p:nvPr/>
              </p:nvSpPr>
              <p:spPr bwMode="auto">
                <a:xfrm>
                  <a:off x="5630290" y="205146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9" name="Freeform: Shape 198">
                  <a:extLst>
                    <a:ext uri="{FF2B5EF4-FFF2-40B4-BE49-F238E27FC236}">
                      <a16:creationId xmlns:a16="http://schemas.microsoft.com/office/drawing/2014/main" id="{4589A0E8-96CF-4C5F-A5E9-47B267342E6A}"/>
                    </a:ext>
                  </a:extLst>
                </p:cNvPr>
                <p:cNvSpPr>
                  <a:spLocks noChangeArrowheads="1"/>
                </p:cNvSpPr>
                <p:nvPr/>
              </p:nvSpPr>
              <p:spPr bwMode="auto">
                <a:xfrm>
                  <a:off x="5395061" y="21577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6"/>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4" name="Freeform: Shape 203">
                  <a:extLst>
                    <a:ext uri="{FF2B5EF4-FFF2-40B4-BE49-F238E27FC236}">
                      <a16:creationId xmlns:a16="http://schemas.microsoft.com/office/drawing/2014/main" id="{B5D89F46-E4B5-44C6-AA63-DEDEB294E91B}"/>
                    </a:ext>
                  </a:extLst>
                </p:cNvPr>
                <p:cNvSpPr>
                  <a:spLocks noChangeArrowheads="1"/>
                </p:cNvSpPr>
                <p:nvPr/>
              </p:nvSpPr>
              <p:spPr bwMode="auto">
                <a:xfrm>
                  <a:off x="4816666" y="21836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5" name="Freeform: Shape 204">
                  <a:extLst>
                    <a:ext uri="{FF2B5EF4-FFF2-40B4-BE49-F238E27FC236}">
                      <a16:creationId xmlns:a16="http://schemas.microsoft.com/office/drawing/2014/main" id="{4FA87D76-C567-4375-B60A-FABA445C846B}"/>
                    </a:ext>
                  </a:extLst>
                </p:cNvPr>
                <p:cNvSpPr>
                  <a:spLocks noChangeArrowheads="1"/>
                </p:cNvSpPr>
                <p:nvPr/>
              </p:nvSpPr>
              <p:spPr bwMode="auto">
                <a:xfrm>
                  <a:off x="4886884" y="2183675"/>
                  <a:ext cx="27761" cy="56450"/>
                </a:xfrm>
                <a:custGeom>
                  <a:avLst/>
                  <a:gdLst/>
                  <a:ahLst/>
                  <a:cxnLst/>
                  <a:rect l="l" t="t" r="r" b="b"/>
                  <a:pathLst>
                    <a:path w="27761" h="56450">
                      <a:moveTo>
                        <a:pt x="25018"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7"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6" name="Freeform: Shape 205">
                  <a:extLst>
                    <a:ext uri="{FF2B5EF4-FFF2-40B4-BE49-F238E27FC236}">
                      <a16:creationId xmlns:a16="http://schemas.microsoft.com/office/drawing/2014/main" id="{70D98417-3FB6-4F46-AF87-6F2481F87743}"/>
                    </a:ext>
                  </a:extLst>
                </p:cNvPr>
                <p:cNvSpPr>
                  <a:spLocks noChangeArrowheads="1"/>
                </p:cNvSpPr>
                <p:nvPr/>
              </p:nvSpPr>
              <p:spPr bwMode="auto">
                <a:xfrm>
                  <a:off x="4950244"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7" name="Freeform: Shape 206">
                  <a:extLst>
                    <a:ext uri="{FF2B5EF4-FFF2-40B4-BE49-F238E27FC236}">
                      <a16:creationId xmlns:a16="http://schemas.microsoft.com/office/drawing/2014/main" id="{8DC67690-2BDB-4192-9517-23041EA7EDBF}"/>
                    </a:ext>
                  </a:extLst>
                </p:cNvPr>
                <p:cNvSpPr>
                  <a:spLocks noChangeArrowheads="1"/>
                </p:cNvSpPr>
                <p:nvPr/>
              </p:nvSpPr>
              <p:spPr bwMode="auto">
                <a:xfrm>
                  <a:off x="5064315" y="21836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8" name="Freeform: Shape 207">
                  <a:extLst>
                    <a:ext uri="{FF2B5EF4-FFF2-40B4-BE49-F238E27FC236}">
                      <a16:creationId xmlns:a16="http://schemas.microsoft.com/office/drawing/2014/main" id="{9176E35E-72A8-443E-92C8-368E31B3A465}"/>
                    </a:ext>
                  </a:extLst>
                </p:cNvPr>
                <p:cNvSpPr>
                  <a:spLocks noChangeArrowheads="1"/>
                </p:cNvSpPr>
                <p:nvPr/>
              </p:nvSpPr>
              <p:spPr bwMode="auto">
                <a:xfrm>
                  <a:off x="5111940" y="21836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19"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9" name="Freeform: Shape 208">
                  <a:extLst>
                    <a:ext uri="{FF2B5EF4-FFF2-40B4-BE49-F238E27FC236}">
                      <a16:creationId xmlns:a16="http://schemas.microsoft.com/office/drawing/2014/main" id="{0B4A99A4-129D-479E-BC85-EECA450D480A}"/>
                    </a:ext>
                  </a:extLst>
                </p:cNvPr>
                <p:cNvSpPr>
                  <a:spLocks noChangeArrowheads="1"/>
                </p:cNvSpPr>
                <p:nvPr/>
              </p:nvSpPr>
              <p:spPr bwMode="auto">
                <a:xfrm>
                  <a:off x="5159565" y="218367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0" name="Freeform: Shape 209">
                  <a:extLst>
                    <a:ext uri="{FF2B5EF4-FFF2-40B4-BE49-F238E27FC236}">
                      <a16:creationId xmlns:a16="http://schemas.microsoft.com/office/drawing/2014/main" id="{94C166E9-D6B6-4BAC-8654-8B0E9ADCBA91}"/>
                    </a:ext>
                  </a:extLst>
                </p:cNvPr>
                <p:cNvSpPr>
                  <a:spLocks noChangeArrowheads="1"/>
                </p:cNvSpPr>
                <p:nvPr/>
              </p:nvSpPr>
              <p:spPr bwMode="auto">
                <a:xfrm>
                  <a:off x="5216944"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1" name="Freeform: Shape 210">
                  <a:extLst>
                    <a:ext uri="{FF2B5EF4-FFF2-40B4-BE49-F238E27FC236}">
                      <a16:creationId xmlns:a16="http://schemas.microsoft.com/office/drawing/2014/main" id="{51929621-0009-4DC0-A550-6BCDFCF1D634}"/>
                    </a:ext>
                  </a:extLst>
                </p:cNvPr>
                <p:cNvSpPr>
                  <a:spLocks noChangeArrowheads="1"/>
                </p:cNvSpPr>
                <p:nvPr/>
              </p:nvSpPr>
              <p:spPr bwMode="auto">
                <a:xfrm>
                  <a:off x="5264569"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2" name="Freeform: Shape 211">
                  <a:extLst>
                    <a:ext uri="{FF2B5EF4-FFF2-40B4-BE49-F238E27FC236}">
                      <a16:creationId xmlns:a16="http://schemas.microsoft.com/office/drawing/2014/main" id="{F53C98C5-8795-46D4-8C97-B3F234E7A453}"/>
                    </a:ext>
                  </a:extLst>
                </p:cNvPr>
                <p:cNvSpPr>
                  <a:spLocks noChangeArrowheads="1"/>
                </p:cNvSpPr>
                <p:nvPr/>
              </p:nvSpPr>
              <p:spPr bwMode="auto">
                <a:xfrm>
                  <a:off x="5331016" y="21836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3" name="Freeform: Shape 212">
                  <a:extLst>
                    <a:ext uri="{FF2B5EF4-FFF2-40B4-BE49-F238E27FC236}">
                      <a16:creationId xmlns:a16="http://schemas.microsoft.com/office/drawing/2014/main" id="{F1580AE2-C24D-4654-816E-4E3A08DDFB59}"/>
                    </a:ext>
                  </a:extLst>
                </p:cNvPr>
                <p:cNvSpPr>
                  <a:spLocks noChangeArrowheads="1"/>
                </p:cNvSpPr>
                <p:nvPr/>
              </p:nvSpPr>
              <p:spPr bwMode="auto">
                <a:xfrm>
                  <a:off x="5001297" y="2184819"/>
                  <a:ext cx="47078" cy="56567"/>
                </a:xfrm>
                <a:custGeom>
                  <a:avLst/>
                  <a:gdLst/>
                  <a:ahLst/>
                  <a:cxnLst/>
                  <a:rect l="l" t="t" r="r" b="b"/>
                  <a:pathLst>
                    <a:path w="47078" h="56567">
                      <a:moveTo>
                        <a:pt x="0" y="0"/>
                      </a:moveTo>
                      <a:lnTo>
                        <a:pt x="10045" y="0"/>
                      </a:lnTo>
                      <a:lnTo>
                        <a:pt x="10045"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4"/>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4" name="Freeform: Shape 213">
                  <a:extLst>
                    <a:ext uri="{FF2B5EF4-FFF2-40B4-BE49-F238E27FC236}">
                      <a16:creationId xmlns:a16="http://schemas.microsoft.com/office/drawing/2014/main" id="{C9E2A5A2-CC2F-4FA2-ADAC-E348DCF785BE}"/>
                    </a:ext>
                  </a:extLst>
                </p:cNvPr>
                <p:cNvSpPr>
                  <a:spLocks noChangeArrowheads="1"/>
                </p:cNvSpPr>
                <p:nvPr/>
              </p:nvSpPr>
              <p:spPr bwMode="auto">
                <a:xfrm>
                  <a:off x="4858765" y="2301862"/>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5" name="Freeform: Shape 214">
                  <a:extLst>
                    <a:ext uri="{FF2B5EF4-FFF2-40B4-BE49-F238E27FC236}">
                      <a16:creationId xmlns:a16="http://schemas.microsoft.com/office/drawing/2014/main" id="{C3BCDBF4-8BB2-4B09-95CE-C8192F99EBD8}"/>
                    </a:ext>
                  </a:extLst>
                </p:cNvPr>
                <p:cNvSpPr>
                  <a:spLocks noChangeArrowheads="1"/>
                </p:cNvSpPr>
                <p:nvPr/>
              </p:nvSpPr>
              <p:spPr bwMode="auto">
                <a:xfrm>
                  <a:off x="4814379" y="23144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6" name="Freeform: Shape 215">
                  <a:extLst>
                    <a:ext uri="{FF2B5EF4-FFF2-40B4-BE49-F238E27FC236}">
                      <a16:creationId xmlns:a16="http://schemas.microsoft.com/office/drawing/2014/main" id="{7FC95F24-2A4F-4AEC-A323-8ABA0C0B8BC0}"/>
                    </a:ext>
                  </a:extLst>
                </p:cNvPr>
                <p:cNvSpPr>
                  <a:spLocks noChangeArrowheads="1"/>
                </p:cNvSpPr>
                <p:nvPr/>
              </p:nvSpPr>
              <p:spPr bwMode="auto">
                <a:xfrm>
                  <a:off x="5157279" y="23144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7" name="Freeform: Shape 216">
                  <a:extLst>
                    <a:ext uri="{FF2B5EF4-FFF2-40B4-BE49-F238E27FC236}">
                      <a16:creationId xmlns:a16="http://schemas.microsoft.com/office/drawing/2014/main" id="{81FF401F-7A37-45ED-885A-6CD139AB94F7}"/>
                    </a:ext>
                  </a:extLst>
                </p:cNvPr>
                <p:cNvSpPr>
                  <a:spLocks noChangeArrowheads="1"/>
                </p:cNvSpPr>
                <p:nvPr/>
              </p:nvSpPr>
              <p:spPr bwMode="auto">
                <a:xfrm>
                  <a:off x="4921440" y="232655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8" name="Freeform: Shape 217">
                  <a:extLst>
                    <a:ext uri="{FF2B5EF4-FFF2-40B4-BE49-F238E27FC236}">
                      <a16:creationId xmlns:a16="http://schemas.microsoft.com/office/drawing/2014/main" id="{8B9664AF-91B5-4019-B631-2C0D055F51DE}"/>
                    </a:ext>
                  </a:extLst>
                </p:cNvPr>
                <p:cNvSpPr>
                  <a:spLocks noChangeArrowheads="1"/>
                </p:cNvSpPr>
                <p:nvPr/>
              </p:nvSpPr>
              <p:spPr bwMode="auto">
                <a:xfrm>
                  <a:off x="5007394" y="2326551"/>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9" name="Freeform: Shape 218">
                  <a:extLst>
                    <a:ext uri="{FF2B5EF4-FFF2-40B4-BE49-F238E27FC236}">
                      <a16:creationId xmlns:a16="http://schemas.microsoft.com/office/drawing/2014/main" id="{4F4A0B53-2F5C-4690-91B7-E35AF3FF93E8}"/>
                    </a:ext>
                  </a:extLst>
                </p:cNvPr>
                <p:cNvSpPr>
                  <a:spLocks noChangeArrowheads="1"/>
                </p:cNvSpPr>
                <p:nvPr/>
              </p:nvSpPr>
              <p:spPr bwMode="auto">
                <a:xfrm>
                  <a:off x="5112169" y="2326551"/>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0" name="Freeform: Shape 219">
                  <a:extLst>
                    <a:ext uri="{FF2B5EF4-FFF2-40B4-BE49-F238E27FC236}">
                      <a16:creationId xmlns:a16="http://schemas.microsoft.com/office/drawing/2014/main" id="{3C20E429-881A-4810-B4A8-A7568025BF88}"/>
                    </a:ext>
                  </a:extLst>
                </p:cNvPr>
                <p:cNvSpPr>
                  <a:spLocks noChangeArrowheads="1"/>
                </p:cNvSpPr>
                <p:nvPr/>
              </p:nvSpPr>
              <p:spPr bwMode="auto">
                <a:xfrm>
                  <a:off x="5197665" y="232655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1" name="Freeform: Shape 220">
                  <a:extLst>
                    <a:ext uri="{FF2B5EF4-FFF2-40B4-BE49-F238E27FC236}">
                      <a16:creationId xmlns:a16="http://schemas.microsoft.com/office/drawing/2014/main" id="{DA7EFEF1-2E90-461B-9D04-A569E41F9F24}"/>
                    </a:ext>
                  </a:extLst>
                </p:cNvPr>
                <p:cNvSpPr>
                  <a:spLocks noChangeArrowheads="1"/>
                </p:cNvSpPr>
                <p:nvPr/>
              </p:nvSpPr>
              <p:spPr bwMode="auto">
                <a:xfrm>
                  <a:off x="5258359" y="2326546"/>
                  <a:ext cx="79539" cy="56454"/>
                </a:xfrm>
                <a:custGeom>
                  <a:avLst/>
                  <a:gdLst/>
                  <a:ahLst/>
                  <a:cxnLst/>
                  <a:rect l="l" t="t" r="r" b="b"/>
                  <a:pathLst>
                    <a:path w="79539" h="56454">
                      <a:moveTo>
                        <a:pt x="27085" y="4"/>
                      </a:moveTo>
                      <a:cubicBezTo>
                        <a:pt x="30835" y="59"/>
                        <a:pt x="34054" y="1091"/>
                        <a:pt x="36743" y="3100"/>
                      </a:cubicBezTo>
                      <a:cubicBezTo>
                        <a:pt x="39431"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20"/>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2"/>
                        <a:pt x="27373" y="8298"/>
                        <a:pt x="23539" y="8220"/>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2" name="Freeform: Shape 221">
                  <a:extLst>
                    <a:ext uri="{FF2B5EF4-FFF2-40B4-BE49-F238E27FC236}">
                      <a16:creationId xmlns:a16="http://schemas.microsoft.com/office/drawing/2014/main" id="{FA05BB3E-E6AA-4FBE-A21C-C56FE9C5BF6D}"/>
                    </a:ext>
                  </a:extLst>
                </p:cNvPr>
                <p:cNvSpPr>
                  <a:spLocks noChangeArrowheads="1"/>
                </p:cNvSpPr>
                <p:nvPr/>
              </p:nvSpPr>
              <p:spPr bwMode="auto">
                <a:xfrm>
                  <a:off x="5051475" y="23276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0"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3" name="Freeform: Shape 222">
                  <a:extLst>
                    <a:ext uri="{FF2B5EF4-FFF2-40B4-BE49-F238E27FC236}">
                      <a16:creationId xmlns:a16="http://schemas.microsoft.com/office/drawing/2014/main" id="{14F74C5D-554F-4721-A8DE-ABE17CB46F65}"/>
                    </a:ext>
                  </a:extLst>
                </p:cNvPr>
                <p:cNvSpPr>
                  <a:spLocks noChangeArrowheads="1"/>
                </p:cNvSpPr>
                <p:nvPr/>
              </p:nvSpPr>
              <p:spPr bwMode="auto">
                <a:xfrm>
                  <a:off x="5351666" y="2369871"/>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grpSp>
      <p:grpSp>
        <p:nvGrpSpPr>
          <p:cNvPr id="753" name="Group 752" descr="Champions, Allies, and Stakeholders nested circles">
            <a:extLst>
              <a:ext uri="{FF2B5EF4-FFF2-40B4-BE49-F238E27FC236}">
                <a16:creationId xmlns:a16="http://schemas.microsoft.com/office/drawing/2014/main" id="{E55F3807-1393-4697-8EBA-8E2E06DBC907}"/>
              </a:ext>
            </a:extLst>
          </p:cNvPr>
          <p:cNvGrpSpPr/>
          <p:nvPr/>
        </p:nvGrpSpPr>
        <p:grpSpPr>
          <a:xfrm>
            <a:off x="4716052" y="269603"/>
            <a:ext cx="4132614" cy="4132614"/>
            <a:chOff x="4720420" y="269037"/>
            <a:chExt cx="4132614" cy="4132614"/>
          </a:xfrm>
        </p:grpSpPr>
        <p:sp>
          <p:nvSpPr>
            <p:cNvPr id="754" name="Oval 753">
              <a:extLst>
                <a:ext uri="{FF2B5EF4-FFF2-40B4-BE49-F238E27FC236}">
                  <a16:creationId xmlns:a16="http://schemas.microsoft.com/office/drawing/2014/main" id="{63C5F7C8-1AE6-4187-BA20-45156EBFCC17}"/>
                </a:ext>
              </a:extLst>
            </p:cNvPr>
            <p:cNvSpPr/>
            <p:nvPr/>
          </p:nvSpPr>
          <p:spPr>
            <a:xfrm>
              <a:off x="4720420" y="269037"/>
              <a:ext cx="4132614" cy="4132614"/>
            </a:xfrm>
            <a:prstGeom prst="ellipse">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55" name="Group 754">
              <a:extLst>
                <a:ext uri="{FF2B5EF4-FFF2-40B4-BE49-F238E27FC236}">
                  <a16:creationId xmlns:a16="http://schemas.microsoft.com/office/drawing/2014/main" id="{B9F646EA-ABB9-4892-8404-B76E0C022CAA}"/>
                </a:ext>
              </a:extLst>
            </p:cNvPr>
            <p:cNvGrpSpPr/>
            <p:nvPr/>
          </p:nvGrpSpPr>
          <p:grpSpPr>
            <a:xfrm>
              <a:off x="7469527" y="748136"/>
              <a:ext cx="396875" cy="196850"/>
              <a:chOff x="7469527" y="748136"/>
              <a:chExt cx="396875" cy="196850"/>
            </a:xfrm>
          </p:grpSpPr>
          <p:sp>
            <p:nvSpPr>
              <p:cNvPr id="1366" name="Freeform 325">
                <a:extLst>
                  <a:ext uri="{FF2B5EF4-FFF2-40B4-BE49-F238E27FC236}">
                    <a16:creationId xmlns:a16="http://schemas.microsoft.com/office/drawing/2014/main" id="{CFE82C23-FD0B-4EAA-B928-1ECCE16D38C4}"/>
                  </a:ext>
                </a:extLst>
              </p:cNvPr>
              <p:cNvSpPr>
                <a:spLocks/>
              </p:cNvSpPr>
              <p:nvPr/>
            </p:nvSpPr>
            <p:spPr bwMode="auto">
              <a:xfrm>
                <a:off x="7587002" y="875136"/>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7" name="Freeform 326">
                <a:extLst>
                  <a:ext uri="{FF2B5EF4-FFF2-40B4-BE49-F238E27FC236}">
                    <a16:creationId xmlns:a16="http://schemas.microsoft.com/office/drawing/2014/main" id="{DF36BB0A-2326-4281-B3BC-A770CBB75F63}"/>
                  </a:ext>
                </a:extLst>
              </p:cNvPr>
              <p:cNvSpPr>
                <a:spLocks/>
              </p:cNvSpPr>
              <p:nvPr/>
            </p:nvSpPr>
            <p:spPr bwMode="auto">
              <a:xfrm>
                <a:off x="7469527" y="840211"/>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8" name="Freeform 327">
                <a:extLst>
                  <a:ext uri="{FF2B5EF4-FFF2-40B4-BE49-F238E27FC236}">
                    <a16:creationId xmlns:a16="http://schemas.microsoft.com/office/drawing/2014/main" id="{9788801C-9849-4685-B928-4AF80F2EA8C7}"/>
                  </a:ext>
                </a:extLst>
              </p:cNvPr>
              <p:cNvSpPr>
                <a:spLocks/>
              </p:cNvSpPr>
              <p:nvPr/>
            </p:nvSpPr>
            <p:spPr bwMode="auto">
              <a:xfrm>
                <a:off x="7723527" y="840211"/>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9" name="Freeform 328">
                <a:extLst>
                  <a:ext uri="{FF2B5EF4-FFF2-40B4-BE49-F238E27FC236}">
                    <a16:creationId xmlns:a16="http://schemas.microsoft.com/office/drawing/2014/main" id="{0B694B15-642E-44D2-8891-06C99509CE98}"/>
                  </a:ext>
                </a:extLst>
              </p:cNvPr>
              <p:cNvSpPr>
                <a:spLocks/>
              </p:cNvSpPr>
              <p:nvPr/>
            </p:nvSpPr>
            <p:spPr bwMode="auto">
              <a:xfrm>
                <a:off x="7621927" y="783061"/>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0" name="Freeform 329">
                <a:extLst>
                  <a:ext uri="{FF2B5EF4-FFF2-40B4-BE49-F238E27FC236}">
                    <a16:creationId xmlns:a16="http://schemas.microsoft.com/office/drawing/2014/main" id="{79D70E59-19F7-47DD-A58B-6F15A468310E}"/>
                  </a:ext>
                </a:extLst>
              </p:cNvPr>
              <p:cNvSpPr>
                <a:spLocks/>
              </p:cNvSpPr>
              <p:nvPr/>
            </p:nvSpPr>
            <p:spPr bwMode="auto">
              <a:xfrm>
                <a:off x="7501277" y="748136"/>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1" name="Freeform 330">
                <a:extLst>
                  <a:ext uri="{FF2B5EF4-FFF2-40B4-BE49-F238E27FC236}">
                    <a16:creationId xmlns:a16="http://schemas.microsoft.com/office/drawing/2014/main" id="{8AF7889B-AF17-45C3-BA09-88A3872AE6C9}"/>
                  </a:ext>
                </a:extLst>
              </p:cNvPr>
              <p:cNvSpPr>
                <a:spLocks/>
              </p:cNvSpPr>
              <p:nvPr/>
            </p:nvSpPr>
            <p:spPr bwMode="auto">
              <a:xfrm>
                <a:off x="7742577" y="748136"/>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6" name="Group 755">
              <a:extLst>
                <a:ext uri="{FF2B5EF4-FFF2-40B4-BE49-F238E27FC236}">
                  <a16:creationId xmlns:a16="http://schemas.microsoft.com/office/drawing/2014/main" id="{1E10008D-9193-462E-AA55-9D13C3DDD5B1}"/>
                </a:ext>
              </a:extLst>
            </p:cNvPr>
            <p:cNvGrpSpPr/>
            <p:nvPr/>
          </p:nvGrpSpPr>
          <p:grpSpPr>
            <a:xfrm>
              <a:off x="6480486" y="1160142"/>
              <a:ext cx="110478" cy="105151"/>
              <a:chOff x="6480486" y="1160142"/>
              <a:chExt cx="110478" cy="105151"/>
            </a:xfrm>
          </p:grpSpPr>
          <p:sp>
            <p:nvSpPr>
              <p:cNvPr id="1364" name="Arrow: Chevron 1363">
                <a:extLst>
                  <a:ext uri="{FF2B5EF4-FFF2-40B4-BE49-F238E27FC236}">
                    <a16:creationId xmlns:a16="http://schemas.microsoft.com/office/drawing/2014/main" id="{092405AD-8BF6-41C4-8797-49801CE5BB21}"/>
                  </a:ext>
                </a:extLst>
              </p:cNvPr>
              <p:cNvSpPr/>
              <p:nvPr/>
            </p:nvSpPr>
            <p:spPr>
              <a:xfrm rot="14558646">
                <a:off x="6511066" y="1185396"/>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5" name="Arrow: Chevron 1364">
                <a:extLst>
                  <a:ext uri="{FF2B5EF4-FFF2-40B4-BE49-F238E27FC236}">
                    <a16:creationId xmlns:a16="http://schemas.microsoft.com/office/drawing/2014/main" id="{5AF587FF-60E5-4EB3-8A36-D23B9ED9D942}"/>
                  </a:ext>
                </a:extLst>
              </p:cNvPr>
              <p:cNvSpPr/>
              <p:nvPr/>
            </p:nvSpPr>
            <p:spPr>
              <a:xfrm rot="14558646">
                <a:off x="6492028" y="1148600"/>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7" name="Group 756">
              <a:extLst>
                <a:ext uri="{FF2B5EF4-FFF2-40B4-BE49-F238E27FC236}">
                  <a16:creationId xmlns:a16="http://schemas.microsoft.com/office/drawing/2014/main" id="{ECDBDFFE-2273-4284-B07A-5F23861FEBC9}"/>
                </a:ext>
              </a:extLst>
            </p:cNvPr>
            <p:cNvGrpSpPr/>
            <p:nvPr/>
          </p:nvGrpSpPr>
          <p:grpSpPr>
            <a:xfrm>
              <a:off x="7302818" y="1024680"/>
              <a:ext cx="94282" cy="109687"/>
              <a:chOff x="7302818" y="1024680"/>
              <a:chExt cx="94282" cy="109687"/>
            </a:xfrm>
          </p:grpSpPr>
          <p:sp>
            <p:nvSpPr>
              <p:cNvPr id="1362" name="Arrow: Chevron 1361">
                <a:extLst>
                  <a:ext uri="{FF2B5EF4-FFF2-40B4-BE49-F238E27FC236}">
                    <a16:creationId xmlns:a16="http://schemas.microsoft.com/office/drawing/2014/main" id="{B8DF7DA7-3BDF-46E1-8D69-4D9BEF6E1A48}"/>
                  </a:ext>
                </a:extLst>
              </p:cNvPr>
              <p:cNvSpPr/>
              <p:nvPr/>
            </p:nvSpPr>
            <p:spPr>
              <a:xfrm rot="16435979">
                <a:off x="7314360" y="1054470"/>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3" name="Arrow: Chevron 1362">
                <a:extLst>
                  <a:ext uri="{FF2B5EF4-FFF2-40B4-BE49-F238E27FC236}">
                    <a16:creationId xmlns:a16="http://schemas.microsoft.com/office/drawing/2014/main" id="{AE49E6EE-0503-416D-ADDF-B8B00D2616E3}"/>
                  </a:ext>
                </a:extLst>
              </p:cNvPr>
              <p:cNvSpPr/>
              <p:nvPr/>
            </p:nvSpPr>
            <p:spPr>
              <a:xfrm rot="16435979">
                <a:off x="7317202" y="1013138"/>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8" name="Group 757">
              <a:extLst>
                <a:ext uri="{FF2B5EF4-FFF2-40B4-BE49-F238E27FC236}">
                  <a16:creationId xmlns:a16="http://schemas.microsoft.com/office/drawing/2014/main" id="{A8A9F84D-249D-4822-A63E-64090D09CA06}"/>
                </a:ext>
              </a:extLst>
            </p:cNvPr>
            <p:cNvGrpSpPr/>
            <p:nvPr/>
          </p:nvGrpSpPr>
          <p:grpSpPr>
            <a:xfrm>
              <a:off x="5887025" y="1604793"/>
              <a:ext cx="100033" cy="118140"/>
              <a:chOff x="5887025" y="1604793"/>
              <a:chExt cx="100033" cy="118140"/>
            </a:xfrm>
          </p:grpSpPr>
          <p:sp>
            <p:nvSpPr>
              <p:cNvPr id="1360" name="Arrow: Chevron 1359">
                <a:extLst>
                  <a:ext uri="{FF2B5EF4-FFF2-40B4-BE49-F238E27FC236}">
                    <a16:creationId xmlns:a16="http://schemas.microsoft.com/office/drawing/2014/main" id="{18657C03-6CB1-4D9A-8A3E-25E14E02C6D5}"/>
                  </a:ext>
                </a:extLst>
              </p:cNvPr>
              <p:cNvSpPr/>
              <p:nvPr/>
            </p:nvSpPr>
            <p:spPr>
              <a:xfrm rot="13207535">
                <a:off x="5918703" y="1631493"/>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1" name="Arrow: Chevron 1360">
                <a:extLst>
                  <a:ext uri="{FF2B5EF4-FFF2-40B4-BE49-F238E27FC236}">
                    <a16:creationId xmlns:a16="http://schemas.microsoft.com/office/drawing/2014/main" id="{C01B1CB3-7BD9-4C15-9990-8480FB8686A8}"/>
                  </a:ext>
                </a:extLst>
              </p:cNvPr>
              <p:cNvSpPr/>
              <p:nvPr/>
            </p:nvSpPr>
            <p:spPr>
              <a:xfrm rot="13207535">
                <a:off x="5887025" y="1604793"/>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9" name="Group 758">
              <a:extLst>
                <a:ext uri="{FF2B5EF4-FFF2-40B4-BE49-F238E27FC236}">
                  <a16:creationId xmlns:a16="http://schemas.microsoft.com/office/drawing/2014/main" id="{505C1F83-E831-4539-B4B3-A26E5D60A802}"/>
                </a:ext>
              </a:extLst>
            </p:cNvPr>
            <p:cNvGrpSpPr/>
            <p:nvPr/>
          </p:nvGrpSpPr>
          <p:grpSpPr>
            <a:xfrm>
              <a:off x="6231129" y="530976"/>
              <a:ext cx="1126211" cy="137519"/>
              <a:chOff x="6231129" y="530976"/>
              <a:chExt cx="1126211" cy="137519"/>
            </a:xfrm>
          </p:grpSpPr>
          <p:sp>
            <p:nvSpPr>
              <p:cNvPr id="1348" name="Freeform: Shape 1347">
                <a:extLst>
                  <a:ext uri="{FF2B5EF4-FFF2-40B4-BE49-F238E27FC236}">
                    <a16:creationId xmlns:a16="http://schemas.microsoft.com/office/drawing/2014/main" id="{DA08BBEF-9116-4B6F-8007-B232C7234514}"/>
                  </a:ext>
                </a:extLst>
              </p:cNvPr>
              <p:cNvSpPr>
                <a:spLocks noChangeArrowheads="1"/>
              </p:cNvSpPr>
              <p:nvPr/>
            </p:nvSpPr>
            <p:spPr bwMode="auto">
              <a:xfrm>
                <a:off x="6511354" y="530976"/>
                <a:ext cx="94464" cy="135422"/>
              </a:xfrm>
              <a:custGeom>
                <a:avLst/>
                <a:gdLst/>
                <a:ahLst/>
                <a:cxnLst/>
                <a:rect l="l" t="t" r="r" b="b"/>
                <a:pathLst>
                  <a:path w="94464" h="135422">
                    <a:moveTo>
                      <a:pt x="0" y="0"/>
                    </a:moveTo>
                    <a:lnTo>
                      <a:pt x="28932" y="0"/>
                    </a:lnTo>
                    <a:lnTo>
                      <a:pt x="28932" y="81525"/>
                    </a:lnTo>
                    <a:lnTo>
                      <a:pt x="29313" y="81525"/>
                    </a:lnTo>
                    <a:cubicBezTo>
                      <a:pt x="31440" y="77493"/>
                      <a:pt x="33663" y="73748"/>
                      <a:pt x="35980" y="70288"/>
                    </a:cubicBezTo>
                    <a:lnTo>
                      <a:pt x="54840" y="42291"/>
                    </a:lnTo>
                    <a:lnTo>
                      <a:pt x="89701" y="42291"/>
                    </a:lnTo>
                    <a:lnTo>
                      <a:pt x="56364" y="80001"/>
                    </a:lnTo>
                    <a:lnTo>
                      <a:pt x="94464" y="135422"/>
                    </a:lnTo>
                    <a:lnTo>
                      <a:pt x="58840" y="135422"/>
                    </a:lnTo>
                    <a:lnTo>
                      <a:pt x="36171" y="97142"/>
                    </a:lnTo>
                    <a:lnTo>
                      <a:pt x="28932" y="106283"/>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9" name="Freeform: Shape 1348">
                <a:extLst>
                  <a:ext uri="{FF2B5EF4-FFF2-40B4-BE49-F238E27FC236}">
                    <a16:creationId xmlns:a16="http://schemas.microsoft.com/office/drawing/2014/main" id="{2515D956-7934-4706-9913-5417C24E8E29}"/>
                  </a:ext>
                </a:extLst>
              </p:cNvPr>
              <p:cNvSpPr>
                <a:spLocks noChangeArrowheads="1"/>
              </p:cNvSpPr>
              <p:nvPr/>
            </p:nvSpPr>
            <p:spPr bwMode="auto">
              <a:xfrm>
                <a:off x="6720904" y="530976"/>
                <a:ext cx="88368" cy="135422"/>
              </a:xfrm>
              <a:custGeom>
                <a:avLst/>
                <a:gdLst/>
                <a:ahLst/>
                <a:cxnLst/>
                <a:rect l="l" t="t" r="r" b="b"/>
                <a:pathLst>
                  <a:path w="88368" h="135422">
                    <a:moveTo>
                      <a:pt x="0" y="0"/>
                    </a:moveTo>
                    <a:lnTo>
                      <a:pt x="28932" y="0"/>
                    </a:lnTo>
                    <a:lnTo>
                      <a:pt x="28932" y="53517"/>
                    </a:lnTo>
                    <a:lnTo>
                      <a:pt x="29313" y="53517"/>
                    </a:lnTo>
                    <a:cubicBezTo>
                      <a:pt x="32363" y="49331"/>
                      <a:pt x="36176" y="46096"/>
                      <a:pt x="40752" y="43812"/>
                    </a:cubicBezTo>
                    <a:cubicBezTo>
                      <a:pt x="42964" y="42662"/>
                      <a:pt x="45355" y="41774"/>
                      <a:pt x="47925" y="41148"/>
                    </a:cubicBezTo>
                    <a:cubicBezTo>
                      <a:pt x="50495" y="40521"/>
                      <a:pt x="53124" y="40204"/>
                      <a:pt x="55813" y="40196"/>
                    </a:cubicBezTo>
                    <a:cubicBezTo>
                      <a:pt x="65250" y="40140"/>
                      <a:pt x="72984" y="43439"/>
                      <a:pt x="79016" y="50094"/>
                    </a:cubicBezTo>
                    <a:cubicBezTo>
                      <a:pt x="85049" y="56749"/>
                      <a:pt x="88166" y="67094"/>
                      <a:pt x="88368" y="81130"/>
                    </a:cubicBezTo>
                    <a:lnTo>
                      <a:pt x="88368" y="135422"/>
                    </a:lnTo>
                    <a:lnTo>
                      <a:pt x="59436" y="135422"/>
                    </a:lnTo>
                    <a:lnTo>
                      <a:pt x="59436" y="84178"/>
                    </a:lnTo>
                    <a:cubicBezTo>
                      <a:pt x="59487" y="77986"/>
                      <a:pt x="58335" y="73033"/>
                      <a:pt x="55980" y="69319"/>
                    </a:cubicBezTo>
                    <a:cubicBezTo>
                      <a:pt x="53625" y="65604"/>
                      <a:pt x="49756" y="63699"/>
                      <a:pt x="44374" y="63604"/>
                    </a:cubicBezTo>
                    <a:cubicBezTo>
                      <a:pt x="40565" y="63699"/>
                      <a:pt x="37459" y="64747"/>
                      <a:pt x="35056" y="66747"/>
                    </a:cubicBezTo>
                    <a:cubicBezTo>
                      <a:pt x="32653" y="68747"/>
                      <a:pt x="30930" y="71128"/>
                      <a:pt x="29885" y="73891"/>
                    </a:cubicBezTo>
                    <a:cubicBezTo>
                      <a:pt x="29512" y="74772"/>
                      <a:pt x="29258" y="75772"/>
                      <a:pt x="29122" y="76891"/>
                    </a:cubicBezTo>
                    <a:cubicBezTo>
                      <a:pt x="28987" y="78010"/>
                      <a:pt x="28924" y="79106"/>
                      <a:pt x="28932" y="80177"/>
                    </a:cubicBez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0" name="Freeform: Shape 1349">
                <a:extLst>
                  <a:ext uri="{FF2B5EF4-FFF2-40B4-BE49-F238E27FC236}">
                    <a16:creationId xmlns:a16="http://schemas.microsoft.com/office/drawing/2014/main" id="{677A0242-2664-41AB-861E-6DFD1900565C}"/>
                  </a:ext>
                </a:extLst>
              </p:cNvPr>
              <p:cNvSpPr>
                <a:spLocks noChangeArrowheads="1"/>
              </p:cNvSpPr>
              <p:nvPr/>
            </p:nvSpPr>
            <p:spPr bwMode="auto">
              <a:xfrm>
                <a:off x="6949504" y="530976"/>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1" name="Freeform: Shape 1350">
                <a:extLst>
                  <a:ext uri="{FF2B5EF4-FFF2-40B4-BE49-F238E27FC236}">
                    <a16:creationId xmlns:a16="http://schemas.microsoft.com/office/drawing/2014/main" id="{6772E102-95DC-40CF-B31E-758D69DACEDA}"/>
                  </a:ext>
                </a:extLst>
              </p:cNvPr>
              <p:cNvSpPr>
                <a:spLocks noChangeArrowheads="1"/>
              </p:cNvSpPr>
              <p:nvPr/>
            </p:nvSpPr>
            <p:spPr bwMode="auto">
              <a:xfrm>
                <a:off x="7001321" y="530976"/>
                <a:ext cx="96369" cy="137518"/>
              </a:xfrm>
              <a:custGeom>
                <a:avLst/>
                <a:gdLst/>
                <a:ahLst/>
                <a:cxnLst/>
                <a:rect l="l" t="t" r="r" b="b"/>
                <a:pathLst>
                  <a:path w="96369" h="137518">
                    <a:moveTo>
                      <a:pt x="66675" y="0"/>
                    </a:moveTo>
                    <a:lnTo>
                      <a:pt x="95607" y="0"/>
                    </a:lnTo>
                    <a:lnTo>
                      <a:pt x="95607" y="107609"/>
                    </a:lnTo>
                    <a:cubicBezTo>
                      <a:pt x="95615" y="112959"/>
                      <a:pt x="95694" y="118118"/>
                      <a:pt x="95845" y="123087"/>
                    </a:cubicBezTo>
                    <a:cubicBezTo>
                      <a:pt x="95996" y="128056"/>
                      <a:pt x="96170" y="132168"/>
                      <a:pt x="96369" y="135422"/>
                    </a:cubicBezTo>
                    <a:lnTo>
                      <a:pt x="70672" y="135422"/>
                    </a:lnTo>
                    <a:lnTo>
                      <a:pt x="69530" y="121913"/>
                    </a:lnTo>
                    <a:lnTo>
                      <a:pt x="68959" y="121913"/>
                    </a:lnTo>
                    <a:cubicBezTo>
                      <a:pt x="65994" y="127059"/>
                      <a:pt x="61920" y="130944"/>
                      <a:pt x="56738" y="133569"/>
                    </a:cubicBezTo>
                    <a:cubicBezTo>
                      <a:pt x="51556" y="136193"/>
                      <a:pt x="45909" y="137510"/>
                      <a:pt x="39797" y="137518"/>
                    </a:cubicBezTo>
                    <a:cubicBezTo>
                      <a:pt x="28472" y="137336"/>
                      <a:pt x="19077" y="132989"/>
                      <a:pt x="11613" y="124476"/>
                    </a:cubicBezTo>
                    <a:cubicBezTo>
                      <a:pt x="4148" y="115962"/>
                      <a:pt x="277" y="104371"/>
                      <a:pt x="0" y="89702"/>
                    </a:cubicBezTo>
                    <a:cubicBezTo>
                      <a:pt x="42" y="79195"/>
                      <a:pt x="1967" y="70244"/>
                      <a:pt x="5774" y="62850"/>
                    </a:cubicBezTo>
                    <a:cubicBezTo>
                      <a:pt x="9582" y="55456"/>
                      <a:pt x="14638" y="49808"/>
                      <a:pt x="20943" y="45906"/>
                    </a:cubicBezTo>
                    <a:cubicBezTo>
                      <a:pt x="27248" y="42004"/>
                      <a:pt x="34168" y="40037"/>
                      <a:pt x="41703" y="40005"/>
                    </a:cubicBezTo>
                    <a:cubicBezTo>
                      <a:pt x="47553" y="40049"/>
                      <a:pt x="52581" y="41008"/>
                      <a:pt x="56786" y="42884"/>
                    </a:cubicBezTo>
                    <a:cubicBezTo>
                      <a:pt x="60992" y="44759"/>
                      <a:pt x="64161" y="47288"/>
                      <a:pt x="66294" y="50472"/>
                    </a:cubicBezTo>
                    <a:lnTo>
                      <a:pt x="66675" y="50472"/>
                    </a:lnTo>
                    <a:lnTo>
                      <a:pt x="66675" y="0"/>
                    </a:lnTo>
                    <a:close/>
                    <a:moveTo>
                      <a:pt x="49328" y="62270"/>
                    </a:moveTo>
                    <a:cubicBezTo>
                      <a:pt x="42656" y="62457"/>
                      <a:pt x="37652" y="65038"/>
                      <a:pt x="34317" y="70013"/>
                    </a:cubicBezTo>
                    <a:cubicBezTo>
                      <a:pt x="30981" y="74988"/>
                      <a:pt x="29313" y="81237"/>
                      <a:pt x="29313" y="88762"/>
                    </a:cubicBezTo>
                    <a:cubicBezTo>
                      <a:pt x="29388" y="96754"/>
                      <a:pt x="31191" y="103020"/>
                      <a:pt x="34722" y="107558"/>
                    </a:cubicBezTo>
                    <a:cubicBezTo>
                      <a:pt x="38252" y="112097"/>
                      <a:pt x="43057" y="114408"/>
                      <a:pt x="49137" y="114491"/>
                    </a:cubicBezTo>
                    <a:cubicBezTo>
                      <a:pt x="53407" y="114423"/>
                      <a:pt x="57068" y="113129"/>
                      <a:pt x="60122" y="110608"/>
                    </a:cubicBezTo>
                    <a:cubicBezTo>
                      <a:pt x="63176" y="108086"/>
                      <a:pt x="65170" y="104743"/>
                      <a:pt x="66103" y="100578"/>
                    </a:cubicBezTo>
                    <a:cubicBezTo>
                      <a:pt x="66484" y="98452"/>
                      <a:pt x="66675" y="96224"/>
                      <a:pt x="66675" y="93893"/>
                    </a:cubicBezTo>
                    <a:lnTo>
                      <a:pt x="66675" y="81710"/>
                    </a:lnTo>
                    <a:cubicBezTo>
                      <a:pt x="66683" y="80928"/>
                      <a:pt x="66667" y="80062"/>
                      <a:pt x="66627" y="79113"/>
                    </a:cubicBezTo>
                    <a:cubicBezTo>
                      <a:pt x="66587" y="78164"/>
                      <a:pt x="66476" y="77251"/>
                      <a:pt x="66294" y="76374"/>
                    </a:cubicBezTo>
                    <a:cubicBezTo>
                      <a:pt x="65396" y="72451"/>
                      <a:pt x="63474" y="69147"/>
                      <a:pt x="60527" y="66463"/>
                    </a:cubicBezTo>
                    <a:cubicBezTo>
                      <a:pt x="57580" y="63779"/>
                      <a:pt x="53847" y="62381"/>
                      <a:pt x="49328" y="6227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2" name="Freeform: Shape 1351">
                <a:extLst>
                  <a:ext uri="{FF2B5EF4-FFF2-40B4-BE49-F238E27FC236}">
                    <a16:creationId xmlns:a16="http://schemas.microsoft.com/office/drawing/2014/main" id="{A58A5487-D1A9-4C55-8DC0-2A2A65FA51FD}"/>
                  </a:ext>
                </a:extLst>
              </p:cNvPr>
              <p:cNvSpPr>
                <a:spLocks noChangeArrowheads="1"/>
              </p:cNvSpPr>
              <p:nvPr/>
            </p:nvSpPr>
            <p:spPr bwMode="auto">
              <a:xfrm>
                <a:off x="6231129" y="536121"/>
                <a:ext cx="87987" cy="132183"/>
              </a:xfrm>
              <a:custGeom>
                <a:avLst/>
                <a:gdLst/>
                <a:ahLst/>
                <a:cxnLst/>
                <a:rect l="l" t="t" r="r" b="b"/>
                <a:pathLst>
                  <a:path w="87987" h="132183">
                    <a:moveTo>
                      <a:pt x="50094" y="0"/>
                    </a:moveTo>
                    <a:cubicBezTo>
                      <a:pt x="57402" y="43"/>
                      <a:pt x="63743" y="670"/>
                      <a:pt x="69117" y="1880"/>
                    </a:cubicBezTo>
                    <a:cubicBezTo>
                      <a:pt x="74492" y="3090"/>
                      <a:pt x="79069" y="4622"/>
                      <a:pt x="82848" y="6477"/>
                    </a:cubicBezTo>
                    <a:lnTo>
                      <a:pt x="76376" y="29696"/>
                    </a:lnTo>
                    <a:cubicBezTo>
                      <a:pt x="73874" y="28358"/>
                      <a:pt x="70360" y="27032"/>
                      <a:pt x="65834" y="25718"/>
                    </a:cubicBezTo>
                    <a:cubicBezTo>
                      <a:pt x="61308" y="24404"/>
                      <a:pt x="55934" y="23697"/>
                      <a:pt x="49713" y="23598"/>
                    </a:cubicBezTo>
                    <a:cubicBezTo>
                      <a:pt x="43429" y="23709"/>
                      <a:pt x="38742" y="24964"/>
                      <a:pt x="35652" y="27362"/>
                    </a:cubicBezTo>
                    <a:cubicBezTo>
                      <a:pt x="32561" y="29760"/>
                      <a:pt x="31020" y="32634"/>
                      <a:pt x="31028" y="35985"/>
                    </a:cubicBezTo>
                    <a:cubicBezTo>
                      <a:pt x="30972" y="39931"/>
                      <a:pt x="32847" y="43186"/>
                      <a:pt x="36652" y="45750"/>
                    </a:cubicBezTo>
                    <a:cubicBezTo>
                      <a:pt x="40458" y="48315"/>
                      <a:pt x="46527" y="51094"/>
                      <a:pt x="54861" y="54087"/>
                    </a:cubicBezTo>
                    <a:cubicBezTo>
                      <a:pt x="66154" y="58220"/>
                      <a:pt x="74507" y="63388"/>
                      <a:pt x="79921" y="69593"/>
                    </a:cubicBezTo>
                    <a:cubicBezTo>
                      <a:pt x="85334" y="75798"/>
                      <a:pt x="88023" y="83396"/>
                      <a:pt x="87987" y="92388"/>
                    </a:cubicBezTo>
                    <a:cubicBezTo>
                      <a:pt x="88040" y="103464"/>
                      <a:pt x="83843" y="112787"/>
                      <a:pt x="75396" y="120358"/>
                    </a:cubicBezTo>
                    <a:cubicBezTo>
                      <a:pt x="66950" y="127929"/>
                      <a:pt x="53940" y="131870"/>
                      <a:pt x="36366" y="132183"/>
                    </a:cubicBezTo>
                    <a:cubicBezTo>
                      <a:pt x="28887" y="132100"/>
                      <a:pt x="21897" y="131267"/>
                      <a:pt x="15397" y="129685"/>
                    </a:cubicBezTo>
                    <a:cubicBezTo>
                      <a:pt x="8896" y="128103"/>
                      <a:pt x="3764" y="126272"/>
                      <a:pt x="0" y="124190"/>
                    </a:cubicBezTo>
                    <a:lnTo>
                      <a:pt x="5902" y="100391"/>
                    </a:lnTo>
                    <a:cubicBezTo>
                      <a:pt x="9800" y="102475"/>
                      <a:pt x="14567" y="104309"/>
                      <a:pt x="20203" y="105893"/>
                    </a:cubicBezTo>
                    <a:cubicBezTo>
                      <a:pt x="25840" y="107477"/>
                      <a:pt x="31799" y="108311"/>
                      <a:pt x="38082" y="108394"/>
                    </a:cubicBezTo>
                    <a:cubicBezTo>
                      <a:pt x="44772" y="108339"/>
                      <a:pt x="49840" y="107069"/>
                      <a:pt x="53288" y="104583"/>
                    </a:cubicBezTo>
                    <a:cubicBezTo>
                      <a:pt x="56736" y="102098"/>
                      <a:pt x="58468" y="98732"/>
                      <a:pt x="58484" y="94484"/>
                    </a:cubicBezTo>
                    <a:cubicBezTo>
                      <a:pt x="58551" y="90570"/>
                      <a:pt x="56891" y="87251"/>
                      <a:pt x="53503" y="84528"/>
                    </a:cubicBezTo>
                    <a:cubicBezTo>
                      <a:pt x="50114" y="81804"/>
                      <a:pt x="44593" y="79153"/>
                      <a:pt x="36938" y="76572"/>
                    </a:cubicBezTo>
                    <a:cubicBezTo>
                      <a:pt x="26132" y="72817"/>
                      <a:pt x="17563" y="67846"/>
                      <a:pt x="11233" y="61661"/>
                    </a:cubicBezTo>
                    <a:cubicBezTo>
                      <a:pt x="4903" y="55476"/>
                      <a:pt x="1667" y="47743"/>
                      <a:pt x="1524" y="38462"/>
                    </a:cubicBezTo>
                    <a:cubicBezTo>
                      <a:pt x="1666" y="27276"/>
                      <a:pt x="5998" y="18127"/>
                      <a:pt x="14519" y="11016"/>
                    </a:cubicBezTo>
                    <a:cubicBezTo>
                      <a:pt x="23041" y="3906"/>
                      <a:pt x="34899" y="233"/>
                      <a:pt x="5009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3" name="Freeform: Shape 1352">
                <a:extLst>
                  <a:ext uri="{FF2B5EF4-FFF2-40B4-BE49-F238E27FC236}">
                    <a16:creationId xmlns:a16="http://schemas.microsoft.com/office/drawing/2014/main" id="{22305776-7C5B-4E53-9291-20229AE4E00D}"/>
                  </a:ext>
                </a:extLst>
              </p:cNvPr>
              <p:cNvSpPr>
                <a:spLocks noChangeArrowheads="1"/>
              </p:cNvSpPr>
              <p:nvPr/>
            </p:nvSpPr>
            <p:spPr bwMode="auto">
              <a:xfrm>
                <a:off x="6331523" y="548121"/>
                <a:ext cx="61507" cy="120182"/>
              </a:xfrm>
              <a:custGeom>
                <a:avLst/>
                <a:gdLst/>
                <a:ahLst/>
                <a:cxnLst/>
                <a:rect l="l" t="t" r="r" b="b"/>
                <a:pathLst>
                  <a:path w="61507" h="120182">
                    <a:moveTo>
                      <a:pt x="40743" y="0"/>
                    </a:moveTo>
                    <a:lnTo>
                      <a:pt x="40743" y="25146"/>
                    </a:lnTo>
                    <a:lnTo>
                      <a:pt x="61507" y="25146"/>
                    </a:lnTo>
                    <a:lnTo>
                      <a:pt x="61507" y="46459"/>
                    </a:lnTo>
                    <a:lnTo>
                      <a:pt x="40743" y="46459"/>
                    </a:lnTo>
                    <a:lnTo>
                      <a:pt x="40743" y="80193"/>
                    </a:lnTo>
                    <a:cubicBezTo>
                      <a:pt x="40683" y="85796"/>
                      <a:pt x="41517" y="89933"/>
                      <a:pt x="43243" y="92605"/>
                    </a:cubicBezTo>
                    <a:cubicBezTo>
                      <a:pt x="44970" y="95278"/>
                      <a:pt x="47946" y="96604"/>
                      <a:pt x="52173" y="96584"/>
                    </a:cubicBezTo>
                    <a:cubicBezTo>
                      <a:pt x="54114" y="96588"/>
                      <a:pt x="55709" y="96532"/>
                      <a:pt x="56959" y="96417"/>
                    </a:cubicBezTo>
                    <a:cubicBezTo>
                      <a:pt x="58209" y="96302"/>
                      <a:pt x="59471" y="96103"/>
                      <a:pt x="60745" y="95822"/>
                    </a:cubicBezTo>
                    <a:lnTo>
                      <a:pt x="60936" y="117708"/>
                    </a:lnTo>
                    <a:cubicBezTo>
                      <a:pt x="59075" y="118394"/>
                      <a:pt x="56511" y="118973"/>
                      <a:pt x="53244" y="119445"/>
                    </a:cubicBezTo>
                    <a:cubicBezTo>
                      <a:pt x="49978" y="119916"/>
                      <a:pt x="46319" y="120162"/>
                      <a:pt x="42267" y="120182"/>
                    </a:cubicBezTo>
                    <a:cubicBezTo>
                      <a:pt x="37571" y="120146"/>
                      <a:pt x="33352" y="119409"/>
                      <a:pt x="29608" y="117970"/>
                    </a:cubicBezTo>
                    <a:cubicBezTo>
                      <a:pt x="25865" y="116531"/>
                      <a:pt x="22787" y="114604"/>
                      <a:pt x="20376" y="112189"/>
                    </a:cubicBezTo>
                    <a:cubicBezTo>
                      <a:pt x="17712" y="109446"/>
                      <a:pt x="15713" y="105798"/>
                      <a:pt x="14381" y="101244"/>
                    </a:cubicBezTo>
                    <a:cubicBezTo>
                      <a:pt x="13048" y="96691"/>
                      <a:pt x="12382" y="91135"/>
                      <a:pt x="12382" y="84577"/>
                    </a:cubicBezTo>
                    <a:lnTo>
                      <a:pt x="12382" y="46459"/>
                    </a:lnTo>
                    <a:lnTo>
                      <a:pt x="0" y="46459"/>
                    </a:lnTo>
                    <a:lnTo>
                      <a:pt x="0" y="25146"/>
                    </a:lnTo>
                    <a:lnTo>
                      <a:pt x="12382" y="25146"/>
                    </a:lnTo>
                    <a:lnTo>
                      <a:pt x="12382" y="7811"/>
                    </a:lnTo>
                    <a:lnTo>
                      <a:pt x="40743"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4" name="Freeform: Shape 1353">
                <a:extLst>
                  <a:ext uri="{FF2B5EF4-FFF2-40B4-BE49-F238E27FC236}">
                    <a16:creationId xmlns:a16="http://schemas.microsoft.com/office/drawing/2014/main" id="{CB0ABA76-FAEB-4BBE-8318-70242361CFC0}"/>
                  </a:ext>
                </a:extLst>
              </p:cNvPr>
              <p:cNvSpPr>
                <a:spLocks noChangeArrowheads="1"/>
              </p:cNvSpPr>
              <p:nvPr/>
            </p:nvSpPr>
            <p:spPr bwMode="auto">
              <a:xfrm>
                <a:off x="6400484" y="570982"/>
                <a:ext cx="85129" cy="97513"/>
              </a:xfrm>
              <a:custGeom>
                <a:avLst/>
                <a:gdLst/>
                <a:ahLst/>
                <a:cxnLst/>
                <a:rect l="l" t="t" r="r" b="b"/>
                <a:pathLst>
                  <a:path w="85129" h="97513">
                    <a:moveTo>
                      <a:pt x="42851" y="0"/>
                    </a:moveTo>
                    <a:cubicBezTo>
                      <a:pt x="58132" y="301"/>
                      <a:pt x="68805" y="4267"/>
                      <a:pt x="74871" y="11897"/>
                    </a:cubicBezTo>
                    <a:cubicBezTo>
                      <a:pt x="80936" y="19528"/>
                      <a:pt x="83848" y="29021"/>
                      <a:pt x="83605" y="40377"/>
                    </a:cubicBezTo>
                    <a:lnTo>
                      <a:pt x="83605" y="72938"/>
                    </a:lnTo>
                    <a:cubicBezTo>
                      <a:pt x="83597" y="77387"/>
                      <a:pt x="83709" y="81586"/>
                      <a:pt x="83939" y="85535"/>
                    </a:cubicBezTo>
                    <a:cubicBezTo>
                      <a:pt x="84169" y="89484"/>
                      <a:pt x="84566" y="92778"/>
                      <a:pt x="85129" y="95417"/>
                    </a:cubicBezTo>
                    <a:lnTo>
                      <a:pt x="59052" y="95417"/>
                    </a:lnTo>
                    <a:lnTo>
                      <a:pt x="57339" y="86096"/>
                    </a:lnTo>
                    <a:lnTo>
                      <a:pt x="56768" y="86096"/>
                    </a:lnTo>
                    <a:cubicBezTo>
                      <a:pt x="53678" y="89818"/>
                      <a:pt x="49850" y="92649"/>
                      <a:pt x="45282" y="94587"/>
                    </a:cubicBezTo>
                    <a:cubicBezTo>
                      <a:pt x="40714" y="96526"/>
                      <a:pt x="35645" y="97501"/>
                      <a:pt x="30076" y="97513"/>
                    </a:cubicBezTo>
                    <a:cubicBezTo>
                      <a:pt x="20578" y="97252"/>
                      <a:pt x="13209" y="94349"/>
                      <a:pt x="7971" y="88803"/>
                    </a:cubicBezTo>
                    <a:cubicBezTo>
                      <a:pt x="2732" y="83258"/>
                      <a:pt x="75" y="76636"/>
                      <a:pt x="0" y="68938"/>
                    </a:cubicBezTo>
                    <a:cubicBezTo>
                      <a:pt x="217" y="56873"/>
                      <a:pt x="5207" y="47917"/>
                      <a:pt x="14971" y="42069"/>
                    </a:cubicBezTo>
                    <a:cubicBezTo>
                      <a:pt x="24734" y="36220"/>
                      <a:pt x="37968" y="33310"/>
                      <a:pt x="54672" y="33338"/>
                    </a:cubicBezTo>
                    <a:lnTo>
                      <a:pt x="54672" y="32193"/>
                    </a:lnTo>
                    <a:cubicBezTo>
                      <a:pt x="54859" y="29430"/>
                      <a:pt x="53818" y="26750"/>
                      <a:pt x="51550" y="24154"/>
                    </a:cubicBezTo>
                    <a:cubicBezTo>
                      <a:pt x="49282" y="21558"/>
                      <a:pt x="44666" y="20166"/>
                      <a:pt x="37703" y="19979"/>
                    </a:cubicBezTo>
                    <a:cubicBezTo>
                      <a:pt x="32842" y="20035"/>
                      <a:pt x="28126" y="20735"/>
                      <a:pt x="23556" y="22078"/>
                    </a:cubicBezTo>
                    <a:cubicBezTo>
                      <a:pt x="18986" y="23422"/>
                      <a:pt x="15131" y="25076"/>
                      <a:pt x="11991" y="27040"/>
                    </a:cubicBezTo>
                    <a:lnTo>
                      <a:pt x="6662" y="8372"/>
                    </a:lnTo>
                    <a:cubicBezTo>
                      <a:pt x="9940" y="6442"/>
                      <a:pt x="14660" y="4595"/>
                      <a:pt x="20821" y="2831"/>
                    </a:cubicBezTo>
                    <a:cubicBezTo>
                      <a:pt x="26982" y="1067"/>
                      <a:pt x="34325" y="123"/>
                      <a:pt x="42851" y="0"/>
                    </a:cubicBezTo>
                    <a:close/>
                    <a:moveTo>
                      <a:pt x="55626" y="51412"/>
                    </a:moveTo>
                    <a:cubicBezTo>
                      <a:pt x="47824" y="51332"/>
                      <a:pt x="41405" y="52397"/>
                      <a:pt x="36368" y="54605"/>
                    </a:cubicBezTo>
                    <a:cubicBezTo>
                      <a:pt x="31331" y="56814"/>
                      <a:pt x="28726" y="60643"/>
                      <a:pt x="28551" y="66094"/>
                    </a:cubicBezTo>
                    <a:cubicBezTo>
                      <a:pt x="28622" y="69808"/>
                      <a:pt x="29719" y="72581"/>
                      <a:pt x="31840" y="74412"/>
                    </a:cubicBezTo>
                    <a:cubicBezTo>
                      <a:pt x="33961" y="76243"/>
                      <a:pt x="36678" y="77157"/>
                      <a:pt x="39991" y="77153"/>
                    </a:cubicBezTo>
                    <a:cubicBezTo>
                      <a:pt x="43586" y="77077"/>
                      <a:pt x="46740" y="76037"/>
                      <a:pt x="49453" y="74031"/>
                    </a:cubicBezTo>
                    <a:cubicBezTo>
                      <a:pt x="52166" y="72025"/>
                      <a:pt x="54033" y="69506"/>
                      <a:pt x="55054" y="66475"/>
                    </a:cubicBezTo>
                    <a:cubicBezTo>
                      <a:pt x="55244" y="65708"/>
                      <a:pt x="55387" y="64906"/>
                      <a:pt x="55483" y="64068"/>
                    </a:cubicBezTo>
                    <a:cubicBezTo>
                      <a:pt x="55578" y="63230"/>
                      <a:pt x="55626" y="62379"/>
                      <a:pt x="55626" y="61517"/>
                    </a:cubicBezTo>
                    <a:lnTo>
                      <a:pt x="55626" y="51412"/>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5" name="Freeform: Shape 1354">
                <a:extLst>
                  <a:ext uri="{FF2B5EF4-FFF2-40B4-BE49-F238E27FC236}">
                    <a16:creationId xmlns:a16="http://schemas.microsoft.com/office/drawing/2014/main" id="{5B64D9C3-B13B-49A4-8D5D-3B17C40CC41B}"/>
                  </a:ext>
                </a:extLst>
              </p:cNvPr>
              <p:cNvSpPr>
                <a:spLocks noChangeArrowheads="1"/>
              </p:cNvSpPr>
              <p:nvPr/>
            </p:nvSpPr>
            <p:spPr bwMode="auto">
              <a:xfrm>
                <a:off x="6829871" y="570982"/>
                <a:ext cx="97321" cy="97513"/>
              </a:xfrm>
              <a:custGeom>
                <a:avLst/>
                <a:gdLst/>
                <a:ahLst/>
                <a:cxnLst/>
                <a:rect l="l" t="t" r="r" b="b"/>
                <a:pathLst>
                  <a:path w="97321" h="97513">
                    <a:moveTo>
                      <a:pt x="49900" y="0"/>
                    </a:moveTo>
                    <a:cubicBezTo>
                      <a:pt x="64295" y="229"/>
                      <a:pt x="75747" y="4671"/>
                      <a:pt x="84256" y="13325"/>
                    </a:cubicBezTo>
                    <a:cubicBezTo>
                      <a:pt x="92764" y="21980"/>
                      <a:pt x="97120" y="33472"/>
                      <a:pt x="97321" y="47804"/>
                    </a:cubicBezTo>
                    <a:cubicBezTo>
                      <a:pt x="97177" y="59154"/>
                      <a:pt x="94780" y="68503"/>
                      <a:pt x="90129" y="75849"/>
                    </a:cubicBezTo>
                    <a:cubicBezTo>
                      <a:pt x="85479" y="83196"/>
                      <a:pt x="79442" y="88647"/>
                      <a:pt x="72018" y="92204"/>
                    </a:cubicBezTo>
                    <a:cubicBezTo>
                      <a:pt x="64594" y="95761"/>
                      <a:pt x="56649" y="97531"/>
                      <a:pt x="48184" y="97513"/>
                    </a:cubicBezTo>
                    <a:cubicBezTo>
                      <a:pt x="34256" y="97395"/>
                      <a:pt x="22820" y="93159"/>
                      <a:pt x="13875" y="84806"/>
                    </a:cubicBezTo>
                    <a:cubicBezTo>
                      <a:pt x="4929" y="76453"/>
                      <a:pt x="304" y="64690"/>
                      <a:pt x="0" y="49519"/>
                    </a:cubicBezTo>
                    <a:cubicBezTo>
                      <a:pt x="197" y="34199"/>
                      <a:pt x="4751" y="22159"/>
                      <a:pt x="13661" y="13397"/>
                    </a:cubicBezTo>
                    <a:cubicBezTo>
                      <a:pt x="22570" y="4636"/>
                      <a:pt x="34650" y="170"/>
                      <a:pt x="49900" y="0"/>
                    </a:cubicBezTo>
                    <a:close/>
                    <a:moveTo>
                      <a:pt x="48946" y="20741"/>
                    </a:moveTo>
                    <a:cubicBezTo>
                      <a:pt x="42148" y="21051"/>
                      <a:pt x="37255" y="24005"/>
                      <a:pt x="34269" y="29603"/>
                    </a:cubicBezTo>
                    <a:cubicBezTo>
                      <a:pt x="31282" y="35201"/>
                      <a:pt x="29821" y="41586"/>
                      <a:pt x="29884" y="48756"/>
                    </a:cubicBezTo>
                    <a:cubicBezTo>
                      <a:pt x="29904" y="56928"/>
                      <a:pt x="31532" y="63598"/>
                      <a:pt x="34769" y="68768"/>
                    </a:cubicBezTo>
                    <a:cubicBezTo>
                      <a:pt x="38006" y="73937"/>
                      <a:pt x="42731" y="76605"/>
                      <a:pt x="48946" y="76772"/>
                    </a:cubicBezTo>
                    <a:cubicBezTo>
                      <a:pt x="54721" y="76657"/>
                      <a:pt x="59232" y="74076"/>
                      <a:pt x="62481" y="69030"/>
                    </a:cubicBezTo>
                    <a:cubicBezTo>
                      <a:pt x="65729" y="63983"/>
                      <a:pt x="67381" y="57162"/>
                      <a:pt x="67437" y="48566"/>
                    </a:cubicBezTo>
                    <a:cubicBezTo>
                      <a:pt x="67488" y="41403"/>
                      <a:pt x="66051" y="35051"/>
                      <a:pt x="63124" y="29508"/>
                    </a:cubicBezTo>
                    <a:cubicBezTo>
                      <a:pt x="60197" y="23965"/>
                      <a:pt x="55471" y="21043"/>
                      <a:pt x="48946" y="2074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6" name="Freeform: Shape 1355">
                <a:extLst>
                  <a:ext uri="{FF2B5EF4-FFF2-40B4-BE49-F238E27FC236}">
                    <a16:creationId xmlns:a16="http://schemas.microsoft.com/office/drawing/2014/main" id="{D7D2DA93-652D-4A3A-B65F-07AE81196DE4}"/>
                  </a:ext>
                </a:extLst>
              </p:cNvPr>
              <p:cNvSpPr>
                <a:spLocks noChangeArrowheads="1"/>
              </p:cNvSpPr>
              <p:nvPr/>
            </p:nvSpPr>
            <p:spPr bwMode="auto">
              <a:xfrm>
                <a:off x="7224967" y="570980"/>
                <a:ext cx="57888" cy="95419"/>
              </a:xfrm>
              <a:custGeom>
                <a:avLst/>
                <a:gdLst/>
                <a:ahLst/>
                <a:cxnLst/>
                <a:rect l="l" t="t" r="r" b="b"/>
                <a:pathLst>
                  <a:path w="57888" h="95419">
                    <a:moveTo>
                      <a:pt x="51792" y="2"/>
                    </a:moveTo>
                    <a:cubicBezTo>
                      <a:pt x="53082" y="2"/>
                      <a:pt x="54169" y="50"/>
                      <a:pt x="55054" y="145"/>
                    </a:cubicBezTo>
                    <a:cubicBezTo>
                      <a:pt x="55939" y="241"/>
                      <a:pt x="56884" y="383"/>
                      <a:pt x="57888" y="574"/>
                    </a:cubicBezTo>
                    <a:lnTo>
                      <a:pt x="57888" y="27792"/>
                    </a:lnTo>
                    <a:cubicBezTo>
                      <a:pt x="56765" y="27593"/>
                      <a:pt x="55582" y="27419"/>
                      <a:pt x="54340" y="27268"/>
                    </a:cubicBezTo>
                    <a:cubicBezTo>
                      <a:pt x="53097" y="27117"/>
                      <a:pt x="51677" y="27038"/>
                      <a:pt x="50077" y="27030"/>
                    </a:cubicBezTo>
                    <a:cubicBezTo>
                      <a:pt x="44704" y="27081"/>
                      <a:pt x="40306" y="28407"/>
                      <a:pt x="36885" y="31006"/>
                    </a:cubicBezTo>
                    <a:cubicBezTo>
                      <a:pt x="33464" y="33606"/>
                      <a:pt x="31258" y="37170"/>
                      <a:pt x="30265" y="41698"/>
                    </a:cubicBezTo>
                    <a:cubicBezTo>
                      <a:pt x="30075" y="42658"/>
                      <a:pt x="29932" y="43691"/>
                      <a:pt x="29837" y="44795"/>
                    </a:cubicBezTo>
                    <a:cubicBezTo>
                      <a:pt x="29741" y="45900"/>
                      <a:pt x="29694" y="47030"/>
                      <a:pt x="29694" y="48187"/>
                    </a:cubicBezTo>
                    <a:lnTo>
                      <a:pt x="29694" y="95419"/>
                    </a:lnTo>
                    <a:lnTo>
                      <a:pt x="762" y="95419"/>
                    </a:lnTo>
                    <a:lnTo>
                      <a:pt x="762" y="32951"/>
                    </a:lnTo>
                    <a:cubicBezTo>
                      <a:pt x="766" y="26174"/>
                      <a:pt x="710" y="20350"/>
                      <a:pt x="595" y="15477"/>
                    </a:cubicBezTo>
                    <a:cubicBezTo>
                      <a:pt x="480" y="10605"/>
                      <a:pt x="281" y="6209"/>
                      <a:pt x="0" y="2288"/>
                    </a:cubicBezTo>
                    <a:lnTo>
                      <a:pt x="24745" y="2288"/>
                    </a:lnTo>
                    <a:lnTo>
                      <a:pt x="25887" y="19416"/>
                    </a:lnTo>
                    <a:lnTo>
                      <a:pt x="26648" y="19416"/>
                    </a:lnTo>
                    <a:cubicBezTo>
                      <a:pt x="29207" y="12612"/>
                      <a:pt x="32850" y="7663"/>
                      <a:pt x="37576" y="4570"/>
                    </a:cubicBezTo>
                    <a:cubicBezTo>
                      <a:pt x="42303" y="1478"/>
                      <a:pt x="47041" y="-45"/>
                      <a:pt x="51792" y="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7" name="Freeform: Shape 1356">
                <a:extLst>
                  <a:ext uri="{FF2B5EF4-FFF2-40B4-BE49-F238E27FC236}">
                    <a16:creationId xmlns:a16="http://schemas.microsoft.com/office/drawing/2014/main" id="{76A08EF0-0DD7-4CF0-97D2-660823E0528A}"/>
                  </a:ext>
                </a:extLst>
              </p:cNvPr>
              <p:cNvSpPr>
                <a:spLocks noChangeArrowheads="1"/>
              </p:cNvSpPr>
              <p:nvPr/>
            </p:nvSpPr>
            <p:spPr bwMode="auto">
              <a:xfrm>
                <a:off x="7287070" y="570982"/>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7" y="29806"/>
                      <a:pt x="31069" y="31688"/>
                      <a:pt x="33319" y="33248"/>
                    </a:cubicBezTo>
                    <a:cubicBezTo>
                      <a:pt x="35568" y="34809"/>
                      <a:pt x="39511" y="36548"/>
                      <a:pt x="45146" y="38466"/>
                    </a:cubicBezTo>
                    <a:cubicBezTo>
                      <a:pt x="53925" y="41487"/>
                      <a:pt x="60301" y="45354"/>
                      <a:pt x="64275" y="50067"/>
                    </a:cubicBezTo>
                    <a:cubicBezTo>
                      <a:pt x="68248" y="54780"/>
                      <a:pt x="70246" y="60505"/>
                      <a:pt x="70270" y="67243"/>
                    </a:cubicBezTo>
                    <a:cubicBezTo>
                      <a:pt x="70263" y="76170"/>
                      <a:pt x="66899" y="83405"/>
                      <a:pt x="60178" y="88948"/>
                    </a:cubicBezTo>
                    <a:cubicBezTo>
                      <a:pt x="53457" y="94492"/>
                      <a:pt x="43423" y="97346"/>
                      <a:pt x="30075" y="97513"/>
                    </a:cubicBezTo>
                    <a:cubicBezTo>
                      <a:pt x="23932"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8" name="Freeform: Shape 1357">
                <a:extLst>
                  <a:ext uri="{FF2B5EF4-FFF2-40B4-BE49-F238E27FC236}">
                    <a16:creationId xmlns:a16="http://schemas.microsoft.com/office/drawing/2014/main" id="{AA4713E3-D78B-4805-A3C5-3AD9FDE46E78}"/>
                  </a:ext>
                </a:extLst>
              </p:cNvPr>
              <p:cNvSpPr>
                <a:spLocks noChangeArrowheads="1"/>
              </p:cNvSpPr>
              <p:nvPr/>
            </p:nvSpPr>
            <p:spPr bwMode="auto">
              <a:xfrm>
                <a:off x="6610794"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10"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9" name="Freeform: Shape 1358">
                <a:extLst>
                  <a:ext uri="{FF2B5EF4-FFF2-40B4-BE49-F238E27FC236}">
                    <a16:creationId xmlns:a16="http://schemas.microsoft.com/office/drawing/2014/main" id="{AD1FC85C-4B0F-44D6-B215-5B2137DF3661}"/>
                  </a:ext>
                </a:extLst>
              </p:cNvPr>
              <p:cNvSpPr>
                <a:spLocks noChangeArrowheads="1"/>
              </p:cNvSpPr>
              <p:nvPr/>
            </p:nvSpPr>
            <p:spPr bwMode="auto">
              <a:xfrm>
                <a:off x="7115619"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4"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760" name="Group 759">
              <a:extLst>
                <a:ext uri="{FF2B5EF4-FFF2-40B4-BE49-F238E27FC236}">
                  <a16:creationId xmlns:a16="http://schemas.microsoft.com/office/drawing/2014/main" id="{AB315A59-5DAF-494D-96C5-41E9C4F9CF30}"/>
                </a:ext>
              </a:extLst>
            </p:cNvPr>
            <p:cNvGrpSpPr/>
            <p:nvPr/>
          </p:nvGrpSpPr>
          <p:grpSpPr>
            <a:xfrm>
              <a:off x="5340541" y="787386"/>
              <a:ext cx="1882849" cy="379996"/>
              <a:chOff x="5340541" y="787386"/>
              <a:chExt cx="1882849" cy="379996"/>
            </a:xfrm>
          </p:grpSpPr>
          <p:sp>
            <p:nvSpPr>
              <p:cNvPr id="1276" name="Freeform: Shape 1275">
                <a:extLst>
                  <a:ext uri="{FF2B5EF4-FFF2-40B4-BE49-F238E27FC236}">
                    <a16:creationId xmlns:a16="http://schemas.microsoft.com/office/drawing/2014/main" id="{3E3736DD-2D69-404B-BE14-5C1F118F0D43}"/>
                  </a:ext>
                </a:extLst>
              </p:cNvPr>
              <p:cNvSpPr>
                <a:spLocks noChangeArrowheads="1"/>
              </p:cNvSpPr>
              <p:nvPr/>
            </p:nvSpPr>
            <p:spPr bwMode="auto">
              <a:xfrm>
                <a:off x="6273990" y="787386"/>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1"/>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4"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7" name="Freeform: Shape 1276">
                <a:extLst>
                  <a:ext uri="{FF2B5EF4-FFF2-40B4-BE49-F238E27FC236}">
                    <a16:creationId xmlns:a16="http://schemas.microsoft.com/office/drawing/2014/main" id="{10DC01B1-C238-43A2-880A-BBDE7EE1503F}"/>
                  </a:ext>
                </a:extLst>
              </p:cNvPr>
              <p:cNvSpPr>
                <a:spLocks noChangeArrowheads="1"/>
              </p:cNvSpPr>
              <p:nvPr/>
            </p:nvSpPr>
            <p:spPr bwMode="auto">
              <a:xfrm>
                <a:off x="6468491"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8" name="Freeform: Shape 1277">
                <a:extLst>
                  <a:ext uri="{FF2B5EF4-FFF2-40B4-BE49-F238E27FC236}">
                    <a16:creationId xmlns:a16="http://schemas.microsoft.com/office/drawing/2014/main" id="{7717DA68-DAF0-4A69-A24D-CF7A593186CE}"/>
                  </a:ext>
                </a:extLst>
              </p:cNvPr>
              <p:cNvSpPr>
                <a:spLocks noChangeArrowheads="1"/>
              </p:cNvSpPr>
              <p:nvPr/>
            </p:nvSpPr>
            <p:spPr bwMode="auto">
              <a:xfrm>
                <a:off x="7106666"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9" name="Freeform: Shape 1278">
                <a:extLst>
                  <a:ext uri="{FF2B5EF4-FFF2-40B4-BE49-F238E27FC236}">
                    <a16:creationId xmlns:a16="http://schemas.microsoft.com/office/drawing/2014/main" id="{4DDC8965-4304-4BC3-98F3-03602E1E2581}"/>
                  </a:ext>
                </a:extLst>
              </p:cNvPr>
              <p:cNvSpPr>
                <a:spLocks noChangeArrowheads="1"/>
              </p:cNvSpPr>
              <p:nvPr/>
            </p:nvSpPr>
            <p:spPr bwMode="auto">
              <a:xfrm>
                <a:off x="5607012" y="790244"/>
                <a:ext cx="58507" cy="79538"/>
              </a:xfrm>
              <a:custGeom>
                <a:avLst/>
                <a:gdLst/>
                <a:ahLst/>
                <a:cxnLst/>
                <a:rect l="l" t="t" r="r" b="b"/>
                <a:pathLst>
                  <a:path w="58507" h="79538">
                    <a:moveTo>
                      <a:pt x="40219" y="0"/>
                    </a:moveTo>
                    <a:cubicBezTo>
                      <a:pt x="44968" y="57"/>
                      <a:pt x="48873" y="456"/>
                      <a:pt x="51935" y="1199"/>
                    </a:cubicBezTo>
                    <a:cubicBezTo>
                      <a:pt x="54998" y="1941"/>
                      <a:pt x="57188" y="2684"/>
                      <a:pt x="58507" y="3429"/>
                    </a:cubicBezTo>
                    <a:lnTo>
                      <a:pt x="55993" y="11530"/>
                    </a:lnTo>
                    <a:cubicBezTo>
                      <a:pt x="54150" y="10597"/>
                      <a:pt x="51921" y="9835"/>
                      <a:pt x="49306" y="9244"/>
                    </a:cubicBezTo>
                    <a:cubicBezTo>
                      <a:pt x="46692" y="8653"/>
                      <a:pt x="43777" y="8348"/>
                      <a:pt x="40562" y="8329"/>
                    </a:cubicBezTo>
                    <a:cubicBezTo>
                      <a:pt x="31409" y="8389"/>
                      <a:pt x="24141" y="11156"/>
                      <a:pt x="18760" y="16632"/>
                    </a:cubicBezTo>
                    <a:cubicBezTo>
                      <a:pt x="13378" y="22108"/>
                      <a:pt x="10625" y="29935"/>
                      <a:pt x="10502" y="40112"/>
                    </a:cubicBezTo>
                    <a:cubicBezTo>
                      <a:pt x="10566" y="49706"/>
                      <a:pt x="13152" y="57242"/>
                      <a:pt x="18260" y="62720"/>
                    </a:cubicBezTo>
                    <a:cubicBezTo>
                      <a:pt x="23367" y="68198"/>
                      <a:pt x="30611" y="70989"/>
                      <a:pt x="39991" y="71094"/>
                    </a:cubicBezTo>
                    <a:cubicBezTo>
                      <a:pt x="43122" y="71082"/>
                      <a:pt x="46118" y="70792"/>
                      <a:pt x="48978" y="70223"/>
                    </a:cubicBezTo>
                    <a:cubicBezTo>
                      <a:pt x="51838" y="69653"/>
                      <a:pt x="54290" y="68877"/>
                      <a:pt x="56336" y="67893"/>
                    </a:cubicBezTo>
                    <a:lnTo>
                      <a:pt x="58279" y="75887"/>
                    </a:lnTo>
                    <a:cubicBezTo>
                      <a:pt x="56467" y="76838"/>
                      <a:pt x="53805" y="77674"/>
                      <a:pt x="50292" y="78397"/>
                    </a:cubicBezTo>
                    <a:cubicBezTo>
                      <a:pt x="46780" y="79120"/>
                      <a:pt x="42660" y="79500"/>
                      <a:pt x="37934" y="79538"/>
                    </a:cubicBezTo>
                    <a:cubicBezTo>
                      <a:pt x="30628" y="79526"/>
                      <a:pt x="24133" y="78028"/>
                      <a:pt x="18447" y="75046"/>
                    </a:cubicBezTo>
                    <a:cubicBezTo>
                      <a:pt x="12761" y="72063"/>
                      <a:pt x="8282" y="67670"/>
                      <a:pt x="5009" y="61868"/>
                    </a:cubicBezTo>
                    <a:cubicBezTo>
                      <a:pt x="1736" y="56065"/>
                      <a:pt x="66" y="48928"/>
                      <a:pt x="0" y="40455"/>
                    </a:cubicBezTo>
                    <a:cubicBezTo>
                      <a:pt x="183" y="28165"/>
                      <a:pt x="3900" y="18393"/>
                      <a:pt x="11152" y="11138"/>
                    </a:cubicBezTo>
                    <a:cubicBezTo>
                      <a:pt x="18403" y="3883"/>
                      <a:pt x="28092" y="170"/>
                      <a:pt x="4021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0" name="Freeform: Shape 1279">
                <a:extLst>
                  <a:ext uri="{FF2B5EF4-FFF2-40B4-BE49-F238E27FC236}">
                    <a16:creationId xmlns:a16="http://schemas.microsoft.com/office/drawing/2014/main" id="{C4C5D33A-6682-4257-807B-719A82EC95B6}"/>
                  </a:ext>
                </a:extLst>
              </p:cNvPr>
              <p:cNvSpPr>
                <a:spLocks noChangeArrowheads="1"/>
              </p:cNvSpPr>
              <p:nvPr/>
            </p:nvSpPr>
            <p:spPr bwMode="auto">
              <a:xfrm>
                <a:off x="5785929" y="7999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1" name="Freeform: Shape 1280">
                <a:extLst>
                  <a:ext uri="{FF2B5EF4-FFF2-40B4-BE49-F238E27FC236}">
                    <a16:creationId xmlns:a16="http://schemas.microsoft.com/office/drawing/2014/main" id="{6A67D5D8-DB36-439F-956D-4E2FFEEFC4A9}"/>
                  </a:ext>
                </a:extLst>
              </p:cNvPr>
              <p:cNvSpPr>
                <a:spLocks noChangeArrowheads="1"/>
              </p:cNvSpPr>
              <p:nvPr/>
            </p:nvSpPr>
            <p:spPr bwMode="auto">
              <a:xfrm>
                <a:off x="6424105" y="799960"/>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2" name="Freeform: Shape 1281">
                <a:extLst>
                  <a:ext uri="{FF2B5EF4-FFF2-40B4-BE49-F238E27FC236}">
                    <a16:creationId xmlns:a16="http://schemas.microsoft.com/office/drawing/2014/main" id="{01EB6797-E10D-4495-8F32-BBE882A1C660}"/>
                  </a:ext>
                </a:extLst>
              </p:cNvPr>
              <p:cNvSpPr>
                <a:spLocks noChangeArrowheads="1"/>
              </p:cNvSpPr>
              <p:nvPr/>
            </p:nvSpPr>
            <p:spPr bwMode="auto">
              <a:xfrm>
                <a:off x="57408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3" name="Freeform: Shape 1282">
                <a:extLst>
                  <a:ext uri="{FF2B5EF4-FFF2-40B4-BE49-F238E27FC236}">
                    <a16:creationId xmlns:a16="http://schemas.microsoft.com/office/drawing/2014/main" id="{9551C39E-E89A-4182-9BB7-F4F50918905B}"/>
                  </a:ext>
                </a:extLst>
              </p:cNvPr>
              <p:cNvSpPr>
                <a:spLocks noChangeArrowheads="1"/>
              </p:cNvSpPr>
              <p:nvPr/>
            </p:nvSpPr>
            <p:spPr bwMode="auto">
              <a:xfrm>
                <a:off x="58263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4" name="Freeform: Shape 1283">
                <a:extLst>
                  <a:ext uri="{FF2B5EF4-FFF2-40B4-BE49-F238E27FC236}">
                    <a16:creationId xmlns:a16="http://schemas.microsoft.com/office/drawing/2014/main" id="{65D5B09F-E0C4-4787-8361-39F6B39BD634}"/>
                  </a:ext>
                </a:extLst>
              </p:cNvPr>
              <p:cNvSpPr>
                <a:spLocks noChangeArrowheads="1"/>
              </p:cNvSpPr>
              <p:nvPr/>
            </p:nvSpPr>
            <p:spPr bwMode="auto">
              <a:xfrm>
                <a:off x="5896534" y="812071"/>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2"/>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5" name="Freeform: Shape 1284">
                <a:extLst>
                  <a:ext uri="{FF2B5EF4-FFF2-40B4-BE49-F238E27FC236}">
                    <a16:creationId xmlns:a16="http://schemas.microsoft.com/office/drawing/2014/main" id="{39E4E1D8-FA19-4FE1-9EAC-7E99BA1FD3E3}"/>
                  </a:ext>
                </a:extLst>
              </p:cNvPr>
              <p:cNvSpPr>
                <a:spLocks noChangeArrowheads="1"/>
              </p:cNvSpPr>
              <p:nvPr/>
            </p:nvSpPr>
            <p:spPr bwMode="auto">
              <a:xfrm>
                <a:off x="5988240" y="812076"/>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3"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6" name="Freeform: Shape 1285">
                <a:extLst>
                  <a:ext uri="{FF2B5EF4-FFF2-40B4-BE49-F238E27FC236}">
                    <a16:creationId xmlns:a16="http://schemas.microsoft.com/office/drawing/2014/main" id="{1901E693-FF60-42C7-82F7-A42F95A9044C}"/>
                  </a:ext>
                </a:extLst>
              </p:cNvPr>
              <p:cNvSpPr>
                <a:spLocks noChangeArrowheads="1"/>
              </p:cNvSpPr>
              <p:nvPr/>
            </p:nvSpPr>
            <p:spPr bwMode="auto">
              <a:xfrm>
                <a:off x="604893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7"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7" name="Freeform: Shape 1286">
                <a:extLst>
                  <a:ext uri="{FF2B5EF4-FFF2-40B4-BE49-F238E27FC236}">
                    <a16:creationId xmlns:a16="http://schemas.microsoft.com/office/drawing/2014/main" id="{B6319220-33E5-4694-B767-43EFE5CB08B7}"/>
                  </a:ext>
                </a:extLst>
              </p:cNvPr>
              <p:cNvSpPr>
                <a:spLocks noChangeArrowheads="1"/>
              </p:cNvSpPr>
              <p:nvPr/>
            </p:nvSpPr>
            <p:spPr bwMode="auto">
              <a:xfrm>
                <a:off x="60837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2"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8" name="Freeform: Shape 1287">
                <a:extLst>
                  <a:ext uri="{FF2B5EF4-FFF2-40B4-BE49-F238E27FC236}">
                    <a16:creationId xmlns:a16="http://schemas.microsoft.com/office/drawing/2014/main" id="{F4C8C974-97D0-4CC7-B874-FDC948ABF9BD}"/>
                  </a:ext>
                </a:extLst>
              </p:cNvPr>
              <p:cNvSpPr>
                <a:spLocks noChangeArrowheads="1"/>
              </p:cNvSpPr>
              <p:nvPr/>
            </p:nvSpPr>
            <p:spPr bwMode="auto">
              <a:xfrm>
                <a:off x="6149823" y="8120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2"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9" name="Freeform: Shape 1288">
                <a:extLst>
                  <a:ext uri="{FF2B5EF4-FFF2-40B4-BE49-F238E27FC236}">
                    <a16:creationId xmlns:a16="http://schemas.microsoft.com/office/drawing/2014/main" id="{BCD63A52-59C3-428E-934B-19E506E3EBAD}"/>
                  </a:ext>
                </a:extLst>
              </p:cNvPr>
              <p:cNvSpPr>
                <a:spLocks noChangeArrowheads="1"/>
              </p:cNvSpPr>
              <p:nvPr/>
            </p:nvSpPr>
            <p:spPr bwMode="auto">
              <a:xfrm>
                <a:off x="6210858" y="812071"/>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0" name="Freeform: Shape 1289">
                <a:extLst>
                  <a:ext uri="{FF2B5EF4-FFF2-40B4-BE49-F238E27FC236}">
                    <a16:creationId xmlns:a16="http://schemas.microsoft.com/office/drawing/2014/main" id="{0CB9F31A-9877-4D21-9F06-5EC2D9C19A4E}"/>
                  </a:ext>
                </a:extLst>
              </p:cNvPr>
              <p:cNvSpPr>
                <a:spLocks noChangeArrowheads="1"/>
              </p:cNvSpPr>
              <p:nvPr/>
            </p:nvSpPr>
            <p:spPr bwMode="auto">
              <a:xfrm>
                <a:off x="63597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1" name="Freeform: Shape 1290">
                <a:extLst>
                  <a:ext uri="{FF2B5EF4-FFF2-40B4-BE49-F238E27FC236}">
                    <a16:creationId xmlns:a16="http://schemas.microsoft.com/office/drawing/2014/main" id="{6BF8C57A-EF7C-4669-A205-185D33ADBC68}"/>
                  </a:ext>
                </a:extLst>
              </p:cNvPr>
              <p:cNvSpPr>
                <a:spLocks noChangeArrowheads="1"/>
              </p:cNvSpPr>
              <p:nvPr/>
            </p:nvSpPr>
            <p:spPr bwMode="auto">
              <a:xfrm>
                <a:off x="6531166" y="812076"/>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2" name="Freeform: Shape 1291">
                <a:extLst>
                  <a:ext uri="{FF2B5EF4-FFF2-40B4-BE49-F238E27FC236}">
                    <a16:creationId xmlns:a16="http://schemas.microsoft.com/office/drawing/2014/main" id="{7D64EA08-CD97-4A2E-A938-957E43F345FA}"/>
                  </a:ext>
                </a:extLst>
              </p:cNvPr>
              <p:cNvSpPr>
                <a:spLocks noChangeArrowheads="1"/>
              </p:cNvSpPr>
              <p:nvPr/>
            </p:nvSpPr>
            <p:spPr bwMode="auto">
              <a:xfrm>
                <a:off x="6591859" y="8120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3" name="Freeform: Shape 1292">
                <a:extLst>
                  <a:ext uri="{FF2B5EF4-FFF2-40B4-BE49-F238E27FC236}">
                    <a16:creationId xmlns:a16="http://schemas.microsoft.com/office/drawing/2014/main" id="{B0FD282F-8321-4D24-9B94-71D08275D990}"/>
                  </a:ext>
                </a:extLst>
              </p:cNvPr>
              <p:cNvSpPr>
                <a:spLocks noChangeArrowheads="1"/>
              </p:cNvSpPr>
              <p:nvPr/>
            </p:nvSpPr>
            <p:spPr bwMode="auto">
              <a:xfrm>
                <a:off x="6645466" y="812075"/>
                <a:ext cx="51763" cy="80340"/>
              </a:xfrm>
              <a:custGeom>
                <a:avLst/>
                <a:gdLst/>
                <a:ahLst/>
                <a:cxnLst/>
                <a:rect l="l" t="t" r="r" b="b"/>
                <a:pathLst>
                  <a:path w="51763" h="80340">
                    <a:moveTo>
                      <a:pt x="25024" y="0"/>
                    </a:moveTo>
                    <a:cubicBezTo>
                      <a:pt x="29789" y="109"/>
                      <a:pt x="33553" y="1117"/>
                      <a:pt x="36316" y="3024"/>
                    </a:cubicBezTo>
                    <a:cubicBezTo>
                      <a:pt x="39079" y="4930"/>
                      <a:pt x="41071"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60"/>
                      <a:pt x="33871" y="78870"/>
                    </a:cubicBezTo>
                    <a:cubicBezTo>
                      <a:pt x="30306" y="79880"/>
                      <a:pt x="26746" y="80369"/>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90"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0" y="43491"/>
                      <a:pt x="123" y="37081"/>
                      <a:pt x="0" y="29254"/>
                    </a:cubicBezTo>
                    <a:cubicBezTo>
                      <a:pt x="71"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7"/>
                      <a:pt x="26510" y="48577"/>
                    </a:cubicBezTo>
                    <a:cubicBezTo>
                      <a:pt x="29715" y="48549"/>
                      <a:pt x="32569" y="47634"/>
                      <a:pt x="35073" y="45833"/>
                    </a:cubicBezTo>
                    <a:cubicBezTo>
                      <a:pt x="37577" y="44033"/>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5"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4" name="Freeform: Shape 1293">
                <a:extLst>
                  <a:ext uri="{FF2B5EF4-FFF2-40B4-BE49-F238E27FC236}">
                    <a16:creationId xmlns:a16="http://schemas.microsoft.com/office/drawing/2014/main" id="{47793516-D616-4992-8BF1-0EB390AC454D}"/>
                  </a:ext>
                </a:extLst>
              </p:cNvPr>
              <p:cNvSpPr>
                <a:spLocks noChangeArrowheads="1"/>
              </p:cNvSpPr>
              <p:nvPr/>
            </p:nvSpPr>
            <p:spPr bwMode="auto">
              <a:xfrm>
                <a:off x="671568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5" name="Freeform: Shape 1294">
                <a:extLst>
                  <a:ext uri="{FF2B5EF4-FFF2-40B4-BE49-F238E27FC236}">
                    <a16:creationId xmlns:a16="http://schemas.microsoft.com/office/drawing/2014/main" id="{811A8817-20F3-47EA-8083-5B1347CAC439}"/>
                  </a:ext>
                </a:extLst>
              </p:cNvPr>
              <p:cNvSpPr>
                <a:spLocks noChangeArrowheads="1"/>
              </p:cNvSpPr>
              <p:nvPr/>
            </p:nvSpPr>
            <p:spPr bwMode="auto">
              <a:xfrm>
                <a:off x="6750241"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6" name="Freeform: Shape 1295">
                <a:extLst>
                  <a:ext uri="{FF2B5EF4-FFF2-40B4-BE49-F238E27FC236}">
                    <a16:creationId xmlns:a16="http://schemas.microsoft.com/office/drawing/2014/main" id="{E6DD391F-514A-46BA-BFEE-F30FFDCA52D9}"/>
                  </a:ext>
                </a:extLst>
              </p:cNvPr>
              <p:cNvSpPr>
                <a:spLocks noChangeArrowheads="1"/>
              </p:cNvSpPr>
              <p:nvPr/>
            </p:nvSpPr>
            <p:spPr bwMode="auto">
              <a:xfrm>
                <a:off x="6887134" y="81207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19" y="40141"/>
                      <a:pt x="49257" y="44541"/>
                    </a:cubicBezTo>
                    <a:cubicBezTo>
                      <a:pt x="46893" y="48941"/>
                      <a:pt x="43806" y="52236"/>
                      <a:pt x="39995" y="54425"/>
                    </a:cubicBezTo>
                    <a:cubicBezTo>
                      <a:pt x="36183" y="56615"/>
                      <a:pt x="32070" y="57709"/>
                      <a:pt x="27654" y="57707"/>
                    </a:cubicBezTo>
                    <a:cubicBezTo>
                      <a:pt x="23949" y="57688"/>
                      <a:pt x="20609" y="56928"/>
                      <a:pt x="17634" y="55425"/>
                    </a:cubicBezTo>
                    <a:cubicBezTo>
                      <a:pt x="14658"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8"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0"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7" name="Freeform: Shape 1296">
                <a:extLst>
                  <a:ext uri="{FF2B5EF4-FFF2-40B4-BE49-F238E27FC236}">
                    <a16:creationId xmlns:a16="http://schemas.microsoft.com/office/drawing/2014/main" id="{458E8238-F6B5-4936-AFAC-B95463EC6035}"/>
                  </a:ext>
                </a:extLst>
              </p:cNvPr>
              <p:cNvSpPr>
                <a:spLocks noChangeArrowheads="1"/>
              </p:cNvSpPr>
              <p:nvPr/>
            </p:nvSpPr>
            <p:spPr bwMode="auto">
              <a:xfrm>
                <a:off x="6950494" y="812076"/>
                <a:ext cx="36105" cy="57707"/>
              </a:xfrm>
              <a:custGeom>
                <a:avLst/>
                <a:gdLst/>
                <a:ahLst/>
                <a:cxnLst/>
                <a:rect l="l" t="t" r="r" b="b"/>
                <a:pathLst>
                  <a:path w="36105" h="57707">
                    <a:moveTo>
                      <a:pt x="20569" y="0"/>
                    </a:moveTo>
                    <a:cubicBezTo>
                      <a:pt x="23398" y="21"/>
                      <a:pt x="25974" y="349"/>
                      <a:pt x="28299" y="984"/>
                    </a:cubicBezTo>
                    <a:cubicBezTo>
                      <a:pt x="30624" y="1619"/>
                      <a:pt x="32541" y="2431"/>
                      <a:pt x="34050"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8" y="24452"/>
                    </a:cubicBezTo>
                    <a:cubicBezTo>
                      <a:pt x="26352" y="26179"/>
                      <a:pt x="29956" y="28356"/>
                      <a:pt x="32408" y="30983"/>
                    </a:cubicBezTo>
                    <a:cubicBezTo>
                      <a:pt x="34861" y="33611"/>
                      <a:pt x="36093" y="36960"/>
                      <a:pt x="36105" y="41031"/>
                    </a:cubicBezTo>
                    <a:cubicBezTo>
                      <a:pt x="36055" y="46027"/>
                      <a:pt x="34242"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8" name="Freeform: Shape 1297">
                <a:extLst>
                  <a:ext uri="{FF2B5EF4-FFF2-40B4-BE49-F238E27FC236}">
                    <a16:creationId xmlns:a16="http://schemas.microsoft.com/office/drawing/2014/main" id="{A52252F1-A5D5-4D5B-A88E-96D483A5D40B}"/>
                  </a:ext>
                </a:extLst>
              </p:cNvPr>
              <p:cNvSpPr>
                <a:spLocks noChangeArrowheads="1"/>
              </p:cNvSpPr>
              <p:nvPr/>
            </p:nvSpPr>
            <p:spPr bwMode="auto">
              <a:xfrm>
                <a:off x="7169341" y="812076"/>
                <a:ext cx="54049" cy="57707"/>
              </a:xfrm>
              <a:custGeom>
                <a:avLst/>
                <a:gdLst/>
                <a:ahLst/>
                <a:cxnLst/>
                <a:rect l="l" t="t" r="r" b="b"/>
                <a:pathLst>
                  <a:path w="54049" h="57707">
                    <a:moveTo>
                      <a:pt x="27425" y="0"/>
                    </a:moveTo>
                    <a:cubicBezTo>
                      <a:pt x="35488" y="130"/>
                      <a:pt x="41912" y="2752"/>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4"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9" name="Freeform: Shape 1298">
                <a:extLst>
                  <a:ext uri="{FF2B5EF4-FFF2-40B4-BE49-F238E27FC236}">
                    <a16:creationId xmlns:a16="http://schemas.microsoft.com/office/drawing/2014/main" id="{85CBB04F-E6AA-42BB-91D0-5BA41BAFFD0E}"/>
                  </a:ext>
                </a:extLst>
              </p:cNvPr>
              <p:cNvSpPr>
                <a:spLocks noChangeArrowheads="1"/>
              </p:cNvSpPr>
              <p:nvPr/>
            </p:nvSpPr>
            <p:spPr bwMode="auto">
              <a:xfrm>
                <a:off x="5677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0" name="Freeform: Shape 1299">
                <a:extLst>
                  <a:ext uri="{FF2B5EF4-FFF2-40B4-BE49-F238E27FC236}">
                    <a16:creationId xmlns:a16="http://schemas.microsoft.com/office/drawing/2014/main" id="{E6C9E695-780D-4D07-AF5D-C42837C5CA5D}"/>
                  </a:ext>
                </a:extLst>
              </p:cNvPr>
              <p:cNvSpPr>
                <a:spLocks noChangeArrowheads="1"/>
              </p:cNvSpPr>
              <p:nvPr/>
            </p:nvSpPr>
            <p:spPr bwMode="auto">
              <a:xfrm>
                <a:off x="6820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1" name="Freeform: Shape 1300">
                <a:extLst>
                  <a:ext uri="{FF2B5EF4-FFF2-40B4-BE49-F238E27FC236}">
                    <a16:creationId xmlns:a16="http://schemas.microsoft.com/office/drawing/2014/main" id="{5C9C0FDA-16A3-4810-A7FE-7F2E82915DEC}"/>
                  </a:ext>
                </a:extLst>
              </p:cNvPr>
              <p:cNvSpPr>
                <a:spLocks noChangeArrowheads="1"/>
              </p:cNvSpPr>
              <p:nvPr/>
            </p:nvSpPr>
            <p:spPr bwMode="auto">
              <a:xfrm>
                <a:off x="7014654" y="813219"/>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79" y="39993"/>
                      <a:pt x="21189" y="42871"/>
                      <a:pt x="21713" y="45720"/>
                    </a:cubicBezTo>
                    <a:lnTo>
                      <a:pt x="22055" y="45720"/>
                    </a:lnTo>
                    <a:cubicBezTo>
                      <a:pt x="22696" y="42911"/>
                      <a:pt x="23443" y="40038"/>
                      <a:pt x="24298" y="37101"/>
                    </a:cubicBezTo>
                    <a:cubicBezTo>
                      <a:pt x="25153" y="34164"/>
                      <a:pt x="26043" y="31205"/>
                      <a:pt x="26970" y="28225"/>
                    </a:cubicBezTo>
                    <a:lnTo>
                      <a:pt x="35997" y="0"/>
                    </a:lnTo>
                    <a:lnTo>
                      <a:pt x="44454" y="0"/>
                    </a:lnTo>
                    <a:lnTo>
                      <a:pt x="53025" y="27653"/>
                    </a:lnTo>
                    <a:cubicBezTo>
                      <a:pt x="54051" y="30957"/>
                      <a:pt x="54970" y="34097"/>
                      <a:pt x="55782" y="37072"/>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0" y="29032"/>
                    </a:cubicBezTo>
                    <a:lnTo>
                      <a:pt x="25827" y="55307"/>
                    </a:lnTo>
                    <a:lnTo>
                      <a:pt x="16684"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2" name="Freeform: Shape 1301">
                <a:extLst>
                  <a:ext uri="{FF2B5EF4-FFF2-40B4-BE49-F238E27FC236}">
                    <a16:creationId xmlns:a16="http://schemas.microsoft.com/office/drawing/2014/main" id="{3C8F06C1-1C43-4A53-97E8-41218C342C3B}"/>
                  </a:ext>
                </a:extLst>
              </p:cNvPr>
              <p:cNvSpPr>
                <a:spLocks noChangeArrowheads="1"/>
              </p:cNvSpPr>
              <p:nvPr/>
            </p:nvSpPr>
            <p:spPr bwMode="auto">
              <a:xfrm>
                <a:off x="5696509"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8"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8"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3" name="Freeform: Shape 1302">
                <a:extLst>
                  <a:ext uri="{FF2B5EF4-FFF2-40B4-BE49-F238E27FC236}">
                    <a16:creationId xmlns:a16="http://schemas.microsoft.com/office/drawing/2014/main" id="{CE2588BD-934C-43CA-A90D-FE96F7CBC01A}"/>
                  </a:ext>
                </a:extLst>
              </p:cNvPr>
              <p:cNvSpPr>
                <a:spLocks noChangeArrowheads="1"/>
              </p:cNvSpPr>
              <p:nvPr/>
            </p:nvSpPr>
            <p:spPr bwMode="auto">
              <a:xfrm>
                <a:off x="6226365" y="93026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2"/>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4" name="Freeform: Shape 1303">
                <a:extLst>
                  <a:ext uri="{FF2B5EF4-FFF2-40B4-BE49-F238E27FC236}">
                    <a16:creationId xmlns:a16="http://schemas.microsoft.com/office/drawing/2014/main" id="{4E84AD1A-F3F2-4D05-96AF-0F529C24C83F}"/>
                  </a:ext>
                </a:extLst>
              </p:cNvPr>
              <p:cNvSpPr>
                <a:spLocks noChangeArrowheads="1"/>
              </p:cNvSpPr>
              <p:nvPr/>
            </p:nvSpPr>
            <p:spPr bwMode="auto">
              <a:xfrm>
                <a:off x="6315634"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2"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2"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2"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5" name="Freeform: Shape 1304">
                <a:extLst>
                  <a:ext uri="{FF2B5EF4-FFF2-40B4-BE49-F238E27FC236}">
                    <a16:creationId xmlns:a16="http://schemas.microsoft.com/office/drawing/2014/main" id="{1DACDA4F-6C25-43ED-A5E3-40AB6421EC29}"/>
                  </a:ext>
                </a:extLst>
              </p:cNvPr>
              <p:cNvSpPr>
                <a:spLocks noChangeArrowheads="1"/>
              </p:cNvSpPr>
              <p:nvPr/>
            </p:nvSpPr>
            <p:spPr bwMode="auto">
              <a:xfrm>
                <a:off x="6497066" y="93026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6" name="Freeform: Shape 1305">
                <a:extLst>
                  <a:ext uri="{FF2B5EF4-FFF2-40B4-BE49-F238E27FC236}">
                    <a16:creationId xmlns:a16="http://schemas.microsoft.com/office/drawing/2014/main" id="{565A97E6-5B53-4D49-BF54-CE12FA8470FA}"/>
                  </a:ext>
                </a:extLst>
              </p:cNvPr>
              <p:cNvSpPr>
                <a:spLocks noChangeArrowheads="1"/>
              </p:cNvSpPr>
              <p:nvPr/>
            </p:nvSpPr>
            <p:spPr bwMode="auto">
              <a:xfrm>
                <a:off x="5838583" y="93437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7" name="Freeform: Shape 1306">
                <a:extLst>
                  <a:ext uri="{FF2B5EF4-FFF2-40B4-BE49-F238E27FC236}">
                    <a16:creationId xmlns:a16="http://schemas.microsoft.com/office/drawing/2014/main" id="{E1A241EE-6A45-4C9A-B386-73595DC2953D}"/>
                  </a:ext>
                </a:extLst>
              </p:cNvPr>
              <p:cNvSpPr>
                <a:spLocks noChangeArrowheads="1"/>
              </p:cNvSpPr>
              <p:nvPr/>
            </p:nvSpPr>
            <p:spPr bwMode="auto">
              <a:xfrm>
                <a:off x="6128830" y="942835"/>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8" name="Freeform: Shape 1307">
                <a:extLst>
                  <a:ext uri="{FF2B5EF4-FFF2-40B4-BE49-F238E27FC236}">
                    <a16:creationId xmlns:a16="http://schemas.microsoft.com/office/drawing/2014/main" id="{18386299-7C70-4C7A-BA04-FE6F22581D0D}"/>
                  </a:ext>
                </a:extLst>
              </p:cNvPr>
              <p:cNvSpPr>
                <a:spLocks noChangeArrowheads="1"/>
              </p:cNvSpPr>
              <p:nvPr/>
            </p:nvSpPr>
            <p:spPr bwMode="auto">
              <a:xfrm>
                <a:off x="6452679" y="9428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9" name="Freeform: Shape 1308">
                <a:extLst>
                  <a:ext uri="{FF2B5EF4-FFF2-40B4-BE49-F238E27FC236}">
                    <a16:creationId xmlns:a16="http://schemas.microsoft.com/office/drawing/2014/main" id="{699D5612-3A54-4F9D-8372-9CE20A8DE62C}"/>
                  </a:ext>
                </a:extLst>
              </p:cNvPr>
              <p:cNvSpPr>
                <a:spLocks noChangeArrowheads="1"/>
              </p:cNvSpPr>
              <p:nvPr/>
            </p:nvSpPr>
            <p:spPr bwMode="auto">
              <a:xfrm>
                <a:off x="5467909" y="95494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1"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0" name="Freeform: Shape 1309">
                <a:extLst>
                  <a:ext uri="{FF2B5EF4-FFF2-40B4-BE49-F238E27FC236}">
                    <a16:creationId xmlns:a16="http://schemas.microsoft.com/office/drawing/2014/main" id="{7A5C5D71-6892-4846-89B9-C0D6F39A67DA}"/>
                  </a:ext>
                </a:extLst>
              </p:cNvPr>
              <p:cNvSpPr>
                <a:spLocks noChangeArrowheads="1"/>
              </p:cNvSpPr>
              <p:nvPr/>
            </p:nvSpPr>
            <p:spPr bwMode="auto">
              <a:xfrm>
                <a:off x="55592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1" y="47947"/>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1" name="Freeform: Shape 1310">
                <a:extLst>
                  <a:ext uri="{FF2B5EF4-FFF2-40B4-BE49-F238E27FC236}">
                    <a16:creationId xmlns:a16="http://schemas.microsoft.com/office/drawing/2014/main" id="{2CC964E1-1FB3-4629-A828-F559AB95ACBF}"/>
                  </a:ext>
                </a:extLst>
              </p:cNvPr>
              <p:cNvSpPr>
                <a:spLocks noChangeArrowheads="1"/>
              </p:cNvSpPr>
              <p:nvPr/>
            </p:nvSpPr>
            <p:spPr bwMode="auto">
              <a:xfrm>
                <a:off x="5759640" y="9549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2" name="Freeform: Shape 1311">
                <a:extLst>
                  <a:ext uri="{FF2B5EF4-FFF2-40B4-BE49-F238E27FC236}">
                    <a16:creationId xmlns:a16="http://schemas.microsoft.com/office/drawing/2014/main" id="{EF1EB2D4-84BB-4838-AAD4-FF811875F351}"/>
                  </a:ext>
                </a:extLst>
              </p:cNvPr>
              <p:cNvSpPr>
                <a:spLocks noChangeArrowheads="1"/>
              </p:cNvSpPr>
              <p:nvPr/>
            </p:nvSpPr>
            <p:spPr bwMode="auto">
              <a:xfrm>
                <a:off x="5867959" y="9549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3" name="Freeform: Shape 1312">
                <a:extLst>
                  <a:ext uri="{FF2B5EF4-FFF2-40B4-BE49-F238E27FC236}">
                    <a16:creationId xmlns:a16="http://schemas.microsoft.com/office/drawing/2014/main" id="{BC2A376C-42BF-4A2E-BD03-292326CA2830}"/>
                  </a:ext>
                </a:extLst>
              </p:cNvPr>
              <p:cNvSpPr>
                <a:spLocks noChangeArrowheads="1"/>
              </p:cNvSpPr>
              <p:nvPr/>
            </p:nvSpPr>
            <p:spPr bwMode="auto">
              <a:xfrm>
                <a:off x="59632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4" name="Freeform: Shape 1313">
                <a:extLst>
                  <a:ext uri="{FF2B5EF4-FFF2-40B4-BE49-F238E27FC236}">
                    <a16:creationId xmlns:a16="http://schemas.microsoft.com/office/drawing/2014/main" id="{D4FBD9BE-D2AB-49CB-99CF-97E924238978}"/>
                  </a:ext>
                </a:extLst>
              </p:cNvPr>
              <p:cNvSpPr>
                <a:spLocks noChangeArrowheads="1"/>
              </p:cNvSpPr>
              <p:nvPr/>
            </p:nvSpPr>
            <p:spPr bwMode="auto">
              <a:xfrm>
                <a:off x="6025998"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5" name="Freeform: Shape 1314">
                <a:extLst>
                  <a:ext uri="{FF2B5EF4-FFF2-40B4-BE49-F238E27FC236}">
                    <a16:creationId xmlns:a16="http://schemas.microsoft.com/office/drawing/2014/main" id="{F1A8D86E-9B3D-4AED-868D-C9DEE737E2E1}"/>
                  </a:ext>
                </a:extLst>
              </p:cNvPr>
              <p:cNvSpPr>
                <a:spLocks noChangeArrowheads="1"/>
              </p:cNvSpPr>
              <p:nvPr/>
            </p:nvSpPr>
            <p:spPr bwMode="auto">
              <a:xfrm>
                <a:off x="6083490" y="954951"/>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6" name="Freeform: Shape 1315">
                <a:extLst>
                  <a:ext uri="{FF2B5EF4-FFF2-40B4-BE49-F238E27FC236}">
                    <a16:creationId xmlns:a16="http://schemas.microsoft.com/office/drawing/2014/main" id="{7453FD3B-BFF8-4D08-A175-03732B472044}"/>
                  </a:ext>
                </a:extLst>
              </p:cNvPr>
              <p:cNvSpPr>
                <a:spLocks noChangeArrowheads="1"/>
              </p:cNvSpPr>
              <p:nvPr/>
            </p:nvSpPr>
            <p:spPr bwMode="auto">
              <a:xfrm>
                <a:off x="6169215" y="954951"/>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7" name="Freeform: Shape 1316">
                <a:extLst>
                  <a:ext uri="{FF2B5EF4-FFF2-40B4-BE49-F238E27FC236}">
                    <a16:creationId xmlns:a16="http://schemas.microsoft.com/office/drawing/2014/main" id="{E122BF7C-A042-406D-8B8E-463A3232B465}"/>
                  </a:ext>
                </a:extLst>
              </p:cNvPr>
              <p:cNvSpPr>
                <a:spLocks noChangeArrowheads="1"/>
              </p:cNvSpPr>
              <p:nvPr/>
            </p:nvSpPr>
            <p:spPr bwMode="auto">
              <a:xfrm>
                <a:off x="6559741" y="954951"/>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8" name="Freeform: Shape 1317">
                <a:extLst>
                  <a:ext uri="{FF2B5EF4-FFF2-40B4-BE49-F238E27FC236}">
                    <a16:creationId xmlns:a16="http://schemas.microsoft.com/office/drawing/2014/main" id="{FA03A79E-5DAE-4DD4-84ED-92E6888F73AE}"/>
                  </a:ext>
                </a:extLst>
              </p:cNvPr>
              <p:cNvSpPr>
                <a:spLocks noChangeArrowheads="1"/>
              </p:cNvSpPr>
              <p:nvPr/>
            </p:nvSpPr>
            <p:spPr bwMode="auto">
              <a:xfrm>
                <a:off x="66490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3" y="48941"/>
                      <a:pt x="43806" y="52236"/>
                      <a:pt x="39995" y="54425"/>
                    </a:cubicBezTo>
                    <a:cubicBezTo>
                      <a:pt x="36183" y="56615"/>
                      <a:pt x="32070" y="57709"/>
                      <a:pt x="27654" y="57707"/>
                    </a:cubicBezTo>
                    <a:cubicBezTo>
                      <a:pt x="23950" y="57688"/>
                      <a:pt x="20609"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7"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9" name="Freeform: Shape 1318">
                <a:extLst>
                  <a:ext uri="{FF2B5EF4-FFF2-40B4-BE49-F238E27FC236}">
                    <a16:creationId xmlns:a16="http://schemas.microsoft.com/office/drawing/2014/main" id="{0B1D2AF1-AB72-4F62-A612-2084B9B8D539}"/>
                  </a:ext>
                </a:extLst>
              </p:cNvPr>
              <p:cNvSpPr>
                <a:spLocks noChangeArrowheads="1"/>
              </p:cNvSpPr>
              <p:nvPr/>
            </p:nvSpPr>
            <p:spPr bwMode="auto">
              <a:xfrm>
                <a:off x="6782359" y="95495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0" name="Freeform: Shape 1319">
                <a:extLst>
                  <a:ext uri="{FF2B5EF4-FFF2-40B4-BE49-F238E27FC236}">
                    <a16:creationId xmlns:a16="http://schemas.microsoft.com/office/drawing/2014/main" id="{6EAB7512-5B8A-4C8E-94DF-C2D1ED6C4892}"/>
                  </a:ext>
                </a:extLst>
              </p:cNvPr>
              <p:cNvSpPr>
                <a:spLocks noChangeArrowheads="1"/>
              </p:cNvSpPr>
              <p:nvPr/>
            </p:nvSpPr>
            <p:spPr bwMode="auto">
              <a:xfrm>
                <a:off x="6817144" y="954951"/>
                <a:ext cx="36105" cy="57707"/>
              </a:xfrm>
              <a:custGeom>
                <a:avLst/>
                <a:gdLst/>
                <a:ahLst/>
                <a:cxnLst/>
                <a:rect l="l" t="t" r="r" b="b"/>
                <a:pathLst>
                  <a:path w="36105" h="57707">
                    <a:moveTo>
                      <a:pt x="20569" y="0"/>
                    </a:moveTo>
                    <a:cubicBezTo>
                      <a:pt x="23398" y="21"/>
                      <a:pt x="25975" y="349"/>
                      <a:pt x="28299" y="984"/>
                    </a:cubicBezTo>
                    <a:cubicBezTo>
                      <a:pt x="30624" y="1618"/>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1" name="Freeform: Shape 1320">
                <a:extLst>
                  <a:ext uri="{FF2B5EF4-FFF2-40B4-BE49-F238E27FC236}">
                    <a16:creationId xmlns:a16="http://schemas.microsoft.com/office/drawing/2014/main" id="{7C87D069-D197-498F-A78F-1615D57DE54B}"/>
                  </a:ext>
                </a:extLst>
              </p:cNvPr>
              <p:cNvSpPr>
                <a:spLocks noChangeArrowheads="1"/>
              </p:cNvSpPr>
              <p:nvPr/>
            </p:nvSpPr>
            <p:spPr bwMode="auto">
              <a:xfrm>
                <a:off x="69308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4" y="18780"/>
                      <a:pt x="43191" y="22514"/>
                    </a:cubicBezTo>
                    <a:lnTo>
                      <a:pt x="43191" y="43191"/>
                    </a:lnTo>
                    <a:cubicBezTo>
                      <a:pt x="43189" y="45608"/>
                      <a:pt x="43250" y="47947"/>
                      <a:pt x="43377" y="50206"/>
                    </a:cubicBezTo>
                    <a:cubicBezTo>
                      <a:pt x="43503" y="52466"/>
                      <a:pt x="43708" y="54547"/>
                      <a:pt x="43991" y="56450"/>
                    </a:cubicBezTo>
                    <a:lnTo>
                      <a:pt x="34973" y="56450"/>
                    </a:lnTo>
                    <a:lnTo>
                      <a:pt x="34174"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0"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8"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2" name="Freeform: Shape 1321">
                <a:extLst>
                  <a:ext uri="{FF2B5EF4-FFF2-40B4-BE49-F238E27FC236}">
                    <a16:creationId xmlns:a16="http://schemas.microsoft.com/office/drawing/2014/main" id="{888297A2-8E8E-4913-9CE4-960A586478FC}"/>
                  </a:ext>
                </a:extLst>
              </p:cNvPr>
              <p:cNvSpPr>
                <a:spLocks noChangeArrowheads="1"/>
              </p:cNvSpPr>
              <p:nvPr/>
            </p:nvSpPr>
            <p:spPr bwMode="auto">
              <a:xfrm>
                <a:off x="6991908" y="95494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4"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6" y="11264"/>
                    </a:cubicBezTo>
                    <a:cubicBezTo>
                      <a:pt x="13806" y="13214"/>
                      <a:pt x="12143" y="15628"/>
                      <a:pt x="11188" y="18507"/>
                    </a:cubicBezTo>
                    <a:cubicBezTo>
                      <a:pt x="10959" y="19145"/>
                      <a:pt x="10787" y="19869"/>
                      <a:pt x="10673" y="20679"/>
                    </a:cubicBezTo>
                    <a:cubicBezTo>
                      <a:pt x="10558"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3" name="Freeform: Shape 1322">
                <a:extLst>
                  <a:ext uri="{FF2B5EF4-FFF2-40B4-BE49-F238E27FC236}">
                    <a16:creationId xmlns:a16="http://schemas.microsoft.com/office/drawing/2014/main" id="{0E7326D8-F977-4082-9CA2-F288FA06CE46}"/>
                  </a:ext>
                </a:extLst>
              </p:cNvPr>
              <p:cNvSpPr>
                <a:spLocks noChangeArrowheads="1"/>
              </p:cNvSpPr>
              <p:nvPr/>
            </p:nvSpPr>
            <p:spPr bwMode="auto">
              <a:xfrm>
                <a:off x="7055040" y="954951"/>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3" y="7987"/>
                    </a:cubicBezTo>
                    <a:cubicBezTo>
                      <a:pt x="23338" y="8144"/>
                      <a:pt x="18495" y="10202"/>
                      <a:pt x="15173" y="14161"/>
                    </a:cubicBezTo>
                    <a:cubicBezTo>
                      <a:pt x="11851" y="18120"/>
                      <a:pt x="10179"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4" name="Freeform: Shape 1323">
                <a:extLst>
                  <a:ext uri="{FF2B5EF4-FFF2-40B4-BE49-F238E27FC236}">
                    <a16:creationId xmlns:a16="http://schemas.microsoft.com/office/drawing/2014/main" id="{DFCBC670-EE32-41CC-9D7A-8246330F981F}"/>
                  </a:ext>
                </a:extLst>
              </p:cNvPr>
              <p:cNvSpPr>
                <a:spLocks noChangeArrowheads="1"/>
              </p:cNvSpPr>
              <p:nvPr/>
            </p:nvSpPr>
            <p:spPr bwMode="auto">
              <a:xfrm>
                <a:off x="7102665" y="954951"/>
                <a:ext cx="48794" cy="57707"/>
              </a:xfrm>
              <a:custGeom>
                <a:avLst/>
                <a:gdLst/>
                <a:ahLst/>
                <a:cxnLst/>
                <a:rect l="l" t="t" r="r" b="b"/>
                <a:pathLst>
                  <a:path w="48794" h="57707">
                    <a:moveTo>
                      <a:pt x="25939" y="0"/>
                    </a:moveTo>
                    <a:cubicBezTo>
                      <a:pt x="31943" y="132"/>
                      <a:pt x="36610" y="1620"/>
                      <a:pt x="39941" y="4464"/>
                    </a:cubicBezTo>
                    <a:cubicBezTo>
                      <a:pt x="43272" y="7309"/>
                      <a:pt x="45593" y="10719"/>
                      <a:pt x="46905" y="14694"/>
                    </a:cubicBezTo>
                    <a:cubicBezTo>
                      <a:pt x="48217" y="18669"/>
                      <a:pt x="48846" y="22418"/>
                      <a:pt x="48791" y="25941"/>
                    </a:cubicBezTo>
                    <a:cubicBezTo>
                      <a:pt x="48791"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09"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5" name="Freeform: Shape 1324">
                <a:extLst>
                  <a:ext uri="{FF2B5EF4-FFF2-40B4-BE49-F238E27FC236}">
                    <a16:creationId xmlns:a16="http://schemas.microsoft.com/office/drawing/2014/main" id="{E3F91F3F-60E2-45ED-A7A9-FB6721D1BCDA}"/>
                  </a:ext>
                </a:extLst>
              </p:cNvPr>
              <p:cNvSpPr>
                <a:spLocks noChangeArrowheads="1"/>
              </p:cNvSpPr>
              <p:nvPr/>
            </p:nvSpPr>
            <p:spPr bwMode="auto">
              <a:xfrm>
                <a:off x="5613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6" y="32461"/>
                    </a:cubicBezTo>
                    <a:lnTo>
                      <a:pt x="41365" y="0"/>
                    </a:lnTo>
                    <a:lnTo>
                      <a:pt x="51992" y="0"/>
                    </a:lnTo>
                    <a:lnTo>
                      <a:pt x="36909" y="39433"/>
                    </a:lnTo>
                    <a:cubicBezTo>
                      <a:pt x="33398"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6" name="Freeform: Shape 1325">
                <a:extLst>
                  <a:ext uri="{FF2B5EF4-FFF2-40B4-BE49-F238E27FC236}">
                    <a16:creationId xmlns:a16="http://schemas.microsoft.com/office/drawing/2014/main" id="{69F5818E-654B-4276-A63F-B06E47ACFFFD}"/>
                  </a:ext>
                </a:extLst>
              </p:cNvPr>
              <p:cNvSpPr>
                <a:spLocks noChangeArrowheads="1"/>
              </p:cNvSpPr>
              <p:nvPr/>
            </p:nvSpPr>
            <p:spPr bwMode="auto">
              <a:xfrm>
                <a:off x="5839840" y="9560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7" name="Freeform: Shape 1326">
                <a:extLst>
                  <a:ext uri="{FF2B5EF4-FFF2-40B4-BE49-F238E27FC236}">
                    <a16:creationId xmlns:a16="http://schemas.microsoft.com/office/drawing/2014/main" id="{C9E47892-CE20-43F2-A483-C9C6657C33C5}"/>
                  </a:ext>
                </a:extLst>
              </p:cNvPr>
              <p:cNvSpPr>
                <a:spLocks noChangeArrowheads="1"/>
              </p:cNvSpPr>
              <p:nvPr/>
            </p:nvSpPr>
            <p:spPr bwMode="auto">
              <a:xfrm>
                <a:off x="6375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5" y="32461"/>
                    </a:cubicBezTo>
                    <a:lnTo>
                      <a:pt x="41365" y="0"/>
                    </a:lnTo>
                    <a:lnTo>
                      <a:pt x="51992" y="0"/>
                    </a:lnTo>
                    <a:lnTo>
                      <a:pt x="36909" y="39433"/>
                    </a:lnTo>
                    <a:cubicBezTo>
                      <a:pt x="33397" y="48799"/>
                      <a:pt x="30193" y="56186"/>
                      <a:pt x="27296" y="61593"/>
                    </a:cubicBezTo>
                    <a:cubicBezTo>
                      <a:pt x="24399" y="67001"/>
                      <a:pt x="21280" y="71159"/>
                      <a:pt x="17940" y="74066"/>
                    </a:cubicBezTo>
                    <a:cubicBezTo>
                      <a:pt x="15384"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6"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8" name="Freeform: Shape 1327">
                <a:extLst>
                  <a:ext uri="{FF2B5EF4-FFF2-40B4-BE49-F238E27FC236}">
                    <a16:creationId xmlns:a16="http://schemas.microsoft.com/office/drawing/2014/main" id="{B37A420F-E7F2-4E89-AC88-BB679E4456BE}"/>
                  </a:ext>
                </a:extLst>
              </p:cNvPr>
              <p:cNvSpPr>
                <a:spLocks noChangeArrowheads="1"/>
              </p:cNvSpPr>
              <p:nvPr/>
            </p:nvSpPr>
            <p:spPr bwMode="auto">
              <a:xfrm>
                <a:off x="67157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1" y="0"/>
                    </a:lnTo>
                    <a:lnTo>
                      <a:pt x="46621"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9" name="Freeform: Shape 1328">
                <a:extLst>
                  <a:ext uri="{FF2B5EF4-FFF2-40B4-BE49-F238E27FC236}">
                    <a16:creationId xmlns:a16="http://schemas.microsoft.com/office/drawing/2014/main" id="{DF1B26F7-1D22-4244-87D4-D89400D8C9B4}"/>
                  </a:ext>
                </a:extLst>
              </p:cNvPr>
              <p:cNvSpPr>
                <a:spLocks noChangeArrowheads="1"/>
              </p:cNvSpPr>
              <p:nvPr/>
            </p:nvSpPr>
            <p:spPr bwMode="auto">
              <a:xfrm>
                <a:off x="68681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49"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0" name="Freeform: Shape 1329">
                <a:extLst>
                  <a:ext uri="{FF2B5EF4-FFF2-40B4-BE49-F238E27FC236}">
                    <a16:creationId xmlns:a16="http://schemas.microsoft.com/office/drawing/2014/main" id="{F3CE03B3-F03C-472C-B440-AEF468DFB118}"/>
                  </a:ext>
                </a:extLst>
              </p:cNvPr>
              <p:cNvSpPr>
                <a:spLocks noChangeArrowheads="1"/>
              </p:cNvSpPr>
              <p:nvPr/>
            </p:nvSpPr>
            <p:spPr bwMode="auto">
              <a:xfrm>
                <a:off x="5404586" y="1062354"/>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1" name="Freeform: Shape 1330">
                <a:extLst>
                  <a:ext uri="{FF2B5EF4-FFF2-40B4-BE49-F238E27FC236}">
                    <a16:creationId xmlns:a16="http://schemas.microsoft.com/office/drawing/2014/main" id="{B66EBAAE-76FC-48FE-A732-3702B2AD7975}"/>
                  </a:ext>
                </a:extLst>
              </p:cNvPr>
              <p:cNvSpPr>
                <a:spLocks noChangeArrowheads="1"/>
              </p:cNvSpPr>
              <p:nvPr/>
            </p:nvSpPr>
            <p:spPr bwMode="auto">
              <a:xfrm>
                <a:off x="5535040" y="1063612"/>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2" name="Freeform: Shape 1331">
                <a:extLst>
                  <a:ext uri="{FF2B5EF4-FFF2-40B4-BE49-F238E27FC236}">
                    <a16:creationId xmlns:a16="http://schemas.microsoft.com/office/drawing/2014/main" id="{D0A7CC5A-7D47-4E29-A764-0C09D9145707}"/>
                  </a:ext>
                </a:extLst>
              </p:cNvPr>
              <p:cNvSpPr>
                <a:spLocks noChangeArrowheads="1"/>
              </p:cNvSpPr>
              <p:nvPr/>
            </p:nvSpPr>
            <p:spPr bwMode="auto">
              <a:xfrm>
                <a:off x="6087491" y="106361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4"/>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3" name="Freeform: Shape 1332">
                <a:extLst>
                  <a:ext uri="{FF2B5EF4-FFF2-40B4-BE49-F238E27FC236}">
                    <a16:creationId xmlns:a16="http://schemas.microsoft.com/office/drawing/2014/main" id="{3BB12F35-C984-4249-A138-38D7B24EC866}"/>
                  </a:ext>
                </a:extLst>
              </p:cNvPr>
              <p:cNvSpPr>
                <a:spLocks noChangeArrowheads="1"/>
              </p:cNvSpPr>
              <p:nvPr/>
            </p:nvSpPr>
            <p:spPr bwMode="auto">
              <a:xfrm>
                <a:off x="6152908" y="106772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0" y="11802"/>
                      <a:pt x="8065" y="12402"/>
                      <a:pt x="6051" y="12444"/>
                    </a:cubicBezTo>
                    <a:cubicBezTo>
                      <a:pt x="4200"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4" name="Freeform: Shape 1333">
                <a:extLst>
                  <a:ext uri="{FF2B5EF4-FFF2-40B4-BE49-F238E27FC236}">
                    <a16:creationId xmlns:a16="http://schemas.microsoft.com/office/drawing/2014/main" id="{4D24767B-BA6F-4922-9629-AFECD414B65B}"/>
                  </a:ext>
                </a:extLst>
              </p:cNvPr>
              <p:cNvSpPr>
                <a:spLocks noChangeArrowheads="1"/>
              </p:cNvSpPr>
              <p:nvPr/>
            </p:nvSpPr>
            <p:spPr bwMode="auto">
              <a:xfrm>
                <a:off x="54906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5" name="Freeform: Shape 1334">
                <a:extLst>
                  <a:ext uri="{FF2B5EF4-FFF2-40B4-BE49-F238E27FC236}">
                    <a16:creationId xmlns:a16="http://schemas.microsoft.com/office/drawing/2014/main" id="{11D86D65-4305-456D-A973-CE92BF9E9D75}"/>
                  </a:ext>
                </a:extLst>
              </p:cNvPr>
              <p:cNvSpPr>
                <a:spLocks noChangeArrowheads="1"/>
              </p:cNvSpPr>
              <p:nvPr/>
            </p:nvSpPr>
            <p:spPr bwMode="auto">
              <a:xfrm>
                <a:off x="58335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6" name="Freeform: Shape 1335">
                <a:extLst>
                  <a:ext uri="{FF2B5EF4-FFF2-40B4-BE49-F238E27FC236}">
                    <a16:creationId xmlns:a16="http://schemas.microsoft.com/office/drawing/2014/main" id="{622BF93E-2412-4745-88D0-F8656DA4DAB2}"/>
                  </a:ext>
                </a:extLst>
              </p:cNvPr>
              <p:cNvSpPr>
                <a:spLocks noChangeArrowheads="1"/>
              </p:cNvSpPr>
              <p:nvPr/>
            </p:nvSpPr>
            <p:spPr bwMode="auto">
              <a:xfrm>
                <a:off x="5340541" y="108830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7" name="Freeform: Shape 1336">
                <a:extLst>
                  <a:ext uri="{FF2B5EF4-FFF2-40B4-BE49-F238E27FC236}">
                    <a16:creationId xmlns:a16="http://schemas.microsoft.com/office/drawing/2014/main" id="{7B1FFD7A-606B-430E-B4F0-DA4595211ACA}"/>
                  </a:ext>
                </a:extLst>
              </p:cNvPr>
              <p:cNvSpPr>
                <a:spLocks noChangeArrowheads="1"/>
              </p:cNvSpPr>
              <p:nvPr/>
            </p:nvSpPr>
            <p:spPr bwMode="auto">
              <a:xfrm>
                <a:off x="5597715" y="108830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8" name="Freeform: Shape 1337">
                <a:extLst>
                  <a:ext uri="{FF2B5EF4-FFF2-40B4-BE49-F238E27FC236}">
                    <a16:creationId xmlns:a16="http://schemas.microsoft.com/office/drawing/2014/main" id="{93248D37-CA1E-473A-8C9C-1C809BDEB666}"/>
                  </a:ext>
                </a:extLst>
              </p:cNvPr>
              <p:cNvSpPr>
                <a:spLocks noChangeArrowheads="1"/>
              </p:cNvSpPr>
              <p:nvPr/>
            </p:nvSpPr>
            <p:spPr bwMode="auto">
              <a:xfrm>
                <a:off x="5677459"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49"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9" name="Freeform: Shape 1338">
                <a:extLst>
                  <a:ext uri="{FF2B5EF4-FFF2-40B4-BE49-F238E27FC236}">
                    <a16:creationId xmlns:a16="http://schemas.microsoft.com/office/drawing/2014/main" id="{762BDD71-52C7-44C7-98A8-BF6326E63421}"/>
                  </a:ext>
                </a:extLst>
              </p:cNvPr>
              <p:cNvSpPr>
                <a:spLocks noChangeArrowheads="1"/>
              </p:cNvSpPr>
              <p:nvPr/>
            </p:nvSpPr>
            <p:spPr bwMode="auto">
              <a:xfrm>
                <a:off x="5740248" y="10883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0" name="Freeform: Shape 1339">
                <a:extLst>
                  <a:ext uri="{FF2B5EF4-FFF2-40B4-BE49-F238E27FC236}">
                    <a16:creationId xmlns:a16="http://schemas.microsoft.com/office/drawing/2014/main" id="{8C86FBE1-0886-45BD-90E2-5B413CC6E868}"/>
                  </a:ext>
                </a:extLst>
              </p:cNvPr>
              <p:cNvSpPr>
                <a:spLocks noChangeArrowheads="1"/>
              </p:cNvSpPr>
              <p:nvPr/>
            </p:nvSpPr>
            <p:spPr bwMode="auto">
              <a:xfrm>
                <a:off x="5801284" y="10883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1" name="Freeform: Shape 1340">
                <a:extLst>
                  <a:ext uri="{FF2B5EF4-FFF2-40B4-BE49-F238E27FC236}">
                    <a16:creationId xmlns:a16="http://schemas.microsoft.com/office/drawing/2014/main" id="{00ECF123-7482-47B7-9B40-BE8418F76CA6}"/>
                  </a:ext>
                </a:extLst>
              </p:cNvPr>
              <p:cNvSpPr>
                <a:spLocks noChangeArrowheads="1"/>
              </p:cNvSpPr>
              <p:nvPr/>
            </p:nvSpPr>
            <p:spPr bwMode="auto">
              <a:xfrm>
                <a:off x="5877483" y="108829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2" name="Freeform: Shape 1341">
                <a:extLst>
                  <a:ext uri="{FF2B5EF4-FFF2-40B4-BE49-F238E27FC236}">
                    <a16:creationId xmlns:a16="http://schemas.microsoft.com/office/drawing/2014/main" id="{86CFB126-84C4-4FB0-AB57-211B143E31B6}"/>
                  </a:ext>
                </a:extLst>
              </p:cNvPr>
              <p:cNvSpPr>
                <a:spLocks noChangeArrowheads="1"/>
              </p:cNvSpPr>
              <p:nvPr/>
            </p:nvSpPr>
            <p:spPr bwMode="auto">
              <a:xfrm>
                <a:off x="5940615" y="1088301"/>
                <a:ext cx="48796" cy="57707"/>
              </a:xfrm>
              <a:custGeom>
                <a:avLst/>
                <a:gdLst/>
                <a:ahLst/>
                <a:cxnLst/>
                <a:rect l="l" t="t" r="r" b="b"/>
                <a:pathLst>
                  <a:path w="48796"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3" name="Freeform: Shape 1342">
                <a:extLst>
                  <a:ext uri="{FF2B5EF4-FFF2-40B4-BE49-F238E27FC236}">
                    <a16:creationId xmlns:a16="http://schemas.microsoft.com/office/drawing/2014/main" id="{B1A6C9BC-11DB-471C-B305-A24DCD0BE8DA}"/>
                  </a:ext>
                </a:extLst>
              </p:cNvPr>
              <p:cNvSpPr>
                <a:spLocks noChangeArrowheads="1"/>
              </p:cNvSpPr>
              <p:nvPr/>
            </p:nvSpPr>
            <p:spPr bwMode="auto">
              <a:xfrm>
                <a:off x="6001309" y="108830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4" name="Freeform: Shape 1343">
                <a:extLst>
                  <a:ext uri="{FF2B5EF4-FFF2-40B4-BE49-F238E27FC236}">
                    <a16:creationId xmlns:a16="http://schemas.microsoft.com/office/drawing/2014/main" id="{20C21F42-E6DD-4CFF-851B-D11B0C16D83C}"/>
                  </a:ext>
                </a:extLst>
              </p:cNvPr>
              <p:cNvSpPr>
                <a:spLocks noChangeArrowheads="1"/>
              </p:cNvSpPr>
              <p:nvPr/>
            </p:nvSpPr>
            <p:spPr bwMode="auto">
              <a:xfrm>
                <a:off x="6036094" y="1088301"/>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5" name="Freeform: Shape 1344">
                <a:extLst>
                  <a:ext uri="{FF2B5EF4-FFF2-40B4-BE49-F238E27FC236}">
                    <a16:creationId xmlns:a16="http://schemas.microsoft.com/office/drawing/2014/main" id="{6F44CFCE-59EF-43AF-977B-1C3BC62AB49F}"/>
                  </a:ext>
                </a:extLst>
              </p:cNvPr>
              <p:cNvSpPr>
                <a:spLocks noChangeArrowheads="1"/>
              </p:cNvSpPr>
              <p:nvPr/>
            </p:nvSpPr>
            <p:spPr bwMode="auto">
              <a:xfrm>
                <a:off x="6182284"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4" y="48941"/>
                      <a:pt x="43806" y="52236"/>
                      <a:pt x="39995" y="54425"/>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2"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6" name="Freeform: Shape 1345">
                <a:extLst>
                  <a:ext uri="{FF2B5EF4-FFF2-40B4-BE49-F238E27FC236}">
                    <a16:creationId xmlns:a16="http://schemas.microsoft.com/office/drawing/2014/main" id="{FBDD70E2-B5A2-483C-A60E-DC3C83A7DD74}"/>
                  </a:ext>
                </a:extLst>
              </p:cNvPr>
              <p:cNvSpPr>
                <a:spLocks noChangeArrowheads="1"/>
              </p:cNvSpPr>
              <p:nvPr/>
            </p:nvSpPr>
            <p:spPr bwMode="auto">
              <a:xfrm>
                <a:off x="6154165" y="108944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7" name="Freeform: Shape 1346">
                <a:extLst>
                  <a:ext uri="{FF2B5EF4-FFF2-40B4-BE49-F238E27FC236}">
                    <a16:creationId xmlns:a16="http://schemas.microsoft.com/office/drawing/2014/main" id="{95755033-2092-4177-A220-4D1495372C39}"/>
                  </a:ext>
                </a:extLst>
              </p:cNvPr>
              <p:cNvSpPr>
                <a:spLocks noChangeArrowheads="1"/>
              </p:cNvSpPr>
              <p:nvPr/>
            </p:nvSpPr>
            <p:spPr bwMode="auto">
              <a:xfrm>
                <a:off x="6247016" y="1131621"/>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761" name="Group 760">
              <a:extLst>
                <a:ext uri="{FF2B5EF4-FFF2-40B4-BE49-F238E27FC236}">
                  <a16:creationId xmlns:a16="http://schemas.microsoft.com/office/drawing/2014/main" id="{9AEBA3D1-B52C-4E91-8EA3-7A11FC3087EE}"/>
                </a:ext>
              </a:extLst>
            </p:cNvPr>
            <p:cNvGrpSpPr/>
            <p:nvPr/>
          </p:nvGrpSpPr>
          <p:grpSpPr>
            <a:xfrm>
              <a:off x="5661274" y="1154492"/>
              <a:ext cx="3074752" cy="3074752"/>
              <a:chOff x="5661274" y="1154492"/>
              <a:chExt cx="3074752" cy="3074752"/>
            </a:xfrm>
          </p:grpSpPr>
          <p:sp>
            <p:nvSpPr>
              <p:cNvPr id="1089" name="Oval 1088">
                <a:extLst>
                  <a:ext uri="{FF2B5EF4-FFF2-40B4-BE49-F238E27FC236}">
                    <a16:creationId xmlns:a16="http://schemas.microsoft.com/office/drawing/2014/main" id="{0824386A-F9F0-48A5-867B-36BEC8814BD8}"/>
                  </a:ext>
                </a:extLst>
              </p:cNvPr>
              <p:cNvSpPr/>
              <p:nvPr/>
            </p:nvSpPr>
            <p:spPr>
              <a:xfrm>
                <a:off x="5661274" y="1154492"/>
                <a:ext cx="3074752" cy="3074752"/>
              </a:xfrm>
              <a:prstGeom prst="ellipse">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0" name="Freeform 190">
                <a:extLst>
                  <a:ext uri="{FF2B5EF4-FFF2-40B4-BE49-F238E27FC236}">
                    <a16:creationId xmlns:a16="http://schemas.microsoft.com/office/drawing/2014/main" id="{B4380759-4153-4F5A-9454-6032F498C1EE}"/>
                  </a:ext>
                </a:extLst>
              </p:cNvPr>
              <p:cNvSpPr>
                <a:spLocks noEditPoints="1"/>
              </p:cNvSpPr>
              <p:nvPr/>
            </p:nvSpPr>
            <p:spPr bwMode="auto">
              <a:xfrm>
                <a:off x="7474972" y="1513617"/>
                <a:ext cx="441325" cy="307975"/>
              </a:xfrm>
              <a:custGeom>
                <a:avLst/>
                <a:gdLst>
                  <a:gd name="T0" fmla="*/ 138 w 139"/>
                  <a:gd name="T1" fmla="*/ 50 h 97"/>
                  <a:gd name="T2" fmla="*/ 126 w 139"/>
                  <a:gd name="T3" fmla="*/ 60 h 97"/>
                  <a:gd name="T4" fmla="*/ 118 w 139"/>
                  <a:gd name="T5" fmla="*/ 54 h 97"/>
                  <a:gd name="T6" fmla="*/ 108 w 139"/>
                  <a:gd name="T7" fmla="*/ 59 h 97"/>
                  <a:gd name="T8" fmla="*/ 101 w 139"/>
                  <a:gd name="T9" fmla="*/ 67 h 97"/>
                  <a:gd name="T10" fmla="*/ 88 w 139"/>
                  <a:gd name="T11" fmla="*/ 76 h 97"/>
                  <a:gd name="T12" fmla="*/ 83 w 139"/>
                  <a:gd name="T13" fmla="*/ 84 h 97"/>
                  <a:gd name="T14" fmla="*/ 74 w 139"/>
                  <a:gd name="T15" fmla="*/ 87 h 97"/>
                  <a:gd name="T16" fmla="*/ 31 w 139"/>
                  <a:gd name="T17" fmla="*/ 73 h 97"/>
                  <a:gd name="T18" fmla="*/ 20 w 139"/>
                  <a:gd name="T19" fmla="*/ 59 h 97"/>
                  <a:gd name="T20" fmla="*/ 6 w 139"/>
                  <a:gd name="T21" fmla="*/ 55 h 97"/>
                  <a:gd name="T22" fmla="*/ 13 w 139"/>
                  <a:gd name="T23" fmla="*/ 12 h 97"/>
                  <a:gd name="T24" fmla="*/ 26 w 139"/>
                  <a:gd name="T25" fmla="*/ 2 h 97"/>
                  <a:gd name="T26" fmla="*/ 37 w 139"/>
                  <a:gd name="T27" fmla="*/ 9 h 97"/>
                  <a:gd name="T28" fmla="*/ 45 w 139"/>
                  <a:gd name="T29" fmla="*/ 10 h 97"/>
                  <a:gd name="T30" fmla="*/ 65 w 139"/>
                  <a:gd name="T31" fmla="*/ 11 h 97"/>
                  <a:gd name="T32" fmla="*/ 81 w 139"/>
                  <a:gd name="T33" fmla="*/ 9 h 97"/>
                  <a:gd name="T34" fmla="*/ 102 w 139"/>
                  <a:gd name="T35" fmla="*/ 14 h 97"/>
                  <a:gd name="T36" fmla="*/ 103 w 139"/>
                  <a:gd name="T37" fmla="*/ 11 h 97"/>
                  <a:gd name="T38" fmla="*/ 114 w 139"/>
                  <a:gd name="T39" fmla="*/ 2 h 97"/>
                  <a:gd name="T40" fmla="*/ 128 w 139"/>
                  <a:gd name="T41" fmla="*/ 17 h 97"/>
                  <a:gd name="T42" fmla="*/ 139 w 139"/>
                  <a:gd name="T43" fmla="*/ 47 h 97"/>
                  <a:gd name="T44" fmla="*/ 62 w 139"/>
                  <a:gd name="T45" fmla="*/ 15 h 97"/>
                  <a:gd name="T46" fmla="*/ 47 w 139"/>
                  <a:gd name="T47" fmla="*/ 15 h 97"/>
                  <a:gd name="T48" fmla="*/ 36 w 139"/>
                  <a:gd name="T49" fmla="*/ 17 h 97"/>
                  <a:gd name="T50" fmla="*/ 24 w 139"/>
                  <a:gd name="T51" fmla="*/ 53 h 97"/>
                  <a:gd name="T52" fmla="*/ 63 w 139"/>
                  <a:gd name="T53" fmla="*/ 89 h 97"/>
                  <a:gd name="T54" fmla="*/ 67 w 139"/>
                  <a:gd name="T55" fmla="*/ 80 h 97"/>
                  <a:gd name="T56" fmla="*/ 59 w 139"/>
                  <a:gd name="T57" fmla="*/ 70 h 97"/>
                  <a:gd name="T58" fmla="*/ 76 w 139"/>
                  <a:gd name="T59" fmla="*/ 80 h 97"/>
                  <a:gd name="T60" fmla="*/ 79 w 139"/>
                  <a:gd name="T61" fmla="*/ 71 h 97"/>
                  <a:gd name="T62" fmla="*/ 71 w 139"/>
                  <a:gd name="T63" fmla="*/ 63 h 97"/>
                  <a:gd name="T64" fmla="*/ 76 w 139"/>
                  <a:gd name="T65" fmla="*/ 63 h 97"/>
                  <a:gd name="T66" fmla="*/ 94 w 139"/>
                  <a:gd name="T67" fmla="*/ 71 h 97"/>
                  <a:gd name="T68" fmla="*/ 84 w 139"/>
                  <a:gd name="T69" fmla="*/ 57 h 97"/>
                  <a:gd name="T70" fmla="*/ 84 w 139"/>
                  <a:gd name="T71" fmla="*/ 53 h 97"/>
                  <a:gd name="T72" fmla="*/ 98 w 139"/>
                  <a:gd name="T73" fmla="*/ 60 h 97"/>
                  <a:gd name="T74" fmla="*/ 101 w 139"/>
                  <a:gd name="T75" fmla="*/ 51 h 97"/>
                  <a:gd name="T76" fmla="*/ 66 w 139"/>
                  <a:gd name="T77" fmla="*/ 38 h 97"/>
                  <a:gd name="T78" fmla="*/ 50 w 139"/>
                  <a:gd name="T79" fmla="*/ 38 h 97"/>
                  <a:gd name="T80" fmla="*/ 56 w 139"/>
                  <a:gd name="T81" fmla="*/ 21 h 97"/>
                  <a:gd name="T82" fmla="*/ 105 w 139"/>
                  <a:gd name="T83" fmla="*/ 19 h 97"/>
                  <a:gd name="T84" fmla="*/ 97 w 139"/>
                  <a:gd name="T85" fmla="*/ 21 h 97"/>
                  <a:gd name="T86" fmla="*/ 79 w 139"/>
                  <a:gd name="T87" fmla="*/ 14 h 97"/>
                  <a:gd name="T88" fmla="*/ 58 w 139"/>
                  <a:gd name="T89" fmla="*/ 26 h 97"/>
                  <a:gd name="T90" fmla="*/ 53 w 139"/>
                  <a:gd name="T91" fmla="*/ 34 h 97"/>
                  <a:gd name="T92" fmla="*/ 64 w 139"/>
                  <a:gd name="T93" fmla="*/ 33 h 97"/>
                  <a:gd name="T94" fmla="*/ 104 w 139"/>
                  <a:gd name="T95" fmla="*/ 47 h 97"/>
                  <a:gd name="T96" fmla="*/ 109 w 139"/>
                  <a:gd name="T97" fmla="*/ 52 h 97"/>
                  <a:gd name="T98" fmla="*/ 115 w 139"/>
                  <a:gd name="T99" fmla="*/ 48 h 97"/>
                  <a:gd name="T100" fmla="*/ 105 w 139"/>
                  <a:gd name="T101" fmla="*/ 19 h 97"/>
                  <a:gd name="T102" fmla="*/ 23 w 139"/>
                  <a:gd name="T103" fmla="*/ 6 h 97"/>
                  <a:gd name="T104" fmla="*/ 20 w 139"/>
                  <a:gd name="T105" fmla="*/ 8 h 97"/>
                  <a:gd name="T106" fmla="*/ 7 w 139"/>
                  <a:gd name="T107" fmla="*/ 46 h 97"/>
                  <a:gd name="T108" fmla="*/ 15 w 139"/>
                  <a:gd name="T109" fmla="*/ 54 h 97"/>
                  <a:gd name="T110" fmla="*/ 32 w 139"/>
                  <a:gd name="T111" fmla="*/ 11 h 97"/>
                  <a:gd name="T112" fmla="*/ 131 w 139"/>
                  <a:gd name="T113" fmla="*/ 51 h 97"/>
                  <a:gd name="T114" fmla="*/ 122 w 139"/>
                  <a:gd name="T115" fmla="*/ 16 h 97"/>
                  <a:gd name="T116" fmla="*/ 116 w 139"/>
                  <a:gd name="T117" fmla="*/ 7 h 97"/>
                  <a:gd name="T118" fmla="*/ 108 w 139"/>
                  <a:gd name="T119" fmla="*/ 1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97">
                    <a:moveTo>
                      <a:pt x="139" y="49"/>
                    </a:moveTo>
                    <a:cubicBezTo>
                      <a:pt x="139" y="50"/>
                      <a:pt x="139" y="50"/>
                      <a:pt x="138" y="50"/>
                    </a:cubicBezTo>
                    <a:cubicBezTo>
                      <a:pt x="138" y="53"/>
                      <a:pt x="137" y="54"/>
                      <a:pt x="135" y="55"/>
                    </a:cubicBezTo>
                    <a:cubicBezTo>
                      <a:pt x="132" y="57"/>
                      <a:pt x="129" y="58"/>
                      <a:pt x="126" y="60"/>
                    </a:cubicBezTo>
                    <a:cubicBezTo>
                      <a:pt x="123" y="61"/>
                      <a:pt x="120" y="60"/>
                      <a:pt x="119" y="57"/>
                    </a:cubicBezTo>
                    <a:cubicBezTo>
                      <a:pt x="118" y="56"/>
                      <a:pt x="118" y="55"/>
                      <a:pt x="118" y="54"/>
                    </a:cubicBezTo>
                    <a:cubicBezTo>
                      <a:pt x="115" y="56"/>
                      <a:pt x="112" y="57"/>
                      <a:pt x="109" y="58"/>
                    </a:cubicBezTo>
                    <a:cubicBezTo>
                      <a:pt x="109" y="58"/>
                      <a:pt x="109" y="59"/>
                      <a:pt x="108" y="59"/>
                    </a:cubicBezTo>
                    <a:cubicBezTo>
                      <a:pt x="107" y="62"/>
                      <a:pt x="105" y="65"/>
                      <a:pt x="102" y="66"/>
                    </a:cubicBezTo>
                    <a:cubicBezTo>
                      <a:pt x="102" y="66"/>
                      <a:pt x="101" y="66"/>
                      <a:pt x="101" y="67"/>
                    </a:cubicBezTo>
                    <a:cubicBezTo>
                      <a:pt x="101" y="69"/>
                      <a:pt x="101" y="71"/>
                      <a:pt x="100" y="73"/>
                    </a:cubicBezTo>
                    <a:cubicBezTo>
                      <a:pt x="97" y="77"/>
                      <a:pt x="93" y="78"/>
                      <a:pt x="88" y="76"/>
                    </a:cubicBezTo>
                    <a:cubicBezTo>
                      <a:pt x="88" y="76"/>
                      <a:pt x="88" y="76"/>
                      <a:pt x="87" y="76"/>
                    </a:cubicBezTo>
                    <a:cubicBezTo>
                      <a:pt x="87" y="79"/>
                      <a:pt x="86" y="82"/>
                      <a:pt x="83" y="84"/>
                    </a:cubicBezTo>
                    <a:cubicBezTo>
                      <a:pt x="80" y="86"/>
                      <a:pt x="78" y="86"/>
                      <a:pt x="74" y="85"/>
                    </a:cubicBezTo>
                    <a:cubicBezTo>
                      <a:pt x="74" y="86"/>
                      <a:pt x="74" y="86"/>
                      <a:pt x="74" y="87"/>
                    </a:cubicBezTo>
                    <a:cubicBezTo>
                      <a:pt x="72" y="94"/>
                      <a:pt x="65" y="97"/>
                      <a:pt x="60" y="93"/>
                    </a:cubicBezTo>
                    <a:cubicBezTo>
                      <a:pt x="50" y="86"/>
                      <a:pt x="40" y="79"/>
                      <a:pt x="31" y="73"/>
                    </a:cubicBezTo>
                    <a:cubicBezTo>
                      <a:pt x="26" y="70"/>
                      <a:pt x="22" y="65"/>
                      <a:pt x="21" y="60"/>
                    </a:cubicBezTo>
                    <a:cubicBezTo>
                      <a:pt x="20" y="59"/>
                      <a:pt x="20" y="59"/>
                      <a:pt x="20" y="59"/>
                    </a:cubicBezTo>
                    <a:cubicBezTo>
                      <a:pt x="18" y="61"/>
                      <a:pt x="16" y="60"/>
                      <a:pt x="14" y="59"/>
                    </a:cubicBezTo>
                    <a:cubicBezTo>
                      <a:pt x="11" y="58"/>
                      <a:pt x="8" y="56"/>
                      <a:pt x="6" y="55"/>
                    </a:cubicBezTo>
                    <a:cubicBezTo>
                      <a:pt x="1" y="53"/>
                      <a:pt x="0" y="49"/>
                      <a:pt x="2" y="45"/>
                    </a:cubicBezTo>
                    <a:cubicBezTo>
                      <a:pt x="5" y="34"/>
                      <a:pt x="9" y="23"/>
                      <a:pt x="13" y="12"/>
                    </a:cubicBezTo>
                    <a:cubicBezTo>
                      <a:pt x="14" y="10"/>
                      <a:pt x="15" y="8"/>
                      <a:pt x="15" y="6"/>
                    </a:cubicBezTo>
                    <a:cubicBezTo>
                      <a:pt x="17" y="1"/>
                      <a:pt x="21" y="0"/>
                      <a:pt x="26" y="2"/>
                    </a:cubicBezTo>
                    <a:cubicBezTo>
                      <a:pt x="29" y="3"/>
                      <a:pt x="32" y="5"/>
                      <a:pt x="35" y="6"/>
                    </a:cubicBezTo>
                    <a:cubicBezTo>
                      <a:pt x="36" y="7"/>
                      <a:pt x="37" y="8"/>
                      <a:pt x="37" y="9"/>
                    </a:cubicBezTo>
                    <a:cubicBezTo>
                      <a:pt x="37" y="10"/>
                      <a:pt x="38" y="10"/>
                      <a:pt x="39" y="10"/>
                    </a:cubicBezTo>
                    <a:cubicBezTo>
                      <a:pt x="41" y="10"/>
                      <a:pt x="43" y="10"/>
                      <a:pt x="45" y="10"/>
                    </a:cubicBezTo>
                    <a:cubicBezTo>
                      <a:pt x="48" y="9"/>
                      <a:pt x="51" y="8"/>
                      <a:pt x="54" y="8"/>
                    </a:cubicBezTo>
                    <a:cubicBezTo>
                      <a:pt x="58" y="7"/>
                      <a:pt x="62" y="8"/>
                      <a:pt x="65" y="11"/>
                    </a:cubicBezTo>
                    <a:cubicBezTo>
                      <a:pt x="66" y="11"/>
                      <a:pt x="66" y="11"/>
                      <a:pt x="66" y="11"/>
                    </a:cubicBezTo>
                    <a:cubicBezTo>
                      <a:pt x="71" y="8"/>
                      <a:pt x="76" y="7"/>
                      <a:pt x="81" y="9"/>
                    </a:cubicBezTo>
                    <a:cubicBezTo>
                      <a:pt x="84" y="11"/>
                      <a:pt x="87" y="12"/>
                      <a:pt x="90" y="14"/>
                    </a:cubicBezTo>
                    <a:cubicBezTo>
                      <a:pt x="94" y="16"/>
                      <a:pt x="98" y="16"/>
                      <a:pt x="102" y="14"/>
                    </a:cubicBezTo>
                    <a:cubicBezTo>
                      <a:pt x="103" y="14"/>
                      <a:pt x="103" y="14"/>
                      <a:pt x="103" y="14"/>
                    </a:cubicBezTo>
                    <a:cubicBezTo>
                      <a:pt x="103" y="13"/>
                      <a:pt x="102" y="12"/>
                      <a:pt x="103" y="11"/>
                    </a:cubicBezTo>
                    <a:cubicBezTo>
                      <a:pt x="103" y="9"/>
                      <a:pt x="104" y="7"/>
                      <a:pt x="105" y="6"/>
                    </a:cubicBezTo>
                    <a:cubicBezTo>
                      <a:pt x="108" y="5"/>
                      <a:pt x="111" y="3"/>
                      <a:pt x="114" y="2"/>
                    </a:cubicBezTo>
                    <a:cubicBezTo>
                      <a:pt x="118" y="0"/>
                      <a:pt x="123" y="2"/>
                      <a:pt x="124" y="6"/>
                    </a:cubicBezTo>
                    <a:cubicBezTo>
                      <a:pt x="126" y="10"/>
                      <a:pt x="127" y="13"/>
                      <a:pt x="128" y="17"/>
                    </a:cubicBezTo>
                    <a:cubicBezTo>
                      <a:pt x="131" y="26"/>
                      <a:pt x="135" y="35"/>
                      <a:pt x="138" y="45"/>
                    </a:cubicBezTo>
                    <a:cubicBezTo>
                      <a:pt x="138" y="46"/>
                      <a:pt x="139" y="46"/>
                      <a:pt x="139" y="47"/>
                    </a:cubicBezTo>
                    <a:cubicBezTo>
                      <a:pt x="139" y="48"/>
                      <a:pt x="139" y="49"/>
                      <a:pt x="139" y="49"/>
                    </a:cubicBezTo>
                    <a:close/>
                    <a:moveTo>
                      <a:pt x="62" y="15"/>
                    </a:moveTo>
                    <a:cubicBezTo>
                      <a:pt x="60" y="13"/>
                      <a:pt x="57" y="13"/>
                      <a:pt x="55" y="13"/>
                    </a:cubicBezTo>
                    <a:cubicBezTo>
                      <a:pt x="52" y="14"/>
                      <a:pt x="49" y="14"/>
                      <a:pt x="47" y="15"/>
                    </a:cubicBezTo>
                    <a:cubicBezTo>
                      <a:pt x="44" y="16"/>
                      <a:pt x="41" y="16"/>
                      <a:pt x="38" y="16"/>
                    </a:cubicBezTo>
                    <a:cubicBezTo>
                      <a:pt x="37" y="16"/>
                      <a:pt x="36" y="16"/>
                      <a:pt x="36" y="17"/>
                    </a:cubicBezTo>
                    <a:cubicBezTo>
                      <a:pt x="32" y="28"/>
                      <a:pt x="28" y="39"/>
                      <a:pt x="24" y="50"/>
                    </a:cubicBezTo>
                    <a:cubicBezTo>
                      <a:pt x="24" y="51"/>
                      <a:pt x="24" y="52"/>
                      <a:pt x="24" y="53"/>
                    </a:cubicBezTo>
                    <a:cubicBezTo>
                      <a:pt x="25" y="59"/>
                      <a:pt x="28" y="64"/>
                      <a:pt x="33" y="68"/>
                    </a:cubicBezTo>
                    <a:cubicBezTo>
                      <a:pt x="43" y="75"/>
                      <a:pt x="53" y="82"/>
                      <a:pt x="63" y="89"/>
                    </a:cubicBezTo>
                    <a:cubicBezTo>
                      <a:pt x="65" y="90"/>
                      <a:pt x="67" y="89"/>
                      <a:pt x="68" y="88"/>
                    </a:cubicBezTo>
                    <a:cubicBezTo>
                      <a:pt x="70" y="85"/>
                      <a:pt x="69" y="82"/>
                      <a:pt x="67" y="80"/>
                    </a:cubicBezTo>
                    <a:cubicBezTo>
                      <a:pt x="64" y="78"/>
                      <a:pt x="61" y="76"/>
                      <a:pt x="58" y="74"/>
                    </a:cubicBezTo>
                    <a:cubicBezTo>
                      <a:pt x="57" y="73"/>
                      <a:pt x="57" y="71"/>
                      <a:pt x="59" y="70"/>
                    </a:cubicBezTo>
                    <a:cubicBezTo>
                      <a:pt x="60" y="69"/>
                      <a:pt x="61" y="69"/>
                      <a:pt x="62" y="70"/>
                    </a:cubicBezTo>
                    <a:cubicBezTo>
                      <a:pt x="67" y="73"/>
                      <a:pt x="71" y="76"/>
                      <a:pt x="76" y="80"/>
                    </a:cubicBezTo>
                    <a:cubicBezTo>
                      <a:pt x="78" y="81"/>
                      <a:pt x="80" y="80"/>
                      <a:pt x="81" y="78"/>
                    </a:cubicBezTo>
                    <a:cubicBezTo>
                      <a:pt x="83" y="76"/>
                      <a:pt x="82" y="73"/>
                      <a:pt x="79" y="71"/>
                    </a:cubicBezTo>
                    <a:cubicBezTo>
                      <a:pt x="77" y="70"/>
                      <a:pt x="75" y="68"/>
                      <a:pt x="72" y="67"/>
                    </a:cubicBezTo>
                    <a:cubicBezTo>
                      <a:pt x="71" y="66"/>
                      <a:pt x="70" y="64"/>
                      <a:pt x="71" y="63"/>
                    </a:cubicBezTo>
                    <a:cubicBezTo>
                      <a:pt x="72" y="61"/>
                      <a:pt x="74" y="61"/>
                      <a:pt x="75" y="62"/>
                    </a:cubicBezTo>
                    <a:cubicBezTo>
                      <a:pt x="76" y="63"/>
                      <a:pt x="76" y="63"/>
                      <a:pt x="76" y="63"/>
                    </a:cubicBezTo>
                    <a:cubicBezTo>
                      <a:pt x="80" y="65"/>
                      <a:pt x="85" y="68"/>
                      <a:pt x="90" y="71"/>
                    </a:cubicBezTo>
                    <a:cubicBezTo>
                      <a:pt x="91" y="72"/>
                      <a:pt x="92" y="72"/>
                      <a:pt x="94" y="71"/>
                    </a:cubicBezTo>
                    <a:cubicBezTo>
                      <a:pt x="96" y="69"/>
                      <a:pt x="96" y="65"/>
                      <a:pt x="94" y="63"/>
                    </a:cubicBezTo>
                    <a:cubicBezTo>
                      <a:pt x="90" y="61"/>
                      <a:pt x="87" y="59"/>
                      <a:pt x="84" y="57"/>
                    </a:cubicBezTo>
                    <a:cubicBezTo>
                      <a:pt x="83" y="57"/>
                      <a:pt x="82" y="56"/>
                      <a:pt x="82" y="55"/>
                    </a:cubicBezTo>
                    <a:cubicBezTo>
                      <a:pt x="83" y="53"/>
                      <a:pt x="83" y="53"/>
                      <a:pt x="84" y="53"/>
                    </a:cubicBezTo>
                    <a:cubicBezTo>
                      <a:pt x="85" y="52"/>
                      <a:pt x="86" y="53"/>
                      <a:pt x="87" y="53"/>
                    </a:cubicBezTo>
                    <a:cubicBezTo>
                      <a:pt x="91" y="55"/>
                      <a:pt x="94" y="58"/>
                      <a:pt x="98" y="60"/>
                    </a:cubicBezTo>
                    <a:cubicBezTo>
                      <a:pt x="100" y="61"/>
                      <a:pt x="102" y="60"/>
                      <a:pt x="103" y="58"/>
                    </a:cubicBezTo>
                    <a:cubicBezTo>
                      <a:pt x="104" y="56"/>
                      <a:pt x="104" y="53"/>
                      <a:pt x="101" y="51"/>
                    </a:cubicBezTo>
                    <a:cubicBezTo>
                      <a:pt x="94" y="47"/>
                      <a:pt x="87" y="42"/>
                      <a:pt x="81" y="38"/>
                    </a:cubicBezTo>
                    <a:cubicBezTo>
                      <a:pt x="76" y="34"/>
                      <a:pt x="71" y="34"/>
                      <a:pt x="66" y="38"/>
                    </a:cubicBezTo>
                    <a:cubicBezTo>
                      <a:pt x="65" y="39"/>
                      <a:pt x="63" y="40"/>
                      <a:pt x="61" y="40"/>
                    </a:cubicBezTo>
                    <a:cubicBezTo>
                      <a:pt x="57" y="42"/>
                      <a:pt x="53" y="41"/>
                      <a:pt x="50" y="38"/>
                    </a:cubicBezTo>
                    <a:cubicBezTo>
                      <a:pt x="46" y="35"/>
                      <a:pt x="45" y="33"/>
                      <a:pt x="48" y="30"/>
                    </a:cubicBezTo>
                    <a:cubicBezTo>
                      <a:pt x="51" y="26"/>
                      <a:pt x="54" y="24"/>
                      <a:pt x="56" y="21"/>
                    </a:cubicBezTo>
                    <a:cubicBezTo>
                      <a:pt x="58" y="19"/>
                      <a:pt x="60" y="17"/>
                      <a:pt x="62" y="15"/>
                    </a:cubicBezTo>
                    <a:close/>
                    <a:moveTo>
                      <a:pt x="105" y="19"/>
                    </a:moveTo>
                    <a:cubicBezTo>
                      <a:pt x="104" y="19"/>
                      <a:pt x="104" y="19"/>
                      <a:pt x="103" y="19"/>
                    </a:cubicBezTo>
                    <a:cubicBezTo>
                      <a:pt x="101" y="20"/>
                      <a:pt x="99" y="20"/>
                      <a:pt x="97" y="21"/>
                    </a:cubicBezTo>
                    <a:cubicBezTo>
                      <a:pt x="94" y="21"/>
                      <a:pt x="90" y="20"/>
                      <a:pt x="87" y="18"/>
                    </a:cubicBezTo>
                    <a:cubicBezTo>
                      <a:pt x="85" y="17"/>
                      <a:pt x="82" y="16"/>
                      <a:pt x="79" y="14"/>
                    </a:cubicBezTo>
                    <a:cubicBezTo>
                      <a:pt x="75" y="12"/>
                      <a:pt x="71" y="14"/>
                      <a:pt x="68" y="17"/>
                    </a:cubicBezTo>
                    <a:cubicBezTo>
                      <a:pt x="65" y="20"/>
                      <a:pt x="61" y="23"/>
                      <a:pt x="58" y="26"/>
                    </a:cubicBezTo>
                    <a:cubicBezTo>
                      <a:pt x="56" y="28"/>
                      <a:pt x="54" y="30"/>
                      <a:pt x="52" y="33"/>
                    </a:cubicBezTo>
                    <a:cubicBezTo>
                      <a:pt x="52" y="33"/>
                      <a:pt x="52" y="34"/>
                      <a:pt x="53" y="34"/>
                    </a:cubicBezTo>
                    <a:cubicBezTo>
                      <a:pt x="54" y="36"/>
                      <a:pt x="56" y="36"/>
                      <a:pt x="59" y="35"/>
                    </a:cubicBezTo>
                    <a:cubicBezTo>
                      <a:pt x="60" y="35"/>
                      <a:pt x="62" y="34"/>
                      <a:pt x="64" y="33"/>
                    </a:cubicBezTo>
                    <a:cubicBezTo>
                      <a:pt x="70" y="29"/>
                      <a:pt x="76" y="29"/>
                      <a:pt x="82" y="33"/>
                    </a:cubicBezTo>
                    <a:cubicBezTo>
                      <a:pt x="90" y="37"/>
                      <a:pt x="97" y="42"/>
                      <a:pt x="104" y="47"/>
                    </a:cubicBezTo>
                    <a:cubicBezTo>
                      <a:pt x="106" y="48"/>
                      <a:pt x="107" y="50"/>
                      <a:pt x="108" y="51"/>
                    </a:cubicBezTo>
                    <a:cubicBezTo>
                      <a:pt x="109" y="52"/>
                      <a:pt x="109" y="52"/>
                      <a:pt x="109" y="52"/>
                    </a:cubicBezTo>
                    <a:cubicBezTo>
                      <a:pt x="111" y="51"/>
                      <a:pt x="113" y="51"/>
                      <a:pt x="114" y="50"/>
                    </a:cubicBezTo>
                    <a:cubicBezTo>
                      <a:pt x="115" y="49"/>
                      <a:pt x="116" y="49"/>
                      <a:pt x="115" y="48"/>
                    </a:cubicBezTo>
                    <a:cubicBezTo>
                      <a:pt x="112" y="40"/>
                      <a:pt x="110" y="33"/>
                      <a:pt x="107" y="25"/>
                    </a:cubicBezTo>
                    <a:cubicBezTo>
                      <a:pt x="106" y="23"/>
                      <a:pt x="106" y="21"/>
                      <a:pt x="105" y="19"/>
                    </a:cubicBezTo>
                    <a:close/>
                    <a:moveTo>
                      <a:pt x="32" y="11"/>
                    </a:moveTo>
                    <a:cubicBezTo>
                      <a:pt x="29" y="9"/>
                      <a:pt x="26" y="8"/>
                      <a:pt x="23" y="6"/>
                    </a:cubicBezTo>
                    <a:cubicBezTo>
                      <a:pt x="22" y="6"/>
                      <a:pt x="21" y="7"/>
                      <a:pt x="21" y="7"/>
                    </a:cubicBezTo>
                    <a:cubicBezTo>
                      <a:pt x="21" y="7"/>
                      <a:pt x="20" y="8"/>
                      <a:pt x="20" y="8"/>
                    </a:cubicBezTo>
                    <a:cubicBezTo>
                      <a:pt x="18" y="13"/>
                      <a:pt x="17" y="18"/>
                      <a:pt x="15" y="23"/>
                    </a:cubicBezTo>
                    <a:cubicBezTo>
                      <a:pt x="12" y="31"/>
                      <a:pt x="9" y="39"/>
                      <a:pt x="7" y="46"/>
                    </a:cubicBezTo>
                    <a:cubicBezTo>
                      <a:pt x="6" y="48"/>
                      <a:pt x="6" y="49"/>
                      <a:pt x="8" y="50"/>
                    </a:cubicBezTo>
                    <a:cubicBezTo>
                      <a:pt x="11" y="52"/>
                      <a:pt x="13" y="53"/>
                      <a:pt x="15" y="54"/>
                    </a:cubicBezTo>
                    <a:cubicBezTo>
                      <a:pt x="16" y="54"/>
                      <a:pt x="16" y="55"/>
                      <a:pt x="17" y="55"/>
                    </a:cubicBezTo>
                    <a:cubicBezTo>
                      <a:pt x="22" y="40"/>
                      <a:pt x="27" y="26"/>
                      <a:pt x="32" y="11"/>
                    </a:cubicBezTo>
                    <a:close/>
                    <a:moveTo>
                      <a:pt x="124" y="55"/>
                    </a:moveTo>
                    <a:cubicBezTo>
                      <a:pt x="126" y="53"/>
                      <a:pt x="129" y="52"/>
                      <a:pt x="131" y="51"/>
                    </a:cubicBezTo>
                    <a:cubicBezTo>
                      <a:pt x="134" y="50"/>
                      <a:pt x="134" y="49"/>
                      <a:pt x="133" y="47"/>
                    </a:cubicBezTo>
                    <a:cubicBezTo>
                      <a:pt x="129" y="36"/>
                      <a:pt x="126" y="26"/>
                      <a:pt x="122" y="16"/>
                    </a:cubicBezTo>
                    <a:cubicBezTo>
                      <a:pt x="121" y="13"/>
                      <a:pt x="120" y="11"/>
                      <a:pt x="119" y="8"/>
                    </a:cubicBezTo>
                    <a:cubicBezTo>
                      <a:pt x="119" y="6"/>
                      <a:pt x="118" y="6"/>
                      <a:pt x="116" y="7"/>
                    </a:cubicBezTo>
                    <a:cubicBezTo>
                      <a:pt x="115" y="8"/>
                      <a:pt x="113" y="8"/>
                      <a:pt x="112" y="9"/>
                    </a:cubicBezTo>
                    <a:cubicBezTo>
                      <a:pt x="110" y="10"/>
                      <a:pt x="109" y="11"/>
                      <a:pt x="108" y="11"/>
                    </a:cubicBezTo>
                    <a:cubicBezTo>
                      <a:pt x="113" y="26"/>
                      <a:pt x="118" y="40"/>
                      <a:pt x="124"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91" name="Group 1090">
                <a:extLst>
                  <a:ext uri="{FF2B5EF4-FFF2-40B4-BE49-F238E27FC236}">
                    <a16:creationId xmlns:a16="http://schemas.microsoft.com/office/drawing/2014/main" id="{4396DA37-1FF7-46FF-992A-DA3F284333A2}"/>
                  </a:ext>
                </a:extLst>
              </p:cNvPr>
              <p:cNvGrpSpPr/>
              <p:nvPr/>
            </p:nvGrpSpPr>
            <p:grpSpPr>
              <a:xfrm>
                <a:off x="6942159" y="1218669"/>
                <a:ext cx="99327" cy="109027"/>
                <a:chOff x="6942159" y="1218669"/>
                <a:chExt cx="99327" cy="109027"/>
              </a:xfrm>
            </p:grpSpPr>
            <p:sp>
              <p:nvSpPr>
                <p:cNvPr id="1274" name="Arrow: Chevron 1273">
                  <a:extLst>
                    <a:ext uri="{FF2B5EF4-FFF2-40B4-BE49-F238E27FC236}">
                      <a16:creationId xmlns:a16="http://schemas.microsoft.com/office/drawing/2014/main" id="{661D7938-C0A5-44D4-85CF-154B9D580592}"/>
                    </a:ext>
                  </a:extLst>
                </p:cNvPr>
                <p:cNvSpPr/>
                <p:nvPr/>
              </p:nvSpPr>
              <p:spPr>
                <a:xfrm rot="4741543">
                  <a:off x="6953701" y="1207127"/>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5" name="Arrow: Chevron 1274">
                  <a:extLst>
                    <a:ext uri="{FF2B5EF4-FFF2-40B4-BE49-F238E27FC236}">
                      <a16:creationId xmlns:a16="http://schemas.microsoft.com/office/drawing/2014/main" id="{F5E80916-AFB1-4096-94A8-3BEDE1977886}"/>
                    </a:ext>
                  </a:extLst>
                </p:cNvPr>
                <p:cNvSpPr/>
                <p:nvPr/>
              </p:nvSpPr>
              <p:spPr>
                <a:xfrm rot="4741543">
                  <a:off x="6961588" y="1247799"/>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2" name="Group 1091">
                <a:extLst>
                  <a:ext uri="{FF2B5EF4-FFF2-40B4-BE49-F238E27FC236}">
                    <a16:creationId xmlns:a16="http://schemas.microsoft.com/office/drawing/2014/main" id="{9D2EBED6-0D42-43E8-B2D3-F0E5331D94B2}"/>
                  </a:ext>
                </a:extLst>
              </p:cNvPr>
              <p:cNvGrpSpPr/>
              <p:nvPr/>
            </p:nvGrpSpPr>
            <p:grpSpPr>
              <a:xfrm>
                <a:off x="6260634" y="1505897"/>
                <a:ext cx="119395" cy="98931"/>
                <a:chOff x="6260634" y="1505897"/>
                <a:chExt cx="119395" cy="98931"/>
              </a:xfrm>
            </p:grpSpPr>
            <p:sp>
              <p:nvSpPr>
                <p:cNvPr id="1272" name="Arrow: Chevron 1271">
                  <a:extLst>
                    <a:ext uri="{FF2B5EF4-FFF2-40B4-BE49-F238E27FC236}">
                      <a16:creationId xmlns:a16="http://schemas.microsoft.com/office/drawing/2014/main" id="{EA0AF628-7EE6-4B9C-83B5-157E9EF8FAC5}"/>
                    </a:ext>
                  </a:extLst>
                </p:cNvPr>
                <p:cNvSpPr/>
                <p:nvPr/>
              </p:nvSpPr>
              <p:spPr>
                <a:xfrm rot="2853890">
                  <a:off x="6272176" y="1494355"/>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3" name="Arrow: Chevron 1272">
                  <a:extLst>
                    <a:ext uri="{FF2B5EF4-FFF2-40B4-BE49-F238E27FC236}">
                      <a16:creationId xmlns:a16="http://schemas.microsoft.com/office/drawing/2014/main" id="{B83D0A7D-648E-4808-A2FF-173B7163CF57}"/>
                    </a:ext>
                  </a:extLst>
                </p:cNvPr>
                <p:cNvSpPr/>
                <p:nvPr/>
              </p:nvSpPr>
              <p:spPr>
                <a:xfrm rot="2853890">
                  <a:off x="6300131" y="1524931"/>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3" name="Group 1092">
                <a:extLst>
                  <a:ext uri="{FF2B5EF4-FFF2-40B4-BE49-F238E27FC236}">
                    <a16:creationId xmlns:a16="http://schemas.microsoft.com/office/drawing/2014/main" id="{AB089864-CA98-4261-8FA0-7552342921FD}"/>
                  </a:ext>
                </a:extLst>
              </p:cNvPr>
              <p:cNvGrpSpPr/>
              <p:nvPr/>
            </p:nvGrpSpPr>
            <p:grpSpPr>
              <a:xfrm>
                <a:off x="5799194" y="2067080"/>
                <a:ext cx="106483" cy="107648"/>
                <a:chOff x="5799194" y="2067080"/>
                <a:chExt cx="106483" cy="107648"/>
              </a:xfrm>
            </p:grpSpPr>
            <p:sp>
              <p:nvSpPr>
                <p:cNvPr id="1270" name="Arrow: Chevron 1269">
                  <a:extLst>
                    <a:ext uri="{FF2B5EF4-FFF2-40B4-BE49-F238E27FC236}">
                      <a16:creationId xmlns:a16="http://schemas.microsoft.com/office/drawing/2014/main" id="{32C04E62-E106-4330-AE75-79E64DF8B0AF}"/>
                    </a:ext>
                  </a:extLst>
                </p:cNvPr>
                <p:cNvSpPr/>
                <p:nvPr/>
              </p:nvSpPr>
              <p:spPr>
                <a:xfrm rot="1381766">
                  <a:off x="5799194" y="2067080"/>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1" name="Arrow: Chevron 1270">
                  <a:extLst>
                    <a:ext uri="{FF2B5EF4-FFF2-40B4-BE49-F238E27FC236}">
                      <a16:creationId xmlns:a16="http://schemas.microsoft.com/office/drawing/2014/main" id="{77448DC6-CD1E-4ADD-85AB-D51552D15882}"/>
                    </a:ext>
                  </a:extLst>
                </p:cNvPr>
                <p:cNvSpPr/>
                <p:nvPr/>
              </p:nvSpPr>
              <p:spPr>
                <a:xfrm rot="1381766">
                  <a:off x="5837322" y="2083288"/>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4" name="Group 1093">
                <a:extLst>
                  <a:ext uri="{FF2B5EF4-FFF2-40B4-BE49-F238E27FC236}">
                    <a16:creationId xmlns:a16="http://schemas.microsoft.com/office/drawing/2014/main" id="{F941EC96-251B-4A78-9315-2DAEA24FC00C}"/>
                  </a:ext>
                </a:extLst>
              </p:cNvPr>
              <p:cNvGrpSpPr/>
              <p:nvPr/>
            </p:nvGrpSpPr>
            <p:grpSpPr>
              <a:xfrm>
                <a:off x="6745077" y="1431154"/>
                <a:ext cx="463653" cy="137519"/>
                <a:chOff x="6745077" y="1431154"/>
                <a:chExt cx="463653" cy="137519"/>
              </a:xfrm>
            </p:grpSpPr>
            <p:sp>
              <p:nvSpPr>
                <p:cNvPr id="1263" name="Freeform: Shape 1262">
                  <a:extLst>
                    <a:ext uri="{FF2B5EF4-FFF2-40B4-BE49-F238E27FC236}">
                      <a16:creationId xmlns:a16="http://schemas.microsoft.com/office/drawing/2014/main" id="{0BB969BE-F9AD-4E08-A079-E44D7C4EED14}"/>
                    </a:ext>
                  </a:extLst>
                </p:cNvPr>
                <p:cNvSpPr>
                  <a:spLocks noChangeArrowheads="1"/>
                </p:cNvSpPr>
                <p:nvPr/>
              </p:nvSpPr>
              <p:spPr bwMode="auto">
                <a:xfrm>
                  <a:off x="6877094" y="1431154"/>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4" name="Freeform: Shape 1263">
                  <a:extLst>
                    <a:ext uri="{FF2B5EF4-FFF2-40B4-BE49-F238E27FC236}">
                      <a16:creationId xmlns:a16="http://schemas.microsoft.com/office/drawing/2014/main" id="{618BBEA2-D4D7-42BC-9B6A-E8B655448E9C}"/>
                    </a:ext>
                  </a:extLst>
                </p:cNvPr>
                <p:cNvSpPr>
                  <a:spLocks noChangeArrowheads="1"/>
                </p:cNvSpPr>
                <p:nvPr/>
              </p:nvSpPr>
              <p:spPr bwMode="auto">
                <a:xfrm>
                  <a:off x="6934244" y="1431154"/>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5" name="Freeform: Shape 1264">
                  <a:extLst>
                    <a:ext uri="{FF2B5EF4-FFF2-40B4-BE49-F238E27FC236}">
                      <a16:creationId xmlns:a16="http://schemas.microsoft.com/office/drawing/2014/main" id="{0E92555D-B0EA-44FC-8625-599C37F4C810}"/>
                    </a:ext>
                  </a:extLst>
                </p:cNvPr>
                <p:cNvSpPr>
                  <a:spLocks noChangeArrowheads="1"/>
                </p:cNvSpPr>
                <p:nvPr/>
              </p:nvSpPr>
              <p:spPr bwMode="auto">
                <a:xfrm>
                  <a:off x="6990632" y="1433060"/>
                  <a:ext cx="30646" cy="28933"/>
                </a:xfrm>
                <a:custGeom>
                  <a:avLst/>
                  <a:gdLst/>
                  <a:ahLst/>
                  <a:cxnLst/>
                  <a:rect l="l" t="t" r="r" b="b"/>
                  <a:pathLst>
                    <a:path w="30646" h="28933">
                      <a:moveTo>
                        <a:pt x="15418" y="0"/>
                      </a:moveTo>
                      <a:cubicBezTo>
                        <a:pt x="20121" y="92"/>
                        <a:pt x="23802" y="1480"/>
                        <a:pt x="26459" y="4164"/>
                      </a:cubicBezTo>
                      <a:cubicBezTo>
                        <a:pt x="29116" y="6849"/>
                        <a:pt x="30511" y="10283"/>
                        <a:pt x="30646" y="14467"/>
                      </a:cubicBezTo>
                      <a:cubicBezTo>
                        <a:pt x="30603" y="18567"/>
                        <a:pt x="29215" y="21977"/>
                        <a:pt x="26482" y="24698"/>
                      </a:cubicBezTo>
                      <a:cubicBezTo>
                        <a:pt x="23750" y="27418"/>
                        <a:pt x="19935" y="28830"/>
                        <a:pt x="15037" y="28933"/>
                      </a:cubicBezTo>
                      <a:cubicBezTo>
                        <a:pt x="10413" y="28830"/>
                        <a:pt x="6765" y="27418"/>
                        <a:pt x="4092" y="24698"/>
                      </a:cubicBezTo>
                      <a:cubicBezTo>
                        <a:pt x="1419" y="21977"/>
                        <a:pt x="55" y="18567"/>
                        <a:pt x="0" y="14467"/>
                      </a:cubicBezTo>
                      <a:cubicBezTo>
                        <a:pt x="59" y="10283"/>
                        <a:pt x="1463" y="6849"/>
                        <a:pt x="4211" y="4164"/>
                      </a:cubicBezTo>
                      <a:cubicBezTo>
                        <a:pt x="6959" y="1480"/>
                        <a:pt x="10695" y="92"/>
                        <a:pt x="154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6" name="Freeform: Shape 1265">
                  <a:extLst>
                    <a:ext uri="{FF2B5EF4-FFF2-40B4-BE49-F238E27FC236}">
                      <a16:creationId xmlns:a16="http://schemas.microsoft.com/office/drawing/2014/main" id="{2CEBF9B1-26F3-46FC-8589-061081E17C2A}"/>
                    </a:ext>
                  </a:extLst>
                </p:cNvPr>
                <p:cNvSpPr>
                  <a:spLocks noChangeArrowheads="1"/>
                </p:cNvSpPr>
                <p:nvPr/>
              </p:nvSpPr>
              <p:spPr bwMode="auto">
                <a:xfrm>
                  <a:off x="6745077" y="1438204"/>
                  <a:ext cx="117134" cy="128373"/>
                </a:xfrm>
                <a:custGeom>
                  <a:avLst/>
                  <a:gdLst/>
                  <a:ahLst/>
                  <a:cxnLst/>
                  <a:rect l="l" t="t" r="r" b="b"/>
                  <a:pathLst>
                    <a:path w="117134" h="128373">
                      <a:moveTo>
                        <a:pt x="39045" y="0"/>
                      </a:moveTo>
                      <a:lnTo>
                        <a:pt x="77137" y="0"/>
                      </a:lnTo>
                      <a:lnTo>
                        <a:pt x="117134" y="128373"/>
                      </a:lnTo>
                      <a:lnTo>
                        <a:pt x="85708" y="128373"/>
                      </a:lnTo>
                      <a:lnTo>
                        <a:pt x="75804" y="95417"/>
                      </a:lnTo>
                      <a:lnTo>
                        <a:pt x="39045" y="95417"/>
                      </a:lnTo>
                      <a:lnTo>
                        <a:pt x="29903" y="128373"/>
                      </a:lnTo>
                      <a:lnTo>
                        <a:pt x="0" y="128373"/>
                      </a:lnTo>
                      <a:lnTo>
                        <a:pt x="39045" y="0"/>
                      </a:lnTo>
                      <a:close/>
                      <a:moveTo>
                        <a:pt x="56758" y="21693"/>
                      </a:moveTo>
                      <a:cubicBezTo>
                        <a:pt x="55810" y="25596"/>
                        <a:pt x="54849" y="29750"/>
                        <a:pt x="53877" y="34154"/>
                      </a:cubicBezTo>
                      <a:cubicBezTo>
                        <a:pt x="52905" y="38559"/>
                        <a:pt x="51897" y="42668"/>
                        <a:pt x="50854" y="46482"/>
                      </a:cubicBezTo>
                      <a:lnTo>
                        <a:pt x="43235" y="73723"/>
                      </a:lnTo>
                      <a:lnTo>
                        <a:pt x="71614" y="73723"/>
                      </a:lnTo>
                      <a:lnTo>
                        <a:pt x="63615" y="46469"/>
                      </a:lnTo>
                      <a:cubicBezTo>
                        <a:pt x="62464" y="42578"/>
                        <a:pt x="61337" y="38449"/>
                        <a:pt x="60234" y="34081"/>
                      </a:cubicBezTo>
                      <a:cubicBezTo>
                        <a:pt x="59131" y="29714"/>
                        <a:pt x="58099" y="25584"/>
                        <a:pt x="57139" y="21693"/>
                      </a:cubicBezTo>
                      <a:lnTo>
                        <a:pt x="56758" y="21693"/>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7" name="Freeform: Shape 1266">
                  <a:extLst>
                    <a:ext uri="{FF2B5EF4-FFF2-40B4-BE49-F238E27FC236}">
                      <a16:creationId xmlns:a16="http://schemas.microsoft.com/office/drawing/2014/main" id="{2713DEBE-441F-4230-A8BB-D4043D19822A}"/>
                    </a:ext>
                  </a:extLst>
                </p:cNvPr>
                <p:cNvSpPr>
                  <a:spLocks noChangeArrowheads="1"/>
                </p:cNvSpPr>
                <p:nvPr/>
              </p:nvSpPr>
              <p:spPr bwMode="auto">
                <a:xfrm>
                  <a:off x="7138460" y="1471160"/>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8" y="29806"/>
                        <a:pt x="31069" y="31688"/>
                        <a:pt x="33319" y="33248"/>
                      </a:cubicBezTo>
                      <a:cubicBezTo>
                        <a:pt x="35568" y="34809"/>
                        <a:pt x="39511" y="36548"/>
                        <a:pt x="45146" y="38466"/>
                      </a:cubicBezTo>
                      <a:cubicBezTo>
                        <a:pt x="53925" y="41487"/>
                        <a:pt x="60301" y="45354"/>
                        <a:pt x="64275" y="50067"/>
                      </a:cubicBezTo>
                      <a:cubicBezTo>
                        <a:pt x="68248" y="54780"/>
                        <a:pt x="70247" y="60505"/>
                        <a:pt x="70270" y="67243"/>
                      </a:cubicBezTo>
                      <a:cubicBezTo>
                        <a:pt x="70263" y="76170"/>
                        <a:pt x="66899" y="83405"/>
                        <a:pt x="60178" y="88948"/>
                      </a:cubicBezTo>
                      <a:cubicBezTo>
                        <a:pt x="53457" y="94492"/>
                        <a:pt x="43423" y="97347"/>
                        <a:pt x="30075" y="97513"/>
                      </a:cubicBezTo>
                      <a:cubicBezTo>
                        <a:pt x="23933"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8" name="Freeform: Shape 1267">
                  <a:extLst>
                    <a:ext uri="{FF2B5EF4-FFF2-40B4-BE49-F238E27FC236}">
                      <a16:creationId xmlns:a16="http://schemas.microsoft.com/office/drawing/2014/main" id="{E40D16CD-2026-4AFF-9F4E-BB0295A318A3}"/>
                    </a:ext>
                  </a:extLst>
                </p:cNvPr>
                <p:cNvSpPr>
                  <a:spLocks noChangeArrowheads="1"/>
                </p:cNvSpPr>
                <p:nvPr/>
              </p:nvSpPr>
              <p:spPr bwMode="auto">
                <a:xfrm>
                  <a:off x="7033684" y="1471351"/>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9" name="Freeform: Shape 1268">
                  <a:extLst>
                    <a:ext uri="{FF2B5EF4-FFF2-40B4-BE49-F238E27FC236}">
                      <a16:creationId xmlns:a16="http://schemas.microsoft.com/office/drawing/2014/main" id="{8C293CA4-7A75-4053-A3CF-F090FA21961B}"/>
                    </a:ext>
                  </a:extLst>
                </p:cNvPr>
                <p:cNvSpPr>
                  <a:spLocks noChangeArrowheads="1"/>
                </p:cNvSpPr>
                <p:nvPr/>
              </p:nvSpPr>
              <p:spPr bwMode="auto">
                <a:xfrm>
                  <a:off x="6991394" y="1473446"/>
                  <a:ext cx="28932" cy="93131"/>
                </a:xfrm>
                <a:custGeom>
                  <a:avLst/>
                  <a:gdLst/>
                  <a:ahLst/>
                  <a:cxnLst/>
                  <a:rect l="l" t="t" r="r" b="b"/>
                  <a:pathLst>
                    <a:path w="28932" h="93131">
                      <a:moveTo>
                        <a:pt x="0" y="0"/>
                      </a:moveTo>
                      <a:lnTo>
                        <a:pt x="28932" y="0"/>
                      </a:lnTo>
                      <a:lnTo>
                        <a:pt x="28932" y="93131"/>
                      </a:lnTo>
                      <a:lnTo>
                        <a:pt x="0" y="93131"/>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1095" name="Group 1094">
                <a:extLst>
                  <a:ext uri="{FF2B5EF4-FFF2-40B4-BE49-F238E27FC236}">
                    <a16:creationId xmlns:a16="http://schemas.microsoft.com/office/drawing/2014/main" id="{DD0001C7-1201-412C-805A-8A7C277ADCA5}"/>
                  </a:ext>
                </a:extLst>
              </p:cNvPr>
              <p:cNvGrpSpPr/>
              <p:nvPr/>
            </p:nvGrpSpPr>
            <p:grpSpPr>
              <a:xfrm>
                <a:off x="5967524" y="1704987"/>
                <a:ext cx="1399361" cy="377252"/>
                <a:chOff x="5967524" y="1704987"/>
                <a:chExt cx="1399361" cy="377252"/>
              </a:xfrm>
            </p:grpSpPr>
            <p:sp>
              <p:nvSpPr>
                <p:cNvPr id="1188" name="Freeform: Shape 1187">
                  <a:extLst>
                    <a:ext uri="{FF2B5EF4-FFF2-40B4-BE49-F238E27FC236}">
                      <a16:creationId xmlns:a16="http://schemas.microsoft.com/office/drawing/2014/main" id="{93D27685-B55A-4888-B3AC-C2D20C15E4C3}"/>
                    </a:ext>
                  </a:extLst>
                </p:cNvPr>
                <p:cNvSpPr>
                  <a:spLocks noChangeArrowheads="1"/>
                </p:cNvSpPr>
                <p:nvPr/>
              </p:nvSpPr>
              <p:spPr bwMode="auto">
                <a:xfrm>
                  <a:off x="6202678" y="1704987"/>
                  <a:ext cx="70395" cy="79653"/>
                </a:xfrm>
                <a:custGeom>
                  <a:avLst/>
                  <a:gdLst/>
                  <a:ahLst/>
                  <a:cxnLst/>
                  <a:rect l="l" t="t" r="r" b="b"/>
                  <a:pathLst>
                    <a:path w="70395" h="79653">
                      <a:moveTo>
                        <a:pt x="35655" y="0"/>
                      </a:moveTo>
                      <a:cubicBezTo>
                        <a:pt x="42743" y="57"/>
                        <a:pt x="48878" y="1733"/>
                        <a:pt x="54062" y="5027"/>
                      </a:cubicBezTo>
                      <a:cubicBezTo>
                        <a:pt x="59246" y="8320"/>
                        <a:pt x="63255" y="12891"/>
                        <a:pt x="66088" y="18738"/>
                      </a:cubicBezTo>
                      <a:cubicBezTo>
                        <a:pt x="68922" y="24585"/>
                        <a:pt x="70358" y="31367"/>
                        <a:pt x="70395" y="39084"/>
                      </a:cubicBezTo>
                      <a:cubicBezTo>
                        <a:pt x="70317" y="47898"/>
                        <a:pt x="68683" y="55317"/>
                        <a:pt x="65491" y="61339"/>
                      </a:cubicBezTo>
                      <a:cubicBezTo>
                        <a:pt x="62300" y="67361"/>
                        <a:pt x="58016" y="71916"/>
                        <a:pt x="52639" y="75004"/>
                      </a:cubicBezTo>
                      <a:cubicBezTo>
                        <a:pt x="47263" y="78092"/>
                        <a:pt x="41258" y="79641"/>
                        <a:pt x="34626" y="79653"/>
                      </a:cubicBezTo>
                      <a:cubicBezTo>
                        <a:pt x="24229" y="79478"/>
                        <a:pt x="15900" y="75860"/>
                        <a:pt x="9638" y="68800"/>
                      </a:cubicBezTo>
                      <a:cubicBezTo>
                        <a:pt x="3377" y="61741"/>
                        <a:pt x="164" y="52292"/>
                        <a:pt x="0" y="40455"/>
                      </a:cubicBezTo>
                      <a:cubicBezTo>
                        <a:pt x="59" y="32254"/>
                        <a:pt x="1616" y="25133"/>
                        <a:pt x="4671" y="19093"/>
                      </a:cubicBezTo>
                      <a:cubicBezTo>
                        <a:pt x="7725" y="13054"/>
                        <a:pt x="11923" y="8373"/>
                        <a:pt x="17264" y="5052"/>
                      </a:cubicBezTo>
                      <a:cubicBezTo>
                        <a:pt x="22606" y="1731"/>
                        <a:pt x="28736" y="47"/>
                        <a:pt x="35655" y="0"/>
                      </a:cubicBezTo>
                      <a:close/>
                      <a:moveTo>
                        <a:pt x="35312" y="8101"/>
                      </a:moveTo>
                      <a:cubicBezTo>
                        <a:pt x="29786" y="8187"/>
                        <a:pt x="25186" y="9718"/>
                        <a:pt x="21511" y="12696"/>
                      </a:cubicBezTo>
                      <a:cubicBezTo>
                        <a:pt x="17836" y="15673"/>
                        <a:pt x="15083" y="19584"/>
                        <a:pt x="13250" y="24429"/>
                      </a:cubicBezTo>
                      <a:cubicBezTo>
                        <a:pt x="11417" y="29273"/>
                        <a:pt x="10501" y="34539"/>
                        <a:pt x="10502" y="40227"/>
                      </a:cubicBezTo>
                      <a:cubicBezTo>
                        <a:pt x="10514" y="45832"/>
                        <a:pt x="11480" y="50995"/>
                        <a:pt x="13398" y="55716"/>
                      </a:cubicBezTo>
                      <a:cubicBezTo>
                        <a:pt x="15316" y="60436"/>
                        <a:pt x="18111" y="64236"/>
                        <a:pt x="21782" y="67115"/>
                      </a:cubicBezTo>
                      <a:cubicBezTo>
                        <a:pt x="25454" y="69993"/>
                        <a:pt x="29925" y="71472"/>
                        <a:pt x="35197" y="71552"/>
                      </a:cubicBezTo>
                      <a:cubicBezTo>
                        <a:pt x="40469" y="71481"/>
                        <a:pt x="44941" y="70010"/>
                        <a:pt x="48613" y="67140"/>
                      </a:cubicBezTo>
                      <a:cubicBezTo>
                        <a:pt x="52284" y="64270"/>
                        <a:pt x="55079" y="60428"/>
                        <a:pt x="56997" y="55614"/>
                      </a:cubicBezTo>
                      <a:cubicBezTo>
                        <a:pt x="58915" y="50801"/>
                        <a:pt x="59881" y="45443"/>
                        <a:pt x="59893" y="39541"/>
                      </a:cubicBezTo>
                      <a:cubicBezTo>
                        <a:pt x="59897" y="34294"/>
                        <a:pt x="59001" y="29290"/>
                        <a:pt x="57204" y="24530"/>
                      </a:cubicBezTo>
                      <a:cubicBezTo>
                        <a:pt x="55408" y="19770"/>
                        <a:pt x="52691" y="15868"/>
                        <a:pt x="49053" y="12823"/>
                      </a:cubicBezTo>
                      <a:cubicBezTo>
                        <a:pt x="45415" y="9777"/>
                        <a:pt x="40834" y="8204"/>
                        <a:pt x="35312" y="810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9" name="Freeform: Shape 1188">
                  <a:extLst>
                    <a:ext uri="{FF2B5EF4-FFF2-40B4-BE49-F238E27FC236}">
                      <a16:creationId xmlns:a16="http://schemas.microsoft.com/office/drawing/2014/main" id="{87697415-F974-4B72-B093-382EEEBF9960}"/>
                    </a:ext>
                  </a:extLst>
                </p:cNvPr>
                <p:cNvSpPr>
                  <a:spLocks noChangeArrowheads="1"/>
                </p:cNvSpPr>
                <p:nvPr/>
              </p:nvSpPr>
              <p:spPr bwMode="auto">
                <a:xfrm>
                  <a:off x="6510449" y="1706358"/>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0" name="Freeform: Shape 1189">
                  <a:extLst>
                    <a:ext uri="{FF2B5EF4-FFF2-40B4-BE49-F238E27FC236}">
                      <a16:creationId xmlns:a16="http://schemas.microsoft.com/office/drawing/2014/main" id="{40F65E89-8876-4C1E-BAB7-354DF41C5DB7}"/>
                    </a:ext>
                  </a:extLst>
                </p:cNvPr>
                <p:cNvSpPr>
                  <a:spLocks noChangeArrowheads="1"/>
                </p:cNvSpPr>
                <p:nvPr/>
              </p:nvSpPr>
              <p:spPr bwMode="auto">
                <a:xfrm>
                  <a:off x="6681899" y="1706358"/>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5"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1" name="Freeform: Shape 1190">
                  <a:extLst>
                    <a:ext uri="{FF2B5EF4-FFF2-40B4-BE49-F238E27FC236}">
                      <a16:creationId xmlns:a16="http://schemas.microsoft.com/office/drawing/2014/main" id="{54F27703-D784-46DD-AA94-A26D56118EEB}"/>
                    </a:ext>
                  </a:extLst>
                </p:cNvPr>
                <p:cNvSpPr>
                  <a:spLocks noChangeArrowheads="1"/>
                </p:cNvSpPr>
                <p:nvPr/>
              </p:nvSpPr>
              <p:spPr bwMode="auto">
                <a:xfrm>
                  <a:off x="6638770" y="17148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2" name="Freeform: Shape 1191">
                  <a:extLst>
                    <a:ext uri="{FF2B5EF4-FFF2-40B4-BE49-F238E27FC236}">
                      <a16:creationId xmlns:a16="http://schemas.microsoft.com/office/drawing/2014/main" id="{555ACBA6-5022-496C-ACCF-B3426C0B9079}"/>
                    </a:ext>
                  </a:extLst>
                </p:cNvPr>
                <p:cNvSpPr>
                  <a:spLocks noChangeArrowheads="1"/>
                </p:cNvSpPr>
                <p:nvPr/>
              </p:nvSpPr>
              <p:spPr bwMode="auto">
                <a:xfrm>
                  <a:off x="6282650" y="1726932"/>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3" name="Freeform: Shape 1192">
                  <a:extLst>
                    <a:ext uri="{FF2B5EF4-FFF2-40B4-BE49-F238E27FC236}">
                      <a16:creationId xmlns:a16="http://schemas.microsoft.com/office/drawing/2014/main" id="{ADF81F78-F0D1-4E69-B29B-553DDE3A08E7}"/>
                    </a:ext>
                  </a:extLst>
                </p:cNvPr>
                <p:cNvSpPr>
                  <a:spLocks noChangeArrowheads="1"/>
                </p:cNvSpPr>
                <p:nvPr/>
              </p:nvSpPr>
              <p:spPr bwMode="auto">
                <a:xfrm>
                  <a:off x="6317207" y="1726932"/>
                  <a:ext cx="51763" cy="80340"/>
                </a:xfrm>
                <a:custGeom>
                  <a:avLst/>
                  <a:gdLst/>
                  <a:ahLst/>
                  <a:cxnLst/>
                  <a:rect l="l" t="t" r="r" b="b"/>
                  <a:pathLst>
                    <a:path w="51763" h="80340">
                      <a:moveTo>
                        <a:pt x="25024" y="0"/>
                      </a:moveTo>
                      <a:cubicBezTo>
                        <a:pt x="29789" y="109"/>
                        <a:pt x="33553" y="1117"/>
                        <a:pt x="36316" y="3024"/>
                      </a:cubicBezTo>
                      <a:cubicBezTo>
                        <a:pt x="39079" y="4930"/>
                        <a:pt x="41070"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59"/>
                        <a:pt x="33871" y="78870"/>
                      </a:cubicBezTo>
                      <a:cubicBezTo>
                        <a:pt x="30306" y="79880"/>
                        <a:pt x="26747" y="80370"/>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89" y="64987"/>
                        <a:pt x="41276" y="59989"/>
                        <a:pt x="41376" y="53027"/>
                      </a:cubicBezTo>
                      <a:lnTo>
                        <a:pt x="41376" y="46977"/>
                      </a:lnTo>
                      <a:lnTo>
                        <a:pt x="41148" y="46977"/>
                      </a:lnTo>
                      <a:cubicBezTo>
                        <a:pt x="39649" y="49610"/>
                        <a:pt x="37415" y="51793"/>
                        <a:pt x="34444" y="53526"/>
                      </a:cubicBezTo>
                      <a:cubicBezTo>
                        <a:pt x="31473" y="55259"/>
                        <a:pt x="27838" y="56157"/>
                        <a:pt x="23537" y="56221"/>
                      </a:cubicBezTo>
                      <a:cubicBezTo>
                        <a:pt x="16553" y="56055"/>
                        <a:pt x="10915" y="53476"/>
                        <a:pt x="6623" y="48483"/>
                      </a:cubicBezTo>
                      <a:cubicBezTo>
                        <a:pt x="2331" y="43491"/>
                        <a:pt x="123" y="37081"/>
                        <a:pt x="0" y="29254"/>
                      </a:cubicBezTo>
                      <a:cubicBezTo>
                        <a:pt x="72"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7" y="48427"/>
                        <a:pt x="26511" y="48578"/>
                      </a:cubicBezTo>
                      <a:cubicBezTo>
                        <a:pt x="29715" y="48549"/>
                        <a:pt x="32569" y="47634"/>
                        <a:pt x="35073" y="45833"/>
                      </a:cubicBezTo>
                      <a:cubicBezTo>
                        <a:pt x="37577" y="44032"/>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4"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4" name="Freeform: Shape 1193">
                  <a:extLst>
                    <a:ext uri="{FF2B5EF4-FFF2-40B4-BE49-F238E27FC236}">
                      <a16:creationId xmlns:a16="http://schemas.microsoft.com/office/drawing/2014/main" id="{CE3A2390-60EA-4DE9-8CA7-9171FA5A69AF}"/>
                    </a:ext>
                  </a:extLst>
                </p:cNvPr>
                <p:cNvSpPr>
                  <a:spLocks noChangeArrowheads="1"/>
                </p:cNvSpPr>
                <p:nvPr/>
              </p:nvSpPr>
              <p:spPr bwMode="auto">
                <a:xfrm>
                  <a:off x="6383539" y="172693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5" name="Freeform: Shape 1194">
                  <a:extLst>
                    <a:ext uri="{FF2B5EF4-FFF2-40B4-BE49-F238E27FC236}">
                      <a16:creationId xmlns:a16="http://schemas.microsoft.com/office/drawing/2014/main" id="{FC175C91-8450-4B6E-8AA2-E20547E935C8}"/>
                    </a:ext>
                  </a:extLst>
                </p:cNvPr>
                <p:cNvSpPr>
                  <a:spLocks noChangeArrowheads="1"/>
                </p:cNvSpPr>
                <p:nvPr/>
              </p:nvSpPr>
              <p:spPr bwMode="auto">
                <a:xfrm>
                  <a:off x="6444575" y="17269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6" name="Freeform: Shape 1195">
                  <a:extLst>
                    <a:ext uri="{FF2B5EF4-FFF2-40B4-BE49-F238E27FC236}">
                      <a16:creationId xmlns:a16="http://schemas.microsoft.com/office/drawing/2014/main" id="{F73C50CC-7484-4BF8-A092-DD22C77F9307}"/>
                    </a:ext>
                  </a:extLst>
                </p:cNvPr>
                <p:cNvSpPr>
                  <a:spLocks noChangeArrowheads="1"/>
                </p:cNvSpPr>
                <p:nvPr/>
              </p:nvSpPr>
              <p:spPr bwMode="auto">
                <a:xfrm>
                  <a:off x="6583564" y="172693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7" name="Freeform: Shape 1196">
                  <a:extLst>
                    <a:ext uri="{FF2B5EF4-FFF2-40B4-BE49-F238E27FC236}">
                      <a16:creationId xmlns:a16="http://schemas.microsoft.com/office/drawing/2014/main" id="{EAD57BDE-89E4-4526-BB6C-AB3758D1F385}"/>
                    </a:ext>
                  </a:extLst>
                </p:cNvPr>
                <p:cNvSpPr>
                  <a:spLocks noChangeArrowheads="1"/>
                </p:cNvSpPr>
                <p:nvPr/>
              </p:nvSpPr>
              <p:spPr bwMode="auto">
                <a:xfrm>
                  <a:off x="6707732" y="17269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8" name="Freeform: Shape 1197">
                  <a:extLst>
                    <a:ext uri="{FF2B5EF4-FFF2-40B4-BE49-F238E27FC236}">
                      <a16:creationId xmlns:a16="http://schemas.microsoft.com/office/drawing/2014/main" id="{BF113BC8-ABCE-41F4-98E1-FB3942D22BC2}"/>
                    </a:ext>
                  </a:extLst>
                </p:cNvPr>
                <p:cNvSpPr>
                  <a:spLocks noChangeArrowheads="1"/>
                </p:cNvSpPr>
                <p:nvPr/>
              </p:nvSpPr>
              <p:spPr bwMode="auto">
                <a:xfrm>
                  <a:off x="6777950" y="17269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9" name="Freeform: Shape 1198">
                  <a:extLst>
                    <a:ext uri="{FF2B5EF4-FFF2-40B4-BE49-F238E27FC236}">
                      <a16:creationId xmlns:a16="http://schemas.microsoft.com/office/drawing/2014/main" id="{F064CA7D-2D10-4565-9EF8-4FDE6460A62B}"/>
                    </a:ext>
                  </a:extLst>
                </p:cNvPr>
                <p:cNvSpPr>
                  <a:spLocks noChangeArrowheads="1"/>
                </p:cNvSpPr>
                <p:nvPr/>
              </p:nvSpPr>
              <p:spPr bwMode="auto">
                <a:xfrm>
                  <a:off x="6841310" y="1726933"/>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0" name="Freeform: Shape 1199">
                  <a:extLst>
                    <a:ext uri="{FF2B5EF4-FFF2-40B4-BE49-F238E27FC236}">
                      <a16:creationId xmlns:a16="http://schemas.microsoft.com/office/drawing/2014/main" id="{FAE7DC52-D961-427C-A46F-E8C0B93C246F}"/>
                    </a:ext>
                  </a:extLst>
                </p:cNvPr>
                <p:cNvSpPr>
                  <a:spLocks noChangeArrowheads="1"/>
                </p:cNvSpPr>
                <p:nvPr/>
              </p:nvSpPr>
              <p:spPr bwMode="auto">
                <a:xfrm>
                  <a:off x="6907757" y="17269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20"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1" name="Freeform: Shape 1200">
                  <a:extLst>
                    <a:ext uri="{FF2B5EF4-FFF2-40B4-BE49-F238E27FC236}">
                      <a16:creationId xmlns:a16="http://schemas.microsoft.com/office/drawing/2014/main" id="{91C5D193-C159-4C7A-9FEC-D9A5773B0F8C}"/>
                    </a:ext>
                  </a:extLst>
                </p:cNvPr>
                <p:cNvSpPr>
                  <a:spLocks noChangeArrowheads="1"/>
                </p:cNvSpPr>
                <p:nvPr/>
              </p:nvSpPr>
              <p:spPr bwMode="auto">
                <a:xfrm>
                  <a:off x="6977975" y="172693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2" name="Freeform: Shape 1201">
                  <a:extLst>
                    <a:ext uri="{FF2B5EF4-FFF2-40B4-BE49-F238E27FC236}">
                      <a16:creationId xmlns:a16="http://schemas.microsoft.com/office/drawing/2014/main" id="{FB970327-D297-4A6E-B495-FB7168565EC6}"/>
                    </a:ext>
                  </a:extLst>
                </p:cNvPr>
                <p:cNvSpPr>
                  <a:spLocks noChangeArrowheads="1"/>
                </p:cNvSpPr>
                <p:nvPr/>
              </p:nvSpPr>
              <p:spPr bwMode="auto">
                <a:xfrm>
                  <a:off x="6511706" y="17280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3" name="Freeform: Shape 1202">
                  <a:extLst>
                    <a:ext uri="{FF2B5EF4-FFF2-40B4-BE49-F238E27FC236}">
                      <a16:creationId xmlns:a16="http://schemas.microsoft.com/office/drawing/2014/main" id="{7B954B4C-FDDF-46A8-92B1-C914556580A4}"/>
                    </a:ext>
                  </a:extLst>
                </p:cNvPr>
                <p:cNvSpPr>
                  <a:spLocks noChangeArrowheads="1"/>
                </p:cNvSpPr>
                <p:nvPr/>
              </p:nvSpPr>
              <p:spPr bwMode="auto">
                <a:xfrm>
                  <a:off x="6533996" y="1728076"/>
                  <a:ext cx="44791" cy="55307"/>
                </a:xfrm>
                <a:custGeom>
                  <a:avLst/>
                  <a:gdLst/>
                  <a:ahLst/>
                  <a:cxnLst/>
                  <a:rect l="l" t="t" r="r" b="b"/>
                  <a:pathLst>
                    <a:path w="44791" h="55307">
                      <a:moveTo>
                        <a:pt x="2285" y="0"/>
                      </a:moveTo>
                      <a:lnTo>
                        <a:pt x="44334" y="0"/>
                      </a:lnTo>
                      <a:lnTo>
                        <a:pt x="44334" y="6275"/>
                      </a:lnTo>
                      <a:lnTo>
                        <a:pt x="19653" y="38402"/>
                      </a:lnTo>
                      <a:cubicBezTo>
                        <a:pt x="18465" y="39943"/>
                        <a:pt x="17299" y="41434"/>
                        <a:pt x="16154" y="42875"/>
                      </a:cubicBezTo>
                      <a:cubicBezTo>
                        <a:pt x="15009" y="44316"/>
                        <a:pt x="13814" y="45722"/>
                        <a:pt x="12569" y="47092"/>
                      </a:cubicBezTo>
                      <a:lnTo>
                        <a:pt x="12569" y="47320"/>
                      </a:lnTo>
                      <a:lnTo>
                        <a:pt x="44791" y="47320"/>
                      </a:lnTo>
                      <a:lnTo>
                        <a:pt x="44791" y="55307"/>
                      </a:lnTo>
                      <a:lnTo>
                        <a:pt x="0" y="55307"/>
                      </a:lnTo>
                      <a:lnTo>
                        <a:pt x="0" y="49488"/>
                      </a:lnTo>
                      <a:lnTo>
                        <a:pt x="24909" y="16905"/>
                      </a:lnTo>
                      <a:cubicBezTo>
                        <a:pt x="26157" y="15378"/>
                        <a:pt x="27375" y="13916"/>
                        <a:pt x="28566" y="12517"/>
                      </a:cubicBezTo>
                      <a:cubicBezTo>
                        <a:pt x="29756" y="11119"/>
                        <a:pt x="30975" y="9685"/>
                        <a:pt x="32222" y="8215"/>
                      </a:cubicBezTo>
                      <a:lnTo>
                        <a:pt x="32222" y="7987"/>
                      </a:lnTo>
                      <a:lnTo>
                        <a:pt x="2285" y="7987"/>
                      </a:lnTo>
                      <a:lnTo>
                        <a:pt x="228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4" name="Freeform: Shape 1203">
                  <a:extLst>
                    <a:ext uri="{FF2B5EF4-FFF2-40B4-BE49-F238E27FC236}">
                      <a16:creationId xmlns:a16="http://schemas.microsoft.com/office/drawing/2014/main" id="{D69C06C5-6A62-4C4F-B6AF-512CF7E66BB4}"/>
                    </a:ext>
                  </a:extLst>
                </p:cNvPr>
                <p:cNvSpPr>
                  <a:spLocks noChangeArrowheads="1"/>
                </p:cNvSpPr>
                <p:nvPr/>
              </p:nvSpPr>
              <p:spPr bwMode="auto">
                <a:xfrm>
                  <a:off x="6683156" y="17280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5" name="Freeform: Shape 1204">
                  <a:extLst>
                    <a:ext uri="{FF2B5EF4-FFF2-40B4-BE49-F238E27FC236}">
                      <a16:creationId xmlns:a16="http://schemas.microsoft.com/office/drawing/2014/main" id="{0141E2B6-9922-4D3F-934B-E0112B296B99}"/>
                    </a:ext>
                  </a:extLst>
                </p:cNvPr>
                <p:cNvSpPr>
                  <a:spLocks noChangeArrowheads="1"/>
                </p:cNvSpPr>
                <p:nvPr/>
              </p:nvSpPr>
              <p:spPr bwMode="auto">
                <a:xfrm>
                  <a:off x="6155281" y="1845118"/>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3"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6" name="Freeform: Shape 1205">
                  <a:extLst>
                    <a:ext uri="{FF2B5EF4-FFF2-40B4-BE49-F238E27FC236}">
                      <a16:creationId xmlns:a16="http://schemas.microsoft.com/office/drawing/2014/main" id="{FD4FBF7F-73BC-4FAC-9B15-60A983A05CA5}"/>
                    </a:ext>
                  </a:extLst>
                </p:cNvPr>
                <p:cNvSpPr>
                  <a:spLocks noChangeArrowheads="1"/>
                </p:cNvSpPr>
                <p:nvPr/>
              </p:nvSpPr>
              <p:spPr bwMode="auto">
                <a:xfrm>
                  <a:off x="6336256" y="1845118"/>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7" name="Freeform: Shape 1206">
                  <a:extLst>
                    <a:ext uri="{FF2B5EF4-FFF2-40B4-BE49-F238E27FC236}">
                      <a16:creationId xmlns:a16="http://schemas.microsoft.com/office/drawing/2014/main" id="{38433BBE-C2B6-4A41-A42F-CDFD22094425}"/>
                    </a:ext>
                  </a:extLst>
                </p:cNvPr>
                <p:cNvSpPr>
                  <a:spLocks noChangeArrowheads="1"/>
                </p:cNvSpPr>
                <p:nvPr/>
              </p:nvSpPr>
              <p:spPr bwMode="auto">
                <a:xfrm>
                  <a:off x="6530756" y="1845119"/>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8" name="Freeform: Shape 1207">
                  <a:extLst>
                    <a:ext uri="{FF2B5EF4-FFF2-40B4-BE49-F238E27FC236}">
                      <a16:creationId xmlns:a16="http://schemas.microsoft.com/office/drawing/2014/main" id="{7D92C344-20B7-420F-ABB7-29C37FC3D409}"/>
                    </a:ext>
                  </a:extLst>
                </p:cNvPr>
                <p:cNvSpPr>
                  <a:spLocks noChangeArrowheads="1"/>
                </p:cNvSpPr>
                <p:nvPr/>
              </p:nvSpPr>
              <p:spPr bwMode="auto">
                <a:xfrm>
                  <a:off x="6778406" y="184511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9" name="Freeform: Shape 1208">
                  <a:extLst>
                    <a:ext uri="{FF2B5EF4-FFF2-40B4-BE49-F238E27FC236}">
                      <a16:creationId xmlns:a16="http://schemas.microsoft.com/office/drawing/2014/main" id="{C914F725-03AC-4FD4-9A50-9EA417D33F92}"/>
                    </a:ext>
                  </a:extLst>
                </p:cNvPr>
                <p:cNvSpPr>
                  <a:spLocks noChangeArrowheads="1"/>
                </p:cNvSpPr>
                <p:nvPr/>
              </p:nvSpPr>
              <p:spPr bwMode="auto">
                <a:xfrm>
                  <a:off x="606277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0" name="Freeform: Shape 1209">
                  <a:extLst>
                    <a:ext uri="{FF2B5EF4-FFF2-40B4-BE49-F238E27FC236}">
                      <a16:creationId xmlns:a16="http://schemas.microsoft.com/office/drawing/2014/main" id="{726B91DB-8AE5-4D93-8FB2-00C225963B68}"/>
                    </a:ext>
                  </a:extLst>
                </p:cNvPr>
                <p:cNvSpPr>
                  <a:spLocks noChangeArrowheads="1"/>
                </p:cNvSpPr>
                <p:nvPr/>
              </p:nvSpPr>
              <p:spPr bwMode="auto">
                <a:xfrm>
                  <a:off x="6224699"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1" name="Freeform: Shape 1210">
                  <a:extLst>
                    <a:ext uri="{FF2B5EF4-FFF2-40B4-BE49-F238E27FC236}">
                      <a16:creationId xmlns:a16="http://schemas.microsoft.com/office/drawing/2014/main" id="{6417B87E-30E4-478B-9242-F91EFAEF92B8}"/>
                    </a:ext>
                  </a:extLst>
                </p:cNvPr>
                <p:cNvSpPr>
                  <a:spLocks noChangeArrowheads="1"/>
                </p:cNvSpPr>
                <p:nvPr/>
              </p:nvSpPr>
              <p:spPr bwMode="auto">
                <a:xfrm>
                  <a:off x="631042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2" name="Freeform: Shape 1211">
                  <a:extLst>
                    <a:ext uri="{FF2B5EF4-FFF2-40B4-BE49-F238E27FC236}">
                      <a16:creationId xmlns:a16="http://schemas.microsoft.com/office/drawing/2014/main" id="{BF013043-5D6B-43A0-8DA5-C16B0A019301}"/>
                    </a:ext>
                  </a:extLst>
                </p:cNvPr>
                <p:cNvSpPr>
                  <a:spLocks noChangeArrowheads="1"/>
                </p:cNvSpPr>
                <p:nvPr/>
              </p:nvSpPr>
              <p:spPr bwMode="auto">
                <a:xfrm>
                  <a:off x="671047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3" name="Freeform: Shape 1212">
                  <a:extLst>
                    <a:ext uri="{FF2B5EF4-FFF2-40B4-BE49-F238E27FC236}">
                      <a16:creationId xmlns:a16="http://schemas.microsoft.com/office/drawing/2014/main" id="{488F6931-8F84-4D58-9959-A109D34496F5}"/>
                    </a:ext>
                  </a:extLst>
                </p:cNvPr>
                <p:cNvSpPr>
                  <a:spLocks noChangeArrowheads="1"/>
                </p:cNvSpPr>
                <p:nvPr/>
              </p:nvSpPr>
              <p:spPr bwMode="auto">
                <a:xfrm>
                  <a:off x="7005749" y="1849233"/>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1"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4" name="Freeform: Shape 1213">
                  <a:extLst>
                    <a:ext uri="{FF2B5EF4-FFF2-40B4-BE49-F238E27FC236}">
                      <a16:creationId xmlns:a16="http://schemas.microsoft.com/office/drawing/2014/main" id="{F6C06EF0-7B81-40E2-8B9B-8BFFB3EDFBDF}"/>
                    </a:ext>
                  </a:extLst>
                </p:cNvPr>
                <p:cNvSpPr>
                  <a:spLocks noChangeArrowheads="1"/>
                </p:cNvSpPr>
                <p:nvPr/>
              </p:nvSpPr>
              <p:spPr bwMode="auto">
                <a:xfrm>
                  <a:off x="6734020" y="18576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5" name="Freeform: Shape 1214">
                  <a:extLst>
                    <a:ext uri="{FF2B5EF4-FFF2-40B4-BE49-F238E27FC236}">
                      <a16:creationId xmlns:a16="http://schemas.microsoft.com/office/drawing/2014/main" id="{1F8FBDB5-4169-4CCE-BB80-2F7038758D7A}"/>
                    </a:ext>
                  </a:extLst>
                </p:cNvPr>
                <p:cNvSpPr>
                  <a:spLocks noChangeArrowheads="1"/>
                </p:cNvSpPr>
                <p:nvPr/>
              </p:nvSpPr>
              <p:spPr bwMode="auto">
                <a:xfrm>
                  <a:off x="7095971" y="1857692"/>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6" name="Freeform: Shape 1215">
                  <a:extLst>
                    <a:ext uri="{FF2B5EF4-FFF2-40B4-BE49-F238E27FC236}">
                      <a16:creationId xmlns:a16="http://schemas.microsoft.com/office/drawing/2014/main" id="{C593967E-2D9C-47EF-93BC-D5CD8FCC7424}"/>
                    </a:ext>
                  </a:extLst>
                </p:cNvPr>
                <p:cNvSpPr>
                  <a:spLocks noChangeArrowheads="1"/>
                </p:cNvSpPr>
                <p:nvPr/>
              </p:nvSpPr>
              <p:spPr bwMode="auto">
                <a:xfrm>
                  <a:off x="7334095" y="18576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7" name="Freeform: Shape 1216">
                  <a:extLst>
                    <a:ext uri="{FF2B5EF4-FFF2-40B4-BE49-F238E27FC236}">
                      <a16:creationId xmlns:a16="http://schemas.microsoft.com/office/drawing/2014/main" id="{CE49EE96-E98D-4D25-AA02-224378200E6B}"/>
                    </a:ext>
                  </a:extLst>
                </p:cNvPr>
                <p:cNvSpPr>
                  <a:spLocks noChangeArrowheads="1"/>
                </p:cNvSpPr>
                <p:nvPr/>
              </p:nvSpPr>
              <p:spPr bwMode="auto">
                <a:xfrm>
                  <a:off x="6092150" y="186980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8" name="Freeform: Shape 1217">
                  <a:extLst>
                    <a:ext uri="{FF2B5EF4-FFF2-40B4-BE49-F238E27FC236}">
                      <a16:creationId xmlns:a16="http://schemas.microsoft.com/office/drawing/2014/main" id="{E2DA35B7-52A1-48DF-96DB-3261C83F2972}"/>
                    </a:ext>
                  </a:extLst>
                </p:cNvPr>
                <p:cNvSpPr>
                  <a:spLocks noChangeArrowheads="1"/>
                </p:cNvSpPr>
                <p:nvPr/>
              </p:nvSpPr>
              <p:spPr bwMode="auto">
                <a:xfrm>
                  <a:off x="6469264" y="18698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9" name="Freeform: Shape 1218">
                  <a:extLst>
                    <a:ext uri="{FF2B5EF4-FFF2-40B4-BE49-F238E27FC236}">
                      <a16:creationId xmlns:a16="http://schemas.microsoft.com/office/drawing/2014/main" id="{08B59984-F647-48EB-B067-C784AF1865CB}"/>
                    </a:ext>
                  </a:extLst>
                </p:cNvPr>
                <p:cNvSpPr>
                  <a:spLocks noChangeArrowheads="1"/>
                </p:cNvSpPr>
                <p:nvPr/>
              </p:nvSpPr>
              <p:spPr bwMode="auto">
                <a:xfrm>
                  <a:off x="6555560" y="186980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8"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0" name="Freeform: Shape 1219">
                  <a:extLst>
                    <a:ext uri="{FF2B5EF4-FFF2-40B4-BE49-F238E27FC236}">
                      <a16:creationId xmlns:a16="http://schemas.microsoft.com/office/drawing/2014/main" id="{3971325C-DBEA-4995-A600-FD116E597F3C}"/>
                    </a:ext>
                  </a:extLst>
                </p:cNvPr>
                <p:cNvSpPr>
                  <a:spLocks noChangeArrowheads="1"/>
                </p:cNvSpPr>
                <p:nvPr/>
              </p:nvSpPr>
              <p:spPr bwMode="auto">
                <a:xfrm>
                  <a:off x="6859789" y="18698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1" name="Freeform: Shape 1220">
                  <a:extLst>
                    <a:ext uri="{FF2B5EF4-FFF2-40B4-BE49-F238E27FC236}">
                      <a16:creationId xmlns:a16="http://schemas.microsoft.com/office/drawing/2014/main" id="{CECB8C68-8254-4216-8E6C-DB821C30BD39}"/>
                    </a:ext>
                  </a:extLst>
                </p:cNvPr>
                <p:cNvSpPr>
                  <a:spLocks noChangeArrowheads="1"/>
                </p:cNvSpPr>
                <p:nvPr/>
              </p:nvSpPr>
              <p:spPr bwMode="auto">
                <a:xfrm>
                  <a:off x="6920824" y="1869803"/>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2" name="Freeform: Shape 1221">
                  <a:extLst>
                    <a:ext uri="{FF2B5EF4-FFF2-40B4-BE49-F238E27FC236}">
                      <a16:creationId xmlns:a16="http://schemas.microsoft.com/office/drawing/2014/main" id="{58B46E66-4CA5-43D8-A6C3-25EDE29B731B}"/>
                    </a:ext>
                  </a:extLst>
                </p:cNvPr>
                <p:cNvSpPr>
                  <a:spLocks noChangeArrowheads="1"/>
                </p:cNvSpPr>
                <p:nvPr/>
              </p:nvSpPr>
              <p:spPr bwMode="auto">
                <a:xfrm>
                  <a:off x="7035124" y="1869803"/>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3" name="Freeform: Shape 1222">
                  <a:extLst>
                    <a:ext uri="{FF2B5EF4-FFF2-40B4-BE49-F238E27FC236}">
                      <a16:creationId xmlns:a16="http://schemas.microsoft.com/office/drawing/2014/main" id="{CD5AB5B6-6BA0-4560-B58C-75223484A738}"/>
                    </a:ext>
                  </a:extLst>
                </p:cNvPr>
                <p:cNvSpPr>
                  <a:spLocks noChangeArrowheads="1"/>
                </p:cNvSpPr>
                <p:nvPr/>
              </p:nvSpPr>
              <p:spPr bwMode="auto">
                <a:xfrm>
                  <a:off x="7136357" y="1869808"/>
                  <a:ext cx="48795" cy="57707"/>
                </a:xfrm>
                <a:custGeom>
                  <a:avLst/>
                  <a:gdLst/>
                  <a:ahLst/>
                  <a:cxnLst/>
                  <a:rect l="l" t="t" r="r" b="b"/>
                  <a:pathLst>
                    <a:path w="48795"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4" name="Freeform: Shape 1223">
                  <a:extLst>
                    <a:ext uri="{FF2B5EF4-FFF2-40B4-BE49-F238E27FC236}">
                      <a16:creationId xmlns:a16="http://schemas.microsoft.com/office/drawing/2014/main" id="{C7772971-4E59-44A0-8A04-CAE04A20C415}"/>
                    </a:ext>
                  </a:extLst>
                </p:cNvPr>
                <p:cNvSpPr>
                  <a:spLocks noChangeArrowheads="1"/>
                </p:cNvSpPr>
                <p:nvPr/>
              </p:nvSpPr>
              <p:spPr bwMode="auto">
                <a:xfrm>
                  <a:off x="7197050" y="1869807"/>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5" name="Freeform: Shape 1224">
                  <a:extLst>
                    <a:ext uri="{FF2B5EF4-FFF2-40B4-BE49-F238E27FC236}">
                      <a16:creationId xmlns:a16="http://schemas.microsoft.com/office/drawing/2014/main" id="{BF02B923-5151-4C9C-8733-F089DCA677ED}"/>
                    </a:ext>
                  </a:extLst>
                </p:cNvPr>
                <p:cNvSpPr>
                  <a:spLocks noChangeArrowheads="1"/>
                </p:cNvSpPr>
                <p:nvPr/>
              </p:nvSpPr>
              <p:spPr bwMode="auto">
                <a:xfrm>
                  <a:off x="7231607" y="1869808"/>
                  <a:ext cx="48795" cy="57707"/>
                </a:xfrm>
                <a:custGeom>
                  <a:avLst/>
                  <a:gdLst/>
                  <a:ahLst/>
                  <a:cxnLst/>
                  <a:rect l="l" t="t" r="r" b="b"/>
                  <a:pathLst>
                    <a:path w="48795"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6" name="Freeform: Shape 1225">
                  <a:extLst>
                    <a:ext uri="{FF2B5EF4-FFF2-40B4-BE49-F238E27FC236}">
                      <a16:creationId xmlns:a16="http://schemas.microsoft.com/office/drawing/2014/main" id="{000286DB-75AE-42EE-A4F6-2D6DCB0F65DB}"/>
                    </a:ext>
                  </a:extLst>
                </p:cNvPr>
                <p:cNvSpPr>
                  <a:spLocks noChangeArrowheads="1"/>
                </p:cNvSpPr>
                <p:nvPr/>
              </p:nvSpPr>
              <p:spPr bwMode="auto">
                <a:xfrm>
                  <a:off x="7288985" y="186980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7" name="Freeform: Shape 1226">
                  <a:extLst>
                    <a:ext uri="{FF2B5EF4-FFF2-40B4-BE49-F238E27FC236}">
                      <a16:creationId xmlns:a16="http://schemas.microsoft.com/office/drawing/2014/main" id="{A5EEEAD3-4FDA-4E5C-A0B3-E208EE5C9432}"/>
                    </a:ext>
                  </a:extLst>
                </p:cNvPr>
                <p:cNvSpPr>
                  <a:spLocks noChangeArrowheads="1"/>
                </p:cNvSpPr>
                <p:nvPr/>
              </p:nvSpPr>
              <p:spPr bwMode="auto">
                <a:xfrm>
                  <a:off x="606403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8" name="Freeform: Shape 1227">
                  <a:extLst>
                    <a:ext uri="{FF2B5EF4-FFF2-40B4-BE49-F238E27FC236}">
                      <a16:creationId xmlns:a16="http://schemas.microsoft.com/office/drawing/2014/main" id="{DF6654A4-827E-4885-BB85-E5168C4B895E}"/>
                    </a:ext>
                  </a:extLst>
                </p:cNvPr>
                <p:cNvSpPr>
                  <a:spLocks noChangeArrowheads="1"/>
                </p:cNvSpPr>
                <p:nvPr/>
              </p:nvSpPr>
              <p:spPr bwMode="auto">
                <a:xfrm>
                  <a:off x="6225956"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9" name="Freeform: Shape 1228">
                  <a:extLst>
                    <a:ext uri="{FF2B5EF4-FFF2-40B4-BE49-F238E27FC236}">
                      <a16:creationId xmlns:a16="http://schemas.microsoft.com/office/drawing/2014/main" id="{C225AF09-9928-41D2-8EA7-EF757ECA6725}"/>
                    </a:ext>
                  </a:extLst>
                </p:cNvPr>
                <p:cNvSpPr>
                  <a:spLocks noChangeArrowheads="1"/>
                </p:cNvSpPr>
                <p:nvPr/>
              </p:nvSpPr>
              <p:spPr bwMode="auto">
                <a:xfrm>
                  <a:off x="6247674" y="1870951"/>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0" name="Freeform: Shape 1229">
                  <a:extLst>
                    <a:ext uri="{FF2B5EF4-FFF2-40B4-BE49-F238E27FC236}">
                      <a16:creationId xmlns:a16="http://schemas.microsoft.com/office/drawing/2014/main" id="{2B33C2B5-3386-45A6-8023-5FB0209B0DE6}"/>
                    </a:ext>
                  </a:extLst>
                </p:cNvPr>
                <p:cNvSpPr>
                  <a:spLocks noChangeArrowheads="1"/>
                </p:cNvSpPr>
                <p:nvPr/>
              </p:nvSpPr>
              <p:spPr bwMode="auto">
                <a:xfrm>
                  <a:off x="631168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1" name="Freeform: Shape 1230">
                  <a:extLst>
                    <a:ext uri="{FF2B5EF4-FFF2-40B4-BE49-F238E27FC236}">
                      <a16:creationId xmlns:a16="http://schemas.microsoft.com/office/drawing/2014/main" id="{60539E0E-CDF6-4E2C-A721-94957B15096A}"/>
                    </a:ext>
                  </a:extLst>
                </p:cNvPr>
                <p:cNvSpPr>
                  <a:spLocks noChangeArrowheads="1"/>
                </p:cNvSpPr>
                <p:nvPr/>
              </p:nvSpPr>
              <p:spPr bwMode="auto">
                <a:xfrm>
                  <a:off x="6406588" y="1870951"/>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2" name="Freeform: Shape 1231">
                  <a:extLst>
                    <a:ext uri="{FF2B5EF4-FFF2-40B4-BE49-F238E27FC236}">
                      <a16:creationId xmlns:a16="http://schemas.microsoft.com/office/drawing/2014/main" id="{33AD9C6D-2F5B-4265-A8E5-3CDCD90D396D}"/>
                    </a:ext>
                  </a:extLst>
                </p:cNvPr>
                <p:cNvSpPr>
                  <a:spLocks noChangeArrowheads="1"/>
                </p:cNvSpPr>
                <p:nvPr/>
              </p:nvSpPr>
              <p:spPr bwMode="auto">
                <a:xfrm>
                  <a:off x="6619720" y="1870951"/>
                  <a:ext cx="80338" cy="55307"/>
                </a:xfrm>
                <a:custGeom>
                  <a:avLst/>
                  <a:gdLst/>
                  <a:ahLst/>
                  <a:cxnLst/>
                  <a:rect l="l" t="t" r="r" b="b"/>
                  <a:pathLst>
                    <a:path w="80338" h="55307">
                      <a:moveTo>
                        <a:pt x="0" y="0"/>
                      </a:moveTo>
                      <a:lnTo>
                        <a:pt x="10285" y="0"/>
                      </a:lnTo>
                      <a:lnTo>
                        <a:pt x="17713" y="28111"/>
                      </a:lnTo>
                      <a:cubicBezTo>
                        <a:pt x="18465" y="31188"/>
                        <a:pt x="19189" y="34180"/>
                        <a:pt x="19884" y="37087"/>
                      </a:cubicBezTo>
                      <a:cubicBezTo>
                        <a:pt x="20579" y="39993"/>
                        <a:pt x="21189" y="42871"/>
                        <a:pt x="21713" y="45720"/>
                      </a:cubicBezTo>
                      <a:lnTo>
                        <a:pt x="22056" y="45720"/>
                      </a:lnTo>
                      <a:cubicBezTo>
                        <a:pt x="22696" y="42911"/>
                        <a:pt x="23444" y="40038"/>
                        <a:pt x="24298" y="37101"/>
                      </a:cubicBezTo>
                      <a:cubicBezTo>
                        <a:pt x="25153" y="34164"/>
                        <a:pt x="26044" y="31205"/>
                        <a:pt x="26970" y="28225"/>
                      </a:cubicBezTo>
                      <a:lnTo>
                        <a:pt x="35998" y="0"/>
                      </a:lnTo>
                      <a:lnTo>
                        <a:pt x="44454" y="0"/>
                      </a:lnTo>
                      <a:lnTo>
                        <a:pt x="53025" y="27653"/>
                      </a:lnTo>
                      <a:cubicBezTo>
                        <a:pt x="54051" y="30957"/>
                        <a:pt x="54970" y="34097"/>
                        <a:pt x="55782" y="37073"/>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3" name="Freeform: Shape 1232">
                  <a:extLst>
                    <a:ext uri="{FF2B5EF4-FFF2-40B4-BE49-F238E27FC236}">
                      <a16:creationId xmlns:a16="http://schemas.microsoft.com/office/drawing/2014/main" id="{FE5741A8-5D47-4111-9AC6-5148CA8D0380}"/>
                    </a:ext>
                  </a:extLst>
                </p:cNvPr>
                <p:cNvSpPr>
                  <a:spLocks noChangeArrowheads="1"/>
                </p:cNvSpPr>
                <p:nvPr/>
              </p:nvSpPr>
              <p:spPr bwMode="auto">
                <a:xfrm>
                  <a:off x="671173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4" name="Freeform: Shape 1233">
                  <a:extLst>
                    <a:ext uri="{FF2B5EF4-FFF2-40B4-BE49-F238E27FC236}">
                      <a16:creationId xmlns:a16="http://schemas.microsoft.com/office/drawing/2014/main" id="{A632714C-18FA-4D0B-9241-467DAA8DC034}"/>
                    </a:ext>
                  </a:extLst>
                </p:cNvPr>
                <p:cNvSpPr>
                  <a:spLocks noChangeArrowheads="1"/>
                </p:cNvSpPr>
                <p:nvPr/>
              </p:nvSpPr>
              <p:spPr bwMode="auto">
                <a:xfrm>
                  <a:off x="7007006"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5" name="Freeform: Shape 1234">
                  <a:extLst>
                    <a:ext uri="{FF2B5EF4-FFF2-40B4-BE49-F238E27FC236}">
                      <a16:creationId xmlns:a16="http://schemas.microsoft.com/office/drawing/2014/main" id="{D79FDFB7-5B93-414C-92F1-851C6D3359A6}"/>
                    </a:ext>
                  </a:extLst>
                </p:cNvPr>
                <p:cNvSpPr>
                  <a:spLocks noChangeArrowheads="1"/>
                </p:cNvSpPr>
                <p:nvPr/>
              </p:nvSpPr>
              <p:spPr bwMode="auto">
                <a:xfrm>
                  <a:off x="6121181" y="197846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6" name="Freeform: Shape 1235">
                  <a:extLst>
                    <a:ext uri="{FF2B5EF4-FFF2-40B4-BE49-F238E27FC236}">
                      <a16:creationId xmlns:a16="http://schemas.microsoft.com/office/drawing/2014/main" id="{E3616225-7AA0-4E9A-939E-15EE800725E8}"/>
                    </a:ext>
                  </a:extLst>
                </p:cNvPr>
                <p:cNvSpPr>
                  <a:spLocks noChangeArrowheads="1"/>
                </p:cNvSpPr>
                <p:nvPr/>
              </p:nvSpPr>
              <p:spPr bwMode="auto">
                <a:xfrm>
                  <a:off x="6673631" y="197846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7" name="Freeform: Shape 1236">
                  <a:extLst>
                    <a:ext uri="{FF2B5EF4-FFF2-40B4-BE49-F238E27FC236}">
                      <a16:creationId xmlns:a16="http://schemas.microsoft.com/office/drawing/2014/main" id="{48D6E62B-2E8B-493F-90C8-2858B3C36114}"/>
                    </a:ext>
                  </a:extLst>
                </p:cNvPr>
                <p:cNvSpPr>
                  <a:spLocks noChangeArrowheads="1"/>
                </p:cNvSpPr>
                <p:nvPr/>
              </p:nvSpPr>
              <p:spPr bwMode="auto">
                <a:xfrm>
                  <a:off x="6831099" y="1980527"/>
                  <a:ext cx="17016" cy="27889"/>
                </a:xfrm>
                <a:custGeom>
                  <a:avLst/>
                  <a:gdLst/>
                  <a:ahLst/>
                  <a:cxnLst/>
                  <a:rect l="l" t="t" r="r" b="b"/>
                  <a:pathLst>
                    <a:path w="17016" h="27889">
                      <a:moveTo>
                        <a:pt x="17016" y="0"/>
                      </a:moveTo>
                      <a:cubicBezTo>
                        <a:pt x="16115" y="3261"/>
                        <a:pt x="15036" y="6645"/>
                        <a:pt x="13780" y="10151"/>
                      </a:cubicBezTo>
                      <a:cubicBezTo>
                        <a:pt x="12524" y="13658"/>
                        <a:pt x="11242" y="16923"/>
                        <a:pt x="9935" y="19947"/>
                      </a:cubicBezTo>
                      <a:cubicBezTo>
                        <a:pt x="8628" y="22971"/>
                        <a:pt x="7448" y="25390"/>
                        <a:pt x="6395" y="27203"/>
                      </a:cubicBezTo>
                      <a:lnTo>
                        <a:pt x="0" y="27889"/>
                      </a:lnTo>
                      <a:cubicBezTo>
                        <a:pt x="1251" y="24338"/>
                        <a:pt x="2517" y="20066"/>
                        <a:pt x="3797" y="15073"/>
                      </a:cubicBezTo>
                      <a:cubicBezTo>
                        <a:pt x="5077" y="10079"/>
                        <a:pt x="6057" y="5436"/>
                        <a:pt x="6738" y="1143"/>
                      </a:cubicBezTo>
                      <a:lnTo>
                        <a:pt x="17016"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8" name="Freeform: Shape 1237">
                  <a:extLst>
                    <a:ext uri="{FF2B5EF4-FFF2-40B4-BE49-F238E27FC236}">
                      <a16:creationId xmlns:a16="http://schemas.microsoft.com/office/drawing/2014/main" id="{42267458-00A4-4719-A501-71C7604B9254}"/>
                    </a:ext>
                  </a:extLst>
                </p:cNvPr>
                <p:cNvSpPr>
                  <a:spLocks noChangeArrowheads="1"/>
                </p:cNvSpPr>
                <p:nvPr/>
              </p:nvSpPr>
              <p:spPr bwMode="auto">
                <a:xfrm>
                  <a:off x="5967524" y="198258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9" name="Freeform: Shape 1238">
                  <a:extLst>
                    <a:ext uri="{FF2B5EF4-FFF2-40B4-BE49-F238E27FC236}">
                      <a16:creationId xmlns:a16="http://schemas.microsoft.com/office/drawing/2014/main" id="{576ABE6A-A670-4D40-B70A-F5FBC88D2919}"/>
                    </a:ext>
                  </a:extLst>
                </p:cNvPr>
                <p:cNvSpPr>
                  <a:spLocks noChangeArrowheads="1"/>
                </p:cNvSpPr>
                <p:nvPr/>
              </p:nvSpPr>
              <p:spPr bwMode="auto">
                <a:xfrm>
                  <a:off x="6739049" y="198258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0" name="Freeform: Shape 1239">
                  <a:extLst>
                    <a:ext uri="{FF2B5EF4-FFF2-40B4-BE49-F238E27FC236}">
                      <a16:creationId xmlns:a16="http://schemas.microsoft.com/office/drawing/2014/main" id="{9A986564-6066-42A0-808F-1DE86EBAB834}"/>
                    </a:ext>
                  </a:extLst>
                </p:cNvPr>
                <p:cNvSpPr>
                  <a:spLocks noChangeArrowheads="1"/>
                </p:cNvSpPr>
                <p:nvPr/>
              </p:nvSpPr>
              <p:spPr bwMode="auto">
                <a:xfrm>
                  <a:off x="6076795" y="19910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1" name="Freeform: Shape 1240">
                  <a:extLst>
                    <a:ext uri="{FF2B5EF4-FFF2-40B4-BE49-F238E27FC236}">
                      <a16:creationId xmlns:a16="http://schemas.microsoft.com/office/drawing/2014/main" id="{4E297140-5018-4A67-8C8F-5241319E7CAE}"/>
                    </a:ext>
                  </a:extLst>
                </p:cNvPr>
                <p:cNvSpPr>
                  <a:spLocks noChangeArrowheads="1"/>
                </p:cNvSpPr>
                <p:nvPr/>
              </p:nvSpPr>
              <p:spPr bwMode="auto">
                <a:xfrm>
                  <a:off x="6419695" y="19910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2" name="Freeform: Shape 1241">
                  <a:extLst>
                    <a:ext uri="{FF2B5EF4-FFF2-40B4-BE49-F238E27FC236}">
                      <a16:creationId xmlns:a16="http://schemas.microsoft.com/office/drawing/2014/main" id="{BD9F7918-0E49-44EE-B41C-18FF31B9C5EF}"/>
                    </a:ext>
                  </a:extLst>
                </p:cNvPr>
                <p:cNvSpPr>
                  <a:spLocks noChangeArrowheads="1"/>
                </p:cNvSpPr>
                <p:nvPr/>
              </p:nvSpPr>
              <p:spPr bwMode="auto">
                <a:xfrm>
                  <a:off x="5996900" y="20031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3" name="Freeform: Shape 1242">
                  <a:extLst>
                    <a:ext uri="{FF2B5EF4-FFF2-40B4-BE49-F238E27FC236}">
                      <a16:creationId xmlns:a16="http://schemas.microsoft.com/office/drawing/2014/main" id="{FCFCFA5E-AF9B-4B08-8AF2-D59BD05E3857}"/>
                    </a:ext>
                  </a:extLst>
                </p:cNvPr>
                <p:cNvSpPr>
                  <a:spLocks noChangeArrowheads="1"/>
                </p:cNvSpPr>
                <p:nvPr/>
              </p:nvSpPr>
              <p:spPr bwMode="auto">
                <a:xfrm>
                  <a:off x="6183857" y="20031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4" name="Freeform: Shape 1243">
                  <a:extLst>
                    <a:ext uri="{FF2B5EF4-FFF2-40B4-BE49-F238E27FC236}">
                      <a16:creationId xmlns:a16="http://schemas.microsoft.com/office/drawing/2014/main" id="{D826AEA3-BBAA-420D-99A5-8CE9583699A6}"/>
                    </a:ext>
                  </a:extLst>
                </p:cNvPr>
                <p:cNvSpPr>
                  <a:spLocks noChangeArrowheads="1"/>
                </p:cNvSpPr>
                <p:nvPr/>
              </p:nvSpPr>
              <p:spPr bwMode="auto">
                <a:xfrm>
                  <a:off x="6263600" y="200315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5"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5" name="Freeform: Shape 1244">
                  <a:extLst>
                    <a:ext uri="{FF2B5EF4-FFF2-40B4-BE49-F238E27FC236}">
                      <a16:creationId xmlns:a16="http://schemas.microsoft.com/office/drawing/2014/main" id="{3F7CFC59-983D-4401-BE79-B6ECF7758B10}"/>
                    </a:ext>
                  </a:extLst>
                </p:cNvPr>
                <p:cNvSpPr>
                  <a:spLocks noChangeArrowheads="1"/>
                </p:cNvSpPr>
                <p:nvPr/>
              </p:nvSpPr>
              <p:spPr bwMode="auto">
                <a:xfrm>
                  <a:off x="6326389" y="200315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6" name="Freeform: Shape 1245">
                  <a:extLst>
                    <a:ext uri="{FF2B5EF4-FFF2-40B4-BE49-F238E27FC236}">
                      <a16:creationId xmlns:a16="http://schemas.microsoft.com/office/drawing/2014/main" id="{E73C1120-6DF9-46F8-B1A2-EF7D373F1FCD}"/>
                    </a:ext>
                  </a:extLst>
                </p:cNvPr>
                <p:cNvSpPr>
                  <a:spLocks noChangeArrowheads="1"/>
                </p:cNvSpPr>
                <p:nvPr/>
              </p:nvSpPr>
              <p:spPr bwMode="auto">
                <a:xfrm>
                  <a:off x="6387425" y="200315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7" name="Freeform: Shape 1246">
                  <a:extLst>
                    <a:ext uri="{FF2B5EF4-FFF2-40B4-BE49-F238E27FC236}">
                      <a16:creationId xmlns:a16="http://schemas.microsoft.com/office/drawing/2014/main" id="{D1271ED8-AF9F-4095-8223-57CFE571F3A9}"/>
                    </a:ext>
                  </a:extLst>
                </p:cNvPr>
                <p:cNvSpPr>
                  <a:spLocks noChangeArrowheads="1"/>
                </p:cNvSpPr>
                <p:nvPr/>
              </p:nvSpPr>
              <p:spPr bwMode="auto">
                <a:xfrm>
                  <a:off x="6463625" y="20031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8" name="Freeform: Shape 1247">
                  <a:extLst>
                    <a:ext uri="{FF2B5EF4-FFF2-40B4-BE49-F238E27FC236}">
                      <a16:creationId xmlns:a16="http://schemas.microsoft.com/office/drawing/2014/main" id="{8BCE5570-C6CC-409D-9E2F-C9B39718F62C}"/>
                    </a:ext>
                  </a:extLst>
                </p:cNvPr>
                <p:cNvSpPr>
                  <a:spLocks noChangeArrowheads="1"/>
                </p:cNvSpPr>
                <p:nvPr/>
              </p:nvSpPr>
              <p:spPr bwMode="auto">
                <a:xfrm>
                  <a:off x="6526757" y="20031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4"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9" name="Freeform: Shape 1248">
                  <a:extLst>
                    <a:ext uri="{FF2B5EF4-FFF2-40B4-BE49-F238E27FC236}">
                      <a16:creationId xmlns:a16="http://schemas.microsoft.com/office/drawing/2014/main" id="{8B8D7863-EF10-4B55-875A-4103D2981CF9}"/>
                    </a:ext>
                  </a:extLst>
                </p:cNvPr>
                <p:cNvSpPr>
                  <a:spLocks noChangeArrowheads="1"/>
                </p:cNvSpPr>
                <p:nvPr/>
              </p:nvSpPr>
              <p:spPr bwMode="auto">
                <a:xfrm>
                  <a:off x="6587450" y="200315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0" name="Freeform: Shape 1249">
                  <a:extLst>
                    <a:ext uri="{FF2B5EF4-FFF2-40B4-BE49-F238E27FC236}">
                      <a16:creationId xmlns:a16="http://schemas.microsoft.com/office/drawing/2014/main" id="{F4EEE54B-AD46-460D-91CA-49AF8ED90E74}"/>
                    </a:ext>
                  </a:extLst>
                </p:cNvPr>
                <p:cNvSpPr>
                  <a:spLocks noChangeArrowheads="1"/>
                </p:cNvSpPr>
                <p:nvPr/>
              </p:nvSpPr>
              <p:spPr bwMode="auto">
                <a:xfrm>
                  <a:off x="66222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1" name="Freeform: Shape 1250">
                  <a:extLst>
                    <a:ext uri="{FF2B5EF4-FFF2-40B4-BE49-F238E27FC236}">
                      <a16:creationId xmlns:a16="http://schemas.microsoft.com/office/drawing/2014/main" id="{EA783AC5-DD8B-4780-8E81-0C448B838687}"/>
                    </a:ext>
                  </a:extLst>
                </p:cNvPr>
                <p:cNvSpPr>
                  <a:spLocks noChangeArrowheads="1"/>
                </p:cNvSpPr>
                <p:nvPr/>
              </p:nvSpPr>
              <p:spPr bwMode="auto">
                <a:xfrm>
                  <a:off x="6768425" y="200315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2" name="Freeform: Shape 1251">
                  <a:extLst>
                    <a:ext uri="{FF2B5EF4-FFF2-40B4-BE49-F238E27FC236}">
                      <a16:creationId xmlns:a16="http://schemas.microsoft.com/office/drawing/2014/main" id="{520E1A10-6262-4EB5-801A-9642476D13FB}"/>
                    </a:ext>
                  </a:extLst>
                </p:cNvPr>
                <p:cNvSpPr>
                  <a:spLocks noChangeArrowheads="1"/>
                </p:cNvSpPr>
                <p:nvPr/>
              </p:nvSpPr>
              <p:spPr bwMode="auto">
                <a:xfrm>
                  <a:off x="68508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3" name="Freeform: Shape 1252">
                  <a:extLst>
                    <a:ext uri="{FF2B5EF4-FFF2-40B4-BE49-F238E27FC236}">
                      <a16:creationId xmlns:a16="http://schemas.microsoft.com/office/drawing/2014/main" id="{814F60FD-9E7F-44B6-A8FF-C7D78BEF264F}"/>
                    </a:ext>
                  </a:extLst>
                </p:cNvPr>
                <p:cNvSpPr>
                  <a:spLocks noChangeArrowheads="1"/>
                </p:cNvSpPr>
                <p:nvPr/>
              </p:nvSpPr>
              <p:spPr bwMode="auto">
                <a:xfrm>
                  <a:off x="6917510"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4" name="Freeform: Shape 1253">
                  <a:extLst>
                    <a:ext uri="{FF2B5EF4-FFF2-40B4-BE49-F238E27FC236}">
                      <a16:creationId xmlns:a16="http://schemas.microsoft.com/office/drawing/2014/main" id="{4291878F-23A3-4F8F-90FB-DDBD708BFCBC}"/>
                    </a:ext>
                  </a:extLst>
                </p:cNvPr>
                <p:cNvSpPr>
                  <a:spLocks noChangeArrowheads="1"/>
                </p:cNvSpPr>
                <p:nvPr/>
              </p:nvSpPr>
              <p:spPr bwMode="auto">
                <a:xfrm>
                  <a:off x="7031581" y="2003158"/>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5" name="Freeform: Shape 1254">
                  <a:extLst>
                    <a:ext uri="{FF2B5EF4-FFF2-40B4-BE49-F238E27FC236}">
                      <a16:creationId xmlns:a16="http://schemas.microsoft.com/office/drawing/2014/main" id="{1329D571-F708-4AA1-99D8-992FAE0BB849}"/>
                    </a:ext>
                  </a:extLst>
                </p:cNvPr>
                <p:cNvSpPr>
                  <a:spLocks noChangeArrowheads="1"/>
                </p:cNvSpPr>
                <p:nvPr/>
              </p:nvSpPr>
              <p:spPr bwMode="auto">
                <a:xfrm>
                  <a:off x="7079206" y="2003158"/>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6" name="Freeform: Shape 1255">
                  <a:extLst>
                    <a:ext uri="{FF2B5EF4-FFF2-40B4-BE49-F238E27FC236}">
                      <a16:creationId xmlns:a16="http://schemas.microsoft.com/office/drawing/2014/main" id="{B0900729-2892-4CF5-9597-C8F17FAAACA9}"/>
                    </a:ext>
                  </a:extLst>
                </p:cNvPr>
                <p:cNvSpPr>
                  <a:spLocks noChangeArrowheads="1"/>
                </p:cNvSpPr>
                <p:nvPr/>
              </p:nvSpPr>
              <p:spPr bwMode="auto">
                <a:xfrm>
                  <a:off x="7126832" y="2003158"/>
                  <a:ext cx="48795" cy="57707"/>
                </a:xfrm>
                <a:custGeom>
                  <a:avLst/>
                  <a:gdLst/>
                  <a:ahLst/>
                  <a:cxnLst/>
                  <a:rect l="l" t="t" r="r" b="b"/>
                  <a:pathLst>
                    <a:path w="48795"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7" name="Freeform: Shape 1256">
                  <a:extLst>
                    <a:ext uri="{FF2B5EF4-FFF2-40B4-BE49-F238E27FC236}">
                      <a16:creationId xmlns:a16="http://schemas.microsoft.com/office/drawing/2014/main" id="{3BAC9BA2-C8A3-4FF4-8086-3B7F8589FDE7}"/>
                    </a:ext>
                  </a:extLst>
                </p:cNvPr>
                <p:cNvSpPr>
                  <a:spLocks noChangeArrowheads="1"/>
                </p:cNvSpPr>
                <p:nvPr/>
              </p:nvSpPr>
              <p:spPr bwMode="auto">
                <a:xfrm>
                  <a:off x="7184210"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8" name="Freeform: Shape 1257">
                  <a:extLst>
                    <a:ext uri="{FF2B5EF4-FFF2-40B4-BE49-F238E27FC236}">
                      <a16:creationId xmlns:a16="http://schemas.microsoft.com/office/drawing/2014/main" id="{F78EF880-712E-4665-AD93-3F753EEEF6B2}"/>
                    </a:ext>
                  </a:extLst>
                </p:cNvPr>
                <p:cNvSpPr>
                  <a:spLocks noChangeArrowheads="1"/>
                </p:cNvSpPr>
                <p:nvPr/>
              </p:nvSpPr>
              <p:spPr bwMode="auto">
                <a:xfrm>
                  <a:off x="72318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9" name="Freeform: Shape 1258">
                  <a:extLst>
                    <a:ext uri="{FF2B5EF4-FFF2-40B4-BE49-F238E27FC236}">
                      <a16:creationId xmlns:a16="http://schemas.microsoft.com/office/drawing/2014/main" id="{8BFD469A-DAFE-4A3C-9A89-F1DB57AC698D}"/>
                    </a:ext>
                  </a:extLst>
                </p:cNvPr>
                <p:cNvSpPr>
                  <a:spLocks noChangeArrowheads="1"/>
                </p:cNvSpPr>
                <p:nvPr/>
              </p:nvSpPr>
              <p:spPr bwMode="auto">
                <a:xfrm>
                  <a:off x="5968781" y="20043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0" name="Freeform: Shape 1259">
                  <a:extLst>
                    <a:ext uri="{FF2B5EF4-FFF2-40B4-BE49-F238E27FC236}">
                      <a16:creationId xmlns:a16="http://schemas.microsoft.com/office/drawing/2014/main" id="{32C8AFB2-A00A-452C-ADE3-B5AE09E2E4CA}"/>
                    </a:ext>
                  </a:extLst>
                </p:cNvPr>
                <p:cNvSpPr>
                  <a:spLocks noChangeArrowheads="1"/>
                </p:cNvSpPr>
                <p:nvPr/>
              </p:nvSpPr>
              <p:spPr bwMode="auto">
                <a:xfrm>
                  <a:off x="6740306" y="20043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1" name="Freeform: Shape 1260">
                  <a:extLst>
                    <a:ext uri="{FF2B5EF4-FFF2-40B4-BE49-F238E27FC236}">
                      <a16:creationId xmlns:a16="http://schemas.microsoft.com/office/drawing/2014/main" id="{B26E99DE-9E8C-4096-8451-8C06A87A5089}"/>
                    </a:ext>
                  </a:extLst>
                </p:cNvPr>
                <p:cNvSpPr>
                  <a:spLocks noChangeArrowheads="1"/>
                </p:cNvSpPr>
                <p:nvPr/>
              </p:nvSpPr>
              <p:spPr bwMode="auto">
                <a:xfrm>
                  <a:off x="6968563" y="2004301"/>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4" y="43477"/>
                        <a:pt x="34730" y="41362"/>
                        <a:pt x="35661" y="38976"/>
                      </a:cubicBezTo>
                      <a:cubicBezTo>
                        <a:pt x="35950" y="38283"/>
                        <a:pt x="36174" y="37498"/>
                        <a:pt x="36333" y="36619"/>
                      </a:cubicBezTo>
                      <a:cubicBezTo>
                        <a:pt x="36493" y="35740"/>
                        <a:pt x="36574" y="34812"/>
                        <a:pt x="36576" y="33833"/>
                      </a:cubicBezTo>
                      <a:lnTo>
                        <a:pt x="36576" y="0"/>
                      </a:lnTo>
                      <a:lnTo>
                        <a:pt x="46621" y="0"/>
                      </a:lnTo>
                      <a:lnTo>
                        <a:pt x="46621"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5"/>
                        <a:pt x="19079" y="56564"/>
                      </a:cubicBezTo>
                      <a:cubicBezTo>
                        <a:pt x="16107" y="56623"/>
                        <a:pt x="13171" y="55960"/>
                        <a:pt x="10270" y="54577"/>
                      </a:cubicBezTo>
                      <a:cubicBezTo>
                        <a:pt x="7369" y="53193"/>
                        <a:pt x="4950"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2" name="Freeform: Shape 1261">
                  <a:extLst>
                    <a:ext uri="{FF2B5EF4-FFF2-40B4-BE49-F238E27FC236}">
                      <a16:creationId xmlns:a16="http://schemas.microsoft.com/office/drawing/2014/main" id="{9AE29097-E341-4355-BA15-18420ADCF9A5}"/>
                    </a:ext>
                  </a:extLst>
                </p:cNvPr>
                <p:cNvSpPr>
                  <a:spLocks noChangeArrowheads="1"/>
                </p:cNvSpPr>
                <p:nvPr/>
              </p:nvSpPr>
              <p:spPr bwMode="auto">
                <a:xfrm>
                  <a:off x="7280832" y="2046478"/>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1096" name="Group 1095">
                <a:extLst>
                  <a:ext uri="{FF2B5EF4-FFF2-40B4-BE49-F238E27FC236}">
                    <a16:creationId xmlns:a16="http://schemas.microsoft.com/office/drawing/2014/main" id="{DA8B06C5-C78A-42EA-8327-654C52DE47D6}"/>
                  </a:ext>
                </a:extLst>
              </p:cNvPr>
              <p:cNvGrpSpPr/>
              <p:nvPr/>
            </p:nvGrpSpPr>
            <p:grpSpPr>
              <a:xfrm>
                <a:off x="5771995" y="2253436"/>
                <a:ext cx="1111325" cy="660007"/>
                <a:chOff x="5771995" y="2253436"/>
                <a:chExt cx="1111325" cy="660007"/>
              </a:xfrm>
            </p:grpSpPr>
            <p:sp>
              <p:nvSpPr>
                <p:cNvPr id="1097" name="Freeform: Shape 1096">
                  <a:extLst>
                    <a:ext uri="{FF2B5EF4-FFF2-40B4-BE49-F238E27FC236}">
                      <a16:creationId xmlns:a16="http://schemas.microsoft.com/office/drawing/2014/main" id="{66311A2F-47F0-4082-A0C7-0DAE87721B32}"/>
                    </a:ext>
                  </a:extLst>
                </p:cNvPr>
                <p:cNvSpPr>
                  <a:spLocks noChangeArrowheads="1"/>
                </p:cNvSpPr>
                <p:nvPr/>
              </p:nvSpPr>
              <p:spPr bwMode="auto">
                <a:xfrm>
                  <a:off x="6343152" y="2253436"/>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98" name="Freeform: Shape 1097">
                  <a:extLst>
                    <a:ext uri="{FF2B5EF4-FFF2-40B4-BE49-F238E27FC236}">
                      <a16:creationId xmlns:a16="http://schemas.microsoft.com/office/drawing/2014/main" id="{47F294D3-3718-4D33-99E8-E94DDBFABED2}"/>
                    </a:ext>
                  </a:extLst>
                </p:cNvPr>
                <p:cNvSpPr>
                  <a:spLocks noChangeArrowheads="1"/>
                </p:cNvSpPr>
                <p:nvPr/>
              </p:nvSpPr>
              <p:spPr bwMode="auto">
                <a:xfrm>
                  <a:off x="5902106" y="225469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99" name="Freeform: Shape 1098">
                  <a:extLst>
                    <a:ext uri="{FF2B5EF4-FFF2-40B4-BE49-F238E27FC236}">
                      <a16:creationId xmlns:a16="http://schemas.microsoft.com/office/drawing/2014/main" id="{5746CF00-4765-47B1-9B60-EEE84CA3A544}"/>
                    </a:ext>
                  </a:extLst>
                </p:cNvPr>
                <p:cNvSpPr>
                  <a:spLocks noChangeArrowheads="1"/>
                </p:cNvSpPr>
                <p:nvPr/>
              </p:nvSpPr>
              <p:spPr bwMode="auto">
                <a:xfrm>
                  <a:off x="6683156" y="2254694"/>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0" name="Freeform: Shape 1099">
                  <a:extLst>
                    <a:ext uri="{FF2B5EF4-FFF2-40B4-BE49-F238E27FC236}">
                      <a16:creationId xmlns:a16="http://schemas.microsoft.com/office/drawing/2014/main" id="{6AD710A5-EA7F-495C-9693-31321960D51B}"/>
                    </a:ext>
                  </a:extLst>
                </p:cNvPr>
                <p:cNvSpPr>
                  <a:spLocks noChangeArrowheads="1"/>
                </p:cNvSpPr>
                <p:nvPr/>
              </p:nvSpPr>
              <p:spPr bwMode="auto">
                <a:xfrm>
                  <a:off x="6711731" y="2254694"/>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1" name="Freeform: Shape 1100">
                  <a:extLst>
                    <a:ext uri="{FF2B5EF4-FFF2-40B4-BE49-F238E27FC236}">
                      <a16:creationId xmlns:a16="http://schemas.microsoft.com/office/drawing/2014/main" id="{CFA80A7A-6E69-4073-B2BF-545B8C22635C}"/>
                    </a:ext>
                  </a:extLst>
                </p:cNvPr>
                <p:cNvSpPr>
                  <a:spLocks noChangeArrowheads="1"/>
                </p:cNvSpPr>
                <p:nvPr/>
              </p:nvSpPr>
              <p:spPr bwMode="auto">
                <a:xfrm>
                  <a:off x="5836498" y="2258808"/>
                  <a:ext cx="57022" cy="77024"/>
                </a:xfrm>
                <a:custGeom>
                  <a:avLst/>
                  <a:gdLst/>
                  <a:ahLst/>
                  <a:cxnLst/>
                  <a:rect l="l" t="t" r="r" b="b"/>
                  <a:pathLst>
                    <a:path w="57022" h="77024">
                      <a:moveTo>
                        <a:pt x="0" y="0"/>
                      </a:moveTo>
                      <a:lnTo>
                        <a:pt x="57022" y="0"/>
                      </a:lnTo>
                      <a:lnTo>
                        <a:pt x="57022" y="8444"/>
                      </a:lnTo>
                      <a:lnTo>
                        <a:pt x="33476" y="8444"/>
                      </a:lnTo>
                      <a:lnTo>
                        <a:pt x="33476" y="77024"/>
                      </a:lnTo>
                      <a:lnTo>
                        <a:pt x="23432" y="77024"/>
                      </a:lnTo>
                      <a:lnTo>
                        <a:pt x="23432" y="8444"/>
                      </a:lnTo>
                      <a:lnTo>
                        <a:pt x="0" y="844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2" name="Freeform: Shape 1101">
                  <a:extLst>
                    <a:ext uri="{FF2B5EF4-FFF2-40B4-BE49-F238E27FC236}">
                      <a16:creationId xmlns:a16="http://schemas.microsoft.com/office/drawing/2014/main" id="{7148B050-F092-46FB-B7BA-8957E8CA3E01}"/>
                    </a:ext>
                  </a:extLst>
                </p:cNvPr>
                <p:cNvSpPr>
                  <a:spLocks noChangeArrowheads="1"/>
                </p:cNvSpPr>
                <p:nvPr/>
              </p:nvSpPr>
              <p:spPr bwMode="auto">
                <a:xfrm>
                  <a:off x="6653324" y="225880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3" name="Freeform: Shape 1102">
                  <a:extLst>
                    <a:ext uri="{FF2B5EF4-FFF2-40B4-BE49-F238E27FC236}">
                      <a16:creationId xmlns:a16="http://schemas.microsoft.com/office/drawing/2014/main" id="{40B642D9-A9DD-4AAD-B442-21101EE8630B}"/>
                    </a:ext>
                  </a:extLst>
                </p:cNvPr>
                <p:cNvSpPr>
                  <a:spLocks noChangeArrowheads="1"/>
                </p:cNvSpPr>
                <p:nvPr/>
              </p:nvSpPr>
              <p:spPr bwMode="auto">
                <a:xfrm>
                  <a:off x="6739049" y="225880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4" name="Freeform: Shape 1103">
                  <a:extLst>
                    <a:ext uri="{FF2B5EF4-FFF2-40B4-BE49-F238E27FC236}">
                      <a16:creationId xmlns:a16="http://schemas.microsoft.com/office/drawing/2014/main" id="{F8C826D9-954B-42B7-BC7D-E53E3D7BD7C4}"/>
                    </a:ext>
                  </a:extLst>
                </p:cNvPr>
                <p:cNvSpPr>
                  <a:spLocks noChangeArrowheads="1"/>
                </p:cNvSpPr>
                <p:nvPr/>
              </p:nvSpPr>
              <p:spPr bwMode="auto">
                <a:xfrm>
                  <a:off x="6381595" y="226726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5" name="Freeform: Shape 1104">
                  <a:extLst>
                    <a:ext uri="{FF2B5EF4-FFF2-40B4-BE49-F238E27FC236}">
                      <a16:creationId xmlns:a16="http://schemas.microsoft.com/office/drawing/2014/main" id="{C5EC50E2-EC17-4330-910F-EEFA7809B402}"/>
                    </a:ext>
                  </a:extLst>
                </p:cNvPr>
                <p:cNvSpPr>
                  <a:spLocks noChangeArrowheads="1"/>
                </p:cNvSpPr>
                <p:nvPr/>
              </p:nvSpPr>
              <p:spPr bwMode="auto">
                <a:xfrm>
                  <a:off x="5964781" y="227938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6" name="Freeform: Shape 1105">
                  <a:extLst>
                    <a:ext uri="{FF2B5EF4-FFF2-40B4-BE49-F238E27FC236}">
                      <a16:creationId xmlns:a16="http://schemas.microsoft.com/office/drawing/2014/main" id="{894E618B-02A4-4FA1-BBDF-8014C1ABD86C}"/>
                    </a:ext>
                  </a:extLst>
                </p:cNvPr>
                <p:cNvSpPr>
                  <a:spLocks noChangeArrowheads="1"/>
                </p:cNvSpPr>
                <p:nvPr/>
              </p:nvSpPr>
              <p:spPr bwMode="auto">
                <a:xfrm>
                  <a:off x="6097789" y="227938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7" name="Freeform: Shape 1106">
                  <a:extLst>
                    <a:ext uri="{FF2B5EF4-FFF2-40B4-BE49-F238E27FC236}">
                      <a16:creationId xmlns:a16="http://schemas.microsoft.com/office/drawing/2014/main" id="{B74B58E3-C45B-46AB-AEF7-E77639E4A648}"/>
                    </a:ext>
                  </a:extLst>
                </p:cNvPr>
                <p:cNvSpPr>
                  <a:spLocks noChangeArrowheads="1"/>
                </p:cNvSpPr>
                <p:nvPr/>
              </p:nvSpPr>
              <p:spPr bwMode="auto">
                <a:xfrm>
                  <a:off x="6158825" y="227938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8" name="Freeform: Shape 1107">
                  <a:extLst>
                    <a:ext uri="{FF2B5EF4-FFF2-40B4-BE49-F238E27FC236}">
                      <a16:creationId xmlns:a16="http://schemas.microsoft.com/office/drawing/2014/main" id="{00C3B389-C68B-440E-8958-CD5FCBBBD2D1}"/>
                    </a:ext>
                  </a:extLst>
                </p:cNvPr>
                <p:cNvSpPr>
                  <a:spLocks noChangeArrowheads="1"/>
                </p:cNvSpPr>
                <p:nvPr/>
              </p:nvSpPr>
              <p:spPr bwMode="auto">
                <a:xfrm>
                  <a:off x="6193382" y="227938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9" name="Freeform: Shape 1108">
                  <a:extLst>
                    <a:ext uri="{FF2B5EF4-FFF2-40B4-BE49-F238E27FC236}">
                      <a16:creationId xmlns:a16="http://schemas.microsoft.com/office/drawing/2014/main" id="{FE20DD57-6A4C-4DD0-842C-28BA391F7F24}"/>
                    </a:ext>
                  </a:extLst>
                </p:cNvPr>
                <p:cNvSpPr>
                  <a:spLocks noChangeArrowheads="1"/>
                </p:cNvSpPr>
                <p:nvPr/>
              </p:nvSpPr>
              <p:spPr bwMode="auto">
                <a:xfrm>
                  <a:off x="6279107" y="227938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0" name="Freeform: Shape 1109">
                  <a:extLst>
                    <a:ext uri="{FF2B5EF4-FFF2-40B4-BE49-F238E27FC236}">
                      <a16:creationId xmlns:a16="http://schemas.microsoft.com/office/drawing/2014/main" id="{31AC1F07-9EDF-453F-8968-052387C072E1}"/>
                    </a:ext>
                  </a:extLst>
                </p:cNvPr>
                <p:cNvSpPr>
                  <a:spLocks noChangeArrowheads="1"/>
                </p:cNvSpPr>
                <p:nvPr/>
              </p:nvSpPr>
              <p:spPr bwMode="auto">
                <a:xfrm>
                  <a:off x="6421982" y="227938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1" name="Freeform: Shape 1110">
                  <a:extLst>
                    <a:ext uri="{FF2B5EF4-FFF2-40B4-BE49-F238E27FC236}">
                      <a16:creationId xmlns:a16="http://schemas.microsoft.com/office/drawing/2014/main" id="{5B132C24-0F30-40F2-981E-AE21DC6D35D1}"/>
                    </a:ext>
                  </a:extLst>
                </p:cNvPr>
                <p:cNvSpPr>
                  <a:spLocks noChangeArrowheads="1"/>
                </p:cNvSpPr>
                <p:nvPr/>
              </p:nvSpPr>
              <p:spPr bwMode="auto">
                <a:xfrm>
                  <a:off x="6482675" y="227937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2" name="Freeform: Shape 1111">
                  <a:extLst>
                    <a:ext uri="{FF2B5EF4-FFF2-40B4-BE49-F238E27FC236}">
                      <a16:creationId xmlns:a16="http://schemas.microsoft.com/office/drawing/2014/main" id="{B8EAFE5A-ED84-4A01-A3B8-114285010366}"/>
                    </a:ext>
                  </a:extLst>
                </p:cNvPr>
                <p:cNvSpPr>
                  <a:spLocks noChangeArrowheads="1"/>
                </p:cNvSpPr>
                <p:nvPr/>
              </p:nvSpPr>
              <p:spPr bwMode="auto">
                <a:xfrm>
                  <a:off x="6768424" y="2279378"/>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6"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3" name="Freeform: Shape 1112">
                  <a:extLst>
                    <a:ext uri="{FF2B5EF4-FFF2-40B4-BE49-F238E27FC236}">
                      <a16:creationId xmlns:a16="http://schemas.microsoft.com/office/drawing/2014/main" id="{35C56744-6350-475E-9B1F-B35322DF1852}"/>
                    </a:ext>
                  </a:extLst>
                </p:cNvPr>
                <p:cNvSpPr>
                  <a:spLocks noChangeArrowheads="1"/>
                </p:cNvSpPr>
                <p:nvPr/>
              </p:nvSpPr>
              <p:spPr bwMode="auto">
                <a:xfrm>
                  <a:off x="6831557" y="2279382"/>
                  <a:ext cx="51763" cy="80340"/>
                </a:xfrm>
                <a:custGeom>
                  <a:avLst/>
                  <a:gdLst/>
                  <a:ahLst/>
                  <a:cxnLst/>
                  <a:rect l="l" t="t" r="r" b="b"/>
                  <a:pathLst>
                    <a:path w="51763" h="80340">
                      <a:moveTo>
                        <a:pt x="25024" y="0"/>
                      </a:moveTo>
                      <a:cubicBezTo>
                        <a:pt x="29789" y="109"/>
                        <a:pt x="33553" y="1117"/>
                        <a:pt x="36316" y="3024"/>
                      </a:cubicBezTo>
                      <a:cubicBezTo>
                        <a:pt x="39079" y="4931"/>
                        <a:pt x="41070"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9"/>
                      </a:cubicBezTo>
                      <a:cubicBezTo>
                        <a:pt x="48025" y="68069"/>
                        <a:pt x="46056" y="71313"/>
                        <a:pt x="43431" y="73721"/>
                      </a:cubicBezTo>
                      <a:cubicBezTo>
                        <a:pt x="40624" y="76143"/>
                        <a:pt x="37437" y="77860"/>
                        <a:pt x="33871" y="78870"/>
                      </a:cubicBezTo>
                      <a:cubicBezTo>
                        <a:pt x="30305" y="79880"/>
                        <a:pt x="26746" y="80370"/>
                        <a:pt x="23194" y="80339"/>
                      </a:cubicBezTo>
                      <a:cubicBezTo>
                        <a:pt x="19804" y="80334"/>
                        <a:pt x="16465" y="79944"/>
                        <a:pt x="13176" y="79169"/>
                      </a:cubicBezTo>
                      <a:cubicBezTo>
                        <a:pt x="9887" y="78394"/>
                        <a:pt x="7093" y="77263"/>
                        <a:pt x="4794" y="75775"/>
                      </a:cubicBezTo>
                      <a:lnTo>
                        <a:pt x="7305" y="68005"/>
                      </a:lnTo>
                      <a:cubicBezTo>
                        <a:pt x="9151" y="69242"/>
                        <a:pt x="11455" y="70286"/>
                        <a:pt x="14218" y="71136"/>
                      </a:cubicBezTo>
                      <a:cubicBezTo>
                        <a:pt x="16981" y="71987"/>
                        <a:pt x="20088" y="72431"/>
                        <a:pt x="23537" y="72466"/>
                      </a:cubicBezTo>
                      <a:cubicBezTo>
                        <a:pt x="28783" y="72535"/>
                        <a:pt x="33043" y="71053"/>
                        <a:pt x="36316" y="68020"/>
                      </a:cubicBezTo>
                      <a:cubicBezTo>
                        <a:pt x="39589"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1" y="43491"/>
                        <a:pt x="123" y="37081"/>
                        <a:pt x="0" y="29254"/>
                      </a:cubicBezTo>
                      <a:cubicBezTo>
                        <a:pt x="72"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8"/>
                        <a:pt x="26511" y="48578"/>
                      </a:cubicBezTo>
                      <a:cubicBezTo>
                        <a:pt x="29715" y="48549"/>
                        <a:pt x="32569" y="47634"/>
                        <a:pt x="35073" y="45833"/>
                      </a:cubicBezTo>
                      <a:cubicBezTo>
                        <a:pt x="37576" y="44033"/>
                        <a:pt x="39373" y="41517"/>
                        <a:pt x="40461" y="38287"/>
                      </a:cubicBezTo>
                      <a:cubicBezTo>
                        <a:pt x="40745" y="37420"/>
                        <a:pt x="40950" y="36524"/>
                        <a:pt x="41076" y="35600"/>
                      </a:cubicBezTo>
                      <a:cubicBezTo>
                        <a:pt x="41202"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4" y="12923"/>
                        <a:pt x="35759" y="10903"/>
                      </a:cubicBezTo>
                      <a:cubicBezTo>
                        <a:pt x="33393" y="8883"/>
                        <a:pt x="30348"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4" name="Freeform: Shape 1113">
                  <a:extLst>
                    <a:ext uri="{FF2B5EF4-FFF2-40B4-BE49-F238E27FC236}">
                      <a16:creationId xmlns:a16="http://schemas.microsoft.com/office/drawing/2014/main" id="{1BE7A053-04AB-4352-B545-F2944BC7ED06}"/>
                    </a:ext>
                  </a:extLst>
                </p:cNvPr>
                <p:cNvSpPr>
                  <a:spLocks noChangeArrowheads="1"/>
                </p:cNvSpPr>
                <p:nvPr/>
              </p:nvSpPr>
              <p:spPr bwMode="auto">
                <a:xfrm>
                  <a:off x="6018616" y="2280526"/>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3"/>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6"/>
                        <a:pt x="20910" y="54635"/>
                      </a:cubicBezTo>
                      <a:cubicBezTo>
                        <a:pt x="21057" y="54235"/>
                        <a:pt x="21132" y="53893"/>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5" name="Freeform: Shape 1114">
                  <a:extLst>
                    <a:ext uri="{FF2B5EF4-FFF2-40B4-BE49-F238E27FC236}">
                      <a16:creationId xmlns:a16="http://schemas.microsoft.com/office/drawing/2014/main" id="{8CBD9247-A6C5-4C3E-BAD6-49D89B045055}"/>
                    </a:ext>
                  </a:extLst>
                </p:cNvPr>
                <p:cNvSpPr>
                  <a:spLocks noChangeArrowheads="1"/>
                </p:cNvSpPr>
                <p:nvPr/>
              </p:nvSpPr>
              <p:spPr bwMode="auto">
                <a:xfrm>
                  <a:off x="6562570" y="2280526"/>
                  <a:ext cx="80338" cy="55307"/>
                </a:xfrm>
                <a:custGeom>
                  <a:avLst/>
                  <a:gdLst/>
                  <a:ahLst/>
                  <a:cxnLst/>
                  <a:rect l="l" t="t" r="r" b="b"/>
                  <a:pathLst>
                    <a:path w="80338" h="55307">
                      <a:moveTo>
                        <a:pt x="0" y="0"/>
                      </a:moveTo>
                      <a:lnTo>
                        <a:pt x="10285" y="0"/>
                      </a:lnTo>
                      <a:lnTo>
                        <a:pt x="17713" y="28111"/>
                      </a:lnTo>
                      <a:cubicBezTo>
                        <a:pt x="18465" y="31189"/>
                        <a:pt x="19189" y="34181"/>
                        <a:pt x="19884" y="37087"/>
                      </a:cubicBezTo>
                      <a:cubicBezTo>
                        <a:pt x="20580" y="39993"/>
                        <a:pt x="21189" y="42871"/>
                        <a:pt x="21713" y="45720"/>
                      </a:cubicBezTo>
                      <a:lnTo>
                        <a:pt x="22056" y="45720"/>
                      </a:lnTo>
                      <a:cubicBezTo>
                        <a:pt x="22696" y="42911"/>
                        <a:pt x="23444" y="40038"/>
                        <a:pt x="24298" y="37101"/>
                      </a:cubicBezTo>
                      <a:cubicBezTo>
                        <a:pt x="25153" y="34164"/>
                        <a:pt x="26043" y="31205"/>
                        <a:pt x="26970" y="28225"/>
                      </a:cubicBezTo>
                      <a:lnTo>
                        <a:pt x="35998" y="0"/>
                      </a:lnTo>
                      <a:lnTo>
                        <a:pt x="44454" y="0"/>
                      </a:lnTo>
                      <a:lnTo>
                        <a:pt x="53025" y="27653"/>
                      </a:lnTo>
                      <a:cubicBezTo>
                        <a:pt x="54051" y="30957"/>
                        <a:pt x="54970" y="34097"/>
                        <a:pt x="55782" y="37073"/>
                      </a:cubicBezTo>
                      <a:cubicBezTo>
                        <a:pt x="56594" y="40048"/>
                        <a:pt x="57313" y="42931"/>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6" name="Freeform: Shape 1115">
                  <a:extLst>
                    <a:ext uri="{FF2B5EF4-FFF2-40B4-BE49-F238E27FC236}">
                      <a16:creationId xmlns:a16="http://schemas.microsoft.com/office/drawing/2014/main" id="{64B64BFD-BF8A-4977-BCC6-3CF5B0D79B29}"/>
                    </a:ext>
                  </a:extLst>
                </p:cNvPr>
                <p:cNvSpPr>
                  <a:spLocks noChangeArrowheads="1"/>
                </p:cNvSpPr>
                <p:nvPr/>
              </p:nvSpPr>
              <p:spPr bwMode="auto">
                <a:xfrm>
                  <a:off x="6654581" y="228052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7" name="Freeform: Shape 1116">
                  <a:extLst>
                    <a:ext uri="{FF2B5EF4-FFF2-40B4-BE49-F238E27FC236}">
                      <a16:creationId xmlns:a16="http://schemas.microsoft.com/office/drawing/2014/main" id="{F33EE17E-71E5-4ECD-B5F9-64275DE46654}"/>
                    </a:ext>
                  </a:extLst>
                </p:cNvPr>
                <p:cNvSpPr>
                  <a:spLocks noChangeArrowheads="1"/>
                </p:cNvSpPr>
                <p:nvPr/>
              </p:nvSpPr>
              <p:spPr bwMode="auto">
                <a:xfrm>
                  <a:off x="6740306" y="228052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8" name="Freeform: Shape 1117">
                  <a:extLst>
                    <a:ext uri="{FF2B5EF4-FFF2-40B4-BE49-F238E27FC236}">
                      <a16:creationId xmlns:a16="http://schemas.microsoft.com/office/drawing/2014/main" id="{E5B74B0D-3AE7-4B5C-B2C2-C73F6FA1CD6D}"/>
                    </a:ext>
                  </a:extLst>
                </p:cNvPr>
                <p:cNvSpPr>
                  <a:spLocks noChangeArrowheads="1"/>
                </p:cNvSpPr>
                <p:nvPr/>
              </p:nvSpPr>
              <p:spPr bwMode="auto">
                <a:xfrm>
                  <a:off x="6245006" y="238804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9" name="Freeform: Shape 1118">
                  <a:extLst>
                    <a:ext uri="{FF2B5EF4-FFF2-40B4-BE49-F238E27FC236}">
                      <a16:creationId xmlns:a16="http://schemas.microsoft.com/office/drawing/2014/main" id="{EB7612D1-EF27-427A-AB45-74C325CEC5CB}"/>
                    </a:ext>
                  </a:extLst>
                </p:cNvPr>
                <p:cNvSpPr>
                  <a:spLocks noChangeArrowheads="1"/>
                </p:cNvSpPr>
                <p:nvPr/>
              </p:nvSpPr>
              <p:spPr bwMode="auto">
                <a:xfrm>
                  <a:off x="6053249" y="2392159"/>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0" name="Freeform: Shape 1119">
                  <a:extLst>
                    <a:ext uri="{FF2B5EF4-FFF2-40B4-BE49-F238E27FC236}">
                      <a16:creationId xmlns:a16="http://schemas.microsoft.com/office/drawing/2014/main" id="{B8E006CB-BBB1-4D52-85C5-DEC673E29E94}"/>
                    </a:ext>
                  </a:extLst>
                </p:cNvPr>
                <p:cNvSpPr>
                  <a:spLocks noChangeArrowheads="1"/>
                </p:cNvSpPr>
                <p:nvPr/>
              </p:nvSpPr>
              <p:spPr bwMode="auto">
                <a:xfrm>
                  <a:off x="6367574" y="2392159"/>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1" name="Freeform: Shape 1120">
                  <a:extLst>
                    <a:ext uri="{FF2B5EF4-FFF2-40B4-BE49-F238E27FC236}">
                      <a16:creationId xmlns:a16="http://schemas.microsoft.com/office/drawing/2014/main" id="{5E550AC7-C611-4A72-9FF6-433C854897EA}"/>
                    </a:ext>
                  </a:extLst>
                </p:cNvPr>
                <p:cNvSpPr>
                  <a:spLocks noChangeArrowheads="1"/>
                </p:cNvSpPr>
                <p:nvPr/>
              </p:nvSpPr>
              <p:spPr bwMode="auto">
                <a:xfrm>
                  <a:off x="5791045"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2" name="Freeform: Shape 1121">
                  <a:extLst>
                    <a:ext uri="{FF2B5EF4-FFF2-40B4-BE49-F238E27FC236}">
                      <a16:creationId xmlns:a16="http://schemas.microsoft.com/office/drawing/2014/main" id="{D57C285F-28B2-4777-B77E-7280987DF69F}"/>
                    </a:ext>
                  </a:extLst>
                </p:cNvPr>
                <p:cNvSpPr>
                  <a:spLocks noChangeArrowheads="1"/>
                </p:cNvSpPr>
                <p:nvPr/>
              </p:nvSpPr>
              <p:spPr bwMode="auto">
                <a:xfrm>
                  <a:off x="6200620"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3" name="Freeform: Shape 1122">
                  <a:extLst>
                    <a:ext uri="{FF2B5EF4-FFF2-40B4-BE49-F238E27FC236}">
                      <a16:creationId xmlns:a16="http://schemas.microsoft.com/office/drawing/2014/main" id="{D1BD8BBF-6CD7-4D67-BD52-89F2875E9C42}"/>
                    </a:ext>
                  </a:extLst>
                </p:cNvPr>
                <p:cNvSpPr>
                  <a:spLocks noChangeArrowheads="1"/>
                </p:cNvSpPr>
                <p:nvPr/>
              </p:nvSpPr>
              <p:spPr bwMode="auto">
                <a:xfrm>
                  <a:off x="6800695"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4" name="Freeform: Shape 1123">
                  <a:extLst>
                    <a:ext uri="{FF2B5EF4-FFF2-40B4-BE49-F238E27FC236}">
                      <a16:creationId xmlns:a16="http://schemas.microsoft.com/office/drawing/2014/main" id="{61B02E93-DBD3-4364-BFCF-40D77FF04F5F}"/>
                    </a:ext>
                  </a:extLst>
                </p:cNvPr>
                <p:cNvSpPr>
                  <a:spLocks noChangeArrowheads="1"/>
                </p:cNvSpPr>
                <p:nvPr/>
              </p:nvSpPr>
              <p:spPr bwMode="auto">
                <a:xfrm>
                  <a:off x="5831432" y="24127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5" name="Freeform: Shape 1124">
                  <a:extLst>
                    <a:ext uri="{FF2B5EF4-FFF2-40B4-BE49-F238E27FC236}">
                      <a16:creationId xmlns:a16="http://schemas.microsoft.com/office/drawing/2014/main" id="{C5A38644-5D48-47E6-AA4A-7DE7ED84E77D}"/>
                    </a:ext>
                  </a:extLst>
                </p:cNvPr>
                <p:cNvSpPr>
                  <a:spLocks noChangeArrowheads="1"/>
                </p:cNvSpPr>
                <p:nvPr/>
              </p:nvSpPr>
              <p:spPr bwMode="auto">
                <a:xfrm>
                  <a:off x="5983832" y="24127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6" name="Freeform: Shape 1125">
                  <a:extLst>
                    <a:ext uri="{FF2B5EF4-FFF2-40B4-BE49-F238E27FC236}">
                      <a16:creationId xmlns:a16="http://schemas.microsoft.com/office/drawing/2014/main" id="{3091DDD2-9DA8-4183-B93A-47EA11212279}"/>
                    </a:ext>
                  </a:extLst>
                </p:cNvPr>
                <p:cNvSpPr>
                  <a:spLocks noChangeArrowheads="1"/>
                </p:cNvSpPr>
                <p:nvPr/>
              </p:nvSpPr>
              <p:spPr bwMode="auto">
                <a:xfrm>
                  <a:off x="6079081" y="2412733"/>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7" name="Freeform: Shape 1126">
                  <a:extLst>
                    <a:ext uri="{FF2B5EF4-FFF2-40B4-BE49-F238E27FC236}">
                      <a16:creationId xmlns:a16="http://schemas.microsoft.com/office/drawing/2014/main" id="{56BC8CEB-6D29-4501-A365-062EC826CA30}"/>
                    </a:ext>
                  </a:extLst>
                </p:cNvPr>
                <p:cNvSpPr>
                  <a:spLocks noChangeArrowheads="1"/>
                </p:cNvSpPr>
                <p:nvPr/>
              </p:nvSpPr>
              <p:spPr bwMode="auto">
                <a:xfrm>
                  <a:off x="6126706" y="241273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8" name="Freeform: Shape 1127">
                  <a:extLst>
                    <a:ext uri="{FF2B5EF4-FFF2-40B4-BE49-F238E27FC236}">
                      <a16:creationId xmlns:a16="http://schemas.microsoft.com/office/drawing/2014/main" id="{2EAC1080-9B3E-4291-B15E-5133895DB8D0}"/>
                    </a:ext>
                  </a:extLst>
                </p:cNvPr>
                <p:cNvSpPr>
                  <a:spLocks noChangeArrowheads="1"/>
                </p:cNvSpPr>
                <p:nvPr/>
              </p:nvSpPr>
              <p:spPr bwMode="auto">
                <a:xfrm>
                  <a:off x="6307682" y="241273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9" name="Freeform: Shape 1128">
                  <a:extLst>
                    <a:ext uri="{FF2B5EF4-FFF2-40B4-BE49-F238E27FC236}">
                      <a16:creationId xmlns:a16="http://schemas.microsoft.com/office/drawing/2014/main" id="{6C48D767-5266-4FF2-ADD8-46304D5DEA3C}"/>
                    </a:ext>
                  </a:extLst>
                </p:cNvPr>
                <p:cNvSpPr>
                  <a:spLocks noChangeArrowheads="1"/>
                </p:cNvSpPr>
                <p:nvPr/>
              </p:nvSpPr>
              <p:spPr bwMode="auto">
                <a:xfrm>
                  <a:off x="6396950" y="241273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0" name="Freeform: Shape 1129">
                  <a:extLst>
                    <a:ext uri="{FF2B5EF4-FFF2-40B4-BE49-F238E27FC236}">
                      <a16:creationId xmlns:a16="http://schemas.microsoft.com/office/drawing/2014/main" id="{56964D7D-2DE2-4AE6-BCEA-A5A09C92536E}"/>
                    </a:ext>
                  </a:extLst>
                </p:cNvPr>
                <p:cNvSpPr>
                  <a:spLocks noChangeArrowheads="1"/>
                </p:cNvSpPr>
                <p:nvPr/>
              </p:nvSpPr>
              <p:spPr bwMode="auto">
                <a:xfrm>
                  <a:off x="6450785" y="2412733"/>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1" name="Freeform: Shape 1130">
                  <a:extLst>
                    <a:ext uri="{FF2B5EF4-FFF2-40B4-BE49-F238E27FC236}">
                      <a16:creationId xmlns:a16="http://schemas.microsoft.com/office/drawing/2014/main" id="{AA8861F5-13E0-4EAE-9D94-796C1E7E28A8}"/>
                    </a:ext>
                  </a:extLst>
                </p:cNvPr>
                <p:cNvSpPr>
                  <a:spLocks noChangeArrowheads="1"/>
                </p:cNvSpPr>
                <p:nvPr/>
              </p:nvSpPr>
              <p:spPr bwMode="auto">
                <a:xfrm>
                  <a:off x="6568400" y="2412733"/>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2" name="Freeform: Shape 1131">
                  <a:extLst>
                    <a:ext uri="{FF2B5EF4-FFF2-40B4-BE49-F238E27FC236}">
                      <a16:creationId xmlns:a16="http://schemas.microsoft.com/office/drawing/2014/main" id="{080FD46F-39C4-4C64-9656-6A15F05DF17A}"/>
                    </a:ext>
                  </a:extLst>
                </p:cNvPr>
                <p:cNvSpPr>
                  <a:spLocks noChangeArrowheads="1"/>
                </p:cNvSpPr>
                <p:nvPr/>
              </p:nvSpPr>
              <p:spPr bwMode="auto">
                <a:xfrm>
                  <a:off x="6635075" y="2412733"/>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3" name="Freeform: Shape 1132">
                  <a:extLst>
                    <a:ext uri="{FF2B5EF4-FFF2-40B4-BE49-F238E27FC236}">
                      <a16:creationId xmlns:a16="http://schemas.microsoft.com/office/drawing/2014/main" id="{6B181F29-EAAC-4D7A-8E1B-340D449D6754}"/>
                    </a:ext>
                  </a:extLst>
                </p:cNvPr>
                <p:cNvSpPr>
                  <a:spLocks noChangeArrowheads="1"/>
                </p:cNvSpPr>
                <p:nvPr/>
              </p:nvSpPr>
              <p:spPr bwMode="auto">
                <a:xfrm>
                  <a:off x="6698207" y="2412733"/>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4" name="Freeform: Shape 1133">
                  <a:extLst>
                    <a:ext uri="{FF2B5EF4-FFF2-40B4-BE49-F238E27FC236}">
                      <a16:creationId xmlns:a16="http://schemas.microsoft.com/office/drawing/2014/main" id="{5E826F81-F751-49E9-8910-23C9C1C55E24}"/>
                    </a:ext>
                  </a:extLst>
                </p:cNvPr>
                <p:cNvSpPr>
                  <a:spLocks noChangeArrowheads="1"/>
                </p:cNvSpPr>
                <p:nvPr/>
              </p:nvSpPr>
              <p:spPr bwMode="auto">
                <a:xfrm>
                  <a:off x="6768425" y="2412732"/>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5" name="Freeform: Shape 1134">
                  <a:extLst>
                    <a:ext uri="{FF2B5EF4-FFF2-40B4-BE49-F238E27FC236}">
                      <a16:creationId xmlns:a16="http://schemas.microsoft.com/office/drawing/2014/main" id="{ED5AFAE8-B245-434F-94C3-1F7F32755B32}"/>
                    </a:ext>
                  </a:extLst>
                </p:cNvPr>
                <p:cNvSpPr>
                  <a:spLocks noChangeArrowheads="1"/>
                </p:cNvSpPr>
                <p:nvPr/>
              </p:nvSpPr>
              <p:spPr bwMode="auto">
                <a:xfrm>
                  <a:off x="5923824" y="2413876"/>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6" name="Freeform: Shape 1135">
                  <a:extLst>
                    <a:ext uri="{FF2B5EF4-FFF2-40B4-BE49-F238E27FC236}">
                      <a16:creationId xmlns:a16="http://schemas.microsoft.com/office/drawing/2014/main" id="{38413365-32DD-44DE-AA6A-911140831C85}"/>
                    </a:ext>
                  </a:extLst>
                </p:cNvPr>
                <p:cNvSpPr>
                  <a:spLocks noChangeArrowheads="1"/>
                </p:cNvSpPr>
                <p:nvPr/>
              </p:nvSpPr>
              <p:spPr bwMode="auto">
                <a:xfrm>
                  <a:off x="6054506" y="24138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7" name="Freeform: Shape 1136">
                  <a:extLst>
                    <a:ext uri="{FF2B5EF4-FFF2-40B4-BE49-F238E27FC236}">
                      <a16:creationId xmlns:a16="http://schemas.microsoft.com/office/drawing/2014/main" id="{81223509-FE2D-452E-9608-99D7806409F3}"/>
                    </a:ext>
                  </a:extLst>
                </p:cNvPr>
                <p:cNvSpPr>
                  <a:spLocks noChangeArrowheads="1"/>
                </p:cNvSpPr>
                <p:nvPr/>
              </p:nvSpPr>
              <p:spPr bwMode="auto">
                <a:xfrm>
                  <a:off x="6368831" y="24138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8" name="Freeform: Shape 1137">
                  <a:extLst>
                    <a:ext uri="{FF2B5EF4-FFF2-40B4-BE49-F238E27FC236}">
                      <a16:creationId xmlns:a16="http://schemas.microsoft.com/office/drawing/2014/main" id="{301A78D3-80EF-48F4-952A-5FED5E38304A}"/>
                    </a:ext>
                  </a:extLst>
                </p:cNvPr>
                <p:cNvSpPr>
                  <a:spLocks noChangeArrowheads="1"/>
                </p:cNvSpPr>
                <p:nvPr/>
              </p:nvSpPr>
              <p:spPr bwMode="auto">
                <a:xfrm>
                  <a:off x="6501838" y="2413876"/>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0"/>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9" name="Freeform: Shape 1138">
                  <a:extLst>
                    <a:ext uri="{FF2B5EF4-FFF2-40B4-BE49-F238E27FC236}">
                      <a16:creationId xmlns:a16="http://schemas.microsoft.com/office/drawing/2014/main" id="{DCF6D0D4-EBCA-43E1-986F-2AE6DF330B2A}"/>
                    </a:ext>
                  </a:extLst>
                </p:cNvPr>
                <p:cNvSpPr>
                  <a:spLocks noChangeArrowheads="1"/>
                </p:cNvSpPr>
                <p:nvPr/>
              </p:nvSpPr>
              <p:spPr bwMode="auto">
                <a:xfrm>
                  <a:off x="5838327" y="2529661"/>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0" name="Freeform: Shape 1139">
                  <a:extLst>
                    <a:ext uri="{FF2B5EF4-FFF2-40B4-BE49-F238E27FC236}">
                      <a16:creationId xmlns:a16="http://schemas.microsoft.com/office/drawing/2014/main" id="{FEF6FA17-CBCF-487D-96EE-5A81E4F6C32C}"/>
                    </a:ext>
                  </a:extLst>
                </p:cNvPr>
                <p:cNvSpPr>
                  <a:spLocks noChangeArrowheads="1"/>
                </p:cNvSpPr>
                <p:nvPr/>
              </p:nvSpPr>
              <p:spPr bwMode="auto">
                <a:xfrm>
                  <a:off x="5940206" y="2530919"/>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1" name="Freeform: Shape 1140">
                  <a:extLst>
                    <a:ext uri="{FF2B5EF4-FFF2-40B4-BE49-F238E27FC236}">
                      <a16:creationId xmlns:a16="http://schemas.microsoft.com/office/drawing/2014/main" id="{E7A170FD-2B59-4475-852C-05B83E0CAA34}"/>
                    </a:ext>
                  </a:extLst>
                </p:cNvPr>
                <p:cNvSpPr>
                  <a:spLocks noChangeArrowheads="1"/>
                </p:cNvSpPr>
                <p:nvPr/>
              </p:nvSpPr>
              <p:spPr bwMode="auto">
                <a:xfrm>
                  <a:off x="6492656" y="2530919"/>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2" name="Freeform: Shape 1141">
                  <a:extLst>
                    <a:ext uri="{FF2B5EF4-FFF2-40B4-BE49-F238E27FC236}">
                      <a16:creationId xmlns:a16="http://schemas.microsoft.com/office/drawing/2014/main" id="{752BACEB-EFAE-4B19-B5EA-710D9634BA1C}"/>
                    </a:ext>
                  </a:extLst>
                </p:cNvPr>
                <p:cNvSpPr>
                  <a:spLocks noChangeArrowheads="1"/>
                </p:cNvSpPr>
                <p:nvPr/>
              </p:nvSpPr>
              <p:spPr bwMode="auto">
                <a:xfrm>
                  <a:off x="6558074" y="253503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3" name="Freeform: Shape 1142">
                  <a:extLst>
                    <a:ext uri="{FF2B5EF4-FFF2-40B4-BE49-F238E27FC236}">
                      <a16:creationId xmlns:a16="http://schemas.microsoft.com/office/drawing/2014/main" id="{8ED19964-53A4-4215-8DA7-9651D9D01CCA}"/>
                    </a:ext>
                  </a:extLst>
                </p:cNvPr>
                <p:cNvSpPr>
                  <a:spLocks noChangeArrowheads="1"/>
                </p:cNvSpPr>
                <p:nvPr/>
              </p:nvSpPr>
              <p:spPr bwMode="auto">
                <a:xfrm>
                  <a:off x="5895820" y="25434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4" name="Freeform: Shape 1143">
                  <a:extLst>
                    <a:ext uri="{FF2B5EF4-FFF2-40B4-BE49-F238E27FC236}">
                      <a16:creationId xmlns:a16="http://schemas.microsoft.com/office/drawing/2014/main" id="{821BF4C2-63BD-408F-B7EF-1888A6575CCA}"/>
                    </a:ext>
                  </a:extLst>
                </p:cNvPr>
                <p:cNvSpPr>
                  <a:spLocks noChangeArrowheads="1"/>
                </p:cNvSpPr>
                <p:nvPr/>
              </p:nvSpPr>
              <p:spPr bwMode="auto">
                <a:xfrm>
                  <a:off x="6238720" y="25434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5" name="Freeform: Shape 1144">
                  <a:extLst>
                    <a:ext uri="{FF2B5EF4-FFF2-40B4-BE49-F238E27FC236}">
                      <a16:creationId xmlns:a16="http://schemas.microsoft.com/office/drawing/2014/main" id="{B852CCB0-ECB9-4988-8B65-21943E2CB4F1}"/>
                    </a:ext>
                  </a:extLst>
                </p:cNvPr>
                <p:cNvSpPr>
                  <a:spLocks noChangeArrowheads="1"/>
                </p:cNvSpPr>
                <p:nvPr/>
              </p:nvSpPr>
              <p:spPr bwMode="auto">
                <a:xfrm>
                  <a:off x="5774282" y="2555608"/>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6" name="Freeform: Shape 1145">
                  <a:extLst>
                    <a:ext uri="{FF2B5EF4-FFF2-40B4-BE49-F238E27FC236}">
                      <a16:creationId xmlns:a16="http://schemas.microsoft.com/office/drawing/2014/main" id="{A8C76DFD-0D9D-4BEF-9271-16CC253BCEE2}"/>
                    </a:ext>
                  </a:extLst>
                </p:cNvPr>
                <p:cNvSpPr>
                  <a:spLocks noChangeArrowheads="1"/>
                </p:cNvSpPr>
                <p:nvPr/>
              </p:nvSpPr>
              <p:spPr bwMode="auto">
                <a:xfrm>
                  <a:off x="6002881" y="2555608"/>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7" name="Freeform: Shape 1146">
                  <a:extLst>
                    <a:ext uri="{FF2B5EF4-FFF2-40B4-BE49-F238E27FC236}">
                      <a16:creationId xmlns:a16="http://schemas.microsoft.com/office/drawing/2014/main" id="{265E9576-6DA6-49CF-8386-5FF15813061D}"/>
                    </a:ext>
                  </a:extLst>
                </p:cNvPr>
                <p:cNvSpPr>
                  <a:spLocks noChangeArrowheads="1"/>
                </p:cNvSpPr>
                <p:nvPr/>
              </p:nvSpPr>
              <p:spPr bwMode="auto">
                <a:xfrm>
                  <a:off x="6082625" y="255560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30"/>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8" name="Freeform: Shape 1147">
                  <a:extLst>
                    <a:ext uri="{FF2B5EF4-FFF2-40B4-BE49-F238E27FC236}">
                      <a16:creationId xmlns:a16="http://schemas.microsoft.com/office/drawing/2014/main" id="{356F6591-8537-4C61-9E15-42636BDBB298}"/>
                    </a:ext>
                  </a:extLst>
                </p:cNvPr>
                <p:cNvSpPr>
                  <a:spLocks noChangeArrowheads="1"/>
                </p:cNvSpPr>
                <p:nvPr/>
              </p:nvSpPr>
              <p:spPr bwMode="auto">
                <a:xfrm>
                  <a:off x="6145414" y="25556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9" name="Freeform: Shape 1148">
                  <a:extLst>
                    <a:ext uri="{FF2B5EF4-FFF2-40B4-BE49-F238E27FC236}">
                      <a16:creationId xmlns:a16="http://schemas.microsoft.com/office/drawing/2014/main" id="{2B1D6E62-87B2-4B14-915B-0638CEECE602}"/>
                    </a:ext>
                  </a:extLst>
                </p:cNvPr>
                <p:cNvSpPr>
                  <a:spLocks noChangeArrowheads="1"/>
                </p:cNvSpPr>
                <p:nvPr/>
              </p:nvSpPr>
              <p:spPr bwMode="auto">
                <a:xfrm>
                  <a:off x="6206450" y="255560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0" name="Freeform: Shape 1149">
                  <a:extLst>
                    <a:ext uri="{FF2B5EF4-FFF2-40B4-BE49-F238E27FC236}">
                      <a16:creationId xmlns:a16="http://schemas.microsoft.com/office/drawing/2014/main" id="{A6AD3E17-75F0-4B91-8078-81624F721555}"/>
                    </a:ext>
                  </a:extLst>
                </p:cNvPr>
                <p:cNvSpPr>
                  <a:spLocks noChangeArrowheads="1"/>
                </p:cNvSpPr>
                <p:nvPr/>
              </p:nvSpPr>
              <p:spPr bwMode="auto">
                <a:xfrm>
                  <a:off x="6282650" y="255560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1" name="Freeform: Shape 1150">
                  <a:extLst>
                    <a:ext uri="{FF2B5EF4-FFF2-40B4-BE49-F238E27FC236}">
                      <a16:creationId xmlns:a16="http://schemas.microsoft.com/office/drawing/2014/main" id="{F51CE926-CD5D-4060-8CCA-4E1A6420AAE8}"/>
                    </a:ext>
                  </a:extLst>
                </p:cNvPr>
                <p:cNvSpPr>
                  <a:spLocks noChangeArrowheads="1"/>
                </p:cNvSpPr>
                <p:nvPr/>
              </p:nvSpPr>
              <p:spPr bwMode="auto">
                <a:xfrm>
                  <a:off x="6345782" y="255560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2" name="Freeform: Shape 1151">
                  <a:extLst>
                    <a:ext uri="{FF2B5EF4-FFF2-40B4-BE49-F238E27FC236}">
                      <a16:creationId xmlns:a16="http://schemas.microsoft.com/office/drawing/2014/main" id="{55C9AAB6-E4AB-4C59-A843-73C22BB8CB79}"/>
                    </a:ext>
                  </a:extLst>
                </p:cNvPr>
                <p:cNvSpPr>
                  <a:spLocks noChangeArrowheads="1"/>
                </p:cNvSpPr>
                <p:nvPr/>
              </p:nvSpPr>
              <p:spPr bwMode="auto">
                <a:xfrm>
                  <a:off x="6406475" y="2555607"/>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3" name="Freeform: Shape 1152">
                  <a:extLst>
                    <a:ext uri="{FF2B5EF4-FFF2-40B4-BE49-F238E27FC236}">
                      <a16:creationId xmlns:a16="http://schemas.microsoft.com/office/drawing/2014/main" id="{93640BF6-2AF1-441B-9E71-51AA99D02DA2}"/>
                    </a:ext>
                  </a:extLst>
                </p:cNvPr>
                <p:cNvSpPr>
                  <a:spLocks noChangeArrowheads="1"/>
                </p:cNvSpPr>
                <p:nvPr/>
              </p:nvSpPr>
              <p:spPr bwMode="auto">
                <a:xfrm>
                  <a:off x="6441260" y="255560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4" name="Freeform: Shape 1153">
                  <a:extLst>
                    <a:ext uri="{FF2B5EF4-FFF2-40B4-BE49-F238E27FC236}">
                      <a16:creationId xmlns:a16="http://schemas.microsoft.com/office/drawing/2014/main" id="{ACA8D6C5-A4D1-4FAE-9D2E-BBD2F1B9787A}"/>
                    </a:ext>
                  </a:extLst>
                </p:cNvPr>
                <p:cNvSpPr>
                  <a:spLocks noChangeArrowheads="1"/>
                </p:cNvSpPr>
                <p:nvPr/>
              </p:nvSpPr>
              <p:spPr bwMode="auto">
                <a:xfrm>
                  <a:off x="6587450" y="255560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5" name="Freeform: Shape 1154">
                  <a:extLst>
                    <a:ext uri="{FF2B5EF4-FFF2-40B4-BE49-F238E27FC236}">
                      <a16:creationId xmlns:a16="http://schemas.microsoft.com/office/drawing/2014/main" id="{AB1E2895-85B1-4A15-A07B-308C62638538}"/>
                    </a:ext>
                  </a:extLst>
                </p:cNvPr>
                <p:cNvSpPr>
                  <a:spLocks noChangeArrowheads="1"/>
                </p:cNvSpPr>
                <p:nvPr/>
              </p:nvSpPr>
              <p:spPr bwMode="auto">
                <a:xfrm>
                  <a:off x="6559331" y="25567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6" name="Freeform: Shape 1155">
                  <a:extLst>
                    <a:ext uri="{FF2B5EF4-FFF2-40B4-BE49-F238E27FC236}">
                      <a16:creationId xmlns:a16="http://schemas.microsoft.com/office/drawing/2014/main" id="{6442FBBE-A379-45F7-BBC8-3B604D1F52B9}"/>
                    </a:ext>
                  </a:extLst>
                </p:cNvPr>
                <p:cNvSpPr>
                  <a:spLocks noChangeArrowheads="1"/>
                </p:cNvSpPr>
                <p:nvPr/>
              </p:nvSpPr>
              <p:spPr bwMode="auto">
                <a:xfrm>
                  <a:off x="6362202" y="2663011"/>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7" name="Freeform: Shape 1156">
                  <a:extLst>
                    <a:ext uri="{FF2B5EF4-FFF2-40B4-BE49-F238E27FC236}">
                      <a16:creationId xmlns:a16="http://schemas.microsoft.com/office/drawing/2014/main" id="{5D0D26EF-1B1B-4C9A-A5AF-893C9D5CA070}"/>
                    </a:ext>
                  </a:extLst>
                </p:cNvPr>
                <p:cNvSpPr>
                  <a:spLocks noChangeArrowheads="1"/>
                </p:cNvSpPr>
                <p:nvPr/>
              </p:nvSpPr>
              <p:spPr bwMode="auto">
                <a:xfrm>
                  <a:off x="5898106" y="2664268"/>
                  <a:ext cx="52106" cy="82396"/>
                </a:xfrm>
                <a:custGeom>
                  <a:avLst/>
                  <a:gdLst/>
                  <a:ahLst/>
                  <a:cxnLst/>
                  <a:rect l="l" t="t" r="r" b="b"/>
                  <a:pathLst>
                    <a:path w="52106" h="82396">
                      <a:moveTo>
                        <a:pt x="41719" y="0"/>
                      </a:moveTo>
                      <a:lnTo>
                        <a:pt x="51649" y="0"/>
                      </a:lnTo>
                      <a:lnTo>
                        <a:pt x="51649" y="66852"/>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80"/>
                        <a:pt x="35358" y="79286"/>
                      </a:cubicBezTo>
                      <a:cubicBezTo>
                        <a:pt x="32173" y="81293"/>
                        <a:pt x="28309" y="82330"/>
                        <a:pt x="23766" y="82396"/>
                      </a:cubicBezTo>
                      <a:cubicBezTo>
                        <a:pt x="16922" y="82276"/>
                        <a:pt x="11289" y="79691"/>
                        <a:pt x="6866" y="74644"/>
                      </a:cubicBezTo>
                      <a:cubicBezTo>
                        <a:pt x="2443" y="69597"/>
                        <a:pt x="154" y="62811"/>
                        <a:pt x="0" y="54286"/>
                      </a:cubicBezTo>
                      <a:cubicBezTo>
                        <a:pt x="22" y="48125"/>
                        <a:pt x="1157" y="42841"/>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6"/>
                        <a:pt x="14303" y="68264"/>
                      </a:cubicBezTo>
                      <a:cubicBezTo>
                        <a:pt x="17057" y="72132"/>
                        <a:pt x="21127" y="74143"/>
                        <a:pt x="26511" y="74295"/>
                      </a:cubicBezTo>
                      <a:cubicBezTo>
                        <a:pt x="29963" y="74260"/>
                        <a:pt x="33036" y="73187"/>
                        <a:pt x="35730" y="71078"/>
                      </a:cubicBezTo>
                      <a:cubicBezTo>
                        <a:pt x="38425" y="68969"/>
                        <a:pt x="40269" y="66036"/>
                        <a:pt x="41262" y="62280"/>
                      </a:cubicBezTo>
                      <a:cubicBezTo>
                        <a:pt x="41431" y="61599"/>
                        <a:pt x="41550" y="60903"/>
                        <a:pt x="41619" y="60194"/>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8"/>
                        <a:pt x="38815" y="38167"/>
                        <a:pt x="36273" y="35978"/>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8" name="Freeform: Shape 1157">
                  <a:extLst>
                    <a:ext uri="{FF2B5EF4-FFF2-40B4-BE49-F238E27FC236}">
                      <a16:creationId xmlns:a16="http://schemas.microsoft.com/office/drawing/2014/main" id="{2C122658-3EAD-48E3-B5C8-D5DF15974431}"/>
                    </a:ext>
                  </a:extLst>
                </p:cNvPr>
                <p:cNvSpPr>
                  <a:spLocks noChangeArrowheads="1"/>
                </p:cNvSpPr>
                <p:nvPr/>
              </p:nvSpPr>
              <p:spPr bwMode="auto">
                <a:xfrm>
                  <a:off x="6120725" y="2664268"/>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3"/>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10"/>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9" name="Freeform: Shape 1158">
                  <a:extLst>
                    <a:ext uri="{FF2B5EF4-FFF2-40B4-BE49-F238E27FC236}">
                      <a16:creationId xmlns:a16="http://schemas.microsoft.com/office/drawing/2014/main" id="{947FF733-5152-4A5E-8DAC-ECD06E453B52}"/>
                    </a:ext>
                  </a:extLst>
                </p:cNvPr>
                <p:cNvSpPr>
                  <a:spLocks noChangeArrowheads="1"/>
                </p:cNvSpPr>
                <p:nvPr/>
              </p:nvSpPr>
              <p:spPr bwMode="auto">
                <a:xfrm>
                  <a:off x="5986574" y="266838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0" name="Freeform: Shape 1159">
                  <a:extLst>
                    <a:ext uri="{FF2B5EF4-FFF2-40B4-BE49-F238E27FC236}">
                      <a16:creationId xmlns:a16="http://schemas.microsoft.com/office/drawing/2014/main" id="{AEBD037F-335F-4102-9070-D1CDF0B4C857}"/>
                    </a:ext>
                  </a:extLst>
                </p:cNvPr>
                <p:cNvSpPr>
                  <a:spLocks noChangeArrowheads="1"/>
                </p:cNvSpPr>
                <p:nvPr/>
              </p:nvSpPr>
              <p:spPr bwMode="auto">
                <a:xfrm>
                  <a:off x="6405674" y="266838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1" name="Freeform: Shape 1160">
                  <a:extLst>
                    <a:ext uri="{FF2B5EF4-FFF2-40B4-BE49-F238E27FC236}">
                      <a16:creationId xmlns:a16="http://schemas.microsoft.com/office/drawing/2014/main" id="{881A2AF9-CE4E-4D6B-9387-9161FD37949A}"/>
                    </a:ext>
                  </a:extLst>
                </p:cNvPr>
                <p:cNvSpPr>
                  <a:spLocks noChangeArrowheads="1"/>
                </p:cNvSpPr>
                <p:nvPr/>
              </p:nvSpPr>
              <p:spPr bwMode="auto">
                <a:xfrm>
                  <a:off x="6010120"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2" name="Freeform: Shape 1161">
                  <a:extLst>
                    <a:ext uri="{FF2B5EF4-FFF2-40B4-BE49-F238E27FC236}">
                      <a16:creationId xmlns:a16="http://schemas.microsoft.com/office/drawing/2014/main" id="{ABD6A311-6707-47FF-BBA0-74022C0A6EB0}"/>
                    </a:ext>
                  </a:extLst>
                </p:cNvPr>
                <p:cNvSpPr>
                  <a:spLocks noChangeArrowheads="1"/>
                </p:cNvSpPr>
                <p:nvPr/>
              </p:nvSpPr>
              <p:spPr bwMode="auto">
                <a:xfrm>
                  <a:off x="6429220"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3" name="Freeform: Shape 1162">
                  <a:extLst>
                    <a:ext uri="{FF2B5EF4-FFF2-40B4-BE49-F238E27FC236}">
                      <a16:creationId xmlns:a16="http://schemas.microsoft.com/office/drawing/2014/main" id="{009F21CB-F4E3-4822-B9DD-74646C7C0D4D}"/>
                    </a:ext>
                  </a:extLst>
                </p:cNvPr>
                <p:cNvSpPr>
                  <a:spLocks noChangeArrowheads="1"/>
                </p:cNvSpPr>
                <p:nvPr/>
              </p:nvSpPr>
              <p:spPr bwMode="auto">
                <a:xfrm>
                  <a:off x="6533995"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4" name="Freeform: Shape 1163">
                  <a:extLst>
                    <a:ext uri="{FF2B5EF4-FFF2-40B4-BE49-F238E27FC236}">
                      <a16:creationId xmlns:a16="http://schemas.microsoft.com/office/drawing/2014/main" id="{AC09ABD4-DF97-4BE1-933A-231FF8C42483}"/>
                    </a:ext>
                  </a:extLst>
                </p:cNvPr>
                <p:cNvSpPr>
                  <a:spLocks noChangeArrowheads="1"/>
                </p:cNvSpPr>
                <p:nvPr/>
              </p:nvSpPr>
              <p:spPr bwMode="auto">
                <a:xfrm>
                  <a:off x="5773939" y="268895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9"/>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5" name="Freeform: Shape 1164">
                  <a:extLst>
                    <a:ext uri="{FF2B5EF4-FFF2-40B4-BE49-F238E27FC236}">
                      <a16:creationId xmlns:a16="http://schemas.microsoft.com/office/drawing/2014/main" id="{71016B99-225A-467B-B3D3-FF95D691AAF2}"/>
                    </a:ext>
                  </a:extLst>
                </p:cNvPr>
                <p:cNvSpPr>
                  <a:spLocks noChangeArrowheads="1"/>
                </p:cNvSpPr>
                <p:nvPr/>
              </p:nvSpPr>
              <p:spPr bwMode="auto">
                <a:xfrm>
                  <a:off x="5834975" y="26889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6" name="Freeform: Shape 1165">
                  <a:extLst>
                    <a:ext uri="{FF2B5EF4-FFF2-40B4-BE49-F238E27FC236}">
                      <a16:creationId xmlns:a16="http://schemas.microsoft.com/office/drawing/2014/main" id="{F6B8E9E3-0F1C-4D26-A207-C85EFD856760}"/>
                    </a:ext>
                  </a:extLst>
                </p:cNvPr>
                <p:cNvSpPr>
                  <a:spLocks noChangeArrowheads="1"/>
                </p:cNvSpPr>
                <p:nvPr/>
              </p:nvSpPr>
              <p:spPr bwMode="auto">
                <a:xfrm>
                  <a:off x="6050735" y="268895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4"/>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6"/>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7" name="Freeform: Shape 1166">
                  <a:extLst>
                    <a:ext uri="{FF2B5EF4-FFF2-40B4-BE49-F238E27FC236}">
                      <a16:creationId xmlns:a16="http://schemas.microsoft.com/office/drawing/2014/main" id="{CB5FA4E8-D660-44D4-9CBB-6D7390703D7E}"/>
                    </a:ext>
                  </a:extLst>
                </p:cNvPr>
                <p:cNvSpPr>
                  <a:spLocks noChangeArrowheads="1"/>
                </p:cNvSpPr>
                <p:nvPr/>
              </p:nvSpPr>
              <p:spPr bwMode="auto">
                <a:xfrm>
                  <a:off x="6183857" y="26889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8" name="Freeform: Shape 1167">
                  <a:extLst>
                    <a:ext uri="{FF2B5EF4-FFF2-40B4-BE49-F238E27FC236}">
                      <a16:creationId xmlns:a16="http://schemas.microsoft.com/office/drawing/2014/main" id="{A4B009E6-588F-420E-A73F-50B8861F9A34}"/>
                    </a:ext>
                  </a:extLst>
                </p:cNvPr>
                <p:cNvSpPr>
                  <a:spLocks noChangeArrowheads="1"/>
                </p:cNvSpPr>
                <p:nvPr/>
              </p:nvSpPr>
              <p:spPr bwMode="auto">
                <a:xfrm>
                  <a:off x="6244550" y="26889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9" name="Freeform: Shape 1168">
                  <a:extLst>
                    <a:ext uri="{FF2B5EF4-FFF2-40B4-BE49-F238E27FC236}">
                      <a16:creationId xmlns:a16="http://schemas.microsoft.com/office/drawing/2014/main" id="{9122A8CE-ED8B-48E3-9AC1-5CB9857599EF}"/>
                    </a:ext>
                  </a:extLst>
                </p:cNvPr>
                <p:cNvSpPr>
                  <a:spLocks noChangeArrowheads="1"/>
                </p:cNvSpPr>
                <p:nvPr/>
              </p:nvSpPr>
              <p:spPr bwMode="auto">
                <a:xfrm>
                  <a:off x="6307682" y="26889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0" name="Freeform: Shape 1169">
                  <a:extLst>
                    <a:ext uri="{FF2B5EF4-FFF2-40B4-BE49-F238E27FC236}">
                      <a16:creationId xmlns:a16="http://schemas.microsoft.com/office/drawing/2014/main" id="{133C498D-21F1-4748-9F35-2BC4A2EAA5FC}"/>
                    </a:ext>
                  </a:extLst>
                </p:cNvPr>
                <p:cNvSpPr>
                  <a:spLocks noChangeArrowheads="1"/>
                </p:cNvSpPr>
                <p:nvPr/>
              </p:nvSpPr>
              <p:spPr bwMode="auto">
                <a:xfrm>
                  <a:off x="6469835" y="268895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4"/>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6"/>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1" name="Freeform: Shape 1170">
                  <a:extLst>
                    <a:ext uri="{FF2B5EF4-FFF2-40B4-BE49-F238E27FC236}">
                      <a16:creationId xmlns:a16="http://schemas.microsoft.com/office/drawing/2014/main" id="{9EB5DD2D-922F-4442-AF22-24D7FA2313E5}"/>
                    </a:ext>
                  </a:extLst>
                </p:cNvPr>
                <p:cNvSpPr>
                  <a:spLocks noChangeArrowheads="1"/>
                </p:cNvSpPr>
                <p:nvPr/>
              </p:nvSpPr>
              <p:spPr bwMode="auto">
                <a:xfrm>
                  <a:off x="6574382" y="2688958"/>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2"/>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2" name="Freeform: Shape 1171">
                  <a:extLst>
                    <a:ext uri="{FF2B5EF4-FFF2-40B4-BE49-F238E27FC236}">
                      <a16:creationId xmlns:a16="http://schemas.microsoft.com/office/drawing/2014/main" id="{7EBB4F4B-1143-484B-9016-DADF925D06FE}"/>
                    </a:ext>
                  </a:extLst>
                </p:cNvPr>
                <p:cNvSpPr>
                  <a:spLocks noChangeArrowheads="1"/>
                </p:cNvSpPr>
                <p:nvPr/>
              </p:nvSpPr>
              <p:spPr bwMode="auto">
                <a:xfrm>
                  <a:off x="5987831" y="26901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3" name="Freeform: Shape 1172">
                  <a:extLst>
                    <a:ext uri="{FF2B5EF4-FFF2-40B4-BE49-F238E27FC236}">
                      <a16:creationId xmlns:a16="http://schemas.microsoft.com/office/drawing/2014/main" id="{169DC7B5-49E0-476F-AB3F-8BCDC0B61DFC}"/>
                    </a:ext>
                  </a:extLst>
                </p:cNvPr>
                <p:cNvSpPr>
                  <a:spLocks noChangeArrowheads="1"/>
                </p:cNvSpPr>
                <p:nvPr/>
              </p:nvSpPr>
              <p:spPr bwMode="auto">
                <a:xfrm>
                  <a:off x="6406931" y="26901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4" name="Freeform: Shape 1173">
                  <a:extLst>
                    <a:ext uri="{FF2B5EF4-FFF2-40B4-BE49-F238E27FC236}">
                      <a16:creationId xmlns:a16="http://schemas.microsoft.com/office/drawing/2014/main" id="{F7894318-0F69-49D6-8731-33E3F47BB74E}"/>
                    </a:ext>
                  </a:extLst>
                </p:cNvPr>
                <p:cNvSpPr>
                  <a:spLocks noChangeArrowheads="1"/>
                </p:cNvSpPr>
                <p:nvPr/>
              </p:nvSpPr>
              <p:spPr bwMode="auto">
                <a:xfrm>
                  <a:off x="5816381" y="280714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5" name="Freeform: Shape 1174">
                  <a:extLst>
                    <a:ext uri="{FF2B5EF4-FFF2-40B4-BE49-F238E27FC236}">
                      <a16:creationId xmlns:a16="http://schemas.microsoft.com/office/drawing/2014/main" id="{9249E6FF-F9B3-40B8-9C17-C91FEF8B4C43}"/>
                    </a:ext>
                  </a:extLst>
                </p:cNvPr>
                <p:cNvSpPr>
                  <a:spLocks noChangeArrowheads="1"/>
                </p:cNvSpPr>
                <p:nvPr/>
              </p:nvSpPr>
              <p:spPr bwMode="auto">
                <a:xfrm>
                  <a:off x="6396149" y="281125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6" name="Freeform: Shape 1175">
                  <a:extLst>
                    <a:ext uri="{FF2B5EF4-FFF2-40B4-BE49-F238E27FC236}">
                      <a16:creationId xmlns:a16="http://schemas.microsoft.com/office/drawing/2014/main" id="{CFE8AFDA-2B23-4063-8F72-B5DB5FB1DED4}"/>
                    </a:ext>
                  </a:extLst>
                </p:cNvPr>
                <p:cNvSpPr>
                  <a:spLocks noChangeArrowheads="1"/>
                </p:cNvSpPr>
                <p:nvPr/>
              </p:nvSpPr>
              <p:spPr bwMode="auto">
                <a:xfrm>
                  <a:off x="5771995" y="28197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7" name="Freeform: Shape 1176">
                  <a:extLst>
                    <a:ext uri="{FF2B5EF4-FFF2-40B4-BE49-F238E27FC236}">
                      <a16:creationId xmlns:a16="http://schemas.microsoft.com/office/drawing/2014/main" id="{45472615-75B0-4FBF-9177-868310B684C0}"/>
                    </a:ext>
                  </a:extLst>
                </p:cNvPr>
                <p:cNvSpPr>
                  <a:spLocks noChangeArrowheads="1"/>
                </p:cNvSpPr>
                <p:nvPr/>
              </p:nvSpPr>
              <p:spPr bwMode="auto">
                <a:xfrm>
                  <a:off x="6419695" y="28197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8" name="Freeform: Shape 1177">
                  <a:extLst>
                    <a:ext uri="{FF2B5EF4-FFF2-40B4-BE49-F238E27FC236}">
                      <a16:creationId xmlns:a16="http://schemas.microsoft.com/office/drawing/2014/main" id="{0BE7B4F1-C605-4FDD-9E71-F6D8CFC833E0}"/>
                    </a:ext>
                  </a:extLst>
                </p:cNvPr>
                <p:cNvSpPr>
                  <a:spLocks noChangeArrowheads="1"/>
                </p:cNvSpPr>
                <p:nvPr/>
              </p:nvSpPr>
              <p:spPr bwMode="auto">
                <a:xfrm>
                  <a:off x="5879056" y="283183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9" name="Freeform: Shape 1178">
                  <a:extLst>
                    <a:ext uri="{FF2B5EF4-FFF2-40B4-BE49-F238E27FC236}">
                      <a16:creationId xmlns:a16="http://schemas.microsoft.com/office/drawing/2014/main" id="{070DC7AB-1F0B-44D9-BDCF-2B3BA5F18673}"/>
                    </a:ext>
                  </a:extLst>
                </p:cNvPr>
                <p:cNvSpPr>
                  <a:spLocks noChangeArrowheads="1"/>
                </p:cNvSpPr>
                <p:nvPr/>
              </p:nvSpPr>
              <p:spPr bwMode="auto">
                <a:xfrm>
                  <a:off x="5955256" y="2831833"/>
                  <a:ext cx="43648" cy="57707"/>
                </a:xfrm>
                <a:custGeom>
                  <a:avLst/>
                  <a:gdLst/>
                  <a:ahLst/>
                  <a:cxnLst/>
                  <a:rect l="l" t="t" r="r" b="b"/>
                  <a:pathLst>
                    <a:path w="43648" h="57707">
                      <a:moveTo>
                        <a:pt x="29704"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4"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3"/>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0" name="Freeform: Shape 1179">
                  <a:extLst>
                    <a:ext uri="{FF2B5EF4-FFF2-40B4-BE49-F238E27FC236}">
                      <a16:creationId xmlns:a16="http://schemas.microsoft.com/office/drawing/2014/main" id="{E3ACE6B3-0963-46A1-A114-29338FE63905}"/>
                    </a:ext>
                  </a:extLst>
                </p:cNvPr>
                <p:cNvSpPr>
                  <a:spLocks noChangeArrowheads="1"/>
                </p:cNvSpPr>
                <p:nvPr/>
              </p:nvSpPr>
              <p:spPr bwMode="auto">
                <a:xfrm>
                  <a:off x="6002882" y="2831833"/>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2"/>
                      </a:cubicBezTo>
                      <a:cubicBezTo>
                        <a:pt x="35371" y="56702"/>
                        <a:pt x="31026" y="57724"/>
                        <a:pt x="26510" y="57707"/>
                      </a:cubicBezTo>
                      <a:cubicBezTo>
                        <a:pt x="18902" y="57615"/>
                        <a:pt x="12625" y="55060"/>
                        <a:pt x="7680" y="50041"/>
                      </a:cubicBezTo>
                      <a:cubicBezTo>
                        <a:pt x="2736" y="45022"/>
                        <a:pt x="175" y="38093"/>
                        <a:pt x="0" y="29254"/>
                      </a:cubicBezTo>
                      <a:cubicBezTo>
                        <a:pt x="57" y="23098"/>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1" name="Freeform: Shape 1180">
                  <a:extLst>
                    <a:ext uri="{FF2B5EF4-FFF2-40B4-BE49-F238E27FC236}">
                      <a16:creationId xmlns:a16="http://schemas.microsoft.com/office/drawing/2014/main" id="{A82D1E59-0CBC-4244-93BB-CBF76A833D19}"/>
                    </a:ext>
                  </a:extLst>
                </p:cNvPr>
                <p:cNvSpPr>
                  <a:spLocks noChangeArrowheads="1"/>
                </p:cNvSpPr>
                <p:nvPr/>
              </p:nvSpPr>
              <p:spPr bwMode="auto">
                <a:xfrm>
                  <a:off x="6073100" y="2831828"/>
                  <a:ext cx="79539" cy="56454"/>
                </a:xfrm>
                <a:custGeom>
                  <a:avLst/>
                  <a:gdLst/>
                  <a:ahLst/>
                  <a:cxnLst/>
                  <a:rect l="l" t="t" r="r" b="b"/>
                  <a:pathLst>
                    <a:path w="79539" h="56454">
                      <a:moveTo>
                        <a:pt x="27085" y="4"/>
                      </a:moveTo>
                      <a:cubicBezTo>
                        <a:pt x="30835" y="59"/>
                        <a:pt x="34054" y="1091"/>
                        <a:pt x="36743" y="3100"/>
                      </a:cubicBezTo>
                      <a:cubicBezTo>
                        <a:pt x="39432"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19"/>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3"/>
                        <a:pt x="27373" y="8298"/>
                        <a:pt x="23539" y="8219"/>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2" name="Freeform: Shape 1181">
                  <a:extLst>
                    <a:ext uri="{FF2B5EF4-FFF2-40B4-BE49-F238E27FC236}">
                      <a16:creationId xmlns:a16="http://schemas.microsoft.com/office/drawing/2014/main" id="{A4D43BF3-8321-4DE2-B561-ED1445E24702}"/>
                    </a:ext>
                  </a:extLst>
                </p:cNvPr>
                <p:cNvSpPr>
                  <a:spLocks noChangeArrowheads="1"/>
                </p:cNvSpPr>
                <p:nvPr/>
              </p:nvSpPr>
              <p:spPr bwMode="auto">
                <a:xfrm>
                  <a:off x="6168350" y="2831828"/>
                  <a:ext cx="79539" cy="56454"/>
                </a:xfrm>
                <a:custGeom>
                  <a:avLst/>
                  <a:gdLst/>
                  <a:ahLst/>
                  <a:cxnLst/>
                  <a:rect l="l" t="t" r="r" b="b"/>
                  <a:pathLst>
                    <a:path w="79539" h="56454">
                      <a:moveTo>
                        <a:pt x="27085" y="4"/>
                      </a:moveTo>
                      <a:cubicBezTo>
                        <a:pt x="30835" y="59"/>
                        <a:pt x="34054" y="1091"/>
                        <a:pt x="36743" y="3100"/>
                      </a:cubicBezTo>
                      <a:cubicBezTo>
                        <a:pt x="39432"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19"/>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3"/>
                        <a:pt x="27373" y="8298"/>
                        <a:pt x="23539" y="8219"/>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3" name="Freeform: Shape 1182">
                  <a:extLst>
                    <a:ext uri="{FF2B5EF4-FFF2-40B4-BE49-F238E27FC236}">
                      <a16:creationId xmlns:a16="http://schemas.microsoft.com/office/drawing/2014/main" id="{46E0A864-B401-4215-8BC2-1387FE5BF961}"/>
                    </a:ext>
                  </a:extLst>
                </p:cNvPr>
                <p:cNvSpPr>
                  <a:spLocks noChangeArrowheads="1"/>
                </p:cNvSpPr>
                <p:nvPr/>
              </p:nvSpPr>
              <p:spPr bwMode="auto">
                <a:xfrm>
                  <a:off x="6330275" y="28318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70"/>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8"/>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4" name="Freeform: Shape 1183">
                  <a:extLst>
                    <a:ext uri="{FF2B5EF4-FFF2-40B4-BE49-F238E27FC236}">
                      <a16:creationId xmlns:a16="http://schemas.microsoft.com/office/drawing/2014/main" id="{D87E960A-3C98-4F02-94B6-1F2F0DEC5623}"/>
                    </a:ext>
                  </a:extLst>
                </p:cNvPr>
                <p:cNvSpPr>
                  <a:spLocks noChangeArrowheads="1"/>
                </p:cNvSpPr>
                <p:nvPr/>
              </p:nvSpPr>
              <p:spPr bwMode="auto">
                <a:xfrm>
                  <a:off x="6263713" y="2832976"/>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5" name="Freeform: Shape 1184">
                  <a:extLst>
                    <a:ext uri="{FF2B5EF4-FFF2-40B4-BE49-F238E27FC236}">
                      <a16:creationId xmlns:a16="http://schemas.microsoft.com/office/drawing/2014/main" id="{DD59957B-2D04-4851-AC76-D267A13ABC31}"/>
                    </a:ext>
                  </a:extLst>
                </p:cNvPr>
                <p:cNvSpPr>
                  <a:spLocks noChangeArrowheads="1"/>
                </p:cNvSpPr>
                <p:nvPr/>
              </p:nvSpPr>
              <p:spPr bwMode="auto">
                <a:xfrm>
                  <a:off x="6397406" y="28329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6" name="Freeform: Shape 1185">
                  <a:extLst>
                    <a:ext uri="{FF2B5EF4-FFF2-40B4-BE49-F238E27FC236}">
                      <a16:creationId xmlns:a16="http://schemas.microsoft.com/office/drawing/2014/main" id="{FA473E73-FA56-46C9-AA49-71DF021808D6}"/>
                    </a:ext>
                  </a:extLst>
                </p:cNvPr>
                <p:cNvSpPr>
                  <a:spLocks noChangeArrowheads="1"/>
                </p:cNvSpPr>
                <p:nvPr/>
              </p:nvSpPr>
              <p:spPr bwMode="auto">
                <a:xfrm>
                  <a:off x="6456766" y="2832976"/>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5"/>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3"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0"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7" name="Freeform: Shape 1186">
                  <a:extLst>
                    <a:ext uri="{FF2B5EF4-FFF2-40B4-BE49-F238E27FC236}">
                      <a16:creationId xmlns:a16="http://schemas.microsoft.com/office/drawing/2014/main" id="{B7D6A5A9-2F0D-488E-94EC-20FF6A17DE93}"/>
                    </a:ext>
                  </a:extLst>
                </p:cNvPr>
                <p:cNvSpPr>
                  <a:spLocks noChangeArrowheads="1"/>
                </p:cNvSpPr>
                <p:nvPr/>
              </p:nvSpPr>
              <p:spPr bwMode="auto">
                <a:xfrm>
                  <a:off x="6518832" y="2875153"/>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nvGrpSpPr>
            <p:cNvPr id="762" name="Group 761">
              <a:extLst>
                <a:ext uri="{FF2B5EF4-FFF2-40B4-BE49-F238E27FC236}">
                  <a16:creationId xmlns:a16="http://schemas.microsoft.com/office/drawing/2014/main" id="{BC461903-1758-4824-BFDC-DB6046303DA0}"/>
                </a:ext>
              </a:extLst>
            </p:cNvPr>
            <p:cNvGrpSpPr/>
            <p:nvPr/>
          </p:nvGrpSpPr>
          <p:grpSpPr>
            <a:xfrm>
              <a:off x="6671789" y="2113041"/>
              <a:ext cx="1926630" cy="1926630"/>
              <a:chOff x="6671789" y="2113041"/>
              <a:chExt cx="1926630" cy="1926630"/>
            </a:xfrm>
          </p:grpSpPr>
          <p:sp>
            <p:nvSpPr>
              <p:cNvPr id="889" name="Oval 888">
                <a:extLst>
                  <a:ext uri="{FF2B5EF4-FFF2-40B4-BE49-F238E27FC236}">
                    <a16:creationId xmlns:a16="http://schemas.microsoft.com/office/drawing/2014/main" id="{4690B373-89FE-45BD-B22A-597CED90E669}"/>
                  </a:ext>
                </a:extLst>
              </p:cNvPr>
              <p:cNvSpPr/>
              <p:nvPr/>
            </p:nvSpPr>
            <p:spPr>
              <a:xfrm>
                <a:off x="6671789" y="2113041"/>
                <a:ext cx="1926630" cy="1926630"/>
              </a:xfrm>
              <a:prstGeom prst="ellipse">
                <a:avLst/>
              </a:prstGeom>
              <a:solidFill>
                <a:srgbClr val="5998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90" name="Group 889">
                <a:extLst>
                  <a:ext uri="{FF2B5EF4-FFF2-40B4-BE49-F238E27FC236}">
                    <a16:creationId xmlns:a16="http://schemas.microsoft.com/office/drawing/2014/main" id="{3017A42A-5FB1-4CAD-8A75-6B290371E551}"/>
                  </a:ext>
                </a:extLst>
              </p:cNvPr>
              <p:cNvGrpSpPr/>
              <p:nvPr/>
            </p:nvGrpSpPr>
            <p:grpSpPr>
              <a:xfrm>
                <a:off x="7514395" y="2193390"/>
                <a:ext cx="355600" cy="355600"/>
                <a:chOff x="7514395" y="2193390"/>
                <a:chExt cx="355600" cy="355600"/>
              </a:xfrm>
            </p:grpSpPr>
            <p:sp>
              <p:nvSpPr>
                <p:cNvPr id="1087" name="Freeform 188">
                  <a:extLst>
                    <a:ext uri="{FF2B5EF4-FFF2-40B4-BE49-F238E27FC236}">
                      <a16:creationId xmlns:a16="http://schemas.microsoft.com/office/drawing/2014/main" id="{89602411-758F-4947-A571-AD717A2C6549}"/>
                    </a:ext>
                  </a:extLst>
                </p:cNvPr>
                <p:cNvSpPr>
                  <a:spLocks noEditPoints="1"/>
                </p:cNvSpPr>
                <p:nvPr/>
              </p:nvSpPr>
              <p:spPr bwMode="auto">
                <a:xfrm>
                  <a:off x="7514395" y="2193390"/>
                  <a:ext cx="355600" cy="355600"/>
                </a:xfrm>
                <a:custGeom>
                  <a:avLst/>
                  <a:gdLst>
                    <a:gd name="T0" fmla="*/ 86 w 112"/>
                    <a:gd name="T1" fmla="*/ 100 h 112"/>
                    <a:gd name="T2" fmla="*/ 88 w 112"/>
                    <a:gd name="T3" fmla="*/ 110 h 112"/>
                    <a:gd name="T4" fmla="*/ 85 w 112"/>
                    <a:gd name="T5" fmla="*/ 112 h 112"/>
                    <a:gd name="T6" fmla="*/ 24 w 112"/>
                    <a:gd name="T7" fmla="*/ 109 h 112"/>
                    <a:gd name="T8" fmla="*/ 26 w 112"/>
                    <a:gd name="T9" fmla="*/ 100 h 112"/>
                    <a:gd name="T10" fmla="*/ 27 w 112"/>
                    <a:gd name="T11" fmla="*/ 98 h 112"/>
                    <a:gd name="T12" fmla="*/ 35 w 112"/>
                    <a:gd name="T13" fmla="*/ 80 h 112"/>
                    <a:gd name="T14" fmla="*/ 49 w 112"/>
                    <a:gd name="T15" fmla="*/ 80 h 112"/>
                    <a:gd name="T16" fmla="*/ 44 w 112"/>
                    <a:gd name="T17" fmla="*/ 73 h 112"/>
                    <a:gd name="T18" fmla="*/ 43 w 112"/>
                    <a:gd name="T19" fmla="*/ 67 h 112"/>
                    <a:gd name="T20" fmla="*/ 32 w 112"/>
                    <a:gd name="T21" fmla="*/ 58 h 112"/>
                    <a:gd name="T22" fmla="*/ 0 w 112"/>
                    <a:gd name="T23" fmla="*/ 6 h 112"/>
                    <a:gd name="T24" fmla="*/ 22 w 112"/>
                    <a:gd name="T25" fmla="*/ 4 h 112"/>
                    <a:gd name="T26" fmla="*/ 24 w 112"/>
                    <a:gd name="T27" fmla="*/ 2 h 112"/>
                    <a:gd name="T28" fmla="*/ 26 w 112"/>
                    <a:gd name="T29" fmla="*/ 0 h 112"/>
                    <a:gd name="T30" fmla="*/ 88 w 112"/>
                    <a:gd name="T31" fmla="*/ 3 h 112"/>
                    <a:gd name="T32" fmla="*/ 89 w 112"/>
                    <a:gd name="T33" fmla="*/ 4 h 112"/>
                    <a:gd name="T34" fmla="*/ 111 w 112"/>
                    <a:gd name="T35" fmla="*/ 6 h 112"/>
                    <a:gd name="T36" fmla="*/ 80 w 112"/>
                    <a:gd name="T37" fmla="*/ 58 h 112"/>
                    <a:gd name="T38" fmla="*/ 67 w 112"/>
                    <a:gd name="T39" fmla="*/ 68 h 112"/>
                    <a:gd name="T40" fmla="*/ 62 w 112"/>
                    <a:gd name="T41" fmla="*/ 76 h 112"/>
                    <a:gd name="T42" fmla="*/ 64 w 112"/>
                    <a:gd name="T43" fmla="*/ 80 h 112"/>
                    <a:gd name="T44" fmla="*/ 84 w 112"/>
                    <a:gd name="T45" fmla="*/ 87 h 112"/>
                    <a:gd name="T46" fmla="*/ 27 w 112"/>
                    <a:gd name="T47" fmla="*/ 3 h 112"/>
                    <a:gd name="T48" fmla="*/ 27 w 112"/>
                    <a:gd name="T49" fmla="*/ 34 h 112"/>
                    <a:gd name="T50" fmla="*/ 48 w 112"/>
                    <a:gd name="T51" fmla="*/ 65 h 112"/>
                    <a:gd name="T52" fmla="*/ 63 w 112"/>
                    <a:gd name="T53" fmla="*/ 65 h 112"/>
                    <a:gd name="T54" fmla="*/ 66 w 112"/>
                    <a:gd name="T55" fmla="*/ 65 h 112"/>
                    <a:gd name="T56" fmla="*/ 85 w 112"/>
                    <a:gd name="T57" fmla="*/ 34 h 112"/>
                    <a:gd name="T58" fmla="*/ 85 w 112"/>
                    <a:gd name="T59" fmla="*/ 3 h 112"/>
                    <a:gd name="T60" fmla="*/ 81 w 112"/>
                    <a:gd name="T61" fmla="*/ 99 h 112"/>
                    <a:gd name="T62" fmla="*/ 76 w 112"/>
                    <a:gd name="T63" fmla="*/ 83 h 112"/>
                    <a:gd name="T64" fmla="*/ 30 w 112"/>
                    <a:gd name="T65" fmla="*/ 87 h 112"/>
                    <a:gd name="T66" fmla="*/ 30 w 112"/>
                    <a:gd name="T67" fmla="*/ 99 h 112"/>
                    <a:gd name="T68" fmla="*/ 27 w 112"/>
                    <a:gd name="T69" fmla="*/ 109 h 112"/>
                    <a:gd name="T70" fmla="*/ 85 w 112"/>
                    <a:gd name="T71" fmla="*/ 103 h 112"/>
                    <a:gd name="T72" fmla="*/ 27 w 112"/>
                    <a:gd name="T73" fmla="*/ 109 h 112"/>
                    <a:gd name="T74" fmla="*/ 26 w 112"/>
                    <a:gd name="T75" fmla="*/ 48 h 112"/>
                    <a:gd name="T76" fmla="*/ 7 w 112"/>
                    <a:gd name="T77" fmla="*/ 13 h 112"/>
                    <a:gd name="T78" fmla="*/ 11 w 112"/>
                    <a:gd name="T79" fmla="*/ 11 h 112"/>
                    <a:gd name="T80" fmla="*/ 23 w 112"/>
                    <a:gd name="T81" fmla="*/ 10 h 112"/>
                    <a:gd name="T82" fmla="*/ 3 w 112"/>
                    <a:gd name="T83" fmla="*/ 7 h 112"/>
                    <a:gd name="T84" fmla="*/ 29 w 112"/>
                    <a:gd name="T85" fmla="*/ 53 h 112"/>
                    <a:gd name="T86" fmla="*/ 89 w 112"/>
                    <a:gd name="T87" fmla="*/ 11 h 112"/>
                    <a:gd name="T88" fmla="*/ 105 w 112"/>
                    <a:gd name="T89" fmla="*/ 13 h 112"/>
                    <a:gd name="T90" fmla="*/ 86 w 112"/>
                    <a:gd name="T91" fmla="*/ 47 h 112"/>
                    <a:gd name="T92" fmla="*/ 83 w 112"/>
                    <a:gd name="T93" fmla="*/ 53 h 112"/>
                    <a:gd name="T94" fmla="*/ 108 w 112"/>
                    <a:gd name="T95" fmla="*/ 7 h 112"/>
                    <a:gd name="T96" fmla="*/ 88 w 112"/>
                    <a:gd name="T97" fmla="*/ 11 h 112"/>
                    <a:gd name="T98" fmla="*/ 24 w 112"/>
                    <a:gd name="T99" fmla="*/ 42 h 112"/>
                    <a:gd name="T100" fmla="*/ 10 w 112"/>
                    <a:gd name="T101" fmla="*/ 14 h 112"/>
                    <a:gd name="T102" fmla="*/ 101 w 112"/>
                    <a:gd name="T103" fmla="*/ 14 h 112"/>
                    <a:gd name="T104" fmla="*/ 87 w 112"/>
                    <a:gd name="T105" fmla="*/ 42 h 112"/>
                    <a:gd name="T106" fmla="*/ 56 w 112"/>
                    <a:gd name="T107" fmla="*/ 73 h 112"/>
                    <a:gd name="T108" fmla="*/ 63 w 112"/>
                    <a:gd name="T109" fmla="*/ 73 h 112"/>
                    <a:gd name="T110" fmla="*/ 63 w 112"/>
                    <a:gd name="T111" fmla="*/ 68 h 112"/>
                    <a:gd name="T112" fmla="*/ 46 w 112"/>
                    <a:gd name="T113" fmla="*/ 71 h 112"/>
                    <a:gd name="T114" fmla="*/ 56 w 112"/>
                    <a:gd name="T115" fmla="*/ 73 h 112"/>
                    <a:gd name="T116" fmla="*/ 52 w 112"/>
                    <a:gd name="T117" fmla="*/ 76 h 112"/>
                    <a:gd name="T118" fmla="*/ 59 w 112"/>
                    <a:gd name="T119" fmla="*/ 8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12">
                      <a:moveTo>
                        <a:pt x="84" y="100"/>
                      </a:moveTo>
                      <a:cubicBezTo>
                        <a:pt x="85" y="100"/>
                        <a:pt x="85" y="100"/>
                        <a:pt x="86" y="100"/>
                      </a:cubicBezTo>
                      <a:cubicBezTo>
                        <a:pt x="87" y="100"/>
                        <a:pt x="88" y="100"/>
                        <a:pt x="88" y="101"/>
                      </a:cubicBezTo>
                      <a:cubicBezTo>
                        <a:pt x="88" y="104"/>
                        <a:pt x="88" y="107"/>
                        <a:pt x="88" y="110"/>
                      </a:cubicBezTo>
                      <a:cubicBezTo>
                        <a:pt x="88" y="111"/>
                        <a:pt x="87" y="112"/>
                        <a:pt x="86" y="112"/>
                      </a:cubicBezTo>
                      <a:cubicBezTo>
                        <a:pt x="85" y="112"/>
                        <a:pt x="85" y="112"/>
                        <a:pt x="85" y="112"/>
                      </a:cubicBezTo>
                      <a:cubicBezTo>
                        <a:pt x="66" y="112"/>
                        <a:pt x="46" y="112"/>
                        <a:pt x="26" y="112"/>
                      </a:cubicBezTo>
                      <a:cubicBezTo>
                        <a:pt x="24" y="112"/>
                        <a:pt x="24" y="111"/>
                        <a:pt x="24" y="109"/>
                      </a:cubicBezTo>
                      <a:cubicBezTo>
                        <a:pt x="24" y="107"/>
                        <a:pt x="24" y="104"/>
                        <a:pt x="24" y="102"/>
                      </a:cubicBezTo>
                      <a:cubicBezTo>
                        <a:pt x="24" y="100"/>
                        <a:pt x="24" y="100"/>
                        <a:pt x="26" y="100"/>
                      </a:cubicBezTo>
                      <a:cubicBezTo>
                        <a:pt x="26" y="100"/>
                        <a:pt x="27" y="100"/>
                        <a:pt x="27" y="100"/>
                      </a:cubicBezTo>
                      <a:cubicBezTo>
                        <a:pt x="27" y="99"/>
                        <a:pt x="27" y="99"/>
                        <a:pt x="27" y="98"/>
                      </a:cubicBezTo>
                      <a:cubicBezTo>
                        <a:pt x="27" y="95"/>
                        <a:pt x="27" y="91"/>
                        <a:pt x="27" y="87"/>
                      </a:cubicBezTo>
                      <a:cubicBezTo>
                        <a:pt x="27" y="83"/>
                        <a:pt x="30" y="80"/>
                        <a:pt x="35" y="80"/>
                      </a:cubicBezTo>
                      <a:cubicBezTo>
                        <a:pt x="39" y="80"/>
                        <a:pt x="43" y="80"/>
                        <a:pt x="48" y="80"/>
                      </a:cubicBezTo>
                      <a:cubicBezTo>
                        <a:pt x="48" y="80"/>
                        <a:pt x="48" y="80"/>
                        <a:pt x="49" y="80"/>
                      </a:cubicBezTo>
                      <a:cubicBezTo>
                        <a:pt x="49" y="78"/>
                        <a:pt x="49" y="77"/>
                        <a:pt x="49" y="76"/>
                      </a:cubicBezTo>
                      <a:cubicBezTo>
                        <a:pt x="47" y="76"/>
                        <a:pt x="45" y="75"/>
                        <a:pt x="44" y="73"/>
                      </a:cubicBezTo>
                      <a:cubicBezTo>
                        <a:pt x="43" y="72"/>
                        <a:pt x="43" y="70"/>
                        <a:pt x="44" y="68"/>
                      </a:cubicBezTo>
                      <a:cubicBezTo>
                        <a:pt x="43" y="67"/>
                        <a:pt x="43" y="67"/>
                        <a:pt x="43" y="67"/>
                      </a:cubicBezTo>
                      <a:cubicBezTo>
                        <a:pt x="39" y="65"/>
                        <a:pt x="36" y="63"/>
                        <a:pt x="33" y="60"/>
                      </a:cubicBezTo>
                      <a:cubicBezTo>
                        <a:pt x="33" y="59"/>
                        <a:pt x="32" y="59"/>
                        <a:pt x="32" y="58"/>
                      </a:cubicBezTo>
                      <a:cubicBezTo>
                        <a:pt x="14" y="50"/>
                        <a:pt x="4" y="36"/>
                        <a:pt x="0" y="17"/>
                      </a:cubicBezTo>
                      <a:cubicBezTo>
                        <a:pt x="0" y="13"/>
                        <a:pt x="0" y="9"/>
                        <a:pt x="0" y="6"/>
                      </a:cubicBezTo>
                      <a:cubicBezTo>
                        <a:pt x="0" y="5"/>
                        <a:pt x="0" y="4"/>
                        <a:pt x="2" y="4"/>
                      </a:cubicBezTo>
                      <a:cubicBezTo>
                        <a:pt x="9" y="4"/>
                        <a:pt x="15" y="4"/>
                        <a:pt x="22" y="4"/>
                      </a:cubicBezTo>
                      <a:cubicBezTo>
                        <a:pt x="23" y="4"/>
                        <a:pt x="23" y="4"/>
                        <a:pt x="24" y="4"/>
                      </a:cubicBezTo>
                      <a:cubicBezTo>
                        <a:pt x="24" y="3"/>
                        <a:pt x="24" y="3"/>
                        <a:pt x="24" y="2"/>
                      </a:cubicBezTo>
                      <a:cubicBezTo>
                        <a:pt x="24" y="1"/>
                        <a:pt x="24" y="0"/>
                        <a:pt x="25" y="0"/>
                      </a:cubicBezTo>
                      <a:cubicBezTo>
                        <a:pt x="26" y="0"/>
                        <a:pt x="26" y="0"/>
                        <a:pt x="26" y="0"/>
                      </a:cubicBezTo>
                      <a:cubicBezTo>
                        <a:pt x="46" y="0"/>
                        <a:pt x="65" y="0"/>
                        <a:pt x="85" y="0"/>
                      </a:cubicBezTo>
                      <a:cubicBezTo>
                        <a:pt x="87" y="0"/>
                        <a:pt x="88" y="0"/>
                        <a:pt x="88" y="3"/>
                      </a:cubicBezTo>
                      <a:cubicBezTo>
                        <a:pt x="88" y="3"/>
                        <a:pt x="88" y="4"/>
                        <a:pt x="88" y="4"/>
                      </a:cubicBezTo>
                      <a:cubicBezTo>
                        <a:pt x="88" y="4"/>
                        <a:pt x="89" y="4"/>
                        <a:pt x="89" y="4"/>
                      </a:cubicBezTo>
                      <a:cubicBezTo>
                        <a:pt x="96" y="4"/>
                        <a:pt x="102" y="4"/>
                        <a:pt x="109" y="4"/>
                      </a:cubicBezTo>
                      <a:cubicBezTo>
                        <a:pt x="111" y="4"/>
                        <a:pt x="111" y="5"/>
                        <a:pt x="111" y="6"/>
                      </a:cubicBezTo>
                      <a:cubicBezTo>
                        <a:pt x="112" y="16"/>
                        <a:pt x="110" y="25"/>
                        <a:pt x="105" y="34"/>
                      </a:cubicBezTo>
                      <a:cubicBezTo>
                        <a:pt x="100" y="45"/>
                        <a:pt x="91" y="53"/>
                        <a:pt x="80" y="58"/>
                      </a:cubicBezTo>
                      <a:cubicBezTo>
                        <a:pt x="79" y="58"/>
                        <a:pt x="79" y="58"/>
                        <a:pt x="78" y="59"/>
                      </a:cubicBezTo>
                      <a:cubicBezTo>
                        <a:pt x="75" y="62"/>
                        <a:pt x="72" y="65"/>
                        <a:pt x="67" y="68"/>
                      </a:cubicBezTo>
                      <a:cubicBezTo>
                        <a:pt x="68" y="70"/>
                        <a:pt x="68" y="72"/>
                        <a:pt x="67" y="73"/>
                      </a:cubicBezTo>
                      <a:cubicBezTo>
                        <a:pt x="66" y="75"/>
                        <a:pt x="65" y="76"/>
                        <a:pt x="62" y="76"/>
                      </a:cubicBezTo>
                      <a:cubicBezTo>
                        <a:pt x="62" y="77"/>
                        <a:pt x="62" y="78"/>
                        <a:pt x="62" y="80"/>
                      </a:cubicBezTo>
                      <a:cubicBezTo>
                        <a:pt x="63" y="80"/>
                        <a:pt x="63" y="80"/>
                        <a:pt x="64" y="80"/>
                      </a:cubicBezTo>
                      <a:cubicBezTo>
                        <a:pt x="68" y="80"/>
                        <a:pt x="72" y="80"/>
                        <a:pt x="76" y="80"/>
                      </a:cubicBezTo>
                      <a:cubicBezTo>
                        <a:pt x="81" y="80"/>
                        <a:pt x="84" y="83"/>
                        <a:pt x="84" y="87"/>
                      </a:cubicBezTo>
                      <a:cubicBezTo>
                        <a:pt x="84" y="91"/>
                        <a:pt x="84" y="95"/>
                        <a:pt x="84" y="100"/>
                      </a:cubicBezTo>
                      <a:close/>
                      <a:moveTo>
                        <a:pt x="27" y="3"/>
                      </a:moveTo>
                      <a:cubicBezTo>
                        <a:pt x="27" y="4"/>
                        <a:pt x="27" y="5"/>
                        <a:pt x="27" y="6"/>
                      </a:cubicBezTo>
                      <a:cubicBezTo>
                        <a:pt x="27" y="16"/>
                        <a:pt x="26" y="25"/>
                        <a:pt x="27" y="34"/>
                      </a:cubicBezTo>
                      <a:cubicBezTo>
                        <a:pt x="27" y="48"/>
                        <a:pt x="33" y="58"/>
                        <a:pt x="44" y="65"/>
                      </a:cubicBezTo>
                      <a:cubicBezTo>
                        <a:pt x="45" y="65"/>
                        <a:pt x="46" y="66"/>
                        <a:pt x="48" y="65"/>
                      </a:cubicBezTo>
                      <a:cubicBezTo>
                        <a:pt x="48" y="65"/>
                        <a:pt x="48" y="65"/>
                        <a:pt x="49" y="65"/>
                      </a:cubicBezTo>
                      <a:cubicBezTo>
                        <a:pt x="53" y="65"/>
                        <a:pt x="58" y="65"/>
                        <a:pt x="63" y="65"/>
                      </a:cubicBezTo>
                      <a:cubicBezTo>
                        <a:pt x="63" y="65"/>
                        <a:pt x="64" y="65"/>
                        <a:pt x="64" y="65"/>
                      </a:cubicBezTo>
                      <a:cubicBezTo>
                        <a:pt x="65" y="65"/>
                        <a:pt x="65" y="65"/>
                        <a:pt x="66" y="65"/>
                      </a:cubicBezTo>
                      <a:cubicBezTo>
                        <a:pt x="70" y="63"/>
                        <a:pt x="74" y="60"/>
                        <a:pt x="77" y="55"/>
                      </a:cubicBezTo>
                      <a:cubicBezTo>
                        <a:pt x="82" y="49"/>
                        <a:pt x="85" y="42"/>
                        <a:pt x="85" y="34"/>
                      </a:cubicBezTo>
                      <a:cubicBezTo>
                        <a:pt x="85" y="25"/>
                        <a:pt x="85" y="16"/>
                        <a:pt x="85" y="6"/>
                      </a:cubicBezTo>
                      <a:cubicBezTo>
                        <a:pt x="85" y="5"/>
                        <a:pt x="85" y="4"/>
                        <a:pt x="85" y="3"/>
                      </a:cubicBezTo>
                      <a:cubicBezTo>
                        <a:pt x="65" y="3"/>
                        <a:pt x="46" y="3"/>
                        <a:pt x="27" y="3"/>
                      </a:cubicBezTo>
                      <a:close/>
                      <a:moveTo>
                        <a:pt x="81" y="99"/>
                      </a:moveTo>
                      <a:cubicBezTo>
                        <a:pt x="81" y="95"/>
                        <a:pt x="81" y="91"/>
                        <a:pt x="81" y="87"/>
                      </a:cubicBezTo>
                      <a:cubicBezTo>
                        <a:pt x="81" y="84"/>
                        <a:pt x="79" y="83"/>
                        <a:pt x="76" y="83"/>
                      </a:cubicBezTo>
                      <a:cubicBezTo>
                        <a:pt x="63" y="83"/>
                        <a:pt x="49" y="83"/>
                        <a:pt x="35" y="83"/>
                      </a:cubicBezTo>
                      <a:cubicBezTo>
                        <a:pt x="32" y="83"/>
                        <a:pt x="30" y="84"/>
                        <a:pt x="30" y="87"/>
                      </a:cubicBezTo>
                      <a:cubicBezTo>
                        <a:pt x="30" y="91"/>
                        <a:pt x="30" y="95"/>
                        <a:pt x="30" y="98"/>
                      </a:cubicBezTo>
                      <a:cubicBezTo>
                        <a:pt x="30" y="99"/>
                        <a:pt x="30" y="99"/>
                        <a:pt x="30" y="99"/>
                      </a:cubicBezTo>
                      <a:cubicBezTo>
                        <a:pt x="47" y="99"/>
                        <a:pt x="64" y="99"/>
                        <a:pt x="81" y="99"/>
                      </a:cubicBezTo>
                      <a:close/>
                      <a:moveTo>
                        <a:pt x="27" y="109"/>
                      </a:moveTo>
                      <a:cubicBezTo>
                        <a:pt x="46" y="109"/>
                        <a:pt x="65" y="109"/>
                        <a:pt x="85" y="109"/>
                      </a:cubicBezTo>
                      <a:cubicBezTo>
                        <a:pt x="85" y="107"/>
                        <a:pt x="85" y="105"/>
                        <a:pt x="85" y="103"/>
                      </a:cubicBezTo>
                      <a:cubicBezTo>
                        <a:pt x="65" y="103"/>
                        <a:pt x="46" y="103"/>
                        <a:pt x="27" y="103"/>
                      </a:cubicBezTo>
                      <a:cubicBezTo>
                        <a:pt x="27" y="105"/>
                        <a:pt x="27" y="107"/>
                        <a:pt x="27" y="109"/>
                      </a:cubicBezTo>
                      <a:close/>
                      <a:moveTo>
                        <a:pt x="29" y="53"/>
                      </a:moveTo>
                      <a:cubicBezTo>
                        <a:pt x="28" y="52"/>
                        <a:pt x="27" y="50"/>
                        <a:pt x="26" y="48"/>
                      </a:cubicBezTo>
                      <a:cubicBezTo>
                        <a:pt x="26" y="48"/>
                        <a:pt x="26" y="47"/>
                        <a:pt x="25" y="46"/>
                      </a:cubicBezTo>
                      <a:cubicBezTo>
                        <a:pt x="14" y="38"/>
                        <a:pt x="8" y="27"/>
                        <a:pt x="7" y="13"/>
                      </a:cubicBezTo>
                      <a:cubicBezTo>
                        <a:pt x="7" y="12"/>
                        <a:pt x="7" y="11"/>
                        <a:pt x="8" y="11"/>
                      </a:cubicBezTo>
                      <a:cubicBezTo>
                        <a:pt x="9" y="11"/>
                        <a:pt x="10" y="11"/>
                        <a:pt x="11" y="11"/>
                      </a:cubicBezTo>
                      <a:cubicBezTo>
                        <a:pt x="15" y="11"/>
                        <a:pt x="19" y="11"/>
                        <a:pt x="23" y="11"/>
                      </a:cubicBezTo>
                      <a:cubicBezTo>
                        <a:pt x="23" y="10"/>
                        <a:pt x="23" y="10"/>
                        <a:pt x="23" y="10"/>
                      </a:cubicBezTo>
                      <a:cubicBezTo>
                        <a:pt x="24" y="9"/>
                        <a:pt x="24" y="8"/>
                        <a:pt x="24" y="7"/>
                      </a:cubicBezTo>
                      <a:cubicBezTo>
                        <a:pt x="17" y="7"/>
                        <a:pt x="10" y="7"/>
                        <a:pt x="3" y="7"/>
                      </a:cubicBezTo>
                      <a:cubicBezTo>
                        <a:pt x="3" y="17"/>
                        <a:pt x="5" y="27"/>
                        <a:pt x="10" y="36"/>
                      </a:cubicBezTo>
                      <a:cubicBezTo>
                        <a:pt x="15" y="43"/>
                        <a:pt x="21" y="49"/>
                        <a:pt x="29" y="53"/>
                      </a:cubicBezTo>
                      <a:close/>
                      <a:moveTo>
                        <a:pt x="88" y="11"/>
                      </a:moveTo>
                      <a:cubicBezTo>
                        <a:pt x="88" y="11"/>
                        <a:pt x="89" y="11"/>
                        <a:pt x="89" y="11"/>
                      </a:cubicBezTo>
                      <a:cubicBezTo>
                        <a:pt x="94" y="11"/>
                        <a:pt x="98" y="11"/>
                        <a:pt x="103" y="11"/>
                      </a:cubicBezTo>
                      <a:cubicBezTo>
                        <a:pt x="104" y="11"/>
                        <a:pt x="105" y="12"/>
                        <a:pt x="105" y="13"/>
                      </a:cubicBezTo>
                      <a:cubicBezTo>
                        <a:pt x="105" y="14"/>
                        <a:pt x="104" y="15"/>
                        <a:pt x="104" y="16"/>
                      </a:cubicBezTo>
                      <a:cubicBezTo>
                        <a:pt x="102" y="29"/>
                        <a:pt x="96" y="39"/>
                        <a:pt x="86" y="47"/>
                      </a:cubicBezTo>
                      <a:cubicBezTo>
                        <a:pt x="85" y="47"/>
                        <a:pt x="85" y="47"/>
                        <a:pt x="85" y="47"/>
                      </a:cubicBezTo>
                      <a:cubicBezTo>
                        <a:pt x="84" y="49"/>
                        <a:pt x="84" y="51"/>
                        <a:pt x="83" y="53"/>
                      </a:cubicBezTo>
                      <a:cubicBezTo>
                        <a:pt x="92" y="48"/>
                        <a:pt x="99" y="41"/>
                        <a:pt x="103" y="31"/>
                      </a:cubicBezTo>
                      <a:cubicBezTo>
                        <a:pt x="107" y="24"/>
                        <a:pt x="109" y="16"/>
                        <a:pt x="108" y="7"/>
                      </a:cubicBezTo>
                      <a:cubicBezTo>
                        <a:pt x="101" y="7"/>
                        <a:pt x="95" y="7"/>
                        <a:pt x="88" y="7"/>
                      </a:cubicBezTo>
                      <a:cubicBezTo>
                        <a:pt x="88" y="8"/>
                        <a:pt x="88" y="10"/>
                        <a:pt x="88" y="11"/>
                      </a:cubicBezTo>
                      <a:close/>
                      <a:moveTo>
                        <a:pt x="10" y="14"/>
                      </a:moveTo>
                      <a:cubicBezTo>
                        <a:pt x="10" y="22"/>
                        <a:pt x="18" y="39"/>
                        <a:pt x="24" y="42"/>
                      </a:cubicBezTo>
                      <a:cubicBezTo>
                        <a:pt x="23" y="33"/>
                        <a:pt x="24" y="23"/>
                        <a:pt x="23" y="14"/>
                      </a:cubicBezTo>
                      <a:cubicBezTo>
                        <a:pt x="19" y="14"/>
                        <a:pt x="15" y="14"/>
                        <a:pt x="10" y="14"/>
                      </a:cubicBezTo>
                      <a:close/>
                      <a:moveTo>
                        <a:pt x="87" y="42"/>
                      </a:moveTo>
                      <a:cubicBezTo>
                        <a:pt x="95" y="34"/>
                        <a:pt x="100" y="25"/>
                        <a:pt x="101" y="14"/>
                      </a:cubicBezTo>
                      <a:cubicBezTo>
                        <a:pt x="97" y="14"/>
                        <a:pt x="92" y="14"/>
                        <a:pt x="88" y="14"/>
                      </a:cubicBezTo>
                      <a:cubicBezTo>
                        <a:pt x="87" y="23"/>
                        <a:pt x="88" y="32"/>
                        <a:pt x="87" y="42"/>
                      </a:cubicBezTo>
                      <a:close/>
                      <a:moveTo>
                        <a:pt x="56" y="73"/>
                      </a:moveTo>
                      <a:cubicBezTo>
                        <a:pt x="56" y="73"/>
                        <a:pt x="56" y="73"/>
                        <a:pt x="56" y="73"/>
                      </a:cubicBezTo>
                      <a:cubicBezTo>
                        <a:pt x="57" y="73"/>
                        <a:pt x="58" y="73"/>
                        <a:pt x="59" y="73"/>
                      </a:cubicBezTo>
                      <a:cubicBezTo>
                        <a:pt x="60" y="73"/>
                        <a:pt x="62" y="73"/>
                        <a:pt x="63" y="73"/>
                      </a:cubicBezTo>
                      <a:cubicBezTo>
                        <a:pt x="64" y="73"/>
                        <a:pt x="65" y="72"/>
                        <a:pt x="65" y="71"/>
                      </a:cubicBezTo>
                      <a:cubicBezTo>
                        <a:pt x="65" y="69"/>
                        <a:pt x="64" y="68"/>
                        <a:pt x="63" y="68"/>
                      </a:cubicBezTo>
                      <a:cubicBezTo>
                        <a:pt x="58" y="68"/>
                        <a:pt x="53" y="68"/>
                        <a:pt x="48" y="68"/>
                      </a:cubicBezTo>
                      <a:cubicBezTo>
                        <a:pt x="47" y="68"/>
                        <a:pt x="46" y="69"/>
                        <a:pt x="46" y="71"/>
                      </a:cubicBezTo>
                      <a:cubicBezTo>
                        <a:pt x="46" y="72"/>
                        <a:pt x="47" y="73"/>
                        <a:pt x="48" y="73"/>
                      </a:cubicBezTo>
                      <a:cubicBezTo>
                        <a:pt x="51" y="73"/>
                        <a:pt x="53" y="73"/>
                        <a:pt x="56" y="73"/>
                      </a:cubicBezTo>
                      <a:close/>
                      <a:moveTo>
                        <a:pt x="59" y="76"/>
                      </a:moveTo>
                      <a:cubicBezTo>
                        <a:pt x="57" y="76"/>
                        <a:pt x="54" y="76"/>
                        <a:pt x="52" y="76"/>
                      </a:cubicBezTo>
                      <a:cubicBezTo>
                        <a:pt x="52" y="77"/>
                        <a:pt x="52" y="78"/>
                        <a:pt x="52" y="80"/>
                      </a:cubicBezTo>
                      <a:cubicBezTo>
                        <a:pt x="55" y="80"/>
                        <a:pt x="57" y="80"/>
                        <a:pt x="59" y="80"/>
                      </a:cubicBezTo>
                      <a:cubicBezTo>
                        <a:pt x="59" y="78"/>
                        <a:pt x="59" y="77"/>
                        <a:pt x="59"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8" name="Freeform 189">
                  <a:extLst>
                    <a:ext uri="{FF2B5EF4-FFF2-40B4-BE49-F238E27FC236}">
                      <a16:creationId xmlns:a16="http://schemas.microsoft.com/office/drawing/2014/main" id="{ADAB8A80-7FF8-4853-83B8-277FCF4F83BA}"/>
                    </a:ext>
                  </a:extLst>
                </p:cNvPr>
                <p:cNvSpPr>
                  <a:spLocks noEditPoints="1"/>
                </p:cNvSpPr>
                <p:nvPr/>
              </p:nvSpPr>
              <p:spPr bwMode="auto">
                <a:xfrm>
                  <a:off x="7641395" y="2228315"/>
                  <a:ext cx="98425" cy="95250"/>
                </a:xfrm>
                <a:custGeom>
                  <a:avLst/>
                  <a:gdLst>
                    <a:gd name="T0" fmla="*/ 31 w 31"/>
                    <a:gd name="T1" fmla="*/ 12 h 30"/>
                    <a:gd name="T2" fmla="*/ 30 w 31"/>
                    <a:gd name="T3" fmla="*/ 13 h 30"/>
                    <a:gd name="T4" fmla="*/ 25 w 31"/>
                    <a:gd name="T5" fmla="*/ 19 h 30"/>
                    <a:gd name="T6" fmla="*/ 24 w 31"/>
                    <a:gd name="T7" fmla="*/ 20 h 30"/>
                    <a:gd name="T8" fmla="*/ 26 w 31"/>
                    <a:gd name="T9" fmla="*/ 27 h 30"/>
                    <a:gd name="T10" fmla="*/ 25 w 31"/>
                    <a:gd name="T11" fmla="*/ 29 h 30"/>
                    <a:gd name="T12" fmla="*/ 23 w 31"/>
                    <a:gd name="T13" fmla="*/ 29 h 30"/>
                    <a:gd name="T14" fmla="*/ 17 w 31"/>
                    <a:gd name="T15" fmla="*/ 26 h 30"/>
                    <a:gd name="T16" fmla="*/ 15 w 31"/>
                    <a:gd name="T17" fmla="*/ 26 h 30"/>
                    <a:gd name="T18" fmla="*/ 8 w 31"/>
                    <a:gd name="T19" fmla="*/ 29 h 30"/>
                    <a:gd name="T20" fmla="*/ 6 w 31"/>
                    <a:gd name="T21" fmla="*/ 29 h 30"/>
                    <a:gd name="T22" fmla="*/ 6 w 31"/>
                    <a:gd name="T23" fmla="*/ 27 h 30"/>
                    <a:gd name="T24" fmla="*/ 7 w 31"/>
                    <a:gd name="T25" fmla="*/ 20 h 30"/>
                    <a:gd name="T26" fmla="*/ 7 w 31"/>
                    <a:gd name="T27" fmla="*/ 19 h 30"/>
                    <a:gd name="T28" fmla="*/ 1 w 31"/>
                    <a:gd name="T29" fmla="*/ 13 h 30"/>
                    <a:gd name="T30" fmla="*/ 0 w 31"/>
                    <a:gd name="T31" fmla="*/ 11 h 30"/>
                    <a:gd name="T32" fmla="*/ 2 w 31"/>
                    <a:gd name="T33" fmla="*/ 10 h 30"/>
                    <a:gd name="T34" fmla="*/ 9 w 31"/>
                    <a:gd name="T35" fmla="*/ 9 h 30"/>
                    <a:gd name="T36" fmla="*/ 11 w 31"/>
                    <a:gd name="T37" fmla="*/ 8 h 30"/>
                    <a:gd name="T38" fmla="*/ 14 w 31"/>
                    <a:gd name="T39" fmla="*/ 2 h 30"/>
                    <a:gd name="T40" fmla="*/ 16 w 31"/>
                    <a:gd name="T41" fmla="*/ 0 h 30"/>
                    <a:gd name="T42" fmla="*/ 17 w 31"/>
                    <a:gd name="T43" fmla="*/ 2 h 30"/>
                    <a:gd name="T44" fmla="*/ 20 w 31"/>
                    <a:gd name="T45" fmla="*/ 8 h 30"/>
                    <a:gd name="T46" fmla="*/ 22 w 31"/>
                    <a:gd name="T47" fmla="*/ 9 h 30"/>
                    <a:gd name="T48" fmla="*/ 29 w 31"/>
                    <a:gd name="T49" fmla="*/ 10 h 30"/>
                    <a:gd name="T50" fmla="*/ 31 w 31"/>
                    <a:gd name="T51" fmla="*/ 12 h 30"/>
                    <a:gd name="T52" fmla="*/ 16 w 31"/>
                    <a:gd name="T53" fmla="*/ 5 h 30"/>
                    <a:gd name="T54" fmla="*/ 14 w 31"/>
                    <a:gd name="T55" fmla="*/ 10 h 30"/>
                    <a:gd name="T56" fmla="*/ 10 w 31"/>
                    <a:gd name="T57" fmla="*/ 12 h 30"/>
                    <a:gd name="T58" fmla="*/ 8 w 31"/>
                    <a:gd name="T59" fmla="*/ 13 h 30"/>
                    <a:gd name="T60" fmla="*/ 5 w 31"/>
                    <a:gd name="T61" fmla="*/ 13 h 30"/>
                    <a:gd name="T62" fmla="*/ 9 w 31"/>
                    <a:gd name="T63" fmla="*/ 17 h 30"/>
                    <a:gd name="T64" fmla="*/ 10 w 31"/>
                    <a:gd name="T65" fmla="*/ 20 h 30"/>
                    <a:gd name="T66" fmla="*/ 9 w 31"/>
                    <a:gd name="T67" fmla="*/ 25 h 30"/>
                    <a:gd name="T68" fmla="*/ 14 w 31"/>
                    <a:gd name="T69" fmla="*/ 23 h 30"/>
                    <a:gd name="T70" fmla="*/ 17 w 31"/>
                    <a:gd name="T71" fmla="*/ 23 h 30"/>
                    <a:gd name="T72" fmla="*/ 22 w 31"/>
                    <a:gd name="T73" fmla="*/ 25 h 30"/>
                    <a:gd name="T74" fmla="*/ 21 w 31"/>
                    <a:gd name="T75" fmla="*/ 20 h 30"/>
                    <a:gd name="T76" fmla="*/ 22 w 31"/>
                    <a:gd name="T77" fmla="*/ 17 h 30"/>
                    <a:gd name="T78" fmla="*/ 26 w 31"/>
                    <a:gd name="T79" fmla="*/ 13 h 30"/>
                    <a:gd name="T80" fmla="*/ 20 w 31"/>
                    <a:gd name="T81" fmla="*/ 12 h 30"/>
                    <a:gd name="T82" fmla="*/ 18 w 31"/>
                    <a:gd name="T83" fmla="*/ 10 h 30"/>
                    <a:gd name="T84" fmla="*/ 16 w 31"/>
                    <a:gd name="T8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0">
                      <a:moveTo>
                        <a:pt x="31" y="12"/>
                      </a:moveTo>
                      <a:cubicBezTo>
                        <a:pt x="31" y="12"/>
                        <a:pt x="31" y="13"/>
                        <a:pt x="30" y="13"/>
                      </a:cubicBezTo>
                      <a:cubicBezTo>
                        <a:pt x="28" y="15"/>
                        <a:pt x="27" y="17"/>
                        <a:pt x="25" y="19"/>
                      </a:cubicBezTo>
                      <a:cubicBezTo>
                        <a:pt x="24" y="19"/>
                        <a:pt x="24" y="19"/>
                        <a:pt x="24" y="20"/>
                      </a:cubicBezTo>
                      <a:cubicBezTo>
                        <a:pt x="25" y="23"/>
                        <a:pt x="25" y="25"/>
                        <a:pt x="26" y="27"/>
                      </a:cubicBezTo>
                      <a:cubicBezTo>
                        <a:pt x="26" y="28"/>
                        <a:pt x="25" y="29"/>
                        <a:pt x="25" y="29"/>
                      </a:cubicBezTo>
                      <a:cubicBezTo>
                        <a:pt x="25" y="30"/>
                        <a:pt x="24" y="30"/>
                        <a:pt x="23" y="29"/>
                      </a:cubicBezTo>
                      <a:cubicBezTo>
                        <a:pt x="21" y="28"/>
                        <a:pt x="19" y="27"/>
                        <a:pt x="17" y="26"/>
                      </a:cubicBezTo>
                      <a:cubicBezTo>
                        <a:pt x="16" y="25"/>
                        <a:pt x="15" y="25"/>
                        <a:pt x="15" y="26"/>
                      </a:cubicBezTo>
                      <a:cubicBezTo>
                        <a:pt x="13" y="27"/>
                        <a:pt x="10" y="28"/>
                        <a:pt x="8" y="29"/>
                      </a:cubicBezTo>
                      <a:cubicBezTo>
                        <a:pt x="8" y="29"/>
                        <a:pt x="7" y="30"/>
                        <a:pt x="6" y="29"/>
                      </a:cubicBezTo>
                      <a:cubicBezTo>
                        <a:pt x="5" y="29"/>
                        <a:pt x="6" y="28"/>
                        <a:pt x="6" y="27"/>
                      </a:cubicBezTo>
                      <a:cubicBezTo>
                        <a:pt x="6" y="25"/>
                        <a:pt x="7" y="22"/>
                        <a:pt x="7" y="20"/>
                      </a:cubicBezTo>
                      <a:cubicBezTo>
                        <a:pt x="7" y="19"/>
                        <a:pt x="7" y="19"/>
                        <a:pt x="7" y="19"/>
                      </a:cubicBezTo>
                      <a:cubicBezTo>
                        <a:pt x="5" y="17"/>
                        <a:pt x="3" y="15"/>
                        <a:pt x="1" y="13"/>
                      </a:cubicBezTo>
                      <a:cubicBezTo>
                        <a:pt x="1" y="13"/>
                        <a:pt x="0" y="12"/>
                        <a:pt x="0" y="11"/>
                      </a:cubicBezTo>
                      <a:cubicBezTo>
                        <a:pt x="1" y="10"/>
                        <a:pt x="1" y="10"/>
                        <a:pt x="2" y="10"/>
                      </a:cubicBezTo>
                      <a:cubicBezTo>
                        <a:pt x="5" y="10"/>
                        <a:pt x="7" y="10"/>
                        <a:pt x="9" y="9"/>
                      </a:cubicBezTo>
                      <a:cubicBezTo>
                        <a:pt x="10" y="9"/>
                        <a:pt x="11" y="9"/>
                        <a:pt x="11" y="8"/>
                      </a:cubicBezTo>
                      <a:cubicBezTo>
                        <a:pt x="12" y="6"/>
                        <a:pt x="13" y="4"/>
                        <a:pt x="14" y="2"/>
                      </a:cubicBezTo>
                      <a:cubicBezTo>
                        <a:pt x="14" y="1"/>
                        <a:pt x="15" y="1"/>
                        <a:pt x="16" y="0"/>
                      </a:cubicBezTo>
                      <a:cubicBezTo>
                        <a:pt x="16" y="0"/>
                        <a:pt x="17" y="1"/>
                        <a:pt x="17" y="2"/>
                      </a:cubicBezTo>
                      <a:cubicBezTo>
                        <a:pt x="18" y="4"/>
                        <a:pt x="19" y="6"/>
                        <a:pt x="20" y="8"/>
                      </a:cubicBezTo>
                      <a:cubicBezTo>
                        <a:pt x="21" y="9"/>
                        <a:pt x="21" y="9"/>
                        <a:pt x="22" y="9"/>
                      </a:cubicBezTo>
                      <a:cubicBezTo>
                        <a:pt x="24" y="10"/>
                        <a:pt x="27" y="10"/>
                        <a:pt x="29" y="10"/>
                      </a:cubicBezTo>
                      <a:cubicBezTo>
                        <a:pt x="30" y="10"/>
                        <a:pt x="31" y="11"/>
                        <a:pt x="31" y="12"/>
                      </a:cubicBezTo>
                      <a:close/>
                      <a:moveTo>
                        <a:pt x="16" y="5"/>
                      </a:moveTo>
                      <a:cubicBezTo>
                        <a:pt x="15" y="7"/>
                        <a:pt x="14" y="8"/>
                        <a:pt x="14" y="10"/>
                      </a:cubicBezTo>
                      <a:cubicBezTo>
                        <a:pt x="13" y="11"/>
                        <a:pt x="12" y="12"/>
                        <a:pt x="10" y="12"/>
                      </a:cubicBezTo>
                      <a:cubicBezTo>
                        <a:pt x="9" y="12"/>
                        <a:pt x="9" y="12"/>
                        <a:pt x="8" y="13"/>
                      </a:cubicBezTo>
                      <a:cubicBezTo>
                        <a:pt x="7" y="13"/>
                        <a:pt x="6" y="13"/>
                        <a:pt x="5" y="13"/>
                      </a:cubicBezTo>
                      <a:cubicBezTo>
                        <a:pt x="7" y="14"/>
                        <a:pt x="8" y="16"/>
                        <a:pt x="9" y="17"/>
                      </a:cubicBezTo>
                      <a:cubicBezTo>
                        <a:pt x="10" y="18"/>
                        <a:pt x="10" y="19"/>
                        <a:pt x="10" y="20"/>
                      </a:cubicBezTo>
                      <a:cubicBezTo>
                        <a:pt x="10" y="22"/>
                        <a:pt x="10" y="23"/>
                        <a:pt x="9" y="25"/>
                      </a:cubicBezTo>
                      <a:cubicBezTo>
                        <a:pt x="11" y="24"/>
                        <a:pt x="13" y="23"/>
                        <a:pt x="14" y="23"/>
                      </a:cubicBezTo>
                      <a:cubicBezTo>
                        <a:pt x="15" y="22"/>
                        <a:pt x="16" y="22"/>
                        <a:pt x="17" y="23"/>
                      </a:cubicBezTo>
                      <a:cubicBezTo>
                        <a:pt x="19" y="23"/>
                        <a:pt x="20" y="24"/>
                        <a:pt x="22" y="25"/>
                      </a:cubicBezTo>
                      <a:cubicBezTo>
                        <a:pt x="22" y="23"/>
                        <a:pt x="21" y="21"/>
                        <a:pt x="21" y="20"/>
                      </a:cubicBezTo>
                      <a:cubicBezTo>
                        <a:pt x="21" y="19"/>
                        <a:pt x="21" y="18"/>
                        <a:pt x="22" y="17"/>
                      </a:cubicBezTo>
                      <a:cubicBezTo>
                        <a:pt x="23" y="16"/>
                        <a:pt x="24" y="14"/>
                        <a:pt x="26" y="13"/>
                      </a:cubicBezTo>
                      <a:cubicBezTo>
                        <a:pt x="24" y="13"/>
                        <a:pt x="22" y="12"/>
                        <a:pt x="20" y="12"/>
                      </a:cubicBezTo>
                      <a:cubicBezTo>
                        <a:pt x="19" y="12"/>
                        <a:pt x="19" y="12"/>
                        <a:pt x="18" y="10"/>
                      </a:cubicBezTo>
                      <a:cubicBezTo>
                        <a:pt x="17" y="9"/>
                        <a:pt x="17" y="7"/>
                        <a:pt x="1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91" name="Group 890">
                <a:extLst>
                  <a:ext uri="{FF2B5EF4-FFF2-40B4-BE49-F238E27FC236}">
                    <a16:creationId xmlns:a16="http://schemas.microsoft.com/office/drawing/2014/main" id="{2BCB9BA8-8D71-4FD3-9C91-731A5D1E35DE}"/>
                  </a:ext>
                </a:extLst>
              </p:cNvPr>
              <p:cNvGrpSpPr/>
              <p:nvPr/>
            </p:nvGrpSpPr>
            <p:grpSpPr>
              <a:xfrm>
                <a:off x="7170102" y="2617319"/>
                <a:ext cx="885546" cy="164483"/>
                <a:chOff x="7170102" y="2617319"/>
                <a:chExt cx="885546" cy="164483"/>
              </a:xfrm>
            </p:grpSpPr>
            <p:sp>
              <p:nvSpPr>
                <p:cNvPr id="1077" name="Freeform: Shape 1076">
                  <a:extLst>
                    <a:ext uri="{FF2B5EF4-FFF2-40B4-BE49-F238E27FC236}">
                      <a16:creationId xmlns:a16="http://schemas.microsoft.com/office/drawing/2014/main" id="{DCCE080A-2FE8-4D89-8D81-2C16F7A435DB}"/>
                    </a:ext>
                  </a:extLst>
                </p:cNvPr>
                <p:cNvSpPr>
                  <a:spLocks noChangeArrowheads="1"/>
                </p:cNvSpPr>
                <p:nvPr/>
              </p:nvSpPr>
              <p:spPr bwMode="auto">
                <a:xfrm>
                  <a:off x="7279582" y="2617319"/>
                  <a:ext cx="83950" cy="128651"/>
                </a:xfrm>
                <a:custGeom>
                  <a:avLst/>
                  <a:gdLst/>
                  <a:ahLst/>
                  <a:cxnLst/>
                  <a:rect l="l" t="t" r="r" b="b"/>
                  <a:pathLst>
                    <a:path w="83950" h="128651">
                      <a:moveTo>
                        <a:pt x="0" y="0"/>
                      </a:moveTo>
                      <a:lnTo>
                        <a:pt x="27486" y="0"/>
                      </a:lnTo>
                      <a:lnTo>
                        <a:pt x="27486" y="50841"/>
                      </a:lnTo>
                      <a:lnTo>
                        <a:pt x="27848" y="50841"/>
                      </a:lnTo>
                      <a:cubicBezTo>
                        <a:pt x="30746" y="46864"/>
                        <a:pt x="34368" y="43791"/>
                        <a:pt x="38715" y="41621"/>
                      </a:cubicBezTo>
                      <a:cubicBezTo>
                        <a:pt x="40816" y="40529"/>
                        <a:pt x="43088" y="39685"/>
                        <a:pt x="45529" y="39090"/>
                      </a:cubicBezTo>
                      <a:cubicBezTo>
                        <a:pt x="47971" y="38495"/>
                        <a:pt x="50468" y="38193"/>
                        <a:pt x="53023" y="38186"/>
                      </a:cubicBezTo>
                      <a:cubicBezTo>
                        <a:pt x="61988" y="38133"/>
                        <a:pt x="69335" y="41267"/>
                        <a:pt x="75066" y="47589"/>
                      </a:cubicBezTo>
                      <a:cubicBezTo>
                        <a:pt x="80797" y="53911"/>
                        <a:pt x="83758" y="63739"/>
                        <a:pt x="83950" y="77073"/>
                      </a:cubicBezTo>
                      <a:lnTo>
                        <a:pt x="83950" y="128651"/>
                      </a:lnTo>
                      <a:lnTo>
                        <a:pt x="56464" y="128651"/>
                      </a:lnTo>
                      <a:lnTo>
                        <a:pt x="56464" y="79969"/>
                      </a:lnTo>
                      <a:cubicBezTo>
                        <a:pt x="56513" y="74087"/>
                        <a:pt x="55419" y="69382"/>
                        <a:pt x="53181" y="65852"/>
                      </a:cubicBezTo>
                      <a:cubicBezTo>
                        <a:pt x="50944" y="62323"/>
                        <a:pt x="47269" y="60514"/>
                        <a:pt x="42156" y="60423"/>
                      </a:cubicBezTo>
                      <a:cubicBezTo>
                        <a:pt x="38537" y="60514"/>
                        <a:pt x="35587" y="61509"/>
                        <a:pt x="33304" y="63409"/>
                      </a:cubicBezTo>
                      <a:cubicBezTo>
                        <a:pt x="31021" y="65310"/>
                        <a:pt x="29384" y="67572"/>
                        <a:pt x="28391" y="70196"/>
                      </a:cubicBezTo>
                      <a:cubicBezTo>
                        <a:pt x="28037" y="71033"/>
                        <a:pt x="27795" y="71983"/>
                        <a:pt x="27667" y="73046"/>
                      </a:cubicBezTo>
                      <a:cubicBezTo>
                        <a:pt x="27538" y="74109"/>
                        <a:pt x="27478" y="75150"/>
                        <a:pt x="27486" y="76168"/>
                      </a:cubicBezTo>
                      <a:lnTo>
                        <a:pt x="27486" y="128651"/>
                      </a:lnTo>
                      <a:lnTo>
                        <a:pt x="0" y="128651"/>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8" name="Freeform: Shape 1077">
                  <a:extLst>
                    <a:ext uri="{FF2B5EF4-FFF2-40B4-BE49-F238E27FC236}">
                      <a16:creationId xmlns:a16="http://schemas.microsoft.com/office/drawing/2014/main" id="{8DDFD3BE-7BD6-4117-9769-22578727477D}"/>
                    </a:ext>
                  </a:extLst>
                </p:cNvPr>
                <p:cNvSpPr>
                  <a:spLocks noChangeArrowheads="1"/>
                </p:cNvSpPr>
                <p:nvPr/>
              </p:nvSpPr>
              <p:spPr bwMode="auto">
                <a:xfrm>
                  <a:off x="7736058" y="2619128"/>
                  <a:ext cx="29114" cy="27486"/>
                </a:xfrm>
                <a:custGeom>
                  <a:avLst/>
                  <a:gdLst/>
                  <a:ahLst/>
                  <a:cxnLst/>
                  <a:rect l="l" t="t" r="r" b="b"/>
                  <a:pathLst>
                    <a:path w="29114" h="27486">
                      <a:moveTo>
                        <a:pt x="14648" y="0"/>
                      </a:moveTo>
                      <a:cubicBezTo>
                        <a:pt x="19116" y="87"/>
                        <a:pt x="22612" y="1405"/>
                        <a:pt x="25136" y="3956"/>
                      </a:cubicBezTo>
                      <a:cubicBezTo>
                        <a:pt x="27660" y="6506"/>
                        <a:pt x="28986" y="9768"/>
                        <a:pt x="29114" y="13743"/>
                      </a:cubicBezTo>
                      <a:cubicBezTo>
                        <a:pt x="29073" y="17638"/>
                        <a:pt x="27754" y="20878"/>
                        <a:pt x="25159" y="23462"/>
                      </a:cubicBezTo>
                      <a:cubicBezTo>
                        <a:pt x="22563" y="26046"/>
                        <a:pt x="18939" y="27388"/>
                        <a:pt x="14286" y="27486"/>
                      </a:cubicBezTo>
                      <a:cubicBezTo>
                        <a:pt x="9893" y="27388"/>
                        <a:pt x="6427" y="26046"/>
                        <a:pt x="3888" y="23462"/>
                      </a:cubicBezTo>
                      <a:cubicBezTo>
                        <a:pt x="1349" y="20878"/>
                        <a:pt x="53" y="17638"/>
                        <a:pt x="0" y="13743"/>
                      </a:cubicBezTo>
                      <a:cubicBezTo>
                        <a:pt x="57" y="9768"/>
                        <a:pt x="1390" y="6506"/>
                        <a:pt x="4001" y="3956"/>
                      </a:cubicBezTo>
                      <a:cubicBezTo>
                        <a:pt x="6612" y="1405"/>
                        <a:pt x="10161" y="87"/>
                        <a:pt x="1464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9" name="Freeform: Shape 1078">
                  <a:extLst>
                    <a:ext uri="{FF2B5EF4-FFF2-40B4-BE49-F238E27FC236}">
                      <a16:creationId xmlns:a16="http://schemas.microsoft.com/office/drawing/2014/main" id="{91B0665D-9426-4065-B535-B7263181859D}"/>
                    </a:ext>
                  </a:extLst>
                </p:cNvPr>
                <p:cNvSpPr>
                  <a:spLocks noChangeArrowheads="1"/>
                </p:cNvSpPr>
                <p:nvPr/>
              </p:nvSpPr>
              <p:spPr bwMode="auto">
                <a:xfrm>
                  <a:off x="7170102" y="2622206"/>
                  <a:ext cx="96618" cy="125755"/>
                </a:xfrm>
                <a:custGeom>
                  <a:avLst/>
                  <a:gdLst/>
                  <a:ahLst/>
                  <a:cxnLst/>
                  <a:rect l="l" t="t" r="r" b="b"/>
                  <a:pathLst>
                    <a:path w="96618" h="125755">
                      <a:moveTo>
                        <a:pt x="66576" y="0"/>
                      </a:moveTo>
                      <a:cubicBezTo>
                        <a:pt x="73777" y="56"/>
                        <a:pt x="79960" y="621"/>
                        <a:pt x="85126" y="1695"/>
                      </a:cubicBezTo>
                      <a:cubicBezTo>
                        <a:pt x="90291" y="2769"/>
                        <a:pt x="94122" y="4014"/>
                        <a:pt x="96618" y="5429"/>
                      </a:cubicBezTo>
                      <a:lnTo>
                        <a:pt x="90827" y="27125"/>
                      </a:lnTo>
                      <a:cubicBezTo>
                        <a:pt x="88108" y="25907"/>
                        <a:pt x="84813" y="24858"/>
                        <a:pt x="80941" y="23979"/>
                      </a:cubicBezTo>
                      <a:cubicBezTo>
                        <a:pt x="77069" y="23101"/>
                        <a:pt x="72642" y="22640"/>
                        <a:pt x="67662" y="22599"/>
                      </a:cubicBezTo>
                      <a:cubicBezTo>
                        <a:pt x="56547" y="22584"/>
                        <a:pt x="47377" y="25918"/>
                        <a:pt x="40154" y="32601"/>
                      </a:cubicBezTo>
                      <a:cubicBezTo>
                        <a:pt x="32930" y="39284"/>
                        <a:pt x="29189" y="49406"/>
                        <a:pt x="28933" y="62968"/>
                      </a:cubicBezTo>
                      <a:cubicBezTo>
                        <a:pt x="29027" y="75319"/>
                        <a:pt x="32458" y="85011"/>
                        <a:pt x="39226" y="92045"/>
                      </a:cubicBezTo>
                      <a:cubicBezTo>
                        <a:pt x="45994" y="99079"/>
                        <a:pt x="55533" y="102661"/>
                        <a:pt x="67843" y="102793"/>
                      </a:cubicBezTo>
                      <a:cubicBezTo>
                        <a:pt x="72179" y="102774"/>
                        <a:pt x="76401" y="102405"/>
                        <a:pt x="80511" y="101685"/>
                      </a:cubicBezTo>
                      <a:cubicBezTo>
                        <a:pt x="84621" y="100964"/>
                        <a:pt x="88119" y="100006"/>
                        <a:pt x="91007" y="98811"/>
                      </a:cubicBezTo>
                      <a:lnTo>
                        <a:pt x="94989" y="120511"/>
                      </a:lnTo>
                      <a:cubicBezTo>
                        <a:pt x="92470" y="121758"/>
                        <a:pt x="88504" y="122926"/>
                        <a:pt x="83090" y="124014"/>
                      </a:cubicBezTo>
                      <a:cubicBezTo>
                        <a:pt x="77676" y="125103"/>
                        <a:pt x="71266" y="125683"/>
                        <a:pt x="63861" y="125755"/>
                      </a:cubicBezTo>
                      <a:cubicBezTo>
                        <a:pt x="49800" y="125643"/>
                        <a:pt x="38035" y="122933"/>
                        <a:pt x="28566" y="117623"/>
                      </a:cubicBezTo>
                      <a:cubicBezTo>
                        <a:pt x="19098" y="112313"/>
                        <a:pt x="11971" y="105072"/>
                        <a:pt x="7187" y="95900"/>
                      </a:cubicBezTo>
                      <a:cubicBezTo>
                        <a:pt x="2403" y="86728"/>
                        <a:pt x="7" y="76294"/>
                        <a:pt x="0" y="64597"/>
                      </a:cubicBezTo>
                      <a:cubicBezTo>
                        <a:pt x="138" y="50692"/>
                        <a:pt x="3157" y="38941"/>
                        <a:pt x="9056" y="29345"/>
                      </a:cubicBezTo>
                      <a:cubicBezTo>
                        <a:pt x="14955" y="19748"/>
                        <a:pt x="22906" y="12465"/>
                        <a:pt x="32907" y="7495"/>
                      </a:cubicBezTo>
                      <a:cubicBezTo>
                        <a:pt x="42908" y="2524"/>
                        <a:pt x="54131" y="26"/>
                        <a:pt x="6657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0" name="Freeform: Shape 1079">
                  <a:extLst>
                    <a:ext uri="{FF2B5EF4-FFF2-40B4-BE49-F238E27FC236}">
                      <a16:creationId xmlns:a16="http://schemas.microsoft.com/office/drawing/2014/main" id="{9218A325-9907-433F-812E-40A1B22E6557}"/>
                    </a:ext>
                  </a:extLst>
                </p:cNvPr>
                <p:cNvSpPr>
                  <a:spLocks noChangeArrowheads="1"/>
                </p:cNvSpPr>
                <p:nvPr/>
              </p:nvSpPr>
              <p:spPr bwMode="auto">
                <a:xfrm>
                  <a:off x="7378567" y="2655324"/>
                  <a:ext cx="80873" cy="92637"/>
                </a:xfrm>
                <a:custGeom>
                  <a:avLst/>
                  <a:gdLst/>
                  <a:ahLst/>
                  <a:cxnLst/>
                  <a:rect l="l" t="t" r="r" b="b"/>
                  <a:pathLst>
                    <a:path w="80873" h="92637">
                      <a:moveTo>
                        <a:pt x="40709" y="0"/>
                      </a:moveTo>
                      <a:cubicBezTo>
                        <a:pt x="55226" y="285"/>
                        <a:pt x="65365" y="4053"/>
                        <a:pt x="71127" y="11302"/>
                      </a:cubicBezTo>
                      <a:cubicBezTo>
                        <a:pt x="76890" y="18551"/>
                        <a:pt x="79655" y="27570"/>
                        <a:pt x="79425" y="38358"/>
                      </a:cubicBezTo>
                      <a:lnTo>
                        <a:pt x="79425" y="69291"/>
                      </a:lnTo>
                      <a:cubicBezTo>
                        <a:pt x="79418" y="73517"/>
                        <a:pt x="79523" y="77506"/>
                        <a:pt x="79742" y="81258"/>
                      </a:cubicBezTo>
                      <a:cubicBezTo>
                        <a:pt x="79961" y="85009"/>
                        <a:pt x="80338" y="88139"/>
                        <a:pt x="80873" y="90646"/>
                      </a:cubicBezTo>
                      <a:lnTo>
                        <a:pt x="56099" y="90646"/>
                      </a:lnTo>
                      <a:lnTo>
                        <a:pt x="54472" y="81791"/>
                      </a:lnTo>
                      <a:lnTo>
                        <a:pt x="53929" y="81791"/>
                      </a:lnTo>
                      <a:cubicBezTo>
                        <a:pt x="50995" y="85327"/>
                        <a:pt x="47357" y="88016"/>
                        <a:pt x="43018" y="89857"/>
                      </a:cubicBezTo>
                      <a:cubicBezTo>
                        <a:pt x="38678" y="91699"/>
                        <a:pt x="33863" y="92625"/>
                        <a:pt x="28573" y="92637"/>
                      </a:cubicBezTo>
                      <a:cubicBezTo>
                        <a:pt x="19549" y="92389"/>
                        <a:pt x="12549" y="89631"/>
                        <a:pt x="7572" y="84363"/>
                      </a:cubicBezTo>
                      <a:cubicBezTo>
                        <a:pt x="2595" y="79095"/>
                        <a:pt x="71" y="72804"/>
                        <a:pt x="0" y="65490"/>
                      </a:cubicBezTo>
                      <a:cubicBezTo>
                        <a:pt x="206" y="54029"/>
                        <a:pt x="4947" y="45521"/>
                        <a:pt x="14222" y="39965"/>
                      </a:cubicBezTo>
                      <a:cubicBezTo>
                        <a:pt x="23498" y="34408"/>
                        <a:pt x="36070" y="31644"/>
                        <a:pt x="51939" y="31671"/>
                      </a:cubicBezTo>
                      <a:lnTo>
                        <a:pt x="51939" y="30583"/>
                      </a:lnTo>
                      <a:cubicBezTo>
                        <a:pt x="52116" y="27958"/>
                        <a:pt x="51128" y="25412"/>
                        <a:pt x="48973" y="22946"/>
                      </a:cubicBezTo>
                      <a:cubicBezTo>
                        <a:pt x="46818" y="20479"/>
                        <a:pt x="42433" y="19157"/>
                        <a:pt x="35818" y="18980"/>
                      </a:cubicBezTo>
                      <a:cubicBezTo>
                        <a:pt x="31200" y="19033"/>
                        <a:pt x="26720" y="19697"/>
                        <a:pt x="22379" y="20974"/>
                      </a:cubicBezTo>
                      <a:cubicBezTo>
                        <a:pt x="18037" y="22251"/>
                        <a:pt x="14375" y="23822"/>
                        <a:pt x="11392" y="25688"/>
                      </a:cubicBezTo>
                      <a:lnTo>
                        <a:pt x="6329" y="7953"/>
                      </a:lnTo>
                      <a:cubicBezTo>
                        <a:pt x="9444" y="6119"/>
                        <a:pt x="13927" y="4365"/>
                        <a:pt x="19780" y="2689"/>
                      </a:cubicBezTo>
                      <a:cubicBezTo>
                        <a:pt x="25633" y="1013"/>
                        <a:pt x="32609" y="117"/>
                        <a:pt x="40709" y="0"/>
                      </a:cubicBezTo>
                      <a:close/>
                      <a:moveTo>
                        <a:pt x="52845" y="48841"/>
                      </a:moveTo>
                      <a:cubicBezTo>
                        <a:pt x="45433" y="48765"/>
                        <a:pt x="39335" y="49776"/>
                        <a:pt x="34550" y="51875"/>
                      </a:cubicBezTo>
                      <a:cubicBezTo>
                        <a:pt x="29765" y="53973"/>
                        <a:pt x="27290" y="57611"/>
                        <a:pt x="27123" y="62789"/>
                      </a:cubicBezTo>
                      <a:cubicBezTo>
                        <a:pt x="27191" y="66317"/>
                        <a:pt x="28233" y="68951"/>
                        <a:pt x="30248" y="70691"/>
                      </a:cubicBezTo>
                      <a:cubicBezTo>
                        <a:pt x="32263" y="72431"/>
                        <a:pt x="34844" y="73299"/>
                        <a:pt x="37992" y="73295"/>
                      </a:cubicBezTo>
                      <a:cubicBezTo>
                        <a:pt x="41407" y="73223"/>
                        <a:pt x="44403" y="72234"/>
                        <a:pt x="46980" y="70329"/>
                      </a:cubicBezTo>
                      <a:cubicBezTo>
                        <a:pt x="49558" y="68423"/>
                        <a:pt x="51331" y="66030"/>
                        <a:pt x="52301" y="63151"/>
                      </a:cubicBezTo>
                      <a:cubicBezTo>
                        <a:pt x="52482" y="62422"/>
                        <a:pt x="52618" y="61660"/>
                        <a:pt x="52709" y="60864"/>
                      </a:cubicBezTo>
                      <a:cubicBezTo>
                        <a:pt x="52799" y="60068"/>
                        <a:pt x="52845" y="59260"/>
                        <a:pt x="52845" y="58441"/>
                      </a:cubicBezTo>
                      <a:lnTo>
                        <a:pt x="52845" y="48841"/>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1" name="Freeform: Shape 1080">
                  <a:extLst>
                    <a:ext uri="{FF2B5EF4-FFF2-40B4-BE49-F238E27FC236}">
                      <a16:creationId xmlns:a16="http://schemas.microsoft.com/office/drawing/2014/main" id="{12FBC595-6A82-423F-AA95-00E63F813468}"/>
                    </a:ext>
                  </a:extLst>
                </p:cNvPr>
                <p:cNvSpPr>
                  <a:spLocks noChangeArrowheads="1"/>
                </p:cNvSpPr>
                <p:nvPr/>
              </p:nvSpPr>
              <p:spPr bwMode="auto">
                <a:xfrm>
                  <a:off x="7478884" y="2655323"/>
                  <a:ext cx="134623" cy="90647"/>
                </a:xfrm>
                <a:custGeom>
                  <a:avLst/>
                  <a:gdLst/>
                  <a:ahLst/>
                  <a:cxnLst/>
                  <a:rect l="l" t="t" r="r" b="b"/>
                  <a:pathLst>
                    <a:path w="134623" h="90647">
                      <a:moveTo>
                        <a:pt x="51757" y="1"/>
                      </a:moveTo>
                      <a:cubicBezTo>
                        <a:pt x="57594" y="57"/>
                        <a:pt x="62606" y="1436"/>
                        <a:pt x="66791" y="4137"/>
                      </a:cubicBezTo>
                      <a:cubicBezTo>
                        <a:pt x="70977" y="6837"/>
                        <a:pt x="74044" y="10521"/>
                        <a:pt x="75991" y="15187"/>
                      </a:cubicBezTo>
                      <a:lnTo>
                        <a:pt x="76353" y="15187"/>
                      </a:lnTo>
                      <a:cubicBezTo>
                        <a:pt x="79759" y="10487"/>
                        <a:pt x="83620" y="6871"/>
                        <a:pt x="87937" y="4340"/>
                      </a:cubicBezTo>
                      <a:cubicBezTo>
                        <a:pt x="90371" y="2973"/>
                        <a:pt x="92975" y="1911"/>
                        <a:pt x="95748" y="1154"/>
                      </a:cubicBezTo>
                      <a:cubicBezTo>
                        <a:pt x="98522" y="396"/>
                        <a:pt x="101533" y="12"/>
                        <a:pt x="104782" y="1"/>
                      </a:cubicBezTo>
                      <a:cubicBezTo>
                        <a:pt x="113464" y="-56"/>
                        <a:pt x="120563" y="3041"/>
                        <a:pt x="126078" y="9291"/>
                      </a:cubicBezTo>
                      <a:cubicBezTo>
                        <a:pt x="131594" y="15542"/>
                        <a:pt x="134442" y="25286"/>
                        <a:pt x="134623" y="38526"/>
                      </a:cubicBezTo>
                      <a:lnTo>
                        <a:pt x="134623" y="90647"/>
                      </a:lnTo>
                      <a:lnTo>
                        <a:pt x="107861" y="90647"/>
                      </a:lnTo>
                      <a:lnTo>
                        <a:pt x="107861" y="42507"/>
                      </a:lnTo>
                      <a:cubicBezTo>
                        <a:pt x="107873" y="36041"/>
                        <a:pt x="106808" y="31057"/>
                        <a:pt x="104669" y="27554"/>
                      </a:cubicBezTo>
                      <a:cubicBezTo>
                        <a:pt x="102529" y="24052"/>
                        <a:pt x="99246" y="22280"/>
                        <a:pt x="94820" y="22238"/>
                      </a:cubicBezTo>
                      <a:cubicBezTo>
                        <a:pt x="91556" y="22310"/>
                        <a:pt x="88847" y="23252"/>
                        <a:pt x="86692" y="25066"/>
                      </a:cubicBezTo>
                      <a:cubicBezTo>
                        <a:pt x="84537" y="26880"/>
                        <a:pt x="82960" y="29134"/>
                        <a:pt x="81960" y="31830"/>
                      </a:cubicBezTo>
                      <a:cubicBezTo>
                        <a:pt x="81684" y="32848"/>
                        <a:pt x="81466" y="33979"/>
                        <a:pt x="81303" y="35223"/>
                      </a:cubicBezTo>
                      <a:cubicBezTo>
                        <a:pt x="81141" y="36467"/>
                        <a:pt x="81058" y="37689"/>
                        <a:pt x="81054" y="38888"/>
                      </a:cubicBezTo>
                      <a:lnTo>
                        <a:pt x="81054" y="90647"/>
                      </a:lnTo>
                      <a:lnTo>
                        <a:pt x="54293" y="90647"/>
                      </a:lnTo>
                      <a:lnTo>
                        <a:pt x="54293" y="40879"/>
                      </a:lnTo>
                      <a:cubicBezTo>
                        <a:pt x="54311" y="35272"/>
                        <a:pt x="53278" y="30786"/>
                        <a:pt x="51191" y="27419"/>
                      </a:cubicBezTo>
                      <a:cubicBezTo>
                        <a:pt x="49104" y="24052"/>
                        <a:pt x="45851" y="22325"/>
                        <a:pt x="41432" y="22238"/>
                      </a:cubicBezTo>
                      <a:cubicBezTo>
                        <a:pt x="37908" y="22374"/>
                        <a:pt x="35085" y="23460"/>
                        <a:pt x="32965" y="25496"/>
                      </a:cubicBezTo>
                      <a:cubicBezTo>
                        <a:pt x="30844" y="27532"/>
                        <a:pt x="29380" y="29703"/>
                        <a:pt x="28572" y="32011"/>
                      </a:cubicBezTo>
                      <a:cubicBezTo>
                        <a:pt x="28131" y="33108"/>
                        <a:pt x="27837" y="34262"/>
                        <a:pt x="27689" y="35472"/>
                      </a:cubicBezTo>
                      <a:cubicBezTo>
                        <a:pt x="27542" y="36682"/>
                        <a:pt x="27474" y="37881"/>
                        <a:pt x="27486" y="39069"/>
                      </a:cubicBezTo>
                      <a:lnTo>
                        <a:pt x="27486" y="90647"/>
                      </a:lnTo>
                      <a:lnTo>
                        <a:pt x="724" y="90647"/>
                      </a:lnTo>
                      <a:lnTo>
                        <a:pt x="724" y="30398"/>
                      </a:lnTo>
                      <a:cubicBezTo>
                        <a:pt x="716" y="24891"/>
                        <a:pt x="641" y="19802"/>
                        <a:pt x="498" y="15132"/>
                      </a:cubicBezTo>
                      <a:cubicBezTo>
                        <a:pt x="355" y="10462"/>
                        <a:pt x="189" y="6142"/>
                        <a:pt x="0" y="2173"/>
                      </a:cubicBezTo>
                      <a:lnTo>
                        <a:pt x="23327" y="2173"/>
                      </a:lnTo>
                      <a:lnTo>
                        <a:pt x="24412" y="14103"/>
                      </a:lnTo>
                      <a:lnTo>
                        <a:pt x="24954" y="14103"/>
                      </a:lnTo>
                      <a:cubicBezTo>
                        <a:pt x="26794" y="10984"/>
                        <a:pt x="29856" y="7911"/>
                        <a:pt x="34143" y="4882"/>
                      </a:cubicBezTo>
                      <a:cubicBezTo>
                        <a:pt x="38429" y="1854"/>
                        <a:pt x="44300" y="227"/>
                        <a:pt x="51757"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2" name="Freeform: Shape 1081">
                  <a:extLst>
                    <a:ext uri="{FF2B5EF4-FFF2-40B4-BE49-F238E27FC236}">
                      <a16:creationId xmlns:a16="http://schemas.microsoft.com/office/drawing/2014/main" id="{2516C079-CF78-4D86-82C4-83ABBE3653B8}"/>
                    </a:ext>
                  </a:extLst>
                </p:cNvPr>
                <p:cNvSpPr>
                  <a:spLocks noChangeArrowheads="1"/>
                </p:cNvSpPr>
                <p:nvPr/>
              </p:nvSpPr>
              <p:spPr bwMode="auto">
                <a:xfrm>
                  <a:off x="7779341" y="2655324"/>
                  <a:ext cx="92455" cy="92637"/>
                </a:xfrm>
                <a:custGeom>
                  <a:avLst/>
                  <a:gdLst/>
                  <a:ahLst/>
                  <a:cxnLst/>
                  <a:rect l="l" t="t" r="r" b="b"/>
                  <a:pathLst>
                    <a:path w="92455" h="92637">
                      <a:moveTo>
                        <a:pt x="47405" y="0"/>
                      </a:moveTo>
                      <a:cubicBezTo>
                        <a:pt x="61080" y="218"/>
                        <a:pt x="71959" y="4437"/>
                        <a:pt x="80043" y="12659"/>
                      </a:cubicBezTo>
                      <a:cubicBezTo>
                        <a:pt x="88126" y="20880"/>
                        <a:pt x="92264" y="31798"/>
                        <a:pt x="92455" y="45413"/>
                      </a:cubicBezTo>
                      <a:cubicBezTo>
                        <a:pt x="92318" y="56196"/>
                        <a:pt x="90041" y="65077"/>
                        <a:pt x="85623" y="72056"/>
                      </a:cubicBezTo>
                      <a:cubicBezTo>
                        <a:pt x="81205" y="79035"/>
                        <a:pt x="75470" y="84215"/>
                        <a:pt x="68417" y="87594"/>
                      </a:cubicBezTo>
                      <a:cubicBezTo>
                        <a:pt x="61364" y="90973"/>
                        <a:pt x="53817" y="92654"/>
                        <a:pt x="45775" y="92637"/>
                      </a:cubicBezTo>
                      <a:cubicBezTo>
                        <a:pt x="32543" y="92524"/>
                        <a:pt x="21679" y="88501"/>
                        <a:pt x="13181" y="80565"/>
                      </a:cubicBezTo>
                      <a:cubicBezTo>
                        <a:pt x="4683" y="72630"/>
                        <a:pt x="289" y="61456"/>
                        <a:pt x="0" y="47042"/>
                      </a:cubicBezTo>
                      <a:cubicBezTo>
                        <a:pt x="187" y="32489"/>
                        <a:pt x="4514" y="21050"/>
                        <a:pt x="12978" y="12727"/>
                      </a:cubicBezTo>
                      <a:cubicBezTo>
                        <a:pt x="21442" y="4403"/>
                        <a:pt x="32918" y="161"/>
                        <a:pt x="47405" y="0"/>
                      </a:cubicBezTo>
                      <a:close/>
                      <a:moveTo>
                        <a:pt x="46499" y="19704"/>
                      </a:moveTo>
                      <a:cubicBezTo>
                        <a:pt x="40040" y="19998"/>
                        <a:pt x="35392" y="22804"/>
                        <a:pt x="32555" y="28123"/>
                      </a:cubicBezTo>
                      <a:cubicBezTo>
                        <a:pt x="29718" y="33441"/>
                        <a:pt x="28330" y="39506"/>
                        <a:pt x="28390" y="46318"/>
                      </a:cubicBezTo>
                      <a:cubicBezTo>
                        <a:pt x="28409" y="54081"/>
                        <a:pt x="29956" y="60418"/>
                        <a:pt x="33031" y="65329"/>
                      </a:cubicBezTo>
                      <a:cubicBezTo>
                        <a:pt x="36105" y="70240"/>
                        <a:pt x="40595" y="72774"/>
                        <a:pt x="46499" y="72933"/>
                      </a:cubicBezTo>
                      <a:cubicBezTo>
                        <a:pt x="51985" y="72824"/>
                        <a:pt x="56271" y="70372"/>
                        <a:pt x="59357" y="65578"/>
                      </a:cubicBezTo>
                      <a:cubicBezTo>
                        <a:pt x="62443" y="60784"/>
                        <a:pt x="64012" y="54303"/>
                        <a:pt x="64065" y="46137"/>
                      </a:cubicBezTo>
                      <a:cubicBezTo>
                        <a:pt x="64114" y="39333"/>
                        <a:pt x="62748" y="33298"/>
                        <a:pt x="59968" y="28032"/>
                      </a:cubicBezTo>
                      <a:cubicBezTo>
                        <a:pt x="57187" y="22766"/>
                        <a:pt x="52698" y="19990"/>
                        <a:pt x="46499" y="1970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3" name="Freeform: Shape 1082">
                  <a:extLst>
                    <a:ext uri="{FF2B5EF4-FFF2-40B4-BE49-F238E27FC236}">
                      <a16:creationId xmlns:a16="http://schemas.microsoft.com/office/drawing/2014/main" id="{3531FFCA-DB79-4353-A682-08AA448C4FDA}"/>
                    </a:ext>
                  </a:extLst>
                </p:cNvPr>
                <p:cNvSpPr>
                  <a:spLocks noChangeArrowheads="1"/>
                </p:cNvSpPr>
                <p:nvPr/>
              </p:nvSpPr>
              <p:spPr bwMode="auto">
                <a:xfrm>
                  <a:off x="7988891" y="2655324"/>
                  <a:ext cx="66757" cy="92637"/>
                </a:xfrm>
                <a:custGeom>
                  <a:avLst/>
                  <a:gdLst/>
                  <a:ahLst/>
                  <a:cxnLst/>
                  <a:rect l="l" t="t" r="r" b="b"/>
                  <a:pathLst>
                    <a:path w="66757" h="92637">
                      <a:moveTo>
                        <a:pt x="38181" y="0"/>
                      </a:moveTo>
                      <a:cubicBezTo>
                        <a:pt x="43386" y="49"/>
                        <a:pt x="48127" y="584"/>
                        <a:pt x="52404" y="1604"/>
                      </a:cubicBezTo>
                      <a:cubicBezTo>
                        <a:pt x="56680" y="2625"/>
                        <a:pt x="60199" y="3837"/>
                        <a:pt x="62960" y="5242"/>
                      </a:cubicBezTo>
                      <a:lnTo>
                        <a:pt x="58258" y="24230"/>
                      </a:lnTo>
                      <a:cubicBezTo>
                        <a:pt x="56183" y="23069"/>
                        <a:pt x="53418" y="21952"/>
                        <a:pt x="49963" y="20881"/>
                      </a:cubicBezTo>
                      <a:cubicBezTo>
                        <a:pt x="46508" y="19810"/>
                        <a:pt x="42883" y="19236"/>
                        <a:pt x="39088" y="19161"/>
                      </a:cubicBezTo>
                      <a:cubicBezTo>
                        <a:pt x="35715" y="19183"/>
                        <a:pt x="33123" y="19817"/>
                        <a:pt x="31314" y="21062"/>
                      </a:cubicBezTo>
                      <a:cubicBezTo>
                        <a:pt x="29504" y="22307"/>
                        <a:pt x="28590" y="24027"/>
                        <a:pt x="28571" y="26222"/>
                      </a:cubicBezTo>
                      <a:cubicBezTo>
                        <a:pt x="28488" y="28315"/>
                        <a:pt x="29515" y="30103"/>
                        <a:pt x="31653" y="31586"/>
                      </a:cubicBezTo>
                      <a:cubicBezTo>
                        <a:pt x="33790" y="33068"/>
                        <a:pt x="37535" y="34720"/>
                        <a:pt x="42889" y="36542"/>
                      </a:cubicBezTo>
                      <a:cubicBezTo>
                        <a:pt x="51229" y="39412"/>
                        <a:pt x="57286" y="43086"/>
                        <a:pt x="61061" y="47563"/>
                      </a:cubicBezTo>
                      <a:cubicBezTo>
                        <a:pt x="64836" y="52040"/>
                        <a:pt x="66734" y="57479"/>
                        <a:pt x="66757" y="63880"/>
                      </a:cubicBezTo>
                      <a:cubicBezTo>
                        <a:pt x="66750" y="72361"/>
                        <a:pt x="63554" y="79234"/>
                        <a:pt x="57169" y="84500"/>
                      </a:cubicBezTo>
                      <a:cubicBezTo>
                        <a:pt x="50784" y="89767"/>
                        <a:pt x="41252" y="92479"/>
                        <a:pt x="28571" y="92637"/>
                      </a:cubicBezTo>
                      <a:cubicBezTo>
                        <a:pt x="22736" y="92599"/>
                        <a:pt x="17364" y="91996"/>
                        <a:pt x="12455" y="90829"/>
                      </a:cubicBezTo>
                      <a:cubicBezTo>
                        <a:pt x="7547" y="89661"/>
                        <a:pt x="3395" y="88155"/>
                        <a:pt x="0" y="86310"/>
                      </a:cubicBezTo>
                      <a:lnTo>
                        <a:pt x="4884" y="66777"/>
                      </a:lnTo>
                      <a:cubicBezTo>
                        <a:pt x="7577" y="68395"/>
                        <a:pt x="11141" y="69866"/>
                        <a:pt x="15575" y="71190"/>
                      </a:cubicBezTo>
                      <a:cubicBezTo>
                        <a:pt x="20009" y="72514"/>
                        <a:pt x="24341" y="73216"/>
                        <a:pt x="28571" y="73295"/>
                      </a:cubicBezTo>
                      <a:cubicBezTo>
                        <a:pt x="32711" y="73276"/>
                        <a:pt x="35718" y="72635"/>
                        <a:pt x="37592" y="71371"/>
                      </a:cubicBezTo>
                      <a:cubicBezTo>
                        <a:pt x="39466" y="70108"/>
                        <a:pt x="40387" y="68335"/>
                        <a:pt x="40357" y="66053"/>
                      </a:cubicBezTo>
                      <a:cubicBezTo>
                        <a:pt x="40455" y="63778"/>
                        <a:pt x="39579" y="61900"/>
                        <a:pt x="37728" y="60418"/>
                      </a:cubicBezTo>
                      <a:cubicBezTo>
                        <a:pt x="35878" y="58935"/>
                        <a:pt x="32464" y="57374"/>
                        <a:pt x="27486" y="55733"/>
                      </a:cubicBezTo>
                      <a:cubicBezTo>
                        <a:pt x="18351" y="52587"/>
                        <a:pt x="11804" y="48695"/>
                        <a:pt x="7845" y="44055"/>
                      </a:cubicBezTo>
                      <a:cubicBezTo>
                        <a:pt x="3885" y="39416"/>
                        <a:pt x="1994" y="34437"/>
                        <a:pt x="2171" y="29119"/>
                      </a:cubicBezTo>
                      <a:cubicBezTo>
                        <a:pt x="2303" y="20623"/>
                        <a:pt x="5566" y="13689"/>
                        <a:pt x="11962" y="8317"/>
                      </a:cubicBezTo>
                      <a:cubicBezTo>
                        <a:pt x="18357" y="2945"/>
                        <a:pt x="27097" y="173"/>
                        <a:pt x="3818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4" name="Freeform: Shape 1083">
                  <a:extLst>
                    <a:ext uri="{FF2B5EF4-FFF2-40B4-BE49-F238E27FC236}">
                      <a16:creationId xmlns:a16="http://schemas.microsoft.com/office/drawing/2014/main" id="{552D5C61-B774-4694-B056-F9E762255B9F}"/>
                    </a:ext>
                  </a:extLst>
                </p:cNvPr>
                <p:cNvSpPr>
                  <a:spLocks noChangeArrowheads="1"/>
                </p:cNvSpPr>
                <p:nvPr/>
              </p:nvSpPr>
              <p:spPr bwMode="auto">
                <a:xfrm>
                  <a:off x="7631283" y="2655504"/>
                  <a:ext cx="91732" cy="126298"/>
                </a:xfrm>
                <a:custGeom>
                  <a:avLst/>
                  <a:gdLst/>
                  <a:ahLst/>
                  <a:cxnLst/>
                  <a:rect l="l" t="t" r="r" b="b"/>
                  <a:pathLst>
                    <a:path w="91732" h="126298">
                      <a:moveTo>
                        <a:pt x="55011" y="0"/>
                      </a:moveTo>
                      <a:cubicBezTo>
                        <a:pt x="61560" y="33"/>
                        <a:pt x="67601" y="1835"/>
                        <a:pt x="73136" y="5405"/>
                      </a:cubicBezTo>
                      <a:cubicBezTo>
                        <a:pt x="78671" y="8975"/>
                        <a:pt x="83130" y="14115"/>
                        <a:pt x="86514" y="20824"/>
                      </a:cubicBezTo>
                      <a:cubicBezTo>
                        <a:pt x="89898" y="27533"/>
                        <a:pt x="91637" y="35613"/>
                        <a:pt x="91732" y="45063"/>
                      </a:cubicBezTo>
                      <a:cubicBezTo>
                        <a:pt x="91601" y="55787"/>
                        <a:pt x="89592" y="64654"/>
                        <a:pt x="85704" y="71664"/>
                      </a:cubicBezTo>
                      <a:cubicBezTo>
                        <a:pt x="81815" y="78674"/>
                        <a:pt x="76831" y="83894"/>
                        <a:pt x="70751" y="87326"/>
                      </a:cubicBezTo>
                      <a:cubicBezTo>
                        <a:pt x="64670" y="90757"/>
                        <a:pt x="58277" y="92467"/>
                        <a:pt x="51570" y="92456"/>
                      </a:cubicBezTo>
                      <a:cubicBezTo>
                        <a:pt x="46187" y="92395"/>
                        <a:pt x="41516" y="91431"/>
                        <a:pt x="37558" y="89563"/>
                      </a:cubicBezTo>
                      <a:cubicBezTo>
                        <a:pt x="33601" y="87695"/>
                        <a:pt x="30605" y="85285"/>
                        <a:pt x="28572" y="82332"/>
                      </a:cubicBezTo>
                      <a:lnTo>
                        <a:pt x="28210" y="82332"/>
                      </a:lnTo>
                      <a:lnTo>
                        <a:pt x="28210" y="126298"/>
                      </a:lnTo>
                      <a:lnTo>
                        <a:pt x="724" y="126298"/>
                      </a:lnTo>
                      <a:lnTo>
                        <a:pt x="724" y="31671"/>
                      </a:lnTo>
                      <a:cubicBezTo>
                        <a:pt x="716" y="25887"/>
                        <a:pt x="641" y="20533"/>
                        <a:pt x="498" y="15609"/>
                      </a:cubicBezTo>
                      <a:cubicBezTo>
                        <a:pt x="355" y="10685"/>
                        <a:pt x="189" y="6146"/>
                        <a:pt x="0" y="1991"/>
                      </a:cubicBezTo>
                      <a:lnTo>
                        <a:pt x="23870" y="1991"/>
                      </a:lnTo>
                      <a:lnTo>
                        <a:pt x="25136" y="14282"/>
                      </a:lnTo>
                      <a:lnTo>
                        <a:pt x="25497" y="14282"/>
                      </a:lnTo>
                      <a:cubicBezTo>
                        <a:pt x="28774" y="9653"/>
                        <a:pt x="32900" y="6120"/>
                        <a:pt x="37876" y="3683"/>
                      </a:cubicBezTo>
                      <a:cubicBezTo>
                        <a:pt x="42852" y="1247"/>
                        <a:pt x="48563" y="19"/>
                        <a:pt x="55011" y="0"/>
                      </a:cubicBezTo>
                      <a:close/>
                      <a:moveTo>
                        <a:pt x="45232" y="21513"/>
                      </a:moveTo>
                      <a:cubicBezTo>
                        <a:pt x="41252" y="21585"/>
                        <a:pt x="37758" y="22890"/>
                        <a:pt x="34752" y="25429"/>
                      </a:cubicBezTo>
                      <a:cubicBezTo>
                        <a:pt x="31745" y="27967"/>
                        <a:pt x="29745" y="31309"/>
                        <a:pt x="28753" y="35455"/>
                      </a:cubicBezTo>
                      <a:cubicBezTo>
                        <a:pt x="28572" y="36190"/>
                        <a:pt x="28436" y="36983"/>
                        <a:pt x="28345" y="37833"/>
                      </a:cubicBezTo>
                      <a:cubicBezTo>
                        <a:pt x="28255" y="38683"/>
                        <a:pt x="28210" y="39524"/>
                        <a:pt x="28210" y="40357"/>
                      </a:cubicBezTo>
                      <a:lnTo>
                        <a:pt x="28210" y="52474"/>
                      </a:lnTo>
                      <a:cubicBezTo>
                        <a:pt x="28210" y="53553"/>
                        <a:pt x="28255" y="54564"/>
                        <a:pt x="28345" y="55507"/>
                      </a:cubicBezTo>
                      <a:cubicBezTo>
                        <a:pt x="28436" y="56450"/>
                        <a:pt x="28572" y="57370"/>
                        <a:pt x="28753" y="58268"/>
                      </a:cubicBezTo>
                      <a:cubicBezTo>
                        <a:pt x="29719" y="62059"/>
                        <a:pt x="31635" y="65159"/>
                        <a:pt x="34503" y="67570"/>
                      </a:cubicBezTo>
                      <a:cubicBezTo>
                        <a:pt x="37370" y="69980"/>
                        <a:pt x="40826" y="71225"/>
                        <a:pt x="44870" y="71304"/>
                      </a:cubicBezTo>
                      <a:cubicBezTo>
                        <a:pt x="50891" y="71202"/>
                        <a:pt x="55554" y="68916"/>
                        <a:pt x="58859" y="64447"/>
                      </a:cubicBezTo>
                      <a:cubicBezTo>
                        <a:pt x="62164" y="59977"/>
                        <a:pt x="63839" y="53934"/>
                        <a:pt x="63884" y="46318"/>
                      </a:cubicBezTo>
                      <a:cubicBezTo>
                        <a:pt x="63877" y="39106"/>
                        <a:pt x="62307" y="33207"/>
                        <a:pt x="59176" y="28620"/>
                      </a:cubicBezTo>
                      <a:cubicBezTo>
                        <a:pt x="56045" y="24033"/>
                        <a:pt x="51397" y="21664"/>
                        <a:pt x="45232" y="21513"/>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5" name="Freeform: Shape 1084">
                  <a:extLst>
                    <a:ext uri="{FF2B5EF4-FFF2-40B4-BE49-F238E27FC236}">
                      <a16:creationId xmlns:a16="http://schemas.microsoft.com/office/drawing/2014/main" id="{AD7CCCC2-702C-4890-9F1A-D0CC467D147B}"/>
                    </a:ext>
                  </a:extLst>
                </p:cNvPr>
                <p:cNvSpPr>
                  <a:spLocks noChangeArrowheads="1"/>
                </p:cNvSpPr>
                <p:nvPr/>
              </p:nvSpPr>
              <p:spPr bwMode="auto">
                <a:xfrm>
                  <a:off x="7888458" y="2655503"/>
                  <a:ext cx="84674" cy="90466"/>
                </a:xfrm>
                <a:custGeom>
                  <a:avLst/>
                  <a:gdLst/>
                  <a:ahLst/>
                  <a:cxnLst/>
                  <a:rect l="l" t="t" r="r" b="b"/>
                  <a:pathLst>
                    <a:path w="84674" h="90466">
                      <a:moveTo>
                        <a:pt x="53022" y="1"/>
                      </a:moveTo>
                      <a:cubicBezTo>
                        <a:pt x="62255" y="-37"/>
                        <a:pt x="69792" y="3067"/>
                        <a:pt x="75632" y="9314"/>
                      </a:cubicBezTo>
                      <a:cubicBezTo>
                        <a:pt x="81472" y="15560"/>
                        <a:pt x="84486" y="25177"/>
                        <a:pt x="84674" y="38164"/>
                      </a:cubicBezTo>
                      <a:lnTo>
                        <a:pt x="84674" y="90466"/>
                      </a:lnTo>
                      <a:lnTo>
                        <a:pt x="57188" y="90466"/>
                      </a:lnTo>
                      <a:lnTo>
                        <a:pt x="57188" y="41422"/>
                      </a:lnTo>
                      <a:cubicBezTo>
                        <a:pt x="57230" y="35634"/>
                        <a:pt x="56151" y="31012"/>
                        <a:pt x="53951" y="27554"/>
                      </a:cubicBezTo>
                      <a:cubicBezTo>
                        <a:pt x="51751" y="24097"/>
                        <a:pt x="48181" y="22325"/>
                        <a:pt x="43242" y="22238"/>
                      </a:cubicBezTo>
                      <a:cubicBezTo>
                        <a:pt x="39450" y="22351"/>
                        <a:pt x="36394" y="23437"/>
                        <a:pt x="34073" y="25496"/>
                      </a:cubicBezTo>
                      <a:cubicBezTo>
                        <a:pt x="31753" y="27554"/>
                        <a:pt x="30100" y="29907"/>
                        <a:pt x="29115" y="32554"/>
                      </a:cubicBezTo>
                      <a:cubicBezTo>
                        <a:pt x="28761" y="33474"/>
                        <a:pt x="28519" y="34529"/>
                        <a:pt x="28391" y="35721"/>
                      </a:cubicBezTo>
                      <a:cubicBezTo>
                        <a:pt x="28262" y="36912"/>
                        <a:pt x="28202" y="38149"/>
                        <a:pt x="28210" y="39431"/>
                      </a:cubicBezTo>
                      <a:lnTo>
                        <a:pt x="28210" y="90466"/>
                      </a:lnTo>
                      <a:lnTo>
                        <a:pt x="724" y="90466"/>
                      </a:lnTo>
                      <a:lnTo>
                        <a:pt x="724" y="30217"/>
                      </a:lnTo>
                      <a:cubicBezTo>
                        <a:pt x="716" y="24710"/>
                        <a:pt x="641" y="19621"/>
                        <a:pt x="498" y="14951"/>
                      </a:cubicBezTo>
                      <a:cubicBezTo>
                        <a:pt x="354" y="10281"/>
                        <a:pt x="189" y="5961"/>
                        <a:pt x="0" y="1992"/>
                      </a:cubicBezTo>
                      <a:lnTo>
                        <a:pt x="23870" y="1992"/>
                      </a:lnTo>
                      <a:lnTo>
                        <a:pt x="25136" y="14283"/>
                      </a:lnTo>
                      <a:lnTo>
                        <a:pt x="25678" y="14283"/>
                      </a:lnTo>
                      <a:cubicBezTo>
                        <a:pt x="27472" y="11157"/>
                        <a:pt x="30625" y="8054"/>
                        <a:pt x="35138" y="4973"/>
                      </a:cubicBezTo>
                      <a:cubicBezTo>
                        <a:pt x="39650" y="1892"/>
                        <a:pt x="45612" y="234"/>
                        <a:pt x="5302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6" name="Freeform: Shape 1085">
                  <a:extLst>
                    <a:ext uri="{FF2B5EF4-FFF2-40B4-BE49-F238E27FC236}">
                      <a16:creationId xmlns:a16="http://schemas.microsoft.com/office/drawing/2014/main" id="{531438E1-5017-4FC5-94DE-629AF5AA42B3}"/>
                    </a:ext>
                  </a:extLst>
                </p:cNvPr>
                <p:cNvSpPr>
                  <a:spLocks noChangeArrowheads="1"/>
                </p:cNvSpPr>
                <p:nvPr/>
              </p:nvSpPr>
              <p:spPr bwMode="auto">
                <a:xfrm>
                  <a:off x="7736782" y="2657495"/>
                  <a:ext cx="27486" cy="88474"/>
                </a:xfrm>
                <a:custGeom>
                  <a:avLst/>
                  <a:gdLst/>
                  <a:ahLst/>
                  <a:cxnLst/>
                  <a:rect l="l" t="t" r="r" b="b"/>
                  <a:pathLst>
                    <a:path w="27486" h="88474">
                      <a:moveTo>
                        <a:pt x="0" y="0"/>
                      </a:moveTo>
                      <a:lnTo>
                        <a:pt x="27486" y="0"/>
                      </a:lnTo>
                      <a:lnTo>
                        <a:pt x="27486" y="88474"/>
                      </a:lnTo>
                      <a:lnTo>
                        <a:pt x="0" y="8847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892" name="Group 891">
                <a:extLst>
                  <a:ext uri="{FF2B5EF4-FFF2-40B4-BE49-F238E27FC236}">
                    <a16:creationId xmlns:a16="http://schemas.microsoft.com/office/drawing/2014/main" id="{6380B62C-BA0A-4C42-803F-09254C351327}"/>
                  </a:ext>
                </a:extLst>
              </p:cNvPr>
              <p:cNvGrpSpPr/>
              <p:nvPr/>
            </p:nvGrpSpPr>
            <p:grpSpPr>
              <a:xfrm>
                <a:off x="6789808" y="2880475"/>
                <a:ext cx="1677550" cy="1002317"/>
                <a:chOff x="6789808" y="2880475"/>
                <a:chExt cx="1677550" cy="1002317"/>
              </a:xfrm>
            </p:grpSpPr>
            <p:sp>
              <p:nvSpPr>
                <p:cNvPr id="893" name="Freeform: Shape 892">
                  <a:extLst>
                    <a:ext uri="{FF2B5EF4-FFF2-40B4-BE49-F238E27FC236}">
                      <a16:creationId xmlns:a16="http://schemas.microsoft.com/office/drawing/2014/main" id="{D0E399AD-D601-4FEA-AE67-32C971426980}"/>
                    </a:ext>
                  </a:extLst>
                </p:cNvPr>
                <p:cNvSpPr>
                  <a:spLocks noChangeArrowheads="1"/>
                </p:cNvSpPr>
                <p:nvPr/>
              </p:nvSpPr>
              <p:spPr bwMode="auto">
                <a:xfrm>
                  <a:off x="7196136" y="2880475"/>
                  <a:ext cx="47765" cy="75530"/>
                </a:xfrm>
                <a:custGeom>
                  <a:avLst/>
                  <a:gdLst/>
                  <a:ahLst/>
                  <a:cxnLst/>
                  <a:rect l="l" t="t" r="r" b="b"/>
                  <a:pathLst>
                    <a:path w="47765" h="75530">
                      <a:moveTo>
                        <a:pt x="38243" y="0"/>
                      </a:moveTo>
                      <a:lnTo>
                        <a:pt x="47345" y="0"/>
                      </a:lnTo>
                      <a:lnTo>
                        <a:pt x="47345" y="61281"/>
                      </a:lnTo>
                      <a:cubicBezTo>
                        <a:pt x="47350" y="63581"/>
                        <a:pt x="47394" y="65895"/>
                        <a:pt x="47476" y="68222"/>
                      </a:cubicBezTo>
                      <a:cubicBezTo>
                        <a:pt x="47559" y="70549"/>
                        <a:pt x="47655" y="72601"/>
                        <a:pt x="47765"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2"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3"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8" y="59029"/>
                        <a:pt x="13112" y="62575"/>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1" y="55178"/>
                      </a:cubicBezTo>
                      <a:cubicBezTo>
                        <a:pt x="38215" y="54527"/>
                        <a:pt x="38245" y="53837"/>
                        <a:pt x="38243" y="53108"/>
                      </a:cubicBezTo>
                      <a:lnTo>
                        <a:pt x="38243" y="44312"/>
                      </a:lnTo>
                      <a:cubicBezTo>
                        <a:pt x="38245" y="43718"/>
                        <a:pt x="38215" y="43072"/>
                        <a:pt x="38151" y="42373"/>
                      </a:cubicBezTo>
                      <a:cubicBezTo>
                        <a:pt x="38088" y="41675"/>
                        <a:pt x="37979" y="41028"/>
                        <a:pt x="37824" y="40434"/>
                      </a:cubicBezTo>
                      <a:cubicBezTo>
                        <a:pt x="37105"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4" name="Freeform: Shape 893">
                  <a:extLst>
                    <a:ext uri="{FF2B5EF4-FFF2-40B4-BE49-F238E27FC236}">
                      <a16:creationId xmlns:a16="http://schemas.microsoft.com/office/drawing/2014/main" id="{76FF3DDB-BA88-40D9-A322-ED1A162A5B8D}"/>
                    </a:ext>
                  </a:extLst>
                </p:cNvPr>
                <p:cNvSpPr>
                  <a:spLocks noChangeArrowheads="1"/>
                </p:cNvSpPr>
                <p:nvPr/>
              </p:nvSpPr>
              <p:spPr bwMode="auto">
                <a:xfrm>
                  <a:off x="8047108" y="2880475"/>
                  <a:ext cx="48498" cy="75530"/>
                </a:xfrm>
                <a:custGeom>
                  <a:avLst/>
                  <a:gdLst/>
                  <a:ahLst/>
                  <a:cxnLst/>
                  <a:rect l="l" t="t" r="r" b="b"/>
                  <a:pathLst>
                    <a:path w="48498" h="75530">
                      <a:moveTo>
                        <a:pt x="419" y="0"/>
                      </a:moveTo>
                      <a:lnTo>
                        <a:pt x="9522" y="0"/>
                      </a:lnTo>
                      <a:lnTo>
                        <a:pt x="9522" y="31840"/>
                      </a:lnTo>
                      <a:lnTo>
                        <a:pt x="9731" y="31840"/>
                      </a:lnTo>
                      <a:cubicBezTo>
                        <a:pt x="11363" y="28983"/>
                        <a:pt x="13629" y="26742"/>
                        <a:pt x="16532" y="25116"/>
                      </a:cubicBezTo>
                      <a:cubicBezTo>
                        <a:pt x="19434" y="23490"/>
                        <a:pt x="22932" y="22662"/>
                        <a:pt x="27027" y="22632"/>
                      </a:cubicBezTo>
                      <a:cubicBezTo>
                        <a:pt x="33470" y="22749"/>
                        <a:pt x="38634" y="25131"/>
                        <a:pt x="42518" y="29777"/>
                      </a:cubicBezTo>
                      <a:cubicBezTo>
                        <a:pt x="46403" y="34424"/>
                        <a:pt x="48396" y="40631"/>
                        <a:pt x="48498" y="48400"/>
                      </a:cubicBezTo>
                      <a:cubicBezTo>
                        <a:pt x="48426" y="54443"/>
                        <a:pt x="47291" y="59474"/>
                        <a:pt x="45094" y="63492"/>
                      </a:cubicBezTo>
                      <a:cubicBezTo>
                        <a:pt x="42897" y="67511"/>
                        <a:pt x="40071" y="70522"/>
                        <a:pt x="36615" y="72526"/>
                      </a:cubicBezTo>
                      <a:cubicBezTo>
                        <a:pt x="33160" y="74529"/>
                        <a:pt x="29510" y="75531"/>
                        <a:pt x="25664" y="75530"/>
                      </a:cubicBezTo>
                      <a:cubicBezTo>
                        <a:pt x="21984" y="75550"/>
                        <a:pt x="18705" y="74804"/>
                        <a:pt x="15824" y="73294"/>
                      </a:cubicBezTo>
                      <a:cubicBezTo>
                        <a:pt x="12944" y="71784"/>
                        <a:pt x="10529" y="69390"/>
                        <a:pt x="8580" y="66113"/>
                      </a:cubicBezTo>
                      <a:lnTo>
                        <a:pt x="8371" y="66113"/>
                      </a:lnTo>
                      <a:lnTo>
                        <a:pt x="7848" y="74378"/>
                      </a:lnTo>
                      <a:lnTo>
                        <a:pt x="0" y="74378"/>
                      </a:lnTo>
                      <a:cubicBezTo>
                        <a:pt x="109" y="72601"/>
                        <a:pt x="205" y="70549"/>
                        <a:pt x="288" y="68223"/>
                      </a:cubicBezTo>
                      <a:cubicBezTo>
                        <a:pt x="371" y="65898"/>
                        <a:pt x="415" y="63587"/>
                        <a:pt x="419" y="61291"/>
                      </a:cubicBezTo>
                      <a:lnTo>
                        <a:pt x="419" y="0"/>
                      </a:lnTo>
                      <a:close/>
                      <a:moveTo>
                        <a:pt x="23987" y="29848"/>
                      </a:moveTo>
                      <a:cubicBezTo>
                        <a:pt x="20818" y="29888"/>
                        <a:pt x="17958" y="30909"/>
                        <a:pt x="15405" y="32914"/>
                      </a:cubicBezTo>
                      <a:cubicBezTo>
                        <a:pt x="12852" y="34919"/>
                        <a:pt x="11066" y="37670"/>
                        <a:pt x="10046" y="41168"/>
                      </a:cubicBezTo>
                      <a:cubicBezTo>
                        <a:pt x="9886" y="41742"/>
                        <a:pt x="9760" y="42349"/>
                        <a:pt x="9666" y="42989"/>
                      </a:cubicBezTo>
                      <a:cubicBezTo>
                        <a:pt x="9572" y="43629"/>
                        <a:pt x="9524" y="44314"/>
                        <a:pt x="9522" y="45046"/>
                      </a:cubicBezTo>
                      <a:lnTo>
                        <a:pt x="9522" y="54060"/>
                      </a:lnTo>
                      <a:cubicBezTo>
                        <a:pt x="9519" y="54638"/>
                        <a:pt x="9550" y="55210"/>
                        <a:pt x="9613" y="55776"/>
                      </a:cubicBezTo>
                      <a:cubicBezTo>
                        <a:pt x="9677" y="56341"/>
                        <a:pt x="9786" y="56887"/>
                        <a:pt x="9941" y="57414"/>
                      </a:cubicBezTo>
                      <a:cubicBezTo>
                        <a:pt x="10832" y="60660"/>
                        <a:pt x="12509" y="63259"/>
                        <a:pt x="14972" y="65209"/>
                      </a:cubicBezTo>
                      <a:cubicBezTo>
                        <a:pt x="17436" y="67159"/>
                        <a:pt x="20371" y="68159"/>
                        <a:pt x="23777" y="68209"/>
                      </a:cubicBezTo>
                      <a:cubicBezTo>
                        <a:pt x="28684" y="68124"/>
                        <a:pt x="32471" y="66329"/>
                        <a:pt x="35137" y="62824"/>
                      </a:cubicBezTo>
                      <a:cubicBezTo>
                        <a:pt x="37804" y="59320"/>
                        <a:pt x="39153" y="54616"/>
                        <a:pt x="39186" y="48714"/>
                      </a:cubicBezTo>
                      <a:cubicBezTo>
                        <a:pt x="39175" y="43480"/>
                        <a:pt x="37887" y="39065"/>
                        <a:pt x="35321" y="35469"/>
                      </a:cubicBezTo>
                      <a:cubicBezTo>
                        <a:pt x="32755" y="31872"/>
                        <a:pt x="28977" y="29999"/>
                        <a:pt x="23987"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5" name="Freeform: Shape 894">
                  <a:extLst>
                    <a:ext uri="{FF2B5EF4-FFF2-40B4-BE49-F238E27FC236}">
                      <a16:creationId xmlns:a16="http://schemas.microsoft.com/office/drawing/2014/main" id="{600B85EF-956D-41A4-AD99-70877DB868F3}"/>
                    </a:ext>
                  </a:extLst>
                </p:cNvPr>
                <p:cNvSpPr>
                  <a:spLocks noChangeArrowheads="1"/>
                </p:cNvSpPr>
                <p:nvPr/>
              </p:nvSpPr>
              <p:spPr bwMode="auto">
                <a:xfrm>
                  <a:off x="8304702" y="2880475"/>
                  <a:ext cx="43154" cy="74378"/>
                </a:xfrm>
                <a:custGeom>
                  <a:avLst/>
                  <a:gdLst/>
                  <a:ahLst/>
                  <a:cxnLst/>
                  <a:rect l="l" t="t" r="r" b="b"/>
                  <a:pathLst>
                    <a:path w="43154" h="74378">
                      <a:moveTo>
                        <a:pt x="0" y="0"/>
                      </a:moveTo>
                      <a:lnTo>
                        <a:pt x="9207" y="0"/>
                      </a:lnTo>
                      <a:lnTo>
                        <a:pt x="9207" y="31734"/>
                      </a:lnTo>
                      <a:lnTo>
                        <a:pt x="9417" y="31734"/>
                      </a:lnTo>
                      <a:cubicBezTo>
                        <a:pt x="10158"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0"/>
                      </a:cubicBezTo>
                      <a:cubicBezTo>
                        <a:pt x="35788" y="25569"/>
                        <a:pt x="38123" y="27743"/>
                        <a:pt x="40080" y="30883"/>
                      </a:cubicBezTo>
                      <a:cubicBezTo>
                        <a:pt x="42038"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8"/>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6" name="Freeform: Shape 895">
                  <a:extLst>
                    <a:ext uri="{FF2B5EF4-FFF2-40B4-BE49-F238E27FC236}">
                      <a16:creationId xmlns:a16="http://schemas.microsoft.com/office/drawing/2014/main" id="{DD8BC2B0-BCFB-4208-962A-1735E1A5A587}"/>
                    </a:ext>
                  </a:extLst>
                </p:cNvPr>
                <p:cNvSpPr>
                  <a:spLocks noChangeArrowheads="1"/>
                </p:cNvSpPr>
                <p:nvPr/>
              </p:nvSpPr>
              <p:spPr bwMode="auto">
                <a:xfrm>
                  <a:off x="6842348" y="2884247"/>
                  <a:ext cx="59080" cy="70606"/>
                </a:xfrm>
                <a:custGeom>
                  <a:avLst/>
                  <a:gdLst/>
                  <a:ahLst/>
                  <a:cxnLst/>
                  <a:rect l="l" t="t" r="r" b="b"/>
                  <a:pathLst>
                    <a:path w="59080" h="70606">
                      <a:moveTo>
                        <a:pt x="24093" y="0"/>
                      </a:moveTo>
                      <a:lnTo>
                        <a:pt x="34987" y="0"/>
                      </a:lnTo>
                      <a:lnTo>
                        <a:pt x="59080" y="70606"/>
                      </a:lnTo>
                      <a:lnTo>
                        <a:pt x="49338" y="70606"/>
                      </a:lnTo>
                      <a:lnTo>
                        <a:pt x="41796" y="48393"/>
                      </a:lnTo>
                      <a:lnTo>
                        <a:pt x="16760" y="48393"/>
                      </a:lnTo>
                      <a:lnTo>
                        <a:pt x="9428" y="70606"/>
                      </a:lnTo>
                      <a:lnTo>
                        <a:pt x="0" y="70606"/>
                      </a:lnTo>
                      <a:lnTo>
                        <a:pt x="24093" y="0"/>
                      </a:lnTo>
                      <a:close/>
                      <a:moveTo>
                        <a:pt x="29121" y="8055"/>
                      </a:moveTo>
                      <a:cubicBezTo>
                        <a:pt x="28606" y="10107"/>
                        <a:pt x="28065" y="12213"/>
                        <a:pt x="27497" y="14371"/>
                      </a:cubicBezTo>
                      <a:cubicBezTo>
                        <a:pt x="26930" y="16529"/>
                        <a:pt x="26284" y="18689"/>
                        <a:pt x="25559" y="20851"/>
                      </a:cubicBezTo>
                      <a:lnTo>
                        <a:pt x="18646" y="41282"/>
                      </a:lnTo>
                      <a:lnTo>
                        <a:pt x="40015" y="41282"/>
                      </a:lnTo>
                      <a:lnTo>
                        <a:pt x="32997" y="20947"/>
                      </a:lnTo>
                      <a:cubicBezTo>
                        <a:pt x="32222" y="18648"/>
                        <a:pt x="31546" y="16434"/>
                        <a:pt x="30967" y="14305"/>
                      </a:cubicBezTo>
                      <a:cubicBezTo>
                        <a:pt x="30389" y="12175"/>
                        <a:pt x="29843" y="10092"/>
                        <a:pt x="29330" y="8055"/>
                      </a:cubicBezTo>
                      <a:lnTo>
                        <a:pt x="29121" y="8055"/>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7" name="Freeform: Shape 896">
                  <a:extLst>
                    <a:ext uri="{FF2B5EF4-FFF2-40B4-BE49-F238E27FC236}">
                      <a16:creationId xmlns:a16="http://schemas.microsoft.com/office/drawing/2014/main" id="{78373175-8920-4CBD-BCEC-9D4A8D6B8E0E}"/>
                    </a:ext>
                  </a:extLst>
                </p:cNvPr>
                <p:cNvSpPr>
                  <a:spLocks noChangeArrowheads="1"/>
                </p:cNvSpPr>
                <p:nvPr/>
              </p:nvSpPr>
              <p:spPr bwMode="auto">
                <a:xfrm>
                  <a:off x="7674901" y="288424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8" name="Freeform: Shape 897">
                  <a:extLst>
                    <a:ext uri="{FF2B5EF4-FFF2-40B4-BE49-F238E27FC236}">
                      <a16:creationId xmlns:a16="http://schemas.microsoft.com/office/drawing/2014/main" id="{AB05EC68-6818-4939-8ED9-3AD1DA1BB1AA}"/>
                    </a:ext>
                  </a:extLst>
                </p:cNvPr>
                <p:cNvSpPr>
                  <a:spLocks noChangeArrowheads="1"/>
                </p:cNvSpPr>
                <p:nvPr/>
              </p:nvSpPr>
              <p:spPr bwMode="auto">
                <a:xfrm>
                  <a:off x="6927341"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9" name="Freeform: Shape 898">
                  <a:extLst>
                    <a:ext uri="{FF2B5EF4-FFF2-40B4-BE49-F238E27FC236}">
                      <a16:creationId xmlns:a16="http://schemas.microsoft.com/office/drawing/2014/main" id="{1D3C82A6-D045-4FEB-A18D-39B728CE6DB1}"/>
                    </a:ext>
                  </a:extLst>
                </p:cNvPr>
                <p:cNvSpPr>
                  <a:spLocks noChangeArrowheads="1"/>
                </p:cNvSpPr>
                <p:nvPr/>
              </p:nvSpPr>
              <p:spPr bwMode="auto">
                <a:xfrm>
                  <a:off x="7098791"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0" name="Freeform: Shape 899">
                  <a:extLst>
                    <a:ext uri="{FF2B5EF4-FFF2-40B4-BE49-F238E27FC236}">
                      <a16:creationId xmlns:a16="http://schemas.microsoft.com/office/drawing/2014/main" id="{D6BB1776-7E66-4D71-A1FB-5A2956F06C5B}"/>
                    </a:ext>
                  </a:extLst>
                </p:cNvPr>
                <p:cNvSpPr>
                  <a:spLocks noChangeArrowheads="1"/>
                </p:cNvSpPr>
                <p:nvPr/>
              </p:nvSpPr>
              <p:spPr bwMode="auto">
                <a:xfrm>
                  <a:off x="7698866"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1" name="Freeform: Shape 900">
                  <a:extLst>
                    <a:ext uri="{FF2B5EF4-FFF2-40B4-BE49-F238E27FC236}">
                      <a16:creationId xmlns:a16="http://schemas.microsoft.com/office/drawing/2014/main" id="{EDDB94B3-B1E5-4565-ABC4-2F6F31C90B9D}"/>
                    </a:ext>
                  </a:extLst>
                </p:cNvPr>
                <p:cNvSpPr>
                  <a:spLocks noChangeArrowheads="1"/>
                </p:cNvSpPr>
                <p:nvPr/>
              </p:nvSpPr>
              <p:spPr bwMode="auto">
                <a:xfrm>
                  <a:off x="6970783" y="2903107"/>
                  <a:ext cx="25448" cy="51746"/>
                </a:xfrm>
                <a:custGeom>
                  <a:avLst/>
                  <a:gdLst/>
                  <a:ahLst/>
                  <a:cxnLst/>
                  <a:rect l="l" t="t" r="r" b="b"/>
                  <a:pathLst>
                    <a:path w="25448" h="51746">
                      <a:moveTo>
                        <a:pt x="22933" y="0"/>
                      </a:moveTo>
                      <a:cubicBezTo>
                        <a:pt x="23398" y="2"/>
                        <a:pt x="23830" y="24"/>
                        <a:pt x="24230" y="65"/>
                      </a:cubicBezTo>
                      <a:cubicBezTo>
                        <a:pt x="24629" y="107"/>
                        <a:pt x="25035" y="155"/>
                        <a:pt x="25448" y="209"/>
                      </a:cubicBezTo>
                      <a:lnTo>
                        <a:pt x="25448"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7" y="23971"/>
                        <a:pt x="9627" y="24714"/>
                      </a:cubicBezTo>
                      <a:lnTo>
                        <a:pt x="9627"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2" name="Freeform: Shape 901">
                  <a:extLst>
                    <a:ext uri="{FF2B5EF4-FFF2-40B4-BE49-F238E27FC236}">
                      <a16:creationId xmlns:a16="http://schemas.microsoft.com/office/drawing/2014/main" id="{59152169-096F-4647-9680-6A681A44E44B}"/>
                    </a:ext>
                  </a:extLst>
                </p:cNvPr>
                <p:cNvSpPr>
                  <a:spLocks noChangeArrowheads="1"/>
                </p:cNvSpPr>
                <p:nvPr/>
              </p:nvSpPr>
              <p:spPr bwMode="auto">
                <a:xfrm>
                  <a:off x="7062995" y="2903107"/>
                  <a:ext cx="33096" cy="52898"/>
                </a:xfrm>
                <a:custGeom>
                  <a:avLst/>
                  <a:gdLst/>
                  <a:ahLst/>
                  <a:cxnLst/>
                  <a:rect l="l" t="t" r="r" b="b"/>
                  <a:pathLst>
                    <a:path w="33096" h="52898">
                      <a:moveTo>
                        <a:pt x="18854" y="0"/>
                      </a:moveTo>
                      <a:cubicBezTo>
                        <a:pt x="21447" y="19"/>
                        <a:pt x="23810" y="320"/>
                        <a:pt x="25940" y="902"/>
                      </a:cubicBezTo>
                      <a:cubicBezTo>
                        <a:pt x="28071" y="1483"/>
                        <a:pt x="29829" y="2229"/>
                        <a:pt x="31212" y="3137"/>
                      </a:cubicBezTo>
                      <a:lnTo>
                        <a:pt x="29015" y="9837"/>
                      </a:lnTo>
                      <a:cubicBezTo>
                        <a:pt x="28009" y="9160"/>
                        <a:pt x="26622" y="8496"/>
                        <a:pt x="24854" y="7845"/>
                      </a:cubicBezTo>
                      <a:cubicBezTo>
                        <a:pt x="23087" y="7194"/>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4" y="19914"/>
                        <a:pt x="16510" y="21167"/>
                        <a:pt x="19798" y="22414"/>
                      </a:cubicBezTo>
                      <a:cubicBezTo>
                        <a:pt x="24156" y="23997"/>
                        <a:pt x="27459" y="25993"/>
                        <a:pt x="29707" y="28401"/>
                      </a:cubicBezTo>
                      <a:cubicBezTo>
                        <a:pt x="31955" y="30809"/>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2"/>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3" name="Freeform: Shape 902">
                  <a:extLst>
                    <a:ext uri="{FF2B5EF4-FFF2-40B4-BE49-F238E27FC236}">
                      <a16:creationId xmlns:a16="http://schemas.microsoft.com/office/drawing/2014/main" id="{AB5A9012-ACB8-4FFB-BBEC-549DEE1F9FEC}"/>
                    </a:ext>
                  </a:extLst>
                </p:cNvPr>
                <p:cNvSpPr>
                  <a:spLocks noChangeArrowheads="1"/>
                </p:cNvSpPr>
                <p:nvPr/>
              </p:nvSpPr>
              <p:spPr bwMode="auto">
                <a:xfrm>
                  <a:off x="7138985" y="29031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6"/>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4" name="Freeform: Shape 903">
                  <a:extLst>
                    <a:ext uri="{FF2B5EF4-FFF2-40B4-BE49-F238E27FC236}">
                      <a16:creationId xmlns:a16="http://schemas.microsoft.com/office/drawing/2014/main" id="{15F6582D-1A03-4004-A761-9322426F46F3}"/>
                    </a:ext>
                  </a:extLst>
                </p:cNvPr>
                <p:cNvSpPr>
                  <a:spLocks noChangeArrowheads="1"/>
                </p:cNvSpPr>
                <p:nvPr/>
              </p:nvSpPr>
              <p:spPr bwMode="auto">
                <a:xfrm>
                  <a:off x="7281861" y="29031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7"/>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0"/>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5" name="Freeform: Shape 904">
                  <a:extLst>
                    <a:ext uri="{FF2B5EF4-FFF2-40B4-BE49-F238E27FC236}">
                      <a16:creationId xmlns:a16="http://schemas.microsoft.com/office/drawing/2014/main" id="{8763AD0B-3F10-4514-96BE-02E7E08EE98D}"/>
                    </a:ext>
                  </a:extLst>
                </p:cNvPr>
                <p:cNvSpPr>
                  <a:spLocks noChangeArrowheads="1"/>
                </p:cNvSpPr>
                <p:nvPr/>
              </p:nvSpPr>
              <p:spPr bwMode="auto">
                <a:xfrm>
                  <a:off x="7329485" y="290310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6" name="Freeform: Shape 905">
                  <a:extLst>
                    <a:ext uri="{FF2B5EF4-FFF2-40B4-BE49-F238E27FC236}">
                      <a16:creationId xmlns:a16="http://schemas.microsoft.com/office/drawing/2014/main" id="{F44692BD-5E60-4982-B05B-41F929D554F5}"/>
                    </a:ext>
                  </a:extLst>
                </p:cNvPr>
                <p:cNvSpPr>
                  <a:spLocks noChangeArrowheads="1"/>
                </p:cNvSpPr>
                <p:nvPr/>
              </p:nvSpPr>
              <p:spPr bwMode="auto">
                <a:xfrm>
                  <a:off x="7389884"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7" name="Freeform: Shape 906">
                  <a:extLst>
                    <a:ext uri="{FF2B5EF4-FFF2-40B4-BE49-F238E27FC236}">
                      <a16:creationId xmlns:a16="http://schemas.microsoft.com/office/drawing/2014/main" id="{02B3DA4B-8C9D-40A6-BC1B-B7EB7BE5A549}"/>
                    </a:ext>
                  </a:extLst>
                </p:cNvPr>
                <p:cNvSpPr>
                  <a:spLocks noChangeArrowheads="1"/>
                </p:cNvSpPr>
                <p:nvPr/>
              </p:nvSpPr>
              <p:spPr bwMode="auto">
                <a:xfrm>
                  <a:off x="7475609"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8" name="Freeform: Shape 907">
                  <a:extLst>
                    <a:ext uri="{FF2B5EF4-FFF2-40B4-BE49-F238E27FC236}">
                      <a16:creationId xmlns:a16="http://schemas.microsoft.com/office/drawing/2014/main" id="{6F275F5F-FB87-46D0-B310-A08A963801D3}"/>
                    </a:ext>
                  </a:extLst>
                </p:cNvPr>
                <p:cNvSpPr>
                  <a:spLocks noChangeArrowheads="1"/>
                </p:cNvSpPr>
                <p:nvPr/>
              </p:nvSpPr>
              <p:spPr bwMode="auto">
                <a:xfrm>
                  <a:off x="7618483" y="29031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2" y="15834"/>
                        <a:pt x="43574" y="21574"/>
                      </a:cubicBezTo>
                      <a:lnTo>
                        <a:pt x="43574"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9" name="Freeform: Shape 908">
                  <a:extLst>
                    <a:ext uri="{FF2B5EF4-FFF2-40B4-BE49-F238E27FC236}">
                      <a16:creationId xmlns:a16="http://schemas.microsoft.com/office/drawing/2014/main" id="{DB17830B-273B-4B9F-A038-137C02756E7E}"/>
                    </a:ext>
                  </a:extLst>
                </p:cNvPr>
                <p:cNvSpPr>
                  <a:spLocks noChangeArrowheads="1"/>
                </p:cNvSpPr>
                <p:nvPr/>
              </p:nvSpPr>
              <p:spPr bwMode="auto">
                <a:xfrm>
                  <a:off x="7818509" y="2903103"/>
                  <a:ext cx="72911" cy="51750"/>
                </a:xfrm>
                <a:custGeom>
                  <a:avLst/>
                  <a:gdLst/>
                  <a:ahLst/>
                  <a:cxnLst/>
                  <a:rect l="l" t="t" r="r" b="b"/>
                  <a:pathLst>
                    <a:path w="72911" h="51750">
                      <a:moveTo>
                        <a:pt x="24828" y="4"/>
                      </a:moveTo>
                      <a:cubicBezTo>
                        <a:pt x="28265" y="54"/>
                        <a:pt x="31216" y="1000"/>
                        <a:pt x="33681" y="2841"/>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7"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0" name="Freeform: Shape 909">
                  <a:extLst>
                    <a:ext uri="{FF2B5EF4-FFF2-40B4-BE49-F238E27FC236}">
                      <a16:creationId xmlns:a16="http://schemas.microsoft.com/office/drawing/2014/main" id="{D7F9ADD0-7591-464C-82C2-6CC51EB5B3AC}"/>
                    </a:ext>
                  </a:extLst>
                </p:cNvPr>
                <p:cNvSpPr>
                  <a:spLocks noChangeArrowheads="1"/>
                </p:cNvSpPr>
                <p:nvPr/>
              </p:nvSpPr>
              <p:spPr bwMode="auto">
                <a:xfrm>
                  <a:off x="7900985" y="29031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7" y="26236"/>
                      </a:cubicBezTo>
                      <a:cubicBezTo>
                        <a:pt x="44595" y="26938"/>
                        <a:pt x="44517" y="27548"/>
                        <a:pt x="44412" y="28066"/>
                      </a:cubicBezTo>
                      <a:lnTo>
                        <a:pt x="8788" y="28066"/>
                      </a:lnTo>
                      <a:cubicBezTo>
                        <a:pt x="9022" y="34259"/>
                        <a:pt x="10782" y="38755"/>
                        <a:pt x="14069" y="41553"/>
                      </a:cubicBezTo>
                      <a:cubicBezTo>
                        <a:pt x="17355"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1" y="14775"/>
                      </a:cubicBezTo>
                      <a:cubicBezTo>
                        <a:pt x="9757" y="17046"/>
                        <a:pt x="9124" y="19281"/>
                        <a:pt x="8893" y="21479"/>
                      </a:cubicBezTo>
                      <a:lnTo>
                        <a:pt x="35833" y="21479"/>
                      </a:lnTo>
                      <a:cubicBezTo>
                        <a:pt x="35901"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1" name="Freeform: Shape 910">
                  <a:extLst>
                    <a:ext uri="{FF2B5EF4-FFF2-40B4-BE49-F238E27FC236}">
                      <a16:creationId xmlns:a16="http://schemas.microsoft.com/office/drawing/2014/main" id="{2A7586A5-A753-40A8-A815-B435CFC651E3}"/>
                    </a:ext>
                  </a:extLst>
                </p:cNvPr>
                <p:cNvSpPr>
                  <a:spLocks noChangeArrowheads="1"/>
                </p:cNvSpPr>
                <p:nvPr/>
              </p:nvSpPr>
              <p:spPr bwMode="auto">
                <a:xfrm>
                  <a:off x="7961384"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0"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6"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2" name="Freeform: Shape 911">
                  <a:extLst>
                    <a:ext uri="{FF2B5EF4-FFF2-40B4-BE49-F238E27FC236}">
                      <a16:creationId xmlns:a16="http://schemas.microsoft.com/office/drawing/2014/main" id="{8C68794D-9517-4F7B-BA1C-41497147F318}"/>
                    </a:ext>
                  </a:extLst>
                </p:cNvPr>
                <p:cNvSpPr>
                  <a:spLocks noChangeArrowheads="1"/>
                </p:cNvSpPr>
                <p:nvPr/>
              </p:nvSpPr>
              <p:spPr bwMode="auto">
                <a:xfrm>
                  <a:off x="8101010" y="2903107"/>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6"/>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30"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3" name="Freeform: Shape 912">
                  <a:extLst>
                    <a:ext uri="{FF2B5EF4-FFF2-40B4-BE49-F238E27FC236}">
                      <a16:creationId xmlns:a16="http://schemas.microsoft.com/office/drawing/2014/main" id="{2DDC809A-0350-4985-A801-6D522F5177DC}"/>
                    </a:ext>
                  </a:extLst>
                </p:cNvPr>
                <p:cNvSpPr>
                  <a:spLocks noChangeArrowheads="1"/>
                </p:cNvSpPr>
                <p:nvPr/>
              </p:nvSpPr>
              <p:spPr bwMode="auto">
                <a:xfrm>
                  <a:off x="8161409" y="2903107"/>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4" name="Freeform: Shape 913">
                  <a:extLst>
                    <a:ext uri="{FF2B5EF4-FFF2-40B4-BE49-F238E27FC236}">
                      <a16:creationId xmlns:a16="http://schemas.microsoft.com/office/drawing/2014/main" id="{EAB22E98-9337-4F61-B5D7-95617D84F59B}"/>
                    </a:ext>
                  </a:extLst>
                </p:cNvPr>
                <p:cNvSpPr>
                  <a:spLocks noChangeArrowheads="1"/>
                </p:cNvSpPr>
                <p:nvPr/>
              </p:nvSpPr>
              <p:spPr bwMode="auto">
                <a:xfrm>
                  <a:off x="8358186" y="2903107"/>
                  <a:ext cx="49545" cy="52898"/>
                </a:xfrm>
                <a:custGeom>
                  <a:avLst/>
                  <a:gdLst/>
                  <a:ahLst/>
                  <a:cxnLst/>
                  <a:rect l="l" t="t" r="r" b="b"/>
                  <a:pathLst>
                    <a:path w="49545" h="52898">
                      <a:moveTo>
                        <a:pt x="25140" y="0"/>
                      </a:moveTo>
                      <a:cubicBezTo>
                        <a:pt x="32531" y="119"/>
                        <a:pt x="38420" y="2523"/>
                        <a:pt x="42806" y="7211"/>
                      </a:cubicBezTo>
                      <a:cubicBezTo>
                        <a:pt x="47193" y="11899"/>
                        <a:pt x="49439" y="18154"/>
                        <a:pt x="49545" y="25977"/>
                      </a:cubicBezTo>
                      <a:cubicBezTo>
                        <a:pt x="49459" y="32216"/>
                        <a:pt x="48178" y="37322"/>
                        <a:pt x="45703" y="41295"/>
                      </a:cubicBezTo>
                      <a:cubicBezTo>
                        <a:pt x="43227" y="45268"/>
                        <a:pt x="40076" y="48199"/>
                        <a:pt x="36250" y="50088"/>
                      </a:cubicBezTo>
                      <a:cubicBezTo>
                        <a:pt x="32423"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5"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5" name="Freeform: Shape 914">
                  <a:extLst>
                    <a:ext uri="{FF2B5EF4-FFF2-40B4-BE49-F238E27FC236}">
                      <a16:creationId xmlns:a16="http://schemas.microsoft.com/office/drawing/2014/main" id="{4E5AD5D2-CDC8-4A76-B5F5-2E5B9DAB03EC}"/>
                    </a:ext>
                  </a:extLst>
                </p:cNvPr>
                <p:cNvSpPr>
                  <a:spLocks noChangeArrowheads="1"/>
                </p:cNvSpPr>
                <p:nvPr/>
              </p:nvSpPr>
              <p:spPr bwMode="auto">
                <a:xfrm>
                  <a:off x="7008988" y="29041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6" name="Freeform: Shape 915">
                  <a:extLst>
                    <a:ext uri="{FF2B5EF4-FFF2-40B4-BE49-F238E27FC236}">
                      <a16:creationId xmlns:a16="http://schemas.microsoft.com/office/drawing/2014/main" id="{10ABA4D0-DF53-4D90-A6C3-DFFD55D8D5FB}"/>
                    </a:ext>
                  </a:extLst>
                </p:cNvPr>
                <p:cNvSpPr>
                  <a:spLocks noChangeArrowheads="1"/>
                </p:cNvSpPr>
                <p:nvPr/>
              </p:nvSpPr>
              <p:spPr bwMode="auto">
                <a:xfrm>
                  <a:off x="7561438" y="29041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7" name="Freeform: Shape 916">
                  <a:extLst>
                    <a:ext uri="{FF2B5EF4-FFF2-40B4-BE49-F238E27FC236}">
                      <a16:creationId xmlns:a16="http://schemas.microsoft.com/office/drawing/2014/main" id="{7CC54496-E6C1-4BFD-99F2-A1498DF28F2E}"/>
                    </a:ext>
                  </a:extLst>
                </p:cNvPr>
                <p:cNvSpPr>
                  <a:spLocks noChangeArrowheads="1"/>
                </p:cNvSpPr>
                <p:nvPr/>
              </p:nvSpPr>
              <p:spPr bwMode="auto">
                <a:xfrm>
                  <a:off x="7676053" y="290415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8" name="Freeform: Shape 917">
                  <a:extLst>
                    <a:ext uri="{FF2B5EF4-FFF2-40B4-BE49-F238E27FC236}">
                      <a16:creationId xmlns:a16="http://schemas.microsoft.com/office/drawing/2014/main" id="{C1414F95-0F84-4C0F-9993-DB8BECA839A3}"/>
                    </a:ext>
                  </a:extLst>
                </p:cNvPr>
                <p:cNvSpPr>
                  <a:spLocks noChangeArrowheads="1"/>
                </p:cNvSpPr>
                <p:nvPr/>
              </p:nvSpPr>
              <p:spPr bwMode="auto">
                <a:xfrm>
                  <a:off x="7736023" y="2904156"/>
                  <a:ext cx="47659" cy="73761"/>
                </a:xfrm>
                <a:custGeom>
                  <a:avLst/>
                  <a:gdLst/>
                  <a:ahLst/>
                  <a:cxnLst/>
                  <a:rect l="l" t="t" r="r" b="b"/>
                  <a:pathLst>
                    <a:path w="47659" h="73761">
                      <a:moveTo>
                        <a:pt x="0" y="0"/>
                      </a:moveTo>
                      <a:lnTo>
                        <a:pt x="10055" y="0"/>
                      </a:lnTo>
                      <a:lnTo>
                        <a:pt x="21054" y="29965"/>
                      </a:lnTo>
                      <a:cubicBezTo>
                        <a:pt x="21691" y="31674"/>
                        <a:pt x="22302" y="33442"/>
                        <a:pt x="22887" y="35269"/>
                      </a:cubicBezTo>
                      <a:cubicBezTo>
                        <a:pt x="23472" y="37096"/>
                        <a:pt x="23978" y="38786"/>
                        <a:pt x="24406" y="40338"/>
                      </a:cubicBezTo>
                      <a:lnTo>
                        <a:pt x="24615" y="40338"/>
                      </a:lnTo>
                      <a:cubicBezTo>
                        <a:pt x="25084" y="38797"/>
                        <a:pt x="25586" y="37112"/>
                        <a:pt x="26121" y="35283"/>
                      </a:cubicBezTo>
                      <a:cubicBezTo>
                        <a:pt x="26655" y="33453"/>
                        <a:pt x="27236" y="31611"/>
                        <a:pt x="27862" y="29756"/>
                      </a:cubicBezTo>
                      <a:lnTo>
                        <a:pt x="37918" y="0"/>
                      </a:lnTo>
                      <a:lnTo>
                        <a:pt x="47659" y="0"/>
                      </a:lnTo>
                      <a:lnTo>
                        <a:pt x="33833" y="36147"/>
                      </a:lnTo>
                      <a:cubicBezTo>
                        <a:pt x="30614" y="44732"/>
                        <a:pt x="27677" y="51503"/>
                        <a:pt x="25021" y="56460"/>
                      </a:cubicBezTo>
                      <a:cubicBezTo>
                        <a:pt x="22365" y="61417"/>
                        <a:pt x="19507" y="65229"/>
                        <a:pt x="16445" y="67894"/>
                      </a:cubicBezTo>
                      <a:cubicBezTo>
                        <a:pt x="14101" y="69808"/>
                        <a:pt x="11928" y="71218"/>
                        <a:pt x="9924" y="72124"/>
                      </a:cubicBezTo>
                      <a:cubicBezTo>
                        <a:pt x="7921" y="73030"/>
                        <a:pt x="6324" y="73576"/>
                        <a:pt x="5132" y="73761"/>
                      </a:cubicBezTo>
                      <a:lnTo>
                        <a:pt x="2828" y="66113"/>
                      </a:lnTo>
                      <a:cubicBezTo>
                        <a:pt x="4002" y="65748"/>
                        <a:pt x="5294" y="65194"/>
                        <a:pt x="6703" y="64449"/>
                      </a:cubicBezTo>
                      <a:cubicBezTo>
                        <a:pt x="8113" y="63705"/>
                        <a:pt x="9510" y="62758"/>
                        <a:pt x="10893" y="61607"/>
                      </a:cubicBezTo>
                      <a:cubicBezTo>
                        <a:pt x="12179" y="60603"/>
                        <a:pt x="13510" y="59232"/>
                        <a:pt x="14887" y="57495"/>
                      </a:cubicBezTo>
                      <a:cubicBezTo>
                        <a:pt x="16264" y="55757"/>
                        <a:pt x="17516" y="53705"/>
                        <a:pt x="18644" y="51339"/>
                      </a:cubicBezTo>
                      <a:cubicBezTo>
                        <a:pt x="18858" y="50868"/>
                        <a:pt x="19032" y="50449"/>
                        <a:pt x="19167" y="50082"/>
                      </a:cubicBezTo>
                      <a:cubicBezTo>
                        <a:pt x="19301" y="49715"/>
                        <a:pt x="19371" y="49401"/>
                        <a:pt x="19375" y="49139"/>
                      </a:cubicBezTo>
                      <a:cubicBezTo>
                        <a:pt x="19377" y="48881"/>
                        <a:pt x="19321" y="48558"/>
                        <a:pt x="19206" y="48170"/>
                      </a:cubicBezTo>
                      <a:cubicBezTo>
                        <a:pt x="19091" y="47781"/>
                        <a:pt x="18904" y="47301"/>
                        <a:pt x="18644" y="46729"/>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9" name="Freeform: Shape 918">
                  <a:extLst>
                    <a:ext uri="{FF2B5EF4-FFF2-40B4-BE49-F238E27FC236}">
                      <a16:creationId xmlns:a16="http://schemas.microsoft.com/office/drawing/2014/main" id="{CAA2A286-9FE8-4471-911E-BE87692C44E4}"/>
                    </a:ext>
                  </a:extLst>
                </p:cNvPr>
                <p:cNvSpPr>
                  <a:spLocks noChangeArrowheads="1"/>
                </p:cNvSpPr>
                <p:nvPr/>
              </p:nvSpPr>
              <p:spPr bwMode="auto">
                <a:xfrm>
                  <a:off x="8222741" y="290415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4"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90"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1" y="23704"/>
                        <a:pt x="39464" y="20966"/>
                        <a:pt x="38720" y="18286"/>
                      </a:cubicBezTo>
                      <a:cubicBezTo>
                        <a:pt x="37976" y="15607"/>
                        <a:pt x="37291" y="12790"/>
                        <a:pt x="36664" y="9835"/>
                      </a:cubicBezTo>
                      <a:lnTo>
                        <a:pt x="36455" y="9835"/>
                      </a:lnTo>
                      <a:cubicBezTo>
                        <a:pt x="35824" y="12853"/>
                        <a:pt x="35121" y="15727"/>
                        <a:pt x="34346" y="18457"/>
                      </a:cubicBezTo>
                      <a:cubicBezTo>
                        <a:pt x="33572" y="21188"/>
                        <a:pt x="32738" y="23906"/>
                        <a:pt x="31846"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0" name="Freeform: Shape 919">
                  <a:extLst>
                    <a:ext uri="{FF2B5EF4-FFF2-40B4-BE49-F238E27FC236}">
                      <a16:creationId xmlns:a16="http://schemas.microsoft.com/office/drawing/2014/main" id="{C94C85DD-3B18-4255-9CB2-3ED70117B4D4}"/>
                    </a:ext>
                  </a:extLst>
                </p:cNvPr>
                <p:cNvSpPr>
                  <a:spLocks noChangeArrowheads="1"/>
                </p:cNvSpPr>
                <p:nvPr/>
              </p:nvSpPr>
              <p:spPr bwMode="auto">
                <a:xfrm>
                  <a:off x="6789808" y="3004300"/>
                  <a:ext cx="48498" cy="75530"/>
                </a:xfrm>
                <a:custGeom>
                  <a:avLst/>
                  <a:gdLst/>
                  <a:ahLst/>
                  <a:cxnLst/>
                  <a:rect l="l" t="t" r="r" b="b"/>
                  <a:pathLst>
                    <a:path w="48498" h="75530">
                      <a:moveTo>
                        <a:pt x="419" y="0"/>
                      </a:moveTo>
                      <a:lnTo>
                        <a:pt x="9522" y="0"/>
                      </a:lnTo>
                      <a:lnTo>
                        <a:pt x="9522" y="31840"/>
                      </a:lnTo>
                      <a:lnTo>
                        <a:pt x="9731" y="31840"/>
                      </a:lnTo>
                      <a:cubicBezTo>
                        <a:pt x="11363" y="28983"/>
                        <a:pt x="13629" y="26742"/>
                        <a:pt x="16532" y="25116"/>
                      </a:cubicBezTo>
                      <a:cubicBezTo>
                        <a:pt x="19434" y="23490"/>
                        <a:pt x="22932" y="22662"/>
                        <a:pt x="27027" y="22632"/>
                      </a:cubicBezTo>
                      <a:cubicBezTo>
                        <a:pt x="33470" y="22749"/>
                        <a:pt x="38634" y="25131"/>
                        <a:pt x="42518" y="29777"/>
                      </a:cubicBezTo>
                      <a:cubicBezTo>
                        <a:pt x="46403" y="34424"/>
                        <a:pt x="48396" y="40631"/>
                        <a:pt x="48498" y="48400"/>
                      </a:cubicBezTo>
                      <a:cubicBezTo>
                        <a:pt x="48426" y="54443"/>
                        <a:pt x="47291" y="59474"/>
                        <a:pt x="45094" y="63492"/>
                      </a:cubicBezTo>
                      <a:cubicBezTo>
                        <a:pt x="42897" y="67511"/>
                        <a:pt x="40071" y="70522"/>
                        <a:pt x="36616" y="72526"/>
                      </a:cubicBezTo>
                      <a:cubicBezTo>
                        <a:pt x="33160" y="74529"/>
                        <a:pt x="29510" y="75531"/>
                        <a:pt x="25664" y="75530"/>
                      </a:cubicBezTo>
                      <a:cubicBezTo>
                        <a:pt x="21985" y="75550"/>
                        <a:pt x="18705" y="74804"/>
                        <a:pt x="15824" y="73294"/>
                      </a:cubicBezTo>
                      <a:cubicBezTo>
                        <a:pt x="12944" y="71784"/>
                        <a:pt x="10529" y="69390"/>
                        <a:pt x="8580" y="66113"/>
                      </a:cubicBezTo>
                      <a:lnTo>
                        <a:pt x="8371" y="66113"/>
                      </a:lnTo>
                      <a:lnTo>
                        <a:pt x="7848" y="74378"/>
                      </a:lnTo>
                      <a:lnTo>
                        <a:pt x="0" y="74378"/>
                      </a:lnTo>
                      <a:cubicBezTo>
                        <a:pt x="109" y="72601"/>
                        <a:pt x="205" y="70549"/>
                        <a:pt x="288" y="68223"/>
                      </a:cubicBezTo>
                      <a:cubicBezTo>
                        <a:pt x="371" y="65898"/>
                        <a:pt x="415" y="63587"/>
                        <a:pt x="419" y="61291"/>
                      </a:cubicBezTo>
                      <a:lnTo>
                        <a:pt x="419" y="0"/>
                      </a:lnTo>
                      <a:close/>
                      <a:moveTo>
                        <a:pt x="23987" y="29848"/>
                      </a:moveTo>
                      <a:cubicBezTo>
                        <a:pt x="20818" y="29888"/>
                        <a:pt x="17958" y="30909"/>
                        <a:pt x="15405" y="32914"/>
                      </a:cubicBezTo>
                      <a:cubicBezTo>
                        <a:pt x="12852" y="34919"/>
                        <a:pt x="11066" y="37670"/>
                        <a:pt x="10046" y="41168"/>
                      </a:cubicBezTo>
                      <a:cubicBezTo>
                        <a:pt x="9886" y="41742"/>
                        <a:pt x="9760" y="42349"/>
                        <a:pt x="9666" y="42989"/>
                      </a:cubicBezTo>
                      <a:cubicBezTo>
                        <a:pt x="9572" y="43629"/>
                        <a:pt x="9524" y="44314"/>
                        <a:pt x="9522" y="45046"/>
                      </a:cubicBezTo>
                      <a:lnTo>
                        <a:pt x="9522" y="54060"/>
                      </a:lnTo>
                      <a:cubicBezTo>
                        <a:pt x="9520" y="54638"/>
                        <a:pt x="9550" y="55210"/>
                        <a:pt x="9613" y="55776"/>
                      </a:cubicBezTo>
                      <a:cubicBezTo>
                        <a:pt x="9677" y="56341"/>
                        <a:pt x="9786" y="56887"/>
                        <a:pt x="9941" y="57414"/>
                      </a:cubicBezTo>
                      <a:cubicBezTo>
                        <a:pt x="10832" y="60660"/>
                        <a:pt x="12509" y="63259"/>
                        <a:pt x="14972" y="65209"/>
                      </a:cubicBezTo>
                      <a:cubicBezTo>
                        <a:pt x="17436" y="67159"/>
                        <a:pt x="20371" y="68159"/>
                        <a:pt x="23777" y="68209"/>
                      </a:cubicBezTo>
                      <a:cubicBezTo>
                        <a:pt x="28684" y="68124"/>
                        <a:pt x="32471" y="66329"/>
                        <a:pt x="35137" y="62824"/>
                      </a:cubicBezTo>
                      <a:cubicBezTo>
                        <a:pt x="37804" y="59320"/>
                        <a:pt x="39153" y="54616"/>
                        <a:pt x="39186" y="48714"/>
                      </a:cubicBezTo>
                      <a:cubicBezTo>
                        <a:pt x="39175" y="43480"/>
                        <a:pt x="37887" y="39065"/>
                        <a:pt x="35321" y="35469"/>
                      </a:cubicBezTo>
                      <a:cubicBezTo>
                        <a:pt x="32755" y="31872"/>
                        <a:pt x="28977" y="29999"/>
                        <a:pt x="23987"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1" name="Freeform: Shape 920">
                  <a:extLst>
                    <a:ext uri="{FF2B5EF4-FFF2-40B4-BE49-F238E27FC236}">
                      <a16:creationId xmlns:a16="http://schemas.microsoft.com/office/drawing/2014/main" id="{1FF82A2D-07E4-4852-8FF4-4D49E1876433}"/>
                    </a:ext>
                  </a:extLst>
                </p:cNvPr>
                <p:cNvSpPr>
                  <a:spLocks noChangeArrowheads="1"/>
                </p:cNvSpPr>
                <p:nvPr/>
              </p:nvSpPr>
              <p:spPr bwMode="auto">
                <a:xfrm>
                  <a:off x="6904528" y="3004300"/>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2" name="Freeform: Shape 921">
                  <a:extLst>
                    <a:ext uri="{FF2B5EF4-FFF2-40B4-BE49-F238E27FC236}">
                      <a16:creationId xmlns:a16="http://schemas.microsoft.com/office/drawing/2014/main" id="{82CCA1A5-844A-47AB-A567-7EE9D27B80ED}"/>
                    </a:ext>
                  </a:extLst>
                </p:cNvPr>
                <p:cNvSpPr>
                  <a:spLocks noChangeArrowheads="1"/>
                </p:cNvSpPr>
                <p:nvPr/>
              </p:nvSpPr>
              <p:spPr bwMode="auto">
                <a:xfrm>
                  <a:off x="7323628" y="3004300"/>
                  <a:ext cx="43155" cy="74378"/>
                </a:xfrm>
                <a:custGeom>
                  <a:avLst/>
                  <a:gdLst/>
                  <a:ahLst/>
                  <a:cxnLst/>
                  <a:rect l="l" t="t" r="r" b="b"/>
                  <a:pathLst>
                    <a:path w="43155" h="74378">
                      <a:moveTo>
                        <a:pt x="0" y="0"/>
                      </a:moveTo>
                      <a:lnTo>
                        <a:pt x="9207" y="0"/>
                      </a:lnTo>
                      <a:lnTo>
                        <a:pt x="9207" y="31734"/>
                      </a:lnTo>
                      <a:lnTo>
                        <a:pt x="9417" y="31734"/>
                      </a:lnTo>
                      <a:cubicBezTo>
                        <a:pt x="10158"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2"/>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8"/>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3" name="Freeform: Shape 922">
                  <a:extLst>
                    <a:ext uri="{FF2B5EF4-FFF2-40B4-BE49-F238E27FC236}">
                      <a16:creationId xmlns:a16="http://schemas.microsoft.com/office/drawing/2014/main" id="{0C786B38-E4BD-4822-A5F1-EA198D7EC2DA}"/>
                    </a:ext>
                  </a:extLst>
                </p:cNvPr>
                <p:cNvSpPr>
                  <a:spLocks noChangeArrowheads="1"/>
                </p:cNvSpPr>
                <p:nvPr/>
              </p:nvSpPr>
              <p:spPr bwMode="auto">
                <a:xfrm>
                  <a:off x="7837977" y="300430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8" y="26907"/>
                        <a:pt x="14600" y="25940"/>
                        <a:pt x="16021" y="25142"/>
                      </a:cubicBezTo>
                      <a:cubicBezTo>
                        <a:pt x="17391" y="24351"/>
                        <a:pt x="18871"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5" y="34714"/>
                        <a:pt x="10758" y="36848"/>
                        <a:pt x="9836" y="39383"/>
                      </a:cubicBezTo>
                      <a:cubicBezTo>
                        <a:pt x="9581" y="40057"/>
                        <a:pt x="9410"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4" name="Freeform: Shape 923">
                  <a:extLst>
                    <a:ext uri="{FF2B5EF4-FFF2-40B4-BE49-F238E27FC236}">
                      <a16:creationId xmlns:a16="http://schemas.microsoft.com/office/drawing/2014/main" id="{C960F997-FC26-4283-9481-3A1B7FD15864}"/>
                    </a:ext>
                  </a:extLst>
                </p:cNvPr>
                <p:cNvSpPr>
                  <a:spLocks noChangeArrowheads="1"/>
                </p:cNvSpPr>
                <p:nvPr/>
              </p:nvSpPr>
              <p:spPr bwMode="auto">
                <a:xfrm>
                  <a:off x="8110535" y="3004300"/>
                  <a:ext cx="47764" cy="75530"/>
                </a:xfrm>
                <a:custGeom>
                  <a:avLst/>
                  <a:gdLst/>
                  <a:ahLst/>
                  <a:cxnLst/>
                  <a:rect l="l" t="t" r="r" b="b"/>
                  <a:pathLst>
                    <a:path w="47764" h="75530">
                      <a:moveTo>
                        <a:pt x="38243" y="0"/>
                      </a:moveTo>
                      <a:lnTo>
                        <a:pt x="47345" y="0"/>
                      </a:lnTo>
                      <a:lnTo>
                        <a:pt x="47345" y="61281"/>
                      </a:lnTo>
                      <a:cubicBezTo>
                        <a:pt x="47350" y="63581"/>
                        <a:pt x="47394" y="65895"/>
                        <a:pt x="47476" y="68222"/>
                      </a:cubicBezTo>
                      <a:cubicBezTo>
                        <a:pt x="47559" y="70549"/>
                        <a:pt x="47655" y="72601"/>
                        <a:pt x="47764"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1"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2"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8" y="59029"/>
                        <a:pt x="13112" y="62575"/>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2" y="55178"/>
                      </a:cubicBezTo>
                      <a:cubicBezTo>
                        <a:pt x="38215" y="54527"/>
                        <a:pt x="38245" y="53837"/>
                        <a:pt x="38243" y="53108"/>
                      </a:cubicBezTo>
                      <a:lnTo>
                        <a:pt x="38243" y="44312"/>
                      </a:lnTo>
                      <a:cubicBezTo>
                        <a:pt x="38245" y="43718"/>
                        <a:pt x="38215" y="43072"/>
                        <a:pt x="38152" y="42373"/>
                      </a:cubicBezTo>
                      <a:cubicBezTo>
                        <a:pt x="38088" y="41675"/>
                        <a:pt x="37979" y="41028"/>
                        <a:pt x="37824" y="40434"/>
                      </a:cubicBezTo>
                      <a:cubicBezTo>
                        <a:pt x="37106"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5" name="Freeform: Shape 924">
                  <a:extLst>
                    <a:ext uri="{FF2B5EF4-FFF2-40B4-BE49-F238E27FC236}">
                      <a16:creationId xmlns:a16="http://schemas.microsoft.com/office/drawing/2014/main" id="{A3C86DBB-77AA-4ABE-B598-B56BF5CDF142}"/>
                    </a:ext>
                  </a:extLst>
                </p:cNvPr>
                <p:cNvSpPr>
                  <a:spLocks noChangeArrowheads="1"/>
                </p:cNvSpPr>
                <p:nvPr/>
              </p:nvSpPr>
              <p:spPr bwMode="auto">
                <a:xfrm>
                  <a:off x="8209452" y="3004300"/>
                  <a:ext cx="42526" cy="74378"/>
                </a:xfrm>
                <a:custGeom>
                  <a:avLst/>
                  <a:gdLst/>
                  <a:ahLst/>
                  <a:cxnLst/>
                  <a:rect l="l" t="t" r="r" b="b"/>
                  <a:pathLst>
                    <a:path w="42526" h="74378">
                      <a:moveTo>
                        <a:pt x="0" y="0"/>
                      </a:moveTo>
                      <a:lnTo>
                        <a:pt x="9103" y="0"/>
                      </a:lnTo>
                      <a:lnTo>
                        <a:pt x="9103" y="46934"/>
                      </a:lnTo>
                      <a:lnTo>
                        <a:pt x="9312" y="46934"/>
                      </a:lnTo>
                      <a:cubicBezTo>
                        <a:pt x="9954" y="46026"/>
                        <a:pt x="10661" y="45066"/>
                        <a:pt x="11434" y="44053"/>
                      </a:cubicBezTo>
                      <a:cubicBezTo>
                        <a:pt x="12207" y="43041"/>
                        <a:pt x="12966" y="42080"/>
                        <a:pt x="13713" y="41173"/>
                      </a:cubicBezTo>
                      <a:lnTo>
                        <a:pt x="28696" y="23680"/>
                      </a:lnTo>
                      <a:lnTo>
                        <a:pt x="39697" y="23680"/>
                      </a:lnTo>
                      <a:lnTo>
                        <a:pt x="20209" y="44524"/>
                      </a:lnTo>
                      <a:lnTo>
                        <a:pt x="42526" y="74378"/>
                      </a:lnTo>
                      <a:lnTo>
                        <a:pt x="31210" y="74378"/>
                      </a:lnTo>
                      <a:lnTo>
                        <a:pt x="13817" y="50076"/>
                      </a:lnTo>
                      <a:lnTo>
                        <a:pt x="9103" y="55313"/>
                      </a:lnTo>
                      <a:lnTo>
                        <a:pt x="9103"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6" name="Freeform: Shape 925">
                  <a:extLst>
                    <a:ext uri="{FF2B5EF4-FFF2-40B4-BE49-F238E27FC236}">
                      <a16:creationId xmlns:a16="http://schemas.microsoft.com/office/drawing/2014/main" id="{E710FFB6-AB26-4135-9D8F-76A6424DF4DE}"/>
                    </a:ext>
                  </a:extLst>
                </p:cNvPr>
                <p:cNvSpPr>
                  <a:spLocks noChangeArrowheads="1"/>
                </p:cNvSpPr>
                <p:nvPr/>
              </p:nvSpPr>
              <p:spPr bwMode="auto">
                <a:xfrm>
                  <a:off x="6931951" y="300807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1"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7" name="Freeform: Shape 926">
                  <a:extLst>
                    <a:ext uri="{FF2B5EF4-FFF2-40B4-BE49-F238E27FC236}">
                      <a16:creationId xmlns:a16="http://schemas.microsoft.com/office/drawing/2014/main" id="{444545A6-8479-474A-8762-A0EBBE92ED63}"/>
                    </a:ext>
                  </a:extLst>
                </p:cNvPr>
                <p:cNvSpPr>
                  <a:spLocks noChangeArrowheads="1"/>
                </p:cNvSpPr>
                <p:nvPr/>
              </p:nvSpPr>
              <p:spPr bwMode="auto">
                <a:xfrm>
                  <a:off x="7179601" y="300807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1" y="9759"/>
                      </a:cubicBezTo>
                      <a:cubicBezTo>
                        <a:pt x="8828" y="10819"/>
                        <a:pt x="7393" y="11368"/>
                        <a:pt x="5547" y="11408"/>
                      </a:cubicBezTo>
                      <a:cubicBezTo>
                        <a:pt x="3850" y="11368"/>
                        <a:pt x="2507" y="10819"/>
                        <a:pt x="1517" y="9759"/>
                      </a:cubicBezTo>
                      <a:cubicBezTo>
                        <a:pt x="527" y="8700"/>
                        <a:pt x="22" y="7365"/>
                        <a:pt x="0" y="5756"/>
                      </a:cubicBezTo>
                      <a:cubicBezTo>
                        <a:pt x="24" y="4143"/>
                        <a:pt x="552"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8" name="Freeform: Shape 927">
                  <a:extLst>
                    <a:ext uri="{FF2B5EF4-FFF2-40B4-BE49-F238E27FC236}">
                      <a16:creationId xmlns:a16="http://schemas.microsoft.com/office/drawing/2014/main" id="{EBCCF9F9-979B-437A-8B86-CA7A710322B8}"/>
                    </a:ext>
                  </a:extLst>
                </p:cNvPr>
                <p:cNvSpPr>
                  <a:spLocks noChangeArrowheads="1"/>
                </p:cNvSpPr>
                <p:nvPr/>
              </p:nvSpPr>
              <p:spPr bwMode="auto">
                <a:xfrm>
                  <a:off x="7893976" y="30080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6"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9" name="Freeform: Shape 928">
                  <a:extLst>
                    <a:ext uri="{FF2B5EF4-FFF2-40B4-BE49-F238E27FC236}">
                      <a16:creationId xmlns:a16="http://schemas.microsoft.com/office/drawing/2014/main" id="{EE744D71-F075-4310-BF55-56863D817A90}"/>
                    </a:ext>
                  </a:extLst>
                </p:cNvPr>
                <p:cNvSpPr>
                  <a:spLocks noChangeArrowheads="1"/>
                </p:cNvSpPr>
                <p:nvPr/>
              </p:nvSpPr>
              <p:spPr bwMode="auto">
                <a:xfrm>
                  <a:off x="7279766" y="30158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8"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0" name="Freeform: Shape 929">
                  <a:extLst>
                    <a:ext uri="{FF2B5EF4-FFF2-40B4-BE49-F238E27FC236}">
                      <a16:creationId xmlns:a16="http://schemas.microsoft.com/office/drawing/2014/main" id="{D981F64F-4351-4DF9-8E54-F4D522FD825D}"/>
                    </a:ext>
                  </a:extLst>
                </p:cNvPr>
                <p:cNvSpPr>
                  <a:spLocks noChangeArrowheads="1"/>
                </p:cNvSpPr>
                <p:nvPr/>
              </p:nvSpPr>
              <p:spPr bwMode="auto">
                <a:xfrm>
                  <a:off x="7603616" y="30158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1" name="Freeform: Shape 930">
                  <a:extLst>
                    <a:ext uri="{FF2B5EF4-FFF2-40B4-BE49-F238E27FC236}">
                      <a16:creationId xmlns:a16="http://schemas.microsoft.com/office/drawing/2014/main" id="{A4B84220-8910-4672-8B41-8F12F251786B}"/>
                    </a:ext>
                  </a:extLst>
                </p:cNvPr>
                <p:cNvSpPr>
                  <a:spLocks noChangeArrowheads="1"/>
                </p:cNvSpPr>
                <p:nvPr/>
              </p:nvSpPr>
              <p:spPr bwMode="auto">
                <a:xfrm>
                  <a:off x="68437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2" name="Freeform: Shape 931">
                  <a:extLst>
                    <a:ext uri="{FF2B5EF4-FFF2-40B4-BE49-F238E27FC236}">
                      <a16:creationId xmlns:a16="http://schemas.microsoft.com/office/drawing/2014/main" id="{7B437292-5AF3-45D1-B781-92C1B74CD898}"/>
                    </a:ext>
                  </a:extLst>
                </p:cNvPr>
                <p:cNvSpPr>
                  <a:spLocks noChangeArrowheads="1"/>
                </p:cNvSpPr>
                <p:nvPr/>
              </p:nvSpPr>
              <p:spPr bwMode="auto">
                <a:xfrm>
                  <a:off x="69580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3" name="Freeform: Shape 932">
                  <a:extLst>
                    <a:ext uri="{FF2B5EF4-FFF2-40B4-BE49-F238E27FC236}">
                      <a16:creationId xmlns:a16="http://schemas.microsoft.com/office/drawing/2014/main" id="{3A5CAD2F-34FB-4E41-B6EA-EB1CD0A4DADA}"/>
                    </a:ext>
                  </a:extLst>
                </p:cNvPr>
                <p:cNvSpPr>
                  <a:spLocks noChangeArrowheads="1"/>
                </p:cNvSpPr>
                <p:nvPr/>
              </p:nvSpPr>
              <p:spPr bwMode="auto">
                <a:xfrm>
                  <a:off x="7062785"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4" name="Freeform: Shape 933">
                  <a:extLst>
                    <a:ext uri="{FF2B5EF4-FFF2-40B4-BE49-F238E27FC236}">
                      <a16:creationId xmlns:a16="http://schemas.microsoft.com/office/drawing/2014/main" id="{5972259D-18B3-47D6-ABF2-D3E2E9D268C7}"/>
                    </a:ext>
                  </a:extLst>
                </p:cNvPr>
                <p:cNvSpPr>
                  <a:spLocks noChangeArrowheads="1"/>
                </p:cNvSpPr>
                <p:nvPr/>
              </p:nvSpPr>
              <p:spPr bwMode="auto">
                <a:xfrm>
                  <a:off x="7120145" y="3026932"/>
                  <a:ext cx="33096" cy="52898"/>
                </a:xfrm>
                <a:custGeom>
                  <a:avLst/>
                  <a:gdLst/>
                  <a:ahLst/>
                  <a:cxnLst/>
                  <a:rect l="l" t="t" r="r" b="b"/>
                  <a:pathLst>
                    <a:path w="33096" h="52898">
                      <a:moveTo>
                        <a:pt x="18854" y="0"/>
                      </a:moveTo>
                      <a:cubicBezTo>
                        <a:pt x="21448" y="19"/>
                        <a:pt x="23810" y="320"/>
                        <a:pt x="25940" y="902"/>
                      </a:cubicBezTo>
                      <a:cubicBezTo>
                        <a:pt x="28071" y="1483"/>
                        <a:pt x="29829" y="2229"/>
                        <a:pt x="31212" y="3137"/>
                      </a:cubicBezTo>
                      <a:lnTo>
                        <a:pt x="29015" y="9837"/>
                      </a:lnTo>
                      <a:cubicBezTo>
                        <a:pt x="28009" y="9160"/>
                        <a:pt x="26622" y="8496"/>
                        <a:pt x="24854" y="7845"/>
                      </a:cubicBezTo>
                      <a:cubicBezTo>
                        <a:pt x="23087" y="7194"/>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4" y="19914"/>
                        <a:pt x="16510" y="21167"/>
                        <a:pt x="19798" y="22414"/>
                      </a:cubicBezTo>
                      <a:cubicBezTo>
                        <a:pt x="24156" y="23997"/>
                        <a:pt x="27459" y="25993"/>
                        <a:pt x="29707" y="28401"/>
                      </a:cubicBezTo>
                      <a:cubicBezTo>
                        <a:pt x="31955" y="30809"/>
                        <a:pt x="33085" y="33880"/>
                        <a:pt x="33096" y="37611"/>
                      </a:cubicBezTo>
                      <a:cubicBezTo>
                        <a:pt x="33050" y="42191"/>
                        <a:pt x="31389"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5" name="Freeform: Shape 934">
                  <a:extLst>
                    <a:ext uri="{FF2B5EF4-FFF2-40B4-BE49-F238E27FC236}">
                      <a16:creationId xmlns:a16="http://schemas.microsoft.com/office/drawing/2014/main" id="{35584156-CC14-44DC-835F-F42C1F6EFBA3}"/>
                    </a:ext>
                  </a:extLst>
                </p:cNvPr>
                <p:cNvSpPr>
                  <a:spLocks noChangeArrowheads="1"/>
                </p:cNvSpPr>
                <p:nvPr/>
              </p:nvSpPr>
              <p:spPr bwMode="auto">
                <a:xfrm>
                  <a:off x="7208908"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6" y="16964"/>
                      </a:cubicBezTo>
                      <a:cubicBezTo>
                        <a:pt x="10046" y="17549"/>
                        <a:pt x="9889" y="18213"/>
                        <a:pt x="9784" y="18955"/>
                      </a:cubicBezTo>
                      <a:cubicBezTo>
                        <a:pt x="9679" y="19697"/>
                        <a:pt x="9627" y="20466"/>
                        <a:pt x="9627" y="21260"/>
                      </a:cubicBezTo>
                      <a:lnTo>
                        <a:pt x="9627"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6" name="Freeform: Shape 935">
                  <a:extLst>
                    <a:ext uri="{FF2B5EF4-FFF2-40B4-BE49-F238E27FC236}">
                      <a16:creationId xmlns:a16="http://schemas.microsoft.com/office/drawing/2014/main" id="{B43F985A-D4F8-4918-8075-4F69F844A509}"/>
                    </a:ext>
                  </a:extLst>
                </p:cNvPr>
                <p:cNvSpPr>
                  <a:spLocks noChangeArrowheads="1"/>
                </p:cNvSpPr>
                <p:nvPr/>
              </p:nvSpPr>
              <p:spPr bwMode="auto">
                <a:xfrm>
                  <a:off x="73771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7" name="Freeform: Shape 936">
                  <a:extLst>
                    <a:ext uri="{FF2B5EF4-FFF2-40B4-BE49-F238E27FC236}">
                      <a16:creationId xmlns:a16="http://schemas.microsoft.com/office/drawing/2014/main" id="{CE1DA9F8-7826-4AF6-AC9F-C9EE9870D4CA}"/>
                    </a:ext>
                  </a:extLst>
                </p:cNvPr>
                <p:cNvSpPr>
                  <a:spLocks noChangeArrowheads="1"/>
                </p:cNvSpPr>
                <p:nvPr/>
              </p:nvSpPr>
              <p:spPr bwMode="auto">
                <a:xfrm>
                  <a:off x="7466083"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8"/>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8" name="Freeform: Shape 937">
                  <a:extLst>
                    <a:ext uri="{FF2B5EF4-FFF2-40B4-BE49-F238E27FC236}">
                      <a16:creationId xmlns:a16="http://schemas.microsoft.com/office/drawing/2014/main" id="{5DC8213A-B70F-47F8-B3C4-28FD3F05DAA4}"/>
                    </a:ext>
                  </a:extLst>
                </p:cNvPr>
                <p:cNvSpPr>
                  <a:spLocks noChangeArrowheads="1"/>
                </p:cNvSpPr>
                <p:nvPr/>
              </p:nvSpPr>
              <p:spPr bwMode="auto">
                <a:xfrm>
                  <a:off x="7519672" y="30269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8"/>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9" name="Freeform: Shape 938">
                  <a:extLst>
                    <a:ext uri="{FF2B5EF4-FFF2-40B4-BE49-F238E27FC236}">
                      <a16:creationId xmlns:a16="http://schemas.microsoft.com/office/drawing/2014/main" id="{15B5905F-012B-4F1C-BA34-7F351572B6E7}"/>
                    </a:ext>
                  </a:extLst>
                </p:cNvPr>
                <p:cNvSpPr>
                  <a:spLocks noChangeArrowheads="1"/>
                </p:cNvSpPr>
                <p:nvPr/>
              </p:nvSpPr>
              <p:spPr bwMode="auto">
                <a:xfrm>
                  <a:off x="7570859" y="30269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0" name="Freeform: Shape 939">
                  <a:extLst>
                    <a:ext uri="{FF2B5EF4-FFF2-40B4-BE49-F238E27FC236}">
                      <a16:creationId xmlns:a16="http://schemas.microsoft.com/office/drawing/2014/main" id="{6B44D336-BB88-450F-861E-AE579E8C06A0}"/>
                    </a:ext>
                  </a:extLst>
                </p:cNvPr>
                <p:cNvSpPr>
                  <a:spLocks noChangeArrowheads="1"/>
                </p:cNvSpPr>
                <p:nvPr/>
              </p:nvSpPr>
              <p:spPr bwMode="auto">
                <a:xfrm>
                  <a:off x="7647058"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2"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1" name="Freeform: Shape 940">
                  <a:extLst>
                    <a:ext uri="{FF2B5EF4-FFF2-40B4-BE49-F238E27FC236}">
                      <a16:creationId xmlns:a16="http://schemas.microsoft.com/office/drawing/2014/main" id="{742056F8-96B1-44E9-B4E2-BD2B285ACABD}"/>
                    </a:ext>
                  </a:extLst>
                </p:cNvPr>
                <p:cNvSpPr>
                  <a:spLocks noChangeArrowheads="1"/>
                </p:cNvSpPr>
                <p:nvPr/>
              </p:nvSpPr>
              <p:spPr bwMode="auto">
                <a:xfrm>
                  <a:off x="770096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4"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2" name="Freeform: Shape 941">
                  <a:extLst>
                    <a:ext uri="{FF2B5EF4-FFF2-40B4-BE49-F238E27FC236}">
                      <a16:creationId xmlns:a16="http://schemas.microsoft.com/office/drawing/2014/main" id="{EAE65E3E-98E3-41E6-B228-17F466385416}"/>
                    </a:ext>
                  </a:extLst>
                </p:cNvPr>
                <p:cNvSpPr>
                  <a:spLocks noChangeArrowheads="1"/>
                </p:cNvSpPr>
                <p:nvPr/>
              </p:nvSpPr>
              <p:spPr bwMode="auto">
                <a:xfrm>
                  <a:off x="7761359" y="30269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3" name="Freeform: Shape 942">
                  <a:extLst>
                    <a:ext uri="{FF2B5EF4-FFF2-40B4-BE49-F238E27FC236}">
                      <a16:creationId xmlns:a16="http://schemas.microsoft.com/office/drawing/2014/main" id="{6F1FA51F-4C2C-4B0A-8D10-FCE4358589E9}"/>
                    </a:ext>
                  </a:extLst>
                </p:cNvPr>
                <p:cNvSpPr>
                  <a:spLocks noChangeArrowheads="1"/>
                </p:cNvSpPr>
                <p:nvPr/>
              </p:nvSpPr>
              <p:spPr bwMode="auto">
                <a:xfrm>
                  <a:off x="7796421" y="3026932"/>
                  <a:ext cx="33095" cy="52898"/>
                </a:xfrm>
                <a:custGeom>
                  <a:avLst/>
                  <a:gdLst/>
                  <a:ahLst/>
                  <a:cxnLst/>
                  <a:rect l="l" t="t" r="r" b="b"/>
                  <a:pathLst>
                    <a:path w="33095" h="52898">
                      <a:moveTo>
                        <a:pt x="18854" y="0"/>
                      </a:moveTo>
                      <a:cubicBezTo>
                        <a:pt x="21447" y="19"/>
                        <a:pt x="23809" y="320"/>
                        <a:pt x="25940" y="902"/>
                      </a:cubicBezTo>
                      <a:cubicBezTo>
                        <a:pt x="28071" y="1483"/>
                        <a:pt x="29829" y="2229"/>
                        <a:pt x="31212" y="3137"/>
                      </a:cubicBezTo>
                      <a:lnTo>
                        <a:pt x="29015" y="9837"/>
                      </a:lnTo>
                      <a:cubicBezTo>
                        <a:pt x="28008" y="9160"/>
                        <a:pt x="26621" y="8496"/>
                        <a:pt x="24854" y="7845"/>
                      </a:cubicBezTo>
                      <a:cubicBezTo>
                        <a:pt x="23087" y="7194"/>
                        <a:pt x="21017" y="6845"/>
                        <a:pt x="18645"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09"/>
                        <a:pt x="33085" y="33880"/>
                        <a:pt x="33095"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4" name="Freeform: Shape 943">
                  <a:extLst>
                    <a:ext uri="{FF2B5EF4-FFF2-40B4-BE49-F238E27FC236}">
                      <a16:creationId xmlns:a16="http://schemas.microsoft.com/office/drawing/2014/main" id="{6A75F10D-CFFE-4658-86BA-CA004BB96B04}"/>
                    </a:ext>
                  </a:extLst>
                </p:cNvPr>
                <p:cNvSpPr>
                  <a:spLocks noChangeArrowheads="1"/>
                </p:cNvSpPr>
                <p:nvPr/>
              </p:nvSpPr>
              <p:spPr bwMode="auto">
                <a:xfrm>
                  <a:off x="7923283"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8"/>
                        <a:pt x="37869" y="16514"/>
                        <a:pt x="35294"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5" name="Freeform: Shape 944">
                  <a:extLst>
                    <a:ext uri="{FF2B5EF4-FFF2-40B4-BE49-F238E27FC236}">
                      <a16:creationId xmlns:a16="http://schemas.microsoft.com/office/drawing/2014/main" id="{D0664701-F1C2-478E-A2E7-5FAC49C50D75}"/>
                    </a:ext>
                  </a:extLst>
                </p:cNvPr>
                <p:cNvSpPr>
                  <a:spLocks noChangeArrowheads="1"/>
                </p:cNvSpPr>
                <p:nvPr/>
              </p:nvSpPr>
              <p:spPr bwMode="auto">
                <a:xfrm>
                  <a:off x="8005447" y="30269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3" y="29905"/>
                      </a:cubicBezTo>
                      <a:cubicBezTo>
                        <a:pt x="10398" y="31583"/>
                        <a:pt x="9286" y="34047"/>
                        <a:pt x="9207" y="37294"/>
                      </a:cubicBezTo>
                      <a:cubicBezTo>
                        <a:pt x="9277" y="40321"/>
                        <a:pt x="10133" y="42549"/>
                        <a:pt x="11776" y="43978"/>
                      </a:cubicBezTo>
                      <a:cubicBezTo>
                        <a:pt x="13418" y="45406"/>
                        <a:pt x="15428" y="46114"/>
                        <a:pt x="17804" y="46101"/>
                      </a:cubicBezTo>
                      <a:cubicBezTo>
                        <a:pt x="21167" y="46016"/>
                        <a:pt x="23902" y="45138"/>
                        <a:pt x="26008" y="43467"/>
                      </a:cubicBezTo>
                      <a:cubicBezTo>
                        <a:pt x="28113" y="41796"/>
                        <a:pt x="29537" y="39843"/>
                        <a:pt x="30280" y="37609"/>
                      </a:cubicBezTo>
                      <a:cubicBezTo>
                        <a:pt x="30435" y="37080"/>
                        <a:pt x="30544" y="36564"/>
                        <a:pt x="30607" y="36061"/>
                      </a:cubicBezTo>
                      <a:cubicBezTo>
                        <a:pt x="30671" y="35558"/>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6" name="Freeform: Shape 945">
                  <a:extLst>
                    <a:ext uri="{FF2B5EF4-FFF2-40B4-BE49-F238E27FC236}">
                      <a16:creationId xmlns:a16="http://schemas.microsoft.com/office/drawing/2014/main" id="{CC9A5471-C50E-47D6-B981-099403C138A9}"/>
                    </a:ext>
                  </a:extLst>
                </p:cNvPr>
                <p:cNvSpPr>
                  <a:spLocks noChangeArrowheads="1"/>
                </p:cNvSpPr>
                <p:nvPr/>
              </p:nvSpPr>
              <p:spPr bwMode="auto">
                <a:xfrm>
                  <a:off x="8056633"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7" name="Freeform: Shape 946">
                  <a:extLst>
                    <a:ext uri="{FF2B5EF4-FFF2-40B4-BE49-F238E27FC236}">
                      <a16:creationId xmlns:a16="http://schemas.microsoft.com/office/drawing/2014/main" id="{06DEF9AF-A768-41BD-84D4-5C898FF2ABE3}"/>
                    </a:ext>
                  </a:extLst>
                </p:cNvPr>
                <p:cNvSpPr>
                  <a:spLocks noChangeArrowheads="1"/>
                </p:cNvSpPr>
                <p:nvPr/>
              </p:nvSpPr>
              <p:spPr bwMode="auto">
                <a:xfrm>
                  <a:off x="8253410" y="3026932"/>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30"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8" name="Freeform: Shape 947">
                  <a:extLst>
                    <a:ext uri="{FF2B5EF4-FFF2-40B4-BE49-F238E27FC236}">
                      <a16:creationId xmlns:a16="http://schemas.microsoft.com/office/drawing/2014/main" id="{C25840AB-A79A-4F34-9DCA-DB2D45240B67}"/>
                    </a:ext>
                  </a:extLst>
                </p:cNvPr>
                <p:cNvSpPr>
                  <a:spLocks noChangeArrowheads="1"/>
                </p:cNvSpPr>
                <p:nvPr/>
              </p:nvSpPr>
              <p:spPr bwMode="auto">
                <a:xfrm>
                  <a:off x="831056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9" name="Freeform: Shape 948">
                  <a:extLst>
                    <a:ext uri="{FF2B5EF4-FFF2-40B4-BE49-F238E27FC236}">
                      <a16:creationId xmlns:a16="http://schemas.microsoft.com/office/drawing/2014/main" id="{4F85BC53-42C9-4C61-9A5C-EE6D7BEE2147}"/>
                    </a:ext>
                  </a:extLst>
                </p:cNvPr>
                <p:cNvSpPr>
                  <a:spLocks noChangeArrowheads="1"/>
                </p:cNvSpPr>
                <p:nvPr/>
              </p:nvSpPr>
              <p:spPr bwMode="auto">
                <a:xfrm>
                  <a:off x="8370958"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20" y="31794"/>
                        <a:pt x="9550" y="32449"/>
                        <a:pt x="9613" y="33078"/>
                      </a:cubicBezTo>
                      <a:cubicBezTo>
                        <a:pt x="9677" y="33707"/>
                        <a:pt x="9786" y="34310"/>
                        <a:pt x="9941" y="34886"/>
                      </a:cubicBezTo>
                      <a:cubicBezTo>
                        <a:pt x="10839"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8"/>
                        <a:pt x="37869" y="16514"/>
                        <a:pt x="35294"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0" name="Freeform: Shape 949">
                  <a:extLst>
                    <a:ext uri="{FF2B5EF4-FFF2-40B4-BE49-F238E27FC236}">
                      <a16:creationId xmlns:a16="http://schemas.microsoft.com/office/drawing/2014/main" id="{F8A21EA6-A8ED-4B47-BABD-3A77486021B7}"/>
                    </a:ext>
                  </a:extLst>
                </p:cNvPr>
                <p:cNvSpPr>
                  <a:spLocks noChangeArrowheads="1"/>
                </p:cNvSpPr>
                <p:nvPr/>
              </p:nvSpPr>
              <p:spPr bwMode="auto">
                <a:xfrm>
                  <a:off x="8425071" y="3026932"/>
                  <a:ext cx="33095" cy="52898"/>
                </a:xfrm>
                <a:custGeom>
                  <a:avLst/>
                  <a:gdLst/>
                  <a:ahLst/>
                  <a:cxnLst/>
                  <a:rect l="l" t="t" r="r" b="b"/>
                  <a:pathLst>
                    <a:path w="33095" h="52898">
                      <a:moveTo>
                        <a:pt x="18854" y="0"/>
                      </a:moveTo>
                      <a:cubicBezTo>
                        <a:pt x="21447" y="19"/>
                        <a:pt x="23809" y="320"/>
                        <a:pt x="25940" y="902"/>
                      </a:cubicBezTo>
                      <a:cubicBezTo>
                        <a:pt x="28071" y="1483"/>
                        <a:pt x="29828" y="2229"/>
                        <a:pt x="31212" y="3137"/>
                      </a:cubicBezTo>
                      <a:lnTo>
                        <a:pt x="29015" y="9837"/>
                      </a:lnTo>
                      <a:cubicBezTo>
                        <a:pt x="28008" y="9160"/>
                        <a:pt x="26621" y="8496"/>
                        <a:pt x="24854" y="7845"/>
                      </a:cubicBezTo>
                      <a:cubicBezTo>
                        <a:pt x="23087" y="7194"/>
                        <a:pt x="21017" y="6845"/>
                        <a:pt x="18644" y="6797"/>
                      </a:cubicBezTo>
                      <a:cubicBezTo>
                        <a:pt x="15909" y="6850"/>
                        <a:pt x="13829" y="7531"/>
                        <a:pt x="12404" y="8841"/>
                      </a:cubicBezTo>
                      <a:cubicBezTo>
                        <a:pt x="10980" y="10151"/>
                        <a:pt x="10263" y="11776"/>
                        <a:pt x="10254" y="13715"/>
                      </a:cubicBezTo>
                      <a:cubicBezTo>
                        <a:pt x="10239" y="15747"/>
                        <a:pt x="11004" y="17394"/>
                        <a:pt x="12548" y="18654"/>
                      </a:cubicBezTo>
                      <a:cubicBezTo>
                        <a:pt x="14093" y="19914"/>
                        <a:pt x="16510" y="21167"/>
                        <a:pt x="19798" y="22414"/>
                      </a:cubicBezTo>
                      <a:cubicBezTo>
                        <a:pt x="24156" y="23997"/>
                        <a:pt x="27459" y="25993"/>
                        <a:pt x="29707" y="28401"/>
                      </a:cubicBezTo>
                      <a:cubicBezTo>
                        <a:pt x="31955" y="30809"/>
                        <a:pt x="33085" y="33880"/>
                        <a:pt x="33095" y="37611"/>
                      </a:cubicBezTo>
                      <a:cubicBezTo>
                        <a:pt x="33050" y="42191"/>
                        <a:pt x="31388" y="45865"/>
                        <a:pt x="28110" y="48634"/>
                      </a:cubicBezTo>
                      <a:cubicBezTo>
                        <a:pt x="24831" y="51403"/>
                        <a:pt x="20208" y="52824"/>
                        <a:pt x="14240" y="52898"/>
                      </a:cubicBezTo>
                      <a:cubicBezTo>
                        <a:pt x="11439" y="52881"/>
                        <a:pt x="8816" y="52550"/>
                        <a:pt x="6372" y="51905"/>
                      </a:cubicBezTo>
                      <a:cubicBezTo>
                        <a:pt x="3927" y="51260"/>
                        <a:pt x="1803" y="50406"/>
                        <a:pt x="0" y="49343"/>
                      </a:cubicBezTo>
                      <a:lnTo>
                        <a:pt x="2199" y="42433"/>
                      </a:lnTo>
                      <a:cubicBezTo>
                        <a:pt x="3656" y="43315"/>
                        <a:pt x="5475" y="44118"/>
                        <a:pt x="7653" y="44843"/>
                      </a:cubicBezTo>
                      <a:cubicBezTo>
                        <a:pt x="9832" y="45568"/>
                        <a:pt x="12097" y="45952"/>
                        <a:pt x="14450" y="45996"/>
                      </a:cubicBezTo>
                      <a:cubicBezTo>
                        <a:pt x="17746"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1" name="Freeform: Shape 950">
                  <a:extLst>
                    <a:ext uri="{FF2B5EF4-FFF2-40B4-BE49-F238E27FC236}">
                      <a16:creationId xmlns:a16="http://schemas.microsoft.com/office/drawing/2014/main" id="{5EC753FB-BED4-4D33-808A-8C4B38D78E2D}"/>
                    </a:ext>
                  </a:extLst>
                </p:cNvPr>
                <p:cNvSpPr>
                  <a:spLocks noChangeArrowheads="1"/>
                </p:cNvSpPr>
                <p:nvPr/>
              </p:nvSpPr>
              <p:spPr bwMode="auto">
                <a:xfrm>
                  <a:off x="6933102" y="3027980"/>
                  <a:ext cx="9208" cy="50698"/>
                </a:xfrm>
                <a:custGeom>
                  <a:avLst/>
                  <a:gdLst/>
                  <a:ahLst/>
                  <a:cxnLst/>
                  <a:rect l="l" t="t" r="r" b="b"/>
                  <a:pathLst>
                    <a:path w="9208" h="50698">
                      <a:moveTo>
                        <a:pt x="0" y="0"/>
                      </a:moveTo>
                      <a:lnTo>
                        <a:pt x="9208" y="0"/>
                      </a:lnTo>
                      <a:lnTo>
                        <a:pt x="9208"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2" name="Freeform: Shape 951">
                  <a:extLst>
                    <a:ext uri="{FF2B5EF4-FFF2-40B4-BE49-F238E27FC236}">
                      <a16:creationId xmlns:a16="http://schemas.microsoft.com/office/drawing/2014/main" id="{9CFA57F6-F78F-4D3A-8000-CED9FADF8A83}"/>
                    </a:ext>
                  </a:extLst>
                </p:cNvPr>
                <p:cNvSpPr>
                  <a:spLocks noChangeArrowheads="1"/>
                </p:cNvSpPr>
                <p:nvPr/>
              </p:nvSpPr>
              <p:spPr bwMode="auto">
                <a:xfrm>
                  <a:off x="7012541" y="3027980"/>
                  <a:ext cx="47974" cy="50698"/>
                </a:xfrm>
                <a:custGeom>
                  <a:avLst/>
                  <a:gdLst/>
                  <a:ahLst/>
                  <a:cxnLst/>
                  <a:rect l="l" t="t" r="r" b="b"/>
                  <a:pathLst>
                    <a:path w="47974" h="50698">
                      <a:moveTo>
                        <a:pt x="0" y="0"/>
                      </a:moveTo>
                      <a:lnTo>
                        <a:pt x="9846" y="0"/>
                      </a:lnTo>
                      <a:lnTo>
                        <a:pt x="19797" y="28394"/>
                      </a:lnTo>
                      <a:cubicBezTo>
                        <a:pt x="20635" y="30740"/>
                        <a:pt x="21394" y="32988"/>
                        <a:pt x="22075" y="35138"/>
                      </a:cubicBezTo>
                      <a:cubicBezTo>
                        <a:pt x="22756" y="37289"/>
                        <a:pt x="23358" y="39406"/>
                        <a:pt x="23882" y="41490"/>
                      </a:cubicBezTo>
                      <a:lnTo>
                        <a:pt x="24196" y="41490"/>
                      </a:lnTo>
                      <a:cubicBezTo>
                        <a:pt x="24775" y="39406"/>
                        <a:pt x="25425" y="37288"/>
                        <a:pt x="26147" y="35138"/>
                      </a:cubicBezTo>
                      <a:cubicBezTo>
                        <a:pt x="26869" y="32987"/>
                        <a:pt x="27651" y="30736"/>
                        <a:pt x="28491" y="28386"/>
                      </a:cubicBezTo>
                      <a:lnTo>
                        <a:pt x="38337" y="0"/>
                      </a:lnTo>
                      <a:lnTo>
                        <a:pt x="47974" y="0"/>
                      </a:lnTo>
                      <a:lnTo>
                        <a:pt x="28072" y="50698"/>
                      </a:lnTo>
                      <a:lnTo>
                        <a:pt x="19273"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3" name="Freeform: Shape 952">
                  <a:extLst>
                    <a:ext uri="{FF2B5EF4-FFF2-40B4-BE49-F238E27FC236}">
                      <a16:creationId xmlns:a16="http://schemas.microsoft.com/office/drawing/2014/main" id="{3A9F4651-904F-4E64-8266-44CCEF1B37C7}"/>
                    </a:ext>
                  </a:extLst>
                </p:cNvPr>
                <p:cNvSpPr>
                  <a:spLocks noChangeArrowheads="1"/>
                </p:cNvSpPr>
                <p:nvPr/>
              </p:nvSpPr>
              <p:spPr bwMode="auto">
                <a:xfrm>
                  <a:off x="7180752" y="3027980"/>
                  <a:ext cx="9208" cy="50698"/>
                </a:xfrm>
                <a:custGeom>
                  <a:avLst/>
                  <a:gdLst/>
                  <a:ahLst/>
                  <a:cxnLst/>
                  <a:rect l="l" t="t" r="r" b="b"/>
                  <a:pathLst>
                    <a:path w="9208" h="50698">
                      <a:moveTo>
                        <a:pt x="0" y="0"/>
                      </a:moveTo>
                      <a:lnTo>
                        <a:pt x="9208" y="0"/>
                      </a:lnTo>
                      <a:lnTo>
                        <a:pt x="9208"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4" name="Freeform: Shape 953">
                  <a:extLst>
                    <a:ext uri="{FF2B5EF4-FFF2-40B4-BE49-F238E27FC236}">
                      <a16:creationId xmlns:a16="http://schemas.microsoft.com/office/drawing/2014/main" id="{48F83933-0E34-4233-A7CE-DC81C8C7BEED}"/>
                    </a:ext>
                  </a:extLst>
                </p:cNvPr>
                <p:cNvSpPr>
                  <a:spLocks noChangeArrowheads="1"/>
                </p:cNvSpPr>
                <p:nvPr/>
              </p:nvSpPr>
              <p:spPr bwMode="auto">
                <a:xfrm>
                  <a:off x="7895128" y="30279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5" name="Freeform: Shape 954">
                  <a:extLst>
                    <a:ext uri="{FF2B5EF4-FFF2-40B4-BE49-F238E27FC236}">
                      <a16:creationId xmlns:a16="http://schemas.microsoft.com/office/drawing/2014/main" id="{261CBFD1-5D34-499E-8D15-5A921D8FB5BC}"/>
                    </a:ext>
                  </a:extLst>
                </p:cNvPr>
                <p:cNvSpPr>
                  <a:spLocks noChangeArrowheads="1"/>
                </p:cNvSpPr>
                <p:nvPr/>
              </p:nvSpPr>
              <p:spPr bwMode="auto">
                <a:xfrm>
                  <a:off x="7631875" y="3136498"/>
                  <a:ext cx="33096" cy="75531"/>
                </a:xfrm>
                <a:custGeom>
                  <a:avLst/>
                  <a:gdLst/>
                  <a:ahLst/>
                  <a:cxnLst/>
                  <a:rect l="l" t="t" r="r" b="b"/>
                  <a:pathLst>
                    <a:path w="33096" h="75531">
                      <a:moveTo>
                        <a:pt x="25238" y="1"/>
                      </a:moveTo>
                      <a:cubicBezTo>
                        <a:pt x="26921" y="16"/>
                        <a:pt x="28427" y="169"/>
                        <a:pt x="29756"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5"/>
                        <a:pt x="8380" y="12421"/>
                      </a:cubicBezTo>
                      <a:cubicBezTo>
                        <a:pt x="9305" y="9357"/>
                        <a:pt x="10804" y="6786"/>
                        <a:pt x="12879" y="4707"/>
                      </a:cubicBezTo>
                      <a:cubicBezTo>
                        <a:pt x="14636"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6" name="Freeform: Shape 955">
                  <a:extLst>
                    <a:ext uri="{FF2B5EF4-FFF2-40B4-BE49-F238E27FC236}">
                      <a16:creationId xmlns:a16="http://schemas.microsoft.com/office/drawing/2014/main" id="{3E10FAF6-4B46-40CF-A7C1-B9A39D005664}"/>
                    </a:ext>
                  </a:extLst>
                </p:cNvPr>
                <p:cNvSpPr>
                  <a:spLocks noChangeArrowheads="1"/>
                </p:cNvSpPr>
                <p:nvPr/>
              </p:nvSpPr>
              <p:spPr bwMode="auto">
                <a:xfrm>
                  <a:off x="8212900" y="3136498"/>
                  <a:ext cx="33096" cy="75531"/>
                </a:xfrm>
                <a:custGeom>
                  <a:avLst/>
                  <a:gdLst/>
                  <a:ahLst/>
                  <a:cxnLst/>
                  <a:rect l="l" t="t" r="r" b="b"/>
                  <a:pathLst>
                    <a:path w="33096" h="75531">
                      <a:moveTo>
                        <a:pt x="25238" y="1"/>
                      </a:moveTo>
                      <a:cubicBezTo>
                        <a:pt x="26921" y="16"/>
                        <a:pt x="28427" y="169"/>
                        <a:pt x="29757"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5"/>
                        <a:pt x="8380" y="12421"/>
                      </a:cubicBezTo>
                      <a:cubicBezTo>
                        <a:pt x="9305" y="9357"/>
                        <a:pt x="10804" y="6786"/>
                        <a:pt x="12879" y="4707"/>
                      </a:cubicBezTo>
                      <a:cubicBezTo>
                        <a:pt x="14637"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7" name="Freeform: Shape 956">
                  <a:extLst>
                    <a:ext uri="{FF2B5EF4-FFF2-40B4-BE49-F238E27FC236}">
                      <a16:creationId xmlns:a16="http://schemas.microsoft.com/office/drawing/2014/main" id="{BE65727F-2C2B-4066-9508-5D54C8E2F25D}"/>
                    </a:ext>
                  </a:extLst>
                </p:cNvPr>
                <p:cNvSpPr>
                  <a:spLocks noChangeArrowheads="1"/>
                </p:cNvSpPr>
                <p:nvPr/>
              </p:nvSpPr>
              <p:spPr bwMode="auto">
                <a:xfrm>
                  <a:off x="8399952" y="313765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8" y="26907"/>
                        <a:pt x="14600" y="25940"/>
                        <a:pt x="16021" y="25142"/>
                      </a:cubicBezTo>
                      <a:cubicBezTo>
                        <a:pt x="17391" y="24351"/>
                        <a:pt x="18871" y="23737"/>
                        <a:pt x="20463"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5" y="34714"/>
                        <a:pt x="10758" y="36848"/>
                        <a:pt x="9836" y="39383"/>
                      </a:cubicBezTo>
                      <a:cubicBezTo>
                        <a:pt x="9581" y="40057"/>
                        <a:pt x="9410"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8" name="Freeform: Shape 957">
                  <a:extLst>
                    <a:ext uri="{FF2B5EF4-FFF2-40B4-BE49-F238E27FC236}">
                      <a16:creationId xmlns:a16="http://schemas.microsoft.com/office/drawing/2014/main" id="{E376733B-4F06-461B-9409-27026962C1E2}"/>
                    </a:ext>
                  </a:extLst>
                </p:cNvPr>
                <p:cNvSpPr>
                  <a:spLocks noChangeArrowheads="1"/>
                </p:cNvSpPr>
                <p:nvPr/>
              </p:nvSpPr>
              <p:spPr bwMode="auto">
                <a:xfrm>
                  <a:off x="7465351" y="314142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9" name="Freeform: Shape 958">
                  <a:extLst>
                    <a:ext uri="{FF2B5EF4-FFF2-40B4-BE49-F238E27FC236}">
                      <a16:creationId xmlns:a16="http://schemas.microsoft.com/office/drawing/2014/main" id="{7DF915CF-04A9-45BA-842E-CD0F883BD581}"/>
                    </a:ext>
                  </a:extLst>
                </p:cNvPr>
                <p:cNvSpPr>
                  <a:spLocks noChangeArrowheads="1"/>
                </p:cNvSpPr>
                <p:nvPr/>
              </p:nvSpPr>
              <p:spPr bwMode="auto">
                <a:xfrm>
                  <a:off x="8246401" y="314142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0" name="Freeform: Shape 959">
                  <a:extLst>
                    <a:ext uri="{FF2B5EF4-FFF2-40B4-BE49-F238E27FC236}">
                      <a16:creationId xmlns:a16="http://schemas.microsoft.com/office/drawing/2014/main" id="{14759513-8EE1-4228-B2CD-4F595D0A82E5}"/>
                    </a:ext>
                  </a:extLst>
                </p:cNvPr>
                <p:cNvSpPr>
                  <a:spLocks noChangeArrowheads="1"/>
                </p:cNvSpPr>
                <p:nvPr/>
              </p:nvSpPr>
              <p:spPr bwMode="auto">
                <a:xfrm>
                  <a:off x="8332126" y="314142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1" name="Freeform: Shape 960">
                  <a:extLst>
                    <a:ext uri="{FF2B5EF4-FFF2-40B4-BE49-F238E27FC236}">
                      <a16:creationId xmlns:a16="http://schemas.microsoft.com/office/drawing/2014/main" id="{8D6BE606-3BD2-4A86-A6F7-E3385CC0C040}"/>
                    </a:ext>
                  </a:extLst>
                </p:cNvPr>
                <p:cNvSpPr>
                  <a:spLocks noChangeArrowheads="1"/>
                </p:cNvSpPr>
                <p:nvPr/>
              </p:nvSpPr>
              <p:spPr bwMode="auto">
                <a:xfrm>
                  <a:off x="712736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4"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8"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2" name="Freeform: Shape 961">
                  <a:extLst>
                    <a:ext uri="{FF2B5EF4-FFF2-40B4-BE49-F238E27FC236}">
                      <a16:creationId xmlns:a16="http://schemas.microsoft.com/office/drawing/2014/main" id="{F6241742-DF5B-48F4-BC6E-6DCF6A85B4D2}"/>
                    </a:ext>
                  </a:extLst>
                </p:cNvPr>
                <p:cNvSpPr>
                  <a:spLocks noChangeArrowheads="1"/>
                </p:cNvSpPr>
                <p:nvPr/>
              </p:nvSpPr>
              <p:spPr bwMode="auto">
                <a:xfrm>
                  <a:off x="790841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3" name="Freeform: Shape 962">
                  <a:extLst>
                    <a:ext uri="{FF2B5EF4-FFF2-40B4-BE49-F238E27FC236}">
                      <a16:creationId xmlns:a16="http://schemas.microsoft.com/office/drawing/2014/main" id="{EF8AA8A1-823B-46FC-A149-0A731E28B69C}"/>
                    </a:ext>
                  </a:extLst>
                </p:cNvPr>
                <p:cNvSpPr>
                  <a:spLocks noChangeArrowheads="1"/>
                </p:cNvSpPr>
                <p:nvPr/>
              </p:nvSpPr>
              <p:spPr bwMode="auto">
                <a:xfrm>
                  <a:off x="8032241"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4" name="Freeform: Shape 963">
                  <a:extLst>
                    <a:ext uri="{FF2B5EF4-FFF2-40B4-BE49-F238E27FC236}">
                      <a16:creationId xmlns:a16="http://schemas.microsoft.com/office/drawing/2014/main" id="{F55F907B-69B7-4AFF-B2DC-B70F8D4EF179}"/>
                    </a:ext>
                  </a:extLst>
                </p:cNvPr>
                <p:cNvSpPr>
                  <a:spLocks noChangeArrowheads="1"/>
                </p:cNvSpPr>
                <p:nvPr/>
              </p:nvSpPr>
              <p:spPr bwMode="auto">
                <a:xfrm>
                  <a:off x="809891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5" name="Freeform: Shape 964">
                  <a:extLst>
                    <a:ext uri="{FF2B5EF4-FFF2-40B4-BE49-F238E27FC236}">
                      <a16:creationId xmlns:a16="http://schemas.microsoft.com/office/drawing/2014/main" id="{AE8A2728-4126-4D7F-892C-644716E7330A}"/>
                    </a:ext>
                  </a:extLst>
                </p:cNvPr>
                <p:cNvSpPr>
                  <a:spLocks noChangeArrowheads="1"/>
                </p:cNvSpPr>
                <p:nvPr/>
              </p:nvSpPr>
              <p:spPr bwMode="auto">
                <a:xfrm>
                  <a:off x="6789809"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6" name="Freeform: Shape 965">
                  <a:extLst>
                    <a:ext uri="{FF2B5EF4-FFF2-40B4-BE49-F238E27FC236}">
                      <a16:creationId xmlns:a16="http://schemas.microsoft.com/office/drawing/2014/main" id="{4E5EE835-922E-4618-B276-6953C740BCA0}"/>
                    </a:ext>
                  </a:extLst>
                </p:cNvPr>
                <p:cNvSpPr>
                  <a:spLocks noChangeArrowheads="1"/>
                </p:cNvSpPr>
                <p:nvPr/>
              </p:nvSpPr>
              <p:spPr bwMode="auto">
                <a:xfrm>
                  <a:off x="6872285" y="31602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7" name="Freeform: Shape 966">
                  <a:extLst>
                    <a:ext uri="{FF2B5EF4-FFF2-40B4-BE49-F238E27FC236}">
                      <a16:creationId xmlns:a16="http://schemas.microsoft.com/office/drawing/2014/main" id="{95858FB8-B82D-419A-B12D-C107B161932E}"/>
                    </a:ext>
                  </a:extLst>
                </p:cNvPr>
                <p:cNvSpPr>
                  <a:spLocks noChangeArrowheads="1"/>
                </p:cNvSpPr>
                <p:nvPr/>
              </p:nvSpPr>
              <p:spPr bwMode="auto">
                <a:xfrm>
                  <a:off x="6932684"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8" name="Freeform: Shape 967">
                  <a:extLst>
                    <a:ext uri="{FF2B5EF4-FFF2-40B4-BE49-F238E27FC236}">
                      <a16:creationId xmlns:a16="http://schemas.microsoft.com/office/drawing/2014/main" id="{B0E79FDF-9BA9-4A5C-AF96-92F36D229BB1}"/>
                    </a:ext>
                  </a:extLst>
                </p:cNvPr>
                <p:cNvSpPr>
                  <a:spLocks noChangeArrowheads="1"/>
                </p:cNvSpPr>
                <p:nvPr/>
              </p:nvSpPr>
              <p:spPr bwMode="auto">
                <a:xfrm>
                  <a:off x="7015160" y="316028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9" name="Freeform: Shape 968">
                  <a:extLst>
                    <a:ext uri="{FF2B5EF4-FFF2-40B4-BE49-F238E27FC236}">
                      <a16:creationId xmlns:a16="http://schemas.microsoft.com/office/drawing/2014/main" id="{91949B31-7B28-45C8-B6D4-6F3D386426B5}"/>
                    </a:ext>
                  </a:extLst>
                </p:cNvPr>
                <p:cNvSpPr>
                  <a:spLocks noChangeArrowheads="1"/>
                </p:cNvSpPr>
                <p:nvPr/>
              </p:nvSpPr>
              <p:spPr bwMode="auto">
                <a:xfrm>
                  <a:off x="707555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7" y="51750"/>
                      </a:lnTo>
                      <a:lnTo>
                        <a:pt x="34367"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0" name="Freeform: Shape 969">
                  <a:extLst>
                    <a:ext uri="{FF2B5EF4-FFF2-40B4-BE49-F238E27FC236}">
                      <a16:creationId xmlns:a16="http://schemas.microsoft.com/office/drawing/2014/main" id="{2B20E0DF-82B7-4F6C-9C95-327D5BACCC79}"/>
                    </a:ext>
                  </a:extLst>
                </p:cNvPr>
                <p:cNvSpPr>
                  <a:spLocks noChangeArrowheads="1"/>
                </p:cNvSpPr>
                <p:nvPr/>
              </p:nvSpPr>
              <p:spPr bwMode="auto">
                <a:xfrm>
                  <a:off x="7227959" y="3160278"/>
                  <a:ext cx="72911" cy="51750"/>
                </a:xfrm>
                <a:custGeom>
                  <a:avLst/>
                  <a:gdLst/>
                  <a:ahLst/>
                  <a:cxnLst/>
                  <a:rect l="l" t="t" r="r" b="b"/>
                  <a:pathLst>
                    <a:path w="72911" h="51750">
                      <a:moveTo>
                        <a:pt x="24828" y="4"/>
                      </a:moveTo>
                      <a:cubicBezTo>
                        <a:pt x="28265" y="54"/>
                        <a:pt x="31216" y="1000"/>
                        <a:pt x="33681" y="2842"/>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1" name="Freeform: Shape 970">
                  <a:extLst>
                    <a:ext uri="{FF2B5EF4-FFF2-40B4-BE49-F238E27FC236}">
                      <a16:creationId xmlns:a16="http://schemas.microsoft.com/office/drawing/2014/main" id="{0AFAAF36-1FA5-415C-BC91-0A65388CDC51}"/>
                    </a:ext>
                  </a:extLst>
                </p:cNvPr>
                <p:cNvSpPr>
                  <a:spLocks noChangeArrowheads="1"/>
                </p:cNvSpPr>
                <p:nvPr/>
              </p:nvSpPr>
              <p:spPr bwMode="auto">
                <a:xfrm>
                  <a:off x="7348535" y="3160283"/>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1" y="73223"/>
                        <a:pt x="24518" y="73672"/>
                        <a:pt x="21262" y="73644"/>
                      </a:cubicBezTo>
                      <a:cubicBezTo>
                        <a:pt x="18154" y="73639"/>
                        <a:pt x="15093" y="73282"/>
                        <a:pt x="12079"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1"/>
                      </a:cubicBezTo>
                      <a:cubicBezTo>
                        <a:pt x="36291" y="59571"/>
                        <a:pt x="37837" y="54990"/>
                        <a:pt x="37929" y="48608"/>
                      </a:cubicBezTo>
                      <a:lnTo>
                        <a:pt x="37929" y="43062"/>
                      </a:lnTo>
                      <a:lnTo>
                        <a:pt x="37719" y="43062"/>
                      </a:lnTo>
                      <a:cubicBezTo>
                        <a:pt x="36346" y="45475"/>
                        <a:pt x="34297" y="47476"/>
                        <a:pt x="31574" y="49065"/>
                      </a:cubicBezTo>
                      <a:cubicBezTo>
                        <a:pt x="28851" y="50654"/>
                        <a:pt x="25518" y="51477"/>
                        <a:pt x="21576" y="51536"/>
                      </a:cubicBezTo>
                      <a:cubicBezTo>
                        <a:pt x="15174" y="51384"/>
                        <a:pt x="10006" y="49019"/>
                        <a:pt x="6072"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5"/>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2" name="Freeform: Shape 971">
                  <a:extLst>
                    <a:ext uri="{FF2B5EF4-FFF2-40B4-BE49-F238E27FC236}">
                      <a16:creationId xmlns:a16="http://schemas.microsoft.com/office/drawing/2014/main" id="{78E03189-621A-4039-95CF-BFEEDEF2CC16}"/>
                    </a:ext>
                  </a:extLst>
                </p:cNvPr>
                <p:cNvSpPr>
                  <a:spLocks noChangeArrowheads="1"/>
                </p:cNvSpPr>
                <p:nvPr/>
              </p:nvSpPr>
              <p:spPr bwMode="auto">
                <a:xfrm>
                  <a:off x="7405685" y="3160282"/>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3" name="Freeform: Shape 972">
                  <a:extLst>
                    <a:ext uri="{FF2B5EF4-FFF2-40B4-BE49-F238E27FC236}">
                      <a16:creationId xmlns:a16="http://schemas.microsoft.com/office/drawing/2014/main" id="{7A423726-5945-4AFE-8BF1-D4EC5F8E75A4}"/>
                    </a:ext>
                  </a:extLst>
                </p:cNvPr>
                <p:cNvSpPr>
                  <a:spLocks noChangeArrowheads="1"/>
                </p:cNvSpPr>
                <p:nvPr/>
              </p:nvSpPr>
              <p:spPr bwMode="auto">
                <a:xfrm>
                  <a:off x="749465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2" y="15834"/>
                        <a:pt x="43574" y="21574"/>
                      </a:cubicBezTo>
                      <a:lnTo>
                        <a:pt x="43574"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4" name="Freeform: Shape 973">
                  <a:extLst>
                    <a:ext uri="{FF2B5EF4-FFF2-40B4-BE49-F238E27FC236}">
                      <a16:creationId xmlns:a16="http://schemas.microsoft.com/office/drawing/2014/main" id="{AC298F38-9EA8-46D6-89B4-51AD5A77CFE4}"/>
                    </a:ext>
                  </a:extLst>
                </p:cNvPr>
                <p:cNvSpPr>
                  <a:spLocks noChangeArrowheads="1"/>
                </p:cNvSpPr>
                <p:nvPr/>
              </p:nvSpPr>
              <p:spPr bwMode="auto">
                <a:xfrm>
                  <a:off x="7548560" y="3160283"/>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0" y="73223"/>
                        <a:pt x="24518" y="73672"/>
                        <a:pt x="21262" y="73644"/>
                      </a:cubicBezTo>
                      <a:cubicBezTo>
                        <a:pt x="18154" y="73639"/>
                        <a:pt x="15093" y="73282"/>
                        <a:pt x="12079"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1"/>
                      </a:cubicBezTo>
                      <a:cubicBezTo>
                        <a:pt x="36291" y="59571"/>
                        <a:pt x="37837" y="54990"/>
                        <a:pt x="37929" y="48608"/>
                      </a:cubicBezTo>
                      <a:lnTo>
                        <a:pt x="37929" y="43062"/>
                      </a:lnTo>
                      <a:lnTo>
                        <a:pt x="37719" y="43062"/>
                      </a:lnTo>
                      <a:cubicBezTo>
                        <a:pt x="36345" y="45475"/>
                        <a:pt x="34297" y="47476"/>
                        <a:pt x="31574" y="49065"/>
                      </a:cubicBezTo>
                      <a:cubicBezTo>
                        <a:pt x="28851" y="50654"/>
                        <a:pt x="25518" y="51477"/>
                        <a:pt x="21576" y="51536"/>
                      </a:cubicBezTo>
                      <a:cubicBezTo>
                        <a:pt x="15174" y="51384"/>
                        <a:pt x="10006" y="49019"/>
                        <a:pt x="6072"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5"/>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5" name="Freeform: Shape 974">
                  <a:extLst>
                    <a:ext uri="{FF2B5EF4-FFF2-40B4-BE49-F238E27FC236}">
                      <a16:creationId xmlns:a16="http://schemas.microsoft.com/office/drawing/2014/main" id="{4C0B8A91-89CE-4D31-8D9F-BF2C9C2E6B49}"/>
                    </a:ext>
                  </a:extLst>
                </p:cNvPr>
                <p:cNvSpPr>
                  <a:spLocks noChangeArrowheads="1"/>
                </p:cNvSpPr>
                <p:nvPr/>
              </p:nvSpPr>
              <p:spPr bwMode="auto">
                <a:xfrm>
                  <a:off x="7666108" y="3160282"/>
                  <a:ext cx="25448" cy="51746"/>
                </a:xfrm>
                <a:custGeom>
                  <a:avLst/>
                  <a:gdLst/>
                  <a:ahLst/>
                  <a:cxnLst/>
                  <a:rect l="l" t="t" r="r" b="b"/>
                  <a:pathLst>
                    <a:path w="25448" h="51746">
                      <a:moveTo>
                        <a:pt x="22933" y="0"/>
                      </a:moveTo>
                      <a:cubicBezTo>
                        <a:pt x="23398" y="2"/>
                        <a:pt x="23830" y="24"/>
                        <a:pt x="24230" y="65"/>
                      </a:cubicBezTo>
                      <a:cubicBezTo>
                        <a:pt x="24629" y="107"/>
                        <a:pt x="25035" y="155"/>
                        <a:pt x="25448" y="209"/>
                      </a:cubicBezTo>
                      <a:lnTo>
                        <a:pt x="25448"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6" name="Freeform: Shape 975">
                  <a:extLst>
                    <a:ext uri="{FF2B5EF4-FFF2-40B4-BE49-F238E27FC236}">
                      <a16:creationId xmlns:a16="http://schemas.microsoft.com/office/drawing/2014/main" id="{841D44E7-E326-4300-A079-80D60F0301FD}"/>
                    </a:ext>
                  </a:extLst>
                </p:cNvPr>
                <p:cNvSpPr>
                  <a:spLocks noChangeArrowheads="1"/>
                </p:cNvSpPr>
                <p:nvPr/>
              </p:nvSpPr>
              <p:spPr bwMode="auto">
                <a:xfrm>
                  <a:off x="7700960" y="31602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7" name="Freeform: Shape 976">
                  <a:extLst>
                    <a:ext uri="{FF2B5EF4-FFF2-40B4-BE49-F238E27FC236}">
                      <a16:creationId xmlns:a16="http://schemas.microsoft.com/office/drawing/2014/main" id="{84004BB0-D6A4-48CD-85BB-386742490616}"/>
                    </a:ext>
                  </a:extLst>
                </p:cNvPr>
                <p:cNvSpPr>
                  <a:spLocks noChangeArrowheads="1"/>
                </p:cNvSpPr>
                <p:nvPr/>
              </p:nvSpPr>
              <p:spPr bwMode="auto">
                <a:xfrm>
                  <a:off x="7761359"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7"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8" name="Freeform: Shape 977">
                  <a:extLst>
                    <a:ext uri="{FF2B5EF4-FFF2-40B4-BE49-F238E27FC236}">
                      <a16:creationId xmlns:a16="http://schemas.microsoft.com/office/drawing/2014/main" id="{F025E752-06BF-4064-9EF8-6F481CF8EE84}"/>
                    </a:ext>
                  </a:extLst>
                </p:cNvPr>
                <p:cNvSpPr>
                  <a:spLocks noChangeArrowheads="1"/>
                </p:cNvSpPr>
                <p:nvPr/>
              </p:nvSpPr>
              <p:spPr bwMode="auto">
                <a:xfrm>
                  <a:off x="7872620" y="3160282"/>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9" y="9160"/>
                        <a:pt x="26622" y="8496"/>
                        <a:pt x="24854" y="7845"/>
                      </a:cubicBezTo>
                      <a:cubicBezTo>
                        <a:pt x="23087" y="7195"/>
                        <a:pt x="21017" y="6845"/>
                        <a:pt x="18644"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9" name="Freeform: Shape 978">
                  <a:extLst>
                    <a:ext uri="{FF2B5EF4-FFF2-40B4-BE49-F238E27FC236}">
                      <a16:creationId xmlns:a16="http://schemas.microsoft.com/office/drawing/2014/main" id="{62D4897B-16E8-41E2-B550-C53E66CBD13E}"/>
                    </a:ext>
                  </a:extLst>
                </p:cNvPr>
                <p:cNvSpPr>
                  <a:spLocks noChangeArrowheads="1"/>
                </p:cNvSpPr>
                <p:nvPr/>
              </p:nvSpPr>
              <p:spPr bwMode="auto">
                <a:xfrm>
                  <a:off x="7948297" y="3160282"/>
                  <a:ext cx="40325" cy="52898"/>
                </a:xfrm>
                <a:custGeom>
                  <a:avLst/>
                  <a:gdLst/>
                  <a:ahLst/>
                  <a:cxnLst/>
                  <a:rect l="l" t="t" r="r" b="b"/>
                  <a:pathLst>
                    <a:path w="40325" h="52898">
                      <a:moveTo>
                        <a:pt x="20320" y="0"/>
                      </a:moveTo>
                      <a:cubicBezTo>
                        <a:pt x="25439" y="68"/>
                        <a:pt x="29402" y="1106"/>
                        <a:pt x="32208" y="3114"/>
                      </a:cubicBezTo>
                      <a:cubicBezTo>
                        <a:pt x="35013"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5"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0" name="Freeform: Shape 979">
                  <a:extLst>
                    <a:ext uri="{FF2B5EF4-FFF2-40B4-BE49-F238E27FC236}">
                      <a16:creationId xmlns:a16="http://schemas.microsoft.com/office/drawing/2014/main" id="{AE1FC8DF-5F83-4D7C-B30B-07D863E3090D}"/>
                    </a:ext>
                  </a:extLst>
                </p:cNvPr>
                <p:cNvSpPr>
                  <a:spLocks noChangeArrowheads="1"/>
                </p:cNvSpPr>
                <p:nvPr/>
              </p:nvSpPr>
              <p:spPr bwMode="auto">
                <a:xfrm>
                  <a:off x="7999484" y="316028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1" name="Freeform: Shape 980">
                  <a:extLst>
                    <a:ext uri="{FF2B5EF4-FFF2-40B4-BE49-F238E27FC236}">
                      <a16:creationId xmlns:a16="http://schemas.microsoft.com/office/drawing/2014/main" id="{FAFD1844-91B5-436F-A14A-524548D6BC2C}"/>
                    </a:ext>
                  </a:extLst>
                </p:cNvPr>
                <p:cNvSpPr>
                  <a:spLocks noChangeArrowheads="1"/>
                </p:cNvSpPr>
                <p:nvPr/>
              </p:nvSpPr>
              <p:spPr bwMode="auto">
                <a:xfrm>
                  <a:off x="8139110" y="3160282"/>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2" name="Freeform: Shape 981">
                  <a:extLst>
                    <a:ext uri="{FF2B5EF4-FFF2-40B4-BE49-F238E27FC236}">
                      <a16:creationId xmlns:a16="http://schemas.microsoft.com/office/drawing/2014/main" id="{A1AC7D7E-3785-47C9-A1E9-FABB8C8E6E9D}"/>
                    </a:ext>
                  </a:extLst>
                </p:cNvPr>
                <p:cNvSpPr>
                  <a:spLocks noChangeArrowheads="1"/>
                </p:cNvSpPr>
                <p:nvPr/>
              </p:nvSpPr>
              <p:spPr bwMode="auto">
                <a:xfrm>
                  <a:off x="827570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3" name="Freeform: Shape 982">
                  <a:extLst>
                    <a:ext uri="{FF2B5EF4-FFF2-40B4-BE49-F238E27FC236}">
                      <a16:creationId xmlns:a16="http://schemas.microsoft.com/office/drawing/2014/main" id="{3FE4EC14-C1D1-4C33-83C7-49E0B0F48AC6}"/>
                    </a:ext>
                  </a:extLst>
                </p:cNvPr>
                <p:cNvSpPr>
                  <a:spLocks noChangeArrowheads="1"/>
                </p:cNvSpPr>
                <p:nvPr/>
              </p:nvSpPr>
              <p:spPr bwMode="auto">
                <a:xfrm>
                  <a:off x="8358396" y="3160282"/>
                  <a:ext cx="33095" cy="52898"/>
                </a:xfrm>
                <a:custGeom>
                  <a:avLst/>
                  <a:gdLst/>
                  <a:ahLst/>
                  <a:cxnLst/>
                  <a:rect l="l" t="t" r="r" b="b"/>
                  <a:pathLst>
                    <a:path w="33095" h="52898">
                      <a:moveTo>
                        <a:pt x="18854" y="0"/>
                      </a:moveTo>
                      <a:cubicBezTo>
                        <a:pt x="21447" y="19"/>
                        <a:pt x="23810" y="320"/>
                        <a:pt x="25940" y="902"/>
                      </a:cubicBezTo>
                      <a:cubicBezTo>
                        <a:pt x="28071" y="1483"/>
                        <a:pt x="29829" y="2229"/>
                        <a:pt x="31212" y="3137"/>
                      </a:cubicBezTo>
                      <a:lnTo>
                        <a:pt x="29015" y="9837"/>
                      </a:lnTo>
                      <a:cubicBezTo>
                        <a:pt x="28009" y="9160"/>
                        <a:pt x="26622" y="8496"/>
                        <a:pt x="24854" y="7845"/>
                      </a:cubicBezTo>
                      <a:cubicBezTo>
                        <a:pt x="23087" y="7195"/>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5"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4" name="Freeform: Shape 983">
                  <a:extLst>
                    <a:ext uri="{FF2B5EF4-FFF2-40B4-BE49-F238E27FC236}">
                      <a16:creationId xmlns:a16="http://schemas.microsoft.com/office/drawing/2014/main" id="{A2F991B6-01C9-4762-8987-BBE9D702018F}"/>
                    </a:ext>
                  </a:extLst>
                </p:cNvPr>
                <p:cNvSpPr>
                  <a:spLocks noChangeArrowheads="1"/>
                </p:cNvSpPr>
                <p:nvPr/>
              </p:nvSpPr>
              <p:spPr bwMode="auto">
                <a:xfrm>
                  <a:off x="7170913" y="3161331"/>
                  <a:ext cx="43154" cy="51853"/>
                </a:xfrm>
                <a:custGeom>
                  <a:avLst/>
                  <a:gdLst/>
                  <a:ahLst/>
                  <a:cxnLst/>
                  <a:rect l="l" t="t" r="r" b="b"/>
                  <a:pathLst>
                    <a:path w="43154" h="51853">
                      <a:moveTo>
                        <a:pt x="0" y="0"/>
                      </a:moveTo>
                      <a:lnTo>
                        <a:pt x="9207" y="0"/>
                      </a:lnTo>
                      <a:lnTo>
                        <a:pt x="9207" y="27974"/>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5" name="Freeform: Shape 984">
                  <a:extLst>
                    <a:ext uri="{FF2B5EF4-FFF2-40B4-BE49-F238E27FC236}">
                      <a16:creationId xmlns:a16="http://schemas.microsoft.com/office/drawing/2014/main" id="{5784EAAE-75AA-4573-B878-AD397D56BE34}"/>
                    </a:ext>
                  </a:extLst>
                </p:cNvPr>
                <p:cNvSpPr>
                  <a:spLocks noChangeArrowheads="1"/>
                </p:cNvSpPr>
                <p:nvPr/>
              </p:nvSpPr>
              <p:spPr bwMode="auto">
                <a:xfrm>
                  <a:off x="7466503"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6" name="Freeform: Shape 985">
                  <a:extLst>
                    <a:ext uri="{FF2B5EF4-FFF2-40B4-BE49-F238E27FC236}">
                      <a16:creationId xmlns:a16="http://schemas.microsoft.com/office/drawing/2014/main" id="{709D7089-5C0E-400D-8532-E58F49CCD98D}"/>
                    </a:ext>
                  </a:extLst>
                </p:cNvPr>
                <p:cNvSpPr>
                  <a:spLocks noChangeArrowheads="1"/>
                </p:cNvSpPr>
                <p:nvPr/>
              </p:nvSpPr>
              <p:spPr bwMode="auto">
                <a:xfrm>
                  <a:off x="8247553"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7" name="Freeform: Shape 986">
                  <a:extLst>
                    <a:ext uri="{FF2B5EF4-FFF2-40B4-BE49-F238E27FC236}">
                      <a16:creationId xmlns:a16="http://schemas.microsoft.com/office/drawing/2014/main" id="{1DE93AA6-734A-46F3-B324-208C16D55DE6}"/>
                    </a:ext>
                  </a:extLst>
                </p:cNvPr>
                <p:cNvSpPr>
                  <a:spLocks noChangeArrowheads="1"/>
                </p:cNvSpPr>
                <p:nvPr/>
              </p:nvSpPr>
              <p:spPr bwMode="auto">
                <a:xfrm>
                  <a:off x="8333278"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8" name="Freeform: Shape 987">
                  <a:extLst>
                    <a:ext uri="{FF2B5EF4-FFF2-40B4-BE49-F238E27FC236}">
                      <a16:creationId xmlns:a16="http://schemas.microsoft.com/office/drawing/2014/main" id="{9F221E39-F586-4DD7-98DB-A3E3A2F90EAC}"/>
                    </a:ext>
                  </a:extLst>
                </p:cNvPr>
                <p:cNvSpPr>
                  <a:spLocks noChangeArrowheads="1"/>
                </p:cNvSpPr>
                <p:nvPr/>
              </p:nvSpPr>
              <p:spPr bwMode="auto">
                <a:xfrm>
                  <a:off x="8454903" y="3199992"/>
                  <a:ext cx="12455" cy="13188"/>
                </a:xfrm>
                <a:custGeom>
                  <a:avLst/>
                  <a:gdLst/>
                  <a:ahLst/>
                  <a:cxnLst/>
                  <a:rect l="l" t="t" r="r" b="b"/>
                  <a:pathLst>
                    <a:path w="12455" h="13188">
                      <a:moveTo>
                        <a:pt x="6280" y="0"/>
                      </a:moveTo>
                      <a:cubicBezTo>
                        <a:pt x="8140" y="32"/>
                        <a:pt x="9627" y="647"/>
                        <a:pt x="10741" y="1844"/>
                      </a:cubicBezTo>
                      <a:cubicBezTo>
                        <a:pt x="11856" y="3042"/>
                        <a:pt x="12427" y="4625"/>
                        <a:pt x="12455" y="6594"/>
                      </a:cubicBezTo>
                      <a:cubicBezTo>
                        <a:pt x="12431" y="8517"/>
                        <a:pt x="11851" y="10087"/>
                        <a:pt x="10715" y="11304"/>
                      </a:cubicBezTo>
                      <a:cubicBezTo>
                        <a:pt x="9579" y="12521"/>
                        <a:pt x="8031" y="13149"/>
                        <a:pt x="6070" y="13188"/>
                      </a:cubicBezTo>
                      <a:cubicBezTo>
                        <a:pt x="4261" y="13149"/>
                        <a:pt x="2804" y="12521"/>
                        <a:pt x="1701" y="11304"/>
                      </a:cubicBezTo>
                      <a:cubicBezTo>
                        <a:pt x="597" y="10087"/>
                        <a:pt x="30" y="8517"/>
                        <a:pt x="0" y="6594"/>
                      </a:cubicBezTo>
                      <a:cubicBezTo>
                        <a:pt x="33" y="4670"/>
                        <a:pt x="621" y="3100"/>
                        <a:pt x="1766" y="1884"/>
                      </a:cubicBezTo>
                      <a:cubicBezTo>
                        <a:pt x="2911" y="667"/>
                        <a:pt x="4416" y="39"/>
                        <a:pt x="6280"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9" name="Freeform: Shape 988">
                  <a:extLst>
                    <a:ext uri="{FF2B5EF4-FFF2-40B4-BE49-F238E27FC236}">
                      <a16:creationId xmlns:a16="http://schemas.microsoft.com/office/drawing/2014/main" id="{FC74D664-B4C9-48E5-A316-4E5515798DA0}"/>
                    </a:ext>
                  </a:extLst>
                </p:cNvPr>
                <p:cNvSpPr>
                  <a:spLocks noChangeArrowheads="1"/>
                </p:cNvSpPr>
                <p:nvPr/>
              </p:nvSpPr>
              <p:spPr bwMode="auto">
                <a:xfrm>
                  <a:off x="7361728" y="3394825"/>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1"/>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7"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0" name="Freeform: Shape 989">
                  <a:extLst>
                    <a:ext uri="{FF2B5EF4-FFF2-40B4-BE49-F238E27FC236}">
                      <a16:creationId xmlns:a16="http://schemas.microsoft.com/office/drawing/2014/main" id="{C5547E82-0D9C-485A-B5D8-EC018BFD81E9}"/>
                    </a:ext>
                  </a:extLst>
                </p:cNvPr>
                <p:cNvSpPr>
                  <a:spLocks noChangeArrowheads="1"/>
                </p:cNvSpPr>
                <p:nvPr/>
              </p:nvSpPr>
              <p:spPr bwMode="auto">
                <a:xfrm>
                  <a:off x="7704628" y="339482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1" name="Freeform: Shape 990">
                  <a:extLst>
                    <a:ext uri="{FF2B5EF4-FFF2-40B4-BE49-F238E27FC236}">
                      <a16:creationId xmlns:a16="http://schemas.microsoft.com/office/drawing/2014/main" id="{D1C1A7F5-0BF5-4775-97C6-1BA623E9A84B}"/>
                    </a:ext>
                  </a:extLst>
                </p:cNvPr>
                <p:cNvSpPr>
                  <a:spLocks noChangeArrowheads="1"/>
                </p:cNvSpPr>
                <p:nvPr/>
              </p:nvSpPr>
              <p:spPr bwMode="auto">
                <a:xfrm>
                  <a:off x="7733203" y="339482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2" name="Freeform: Shape 991">
                  <a:extLst>
                    <a:ext uri="{FF2B5EF4-FFF2-40B4-BE49-F238E27FC236}">
                      <a16:creationId xmlns:a16="http://schemas.microsoft.com/office/drawing/2014/main" id="{B3F21F22-B477-495E-9C63-C181940FBFE0}"/>
                    </a:ext>
                  </a:extLst>
                </p:cNvPr>
                <p:cNvSpPr>
                  <a:spLocks noChangeArrowheads="1"/>
                </p:cNvSpPr>
                <p:nvPr/>
              </p:nvSpPr>
              <p:spPr bwMode="auto">
                <a:xfrm>
                  <a:off x="6834605" y="3397445"/>
                  <a:ext cx="42631" cy="72910"/>
                </a:xfrm>
                <a:custGeom>
                  <a:avLst/>
                  <a:gdLst/>
                  <a:ahLst/>
                  <a:cxnLst/>
                  <a:rect l="l" t="t" r="r" b="b"/>
                  <a:pathLst>
                    <a:path w="42631" h="72910">
                      <a:moveTo>
                        <a:pt x="24303" y="0"/>
                      </a:moveTo>
                      <a:cubicBezTo>
                        <a:pt x="27878" y="32"/>
                        <a:pt x="30974" y="386"/>
                        <a:pt x="33590" y="1060"/>
                      </a:cubicBezTo>
                      <a:cubicBezTo>
                        <a:pt x="36206" y="1734"/>
                        <a:pt x="38278" y="2533"/>
                        <a:pt x="39806" y="3457"/>
                      </a:cubicBezTo>
                      <a:lnTo>
                        <a:pt x="37295" y="10884"/>
                      </a:lnTo>
                      <a:cubicBezTo>
                        <a:pt x="36179" y="10148"/>
                        <a:pt x="34486" y="9419"/>
                        <a:pt x="32216" y="8696"/>
                      </a:cubicBezTo>
                      <a:cubicBezTo>
                        <a:pt x="29946" y="7974"/>
                        <a:pt x="27203" y="7585"/>
                        <a:pt x="23988" y="7531"/>
                      </a:cubicBezTo>
                      <a:cubicBezTo>
                        <a:pt x="19214" y="7670"/>
                        <a:pt x="15789" y="8832"/>
                        <a:pt x="13715" y="11015"/>
                      </a:cubicBezTo>
                      <a:cubicBezTo>
                        <a:pt x="11640" y="13198"/>
                        <a:pt x="10626" y="15565"/>
                        <a:pt x="10674" y="18115"/>
                      </a:cubicBezTo>
                      <a:cubicBezTo>
                        <a:pt x="10650" y="21336"/>
                        <a:pt x="11773" y="23960"/>
                        <a:pt x="14042" y="25988"/>
                      </a:cubicBezTo>
                      <a:cubicBezTo>
                        <a:pt x="16311" y="28016"/>
                        <a:pt x="19871" y="29933"/>
                        <a:pt x="24722" y="31739"/>
                      </a:cubicBezTo>
                      <a:cubicBezTo>
                        <a:pt x="30694" y="33972"/>
                        <a:pt x="35172" y="36710"/>
                        <a:pt x="38156" y="39953"/>
                      </a:cubicBezTo>
                      <a:cubicBezTo>
                        <a:pt x="41139" y="43195"/>
                        <a:pt x="42631" y="47374"/>
                        <a:pt x="42631" y="52489"/>
                      </a:cubicBezTo>
                      <a:cubicBezTo>
                        <a:pt x="42647" y="58108"/>
                        <a:pt x="40627" y="62874"/>
                        <a:pt x="36572" y="66787"/>
                      </a:cubicBezTo>
                      <a:cubicBezTo>
                        <a:pt x="32516" y="70699"/>
                        <a:pt x="26330" y="72740"/>
                        <a:pt x="18013" y="72910"/>
                      </a:cubicBezTo>
                      <a:cubicBezTo>
                        <a:pt x="14517" y="72875"/>
                        <a:pt x="11134" y="72422"/>
                        <a:pt x="7864" y="71550"/>
                      </a:cubicBezTo>
                      <a:cubicBezTo>
                        <a:pt x="4595" y="70679"/>
                        <a:pt x="1974" y="69598"/>
                        <a:pt x="0" y="68308"/>
                      </a:cubicBezTo>
                      <a:lnTo>
                        <a:pt x="2409" y="60663"/>
                      </a:lnTo>
                      <a:cubicBezTo>
                        <a:pt x="4477" y="62002"/>
                        <a:pt x="6907" y="63098"/>
                        <a:pt x="9697" y="63952"/>
                      </a:cubicBezTo>
                      <a:cubicBezTo>
                        <a:pt x="12487" y="64805"/>
                        <a:pt x="15469" y="65246"/>
                        <a:pt x="18642" y="65275"/>
                      </a:cubicBezTo>
                      <a:cubicBezTo>
                        <a:pt x="23340" y="65218"/>
                        <a:pt x="26970" y="64100"/>
                        <a:pt x="29532" y="61921"/>
                      </a:cubicBezTo>
                      <a:cubicBezTo>
                        <a:pt x="32094" y="59742"/>
                        <a:pt x="33391" y="56843"/>
                        <a:pt x="33424" y="53223"/>
                      </a:cubicBezTo>
                      <a:cubicBezTo>
                        <a:pt x="33465" y="50022"/>
                        <a:pt x="32439" y="47332"/>
                        <a:pt x="30344" y="45153"/>
                      </a:cubicBezTo>
                      <a:cubicBezTo>
                        <a:pt x="28250" y="42974"/>
                        <a:pt x="24838" y="41018"/>
                        <a:pt x="20110" y="39285"/>
                      </a:cubicBezTo>
                      <a:cubicBezTo>
                        <a:pt x="14289" y="37228"/>
                        <a:pt x="9741" y="34582"/>
                        <a:pt x="6465" y="31346"/>
                      </a:cubicBezTo>
                      <a:cubicBezTo>
                        <a:pt x="3190" y="28110"/>
                        <a:pt x="1523" y="24049"/>
                        <a:pt x="1467" y="19163"/>
                      </a:cubicBezTo>
                      <a:cubicBezTo>
                        <a:pt x="1560" y="13550"/>
                        <a:pt x="3650" y="8981"/>
                        <a:pt x="7735" y="5455"/>
                      </a:cubicBezTo>
                      <a:cubicBezTo>
                        <a:pt x="11821" y="1929"/>
                        <a:pt x="17343" y="111"/>
                        <a:pt x="243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3" name="Freeform: Shape 992">
                  <a:extLst>
                    <a:ext uri="{FF2B5EF4-FFF2-40B4-BE49-F238E27FC236}">
                      <a16:creationId xmlns:a16="http://schemas.microsoft.com/office/drawing/2014/main" id="{46A8CD5E-A578-477E-B257-C92938208333}"/>
                    </a:ext>
                  </a:extLst>
                </p:cNvPr>
                <p:cNvSpPr>
                  <a:spLocks noChangeArrowheads="1"/>
                </p:cNvSpPr>
                <p:nvPr/>
              </p:nvSpPr>
              <p:spPr bwMode="auto">
                <a:xfrm>
                  <a:off x="7512976"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4" name="Freeform: Shape 993">
                  <a:extLst>
                    <a:ext uri="{FF2B5EF4-FFF2-40B4-BE49-F238E27FC236}">
                      <a16:creationId xmlns:a16="http://schemas.microsoft.com/office/drawing/2014/main" id="{20C7BB08-ED24-4345-9224-A63026C73B1B}"/>
                    </a:ext>
                  </a:extLst>
                </p:cNvPr>
                <p:cNvSpPr>
                  <a:spLocks noChangeArrowheads="1"/>
                </p:cNvSpPr>
                <p:nvPr/>
              </p:nvSpPr>
              <p:spPr bwMode="auto">
                <a:xfrm>
                  <a:off x="7674901"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5" name="Freeform: Shape 994">
                  <a:extLst>
                    <a:ext uri="{FF2B5EF4-FFF2-40B4-BE49-F238E27FC236}">
                      <a16:creationId xmlns:a16="http://schemas.microsoft.com/office/drawing/2014/main" id="{D26D680D-E006-44EA-89AE-4F6912766730}"/>
                    </a:ext>
                  </a:extLst>
                </p:cNvPr>
                <p:cNvSpPr>
                  <a:spLocks noChangeArrowheads="1"/>
                </p:cNvSpPr>
                <p:nvPr/>
              </p:nvSpPr>
              <p:spPr bwMode="auto">
                <a:xfrm>
                  <a:off x="7760626"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6" name="Freeform: Shape 995">
                  <a:extLst>
                    <a:ext uri="{FF2B5EF4-FFF2-40B4-BE49-F238E27FC236}">
                      <a16:creationId xmlns:a16="http://schemas.microsoft.com/office/drawing/2014/main" id="{07B5072C-6C78-4C7A-9EB2-FB1291946136}"/>
                    </a:ext>
                  </a:extLst>
                </p:cNvPr>
                <p:cNvSpPr>
                  <a:spLocks noChangeArrowheads="1"/>
                </p:cNvSpPr>
                <p:nvPr/>
              </p:nvSpPr>
              <p:spPr bwMode="auto">
                <a:xfrm>
                  <a:off x="7917941" y="340635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7" name="Freeform: Shape 996">
                  <a:extLst>
                    <a:ext uri="{FF2B5EF4-FFF2-40B4-BE49-F238E27FC236}">
                      <a16:creationId xmlns:a16="http://schemas.microsoft.com/office/drawing/2014/main" id="{C7E35C94-46B1-4B11-8E41-3EBCEBE34063}"/>
                    </a:ext>
                  </a:extLst>
                </p:cNvPr>
                <p:cNvSpPr>
                  <a:spLocks noChangeArrowheads="1"/>
                </p:cNvSpPr>
                <p:nvPr/>
              </p:nvSpPr>
              <p:spPr bwMode="auto">
                <a:xfrm>
                  <a:off x="8327516" y="3406351"/>
                  <a:ext cx="30057" cy="64004"/>
                </a:xfrm>
                <a:custGeom>
                  <a:avLst/>
                  <a:gdLst/>
                  <a:ahLst/>
                  <a:cxnLst/>
                  <a:rect l="l" t="t" r="r" b="b"/>
                  <a:pathLst>
                    <a:path w="30057" h="64004">
                      <a:moveTo>
                        <a:pt x="16856" y="0"/>
                      </a:moveTo>
                      <a:lnTo>
                        <a:pt x="16856" y="12154"/>
                      </a:lnTo>
                      <a:lnTo>
                        <a:pt x="30057" y="12154"/>
                      </a:lnTo>
                      <a:lnTo>
                        <a:pt x="30057" y="19160"/>
                      </a:lnTo>
                      <a:lnTo>
                        <a:pt x="16856" y="19160"/>
                      </a:lnTo>
                      <a:lnTo>
                        <a:pt x="16856" y="46516"/>
                      </a:lnTo>
                      <a:cubicBezTo>
                        <a:pt x="16823" y="49678"/>
                        <a:pt x="17334"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6"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8" name="Freeform: Shape 997">
                  <a:extLst>
                    <a:ext uri="{FF2B5EF4-FFF2-40B4-BE49-F238E27FC236}">
                      <a16:creationId xmlns:a16="http://schemas.microsoft.com/office/drawing/2014/main" id="{690006C3-0BF9-4AAF-83CB-2D7A1BC0903B}"/>
                    </a:ext>
                  </a:extLst>
                </p:cNvPr>
                <p:cNvSpPr>
                  <a:spLocks noChangeArrowheads="1"/>
                </p:cNvSpPr>
                <p:nvPr/>
              </p:nvSpPr>
              <p:spPr bwMode="auto">
                <a:xfrm>
                  <a:off x="6881810" y="341745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9" name="Freeform: Shape 998">
                  <a:extLst>
                    <a:ext uri="{FF2B5EF4-FFF2-40B4-BE49-F238E27FC236}">
                      <a16:creationId xmlns:a16="http://schemas.microsoft.com/office/drawing/2014/main" id="{FDBF173C-A22D-4834-B578-E6F51FA21EE3}"/>
                    </a:ext>
                  </a:extLst>
                </p:cNvPr>
                <p:cNvSpPr>
                  <a:spLocks noChangeArrowheads="1"/>
                </p:cNvSpPr>
                <p:nvPr/>
              </p:nvSpPr>
              <p:spPr bwMode="auto">
                <a:xfrm>
                  <a:off x="6942209" y="3417453"/>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6"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0" name="Freeform: Shape 999">
                  <a:extLst>
                    <a:ext uri="{FF2B5EF4-FFF2-40B4-BE49-F238E27FC236}">
                      <a16:creationId xmlns:a16="http://schemas.microsoft.com/office/drawing/2014/main" id="{24715571-5762-4549-B782-4CAB08A3E309}"/>
                    </a:ext>
                  </a:extLst>
                </p:cNvPr>
                <p:cNvSpPr>
                  <a:spLocks noChangeArrowheads="1"/>
                </p:cNvSpPr>
                <p:nvPr/>
              </p:nvSpPr>
              <p:spPr bwMode="auto">
                <a:xfrm>
                  <a:off x="7024685" y="341745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2"/>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1" name="Freeform: Shape 1000">
                  <a:extLst>
                    <a:ext uri="{FF2B5EF4-FFF2-40B4-BE49-F238E27FC236}">
                      <a16:creationId xmlns:a16="http://schemas.microsoft.com/office/drawing/2014/main" id="{CA44E5C8-A22B-4472-85BF-BC0888B2DF57}"/>
                    </a:ext>
                  </a:extLst>
                </p:cNvPr>
                <p:cNvSpPr>
                  <a:spLocks noChangeArrowheads="1"/>
                </p:cNvSpPr>
                <p:nvPr/>
              </p:nvSpPr>
              <p:spPr bwMode="auto">
                <a:xfrm>
                  <a:off x="7081835" y="341745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2" name="Freeform: Shape 1001">
                  <a:extLst>
                    <a:ext uri="{FF2B5EF4-FFF2-40B4-BE49-F238E27FC236}">
                      <a16:creationId xmlns:a16="http://schemas.microsoft.com/office/drawing/2014/main" id="{B92A46EA-8444-43F5-81FD-9266420E8C72}"/>
                    </a:ext>
                  </a:extLst>
                </p:cNvPr>
                <p:cNvSpPr>
                  <a:spLocks noChangeArrowheads="1"/>
                </p:cNvSpPr>
                <p:nvPr/>
              </p:nvSpPr>
              <p:spPr bwMode="auto">
                <a:xfrm>
                  <a:off x="7142233" y="341745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7" y="20466"/>
                        <a:pt x="9627" y="21260"/>
                      </a:cubicBezTo>
                      <a:lnTo>
                        <a:pt x="9627"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3" name="Freeform: Shape 1002">
                  <a:extLst>
                    <a:ext uri="{FF2B5EF4-FFF2-40B4-BE49-F238E27FC236}">
                      <a16:creationId xmlns:a16="http://schemas.microsoft.com/office/drawing/2014/main" id="{3095D98A-A7D9-49A4-A037-73E0AB9C8FAD}"/>
                    </a:ext>
                  </a:extLst>
                </p:cNvPr>
                <p:cNvSpPr>
                  <a:spLocks noChangeArrowheads="1"/>
                </p:cNvSpPr>
                <p:nvPr/>
              </p:nvSpPr>
              <p:spPr bwMode="auto">
                <a:xfrm>
                  <a:off x="7196135" y="3417457"/>
                  <a:ext cx="44728" cy="52898"/>
                </a:xfrm>
                <a:custGeom>
                  <a:avLst/>
                  <a:gdLst/>
                  <a:ahLst/>
                  <a:cxnLst/>
                  <a:rect l="l" t="t" r="r" b="b"/>
                  <a:pathLst>
                    <a:path w="44728" h="52898">
                      <a:moveTo>
                        <a:pt x="23778" y="0"/>
                      </a:moveTo>
                      <a:cubicBezTo>
                        <a:pt x="29281" y="121"/>
                        <a:pt x="33559" y="1485"/>
                        <a:pt x="36613" y="4092"/>
                      </a:cubicBezTo>
                      <a:cubicBezTo>
                        <a:pt x="39666" y="6700"/>
                        <a:pt x="41795"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2"/>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4" name="Freeform: Shape 1003">
                  <a:extLst>
                    <a:ext uri="{FF2B5EF4-FFF2-40B4-BE49-F238E27FC236}">
                      <a16:creationId xmlns:a16="http://schemas.microsoft.com/office/drawing/2014/main" id="{9CEC566C-B51B-4457-AC28-72B998D38EA2}"/>
                    </a:ext>
                  </a:extLst>
                </p:cNvPr>
                <p:cNvSpPr>
                  <a:spLocks noChangeArrowheads="1"/>
                </p:cNvSpPr>
                <p:nvPr/>
              </p:nvSpPr>
              <p:spPr bwMode="auto">
                <a:xfrm>
                  <a:off x="7415210"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5" name="Freeform: Shape 1004">
                  <a:extLst>
                    <a:ext uri="{FF2B5EF4-FFF2-40B4-BE49-F238E27FC236}">
                      <a16:creationId xmlns:a16="http://schemas.microsoft.com/office/drawing/2014/main" id="{F14A475F-C737-489E-9B3C-182F4DC28536}"/>
                    </a:ext>
                  </a:extLst>
                </p:cNvPr>
                <p:cNvSpPr>
                  <a:spLocks noChangeArrowheads="1"/>
                </p:cNvSpPr>
                <p:nvPr/>
              </p:nvSpPr>
              <p:spPr bwMode="auto">
                <a:xfrm>
                  <a:off x="7539245" y="3417457"/>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9" y="9160"/>
                        <a:pt x="26622" y="8496"/>
                        <a:pt x="24854" y="7845"/>
                      </a:cubicBezTo>
                      <a:cubicBezTo>
                        <a:pt x="23087" y="7195"/>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1" y="51905"/>
                      </a:cubicBezTo>
                      <a:cubicBezTo>
                        <a:pt x="3927" y="51260"/>
                        <a:pt x="1803" y="50406"/>
                        <a:pt x="0" y="49342"/>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6" name="Freeform: Shape 1005">
                  <a:extLst>
                    <a:ext uri="{FF2B5EF4-FFF2-40B4-BE49-F238E27FC236}">
                      <a16:creationId xmlns:a16="http://schemas.microsoft.com/office/drawing/2014/main" id="{F3EC895C-DE19-4B70-B0A0-D4E9ED3FD4CB}"/>
                    </a:ext>
                  </a:extLst>
                </p:cNvPr>
                <p:cNvSpPr>
                  <a:spLocks noChangeArrowheads="1"/>
                </p:cNvSpPr>
                <p:nvPr/>
              </p:nvSpPr>
              <p:spPr bwMode="auto">
                <a:xfrm>
                  <a:off x="7789934" y="3417453"/>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2" y="15834"/>
                        <a:pt x="43573" y="21574"/>
                      </a:cubicBezTo>
                      <a:lnTo>
                        <a:pt x="43573"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5"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7" name="Freeform: Shape 1006">
                  <a:extLst>
                    <a:ext uri="{FF2B5EF4-FFF2-40B4-BE49-F238E27FC236}">
                      <a16:creationId xmlns:a16="http://schemas.microsoft.com/office/drawing/2014/main" id="{4064CA6A-E367-4AF4-B488-055591696CB6}"/>
                    </a:ext>
                  </a:extLst>
                </p:cNvPr>
                <p:cNvSpPr>
                  <a:spLocks noChangeArrowheads="1"/>
                </p:cNvSpPr>
                <p:nvPr/>
              </p:nvSpPr>
              <p:spPr bwMode="auto">
                <a:xfrm>
                  <a:off x="7843835" y="3417458"/>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0" y="73223"/>
                        <a:pt x="24518" y="73672"/>
                        <a:pt x="21262" y="73644"/>
                      </a:cubicBezTo>
                      <a:cubicBezTo>
                        <a:pt x="18154" y="73639"/>
                        <a:pt x="15093" y="73282"/>
                        <a:pt x="12078"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2"/>
                      </a:cubicBezTo>
                      <a:cubicBezTo>
                        <a:pt x="36291" y="59571"/>
                        <a:pt x="37837" y="54990"/>
                        <a:pt x="37929" y="48608"/>
                      </a:cubicBezTo>
                      <a:lnTo>
                        <a:pt x="37929" y="43062"/>
                      </a:lnTo>
                      <a:lnTo>
                        <a:pt x="37719" y="43062"/>
                      </a:lnTo>
                      <a:cubicBezTo>
                        <a:pt x="36345" y="45475"/>
                        <a:pt x="34297" y="47476"/>
                        <a:pt x="31574" y="49065"/>
                      </a:cubicBezTo>
                      <a:cubicBezTo>
                        <a:pt x="28851" y="50654"/>
                        <a:pt x="25518" y="51477"/>
                        <a:pt x="21576" y="51536"/>
                      </a:cubicBezTo>
                      <a:cubicBezTo>
                        <a:pt x="15174" y="51384"/>
                        <a:pt x="10006" y="49019"/>
                        <a:pt x="6071"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4"/>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8" name="Freeform: Shape 1007">
                  <a:extLst>
                    <a:ext uri="{FF2B5EF4-FFF2-40B4-BE49-F238E27FC236}">
                      <a16:creationId xmlns:a16="http://schemas.microsoft.com/office/drawing/2014/main" id="{5BA8AE49-3093-491E-B296-BAAF16CE5651}"/>
                    </a:ext>
                  </a:extLst>
                </p:cNvPr>
                <p:cNvSpPr>
                  <a:spLocks noChangeArrowheads="1"/>
                </p:cNvSpPr>
                <p:nvPr/>
              </p:nvSpPr>
              <p:spPr bwMode="auto">
                <a:xfrm>
                  <a:off x="7958135"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9" name="Freeform: Shape 1008">
                  <a:extLst>
                    <a:ext uri="{FF2B5EF4-FFF2-40B4-BE49-F238E27FC236}">
                      <a16:creationId xmlns:a16="http://schemas.microsoft.com/office/drawing/2014/main" id="{B37D2ABB-CA27-4F12-83C6-641C0F52E025}"/>
                    </a:ext>
                  </a:extLst>
                </p:cNvPr>
                <p:cNvSpPr>
                  <a:spLocks noChangeArrowheads="1"/>
                </p:cNvSpPr>
                <p:nvPr/>
              </p:nvSpPr>
              <p:spPr bwMode="auto">
                <a:xfrm>
                  <a:off x="8037583" y="3417458"/>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90"/>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0" name="Freeform: Shape 1009">
                  <a:extLst>
                    <a:ext uri="{FF2B5EF4-FFF2-40B4-BE49-F238E27FC236}">
                      <a16:creationId xmlns:a16="http://schemas.microsoft.com/office/drawing/2014/main" id="{33217308-DA18-457C-9A71-72FDBB6E1D6C}"/>
                    </a:ext>
                  </a:extLst>
                </p:cNvPr>
                <p:cNvSpPr>
                  <a:spLocks noChangeArrowheads="1"/>
                </p:cNvSpPr>
                <p:nvPr/>
              </p:nvSpPr>
              <p:spPr bwMode="auto">
                <a:xfrm>
                  <a:off x="8094734" y="3417457"/>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1" name="Freeform: Shape 1010">
                  <a:extLst>
                    <a:ext uri="{FF2B5EF4-FFF2-40B4-BE49-F238E27FC236}">
                      <a16:creationId xmlns:a16="http://schemas.microsoft.com/office/drawing/2014/main" id="{897DBA2B-52C1-4D0E-8336-F7EBC4AD4D2B}"/>
                    </a:ext>
                  </a:extLst>
                </p:cNvPr>
                <p:cNvSpPr>
                  <a:spLocks noChangeArrowheads="1"/>
                </p:cNvSpPr>
                <p:nvPr/>
              </p:nvSpPr>
              <p:spPr bwMode="auto">
                <a:xfrm>
                  <a:off x="8129585" y="3417457"/>
                  <a:ext cx="49546" cy="52898"/>
                </a:xfrm>
                <a:custGeom>
                  <a:avLst/>
                  <a:gdLst/>
                  <a:ahLst/>
                  <a:cxnLst/>
                  <a:rect l="l" t="t" r="r" b="b"/>
                  <a:pathLst>
                    <a:path w="49546" h="52898">
                      <a:moveTo>
                        <a:pt x="25140" y="0"/>
                      </a:moveTo>
                      <a:cubicBezTo>
                        <a:pt x="32531" y="119"/>
                        <a:pt x="38420" y="2523"/>
                        <a:pt x="42806" y="7211"/>
                      </a:cubicBezTo>
                      <a:cubicBezTo>
                        <a:pt x="47193" y="11899"/>
                        <a:pt x="49440"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2" name="Freeform: Shape 1011">
                  <a:extLst>
                    <a:ext uri="{FF2B5EF4-FFF2-40B4-BE49-F238E27FC236}">
                      <a16:creationId xmlns:a16="http://schemas.microsoft.com/office/drawing/2014/main" id="{026963FE-A4A0-4F45-860D-3113581AE42B}"/>
                    </a:ext>
                  </a:extLst>
                </p:cNvPr>
                <p:cNvSpPr>
                  <a:spLocks noChangeArrowheads="1"/>
                </p:cNvSpPr>
                <p:nvPr/>
              </p:nvSpPr>
              <p:spPr bwMode="auto">
                <a:xfrm>
                  <a:off x="8189984" y="3417453"/>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3" name="Freeform: Shape 1012">
                  <a:extLst>
                    <a:ext uri="{FF2B5EF4-FFF2-40B4-BE49-F238E27FC236}">
                      <a16:creationId xmlns:a16="http://schemas.microsoft.com/office/drawing/2014/main" id="{6A34C205-B48F-4214-A11E-FCC9FCC9AC55}"/>
                    </a:ext>
                  </a:extLst>
                </p:cNvPr>
                <p:cNvSpPr>
                  <a:spLocks noChangeArrowheads="1"/>
                </p:cNvSpPr>
                <p:nvPr/>
              </p:nvSpPr>
              <p:spPr bwMode="auto">
                <a:xfrm>
                  <a:off x="8272460"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4" name="Freeform: Shape 1013">
                  <a:extLst>
                    <a:ext uri="{FF2B5EF4-FFF2-40B4-BE49-F238E27FC236}">
                      <a16:creationId xmlns:a16="http://schemas.microsoft.com/office/drawing/2014/main" id="{09B6023B-1170-4B26-B3B7-E4D307624838}"/>
                    </a:ext>
                  </a:extLst>
                </p:cNvPr>
                <p:cNvSpPr>
                  <a:spLocks noChangeArrowheads="1"/>
                </p:cNvSpPr>
                <p:nvPr/>
              </p:nvSpPr>
              <p:spPr bwMode="auto">
                <a:xfrm>
                  <a:off x="8367710" y="341745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199"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4"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2"/>
                        <a:pt x="32870" y="10809"/>
                        <a:pt x="30996" y="9167"/>
                      </a:cubicBezTo>
                      <a:cubicBezTo>
                        <a:pt x="29122" y="7524"/>
                        <a:pt x="26471" y="6665"/>
                        <a:pt x="23044"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5" name="Freeform: Shape 1014">
                  <a:extLst>
                    <a:ext uri="{FF2B5EF4-FFF2-40B4-BE49-F238E27FC236}">
                      <a16:creationId xmlns:a16="http://schemas.microsoft.com/office/drawing/2014/main" id="{807980D2-D8FF-4992-A7A9-C4A73CDB18BD}"/>
                    </a:ext>
                  </a:extLst>
                </p:cNvPr>
                <p:cNvSpPr>
                  <a:spLocks noChangeArrowheads="1"/>
                </p:cNvSpPr>
                <p:nvPr/>
              </p:nvSpPr>
              <p:spPr bwMode="auto">
                <a:xfrm>
                  <a:off x="7279766" y="341850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5"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89"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0" y="23704"/>
                        <a:pt x="39464" y="20966"/>
                        <a:pt x="38720" y="18286"/>
                      </a:cubicBezTo>
                      <a:cubicBezTo>
                        <a:pt x="37976" y="15607"/>
                        <a:pt x="37291" y="12790"/>
                        <a:pt x="36664" y="9835"/>
                      </a:cubicBezTo>
                      <a:lnTo>
                        <a:pt x="36455" y="9835"/>
                      </a:lnTo>
                      <a:cubicBezTo>
                        <a:pt x="35824" y="12853"/>
                        <a:pt x="35121" y="15727"/>
                        <a:pt x="34347" y="18457"/>
                      </a:cubicBezTo>
                      <a:cubicBezTo>
                        <a:pt x="33572" y="21188"/>
                        <a:pt x="32738" y="23906"/>
                        <a:pt x="31845"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6" name="Freeform: Shape 1015">
                  <a:extLst>
                    <a:ext uri="{FF2B5EF4-FFF2-40B4-BE49-F238E27FC236}">
                      <a16:creationId xmlns:a16="http://schemas.microsoft.com/office/drawing/2014/main" id="{87F13D82-C192-472C-ACDA-2C254BBED737}"/>
                    </a:ext>
                  </a:extLst>
                </p:cNvPr>
                <p:cNvSpPr>
                  <a:spLocks noChangeArrowheads="1"/>
                </p:cNvSpPr>
                <p:nvPr/>
              </p:nvSpPr>
              <p:spPr bwMode="auto">
                <a:xfrm>
                  <a:off x="7514128"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7" name="Freeform: Shape 1016">
                  <a:extLst>
                    <a:ext uri="{FF2B5EF4-FFF2-40B4-BE49-F238E27FC236}">
                      <a16:creationId xmlns:a16="http://schemas.microsoft.com/office/drawing/2014/main" id="{58EF100C-4953-4696-8511-40EF4C5CE227}"/>
                    </a:ext>
                  </a:extLst>
                </p:cNvPr>
                <p:cNvSpPr>
                  <a:spLocks noChangeArrowheads="1"/>
                </p:cNvSpPr>
                <p:nvPr/>
              </p:nvSpPr>
              <p:spPr bwMode="auto">
                <a:xfrm>
                  <a:off x="7594091" y="341850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5"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89"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0" y="23704"/>
                        <a:pt x="39464" y="20966"/>
                        <a:pt x="38720" y="18286"/>
                      </a:cubicBezTo>
                      <a:cubicBezTo>
                        <a:pt x="37976" y="15607"/>
                        <a:pt x="37291" y="12790"/>
                        <a:pt x="36664" y="9835"/>
                      </a:cubicBezTo>
                      <a:lnTo>
                        <a:pt x="36455" y="9835"/>
                      </a:lnTo>
                      <a:cubicBezTo>
                        <a:pt x="35824" y="12853"/>
                        <a:pt x="35121" y="15727"/>
                        <a:pt x="34347" y="18457"/>
                      </a:cubicBezTo>
                      <a:cubicBezTo>
                        <a:pt x="33572" y="21188"/>
                        <a:pt x="32738" y="23906"/>
                        <a:pt x="31845"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8" name="Freeform: Shape 1017">
                  <a:extLst>
                    <a:ext uri="{FF2B5EF4-FFF2-40B4-BE49-F238E27FC236}">
                      <a16:creationId xmlns:a16="http://schemas.microsoft.com/office/drawing/2014/main" id="{D465D31B-43B1-46E5-9823-434BEC6C08D5}"/>
                    </a:ext>
                  </a:extLst>
                </p:cNvPr>
                <p:cNvSpPr>
                  <a:spLocks noChangeArrowheads="1"/>
                </p:cNvSpPr>
                <p:nvPr/>
              </p:nvSpPr>
              <p:spPr bwMode="auto">
                <a:xfrm>
                  <a:off x="7676053"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9" name="Freeform: Shape 1018">
                  <a:extLst>
                    <a:ext uri="{FF2B5EF4-FFF2-40B4-BE49-F238E27FC236}">
                      <a16:creationId xmlns:a16="http://schemas.microsoft.com/office/drawing/2014/main" id="{7B30BBAA-729A-4EFC-9A66-8A4F9604E909}"/>
                    </a:ext>
                  </a:extLst>
                </p:cNvPr>
                <p:cNvSpPr>
                  <a:spLocks noChangeArrowheads="1"/>
                </p:cNvSpPr>
                <p:nvPr/>
              </p:nvSpPr>
              <p:spPr bwMode="auto">
                <a:xfrm>
                  <a:off x="7761778"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0" name="Freeform: Shape 1019">
                  <a:extLst>
                    <a:ext uri="{FF2B5EF4-FFF2-40B4-BE49-F238E27FC236}">
                      <a16:creationId xmlns:a16="http://schemas.microsoft.com/office/drawing/2014/main" id="{F2D85C73-BDCD-445F-AA2B-ED439B3B7A8E}"/>
                    </a:ext>
                  </a:extLst>
                </p:cNvPr>
                <p:cNvSpPr>
                  <a:spLocks noChangeArrowheads="1"/>
                </p:cNvSpPr>
                <p:nvPr/>
              </p:nvSpPr>
              <p:spPr bwMode="auto">
                <a:xfrm>
                  <a:off x="7110411" y="3528175"/>
                  <a:ext cx="47765" cy="75530"/>
                </a:xfrm>
                <a:custGeom>
                  <a:avLst/>
                  <a:gdLst/>
                  <a:ahLst/>
                  <a:cxnLst/>
                  <a:rect l="l" t="t" r="r" b="b"/>
                  <a:pathLst>
                    <a:path w="47765" h="75530">
                      <a:moveTo>
                        <a:pt x="38243" y="0"/>
                      </a:moveTo>
                      <a:lnTo>
                        <a:pt x="47345" y="0"/>
                      </a:lnTo>
                      <a:lnTo>
                        <a:pt x="47345" y="61281"/>
                      </a:lnTo>
                      <a:cubicBezTo>
                        <a:pt x="47350" y="63581"/>
                        <a:pt x="47393" y="65895"/>
                        <a:pt x="47476" y="68222"/>
                      </a:cubicBezTo>
                      <a:cubicBezTo>
                        <a:pt x="47559" y="70549"/>
                        <a:pt x="47655" y="72601"/>
                        <a:pt x="47765"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1"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2"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7" y="59029"/>
                        <a:pt x="13112" y="62576"/>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1" y="55178"/>
                      </a:cubicBezTo>
                      <a:cubicBezTo>
                        <a:pt x="38215" y="54527"/>
                        <a:pt x="38245" y="53837"/>
                        <a:pt x="38243" y="53108"/>
                      </a:cubicBezTo>
                      <a:lnTo>
                        <a:pt x="38243" y="44312"/>
                      </a:lnTo>
                      <a:cubicBezTo>
                        <a:pt x="38245" y="43718"/>
                        <a:pt x="38215" y="43072"/>
                        <a:pt x="38151" y="42373"/>
                      </a:cubicBezTo>
                      <a:cubicBezTo>
                        <a:pt x="38088" y="41675"/>
                        <a:pt x="37979" y="41028"/>
                        <a:pt x="37824" y="40434"/>
                      </a:cubicBezTo>
                      <a:cubicBezTo>
                        <a:pt x="37105"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1" name="Freeform: Shape 1020">
                  <a:extLst>
                    <a:ext uri="{FF2B5EF4-FFF2-40B4-BE49-F238E27FC236}">
                      <a16:creationId xmlns:a16="http://schemas.microsoft.com/office/drawing/2014/main" id="{665F0696-8A01-42E1-9EF2-2478C232C89E}"/>
                    </a:ext>
                  </a:extLst>
                </p:cNvPr>
                <p:cNvSpPr>
                  <a:spLocks noChangeArrowheads="1"/>
                </p:cNvSpPr>
                <p:nvPr/>
              </p:nvSpPr>
              <p:spPr bwMode="auto">
                <a:xfrm>
                  <a:off x="7885603" y="3528175"/>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2" name="Freeform: Shape 1021">
                  <a:extLst>
                    <a:ext uri="{FF2B5EF4-FFF2-40B4-BE49-F238E27FC236}">
                      <a16:creationId xmlns:a16="http://schemas.microsoft.com/office/drawing/2014/main" id="{7A364092-8140-46F7-8DA0-650E422C987E}"/>
                    </a:ext>
                  </a:extLst>
                </p:cNvPr>
                <p:cNvSpPr>
                  <a:spLocks noChangeArrowheads="1"/>
                </p:cNvSpPr>
                <p:nvPr/>
              </p:nvSpPr>
              <p:spPr bwMode="auto">
                <a:xfrm>
                  <a:off x="8114203" y="352817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3" name="Freeform: Shape 1022">
                  <a:extLst>
                    <a:ext uri="{FF2B5EF4-FFF2-40B4-BE49-F238E27FC236}">
                      <a16:creationId xmlns:a16="http://schemas.microsoft.com/office/drawing/2014/main" id="{C8B97CC9-F1CE-4C17-AF1F-982482EFFFCD}"/>
                    </a:ext>
                  </a:extLst>
                </p:cNvPr>
                <p:cNvSpPr>
                  <a:spLocks noChangeArrowheads="1"/>
                </p:cNvSpPr>
                <p:nvPr/>
              </p:nvSpPr>
              <p:spPr bwMode="auto">
                <a:xfrm>
                  <a:off x="7589176" y="3531947"/>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4" name="Freeform: Shape 1023">
                  <a:extLst>
                    <a:ext uri="{FF2B5EF4-FFF2-40B4-BE49-F238E27FC236}">
                      <a16:creationId xmlns:a16="http://schemas.microsoft.com/office/drawing/2014/main" id="{A4279419-DB10-4C93-87AF-4480C362CF51}"/>
                    </a:ext>
                  </a:extLst>
                </p:cNvPr>
                <p:cNvSpPr>
                  <a:spLocks noChangeArrowheads="1"/>
                </p:cNvSpPr>
                <p:nvPr/>
              </p:nvSpPr>
              <p:spPr bwMode="auto">
                <a:xfrm>
                  <a:off x="7708391" y="35397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5" name="Freeform: Shape 1024">
                  <a:extLst>
                    <a:ext uri="{FF2B5EF4-FFF2-40B4-BE49-F238E27FC236}">
                      <a16:creationId xmlns:a16="http://schemas.microsoft.com/office/drawing/2014/main" id="{C7CA3C82-7980-4CE8-A13F-4B599F46C5D4}"/>
                    </a:ext>
                  </a:extLst>
                </p:cNvPr>
                <p:cNvSpPr>
                  <a:spLocks noChangeArrowheads="1"/>
                </p:cNvSpPr>
                <p:nvPr/>
              </p:nvSpPr>
              <p:spPr bwMode="auto">
                <a:xfrm>
                  <a:off x="7841741" y="35397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6" name="Freeform: Shape 1025">
                  <a:extLst>
                    <a:ext uri="{FF2B5EF4-FFF2-40B4-BE49-F238E27FC236}">
                      <a16:creationId xmlns:a16="http://schemas.microsoft.com/office/drawing/2014/main" id="{7AB5524A-7D65-4055-B49F-5795DF4D696E}"/>
                    </a:ext>
                  </a:extLst>
                </p:cNvPr>
                <p:cNvSpPr>
                  <a:spLocks noChangeArrowheads="1"/>
                </p:cNvSpPr>
                <p:nvPr/>
              </p:nvSpPr>
              <p:spPr bwMode="auto">
                <a:xfrm>
                  <a:off x="7005322" y="3550807"/>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1"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7" name="Freeform: Shape 1026">
                  <a:extLst>
                    <a:ext uri="{FF2B5EF4-FFF2-40B4-BE49-F238E27FC236}">
                      <a16:creationId xmlns:a16="http://schemas.microsoft.com/office/drawing/2014/main" id="{30B066CC-96BC-4C79-8E3F-29C68AF21763}"/>
                    </a:ext>
                  </a:extLst>
                </p:cNvPr>
                <p:cNvSpPr>
                  <a:spLocks noChangeArrowheads="1"/>
                </p:cNvSpPr>
                <p:nvPr/>
              </p:nvSpPr>
              <p:spPr bwMode="auto">
                <a:xfrm>
                  <a:off x="7056508" y="35508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8" name="Freeform: Shape 1027">
                  <a:extLst>
                    <a:ext uri="{FF2B5EF4-FFF2-40B4-BE49-F238E27FC236}">
                      <a16:creationId xmlns:a16="http://schemas.microsoft.com/office/drawing/2014/main" id="{E76B7A5E-879C-4B13-8D57-C5F08C1AE7FE}"/>
                    </a:ext>
                  </a:extLst>
                </p:cNvPr>
                <p:cNvSpPr>
                  <a:spLocks noChangeArrowheads="1"/>
                </p:cNvSpPr>
                <p:nvPr/>
              </p:nvSpPr>
              <p:spPr bwMode="auto">
                <a:xfrm>
                  <a:off x="7196136" y="35508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2"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9" name="Freeform: Shape 1028">
                  <a:extLst>
                    <a:ext uri="{FF2B5EF4-FFF2-40B4-BE49-F238E27FC236}">
                      <a16:creationId xmlns:a16="http://schemas.microsoft.com/office/drawing/2014/main" id="{98A4EF91-2506-43C2-BB47-20369B827721}"/>
                    </a:ext>
                  </a:extLst>
                </p:cNvPr>
                <p:cNvSpPr>
                  <a:spLocks noChangeArrowheads="1"/>
                </p:cNvSpPr>
                <p:nvPr/>
              </p:nvSpPr>
              <p:spPr bwMode="auto">
                <a:xfrm>
                  <a:off x="7243760" y="355080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0" name="Freeform: Shape 1029">
                  <a:extLst>
                    <a:ext uri="{FF2B5EF4-FFF2-40B4-BE49-F238E27FC236}">
                      <a16:creationId xmlns:a16="http://schemas.microsoft.com/office/drawing/2014/main" id="{1D14CB65-467E-46F4-AA40-D8E10E47548C}"/>
                    </a:ext>
                  </a:extLst>
                </p:cNvPr>
                <p:cNvSpPr>
                  <a:spLocks noChangeArrowheads="1"/>
                </p:cNvSpPr>
                <p:nvPr/>
              </p:nvSpPr>
              <p:spPr bwMode="auto">
                <a:xfrm>
                  <a:off x="7304159" y="35508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1" name="Freeform: Shape 1030">
                  <a:extLst>
                    <a:ext uri="{FF2B5EF4-FFF2-40B4-BE49-F238E27FC236}">
                      <a16:creationId xmlns:a16="http://schemas.microsoft.com/office/drawing/2014/main" id="{C9FDCC05-BF6C-42E5-BDE6-9BCF65347AE2}"/>
                    </a:ext>
                  </a:extLst>
                </p:cNvPr>
                <p:cNvSpPr>
                  <a:spLocks noChangeArrowheads="1"/>
                </p:cNvSpPr>
                <p:nvPr/>
              </p:nvSpPr>
              <p:spPr bwMode="auto">
                <a:xfrm>
                  <a:off x="7389884" y="35508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2" name="Freeform: Shape 1031">
                  <a:extLst>
                    <a:ext uri="{FF2B5EF4-FFF2-40B4-BE49-F238E27FC236}">
                      <a16:creationId xmlns:a16="http://schemas.microsoft.com/office/drawing/2014/main" id="{D5DC6091-D891-4BF8-8F3B-C69D2C86274A}"/>
                    </a:ext>
                  </a:extLst>
                </p:cNvPr>
                <p:cNvSpPr>
                  <a:spLocks noChangeArrowheads="1"/>
                </p:cNvSpPr>
                <p:nvPr/>
              </p:nvSpPr>
              <p:spPr bwMode="auto">
                <a:xfrm>
                  <a:off x="7532758" y="35508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3" name="Freeform: Shape 1032">
                  <a:extLst>
                    <a:ext uri="{FF2B5EF4-FFF2-40B4-BE49-F238E27FC236}">
                      <a16:creationId xmlns:a16="http://schemas.microsoft.com/office/drawing/2014/main" id="{8CAF29FD-CE05-46E2-94DD-07DAC31C8B31}"/>
                    </a:ext>
                  </a:extLst>
                </p:cNvPr>
                <p:cNvSpPr>
                  <a:spLocks noChangeArrowheads="1"/>
                </p:cNvSpPr>
                <p:nvPr/>
              </p:nvSpPr>
              <p:spPr bwMode="auto">
                <a:xfrm>
                  <a:off x="7615236" y="35508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4"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6"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4" name="Freeform: Shape 1033">
                  <a:extLst>
                    <a:ext uri="{FF2B5EF4-FFF2-40B4-BE49-F238E27FC236}">
                      <a16:creationId xmlns:a16="http://schemas.microsoft.com/office/drawing/2014/main" id="{F7BE18A1-1FE9-40C1-BC9F-41C1286F723C}"/>
                    </a:ext>
                  </a:extLst>
                </p:cNvPr>
                <p:cNvSpPr>
                  <a:spLocks noChangeArrowheads="1"/>
                </p:cNvSpPr>
                <p:nvPr/>
              </p:nvSpPr>
              <p:spPr bwMode="auto">
                <a:xfrm>
                  <a:off x="7662547" y="3550807"/>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5" name="Freeform: Shape 1034">
                  <a:extLst>
                    <a:ext uri="{FF2B5EF4-FFF2-40B4-BE49-F238E27FC236}">
                      <a16:creationId xmlns:a16="http://schemas.microsoft.com/office/drawing/2014/main" id="{484F5EEE-656F-46C2-AF31-E663E8747A8E}"/>
                    </a:ext>
                  </a:extLst>
                </p:cNvPr>
                <p:cNvSpPr>
                  <a:spLocks noChangeArrowheads="1"/>
                </p:cNvSpPr>
                <p:nvPr/>
              </p:nvSpPr>
              <p:spPr bwMode="auto">
                <a:xfrm>
                  <a:off x="7748585" y="35508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199"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1"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6" name="Freeform: Shape 1035">
                  <a:extLst>
                    <a:ext uri="{FF2B5EF4-FFF2-40B4-BE49-F238E27FC236}">
                      <a16:creationId xmlns:a16="http://schemas.microsoft.com/office/drawing/2014/main" id="{AC1CBA4E-0AB0-4442-900A-850038A616AF}"/>
                    </a:ext>
                  </a:extLst>
                </p:cNvPr>
                <p:cNvSpPr>
                  <a:spLocks noChangeArrowheads="1"/>
                </p:cNvSpPr>
                <p:nvPr/>
              </p:nvSpPr>
              <p:spPr bwMode="auto">
                <a:xfrm>
                  <a:off x="7939085" y="35508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7"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7" name="Freeform: Shape 1036">
                  <a:extLst>
                    <a:ext uri="{FF2B5EF4-FFF2-40B4-BE49-F238E27FC236}">
                      <a16:creationId xmlns:a16="http://schemas.microsoft.com/office/drawing/2014/main" id="{4CEA9FCA-EF15-4877-8C99-288E091F4901}"/>
                    </a:ext>
                  </a:extLst>
                </p:cNvPr>
                <p:cNvSpPr>
                  <a:spLocks noChangeArrowheads="1"/>
                </p:cNvSpPr>
                <p:nvPr/>
              </p:nvSpPr>
              <p:spPr bwMode="auto">
                <a:xfrm>
                  <a:off x="8062597" y="3550807"/>
                  <a:ext cx="40325" cy="52898"/>
                </a:xfrm>
                <a:custGeom>
                  <a:avLst/>
                  <a:gdLst/>
                  <a:ahLst/>
                  <a:cxnLst/>
                  <a:rect l="l" t="t" r="r" b="b"/>
                  <a:pathLst>
                    <a:path w="40325" h="52898">
                      <a:moveTo>
                        <a:pt x="20320" y="0"/>
                      </a:moveTo>
                      <a:cubicBezTo>
                        <a:pt x="25439" y="68"/>
                        <a:pt x="29402" y="1106"/>
                        <a:pt x="32208" y="3114"/>
                      </a:cubicBezTo>
                      <a:cubicBezTo>
                        <a:pt x="35013"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5"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8" name="Freeform: Shape 1037">
                  <a:extLst>
                    <a:ext uri="{FF2B5EF4-FFF2-40B4-BE49-F238E27FC236}">
                      <a16:creationId xmlns:a16="http://schemas.microsoft.com/office/drawing/2014/main" id="{95CFE81A-9CA4-4F8B-949C-07E4DB0CD49E}"/>
                    </a:ext>
                  </a:extLst>
                </p:cNvPr>
                <p:cNvSpPr>
                  <a:spLocks noChangeArrowheads="1"/>
                </p:cNvSpPr>
                <p:nvPr/>
              </p:nvSpPr>
              <p:spPr bwMode="auto">
                <a:xfrm>
                  <a:off x="8196260" y="3550807"/>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4"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9" name="Freeform: Shape 1038">
                  <a:extLst>
                    <a:ext uri="{FF2B5EF4-FFF2-40B4-BE49-F238E27FC236}">
                      <a16:creationId xmlns:a16="http://schemas.microsoft.com/office/drawing/2014/main" id="{58EA9E4A-7895-449F-9999-2D54EE6C61F0}"/>
                    </a:ext>
                  </a:extLst>
                </p:cNvPr>
                <p:cNvSpPr>
                  <a:spLocks noChangeArrowheads="1"/>
                </p:cNvSpPr>
                <p:nvPr/>
              </p:nvSpPr>
              <p:spPr bwMode="auto">
                <a:xfrm>
                  <a:off x="7475713" y="35518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0" name="Freeform: Shape 1039">
                  <a:extLst>
                    <a:ext uri="{FF2B5EF4-FFF2-40B4-BE49-F238E27FC236}">
                      <a16:creationId xmlns:a16="http://schemas.microsoft.com/office/drawing/2014/main" id="{4CB7039F-0174-4470-A8D3-FCB47267F9DA}"/>
                    </a:ext>
                  </a:extLst>
                </p:cNvPr>
                <p:cNvSpPr>
                  <a:spLocks noChangeArrowheads="1"/>
                </p:cNvSpPr>
                <p:nvPr/>
              </p:nvSpPr>
              <p:spPr bwMode="auto">
                <a:xfrm>
                  <a:off x="7590328" y="355185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1" name="Freeform: Shape 1040">
                  <a:extLst>
                    <a:ext uri="{FF2B5EF4-FFF2-40B4-BE49-F238E27FC236}">
                      <a16:creationId xmlns:a16="http://schemas.microsoft.com/office/drawing/2014/main" id="{833D4E7C-E8FE-49D5-9DBB-0F9F07569D25}"/>
                    </a:ext>
                  </a:extLst>
                </p:cNvPr>
                <p:cNvSpPr>
                  <a:spLocks noChangeArrowheads="1"/>
                </p:cNvSpPr>
                <p:nvPr/>
              </p:nvSpPr>
              <p:spPr bwMode="auto">
                <a:xfrm>
                  <a:off x="8012666" y="3551855"/>
                  <a:ext cx="47974" cy="50698"/>
                </a:xfrm>
                <a:custGeom>
                  <a:avLst/>
                  <a:gdLst/>
                  <a:ahLst/>
                  <a:cxnLst/>
                  <a:rect l="l" t="t" r="r" b="b"/>
                  <a:pathLst>
                    <a:path w="47974" h="50698">
                      <a:moveTo>
                        <a:pt x="0" y="0"/>
                      </a:moveTo>
                      <a:lnTo>
                        <a:pt x="9846" y="0"/>
                      </a:lnTo>
                      <a:lnTo>
                        <a:pt x="19797" y="28394"/>
                      </a:lnTo>
                      <a:cubicBezTo>
                        <a:pt x="20635" y="30740"/>
                        <a:pt x="21394" y="32988"/>
                        <a:pt x="22075" y="35139"/>
                      </a:cubicBezTo>
                      <a:cubicBezTo>
                        <a:pt x="22756" y="37289"/>
                        <a:pt x="23358" y="39406"/>
                        <a:pt x="23882" y="41490"/>
                      </a:cubicBezTo>
                      <a:lnTo>
                        <a:pt x="24196" y="41490"/>
                      </a:lnTo>
                      <a:cubicBezTo>
                        <a:pt x="24774" y="39406"/>
                        <a:pt x="25425" y="37288"/>
                        <a:pt x="26147" y="35138"/>
                      </a:cubicBezTo>
                      <a:cubicBezTo>
                        <a:pt x="26869" y="32987"/>
                        <a:pt x="27651" y="30736"/>
                        <a:pt x="28491" y="28386"/>
                      </a:cubicBezTo>
                      <a:lnTo>
                        <a:pt x="38337" y="0"/>
                      </a:lnTo>
                      <a:lnTo>
                        <a:pt x="47974" y="0"/>
                      </a:lnTo>
                      <a:lnTo>
                        <a:pt x="28072" y="50698"/>
                      </a:lnTo>
                      <a:lnTo>
                        <a:pt x="19273"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2" name="Freeform: Shape 1041">
                  <a:extLst>
                    <a:ext uri="{FF2B5EF4-FFF2-40B4-BE49-F238E27FC236}">
                      <a16:creationId xmlns:a16="http://schemas.microsoft.com/office/drawing/2014/main" id="{09617E5C-66E4-41F8-96AE-098A0C2A2809}"/>
                    </a:ext>
                  </a:extLst>
                </p:cNvPr>
                <p:cNvSpPr>
                  <a:spLocks noChangeArrowheads="1"/>
                </p:cNvSpPr>
                <p:nvPr/>
              </p:nvSpPr>
              <p:spPr bwMode="auto">
                <a:xfrm>
                  <a:off x="8142463" y="35518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3"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3" name="Freeform: Shape 1042">
                  <a:extLst>
                    <a:ext uri="{FF2B5EF4-FFF2-40B4-BE49-F238E27FC236}">
                      <a16:creationId xmlns:a16="http://schemas.microsoft.com/office/drawing/2014/main" id="{F664A852-B9AB-4DFC-BE7C-ED10BD31DE4E}"/>
                    </a:ext>
                  </a:extLst>
                </p:cNvPr>
                <p:cNvSpPr>
                  <a:spLocks noChangeArrowheads="1"/>
                </p:cNvSpPr>
                <p:nvPr/>
              </p:nvSpPr>
              <p:spPr bwMode="auto">
                <a:xfrm>
                  <a:off x="7222300" y="3650848"/>
                  <a:ext cx="33096" cy="75531"/>
                </a:xfrm>
                <a:custGeom>
                  <a:avLst/>
                  <a:gdLst/>
                  <a:ahLst/>
                  <a:cxnLst/>
                  <a:rect l="l" t="t" r="r" b="b"/>
                  <a:pathLst>
                    <a:path w="33096" h="75531">
                      <a:moveTo>
                        <a:pt x="25238" y="1"/>
                      </a:moveTo>
                      <a:cubicBezTo>
                        <a:pt x="26921" y="16"/>
                        <a:pt x="28427" y="169"/>
                        <a:pt x="29757"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6"/>
                        <a:pt x="8380" y="12421"/>
                      </a:cubicBezTo>
                      <a:cubicBezTo>
                        <a:pt x="9305" y="9357"/>
                        <a:pt x="10804" y="6786"/>
                        <a:pt x="12879" y="4707"/>
                      </a:cubicBezTo>
                      <a:cubicBezTo>
                        <a:pt x="14636"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4" name="Freeform: Shape 1043">
                  <a:extLst>
                    <a:ext uri="{FF2B5EF4-FFF2-40B4-BE49-F238E27FC236}">
                      <a16:creationId xmlns:a16="http://schemas.microsoft.com/office/drawing/2014/main" id="{F773B01B-FA39-43EB-AE37-4790FE2B2F37}"/>
                    </a:ext>
                  </a:extLst>
                </p:cNvPr>
                <p:cNvSpPr>
                  <a:spLocks noChangeArrowheads="1"/>
                </p:cNvSpPr>
                <p:nvPr/>
              </p:nvSpPr>
              <p:spPr bwMode="auto">
                <a:xfrm>
                  <a:off x="7323628" y="3652000"/>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5" name="Freeform: Shape 1044">
                  <a:extLst>
                    <a:ext uri="{FF2B5EF4-FFF2-40B4-BE49-F238E27FC236}">
                      <a16:creationId xmlns:a16="http://schemas.microsoft.com/office/drawing/2014/main" id="{832B4C73-E286-42E8-9A45-73F07A9D9EE6}"/>
                    </a:ext>
                  </a:extLst>
                </p:cNvPr>
                <p:cNvSpPr>
                  <a:spLocks noChangeArrowheads="1"/>
                </p:cNvSpPr>
                <p:nvPr/>
              </p:nvSpPr>
              <p:spPr bwMode="auto">
                <a:xfrm>
                  <a:off x="7828452" y="365200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1"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3"/>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6" name="Freeform: Shape 1045">
                  <a:extLst>
                    <a:ext uri="{FF2B5EF4-FFF2-40B4-BE49-F238E27FC236}">
                      <a16:creationId xmlns:a16="http://schemas.microsoft.com/office/drawing/2014/main" id="{F7B5B44F-15A1-424B-8620-BA4C5A330E95}"/>
                    </a:ext>
                  </a:extLst>
                </p:cNvPr>
                <p:cNvSpPr>
                  <a:spLocks noChangeArrowheads="1"/>
                </p:cNvSpPr>
                <p:nvPr/>
              </p:nvSpPr>
              <p:spPr bwMode="auto">
                <a:xfrm>
                  <a:off x="7884451" y="36557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7" name="Freeform: Shape 1046">
                  <a:extLst>
                    <a:ext uri="{FF2B5EF4-FFF2-40B4-BE49-F238E27FC236}">
                      <a16:creationId xmlns:a16="http://schemas.microsoft.com/office/drawing/2014/main" id="{9BF7AC24-930A-4514-A192-D0801949FFCA}"/>
                    </a:ext>
                  </a:extLst>
                </p:cNvPr>
                <p:cNvSpPr>
                  <a:spLocks noChangeArrowheads="1"/>
                </p:cNvSpPr>
                <p:nvPr/>
              </p:nvSpPr>
              <p:spPr bwMode="auto">
                <a:xfrm>
                  <a:off x="7998751" y="36557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8" name="Freeform: Shape 1047">
                  <a:extLst>
                    <a:ext uri="{FF2B5EF4-FFF2-40B4-BE49-F238E27FC236}">
                      <a16:creationId xmlns:a16="http://schemas.microsoft.com/office/drawing/2014/main" id="{2A945BE6-7217-48AF-8D78-66AA0F58A8BA}"/>
                    </a:ext>
                  </a:extLst>
                </p:cNvPr>
                <p:cNvSpPr>
                  <a:spLocks noChangeArrowheads="1"/>
                </p:cNvSpPr>
                <p:nvPr/>
              </p:nvSpPr>
              <p:spPr bwMode="auto">
                <a:xfrm>
                  <a:off x="7279766" y="36635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9" name="Freeform: Shape 1048">
                  <a:extLst>
                    <a:ext uri="{FF2B5EF4-FFF2-40B4-BE49-F238E27FC236}">
                      <a16:creationId xmlns:a16="http://schemas.microsoft.com/office/drawing/2014/main" id="{5247CBB0-2D4D-4A00-A451-9AA352F37D40}"/>
                    </a:ext>
                  </a:extLst>
                </p:cNvPr>
                <p:cNvSpPr>
                  <a:spLocks noChangeArrowheads="1"/>
                </p:cNvSpPr>
                <p:nvPr/>
              </p:nvSpPr>
              <p:spPr bwMode="auto">
                <a:xfrm>
                  <a:off x="7594091" y="36635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0" name="Freeform: Shape 1049">
                  <a:extLst>
                    <a:ext uri="{FF2B5EF4-FFF2-40B4-BE49-F238E27FC236}">
                      <a16:creationId xmlns:a16="http://schemas.microsoft.com/office/drawing/2014/main" id="{89212E82-B45D-4264-860D-87D48887FAE6}"/>
                    </a:ext>
                  </a:extLst>
                </p:cNvPr>
                <p:cNvSpPr>
                  <a:spLocks noChangeArrowheads="1"/>
                </p:cNvSpPr>
                <p:nvPr/>
              </p:nvSpPr>
              <p:spPr bwMode="auto">
                <a:xfrm>
                  <a:off x="7167560" y="367463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1" name="Freeform: Shape 1050">
                  <a:extLst>
                    <a:ext uri="{FF2B5EF4-FFF2-40B4-BE49-F238E27FC236}">
                      <a16:creationId xmlns:a16="http://schemas.microsoft.com/office/drawing/2014/main" id="{AE864893-FC63-4652-ABBA-A684C4A2B883}"/>
                    </a:ext>
                  </a:extLst>
                </p:cNvPr>
                <p:cNvSpPr>
                  <a:spLocks noChangeArrowheads="1"/>
                </p:cNvSpPr>
                <p:nvPr/>
              </p:nvSpPr>
              <p:spPr bwMode="auto">
                <a:xfrm>
                  <a:off x="7377110" y="36746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2" name="Freeform: Shape 1051">
                  <a:extLst>
                    <a:ext uri="{FF2B5EF4-FFF2-40B4-BE49-F238E27FC236}">
                      <a16:creationId xmlns:a16="http://schemas.microsoft.com/office/drawing/2014/main" id="{598C9A80-D7D0-4A04-87C2-82062413C26F}"/>
                    </a:ext>
                  </a:extLst>
                </p:cNvPr>
                <p:cNvSpPr>
                  <a:spLocks noChangeArrowheads="1"/>
                </p:cNvSpPr>
                <p:nvPr/>
              </p:nvSpPr>
              <p:spPr bwMode="auto">
                <a:xfrm>
                  <a:off x="7456558" y="36746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2"/>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20" y="31794"/>
                        <a:pt x="9550" y="32449"/>
                        <a:pt x="9613" y="33078"/>
                      </a:cubicBezTo>
                      <a:cubicBezTo>
                        <a:pt x="9677" y="33707"/>
                        <a:pt x="9786" y="34310"/>
                        <a:pt x="9941" y="34886"/>
                      </a:cubicBezTo>
                      <a:cubicBezTo>
                        <a:pt x="10839"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3" name="Freeform: Shape 1052">
                  <a:extLst>
                    <a:ext uri="{FF2B5EF4-FFF2-40B4-BE49-F238E27FC236}">
                      <a16:creationId xmlns:a16="http://schemas.microsoft.com/office/drawing/2014/main" id="{63CD5FC7-FED0-49FC-BC35-951A500144E9}"/>
                    </a:ext>
                  </a:extLst>
                </p:cNvPr>
                <p:cNvSpPr>
                  <a:spLocks noChangeArrowheads="1"/>
                </p:cNvSpPr>
                <p:nvPr/>
              </p:nvSpPr>
              <p:spPr bwMode="auto">
                <a:xfrm>
                  <a:off x="7510147" y="36746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9"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4" name="Freeform: Shape 1053">
                  <a:extLst>
                    <a:ext uri="{FF2B5EF4-FFF2-40B4-BE49-F238E27FC236}">
                      <a16:creationId xmlns:a16="http://schemas.microsoft.com/office/drawing/2014/main" id="{2B915700-E04A-4BF1-BBF2-3B419DC1DAD7}"/>
                    </a:ext>
                  </a:extLst>
                </p:cNvPr>
                <p:cNvSpPr>
                  <a:spLocks noChangeArrowheads="1"/>
                </p:cNvSpPr>
                <p:nvPr/>
              </p:nvSpPr>
              <p:spPr bwMode="auto">
                <a:xfrm>
                  <a:off x="7561334" y="36746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5" name="Freeform: Shape 1054">
                  <a:extLst>
                    <a:ext uri="{FF2B5EF4-FFF2-40B4-BE49-F238E27FC236}">
                      <a16:creationId xmlns:a16="http://schemas.microsoft.com/office/drawing/2014/main" id="{B177250A-87B4-446E-BD01-996A16CA3FB3}"/>
                    </a:ext>
                  </a:extLst>
                </p:cNvPr>
                <p:cNvSpPr>
                  <a:spLocks noChangeArrowheads="1"/>
                </p:cNvSpPr>
                <p:nvPr/>
              </p:nvSpPr>
              <p:spPr bwMode="auto">
                <a:xfrm>
                  <a:off x="7637533" y="36746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6" name="Freeform: Shape 1055">
                  <a:extLst>
                    <a:ext uri="{FF2B5EF4-FFF2-40B4-BE49-F238E27FC236}">
                      <a16:creationId xmlns:a16="http://schemas.microsoft.com/office/drawing/2014/main" id="{9EB65A5E-3BBB-4A93-8057-6736A1D04502}"/>
                    </a:ext>
                  </a:extLst>
                </p:cNvPr>
                <p:cNvSpPr>
                  <a:spLocks noChangeArrowheads="1"/>
                </p:cNvSpPr>
                <p:nvPr/>
              </p:nvSpPr>
              <p:spPr bwMode="auto">
                <a:xfrm>
                  <a:off x="7691435" y="36746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7" name="Freeform: Shape 1056">
                  <a:extLst>
                    <a:ext uri="{FF2B5EF4-FFF2-40B4-BE49-F238E27FC236}">
                      <a16:creationId xmlns:a16="http://schemas.microsoft.com/office/drawing/2014/main" id="{C596E689-0B49-4F80-B3BE-23419AF35E46}"/>
                    </a:ext>
                  </a:extLst>
                </p:cNvPr>
                <p:cNvSpPr>
                  <a:spLocks noChangeArrowheads="1"/>
                </p:cNvSpPr>
                <p:nvPr/>
              </p:nvSpPr>
              <p:spPr bwMode="auto">
                <a:xfrm>
                  <a:off x="7751834" y="36746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8" name="Freeform: Shape 1057">
                  <a:extLst>
                    <a:ext uri="{FF2B5EF4-FFF2-40B4-BE49-F238E27FC236}">
                      <a16:creationId xmlns:a16="http://schemas.microsoft.com/office/drawing/2014/main" id="{80FFC764-671E-4223-B492-E0DA458CFB41}"/>
                    </a:ext>
                  </a:extLst>
                </p:cNvPr>
                <p:cNvSpPr>
                  <a:spLocks noChangeArrowheads="1"/>
                </p:cNvSpPr>
                <p:nvPr/>
              </p:nvSpPr>
              <p:spPr bwMode="auto">
                <a:xfrm>
                  <a:off x="7786895" y="3674632"/>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8" y="9160"/>
                        <a:pt x="26621" y="8496"/>
                        <a:pt x="24854" y="7845"/>
                      </a:cubicBezTo>
                      <a:cubicBezTo>
                        <a:pt x="23087" y="7195"/>
                        <a:pt x="21017" y="6845"/>
                        <a:pt x="18645"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2"/>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9" name="Freeform: Shape 1058">
                  <a:extLst>
                    <a:ext uri="{FF2B5EF4-FFF2-40B4-BE49-F238E27FC236}">
                      <a16:creationId xmlns:a16="http://schemas.microsoft.com/office/drawing/2014/main" id="{09B90D71-719E-48B8-8EC9-CCA40BEB9A5D}"/>
                    </a:ext>
                  </a:extLst>
                </p:cNvPr>
                <p:cNvSpPr>
                  <a:spLocks noChangeArrowheads="1"/>
                </p:cNvSpPr>
                <p:nvPr/>
              </p:nvSpPr>
              <p:spPr bwMode="auto">
                <a:xfrm>
                  <a:off x="7913758" y="36746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2"/>
                        <a:pt x="371" y="11403"/>
                        <a:pt x="288" y="8696"/>
                      </a:cubicBezTo>
                      <a:cubicBezTo>
                        <a:pt x="205" y="5989"/>
                        <a:pt x="109" y="3440"/>
                        <a:pt x="0" y="1048"/>
                      </a:cubicBezTo>
                      <a:lnTo>
                        <a:pt x="8161"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0" name="Freeform: Shape 1059">
                  <a:extLst>
                    <a:ext uri="{FF2B5EF4-FFF2-40B4-BE49-F238E27FC236}">
                      <a16:creationId xmlns:a16="http://schemas.microsoft.com/office/drawing/2014/main" id="{100B4420-5995-48C7-8F1D-3BD4E65D3FB4}"/>
                    </a:ext>
                  </a:extLst>
                </p:cNvPr>
                <p:cNvSpPr>
                  <a:spLocks noChangeArrowheads="1"/>
                </p:cNvSpPr>
                <p:nvPr/>
              </p:nvSpPr>
              <p:spPr bwMode="auto">
                <a:xfrm>
                  <a:off x="8028059" y="3674628"/>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3" y="15835"/>
                        <a:pt x="43573" y="21574"/>
                      </a:cubicBezTo>
                      <a:lnTo>
                        <a:pt x="43573"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1" name="Freeform: Shape 1060">
                  <a:extLst>
                    <a:ext uri="{FF2B5EF4-FFF2-40B4-BE49-F238E27FC236}">
                      <a16:creationId xmlns:a16="http://schemas.microsoft.com/office/drawing/2014/main" id="{684C4E02-E34D-4DA7-8AA1-2D3461308D5E}"/>
                    </a:ext>
                  </a:extLst>
                </p:cNvPr>
                <p:cNvSpPr>
                  <a:spLocks noChangeArrowheads="1"/>
                </p:cNvSpPr>
                <p:nvPr/>
              </p:nvSpPr>
              <p:spPr bwMode="auto">
                <a:xfrm>
                  <a:off x="7885603" y="36756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2" name="Freeform: Shape 1061">
                  <a:extLst>
                    <a:ext uri="{FF2B5EF4-FFF2-40B4-BE49-F238E27FC236}">
                      <a16:creationId xmlns:a16="http://schemas.microsoft.com/office/drawing/2014/main" id="{1945C22E-6E1C-46B7-B614-DA78BC700A25}"/>
                    </a:ext>
                  </a:extLst>
                </p:cNvPr>
                <p:cNvSpPr>
                  <a:spLocks noChangeArrowheads="1"/>
                </p:cNvSpPr>
                <p:nvPr/>
              </p:nvSpPr>
              <p:spPr bwMode="auto">
                <a:xfrm>
                  <a:off x="7999903" y="36756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3" name="Freeform: Shape 1062">
                  <a:extLst>
                    <a:ext uri="{FF2B5EF4-FFF2-40B4-BE49-F238E27FC236}">
                      <a16:creationId xmlns:a16="http://schemas.microsoft.com/office/drawing/2014/main" id="{6715BCEA-AE9E-4A56-B0F0-F15A17B75E9D}"/>
                    </a:ext>
                  </a:extLst>
                </p:cNvPr>
                <p:cNvSpPr>
                  <a:spLocks noChangeArrowheads="1"/>
                </p:cNvSpPr>
                <p:nvPr/>
              </p:nvSpPr>
              <p:spPr bwMode="auto">
                <a:xfrm>
                  <a:off x="7323628" y="3785350"/>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4" name="Freeform: Shape 1063">
                  <a:extLst>
                    <a:ext uri="{FF2B5EF4-FFF2-40B4-BE49-F238E27FC236}">
                      <a16:creationId xmlns:a16="http://schemas.microsoft.com/office/drawing/2014/main" id="{AA9B8E48-F6DE-402B-B8F3-BC91C2CB59F7}"/>
                    </a:ext>
                  </a:extLst>
                </p:cNvPr>
                <p:cNvSpPr>
                  <a:spLocks noChangeArrowheads="1"/>
                </p:cNvSpPr>
                <p:nvPr/>
              </p:nvSpPr>
              <p:spPr bwMode="auto">
                <a:xfrm>
                  <a:off x="7846351" y="378912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5" name="Freeform: Shape 1064">
                  <a:extLst>
                    <a:ext uri="{FF2B5EF4-FFF2-40B4-BE49-F238E27FC236}">
                      <a16:creationId xmlns:a16="http://schemas.microsoft.com/office/drawing/2014/main" id="{53FB7472-0899-4DC7-8FF8-E1A104025A43}"/>
                    </a:ext>
                  </a:extLst>
                </p:cNvPr>
                <p:cNvSpPr>
                  <a:spLocks noChangeArrowheads="1"/>
                </p:cNvSpPr>
                <p:nvPr/>
              </p:nvSpPr>
              <p:spPr bwMode="auto">
                <a:xfrm>
                  <a:off x="7279766" y="37968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6" name="Freeform: Shape 1065">
                  <a:extLst>
                    <a:ext uri="{FF2B5EF4-FFF2-40B4-BE49-F238E27FC236}">
                      <a16:creationId xmlns:a16="http://schemas.microsoft.com/office/drawing/2014/main" id="{4F3C2988-F816-4ADC-9963-AB9E610E68B3}"/>
                    </a:ext>
                  </a:extLst>
                </p:cNvPr>
                <p:cNvSpPr>
                  <a:spLocks noChangeArrowheads="1"/>
                </p:cNvSpPr>
                <p:nvPr/>
              </p:nvSpPr>
              <p:spPr bwMode="auto">
                <a:xfrm>
                  <a:off x="7870316" y="37968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7" name="Freeform: Shape 1066">
                  <a:extLst>
                    <a:ext uri="{FF2B5EF4-FFF2-40B4-BE49-F238E27FC236}">
                      <a16:creationId xmlns:a16="http://schemas.microsoft.com/office/drawing/2014/main" id="{56610594-3F5F-42AB-AB3E-E685B82B8D9D}"/>
                    </a:ext>
                  </a:extLst>
                </p:cNvPr>
                <p:cNvSpPr>
                  <a:spLocks noChangeArrowheads="1"/>
                </p:cNvSpPr>
                <p:nvPr/>
              </p:nvSpPr>
              <p:spPr bwMode="auto">
                <a:xfrm>
                  <a:off x="7377110" y="380798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8" name="Freeform: Shape 1067">
                  <a:extLst>
                    <a:ext uri="{FF2B5EF4-FFF2-40B4-BE49-F238E27FC236}">
                      <a16:creationId xmlns:a16="http://schemas.microsoft.com/office/drawing/2014/main" id="{8E45D4E5-076B-4E27-9CC0-E965B2FD866B}"/>
                    </a:ext>
                  </a:extLst>
                </p:cNvPr>
                <p:cNvSpPr>
                  <a:spLocks noChangeArrowheads="1"/>
                </p:cNvSpPr>
                <p:nvPr/>
              </p:nvSpPr>
              <p:spPr bwMode="auto">
                <a:xfrm>
                  <a:off x="7453311" y="3807982"/>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9" name="Freeform: Shape 1068">
                  <a:extLst>
                    <a:ext uri="{FF2B5EF4-FFF2-40B4-BE49-F238E27FC236}">
                      <a16:creationId xmlns:a16="http://schemas.microsoft.com/office/drawing/2014/main" id="{B8B646D0-6822-475A-8576-62CC44CF230C}"/>
                    </a:ext>
                  </a:extLst>
                </p:cNvPr>
                <p:cNvSpPr>
                  <a:spLocks noChangeArrowheads="1"/>
                </p:cNvSpPr>
                <p:nvPr/>
              </p:nvSpPr>
              <p:spPr bwMode="auto">
                <a:xfrm>
                  <a:off x="7500935" y="38079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0" name="Freeform: Shape 1069">
                  <a:extLst>
                    <a:ext uri="{FF2B5EF4-FFF2-40B4-BE49-F238E27FC236}">
                      <a16:creationId xmlns:a16="http://schemas.microsoft.com/office/drawing/2014/main" id="{3665BC4E-DC3E-4349-BF85-58A698B05FBD}"/>
                    </a:ext>
                  </a:extLst>
                </p:cNvPr>
                <p:cNvSpPr>
                  <a:spLocks noChangeArrowheads="1"/>
                </p:cNvSpPr>
                <p:nvPr/>
              </p:nvSpPr>
              <p:spPr bwMode="auto">
                <a:xfrm>
                  <a:off x="7561334" y="3807978"/>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1" name="Freeform: Shape 1070">
                  <a:extLst>
                    <a:ext uri="{FF2B5EF4-FFF2-40B4-BE49-F238E27FC236}">
                      <a16:creationId xmlns:a16="http://schemas.microsoft.com/office/drawing/2014/main" id="{65956E0C-8900-4B8B-92E1-49AE00D3D821}"/>
                    </a:ext>
                  </a:extLst>
                </p:cNvPr>
                <p:cNvSpPr>
                  <a:spLocks noChangeArrowheads="1"/>
                </p:cNvSpPr>
                <p:nvPr/>
              </p:nvSpPr>
              <p:spPr bwMode="auto">
                <a:xfrm>
                  <a:off x="7647059" y="3807978"/>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2" name="Freeform: Shape 1071">
                  <a:extLst>
                    <a:ext uri="{FF2B5EF4-FFF2-40B4-BE49-F238E27FC236}">
                      <a16:creationId xmlns:a16="http://schemas.microsoft.com/office/drawing/2014/main" id="{254ED30F-C72D-4BF0-A0B3-1963ED04C61A}"/>
                    </a:ext>
                  </a:extLst>
                </p:cNvPr>
                <p:cNvSpPr>
                  <a:spLocks noChangeArrowheads="1"/>
                </p:cNvSpPr>
                <p:nvPr/>
              </p:nvSpPr>
              <p:spPr bwMode="auto">
                <a:xfrm>
                  <a:off x="7789934" y="3807978"/>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3" y="15835"/>
                        <a:pt x="43573" y="21574"/>
                      </a:cubicBezTo>
                      <a:lnTo>
                        <a:pt x="43573"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3" name="Freeform: Shape 1072">
                  <a:extLst>
                    <a:ext uri="{FF2B5EF4-FFF2-40B4-BE49-F238E27FC236}">
                      <a16:creationId xmlns:a16="http://schemas.microsoft.com/office/drawing/2014/main" id="{3BC80945-1CA5-401C-8877-E707B63CACC4}"/>
                    </a:ext>
                  </a:extLst>
                </p:cNvPr>
                <p:cNvSpPr>
                  <a:spLocks noChangeArrowheads="1"/>
                </p:cNvSpPr>
                <p:nvPr/>
              </p:nvSpPr>
              <p:spPr bwMode="auto">
                <a:xfrm>
                  <a:off x="7732888" y="3809031"/>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4" name="Freeform: Shape 1073">
                  <a:extLst>
                    <a:ext uri="{FF2B5EF4-FFF2-40B4-BE49-F238E27FC236}">
                      <a16:creationId xmlns:a16="http://schemas.microsoft.com/office/drawing/2014/main" id="{5A7DA54A-A821-41D1-AB04-B289B4F0D278}"/>
                    </a:ext>
                  </a:extLst>
                </p:cNvPr>
                <p:cNvSpPr>
                  <a:spLocks noChangeArrowheads="1"/>
                </p:cNvSpPr>
                <p:nvPr/>
              </p:nvSpPr>
              <p:spPr bwMode="auto">
                <a:xfrm>
                  <a:off x="7847503" y="38090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5" name="Freeform: Shape 1074">
                  <a:extLst>
                    <a:ext uri="{FF2B5EF4-FFF2-40B4-BE49-F238E27FC236}">
                      <a16:creationId xmlns:a16="http://schemas.microsoft.com/office/drawing/2014/main" id="{CE1FC356-26D5-430C-A434-DC64B9EAA8ED}"/>
                    </a:ext>
                  </a:extLst>
                </p:cNvPr>
                <p:cNvSpPr>
                  <a:spLocks noChangeArrowheads="1"/>
                </p:cNvSpPr>
                <p:nvPr/>
              </p:nvSpPr>
              <p:spPr bwMode="auto">
                <a:xfrm>
                  <a:off x="7907473" y="3809031"/>
                  <a:ext cx="47659" cy="73761"/>
                </a:xfrm>
                <a:custGeom>
                  <a:avLst/>
                  <a:gdLst/>
                  <a:ahLst/>
                  <a:cxnLst/>
                  <a:rect l="l" t="t" r="r" b="b"/>
                  <a:pathLst>
                    <a:path w="47659" h="73761">
                      <a:moveTo>
                        <a:pt x="0" y="0"/>
                      </a:moveTo>
                      <a:lnTo>
                        <a:pt x="10055" y="0"/>
                      </a:lnTo>
                      <a:lnTo>
                        <a:pt x="21054" y="29965"/>
                      </a:lnTo>
                      <a:cubicBezTo>
                        <a:pt x="21691" y="31674"/>
                        <a:pt x="22302" y="33442"/>
                        <a:pt x="22887" y="35269"/>
                      </a:cubicBezTo>
                      <a:cubicBezTo>
                        <a:pt x="23472" y="37096"/>
                        <a:pt x="23978" y="38786"/>
                        <a:pt x="24406" y="40338"/>
                      </a:cubicBezTo>
                      <a:lnTo>
                        <a:pt x="24615" y="40338"/>
                      </a:lnTo>
                      <a:cubicBezTo>
                        <a:pt x="25084" y="38797"/>
                        <a:pt x="25586" y="37112"/>
                        <a:pt x="26121" y="35283"/>
                      </a:cubicBezTo>
                      <a:cubicBezTo>
                        <a:pt x="26655" y="33453"/>
                        <a:pt x="27236" y="31611"/>
                        <a:pt x="27862" y="29756"/>
                      </a:cubicBezTo>
                      <a:lnTo>
                        <a:pt x="37918" y="0"/>
                      </a:lnTo>
                      <a:lnTo>
                        <a:pt x="47659" y="0"/>
                      </a:lnTo>
                      <a:lnTo>
                        <a:pt x="33833" y="36147"/>
                      </a:lnTo>
                      <a:cubicBezTo>
                        <a:pt x="30614" y="44732"/>
                        <a:pt x="27677" y="51503"/>
                        <a:pt x="25021" y="56460"/>
                      </a:cubicBezTo>
                      <a:cubicBezTo>
                        <a:pt x="22365" y="61417"/>
                        <a:pt x="19507" y="65229"/>
                        <a:pt x="16445" y="67894"/>
                      </a:cubicBezTo>
                      <a:cubicBezTo>
                        <a:pt x="14101" y="69808"/>
                        <a:pt x="11928" y="71218"/>
                        <a:pt x="9924" y="72124"/>
                      </a:cubicBezTo>
                      <a:cubicBezTo>
                        <a:pt x="7921" y="73030"/>
                        <a:pt x="6324" y="73576"/>
                        <a:pt x="5132" y="73761"/>
                      </a:cubicBezTo>
                      <a:lnTo>
                        <a:pt x="2828" y="66113"/>
                      </a:lnTo>
                      <a:cubicBezTo>
                        <a:pt x="4002" y="65748"/>
                        <a:pt x="5294" y="65194"/>
                        <a:pt x="6703" y="64449"/>
                      </a:cubicBezTo>
                      <a:cubicBezTo>
                        <a:pt x="8113" y="63705"/>
                        <a:pt x="9510" y="62758"/>
                        <a:pt x="10893" y="61607"/>
                      </a:cubicBezTo>
                      <a:cubicBezTo>
                        <a:pt x="12179" y="60603"/>
                        <a:pt x="13510" y="59232"/>
                        <a:pt x="14887" y="57495"/>
                      </a:cubicBezTo>
                      <a:cubicBezTo>
                        <a:pt x="16264" y="55757"/>
                        <a:pt x="17516" y="53705"/>
                        <a:pt x="18645" y="51339"/>
                      </a:cubicBezTo>
                      <a:cubicBezTo>
                        <a:pt x="18858" y="50868"/>
                        <a:pt x="19032" y="50449"/>
                        <a:pt x="19167" y="50082"/>
                      </a:cubicBezTo>
                      <a:cubicBezTo>
                        <a:pt x="19301" y="49715"/>
                        <a:pt x="19371" y="49401"/>
                        <a:pt x="19375" y="49139"/>
                      </a:cubicBezTo>
                      <a:cubicBezTo>
                        <a:pt x="19377" y="48882"/>
                        <a:pt x="19321" y="48558"/>
                        <a:pt x="19206" y="48170"/>
                      </a:cubicBezTo>
                      <a:cubicBezTo>
                        <a:pt x="19091" y="47781"/>
                        <a:pt x="18904" y="47301"/>
                        <a:pt x="18645" y="46729"/>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6" name="Freeform: Shape 1075">
                  <a:extLst>
                    <a:ext uri="{FF2B5EF4-FFF2-40B4-BE49-F238E27FC236}">
                      <a16:creationId xmlns:a16="http://schemas.microsoft.com/office/drawing/2014/main" id="{9645F68E-4F3D-44EB-A393-444F3BE5576F}"/>
                    </a:ext>
                  </a:extLst>
                </p:cNvPr>
                <p:cNvSpPr>
                  <a:spLocks noChangeArrowheads="1"/>
                </p:cNvSpPr>
                <p:nvPr/>
              </p:nvSpPr>
              <p:spPr bwMode="auto">
                <a:xfrm>
                  <a:off x="7959603" y="3847692"/>
                  <a:ext cx="12455" cy="13188"/>
                </a:xfrm>
                <a:custGeom>
                  <a:avLst/>
                  <a:gdLst/>
                  <a:ahLst/>
                  <a:cxnLst/>
                  <a:rect l="l" t="t" r="r" b="b"/>
                  <a:pathLst>
                    <a:path w="12455" h="13188">
                      <a:moveTo>
                        <a:pt x="6280" y="0"/>
                      </a:moveTo>
                      <a:cubicBezTo>
                        <a:pt x="8140" y="32"/>
                        <a:pt x="9627" y="647"/>
                        <a:pt x="10741" y="1844"/>
                      </a:cubicBezTo>
                      <a:cubicBezTo>
                        <a:pt x="11856" y="3042"/>
                        <a:pt x="12427" y="4625"/>
                        <a:pt x="12455" y="6594"/>
                      </a:cubicBezTo>
                      <a:cubicBezTo>
                        <a:pt x="12431" y="8517"/>
                        <a:pt x="11851" y="10087"/>
                        <a:pt x="10715" y="11304"/>
                      </a:cubicBezTo>
                      <a:cubicBezTo>
                        <a:pt x="9579" y="12521"/>
                        <a:pt x="8031" y="13149"/>
                        <a:pt x="6071" y="13188"/>
                      </a:cubicBezTo>
                      <a:cubicBezTo>
                        <a:pt x="4261" y="13149"/>
                        <a:pt x="2804" y="12521"/>
                        <a:pt x="1701" y="11304"/>
                      </a:cubicBezTo>
                      <a:cubicBezTo>
                        <a:pt x="597" y="10087"/>
                        <a:pt x="31" y="8517"/>
                        <a:pt x="0" y="6594"/>
                      </a:cubicBezTo>
                      <a:cubicBezTo>
                        <a:pt x="33" y="4671"/>
                        <a:pt x="621" y="3100"/>
                        <a:pt x="1766" y="1884"/>
                      </a:cubicBezTo>
                      <a:cubicBezTo>
                        <a:pt x="2911" y="667"/>
                        <a:pt x="4416" y="39"/>
                        <a:pt x="6280"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nvGrpSpPr>
            <p:cNvPr id="763" name="Group 762">
              <a:extLst>
                <a:ext uri="{FF2B5EF4-FFF2-40B4-BE49-F238E27FC236}">
                  <a16:creationId xmlns:a16="http://schemas.microsoft.com/office/drawing/2014/main" id="{F9ACA7E1-54B7-4FA7-AA80-550A57375C33}"/>
                </a:ext>
              </a:extLst>
            </p:cNvPr>
            <p:cNvGrpSpPr/>
            <p:nvPr/>
          </p:nvGrpSpPr>
          <p:grpSpPr>
            <a:xfrm>
              <a:off x="4820729" y="1339836"/>
              <a:ext cx="1084516" cy="1201674"/>
              <a:chOff x="4820729" y="1339836"/>
              <a:chExt cx="1084516" cy="1201674"/>
            </a:xfrm>
          </p:grpSpPr>
          <p:sp>
            <p:nvSpPr>
              <p:cNvPr id="764" name="Freeform: Shape 763">
                <a:extLst>
                  <a:ext uri="{FF2B5EF4-FFF2-40B4-BE49-F238E27FC236}">
                    <a16:creationId xmlns:a16="http://schemas.microsoft.com/office/drawing/2014/main" id="{B0F540C5-0016-4D17-A52E-D1093BB1938D}"/>
                  </a:ext>
                </a:extLst>
              </p:cNvPr>
              <p:cNvSpPr>
                <a:spLocks noChangeArrowheads="1"/>
              </p:cNvSpPr>
              <p:nvPr/>
            </p:nvSpPr>
            <p:spPr bwMode="auto">
              <a:xfrm>
                <a:off x="5725084" y="1339836"/>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5" name="Freeform: Shape 764">
                <a:extLst>
                  <a:ext uri="{FF2B5EF4-FFF2-40B4-BE49-F238E27FC236}">
                    <a16:creationId xmlns:a16="http://schemas.microsoft.com/office/drawing/2014/main" id="{B864627C-A5FA-4506-9758-1FB7E8BC664D}"/>
                  </a:ext>
                </a:extLst>
              </p:cNvPr>
              <p:cNvSpPr>
                <a:spLocks noChangeArrowheads="1"/>
              </p:cNvSpPr>
              <p:nvPr/>
            </p:nvSpPr>
            <p:spPr bwMode="auto">
              <a:xfrm>
                <a:off x="5135219" y="1343951"/>
                <a:ext cx="10044" cy="77024"/>
              </a:xfrm>
              <a:custGeom>
                <a:avLst/>
                <a:gdLst/>
                <a:ahLst/>
                <a:cxnLst/>
                <a:rect l="l" t="t" r="r" b="b"/>
                <a:pathLst>
                  <a:path w="10044" h="77024">
                    <a:moveTo>
                      <a:pt x="0" y="0"/>
                    </a:moveTo>
                    <a:lnTo>
                      <a:pt x="10044" y="0"/>
                    </a:lnTo>
                    <a:lnTo>
                      <a:pt x="10044" y="77024"/>
                    </a:lnTo>
                    <a:lnTo>
                      <a:pt x="0" y="7702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6" name="Freeform: Shape 765">
                <a:extLst>
                  <a:ext uri="{FF2B5EF4-FFF2-40B4-BE49-F238E27FC236}">
                    <a16:creationId xmlns:a16="http://schemas.microsoft.com/office/drawing/2014/main" id="{B8593C23-7D1E-4931-B570-09E4AA5D8579}"/>
                  </a:ext>
                </a:extLst>
              </p:cNvPr>
              <p:cNvSpPr>
                <a:spLocks noChangeArrowheads="1"/>
              </p:cNvSpPr>
              <p:nvPr/>
            </p:nvSpPr>
            <p:spPr bwMode="auto">
              <a:xfrm>
                <a:off x="5423979" y="13524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7" name="Freeform: Shape 766">
                <a:extLst>
                  <a:ext uri="{FF2B5EF4-FFF2-40B4-BE49-F238E27FC236}">
                    <a16:creationId xmlns:a16="http://schemas.microsoft.com/office/drawing/2014/main" id="{F72E39CF-1AE4-435B-8AE9-85E3C71214EA}"/>
                  </a:ext>
                </a:extLst>
              </p:cNvPr>
              <p:cNvSpPr>
                <a:spLocks noChangeArrowheads="1"/>
              </p:cNvSpPr>
              <p:nvPr/>
            </p:nvSpPr>
            <p:spPr bwMode="auto">
              <a:xfrm>
                <a:off x="5163109" y="136452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8" name="Freeform: Shape 767">
                <a:extLst>
                  <a:ext uri="{FF2B5EF4-FFF2-40B4-BE49-F238E27FC236}">
                    <a16:creationId xmlns:a16="http://schemas.microsoft.com/office/drawing/2014/main" id="{2DAB5723-D173-4B7B-8814-240D8DF9E0A9}"/>
                  </a:ext>
                </a:extLst>
              </p:cNvPr>
              <p:cNvSpPr>
                <a:spLocks noChangeArrowheads="1"/>
              </p:cNvSpPr>
              <p:nvPr/>
            </p:nvSpPr>
            <p:spPr bwMode="auto">
              <a:xfrm>
                <a:off x="5258359" y="136452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9" name="Freeform: Shape 768">
                <a:extLst>
                  <a:ext uri="{FF2B5EF4-FFF2-40B4-BE49-F238E27FC236}">
                    <a16:creationId xmlns:a16="http://schemas.microsoft.com/office/drawing/2014/main" id="{C437A86C-8151-44F3-88F5-5CA32DB3141F}"/>
                  </a:ext>
                </a:extLst>
              </p:cNvPr>
              <p:cNvSpPr>
                <a:spLocks noChangeArrowheads="1"/>
              </p:cNvSpPr>
              <p:nvPr/>
            </p:nvSpPr>
            <p:spPr bwMode="auto">
              <a:xfrm>
                <a:off x="5321148" y="13645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0" name="Freeform: Shape 769">
                <a:extLst>
                  <a:ext uri="{FF2B5EF4-FFF2-40B4-BE49-F238E27FC236}">
                    <a16:creationId xmlns:a16="http://schemas.microsoft.com/office/drawing/2014/main" id="{A5ECCCC5-E958-49F4-8938-5ACF7B1BEB20}"/>
                  </a:ext>
                </a:extLst>
              </p:cNvPr>
              <p:cNvSpPr>
                <a:spLocks noChangeArrowheads="1"/>
              </p:cNvSpPr>
              <p:nvPr/>
            </p:nvSpPr>
            <p:spPr bwMode="auto">
              <a:xfrm>
                <a:off x="5378640" y="1364526"/>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1" name="Freeform: Shape 770">
                <a:extLst>
                  <a:ext uri="{FF2B5EF4-FFF2-40B4-BE49-F238E27FC236}">
                    <a16:creationId xmlns:a16="http://schemas.microsoft.com/office/drawing/2014/main" id="{928519C4-02EF-4F8D-ADF8-08EEF28112ED}"/>
                  </a:ext>
                </a:extLst>
              </p:cNvPr>
              <p:cNvSpPr>
                <a:spLocks noChangeArrowheads="1"/>
              </p:cNvSpPr>
              <p:nvPr/>
            </p:nvSpPr>
            <p:spPr bwMode="auto">
              <a:xfrm>
                <a:off x="5464594" y="13645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2" name="Freeform: Shape 771">
                <a:extLst>
                  <a:ext uri="{FF2B5EF4-FFF2-40B4-BE49-F238E27FC236}">
                    <a16:creationId xmlns:a16="http://schemas.microsoft.com/office/drawing/2014/main" id="{0DCFF8F4-18EC-49DB-A35F-3993B51D2A38}"/>
                  </a:ext>
                </a:extLst>
              </p:cNvPr>
              <p:cNvSpPr>
                <a:spLocks noChangeArrowheads="1"/>
              </p:cNvSpPr>
              <p:nvPr/>
            </p:nvSpPr>
            <p:spPr bwMode="auto">
              <a:xfrm>
                <a:off x="5531040" y="136452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3" name="Freeform: Shape 772">
                <a:extLst>
                  <a:ext uri="{FF2B5EF4-FFF2-40B4-BE49-F238E27FC236}">
                    <a16:creationId xmlns:a16="http://schemas.microsoft.com/office/drawing/2014/main" id="{7379CC2F-E9E9-4F32-8DCB-B207689186B4}"/>
                  </a:ext>
                </a:extLst>
              </p:cNvPr>
              <p:cNvSpPr>
                <a:spLocks noChangeArrowheads="1"/>
              </p:cNvSpPr>
              <p:nvPr/>
            </p:nvSpPr>
            <p:spPr bwMode="auto">
              <a:xfrm>
                <a:off x="5578323" y="1364526"/>
                <a:ext cx="43991" cy="57707"/>
              </a:xfrm>
              <a:custGeom>
                <a:avLst/>
                <a:gdLst/>
                <a:ahLst/>
                <a:cxnLst/>
                <a:rect l="l" t="t" r="r" b="b"/>
                <a:pathLst>
                  <a:path w="43991" h="57707">
                    <a:moveTo>
                      <a:pt x="22167" y="0"/>
                    </a:moveTo>
                    <a:cubicBezTo>
                      <a:pt x="27752" y="75"/>
                      <a:pt x="32075" y="1207"/>
                      <a:pt x="35136" y="3397"/>
                    </a:cubicBezTo>
                    <a:cubicBezTo>
                      <a:pt x="38196"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4" name="Freeform: Shape 773">
                <a:extLst>
                  <a:ext uri="{FF2B5EF4-FFF2-40B4-BE49-F238E27FC236}">
                    <a16:creationId xmlns:a16="http://schemas.microsoft.com/office/drawing/2014/main" id="{A5EC0DEC-F9A0-405D-B79A-4CF9C23E92D8}"/>
                  </a:ext>
                </a:extLst>
              </p:cNvPr>
              <p:cNvSpPr>
                <a:spLocks noChangeArrowheads="1"/>
              </p:cNvSpPr>
              <p:nvPr/>
            </p:nvSpPr>
            <p:spPr bwMode="auto">
              <a:xfrm>
                <a:off x="5639359" y="13645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5" name="Freeform: Shape 774">
                <a:extLst>
                  <a:ext uri="{FF2B5EF4-FFF2-40B4-BE49-F238E27FC236}">
                    <a16:creationId xmlns:a16="http://schemas.microsoft.com/office/drawing/2014/main" id="{BAF87E55-A96B-4153-9330-26AC2AF11241}"/>
                  </a:ext>
                </a:extLst>
              </p:cNvPr>
              <p:cNvSpPr>
                <a:spLocks noChangeArrowheads="1"/>
              </p:cNvSpPr>
              <p:nvPr/>
            </p:nvSpPr>
            <p:spPr bwMode="auto">
              <a:xfrm>
                <a:off x="5788215" y="136452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6" name="Freeform: Shape 775">
                <a:extLst>
                  <a:ext uri="{FF2B5EF4-FFF2-40B4-BE49-F238E27FC236}">
                    <a16:creationId xmlns:a16="http://schemas.microsoft.com/office/drawing/2014/main" id="{E746923E-AB59-4B3D-900F-754CECD261F6}"/>
                  </a:ext>
                </a:extLst>
              </p:cNvPr>
              <p:cNvSpPr>
                <a:spLocks noChangeArrowheads="1"/>
              </p:cNvSpPr>
              <p:nvPr/>
            </p:nvSpPr>
            <p:spPr bwMode="auto">
              <a:xfrm>
                <a:off x="5033111" y="14719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7" name="Freeform: Shape 776">
                <a:extLst>
                  <a:ext uri="{FF2B5EF4-FFF2-40B4-BE49-F238E27FC236}">
                    <a16:creationId xmlns:a16="http://schemas.microsoft.com/office/drawing/2014/main" id="{FFE56F73-4237-4D29-9D9E-4D1431F43FAF}"/>
                  </a:ext>
                </a:extLst>
              </p:cNvPr>
              <p:cNvSpPr>
                <a:spLocks noChangeArrowheads="1"/>
              </p:cNvSpPr>
              <p:nvPr/>
            </p:nvSpPr>
            <p:spPr bwMode="auto">
              <a:xfrm>
                <a:off x="5430265"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8" name="Freeform: Shape 777">
                <a:extLst>
                  <a:ext uri="{FF2B5EF4-FFF2-40B4-BE49-F238E27FC236}">
                    <a16:creationId xmlns:a16="http://schemas.microsoft.com/office/drawing/2014/main" id="{69E103BF-65B3-411A-ABF8-6AC2C00C642D}"/>
                  </a:ext>
                </a:extLst>
              </p:cNvPr>
              <p:cNvSpPr>
                <a:spLocks noChangeArrowheads="1"/>
              </p:cNvSpPr>
              <p:nvPr/>
            </p:nvSpPr>
            <p:spPr bwMode="auto">
              <a:xfrm>
                <a:off x="5744590"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9" name="Freeform: Shape 778">
                <a:extLst>
                  <a:ext uri="{FF2B5EF4-FFF2-40B4-BE49-F238E27FC236}">
                    <a16:creationId xmlns:a16="http://schemas.microsoft.com/office/drawing/2014/main" id="{ACB13BFD-8752-4128-A3CC-8881FE323444}"/>
                  </a:ext>
                </a:extLst>
              </p:cNvPr>
              <p:cNvSpPr>
                <a:spLocks noChangeArrowheads="1"/>
              </p:cNvSpPr>
              <p:nvPr/>
            </p:nvSpPr>
            <p:spPr bwMode="auto">
              <a:xfrm>
                <a:off x="50765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0" name="Freeform: Shape 779">
                <a:extLst>
                  <a:ext uri="{FF2B5EF4-FFF2-40B4-BE49-F238E27FC236}">
                    <a16:creationId xmlns:a16="http://schemas.microsoft.com/office/drawing/2014/main" id="{F33E87AC-7A93-496B-8CE7-8FFCEEB8D22B}"/>
                  </a:ext>
                </a:extLst>
              </p:cNvPr>
              <p:cNvSpPr>
                <a:spLocks noChangeArrowheads="1"/>
              </p:cNvSpPr>
              <p:nvPr/>
            </p:nvSpPr>
            <p:spPr bwMode="auto">
              <a:xfrm>
                <a:off x="53432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1" name="Freeform: Shape 780">
                <a:extLst>
                  <a:ext uri="{FF2B5EF4-FFF2-40B4-BE49-F238E27FC236}">
                    <a16:creationId xmlns:a16="http://schemas.microsoft.com/office/drawing/2014/main" id="{8EA5632F-5D8E-4DBD-9447-89690E07D0E9}"/>
                  </a:ext>
                </a:extLst>
              </p:cNvPr>
              <p:cNvSpPr>
                <a:spLocks noChangeArrowheads="1"/>
              </p:cNvSpPr>
              <p:nvPr/>
            </p:nvSpPr>
            <p:spPr bwMode="auto">
              <a:xfrm>
                <a:off x="5657608"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2" name="Freeform: Shape 781">
                <a:extLst>
                  <a:ext uri="{FF2B5EF4-FFF2-40B4-BE49-F238E27FC236}">
                    <a16:creationId xmlns:a16="http://schemas.microsoft.com/office/drawing/2014/main" id="{0B009745-D14C-4830-98F8-791254C9794C}"/>
                  </a:ext>
                </a:extLst>
              </p:cNvPr>
              <p:cNvSpPr>
                <a:spLocks noChangeArrowheads="1"/>
              </p:cNvSpPr>
              <p:nvPr/>
            </p:nvSpPr>
            <p:spPr bwMode="auto">
              <a:xfrm>
                <a:off x="5105959"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3" name="Freeform: Shape 782">
                <a:extLst>
                  <a:ext uri="{FF2B5EF4-FFF2-40B4-BE49-F238E27FC236}">
                    <a16:creationId xmlns:a16="http://schemas.microsoft.com/office/drawing/2014/main" id="{4E411F6A-CB96-41B9-8E1E-DDFE1C0D2B42}"/>
                  </a:ext>
                </a:extLst>
              </p:cNvPr>
              <p:cNvSpPr>
                <a:spLocks noChangeArrowheads="1"/>
              </p:cNvSpPr>
              <p:nvPr/>
            </p:nvSpPr>
            <p:spPr bwMode="auto">
              <a:xfrm>
                <a:off x="516874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4" name="Freeform: Shape 783">
                <a:extLst>
                  <a:ext uri="{FF2B5EF4-FFF2-40B4-BE49-F238E27FC236}">
                    <a16:creationId xmlns:a16="http://schemas.microsoft.com/office/drawing/2014/main" id="{48E11620-EB4D-48FE-B3B5-825AA2342CE2}"/>
                  </a:ext>
                </a:extLst>
              </p:cNvPr>
              <p:cNvSpPr>
                <a:spLocks noChangeArrowheads="1"/>
              </p:cNvSpPr>
              <p:nvPr/>
            </p:nvSpPr>
            <p:spPr bwMode="auto">
              <a:xfrm>
                <a:off x="5229784"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5" name="Freeform: Shape 784">
                <a:extLst>
                  <a:ext uri="{FF2B5EF4-FFF2-40B4-BE49-F238E27FC236}">
                    <a16:creationId xmlns:a16="http://schemas.microsoft.com/office/drawing/2014/main" id="{50D51B1E-D921-4CF9-8C67-F6157EAB03A8}"/>
                  </a:ext>
                </a:extLst>
              </p:cNvPr>
              <p:cNvSpPr>
                <a:spLocks noChangeArrowheads="1"/>
              </p:cNvSpPr>
              <p:nvPr/>
            </p:nvSpPr>
            <p:spPr bwMode="auto">
              <a:xfrm>
                <a:off x="5292915" y="14978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6" name="Freeform: Shape 785">
                <a:extLst>
                  <a:ext uri="{FF2B5EF4-FFF2-40B4-BE49-F238E27FC236}">
                    <a16:creationId xmlns:a16="http://schemas.microsoft.com/office/drawing/2014/main" id="{97BFA15E-D500-4D56-B3CE-D76A0104FA8C}"/>
                  </a:ext>
                </a:extLst>
              </p:cNvPr>
              <p:cNvSpPr>
                <a:spLocks noChangeArrowheads="1"/>
              </p:cNvSpPr>
              <p:nvPr/>
            </p:nvSpPr>
            <p:spPr bwMode="auto">
              <a:xfrm>
                <a:off x="5368773"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7" name="Freeform: Shape 786">
                <a:extLst>
                  <a:ext uri="{FF2B5EF4-FFF2-40B4-BE49-F238E27FC236}">
                    <a16:creationId xmlns:a16="http://schemas.microsoft.com/office/drawing/2014/main" id="{6B0EC8C0-7C39-48E5-A2C5-7FE8BC64BDB5}"/>
                  </a:ext>
                </a:extLst>
              </p:cNvPr>
              <p:cNvSpPr>
                <a:spLocks noChangeArrowheads="1"/>
              </p:cNvSpPr>
              <p:nvPr/>
            </p:nvSpPr>
            <p:spPr bwMode="auto">
              <a:xfrm>
                <a:off x="5493169" y="14978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8" name="Freeform: Shape 787">
                <a:extLst>
                  <a:ext uri="{FF2B5EF4-FFF2-40B4-BE49-F238E27FC236}">
                    <a16:creationId xmlns:a16="http://schemas.microsoft.com/office/drawing/2014/main" id="{7A98447B-49A8-467B-B272-47E12E9C3FE9}"/>
                  </a:ext>
                </a:extLst>
              </p:cNvPr>
              <p:cNvSpPr>
                <a:spLocks noChangeArrowheads="1"/>
              </p:cNvSpPr>
              <p:nvPr/>
            </p:nvSpPr>
            <p:spPr bwMode="auto">
              <a:xfrm>
                <a:off x="5540566" y="14978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9" name="Freeform: Shape 788">
                <a:extLst>
                  <a:ext uri="{FF2B5EF4-FFF2-40B4-BE49-F238E27FC236}">
                    <a16:creationId xmlns:a16="http://schemas.microsoft.com/office/drawing/2014/main" id="{E85E0734-2F98-40DB-A17E-009C17BD1F3F}"/>
                  </a:ext>
                </a:extLst>
              </p:cNvPr>
              <p:cNvSpPr>
                <a:spLocks noChangeArrowheads="1"/>
              </p:cNvSpPr>
              <p:nvPr/>
            </p:nvSpPr>
            <p:spPr bwMode="auto">
              <a:xfrm>
                <a:off x="5607240" y="149787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0" name="Freeform: Shape 789">
                <a:extLst>
                  <a:ext uri="{FF2B5EF4-FFF2-40B4-BE49-F238E27FC236}">
                    <a16:creationId xmlns:a16="http://schemas.microsoft.com/office/drawing/2014/main" id="{2571D6A2-44A3-4C78-828A-739923703C29}"/>
                  </a:ext>
                </a:extLst>
              </p:cNvPr>
              <p:cNvSpPr>
                <a:spLocks noChangeArrowheads="1"/>
              </p:cNvSpPr>
              <p:nvPr/>
            </p:nvSpPr>
            <p:spPr bwMode="auto">
              <a:xfrm>
                <a:off x="568309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1" name="Freeform: Shape 790">
                <a:extLst>
                  <a:ext uri="{FF2B5EF4-FFF2-40B4-BE49-F238E27FC236}">
                    <a16:creationId xmlns:a16="http://schemas.microsoft.com/office/drawing/2014/main" id="{0CB4F024-99B5-446B-944F-AF275FCCE88D}"/>
                  </a:ext>
                </a:extLst>
              </p:cNvPr>
              <p:cNvSpPr>
                <a:spLocks noChangeArrowheads="1"/>
              </p:cNvSpPr>
              <p:nvPr/>
            </p:nvSpPr>
            <p:spPr bwMode="auto">
              <a:xfrm>
                <a:off x="5807266" y="1497876"/>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2" name="Freeform: Shape 791">
                <a:extLst>
                  <a:ext uri="{FF2B5EF4-FFF2-40B4-BE49-F238E27FC236}">
                    <a16:creationId xmlns:a16="http://schemas.microsoft.com/office/drawing/2014/main" id="{7B3615D0-5BD0-4B97-8C61-650B1817B80B}"/>
                  </a:ext>
                </a:extLst>
              </p:cNvPr>
              <p:cNvSpPr>
                <a:spLocks noChangeArrowheads="1"/>
              </p:cNvSpPr>
              <p:nvPr/>
            </p:nvSpPr>
            <p:spPr bwMode="auto">
              <a:xfrm>
                <a:off x="5877484" y="14978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3" name="Freeform: Shape 792">
                <a:extLst>
                  <a:ext uri="{FF2B5EF4-FFF2-40B4-BE49-F238E27FC236}">
                    <a16:creationId xmlns:a16="http://schemas.microsoft.com/office/drawing/2014/main" id="{CB0A50B8-578F-4293-8EC9-2F5A56FCA00B}"/>
                  </a:ext>
                </a:extLst>
              </p:cNvPr>
              <p:cNvSpPr>
                <a:spLocks noChangeArrowheads="1"/>
              </p:cNvSpPr>
              <p:nvPr/>
            </p:nvSpPr>
            <p:spPr bwMode="auto">
              <a:xfrm>
                <a:off x="50778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4" name="Freeform: Shape 793">
                <a:extLst>
                  <a:ext uri="{FF2B5EF4-FFF2-40B4-BE49-F238E27FC236}">
                    <a16:creationId xmlns:a16="http://schemas.microsoft.com/office/drawing/2014/main" id="{393963FF-E138-4864-92E7-C9BB6DE678BF}"/>
                  </a:ext>
                </a:extLst>
              </p:cNvPr>
              <p:cNvSpPr>
                <a:spLocks noChangeArrowheads="1"/>
              </p:cNvSpPr>
              <p:nvPr/>
            </p:nvSpPr>
            <p:spPr bwMode="auto">
              <a:xfrm>
                <a:off x="53445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5" name="Freeform: Shape 794">
                <a:extLst>
                  <a:ext uri="{FF2B5EF4-FFF2-40B4-BE49-F238E27FC236}">
                    <a16:creationId xmlns:a16="http://schemas.microsoft.com/office/drawing/2014/main" id="{8263B3ED-ADA6-421D-AA67-13CB553A3875}"/>
                  </a:ext>
                </a:extLst>
              </p:cNvPr>
              <p:cNvSpPr>
                <a:spLocks noChangeArrowheads="1"/>
              </p:cNvSpPr>
              <p:nvPr/>
            </p:nvSpPr>
            <p:spPr bwMode="auto">
              <a:xfrm>
                <a:off x="5658865"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6" name="Freeform: Shape 795">
                <a:extLst>
                  <a:ext uri="{FF2B5EF4-FFF2-40B4-BE49-F238E27FC236}">
                    <a16:creationId xmlns:a16="http://schemas.microsoft.com/office/drawing/2014/main" id="{1AB13293-54FF-4E30-AFC5-3141A601BC0E}"/>
                  </a:ext>
                </a:extLst>
              </p:cNvPr>
              <p:cNvSpPr>
                <a:spLocks noChangeArrowheads="1"/>
              </p:cNvSpPr>
              <p:nvPr/>
            </p:nvSpPr>
            <p:spPr bwMode="auto">
              <a:xfrm>
                <a:off x="5452326"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7" name="Freeform: Shape 796">
                <a:extLst>
                  <a:ext uri="{FF2B5EF4-FFF2-40B4-BE49-F238E27FC236}">
                    <a16:creationId xmlns:a16="http://schemas.microsoft.com/office/drawing/2014/main" id="{35F76890-32EA-4310-AA7A-2A8163580FDE}"/>
                  </a:ext>
                </a:extLst>
              </p:cNvPr>
              <p:cNvSpPr>
                <a:spLocks noChangeArrowheads="1"/>
              </p:cNvSpPr>
              <p:nvPr/>
            </p:nvSpPr>
            <p:spPr bwMode="auto">
              <a:xfrm>
                <a:off x="5766651"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8" name="Freeform: Shape 797">
                <a:extLst>
                  <a:ext uri="{FF2B5EF4-FFF2-40B4-BE49-F238E27FC236}">
                    <a16:creationId xmlns:a16="http://schemas.microsoft.com/office/drawing/2014/main" id="{F90C5BFA-8976-4853-AAE4-8068889F300D}"/>
                  </a:ext>
                </a:extLst>
              </p:cNvPr>
              <p:cNvSpPr>
                <a:spLocks noChangeArrowheads="1"/>
              </p:cNvSpPr>
              <p:nvPr/>
            </p:nvSpPr>
            <p:spPr bwMode="auto">
              <a:xfrm>
                <a:off x="5658865" y="161606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9" name="Freeform: Shape 798">
                <a:extLst>
                  <a:ext uri="{FF2B5EF4-FFF2-40B4-BE49-F238E27FC236}">
                    <a16:creationId xmlns:a16="http://schemas.microsoft.com/office/drawing/2014/main" id="{1FE7F0AD-F07A-49B0-836C-561C690F0999}"/>
                  </a:ext>
                </a:extLst>
              </p:cNvPr>
              <p:cNvSpPr>
                <a:spLocks noChangeArrowheads="1"/>
              </p:cNvSpPr>
              <p:nvPr/>
            </p:nvSpPr>
            <p:spPr bwMode="auto">
              <a:xfrm>
                <a:off x="5143258" y="1620176"/>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0" name="Freeform: Shape 799">
                <a:extLst>
                  <a:ext uri="{FF2B5EF4-FFF2-40B4-BE49-F238E27FC236}">
                    <a16:creationId xmlns:a16="http://schemas.microsoft.com/office/drawing/2014/main" id="{B0B96B6F-F49A-4E7D-87CF-F6F66F1A1312}"/>
                  </a:ext>
                </a:extLst>
              </p:cNvPr>
              <p:cNvSpPr>
                <a:spLocks noChangeArrowheads="1"/>
              </p:cNvSpPr>
              <p:nvPr/>
            </p:nvSpPr>
            <p:spPr bwMode="auto">
              <a:xfrm>
                <a:off x="5557329" y="16286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1" name="Freeform: Shape 800">
                <a:extLst>
                  <a:ext uri="{FF2B5EF4-FFF2-40B4-BE49-F238E27FC236}">
                    <a16:creationId xmlns:a16="http://schemas.microsoft.com/office/drawing/2014/main" id="{F5061143-6ACB-4CFA-AD90-D050138D6DB3}"/>
                  </a:ext>
                </a:extLst>
              </p:cNvPr>
              <p:cNvSpPr>
                <a:spLocks noChangeArrowheads="1"/>
              </p:cNvSpPr>
              <p:nvPr/>
            </p:nvSpPr>
            <p:spPr bwMode="auto">
              <a:xfrm>
                <a:off x="495954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2" name="Freeform: Shape 801">
                <a:extLst>
                  <a:ext uri="{FF2B5EF4-FFF2-40B4-BE49-F238E27FC236}">
                    <a16:creationId xmlns:a16="http://schemas.microsoft.com/office/drawing/2014/main" id="{E653F96D-8F4E-4B96-A7A9-7C335B4C737C}"/>
                  </a:ext>
                </a:extLst>
              </p:cNvPr>
              <p:cNvSpPr>
                <a:spLocks noChangeArrowheads="1"/>
              </p:cNvSpPr>
              <p:nvPr/>
            </p:nvSpPr>
            <p:spPr bwMode="auto">
              <a:xfrm>
                <a:off x="502023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3" name="Freeform: Shape 802">
                <a:extLst>
                  <a:ext uri="{FF2B5EF4-FFF2-40B4-BE49-F238E27FC236}">
                    <a16:creationId xmlns:a16="http://schemas.microsoft.com/office/drawing/2014/main" id="{2154DF44-F82C-4592-856E-6BF37D0E4ADD}"/>
                  </a:ext>
                </a:extLst>
              </p:cNvPr>
              <p:cNvSpPr>
                <a:spLocks noChangeArrowheads="1"/>
              </p:cNvSpPr>
              <p:nvPr/>
            </p:nvSpPr>
            <p:spPr bwMode="auto">
              <a:xfrm>
                <a:off x="5172634" y="164075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4" name="Freeform: Shape 803">
                <a:extLst>
                  <a:ext uri="{FF2B5EF4-FFF2-40B4-BE49-F238E27FC236}">
                    <a16:creationId xmlns:a16="http://schemas.microsoft.com/office/drawing/2014/main" id="{508B777A-2B15-472C-B5F1-A0CB91785570}"/>
                  </a:ext>
                </a:extLst>
              </p:cNvPr>
              <p:cNvSpPr>
                <a:spLocks noChangeArrowheads="1"/>
              </p:cNvSpPr>
              <p:nvPr/>
            </p:nvSpPr>
            <p:spPr bwMode="auto">
              <a:xfrm>
                <a:off x="5207191" y="164075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5" name="Freeform: Shape 804">
                <a:extLst>
                  <a:ext uri="{FF2B5EF4-FFF2-40B4-BE49-F238E27FC236}">
                    <a16:creationId xmlns:a16="http://schemas.microsoft.com/office/drawing/2014/main" id="{71282B22-5284-4584-A71B-C7E0EC5B447E}"/>
                  </a:ext>
                </a:extLst>
              </p:cNvPr>
              <p:cNvSpPr>
                <a:spLocks noChangeArrowheads="1"/>
              </p:cNvSpPr>
              <p:nvPr/>
            </p:nvSpPr>
            <p:spPr bwMode="auto">
              <a:xfrm>
                <a:off x="5277409"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6" name="Freeform: Shape 805">
                <a:extLst>
                  <a:ext uri="{FF2B5EF4-FFF2-40B4-BE49-F238E27FC236}">
                    <a16:creationId xmlns:a16="http://schemas.microsoft.com/office/drawing/2014/main" id="{FEEDEBC9-A7AB-4FD1-9659-BD57EC077018}"/>
                  </a:ext>
                </a:extLst>
              </p:cNvPr>
              <p:cNvSpPr>
                <a:spLocks noChangeArrowheads="1"/>
              </p:cNvSpPr>
              <p:nvPr/>
            </p:nvSpPr>
            <p:spPr bwMode="auto">
              <a:xfrm>
                <a:off x="5344084" y="16407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7" name="Freeform: Shape 806">
                <a:extLst>
                  <a:ext uri="{FF2B5EF4-FFF2-40B4-BE49-F238E27FC236}">
                    <a16:creationId xmlns:a16="http://schemas.microsoft.com/office/drawing/2014/main" id="{A22B91D5-CC7E-4369-B125-5FCE1D6DB2C0}"/>
                  </a:ext>
                </a:extLst>
              </p:cNvPr>
              <p:cNvSpPr>
                <a:spLocks noChangeArrowheads="1"/>
              </p:cNvSpPr>
              <p:nvPr/>
            </p:nvSpPr>
            <p:spPr bwMode="auto">
              <a:xfrm>
                <a:off x="543579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8" name="Freeform: Shape 807">
                <a:extLst>
                  <a:ext uri="{FF2B5EF4-FFF2-40B4-BE49-F238E27FC236}">
                    <a16:creationId xmlns:a16="http://schemas.microsoft.com/office/drawing/2014/main" id="{FDD5FB22-8E05-440D-B7F7-7BDFAA981D37}"/>
                  </a:ext>
                </a:extLst>
              </p:cNvPr>
              <p:cNvSpPr>
                <a:spLocks noChangeArrowheads="1"/>
              </p:cNvSpPr>
              <p:nvPr/>
            </p:nvSpPr>
            <p:spPr bwMode="auto">
              <a:xfrm>
                <a:off x="549648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9" name="Freeform: Shape 808">
                <a:extLst>
                  <a:ext uri="{FF2B5EF4-FFF2-40B4-BE49-F238E27FC236}">
                    <a16:creationId xmlns:a16="http://schemas.microsoft.com/office/drawing/2014/main" id="{FC63E0BE-C6EB-4668-A256-C2922EE47FFF}"/>
                  </a:ext>
                </a:extLst>
              </p:cNvPr>
              <p:cNvSpPr>
                <a:spLocks noChangeArrowheads="1"/>
              </p:cNvSpPr>
              <p:nvPr/>
            </p:nvSpPr>
            <p:spPr bwMode="auto">
              <a:xfrm>
                <a:off x="5597373" y="16407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0" name="Freeform: Shape 809">
                <a:extLst>
                  <a:ext uri="{FF2B5EF4-FFF2-40B4-BE49-F238E27FC236}">
                    <a16:creationId xmlns:a16="http://schemas.microsoft.com/office/drawing/2014/main" id="{C2EEA5C6-C4D8-4F42-86D6-9FDDB7916345}"/>
                  </a:ext>
                </a:extLst>
              </p:cNvPr>
              <p:cNvSpPr>
                <a:spLocks noChangeArrowheads="1"/>
              </p:cNvSpPr>
              <p:nvPr/>
            </p:nvSpPr>
            <p:spPr bwMode="auto">
              <a:xfrm>
                <a:off x="5080508" y="1641894"/>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1" name="Freeform: Shape 810">
                <a:extLst>
                  <a:ext uri="{FF2B5EF4-FFF2-40B4-BE49-F238E27FC236}">
                    <a16:creationId xmlns:a16="http://schemas.microsoft.com/office/drawing/2014/main" id="{01ECDB54-F794-483D-A27B-9C3B5BE33476}"/>
                  </a:ext>
                </a:extLst>
              </p:cNvPr>
              <p:cNvSpPr>
                <a:spLocks noChangeArrowheads="1"/>
              </p:cNvSpPr>
              <p:nvPr/>
            </p:nvSpPr>
            <p:spPr bwMode="auto">
              <a:xfrm>
                <a:off x="5144515" y="16418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2" name="Freeform: Shape 811">
                <a:extLst>
                  <a:ext uri="{FF2B5EF4-FFF2-40B4-BE49-F238E27FC236}">
                    <a16:creationId xmlns:a16="http://schemas.microsoft.com/office/drawing/2014/main" id="{7C4C9EA7-1FEF-4B64-983E-F8F06E24E47B}"/>
                  </a:ext>
                </a:extLst>
              </p:cNvPr>
              <p:cNvSpPr>
                <a:spLocks noChangeArrowheads="1"/>
              </p:cNvSpPr>
              <p:nvPr/>
            </p:nvSpPr>
            <p:spPr bwMode="auto">
              <a:xfrm>
                <a:off x="503574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3"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3" name="Freeform: Shape 812">
                <a:extLst>
                  <a:ext uri="{FF2B5EF4-FFF2-40B4-BE49-F238E27FC236}">
                    <a16:creationId xmlns:a16="http://schemas.microsoft.com/office/drawing/2014/main" id="{C24A8981-7855-4DE2-BBB4-BC58A7DEC086}"/>
                  </a:ext>
                </a:extLst>
              </p:cNvPr>
              <p:cNvSpPr>
                <a:spLocks noChangeArrowheads="1"/>
              </p:cNvSpPr>
              <p:nvPr/>
            </p:nvSpPr>
            <p:spPr bwMode="auto">
              <a:xfrm>
                <a:off x="5353609" y="174941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90" y="48343"/>
                      <a:pt x="10387" y="49141"/>
                    </a:cubicBezTo>
                    <a:lnTo>
                      <a:pt x="10387" y="58974"/>
                    </a:lnTo>
                    <a:cubicBezTo>
                      <a:pt x="10385" y="59605"/>
                      <a:pt x="10418" y="60229"/>
                      <a:pt x="10487" y="60846"/>
                    </a:cubicBezTo>
                    <a:cubicBezTo>
                      <a:pt x="10556" y="61463"/>
                      <a:pt x="10675" y="62059"/>
                      <a:pt x="10845" y="62633"/>
                    </a:cubicBezTo>
                    <a:cubicBezTo>
                      <a:pt x="11816" y="66175"/>
                      <a:pt x="13646" y="69009"/>
                      <a:pt x="16333" y="71137"/>
                    </a:cubicBezTo>
                    <a:cubicBezTo>
                      <a:pt x="19021" y="73264"/>
                      <a:pt x="22222" y="74355"/>
                      <a:pt x="25939" y="74409"/>
                    </a:cubicBezTo>
                    <a:cubicBezTo>
                      <a:pt x="31292" y="74317"/>
                      <a:pt x="35423" y="72359"/>
                      <a:pt x="38331"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4" name="Freeform: Shape 813">
                <a:extLst>
                  <a:ext uri="{FF2B5EF4-FFF2-40B4-BE49-F238E27FC236}">
                    <a16:creationId xmlns:a16="http://schemas.microsoft.com/office/drawing/2014/main" id="{0C617BB9-1993-4596-9965-59A5C684F8D0}"/>
                  </a:ext>
                </a:extLst>
              </p:cNvPr>
              <p:cNvSpPr>
                <a:spLocks noChangeArrowheads="1"/>
              </p:cNvSpPr>
              <p:nvPr/>
            </p:nvSpPr>
            <p:spPr bwMode="auto">
              <a:xfrm>
                <a:off x="5601715" y="174941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5" name="Freeform: Shape 814">
                <a:extLst>
                  <a:ext uri="{FF2B5EF4-FFF2-40B4-BE49-F238E27FC236}">
                    <a16:creationId xmlns:a16="http://schemas.microsoft.com/office/drawing/2014/main" id="{390CC438-7B55-4187-BBC3-E20A1B9ADA37}"/>
                  </a:ext>
                </a:extLst>
              </p:cNvPr>
              <p:cNvSpPr>
                <a:spLocks noChangeArrowheads="1"/>
              </p:cNvSpPr>
              <p:nvPr/>
            </p:nvSpPr>
            <p:spPr bwMode="auto">
              <a:xfrm>
                <a:off x="577869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8"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6" name="Freeform: Shape 815">
                <a:extLst>
                  <a:ext uri="{FF2B5EF4-FFF2-40B4-BE49-F238E27FC236}">
                    <a16:creationId xmlns:a16="http://schemas.microsoft.com/office/drawing/2014/main" id="{E436AE65-CC66-4F79-96A9-19280B19AD71}"/>
                  </a:ext>
                </a:extLst>
              </p:cNvPr>
              <p:cNvSpPr>
                <a:spLocks noChangeArrowheads="1"/>
              </p:cNvSpPr>
              <p:nvPr/>
            </p:nvSpPr>
            <p:spPr bwMode="auto">
              <a:xfrm>
                <a:off x="5681154" y="17619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7" name="Freeform: Shape 816">
                <a:extLst>
                  <a:ext uri="{FF2B5EF4-FFF2-40B4-BE49-F238E27FC236}">
                    <a16:creationId xmlns:a16="http://schemas.microsoft.com/office/drawing/2014/main" id="{9AE5307F-94EF-4400-8F1D-8E8C007B7F74}"/>
                  </a:ext>
                </a:extLst>
              </p:cNvPr>
              <p:cNvSpPr>
                <a:spLocks noChangeArrowheads="1"/>
              </p:cNvSpPr>
              <p:nvPr/>
            </p:nvSpPr>
            <p:spPr bwMode="auto">
              <a:xfrm>
                <a:off x="49115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8" name="Freeform: Shape 817">
                <a:extLst>
                  <a:ext uri="{FF2B5EF4-FFF2-40B4-BE49-F238E27FC236}">
                    <a16:creationId xmlns:a16="http://schemas.microsoft.com/office/drawing/2014/main" id="{855FCDD2-D30C-4CCE-A75B-6CA166850893}"/>
                  </a:ext>
                </a:extLst>
              </p:cNvPr>
              <p:cNvSpPr>
                <a:spLocks noChangeArrowheads="1"/>
              </p:cNvSpPr>
              <p:nvPr/>
            </p:nvSpPr>
            <p:spPr bwMode="auto">
              <a:xfrm>
                <a:off x="4972609" y="177409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9" name="Freeform: Shape 818">
                <a:extLst>
                  <a:ext uri="{FF2B5EF4-FFF2-40B4-BE49-F238E27FC236}">
                    <a16:creationId xmlns:a16="http://schemas.microsoft.com/office/drawing/2014/main" id="{CE730342-DD79-4BF2-82AF-C37E73F716E0}"/>
                  </a:ext>
                </a:extLst>
              </p:cNvPr>
              <p:cNvSpPr>
                <a:spLocks noChangeArrowheads="1"/>
              </p:cNvSpPr>
              <p:nvPr/>
            </p:nvSpPr>
            <p:spPr bwMode="auto">
              <a:xfrm>
                <a:off x="5125009" y="177409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0" name="Freeform: Shape 819">
                <a:extLst>
                  <a:ext uri="{FF2B5EF4-FFF2-40B4-BE49-F238E27FC236}">
                    <a16:creationId xmlns:a16="http://schemas.microsoft.com/office/drawing/2014/main" id="{AF924968-215B-4FBE-B9E1-AA25DC21448F}"/>
                  </a:ext>
                </a:extLst>
              </p:cNvPr>
              <p:cNvSpPr>
                <a:spLocks noChangeArrowheads="1"/>
              </p:cNvSpPr>
              <p:nvPr/>
            </p:nvSpPr>
            <p:spPr bwMode="auto">
              <a:xfrm>
                <a:off x="52163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1" name="Freeform: Shape 820">
                <a:extLst>
                  <a:ext uri="{FF2B5EF4-FFF2-40B4-BE49-F238E27FC236}">
                    <a16:creationId xmlns:a16="http://schemas.microsoft.com/office/drawing/2014/main" id="{BC572610-0425-4D7A-A532-74EC9CA0D467}"/>
                  </a:ext>
                </a:extLst>
              </p:cNvPr>
              <p:cNvSpPr>
                <a:spLocks noChangeArrowheads="1"/>
              </p:cNvSpPr>
              <p:nvPr/>
            </p:nvSpPr>
            <p:spPr bwMode="auto">
              <a:xfrm>
                <a:off x="54167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2" name="Freeform: Shape 821">
                <a:extLst>
                  <a:ext uri="{FF2B5EF4-FFF2-40B4-BE49-F238E27FC236}">
                    <a16:creationId xmlns:a16="http://schemas.microsoft.com/office/drawing/2014/main" id="{7BCF531D-FC48-4810-92FE-83C7523E022E}"/>
                  </a:ext>
                </a:extLst>
              </p:cNvPr>
              <p:cNvSpPr>
                <a:spLocks noChangeArrowheads="1"/>
              </p:cNvSpPr>
              <p:nvPr/>
            </p:nvSpPr>
            <p:spPr bwMode="auto">
              <a:xfrm>
                <a:off x="5506009" y="17741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3" name="Freeform: Shape 822">
                <a:extLst>
                  <a:ext uri="{FF2B5EF4-FFF2-40B4-BE49-F238E27FC236}">
                    <a16:creationId xmlns:a16="http://schemas.microsoft.com/office/drawing/2014/main" id="{46096BEF-B444-4E6F-9272-E61DD011EA14}"/>
                  </a:ext>
                </a:extLst>
              </p:cNvPr>
              <p:cNvSpPr>
                <a:spLocks noChangeArrowheads="1"/>
              </p:cNvSpPr>
              <p:nvPr/>
            </p:nvSpPr>
            <p:spPr bwMode="auto">
              <a:xfrm>
                <a:off x="5540565"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4" name="Freeform: Shape 823">
                <a:extLst>
                  <a:ext uri="{FF2B5EF4-FFF2-40B4-BE49-F238E27FC236}">
                    <a16:creationId xmlns:a16="http://schemas.microsoft.com/office/drawing/2014/main" id="{D90257C7-D009-4271-A22F-B3A7C5A641E1}"/>
                  </a:ext>
                </a:extLst>
              </p:cNvPr>
              <p:cNvSpPr>
                <a:spLocks noChangeArrowheads="1"/>
              </p:cNvSpPr>
              <p:nvPr/>
            </p:nvSpPr>
            <p:spPr bwMode="auto">
              <a:xfrm>
                <a:off x="5625948"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5" name="Freeform: Shape 824">
                <a:extLst>
                  <a:ext uri="{FF2B5EF4-FFF2-40B4-BE49-F238E27FC236}">
                    <a16:creationId xmlns:a16="http://schemas.microsoft.com/office/drawing/2014/main" id="{86D67EF4-A3EB-4BE5-89C5-4651ADB98619}"/>
                  </a:ext>
                </a:extLst>
              </p:cNvPr>
              <p:cNvSpPr>
                <a:spLocks noChangeArrowheads="1"/>
              </p:cNvSpPr>
              <p:nvPr/>
            </p:nvSpPr>
            <p:spPr bwMode="auto">
              <a:xfrm>
                <a:off x="57215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6" name="Freeform: Shape 825">
                <a:extLst>
                  <a:ext uri="{FF2B5EF4-FFF2-40B4-BE49-F238E27FC236}">
                    <a16:creationId xmlns:a16="http://schemas.microsoft.com/office/drawing/2014/main" id="{A035F7C8-CF88-4059-ACEC-A7C046A6C9AD}"/>
                  </a:ext>
                </a:extLst>
              </p:cNvPr>
              <p:cNvSpPr>
                <a:spLocks noChangeArrowheads="1"/>
              </p:cNvSpPr>
              <p:nvPr/>
            </p:nvSpPr>
            <p:spPr bwMode="auto">
              <a:xfrm>
                <a:off x="5270550" y="177524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3"/>
                    </a:lnTo>
                    <a:cubicBezTo>
                      <a:pt x="33397"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7" name="Freeform: Shape 826">
                <a:extLst>
                  <a:ext uri="{FF2B5EF4-FFF2-40B4-BE49-F238E27FC236}">
                    <a16:creationId xmlns:a16="http://schemas.microsoft.com/office/drawing/2014/main" id="{EBF62517-A37F-4981-BC87-467F7733B46E}"/>
                  </a:ext>
                </a:extLst>
              </p:cNvPr>
              <p:cNvSpPr>
                <a:spLocks noChangeArrowheads="1"/>
              </p:cNvSpPr>
              <p:nvPr/>
            </p:nvSpPr>
            <p:spPr bwMode="auto">
              <a:xfrm>
                <a:off x="5192140" y="18922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8" name="Freeform: Shape 827">
                <a:extLst>
                  <a:ext uri="{FF2B5EF4-FFF2-40B4-BE49-F238E27FC236}">
                    <a16:creationId xmlns:a16="http://schemas.microsoft.com/office/drawing/2014/main" id="{3E6079A3-59D9-4DD9-8043-8292653C603D}"/>
                  </a:ext>
                </a:extLst>
              </p:cNvPr>
              <p:cNvSpPr>
                <a:spLocks noChangeArrowheads="1"/>
              </p:cNvSpPr>
              <p:nvPr/>
            </p:nvSpPr>
            <p:spPr bwMode="auto">
              <a:xfrm>
                <a:off x="500038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9" name="Freeform: Shape 828">
                <a:extLst>
                  <a:ext uri="{FF2B5EF4-FFF2-40B4-BE49-F238E27FC236}">
                    <a16:creationId xmlns:a16="http://schemas.microsoft.com/office/drawing/2014/main" id="{6F3E8B1D-2485-437D-A574-6122FAE0C158}"/>
                  </a:ext>
                </a:extLst>
              </p:cNvPr>
              <p:cNvSpPr>
                <a:spLocks noChangeArrowheads="1"/>
              </p:cNvSpPr>
              <p:nvPr/>
            </p:nvSpPr>
            <p:spPr bwMode="auto">
              <a:xfrm>
                <a:off x="562903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0" name="Freeform: Shape 829">
                <a:extLst>
                  <a:ext uri="{FF2B5EF4-FFF2-40B4-BE49-F238E27FC236}">
                    <a16:creationId xmlns:a16="http://schemas.microsoft.com/office/drawing/2014/main" id="{F490B1EA-4E3F-4F3C-81F9-821E999E24BB}"/>
                  </a:ext>
                </a:extLst>
              </p:cNvPr>
              <p:cNvSpPr>
                <a:spLocks noChangeArrowheads="1"/>
              </p:cNvSpPr>
              <p:nvPr/>
            </p:nvSpPr>
            <p:spPr bwMode="auto">
              <a:xfrm>
                <a:off x="48620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1" name="Freeform: Shape 830">
                <a:extLst>
                  <a:ext uri="{FF2B5EF4-FFF2-40B4-BE49-F238E27FC236}">
                    <a16:creationId xmlns:a16="http://schemas.microsoft.com/office/drawing/2014/main" id="{7BF105F5-5D07-412F-9F97-2855F2569350}"/>
                  </a:ext>
                </a:extLst>
              </p:cNvPr>
              <p:cNvSpPr>
                <a:spLocks noChangeArrowheads="1"/>
              </p:cNvSpPr>
              <p:nvPr/>
            </p:nvSpPr>
            <p:spPr bwMode="auto">
              <a:xfrm>
                <a:off x="549065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2" name="Freeform: Shape 831">
                <a:extLst>
                  <a:ext uri="{FF2B5EF4-FFF2-40B4-BE49-F238E27FC236}">
                    <a16:creationId xmlns:a16="http://schemas.microsoft.com/office/drawing/2014/main" id="{BFEBDC2F-53E8-4090-859B-61220203BD5D}"/>
                  </a:ext>
                </a:extLst>
              </p:cNvPr>
              <p:cNvSpPr>
                <a:spLocks noChangeArrowheads="1"/>
              </p:cNvSpPr>
              <p:nvPr/>
            </p:nvSpPr>
            <p:spPr bwMode="auto">
              <a:xfrm>
                <a:off x="55859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3" name="Freeform: Shape 832">
                <a:extLst>
                  <a:ext uri="{FF2B5EF4-FFF2-40B4-BE49-F238E27FC236}">
                    <a16:creationId xmlns:a16="http://schemas.microsoft.com/office/drawing/2014/main" id="{85001383-FF69-482F-9659-3DF2744670AC}"/>
                  </a:ext>
                </a:extLst>
              </p:cNvPr>
              <p:cNvSpPr>
                <a:spLocks noChangeArrowheads="1"/>
              </p:cNvSpPr>
              <p:nvPr/>
            </p:nvSpPr>
            <p:spPr bwMode="auto">
              <a:xfrm>
                <a:off x="4902391"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4" name="Freeform: Shape 833">
                <a:extLst>
                  <a:ext uri="{FF2B5EF4-FFF2-40B4-BE49-F238E27FC236}">
                    <a16:creationId xmlns:a16="http://schemas.microsoft.com/office/drawing/2014/main" id="{32FF634E-9707-43EC-BF44-9526F39D36B2}"/>
                  </a:ext>
                </a:extLst>
              </p:cNvPr>
              <p:cNvSpPr>
                <a:spLocks noChangeArrowheads="1"/>
              </p:cNvSpPr>
              <p:nvPr/>
            </p:nvSpPr>
            <p:spPr bwMode="auto">
              <a:xfrm>
                <a:off x="502975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5" name="Freeform: Shape 834">
                <a:extLst>
                  <a:ext uri="{FF2B5EF4-FFF2-40B4-BE49-F238E27FC236}">
                    <a16:creationId xmlns:a16="http://schemas.microsoft.com/office/drawing/2014/main" id="{0B944A25-22A5-4E99-A927-BB2BE730C7F8}"/>
                  </a:ext>
                </a:extLst>
              </p:cNvPr>
              <p:cNvSpPr>
                <a:spLocks noChangeArrowheads="1"/>
              </p:cNvSpPr>
              <p:nvPr/>
            </p:nvSpPr>
            <p:spPr bwMode="auto">
              <a:xfrm>
                <a:off x="5125009" y="191697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6" name="Freeform: Shape 835">
                <a:extLst>
                  <a:ext uri="{FF2B5EF4-FFF2-40B4-BE49-F238E27FC236}">
                    <a16:creationId xmlns:a16="http://schemas.microsoft.com/office/drawing/2014/main" id="{FF1B664C-E144-41B1-84FD-BDE3B8A5C9A4}"/>
                  </a:ext>
                </a:extLst>
              </p:cNvPr>
              <p:cNvSpPr>
                <a:spLocks noChangeArrowheads="1"/>
              </p:cNvSpPr>
              <p:nvPr/>
            </p:nvSpPr>
            <p:spPr bwMode="auto">
              <a:xfrm>
                <a:off x="52167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7" name="Freeform: Shape 836">
                <a:extLst>
                  <a:ext uri="{FF2B5EF4-FFF2-40B4-BE49-F238E27FC236}">
                    <a16:creationId xmlns:a16="http://schemas.microsoft.com/office/drawing/2014/main" id="{C451BCA4-2E31-48EE-8EBA-16A382D4444D}"/>
                  </a:ext>
                </a:extLst>
              </p:cNvPr>
              <p:cNvSpPr>
                <a:spLocks noChangeArrowheads="1"/>
              </p:cNvSpPr>
              <p:nvPr/>
            </p:nvSpPr>
            <p:spPr bwMode="auto">
              <a:xfrm>
                <a:off x="527740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8" name="Freeform: Shape 837">
                <a:extLst>
                  <a:ext uri="{FF2B5EF4-FFF2-40B4-BE49-F238E27FC236}">
                    <a16:creationId xmlns:a16="http://schemas.microsoft.com/office/drawing/2014/main" id="{FD8F7AAE-1DBA-4968-925A-DDF4C64595E6}"/>
                  </a:ext>
                </a:extLst>
              </p:cNvPr>
              <p:cNvSpPr>
                <a:spLocks noChangeArrowheads="1"/>
              </p:cNvSpPr>
              <p:nvPr/>
            </p:nvSpPr>
            <p:spPr bwMode="auto">
              <a:xfrm>
                <a:off x="53691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9" name="Freeform: Shape 838">
                <a:extLst>
                  <a:ext uri="{FF2B5EF4-FFF2-40B4-BE49-F238E27FC236}">
                    <a16:creationId xmlns:a16="http://schemas.microsoft.com/office/drawing/2014/main" id="{229D6765-6C92-4469-B4CD-352781595878}"/>
                  </a:ext>
                </a:extLst>
              </p:cNvPr>
              <p:cNvSpPr>
                <a:spLocks noChangeArrowheads="1"/>
              </p:cNvSpPr>
              <p:nvPr/>
            </p:nvSpPr>
            <p:spPr bwMode="auto">
              <a:xfrm>
                <a:off x="5429809"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0" name="Freeform: Shape 839">
                <a:extLst>
                  <a:ext uri="{FF2B5EF4-FFF2-40B4-BE49-F238E27FC236}">
                    <a16:creationId xmlns:a16="http://schemas.microsoft.com/office/drawing/2014/main" id="{6C82BC4D-F73A-45D8-85D4-7723B8E76542}"/>
                  </a:ext>
                </a:extLst>
              </p:cNvPr>
              <p:cNvSpPr>
                <a:spLocks noChangeArrowheads="1"/>
              </p:cNvSpPr>
              <p:nvPr/>
            </p:nvSpPr>
            <p:spPr bwMode="auto">
              <a:xfrm>
                <a:off x="5530698" y="19169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1" name="Freeform: Shape 840">
                <a:extLst>
                  <a:ext uri="{FF2B5EF4-FFF2-40B4-BE49-F238E27FC236}">
                    <a16:creationId xmlns:a16="http://schemas.microsoft.com/office/drawing/2014/main" id="{E0ED08DE-308B-42E4-92CF-C403E0AE9D69}"/>
                  </a:ext>
                </a:extLst>
              </p:cNvPr>
              <p:cNvSpPr>
                <a:spLocks noChangeArrowheads="1"/>
              </p:cNvSpPr>
              <p:nvPr/>
            </p:nvSpPr>
            <p:spPr bwMode="auto">
              <a:xfrm>
                <a:off x="5654866"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2" name="Freeform: Shape 841">
                <a:extLst>
                  <a:ext uri="{FF2B5EF4-FFF2-40B4-BE49-F238E27FC236}">
                    <a16:creationId xmlns:a16="http://schemas.microsoft.com/office/drawing/2014/main" id="{0C8AF38E-1F94-4A03-AA4A-1F2BBC92B092}"/>
                  </a:ext>
                </a:extLst>
              </p:cNvPr>
              <p:cNvSpPr>
                <a:spLocks noChangeArrowheads="1"/>
              </p:cNvSpPr>
              <p:nvPr/>
            </p:nvSpPr>
            <p:spPr bwMode="auto">
              <a:xfrm>
                <a:off x="5725084"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3" name="Freeform: Shape 842">
                <a:extLst>
                  <a:ext uri="{FF2B5EF4-FFF2-40B4-BE49-F238E27FC236}">
                    <a16:creationId xmlns:a16="http://schemas.microsoft.com/office/drawing/2014/main" id="{DC75BFB9-CF11-40C3-AACC-3E102216614B}"/>
                  </a:ext>
                </a:extLst>
              </p:cNvPr>
              <p:cNvSpPr>
                <a:spLocks noChangeArrowheads="1"/>
              </p:cNvSpPr>
              <p:nvPr/>
            </p:nvSpPr>
            <p:spPr bwMode="auto">
              <a:xfrm>
                <a:off x="500164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4" name="Freeform: Shape 843">
                <a:extLst>
                  <a:ext uri="{FF2B5EF4-FFF2-40B4-BE49-F238E27FC236}">
                    <a16:creationId xmlns:a16="http://schemas.microsoft.com/office/drawing/2014/main" id="{D15583A9-0FBA-4211-A487-71F39F5A6C6A}"/>
                  </a:ext>
                </a:extLst>
              </p:cNvPr>
              <p:cNvSpPr>
                <a:spLocks noChangeArrowheads="1"/>
              </p:cNvSpPr>
              <p:nvPr/>
            </p:nvSpPr>
            <p:spPr bwMode="auto">
              <a:xfrm>
                <a:off x="563029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845" name="Group 844">
                <a:extLst>
                  <a:ext uri="{FF2B5EF4-FFF2-40B4-BE49-F238E27FC236}">
                    <a16:creationId xmlns:a16="http://schemas.microsoft.com/office/drawing/2014/main" id="{B791316E-8656-47CA-823A-96A38A170BDE}"/>
                  </a:ext>
                </a:extLst>
              </p:cNvPr>
              <p:cNvGrpSpPr/>
              <p:nvPr/>
            </p:nvGrpSpPr>
            <p:grpSpPr>
              <a:xfrm>
                <a:off x="4820729" y="2024378"/>
                <a:ext cx="887411" cy="517132"/>
                <a:chOff x="4820729" y="2024378"/>
                <a:chExt cx="887411" cy="517132"/>
              </a:xfrm>
            </p:grpSpPr>
            <p:sp>
              <p:nvSpPr>
                <p:cNvPr id="846" name="Freeform: Shape 845">
                  <a:extLst>
                    <a:ext uri="{FF2B5EF4-FFF2-40B4-BE49-F238E27FC236}">
                      <a16:creationId xmlns:a16="http://schemas.microsoft.com/office/drawing/2014/main" id="{7D96E446-3D97-4548-9A09-1DF0B51E32D0}"/>
                    </a:ext>
                  </a:extLst>
                </p:cNvPr>
                <p:cNvSpPr>
                  <a:spLocks noChangeArrowheads="1"/>
                </p:cNvSpPr>
                <p:nvPr/>
              </p:nvSpPr>
              <p:spPr bwMode="auto">
                <a:xfrm>
                  <a:off x="4906111" y="2024378"/>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2"/>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7" name="Freeform: Shape 846">
                  <a:extLst>
                    <a:ext uri="{FF2B5EF4-FFF2-40B4-BE49-F238E27FC236}">
                      <a16:creationId xmlns:a16="http://schemas.microsoft.com/office/drawing/2014/main" id="{35C1B859-3F70-4478-B841-A84F7AFCA889}"/>
                    </a:ext>
                  </a:extLst>
                </p:cNvPr>
                <p:cNvSpPr>
                  <a:spLocks noChangeArrowheads="1"/>
                </p:cNvSpPr>
                <p:nvPr/>
              </p:nvSpPr>
              <p:spPr bwMode="auto">
                <a:xfrm>
                  <a:off x="5007990" y="2025636"/>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8" name="Freeform: Shape 847">
                  <a:extLst>
                    <a:ext uri="{FF2B5EF4-FFF2-40B4-BE49-F238E27FC236}">
                      <a16:creationId xmlns:a16="http://schemas.microsoft.com/office/drawing/2014/main" id="{69F69547-0DDC-4003-B7F6-8B2355E2FB16}"/>
                    </a:ext>
                  </a:extLst>
                </p:cNvPr>
                <p:cNvSpPr>
                  <a:spLocks noChangeArrowheads="1"/>
                </p:cNvSpPr>
                <p:nvPr/>
              </p:nvSpPr>
              <p:spPr bwMode="auto">
                <a:xfrm>
                  <a:off x="5560440" y="2025636"/>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9" name="Freeform: Shape 848">
                  <a:extLst>
                    <a:ext uri="{FF2B5EF4-FFF2-40B4-BE49-F238E27FC236}">
                      <a16:creationId xmlns:a16="http://schemas.microsoft.com/office/drawing/2014/main" id="{4C99B7DC-ACD5-433B-96B0-1FAAAFD9120E}"/>
                    </a:ext>
                  </a:extLst>
                </p:cNvPr>
                <p:cNvSpPr>
                  <a:spLocks noChangeArrowheads="1"/>
                </p:cNvSpPr>
                <p:nvPr/>
              </p:nvSpPr>
              <p:spPr bwMode="auto">
                <a:xfrm>
                  <a:off x="5625858" y="202975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0" name="Freeform: Shape 849">
                  <a:extLst>
                    <a:ext uri="{FF2B5EF4-FFF2-40B4-BE49-F238E27FC236}">
                      <a16:creationId xmlns:a16="http://schemas.microsoft.com/office/drawing/2014/main" id="{2E3DE09A-8130-4D5E-9173-C17327F7ADA0}"/>
                    </a:ext>
                  </a:extLst>
                </p:cNvPr>
                <p:cNvSpPr>
                  <a:spLocks noChangeArrowheads="1"/>
                </p:cNvSpPr>
                <p:nvPr/>
              </p:nvSpPr>
              <p:spPr bwMode="auto">
                <a:xfrm>
                  <a:off x="4963604" y="2038209"/>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1" name="Freeform: Shape 850">
                  <a:extLst>
                    <a:ext uri="{FF2B5EF4-FFF2-40B4-BE49-F238E27FC236}">
                      <a16:creationId xmlns:a16="http://schemas.microsoft.com/office/drawing/2014/main" id="{4D8D6F20-888E-4C5A-8548-B60030D4CB57}"/>
                    </a:ext>
                  </a:extLst>
                </p:cNvPr>
                <p:cNvSpPr>
                  <a:spLocks noChangeArrowheads="1"/>
                </p:cNvSpPr>
                <p:nvPr/>
              </p:nvSpPr>
              <p:spPr bwMode="auto">
                <a:xfrm>
                  <a:off x="5306504" y="2038209"/>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2" name="Freeform: Shape 851">
                  <a:extLst>
                    <a:ext uri="{FF2B5EF4-FFF2-40B4-BE49-F238E27FC236}">
                      <a16:creationId xmlns:a16="http://schemas.microsoft.com/office/drawing/2014/main" id="{BEDCC935-C6F7-4013-BA13-B0D07217849C}"/>
                    </a:ext>
                  </a:extLst>
                </p:cNvPr>
                <p:cNvSpPr>
                  <a:spLocks noChangeArrowheads="1"/>
                </p:cNvSpPr>
                <p:nvPr/>
              </p:nvSpPr>
              <p:spPr bwMode="auto">
                <a:xfrm>
                  <a:off x="4842065" y="2050325"/>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3" name="Freeform: Shape 852">
                  <a:extLst>
                    <a:ext uri="{FF2B5EF4-FFF2-40B4-BE49-F238E27FC236}">
                      <a16:creationId xmlns:a16="http://schemas.microsoft.com/office/drawing/2014/main" id="{9975AB39-9C22-4E05-9BF5-C168164ED05C}"/>
                    </a:ext>
                  </a:extLst>
                </p:cNvPr>
                <p:cNvSpPr>
                  <a:spLocks noChangeArrowheads="1"/>
                </p:cNvSpPr>
                <p:nvPr/>
              </p:nvSpPr>
              <p:spPr bwMode="auto">
                <a:xfrm>
                  <a:off x="5070665" y="2050325"/>
                  <a:ext cx="48795" cy="57707"/>
                </a:xfrm>
                <a:custGeom>
                  <a:avLst/>
                  <a:gdLst/>
                  <a:ahLst/>
                  <a:cxnLst/>
                  <a:rect l="l" t="t" r="r" b="b"/>
                  <a:pathLst>
                    <a:path w="48795"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4" name="Freeform: Shape 853">
                  <a:extLst>
                    <a:ext uri="{FF2B5EF4-FFF2-40B4-BE49-F238E27FC236}">
                      <a16:creationId xmlns:a16="http://schemas.microsoft.com/office/drawing/2014/main" id="{32544878-1307-4186-B303-C18F15E59191}"/>
                    </a:ext>
                  </a:extLst>
                </p:cNvPr>
                <p:cNvSpPr>
                  <a:spLocks noChangeArrowheads="1"/>
                </p:cNvSpPr>
                <p:nvPr/>
              </p:nvSpPr>
              <p:spPr bwMode="auto">
                <a:xfrm>
                  <a:off x="5150408" y="2050325"/>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5" name="Freeform: Shape 854">
                  <a:extLst>
                    <a:ext uri="{FF2B5EF4-FFF2-40B4-BE49-F238E27FC236}">
                      <a16:creationId xmlns:a16="http://schemas.microsoft.com/office/drawing/2014/main" id="{C3E37681-2190-4124-9C5C-5756706BE47A}"/>
                    </a:ext>
                  </a:extLst>
                </p:cNvPr>
                <p:cNvSpPr>
                  <a:spLocks noChangeArrowheads="1"/>
                </p:cNvSpPr>
                <p:nvPr/>
              </p:nvSpPr>
              <p:spPr bwMode="auto">
                <a:xfrm>
                  <a:off x="5213197" y="2050325"/>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1"/>
                        <a:pt x="22518" y="21230"/>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3"/>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6" name="Freeform: Shape 855">
                  <a:extLst>
                    <a:ext uri="{FF2B5EF4-FFF2-40B4-BE49-F238E27FC236}">
                      <a16:creationId xmlns:a16="http://schemas.microsoft.com/office/drawing/2014/main" id="{99A33CA4-C887-4098-9B23-4129269CE028}"/>
                    </a:ext>
                  </a:extLst>
                </p:cNvPr>
                <p:cNvSpPr>
                  <a:spLocks noChangeArrowheads="1"/>
                </p:cNvSpPr>
                <p:nvPr/>
              </p:nvSpPr>
              <p:spPr bwMode="auto">
                <a:xfrm>
                  <a:off x="5274233" y="205032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7" name="Freeform: Shape 856">
                  <a:extLst>
                    <a:ext uri="{FF2B5EF4-FFF2-40B4-BE49-F238E27FC236}">
                      <a16:creationId xmlns:a16="http://schemas.microsoft.com/office/drawing/2014/main" id="{9BE91233-1066-47AD-9FD7-D2345EF9D6D2}"/>
                    </a:ext>
                  </a:extLst>
                </p:cNvPr>
                <p:cNvSpPr>
                  <a:spLocks noChangeArrowheads="1"/>
                </p:cNvSpPr>
                <p:nvPr/>
              </p:nvSpPr>
              <p:spPr bwMode="auto">
                <a:xfrm>
                  <a:off x="5350433" y="2050320"/>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6"/>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8" name="Freeform: Shape 857">
                  <a:extLst>
                    <a:ext uri="{FF2B5EF4-FFF2-40B4-BE49-F238E27FC236}">
                      <a16:creationId xmlns:a16="http://schemas.microsoft.com/office/drawing/2014/main" id="{3B28ECF9-B4C1-4A6A-8D76-E9BD0C81D89F}"/>
                    </a:ext>
                  </a:extLst>
                </p:cNvPr>
                <p:cNvSpPr>
                  <a:spLocks noChangeArrowheads="1"/>
                </p:cNvSpPr>
                <p:nvPr/>
              </p:nvSpPr>
              <p:spPr bwMode="auto">
                <a:xfrm>
                  <a:off x="5413565" y="2050325"/>
                  <a:ext cx="48795" cy="57707"/>
                </a:xfrm>
                <a:custGeom>
                  <a:avLst/>
                  <a:gdLst/>
                  <a:ahLst/>
                  <a:cxnLst/>
                  <a:rect l="l" t="t" r="r" b="b"/>
                  <a:pathLst>
                    <a:path w="48795"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9" name="Freeform: Shape 858">
                  <a:extLst>
                    <a:ext uri="{FF2B5EF4-FFF2-40B4-BE49-F238E27FC236}">
                      <a16:creationId xmlns:a16="http://schemas.microsoft.com/office/drawing/2014/main" id="{CEEF8A0F-9E9A-4295-A72E-97C0ABD3B7AD}"/>
                    </a:ext>
                  </a:extLst>
                </p:cNvPr>
                <p:cNvSpPr>
                  <a:spLocks noChangeArrowheads="1"/>
                </p:cNvSpPr>
                <p:nvPr/>
              </p:nvSpPr>
              <p:spPr bwMode="auto">
                <a:xfrm>
                  <a:off x="5474258" y="205032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0" name="Freeform: Shape 859">
                  <a:extLst>
                    <a:ext uri="{FF2B5EF4-FFF2-40B4-BE49-F238E27FC236}">
                      <a16:creationId xmlns:a16="http://schemas.microsoft.com/office/drawing/2014/main" id="{1695FDD9-A2E0-4E7A-99AE-8BA1D4D071ED}"/>
                    </a:ext>
                  </a:extLst>
                </p:cNvPr>
                <p:cNvSpPr>
                  <a:spLocks noChangeArrowheads="1"/>
                </p:cNvSpPr>
                <p:nvPr/>
              </p:nvSpPr>
              <p:spPr bwMode="auto">
                <a:xfrm>
                  <a:off x="5509043" y="2050325"/>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0"/>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4"/>
                        <a:pt x="1486" y="16219"/>
                      </a:cubicBezTo>
                      <a:cubicBezTo>
                        <a:pt x="1545" y="11642"/>
                        <a:pt x="3253" y="7824"/>
                        <a:pt x="6611" y="4765"/>
                      </a:cubicBezTo>
                      <a:cubicBezTo>
                        <a:pt x="9968" y="1707"/>
                        <a:pt x="14621" y="118"/>
                        <a:pt x="20569"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1" name="Freeform: Shape 860">
                  <a:extLst>
                    <a:ext uri="{FF2B5EF4-FFF2-40B4-BE49-F238E27FC236}">
                      <a16:creationId xmlns:a16="http://schemas.microsoft.com/office/drawing/2014/main" id="{3130D007-0723-4C63-8DD6-E5281DFB2F35}"/>
                    </a:ext>
                  </a:extLst>
                </p:cNvPr>
                <p:cNvSpPr>
                  <a:spLocks noChangeArrowheads="1"/>
                </p:cNvSpPr>
                <p:nvPr/>
              </p:nvSpPr>
              <p:spPr bwMode="auto">
                <a:xfrm>
                  <a:off x="5655233" y="2050325"/>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2" name="Freeform: Shape 861">
                  <a:extLst>
                    <a:ext uri="{FF2B5EF4-FFF2-40B4-BE49-F238E27FC236}">
                      <a16:creationId xmlns:a16="http://schemas.microsoft.com/office/drawing/2014/main" id="{056BF759-F23F-4D1D-93F5-D11057821918}"/>
                    </a:ext>
                  </a:extLst>
                </p:cNvPr>
                <p:cNvSpPr>
                  <a:spLocks noChangeArrowheads="1"/>
                </p:cNvSpPr>
                <p:nvPr/>
              </p:nvSpPr>
              <p:spPr bwMode="auto">
                <a:xfrm>
                  <a:off x="5627115" y="2051468"/>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3" name="Freeform: Shape 862">
                  <a:extLst>
                    <a:ext uri="{FF2B5EF4-FFF2-40B4-BE49-F238E27FC236}">
                      <a16:creationId xmlns:a16="http://schemas.microsoft.com/office/drawing/2014/main" id="{E785324A-8131-461C-A25D-1EB524C760F5}"/>
                    </a:ext>
                  </a:extLst>
                </p:cNvPr>
                <p:cNvSpPr>
                  <a:spLocks noChangeArrowheads="1"/>
                </p:cNvSpPr>
                <p:nvPr/>
              </p:nvSpPr>
              <p:spPr bwMode="auto">
                <a:xfrm>
                  <a:off x="5391886" y="2157728"/>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6"/>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4" name="Freeform: Shape 863">
                  <a:extLst>
                    <a:ext uri="{FF2B5EF4-FFF2-40B4-BE49-F238E27FC236}">
                      <a16:creationId xmlns:a16="http://schemas.microsoft.com/office/drawing/2014/main" id="{B05C8022-F1F1-432B-A104-2BCD23002ECA}"/>
                    </a:ext>
                  </a:extLst>
                </p:cNvPr>
                <p:cNvSpPr>
                  <a:spLocks noChangeArrowheads="1"/>
                </p:cNvSpPr>
                <p:nvPr/>
              </p:nvSpPr>
              <p:spPr bwMode="auto">
                <a:xfrm>
                  <a:off x="4823015" y="2183675"/>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5" name="Freeform: Shape 864">
                  <a:extLst>
                    <a:ext uri="{FF2B5EF4-FFF2-40B4-BE49-F238E27FC236}">
                      <a16:creationId xmlns:a16="http://schemas.microsoft.com/office/drawing/2014/main" id="{51304FA6-5A83-40A9-8F8F-B8C45F1CB6BD}"/>
                    </a:ext>
                  </a:extLst>
                </p:cNvPr>
                <p:cNvSpPr>
                  <a:spLocks noChangeArrowheads="1"/>
                </p:cNvSpPr>
                <p:nvPr/>
              </p:nvSpPr>
              <p:spPr bwMode="auto">
                <a:xfrm>
                  <a:off x="4893233" y="2183675"/>
                  <a:ext cx="27761" cy="56450"/>
                </a:xfrm>
                <a:custGeom>
                  <a:avLst/>
                  <a:gdLst/>
                  <a:ahLst/>
                  <a:cxnLst/>
                  <a:rect l="l" t="t" r="r" b="b"/>
                  <a:pathLst>
                    <a:path w="27761" h="56450">
                      <a:moveTo>
                        <a:pt x="25018"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7"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6" name="Freeform: Shape 865">
                  <a:extLst>
                    <a:ext uri="{FF2B5EF4-FFF2-40B4-BE49-F238E27FC236}">
                      <a16:creationId xmlns:a16="http://schemas.microsoft.com/office/drawing/2014/main" id="{D593AAE1-E8B4-4722-8C04-5E52663B231F}"/>
                    </a:ext>
                  </a:extLst>
                </p:cNvPr>
                <p:cNvSpPr>
                  <a:spLocks noChangeArrowheads="1"/>
                </p:cNvSpPr>
                <p:nvPr/>
              </p:nvSpPr>
              <p:spPr bwMode="auto">
                <a:xfrm>
                  <a:off x="4947068"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7" name="Freeform: Shape 866">
                  <a:extLst>
                    <a:ext uri="{FF2B5EF4-FFF2-40B4-BE49-F238E27FC236}">
                      <a16:creationId xmlns:a16="http://schemas.microsoft.com/office/drawing/2014/main" id="{7AD9B87C-ED0F-4695-9FA5-30533AC1A268}"/>
                    </a:ext>
                  </a:extLst>
                </p:cNvPr>
                <p:cNvSpPr>
                  <a:spLocks noChangeArrowheads="1"/>
                </p:cNvSpPr>
                <p:nvPr/>
              </p:nvSpPr>
              <p:spPr bwMode="auto">
                <a:xfrm>
                  <a:off x="5061140" y="2183675"/>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8" name="Freeform: Shape 867">
                  <a:extLst>
                    <a:ext uri="{FF2B5EF4-FFF2-40B4-BE49-F238E27FC236}">
                      <a16:creationId xmlns:a16="http://schemas.microsoft.com/office/drawing/2014/main" id="{507699BC-A18A-44AC-9D04-C5BF71F06C7E}"/>
                    </a:ext>
                  </a:extLst>
                </p:cNvPr>
                <p:cNvSpPr>
                  <a:spLocks noChangeArrowheads="1"/>
                </p:cNvSpPr>
                <p:nvPr/>
              </p:nvSpPr>
              <p:spPr bwMode="auto">
                <a:xfrm>
                  <a:off x="5108765" y="2183675"/>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9" name="Freeform: Shape 868">
                  <a:extLst>
                    <a:ext uri="{FF2B5EF4-FFF2-40B4-BE49-F238E27FC236}">
                      <a16:creationId xmlns:a16="http://schemas.microsoft.com/office/drawing/2014/main" id="{AFCA8FFF-D0EB-421C-B120-3D4FD4FEFBD8}"/>
                    </a:ext>
                  </a:extLst>
                </p:cNvPr>
                <p:cNvSpPr>
                  <a:spLocks noChangeArrowheads="1"/>
                </p:cNvSpPr>
                <p:nvPr/>
              </p:nvSpPr>
              <p:spPr bwMode="auto">
                <a:xfrm>
                  <a:off x="5156390" y="2183675"/>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0" name="Freeform: Shape 869">
                  <a:extLst>
                    <a:ext uri="{FF2B5EF4-FFF2-40B4-BE49-F238E27FC236}">
                      <a16:creationId xmlns:a16="http://schemas.microsoft.com/office/drawing/2014/main" id="{E11B1159-92BF-407E-8571-4085CB7DE143}"/>
                    </a:ext>
                  </a:extLst>
                </p:cNvPr>
                <p:cNvSpPr>
                  <a:spLocks noChangeArrowheads="1"/>
                </p:cNvSpPr>
                <p:nvPr/>
              </p:nvSpPr>
              <p:spPr bwMode="auto">
                <a:xfrm>
                  <a:off x="5213768"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1" name="Freeform: Shape 870">
                  <a:extLst>
                    <a:ext uri="{FF2B5EF4-FFF2-40B4-BE49-F238E27FC236}">
                      <a16:creationId xmlns:a16="http://schemas.microsoft.com/office/drawing/2014/main" id="{31CDE64D-7EA4-41BB-AC30-B727787E00E7}"/>
                    </a:ext>
                  </a:extLst>
                </p:cNvPr>
                <p:cNvSpPr>
                  <a:spLocks noChangeArrowheads="1"/>
                </p:cNvSpPr>
                <p:nvPr/>
              </p:nvSpPr>
              <p:spPr bwMode="auto">
                <a:xfrm>
                  <a:off x="5261393"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2" name="Freeform: Shape 871">
                  <a:extLst>
                    <a:ext uri="{FF2B5EF4-FFF2-40B4-BE49-F238E27FC236}">
                      <a16:creationId xmlns:a16="http://schemas.microsoft.com/office/drawing/2014/main" id="{07DFF17B-4371-43D8-9F52-4502A05CC724}"/>
                    </a:ext>
                  </a:extLst>
                </p:cNvPr>
                <p:cNvSpPr>
                  <a:spLocks noChangeArrowheads="1"/>
                </p:cNvSpPr>
                <p:nvPr/>
              </p:nvSpPr>
              <p:spPr bwMode="auto">
                <a:xfrm>
                  <a:off x="5327840" y="2183675"/>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3" name="Freeform: Shape 872">
                  <a:extLst>
                    <a:ext uri="{FF2B5EF4-FFF2-40B4-BE49-F238E27FC236}">
                      <a16:creationId xmlns:a16="http://schemas.microsoft.com/office/drawing/2014/main" id="{C85FD3D4-92A2-4949-A388-4BE3BDC7B0D6}"/>
                    </a:ext>
                  </a:extLst>
                </p:cNvPr>
                <p:cNvSpPr>
                  <a:spLocks noChangeArrowheads="1"/>
                </p:cNvSpPr>
                <p:nvPr/>
              </p:nvSpPr>
              <p:spPr bwMode="auto">
                <a:xfrm>
                  <a:off x="4998122" y="2184818"/>
                  <a:ext cx="47078" cy="56567"/>
                </a:xfrm>
                <a:custGeom>
                  <a:avLst/>
                  <a:gdLst/>
                  <a:ahLst/>
                  <a:cxnLst/>
                  <a:rect l="l" t="t" r="r" b="b"/>
                  <a:pathLst>
                    <a:path w="47078" h="56567">
                      <a:moveTo>
                        <a:pt x="0" y="0"/>
                      </a:moveTo>
                      <a:lnTo>
                        <a:pt x="10045" y="0"/>
                      </a:lnTo>
                      <a:lnTo>
                        <a:pt x="10045" y="30518"/>
                      </a:lnTo>
                      <a:cubicBezTo>
                        <a:pt x="9994" y="35857"/>
                        <a:pt x="10924" y="40124"/>
                        <a:pt x="12832" y="43320"/>
                      </a:cubicBezTo>
                      <a:cubicBezTo>
                        <a:pt x="14740" y="46515"/>
                        <a:pt x="17928" y="48154"/>
                        <a:pt x="22396" y="48235"/>
                      </a:cubicBezTo>
                      <a:cubicBezTo>
                        <a:pt x="25786" y="48135"/>
                        <a:pt x="28612" y="47163"/>
                        <a:pt x="30872" y="45320"/>
                      </a:cubicBezTo>
                      <a:cubicBezTo>
                        <a:pt x="33134" y="43477"/>
                        <a:pt x="34730" y="41362"/>
                        <a:pt x="35661" y="38976"/>
                      </a:cubicBezTo>
                      <a:cubicBezTo>
                        <a:pt x="35950" y="38284"/>
                        <a:pt x="36174" y="37498"/>
                        <a:pt x="36333" y="36619"/>
                      </a:cubicBezTo>
                      <a:cubicBezTo>
                        <a:pt x="36493" y="35740"/>
                        <a:pt x="36574" y="34812"/>
                        <a:pt x="36576" y="33833"/>
                      </a:cubicBezTo>
                      <a:lnTo>
                        <a:pt x="36576" y="0"/>
                      </a:lnTo>
                      <a:lnTo>
                        <a:pt x="46621" y="0"/>
                      </a:lnTo>
                      <a:lnTo>
                        <a:pt x="46621"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4" name="Freeform: Shape 873">
                  <a:extLst>
                    <a:ext uri="{FF2B5EF4-FFF2-40B4-BE49-F238E27FC236}">
                      <a16:creationId xmlns:a16="http://schemas.microsoft.com/office/drawing/2014/main" id="{81B8EF65-907C-48E6-8F10-EC1136EA1FAF}"/>
                    </a:ext>
                  </a:extLst>
                </p:cNvPr>
                <p:cNvSpPr>
                  <a:spLocks noChangeArrowheads="1"/>
                </p:cNvSpPr>
                <p:nvPr/>
              </p:nvSpPr>
              <p:spPr bwMode="auto">
                <a:xfrm>
                  <a:off x="4865115" y="2301861"/>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5" name="Freeform: Shape 874">
                  <a:extLst>
                    <a:ext uri="{FF2B5EF4-FFF2-40B4-BE49-F238E27FC236}">
                      <a16:creationId xmlns:a16="http://schemas.microsoft.com/office/drawing/2014/main" id="{43DF9A9D-991D-4EAC-9D21-D2A9DC0DBC37}"/>
                    </a:ext>
                  </a:extLst>
                </p:cNvPr>
                <p:cNvSpPr>
                  <a:spLocks noChangeArrowheads="1"/>
                </p:cNvSpPr>
                <p:nvPr/>
              </p:nvSpPr>
              <p:spPr bwMode="auto">
                <a:xfrm>
                  <a:off x="4820729" y="231443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6" name="Freeform: Shape 875">
                  <a:extLst>
                    <a:ext uri="{FF2B5EF4-FFF2-40B4-BE49-F238E27FC236}">
                      <a16:creationId xmlns:a16="http://schemas.microsoft.com/office/drawing/2014/main" id="{ABE4E9E4-F748-4D61-8FAB-0F2647BE3D73}"/>
                    </a:ext>
                  </a:extLst>
                </p:cNvPr>
                <p:cNvSpPr>
                  <a:spLocks noChangeArrowheads="1"/>
                </p:cNvSpPr>
                <p:nvPr/>
              </p:nvSpPr>
              <p:spPr bwMode="auto">
                <a:xfrm>
                  <a:off x="5144579" y="231443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7" name="Freeform: Shape 876">
                  <a:extLst>
                    <a:ext uri="{FF2B5EF4-FFF2-40B4-BE49-F238E27FC236}">
                      <a16:creationId xmlns:a16="http://schemas.microsoft.com/office/drawing/2014/main" id="{C90D8473-1AC8-40B8-A762-874767ED4B57}"/>
                    </a:ext>
                  </a:extLst>
                </p:cNvPr>
                <p:cNvSpPr>
                  <a:spLocks noChangeArrowheads="1"/>
                </p:cNvSpPr>
                <p:nvPr/>
              </p:nvSpPr>
              <p:spPr bwMode="auto">
                <a:xfrm>
                  <a:off x="4927790" y="232655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8" name="Freeform: Shape 877">
                  <a:extLst>
                    <a:ext uri="{FF2B5EF4-FFF2-40B4-BE49-F238E27FC236}">
                      <a16:creationId xmlns:a16="http://schemas.microsoft.com/office/drawing/2014/main" id="{C8929EA1-21D8-432A-BBAE-28978DA8A7CD}"/>
                    </a:ext>
                  </a:extLst>
                </p:cNvPr>
                <p:cNvSpPr>
                  <a:spLocks noChangeArrowheads="1"/>
                </p:cNvSpPr>
                <p:nvPr/>
              </p:nvSpPr>
              <p:spPr bwMode="auto">
                <a:xfrm>
                  <a:off x="5089372" y="2326550"/>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8"/>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9"/>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3"/>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6"/>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9" name="Freeform: Shape 878">
                  <a:extLst>
                    <a:ext uri="{FF2B5EF4-FFF2-40B4-BE49-F238E27FC236}">
                      <a16:creationId xmlns:a16="http://schemas.microsoft.com/office/drawing/2014/main" id="{1D9CAD23-D487-4DC3-AB17-12B6A6DAF37C}"/>
                    </a:ext>
                  </a:extLst>
                </p:cNvPr>
                <p:cNvSpPr>
                  <a:spLocks noChangeArrowheads="1"/>
                </p:cNvSpPr>
                <p:nvPr/>
              </p:nvSpPr>
              <p:spPr bwMode="auto">
                <a:xfrm>
                  <a:off x="5184965" y="232655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0" name="Freeform: Shape 879">
                  <a:extLst>
                    <a:ext uri="{FF2B5EF4-FFF2-40B4-BE49-F238E27FC236}">
                      <a16:creationId xmlns:a16="http://schemas.microsoft.com/office/drawing/2014/main" id="{FA44F28B-10D2-4042-B063-4CC392936D65}"/>
                    </a:ext>
                  </a:extLst>
                </p:cNvPr>
                <p:cNvSpPr>
                  <a:spLocks noChangeArrowheads="1"/>
                </p:cNvSpPr>
                <p:nvPr/>
              </p:nvSpPr>
              <p:spPr bwMode="auto">
                <a:xfrm>
                  <a:off x="5245658" y="2326550"/>
                  <a:ext cx="27761" cy="56450"/>
                </a:xfrm>
                <a:custGeom>
                  <a:avLst/>
                  <a:gdLst/>
                  <a:ahLst/>
                  <a:cxnLst/>
                  <a:rect l="l" t="t" r="r" b="b"/>
                  <a:pathLst>
                    <a:path w="27761" h="56450">
                      <a:moveTo>
                        <a:pt x="25017"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1" name="Freeform: Shape 880">
                  <a:extLst>
                    <a:ext uri="{FF2B5EF4-FFF2-40B4-BE49-F238E27FC236}">
                      <a16:creationId xmlns:a16="http://schemas.microsoft.com/office/drawing/2014/main" id="{1CDF6202-4BE7-4CB5-BDB9-94E4F091BA22}"/>
                    </a:ext>
                  </a:extLst>
                </p:cNvPr>
                <p:cNvSpPr>
                  <a:spLocks noChangeArrowheads="1"/>
                </p:cNvSpPr>
                <p:nvPr/>
              </p:nvSpPr>
              <p:spPr bwMode="auto">
                <a:xfrm>
                  <a:off x="5001704" y="2327693"/>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80" y="39993"/>
                        <a:pt x="21189" y="42871"/>
                        <a:pt x="21713" y="45720"/>
                      </a:cubicBezTo>
                      <a:lnTo>
                        <a:pt x="22056" y="45720"/>
                      </a:lnTo>
                      <a:cubicBezTo>
                        <a:pt x="22696" y="42911"/>
                        <a:pt x="23444" y="40039"/>
                        <a:pt x="24298" y="37101"/>
                      </a:cubicBezTo>
                      <a:cubicBezTo>
                        <a:pt x="25153" y="34164"/>
                        <a:pt x="26044" y="31205"/>
                        <a:pt x="26970" y="28225"/>
                      </a:cubicBezTo>
                      <a:lnTo>
                        <a:pt x="35998" y="0"/>
                      </a:lnTo>
                      <a:lnTo>
                        <a:pt x="44454" y="0"/>
                      </a:lnTo>
                      <a:lnTo>
                        <a:pt x="53025" y="27653"/>
                      </a:lnTo>
                      <a:cubicBezTo>
                        <a:pt x="54051" y="30957"/>
                        <a:pt x="54970" y="34097"/>
                        <a:pt x="55782" y="37073"/>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2" name="Freeform: Shape 881">
                  <a:extLst>
                    <a:ext uri="{FF2B5EF4-FFF2-40B4-BE49-F238E27FC236}">
                      <a16:creationId xmlns:a16="http://schemas.microsoft.com/office/drawing/2014/main" id="{BCD3ACFF-E288-49D5-A523-752C0DD067C1}"/>
                    </a:ext>
                  </a:extLst>
                </p:cNvPr>
                <p:cNvSpPr>
                  <a:spLocks noChangeArrowheads="1"/>
                </p:cNvSpPr>
                <p:nvPr/>
              </p:nvSpPr>
              <p:spPr bwMode="auto">
                <a:xfrm>
                  <a:off x="4973129" y="244778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3" name="Freeform: Shape 882">
                  <a:extLst>
                    <a:ext uri="{FF2B5EF4-FFF2-40B4-BE49-F238E27FC236}">
                      <a16:creationId xmlns:a16="http://schemas.microsoft.com/office/drawing/2014/main" id="{829567F1-58B7-463C-BBED-81891C051DF2}"/>
                    </a:ext>
                  </a:extLst>
                </p:cNvPr>
                <p:cNvSpPr>
                  <a:spLocks noChangeArrowheads="1"/>
                </p:cNvSpPr>
                <p:nvPr/>
              </p:nvSpPr>
              <p:spPr bwMode="auto">
                <a:xfrm>
                  <a:off x="4823243" y="2459900"/>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4" name="Freeform: Shape 883">
                  <a:extLst>
                    <a:ext uri="{FF2B5EF4-FFF2-40B4-BE49-F238E27FC236}">
                      <a16:creationId xmlns:a16="http://schemas.microsoft.com/office/drawing/2014/main" id="{A741AE6A-742F-4853-9D24-3CBD6B56C3B3}"/>
                    </a:ext>
                  </a:extLst>
                </p:cNvPr>
                <p:cNvSpPr>
                  <a:spLocks noChangeArrowheads="1"/>
                </p:cNvSpPr>
                <p:nvPr/>
              </p:nvSpPr>
              <p:spPr bwMode="auto">
                <a:xfrm>
                  <a:off x="4928018" y="2459900"/>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5" name="Freeform: Shape 884">
                  <a:extLst>
                    <a:ext uri="{FF2B5EF4-FFF2-40B4-BE49-F238E27FC236}">
                      <a16:creationId xmlns:a16="http://schemas.microsoft.com/office/drawing/2014/main" id="{34460BCF-43E1-43A8-B2DD-7B9198C60DBE}"/>
                    </a:ext>
                  </a:extLst>
                </p:cNvPr>
                <p:cNvSpPr>
                  <a:spLocks noChangeArrowheads="1"/>
                </p:cNvSpPr>
                <p:nvPr/>
              </p:nvSpPr>
              <p:spPr bwMode="auto">
                <a:xfrm>
                  <a:off x="5013515" y="245990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6" name="Freeform: Shape 885">
                  <a:extLst>
                    <a:ext uri="{FF2B5EF4-FFF2-40B4-BE49-F238E27FC236}">
                      <a16:creationId xmlns:a16="http://schemas.microsoft.com/office/drawing/2014/main" id="{D27353B3-45F7-4C0C-9B5C-08BBE95F7160}"/>
                    </a:ext>
                  </a:extLst>
                </p:cNvPr>
                <p:cNvSpPr>
                  <a:spLocks noChangeArrowheads="1"/>
                </p:cNvSpPr>
                <p:nvPr/>
              </p:nvSpPr>
              <p:spPr bwMode="auto">
                <a:xfrm>
                  <a:off x="5074208" y="2459896"/>
                  <a:ext cx="79539" cy="56454"/>
                </a:xfrm>
                <a:custGeom>
                  <a:avLst/>
                  <a:gdLst/>
                  <a:ahLst/>
                  <a:cxnLst/>
                  <a:rect l="l" t="t" r="r" b="b"/>
                  <a:pathLst>
                    <a:path w="79539" h="56454">
                      <a:moveTo>
                        <a:pt x="27085" y="4"/>
                      </a:moveTo>
                      <a:cubicBezTo>
                        <a:pt x="30835" y="59"/>
                        <a:pt x="34054" y="1091"/>
                        <a:pt x="36743" y="3100"/>
                      </a:cubicBezTo>
                      <a:cubicBezTo>
                        <a:pt x="39431"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20"/>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2"/>
                        <a:pt x="27373" y="8298"/>
                        <a:pt x="23539" y="8220"/>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7" name="Freeform: Shape 886">
                  <a:extLst>
                    <a:ext uri="{FF2B5EF4-FFF2-40B4-BE49-F238E27FC236}">
                      <a16:creationId xmlns:a16="http://schemas.microsoft.com/office/drawing/2014/main" id="{736E0CC7-0C6D-42AB-989E-EE08585F0C4C}"/>
                    </a:ext>
                  </a:extLst>
                </p:cNvPr>
                <p:cNvSpPr>
                  <a:spLocks noChangeArrowheads="1"/>
                </p:cNvSpPr>
                <p:nvPr/>
              </p:nvSpPr>
              <p:spPr bwMode="auto">
                <a:xfrm>
                  <a:off x="4867325" y="2461043"/>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1"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8" name="Freeform: Shape 887">
                  <a:extLst>
                    <a:ext uri="{FF2B5EF4-FFF2-40B4-BE49-F238E27FC236}">
                      <a16:creationId xmlns:a16="http://schemas.microsoft.com/office/drawing/2014/main" id="{84E7098C-F6F3-4C55-BD9A-73D3783026A9}"/>
                    </a:ext>
                  </a:extLst>
                </p:cNvPr>
                <p:cNvSpPr>
                  <a:spLocks noChangeArrowheads="1"/>
                </p:cNvSpPr>
                <p:nvPr/>
              </p:nvSpPr>
              <p:spPr bwMode="auto">
                <a:xfrm>
                  <a:off x="5167515" y="2503220"/>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sp>
        <p:nvSpPr>
          <p:cNvPr id="2" name="Slide Number Placeholder 1">
            <a:extLst>
              <a:ext uri="{FF2B5EF4-FFF2-40B4-BE49-F238E27FC236}">
                <a16:creationId xmlns:a16="http://schemas.microsoft.com/office/drawing/2014/main" id="{69079E73-DAC2-4623-A0A4-411D7DE29BA3}"/>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124</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5455483"/>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4FB6B0E-52ED-49B8-A0C5-3FCDEAAA6332}"/>
              </a:ext>
            </a:extLst>
          </p:cNvPr>
          <p:cNvSpPr>
            <a:spLocks noGrp="1"/>
          </p:cNvSpPr>
          <p:nvPr>
            <p:ph type="body" idx="1"/>
          </p:nvPr>
        </p:nvSpPr>
        <p:spPr>
          <a:xfrm>
            <a:off x="3147911" y="1144077"/>
            <a:ext cx="5290185" cy="857250"/>
          </a:xfrm>
        </p:spPr>
        <p:txBody>
          <a:bodyPr>
            <a:noAutofit/>
          </a:bodyPr>
          <a:lstStyle/>
          <a:p>
            <a:r>
              <a:rPr lang="en-US" dirty="0"/>
              <a:t>Effectively Communicating </a:t>
            </a:r>
          </a:p>
          <a:p>
            <a:r>
              <a:rPr lang="en-US" dirty="0"/>
              <a:t>and Overcoming Barriers</a:t>
            </a:r>
          </a:p>
        </p:txBody>
      </p:sp>
      <p:sp>
        <p:nvSpPr>
          <p:cNvPr id="5" name="Slide Number Placeholder 4">
            <a:extLst>
              <a:ext uri="{FF2B5EF4-FFF2-40B4-BE49-F238E27FC236}">
                <a16:creationId xmlns:a16="http://schemas.microsoft.com/office/drawing/2014/main" id="{AB976C42-D80E-45B2-AF30-2959C987612E}"/>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125</a:t>
            </a:fld>
            <a:endParaRPr lang="en-US" noProof="0"/>
          </a:p>
        </p:txBody>
      </p:sp>
    </p:spTree>
    <p:extLst>
      <p:ext uri="{BB962C8B-B14F-4D97-AF65-F5344CB8AC3E}">
        <p14:creationId xmlns:p14="http://schemas.microsoft.com/office/powerpoint/2010/main" val="3504099"/>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a:xfrm>
            <a:off x="914400" y="187573"/>
            <a:ext cx="7452360" cy="758952"/>
          </a:xfrm>
        </p:spPr>
        <p:txBody>
          <a:bodyPr>
            <a:normAutofit/>
          </a:bodyPr>
          <a:lstStyle/>
          <a:p>
            <a:r>
              <a:rPr lang="en-US"/>
              <a:t>Effectively Communicating</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a:xfrm>
            <a:off x="914400" y="1047749"/>
            <a:ext cx="3840481" cy="3584575"/>
          </a:xfrm>
        </p:spPr>
        <p:txBody>
          <a:bodyPr/>
          <a:lstStyle/>
          <a:p>
            <a:pPr lvl="1"/>
            <a:r>
              <a:rPr lang="en-US"/>
              <a:t>Clear communication from a local leader (champion) is critical to the success of partnership </a:t>
            </a:r>
          </a:p>
          <a:p>
            <a:pPr lvl="1"/>
            <a:r>
              <a:rPr lang="en-US"/>
              <a:t>A communications plan should help all stakeholders work together</a:t>
            </a:r>
          </a:p>
          <a:p>
            <a:pPr lvl="1"/>
            <a:endParaRPr lang="en-US"/>
          </a:p>
        </p:txBody>
      </p:sp>
      <p:sp>
        <p:nvSpPr>
          <p:cNvPr id="6" name="Content Placeholder 18">
            <a:extLst>
              <a:ext uri="{FF2B5EF4-FFF2-40B4-BE49-F238E27FC236}">
                <a16:creationId xmlns:a16="http://schemas.microsoft.com/office/drawing/2014/main" id="{0C82D62A-3C04-4A7A-9C94-081B87D3BAED}"/>
              </a:ext>
            </a:extLst>
          </p:cNvPr>
          <p:cNvSpPr txBox="1">
            <a:spLocks/>
          </p:cNvSpPr>
          <p:nvPr/>
        </p:nvSpPr>
        <p:spPr>
          <a:xfrm>
            <a:off x="4916967" y="651510"/>
            <a:ext cx="3840480" cy="3840480"/>
          </a:xfrm>
          <a:prstGeom prst="ellipse">
            <a:avLst/>
          </a:prstGeom>
          <a:solidFill>
            <a:schemeClr val="accent5"/>
          </a:solidFill>
          <a:ln w="12700" cap="flat" cmpd="sng" algn="ctr">
            <a:solidFill>
              <a:schemeClr val="accent5"/>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spc="40" baseline="0">
                <a:solidFill>
                  <a:schemeClr val="lt1"/>
                </a:solidFill>
                <a:latin typeface="+mn-lt"/>
                <a:ea typeface="+mn-ea"/>
                <a:cs typeface="+mn-cs"/>
              </a:defRPr>
            </a:lvl1pPr>
            <a:lvl2pPr marL="230188"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lt1"/>
                </a:solidFill>
                <a:latin typeface="+mn-lt"/>
                <a:ea typeface="+mn-ea"/>
                <a:cs typeface="+mn-cs"/>
              </a:defRPr>
            </a:lvl2pPr>
            <a:lvl3pPr marL="512763" indent="-228600" algn="l" defTabSz="914400" rtl="0" eaLnBrk="1" latinLnBrk="0" hangingPunct="1">
              <a:lnSpc>
                <a:spcPct val="90000"/>
              </a:lnSpc>
              <a:spcBef>
                <a:spcPts val="500"/>
              </a:spcBef>
              <a:buClr>
                <a:schemeClr val="tx2">
                  <a:lumMod val="75000"/>
                </a:schemeClr>
              </a:buClr>
              <a:buFont typeface="Arial" panose="020B0604020202020204" pitchFamily="34" charset="0"/>
              <a:buChar char="•"/>
              <a:defRPr sz="2000" kern="1200">
                <a:solidFill>
                  <a:schemeClr val="lt1"/>
                </a:solidFill>
                <a:latin typeface="+mn-lt"/>
                <a:ea typeface="+mn-ea"/>
                <a:cs typeface="+mn-cs"/>
              </a:defRPr>
            </a:lvl3pPr>
            <a:lvl4pPr marL="803275" indent="-228600" algn="l" defTabSz="914400" rtl="0" eaLnBrk="1" latinLnBrk="0" hangingPunct="1">
              <a:lnSpc>
                <a:spcPct val="90000"/>
              </a:lnSpc>
              <a:spcBef>
                <a:spcPts val="500"/>
              </a:spcBef>
              <a:buSzPct val="85000"/>
              <a:buFont typeface="Wingdings" panose="05000000000000000000" pitchFamily="2" charset="2"/>
              <a:buChar char="§"/>
              <a:defRPr sz="2000" kern="1200">
                <a:solidFill>
                  <a:schemeClr val="lt1"/>
                </a:solidFill>
                <a:latin typeface="+mn-lt"/>
                <a:ea typeface="+mn-ea"/>
                <a:cs typeface="+mn-cs"/>
              </a:defRPr>
            </a:lvl4pPr>
            <a:lvl5pPr marL="1144588" indent="-228600" algn="l" defTabSz="914400" rtl="0" eaLnBrk="1" latinLnBrk="0" hangingPunct="1">
              <a:lnSpc>
                <a:spcPct val="90000"/>
              </a:lnSpc>
              <a:spcBef>
                <a:spcPts val="500"/>
              </a:spcBef>
              <a:buSzPct val="85000"/>
              <a:buFont typeface="Courier New" panose="02070309020205020404" pitchFamily="49" charset="0"/>
              <a:buChar char="o"/>
              <a:defRPr sz="20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40" normalizeH="0" baseline="0" noProof="0" dirty="0">
                <a:ln>
                  <a:noFill/>
                </a:ln>
                <a:solidFill>
                  <a:prstClr val="white"/>
                </a:solidFill>
                <a:effectLst/>
                <a:uLnTx/>
                <a:uFillTx/>
                <a:latin typeface="Calibri" panose="020F0502020204030204"/>
                <a:ea typeface="+mn-ea"/>
                <a:cs typeface="+mn-cs"/>
              </a:rPr>
              <a:t>Example</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40" normalizeH="0" baseline="0" noProof="0" dirty="0">
                <a:ln>
                  <a:noFill/>
                </a:ln>
                <a:solidFill>
                  <a:prstClr val="white"/>
                </a:solidFill>
                <a:effectLst/>
                <a:uLnTx/>
                <a:uFillTx/>
                <a:latin typeface="Calibri" panose="020F0502020204030204"/>
                <a:ea typeface="+mn-ea"/>
                <a:cs typeface="+mn-cs"/>
              </a:rPr>
              <a:t>More than 10 communities created a regional water commission. Their communications plan included multiple forms of community outreach to gain buy-in (e.g., public meetings, going door-to-door, and local media partnerships).</a:t>
            </a:r>
          </a:p>
          <a:p>
            <a:pPr marL="1588" marR="0" lvl="1" indent="0" algn="ctr" defTabSz="914400" rtl="0" eaLnBrk="1" fontAlgn="auto" latinLnBrk="0" hangingPunct="1">
              <a:lnSpc>
                <a:spcPct val="90000"/>
              </a:lnSpc>
              <a:spcBef>
                <a:spcPts val="500"/>
              </a:spcBef>
              <a:spcAft>
                <a:spcPts val="0"/>
              </a:spcAft>
              <a:buClr>
                <a:srgbClr val="DDC61D"/>
              </a:buClr>
              <a:buSzTx/>
              <a:buFont typeface="Arial" panose="020B0604020202020204" pitchFamily="34" charset="0"/>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Their outreach efforts minimized historic rivalries and communicated the benefits of the project for everyone.</a:t>
            </a:r>
          </a:p>
        </p:txBody>
      </p:sp>
      <p:sp>
        <p:nvSpPr>
          <p:cNvPr id="3" name="Slide Number Placeholder 2">
            <a:extLst>
              <a:ext uri="{FF2B5EF4-FFF2-40B4-BE49-F238E27FC236}">
                <a16:creationId xmlns:a16="http://schemas.microsoft.com/office/drawing/2014/main" id="{91C9C26C-6A6A-4313-A11F-171D5B54C3C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46889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uiExpand="1" build="p" animBg="1"/>
    </p:bld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2F30F5-C288-457B-B716-A51C7D6DCE69}"/>
              </a:ext>
            </a:extLst>
          </p:cNvPr>
          <p:cNvSpPr>
            <a:spLocks noGrp="1"/>
          </p:cNvSpPr>
          <p:nvPr>
            <p:ph type="title"/>
          </p:nvPr>
        </p:nvSpPr>
        <p:spPr>
          <a:xfrm>
            <a:off x="914400" y="187573"/>
            <a:ext cx="7452360" cy="758952"/>
          </a:xfrm>
        </p:spPr>
        <p:txBody>
          <a:bodyPr>
            <a:normAutofit/>
          </a:bodyPr>
          <a:lstStyle/>
          <a:p>
            <a:r>
              <a:rPr lang="en-US"/>
              <a:t>Effectively Communicating</a:t>
            </a:r>
          </a:p>
        </p:txBody>
      </p:sp>
      <p:sp>
        <p:nvSpPr>
          <p:cNvPr id="5" name="Content Placeholder 4">
            <a:extLst>
              <a:ext uri="{FF2B5EF4-FFF2-40B4-BE49-F238E27FC236}">
                <a16:creationId xmlns:a16="http://schemas.microsoft.com/office/drawing/2014/main" id="{8A4BB77A-CEA0-48EE-8AAA-41DF2473EAE6}"/>
              </a:ext>
            </a:extLst>
          </p:cNvPr>
          <p:cNvSpPr>
            <a:spLocks noGrp="1"/>
          </p:cNvSpPr>
          <p:nvPr>
            <p:ph idx="1"/>
          </p:nvPr>
        </p:nvSpPr>
        <p:spPr>
          <a:xfrm>
            <a:off x="914400" y="1047749"/>
            <a:ext cx="3840481" cy="3623642"/>
          </a:xfrm>
        </p:spPr>
        <p:txBody>
          <a:bodyPr>
            <a:normAutofit fontScale="92500" lnSpcReduction="20000"/>
          </a:bodyPr>
          <a:lstStyle/>
          <a:p>
            <a:pPr lvl="1"/>
            <a:r>
              <a:rPr lang="en-US" b="1"/>
              <a:t>Held public meetings</a:t>
            </a:r>
          </a:p>
          <a:p>
            <a:pPr lvl="2"/>
            <a:r>
              <a:rPr lang="en-US"/>
              <a:t>Explained water supply problems, focused on shared challenges</a:t>
            </a:r>
          </a:p>
          <a:p>
            <a:pPr lvl="1"/>
            <a:r>
              <a:rPr lang="en-US" b="1"/>
              <a:t>Went door-to-door</a:t>
            </a:r>
          </a:p>
          <a:p>
            <a:pPr lvl="2"/>
            <a:r>
              <a:rPr lang="en-US"/>
              <a:t>Ensured customers understood the project, the infrastructure need, the water quality and quantity issues, and the reason for rate increase</a:t>
            </a:r>
          </a:p>
          <a:p>
            <a:pPr lvl="1"/>
            <a:r>
              <a:rPr lang="en-US" b="1"/>
              <a:t>Partnered with local media</a:t>
            </a:r>
          </a:p>
          <a:p>
            <a:pPr lvl="2"/>
            <a:r>
              <a:rPr lang="en-US"/>
              <a:t>Painted a fair picture of the problem</a:t>
            </a:r>
          </a:p>
        </p:txBody>
      </p:sp>
      <p:sp>
        <p:nvSpPr>
          <p:cNvPr id="6" name="Content Placeholder 18">
            <a:extLst>
              <a:ext uri="{FF2B5EF4-FFF2-40B4-BE49-F238E27FC236}">
                <a16:creationId xmlns:a16="http://schemas.microsoft.com/office/drawing/2014/main" id="{0C82D62A-3C04-4A7A-9C94-081B87D3BAED}"/>
              </a:ext>
            </a:extLst>
          </p:cNvPr>
          <p:cNvSpPr txBox="1">
            <a:spLocks/>
          </p:cNvSpPr>
          <p:nvPr/>
        </p:nvSpPr>
        <p:spPr>
          <a:xfrm>
            <a:off x="4916967" y="651510"/>
            <a:ext cx="3840480" cy="3840480"/>
          </a:xfrm>
          <a:prstGeom prst="ellipse">
            <a:avLst/>
          </a:prstGeom>
          <a:solidFill>
            <a:schemeClr val="accent5"/>
          </a:solidFill>
          <a:ln w="12700" cap="flat" cmpd="sng" algn="ctr">
            <a:solidFill>
              <a:schemeClr val="accent5"/>
            </a:solidFill>
            <a:prstDash val="solid"/>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lvl1pPr marL="0" indent="0" algn="l" defTabSz="914400" rtl="0" eaLnBrk="1" latinLnBrk="0" hangingPunct="1">
              <a:lnSpc>
                <a:spcPct val="90000"/>
              </a:lnSpc>
              <a:spcBef>
                <a:spcPts val="1000"/>
              </a:spcBef>
              <a:buFont typeface="Arial" panose="020B0604020202020204" pitchFamily="34" charset="0"/>
              <a:buNone/>
              <a:defRPr sz="2000" b="1" kern="1200" spc="40" baseline="0">
                <a:solidFill>
                  <a:schemeClr val="lt1"/>
                </a:solidFill>
                <a:latin typeface="+mn-lt"/>
                <a:ea typeface="+mn-ea"/>
                <a:cs typeface="+mn-cs"/>
              </a:defRPr>
            </a:lvl1pPr>
            <a:lvl2pPr marL="230188" indent="-228600" algn="l" defTabSz="914400" rtl="0" eaLnBrk="1" latinLnBrk="0" hangingPunct="1">
              <a:lnSpc>
                <a:spcPct val="90000"/>
              </a:lnSpc>
              <a:spcBef>
                <a:spcPts val="500"/>
              </a:spcBef>
              <a:buClr>
                <a:schemeClr val="accent1"/>
              </a:buClr>
              <a:buFont typeface="Arial" panose="020B0604020202020204" pitchFamily="34" charset="0"/>
              <a:buChar char="•"/>
              <a:defRPr sz="2000" kern="1200">
                <a:solidFill>
                  <a:schemeClr val="lt1"/>
                </a:solidFill>
                <a:latin typeface="+mn-lt"/>
                <a:ea typeface="+mn-ea"/>
                <a:cs typeface="+mn-cs"/>
              </a:defRPr>
            </a:lvl2pPr>
            <a:lvl3pPr marL="512763" indent="-228600" algn="l" defTabSz="914400" rtl="0" eaLnBrk="1" latinLnBrk="0" hangingPunct="1">
              <a:lnSpc>
                <a:spcPct val="90000"/>
              </a:lnSpc>
              <a:spcBef>
                <a:spcPts val="500"/>
              </a:spcBef>
              <a:buClr>
                <a:schemeClr val="tx2">
                  <a:lumMod val="75000"/>
                </a:schemeClr>
              </a:buClr>
              <a:buFont typeface="Arial" panose="020B0604020202020204" pitchFamily="34" charset="0"/>
              <a:buChar char="•"/>
              <a:defRPr sz="2000" kern="1200">
                <a:solidFill>
                  <a:schemeClr val="lt1"/>
                </a:solidFill>
                <a:latin typeface="+mn-lt"/>
                <a:ea typeface="+mn-ea"/>
                <a:cs typeface="+mn-cs"/>
              </a:defRPr>
            </a:lvl3pPr>
            <a:lvl4pPr marL="803275" indent="-228600" algn="l" defTabSz="914400" rtl="0" eaLnBrk="1" latinLnBrk="0" hangingPunct="1">
              <a:lnSpc>
                <a:spcPct val="90000"/>
              </a:lnSpc>
              <a:spcBef>
                <a:spcPts val="500"/>
              </a:spcBef>
              <a:buSzPct val="85000"/>
              <a:buFont typeface="Wingdings" panose="05000000000000000000" pitchFamily="2" charset="2"/>
              <a:buChar char="§"/>
              <a:defRPr sz="2000" kern="1200">
                <a:solidFill>
                  <a:schemeClr val="lt1"/>
                </a:solidFill>
                <a:latin typeface="+mn-lt"/>
                <a:ea typeface="+mn-ea"/>
                <a:cs typeface="+mn-cs"/>
              </a:defRPr>
            </a:lvl4pPr>
            <a:lvl5pPr marL="1144588" indent="-228600" algn="l" defTabSz="914400" rtl="0" eaLnBrk="1" latinLnBrk="0" hangingPunct="1">
              <a:lnSpc>
                <a:spcPct val="90000"/>
              </a:lnSpc>
              <a:spcBef>
                <a:spcPts val="500"/>
              </a:spcBef>
              <a:buSzPct val="85000"/>
              <a:buFont typeface="Courier New" panose="02070309020205020404" pitchFamily="49" charset="0"/>
              <a:buChar char="o"/>
              <a:defRPr sz="2000" kern="1200">
                <a:solidFill>
                  <a:schemeClr val="lt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lt1"/>
                </a:solidFill>
                <a:latin typeface="+mn-lt"/>
                <a:ea typeface="+mn-ea"/>
                <a:cs typeface="+mn-cs"/>
              </a:defRPr>
            </a:lvl9pPr>
          </a:lstStyle>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800" b="1" i="0" u="none" strike="noStrike" kern="1200" cap="none" spc="40" normalizeH="0" baseline="0" noProof="0">
                <a:ln>
                  <a:noFill/>
                </a:ln>
                <a:solidFill>
                  <a:prstClr val="white"/>
                </a:solidFill>
                <a:effectLst/>
                <a:uLnTx/>
                <a:uFillTx/>
                <a:latin typeface="Calibri" panose="020F0502020204030204"/>
                <a:ea typeface="+mn-ea"/>
                <a:cs typeface="+mn-cs"/>
              </a:rPr>
              <a:t>Example</a:t>
            </a:r>
          </a:p>
          <a:p>
            <a:pPr marL="0" marR="0" lvl="0" indent="0" algn="ctr" defTabSz="914400" rtl="0" eaLnBrk="1" fontAlgn="auto" latinLnBrk="0" hangingPunct="1">
              <a:lnSpc>
                <a:spcPct val="90000"/>
              </a:lnSpc>
              <a:spcBef>
                <a:spcPts val="1000"/>
              </a:spcBef>
              <a:spcAft>
                <a:spcPts val="0"/>
              </a:spcAft>
              <a:buClrTx/>
              <a:buSzTx/>
              <a:buFont typeface="Arial" panose="020B0604020202020204" pitchFamily="34" charset="0"/>
              <a:buNone/>
              <a:tabLst/>
              <a:defRPr/>
            </a:pPr>
            <a:r>
              <a:rPr kumimoji="0" lang="en-US" sz="1600" b="0" i="0" u="none" strike="noStrike" kern="1200" cap="none" spc="40" normalizeH="0" baseline="0" noProof="0">
                <a:ln>
                  <a:noFill/>
                </a:ln>
                <a:solidFill>
                  <a:prstClr val="white"/>
                </a:solidFill>
                <a:effectLst/>
                <a:uLnTx/>
                <a:uFillTx/>
                <a:latin typeface="Calibri" panose="020F0502020204030204"/>
                <a:ea typeface="+mn-ea"/>
                <a:cs typeface="+mn-cs"/>
              </a:rPr>
              <a:t>More than 10 communities created a regional water commission. Their communications plan included multiple forms of community outreach to gain buy-in (e.g., public meetings, going door-to-door, and local media partnerships).</a:t>
            </a:r>
          </a:p>
          <a:p>
            <a:pPr marL="1588" marR="0" lvl="1" indent="0" algn="ctr" defTabSz="914400" rtl="0" eaLnBrk="1" fontAlgn="auto" latinLnBrk="0" hangingPunct="1">
              <a:lnSpc>
                <a:spcPct val="90000"/>
              </a:lnSpc>
              <a:spcBef>
                <a:spcPts val="500"/>
              </a:spcBef>
              <a:spcAft>
                <a:spcPts val="0"/>
              </a:spcAft>
              <a:buClr>
                <a:srgbClr val="DDC61D"/>
              </a:buClr>
              <a:buSzTx/>
              <a:buFont typeface="Arial" panose="020B0604020202020204" pitchFamily="34" charset="0"/>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Their outreach efforts minimized historic rivalries and communicated the benefits of the project for everyone.</a:t>
            </a:r>
          </a:p>
        </p:txBody>
      </p:sp>
      <p:sp>
        <p:nvSpPr>
          <p:cNvPr id="3" name="Slide Number Placeholder 2">
            <a:extLst>
              <a:ext uri="{FF2B5EF4-FFF2-40B4-BE49-F238E27FC236}">
                <a16:creationId xmlns:a16="http://schemas.microsoft.com/office/drawing/2014/main" id="{91C9C26C-6A6A-4313-A11F-171D5B54C3C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95182554"/>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5D2429-7DC8-465A-9C72-8C3B890062DA}"/>
              </a:ext>
            </a:extLst>
          </p:cNvPr>
          <p:cNvSpPr>
            <a:spLocks noGrp="1"/>
          </p:cNvSpPr>
          <p:nvPr>
            <p:ph type="title"/>
          </p:nvPr>
        </p:nvSpPr>
        <p:spPr/>
        <p:txBody>
          <a:bodyPr/>
          <a:lstStyle/>
          <a:p>
            <a:r>
              <a:rPr lang="en-US"/>
              <a:t>Communications Plan Considerations</a:t>
            </a:r>
          </a:p>
        </p:txBody>
      </p:sp>
      <p:sp>
        <p:nvSpPr>
          <p:cNvPr id="3" name="Content Placeholder 2">
            <a:extLst>
              <a:ext uri="{FF2B5EF4-FFF2-40B4-BE49-F238E27FC236}">
                <a16:creationId xmlns:a16="http://schemas.microsoft.com/office/drawing/2014/main" id="{BEBCA2E9-884D-4F6A-B001-F990CD34CFDE}"/>
              </a:ext>
            </a:extLst>
          </p:cNvPr>
          <p:cNvSpPr>
            <a:spLocks noGrp="1"/>
          </p:cNvSpPr>
          <p:nvPr>
            <p:ph idx="1"/>
          </p:nvPr>
        </p:nvSpPr>
        <p:spPr/>
        <p:txBody>
          <a:bodyPr/>
          <a:lstStyle/>
          <a:p>
            <a:pPr lvl="1"/>
            <a:r>
              <a:rPr lang="en-US"/>
              <a:t>General or water system specific challenges that could impact how the partnership should be communicated</a:t>
            </a:r>
          </a:p>
          <a:p>
            <a:pPr lvl="1"/>
            <a:r>
              <a:rPr lang="en-US"/>
              <a:t>Information that should be emphasized</a:t>
            </a:r>
          </a:p>
          <a:p>
            <a:pPr lvl="1"/>
            <a:r>
              <a:rPr lang="en-US"/>
              <a:t>Potential communication challenges</a:t>
            </a:r>
          </a:p>
        </p:txBody>
      </p:sp>
      <p:sp>
        <p:nvSpPr>
          <p:cNvPr id="4" name="Slide Number Placeholder 3">
            <a:extLst>
              <a:ext uri="{FF2B5EF4-FFF2-40B4-BE49-F238E27FC236}">
                <a16:creationId xmlns:a16="http://schemas.microsoft.com/office/drawing/2014/main" id="{AF362B57-094B-4A2A-BB88-69ABDA89671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90510789"/>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78F9566-1018-4D85-AE56-4257BEB96D78}"/>
              </a:ext>
            </a:extLst>
          </p:cNvPr>
          <p:cNvSpPr>
            <a:spLocks noGrp="1"/>
          </p:cNvSpPr>
          <p:nvPr>
            <p:ph type="title"/>
          </p:nvPr>
        </p:nvSpPr>
        <p:spPr>
          <a:xfrm>
            <a:off x="914400" y="128964"/>
            <a:ext cx="7629100" cy="758952"/>
          </a:xfrm>
        </p:spPr>
        <p:txBody>
          <a:bodyPr>
            <a:normAutofit/>
          </a:bodyPr>
          <a:lstStyle/>
          <a:p>
            <a:r>
              <a:rPr lang="en-US"/>
              <a:t>Communications by Type of Partnership</a:t>
            </a:r>
          </a:p>
        </p:txBody>
      </p:sp>
      <p:sp>
        <p:nvSpPr>
          <p:cNvPr id="5" name="Rectangle 4">
            <a:extLst>
              <a:ext uri="{FF2B5EF4-FFF2-40B4-BE49-F238E27FC236}">
                <a16:creationId xmlns:a16="http://schemas.microsoft.com/office/drawing/2014/main" id="{414DD0B5-74DA-4B7E-8157-1533C1DB5227}"/>
              </a:ext>
            </a:extLst>
          </p:cNvPr>
          <p:cNvSpPr/>
          <p:nvPr/>
        </p:nvSpPr>
        <p:spPr>
          <a:xfrm>
            <a:off x="914400" y="1136468"/>
            <a:ext cx="3474720" cy="3180697"/>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tlCol="0" anchor="t"/>
          <a:lstStyle/>
          <a:p>
            <a:pPr marL="0" marR="0" lvl="0" indent="0" algn="ctr" defTabSz="914400" rtl="0" eaLnBrk="1" fontAlgn="auto" latinLnBrk="0" hangingPunct="1">
              <a:lnSpc>
                <a:spcPct val="100000"/>
              </a:lnSpc>
              <a:spcBef>
                <a:spcPts val="1200"/>
              </a:spcBef>
              <a:spcAft>
                <a:spcPts val="0"/>
              </a:spcAft>
              <a:buClrTx/>
              <a:buSzTx/>
              <a:buFontTx/>
              <a:buNone/>
              <a:tabLst/>
              <a:defRPr/>
            </a:pPr>
            <a:r>
              <a:rPr kumimoji="0" lang="en-US" sz="2000" b="1" i="0" u="none" strike="noStrike" kern="1200" cap="none" spc="0" normalizeH="0" baseline="0" noProof="0">
                <a:ln>
                  <a:noFill/>
                </a:ln>
                <a:solidFill>
                  <a:prstClr val="white"/>
                </a:solidFill>
                <a:effectLst/>
                <a:uLnTx/>
                <a:uFillTx/>
                <a:latin typeface="Calibri" panose="020F0502020204030204"/>
                <a:ea typeface="+mn-ea"/>
                <a:cs typeface="+mn-cs"/>
              </a:rPr>
              <a:t>Informal Cooperation and </a:t>
            </a:r>
          </a:p>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en-US" sz="2000" b="1" i="0" u="none" strike="noStrike" kern="1200" cap="none" spc="0" normalizeH="0" baseline="0" noProof="0">
                <a:ln>
                  <a:noFill/>
                </a:ln>
                <a:solidFill>
                  <a:prstClr val="white"/>
                </a:solidFill>
                <a:effectLst/>
                <a:uLnTx/>
                <a:uFillTx/>
                <a:latin typeface="Calibri" panose="020F0502020204030204"/>
                <a:ea typeface="+mn-ea"/>
                <a:cs typeface="+mn-cs"/>
              </a:rPr>
              <a:t>Contractual Assistance</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Can typically be more casual</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Share updates by posting to social media page or website</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Phone calls to update stakeholders</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Share updates at your city or town hall</a:t>
            </a:r>
          </a:p>
        </p:txBody>
      </p:sp>
      <p:sp>
        <p:nvSpPr>
          <p:cNvPr id="7" name="Rectangle 6">
            <a:extLst>
              <a:ext uri="{FF2B5EF4-FFF2-40B4-BE49-F238E27FC236}">
                <a16:creationId xmlns:a16="http://schemas.microsoft.com/office/drawing/2014/main" id="{BFDDF1B7-9DE0-43EC-BBA9-C3A5D2631E99}"/>
              </a:ext>
            </a:extLst>
          </p:cNvPr>
          <p:cNvSpPr/>
          <p:nvPr/>
        </p:nvSpPr>
        <p:spPr>
          <a:xfrm>
            <a:off x="4655472" y="1136469"/>
            <a:ext cx="3474720" cy="3180698"/>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1200"/>
              </a:spcAft>
              <a:buClrTx/>
              <a:buSzTx/>
              <a:buFontTx/>
              <a:buNone/>
              <a:tabLst/>
              <a:defRPr/>
            </a:pPr>
            <a:r>
              <a:rPr kumimoji="0" lang="en-US" sz="2000" b="1" i="0" u="none" strike="noStrike" kern="1200" cap="none" spc="0" normalizeH="0" baseline="0" noProof="0">
                <a:ln>
                  <a:noFill/>
                </a:ln>
                <a:solidFill>
                  <a:prstClr val="white"/>
                </a:solidFill>
                <a:effectLst/>
                <a:uLnTx/>
                <a:uFillTx/>
                <a:latin typeface="Calibri" panose="020F0502020204030204"/>
                <a:ea typeface="+mn-ea"/>
                <a:cs typeface="+mn-cs"/>
              </a:rPr>
              <a:t>Joint Power Agency and Ownership Transfer</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Will be more formal</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Share updates with notifications in county, city or town newspapers</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Meetings to update stakeholders, identify champions and allies</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Obtain necessary community approvals at city or town halls</a:t>
            </a:r>
          </a:p>
          <a:p>
            <a:pPr marL="182880" marR="0" lvl="0" indent="-18288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A6601F37-04BC-4162-BE2C-0C36E1A81F4F}"/>
              </a:ext>
              <a:ext uri="{C183D7F6-B498-43B3-948B-1728B52AA6E4}">
                <adec:decorative xmlns:adec="http://schemas.microsoft.com/office/drawing/2017/decorative" val="1"/>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129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6034168"/>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Technical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422650"/>
          </a:xfrm>
        </p:spPr>
        <p:txBody>
          <a:bodyPr/>
          <a:lstStyle/>
          <a:p>
            <a:r>
              <a:rPr lang="en-US"/>
              <a:t>Source Water Adequacy and Protection</a:t>
            </a:r>
          </a:p>
          <a:p>
            <a:pPr lvl="1"/>
            <a:r>
              <a:rPr lang="en-US" altLang="en-US"/>
              <a:t>Reliable</a:t>
            </a:r>
          </a:p>
          <a:p>
            <a:pPr lvl="1"/>
            <a:r>
              <a:rPr lang="en-US" altLang="en-US"/>
              <a:t>High quality</a:t>
            </a:r>
          </a:p>
          <a:p>
            <a:pPr lvl="1"/>
            <a:r>
              <a:rPr lang="en-US" altLang="en-US"/>
              <a:t>Safe yield to meet demands</a:t>
            </a:r>
          </a:p>
          <a:p>
            <a:pPr lvl="1"/>
            <a:r>
              <a:rPr lang="en-US" altLang="en-US"/>
              <a:t>Best source available</a:t>
            </a:r>
          </a:p>
        </p:txBody>
      </p:sp>
      <p:graphicFrame>
        <p:nvGraphicFramePr>
          <p:cNvPr id="10" name="Content Placeholder 9" descr="Elements of Technical Capacity flow chart">
            <a:extLst>
              <a:ext uri="{FF2B5EF4-FFF2-40B4-BE49-F238E27FC236}">
                <a16:creationId xmlns:a16="http://schemas.microsoft.com/office/drawing/2014/main" id="{D0EFDECE-B6EB-4317-9D0F-043101FFFC04}"/>
              </a:ext>
            </a:extLst>
          </p:cNvPr>
          <p:cNvGraphicFramePr>
            <a:graphicFrameLocks noGrp="1"/>
          </p:cNvGraphicFramePr>
          <p:nvPr>
            <p:ph sz="quarter" idx="12"/>
            <p:extLst>
              <p:ext uri="{D42A27DB-BD31-4B8C-83A1-F6EECF244321}">
                <p14:modId xmlns:p14="http://schemas.microsoft.com/office/powerpoint/2010/main" val="2407945707"/>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8" name="Slide Number Placeholder 7">
            <a:extLst>
              <a:ext uri="{FF2B5EF4-FFF2-40B4-BE49-F238E27FC236}">
                <a16:creationId xmlns:a16="http://schemas.microsoft.com/office/drawing/2014/main" id="{BFFD21FF-2342-4017-A94E-97D7552D6EF5}"/>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9964746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normAutofit/>
          </a:bodyPr>
          <a:lstStyle/>
          <a:p>
            <a:r>
              <a:rPr lang="en-US" sz="2400"/>
              <a:t>Effective Communications</a:t>
            </a:r>
          </a:p>
        </p:txBody>
      </p:sp>
      <p:sp>
        <p:nvSpPr>
          <p:cNvPr id="7" name="Content Placeholder 7">
            <a:extLst>
              <a:ext uri="{FF2B5EF4-FFF2-40B4-BE49-F238E27FC236}">
                <a16:creationId xmlns:a16="http://schemas.microsoft.com/office/drawing/2014/main" id="{6F84BA37-D083-40A1-8D8B-D4A66473C34B}"/>
              </a:ext>
            </a:extLst>
          </p:cNvPr>
          <p:cNvSpPr>
            <a:spLocks noGrp="1"/>
          </p:cNvSpPr>
          <p:nvPr>
            <p:ph sz="quarter" idx="10"/>
          </p:nvPr>
        </p:nvSpPr>
        <p:spPr>
          <a:xfrm>
            <a:off x="342900" y="3248025"/>
            <a:ext cx="2400300" cy="1501775"/>
          </a:xfrm>
        </p:spPr>
        <p:txBody>
          <a:bodyPr/>
          <a:lstStyle/>
          <a:p>
            <a:r>
              <a:rPr lang="en-US"/>
              <a:t>Vinton and Jackson County</a:t>
            </a:r>
          </a:p>
          <a:p>
            <a:endParaRPr lang="en-US"/>
          </a:p>
        </p:txBody>
      </p:sp>
      <p:sp>
        <p:nvSpPr>
          <p:cNvPr id="6" name="Content Placeholder 5">
            <a:extLst>
              <a:ext uri="{FF2B5EF4-FFF2-40B4-BE49-F238E27FC236}">
                <a16:creationId xmlns:a16="http://schemas.microsoft.com/office/drawing/2014/main" id="{C913981D-37BA-4EAD-8918-6C5BB7E8AC3F}"/>
              </a:ext>
            </a:extLst>
          </p:cNvPr>
          <p:cNvSpPr>
            <a:spLocks noGrp="1"/>
          </p:cNvSpPr>
          <p:nvPr>
            <p:ph sz="quarter" idx="11"/>
          </p:nvPr>
        </p:nvSpPr>
        <p:spPr/>
        <p:txBody>
          <a:bodyPr vert="horz" lIns="91440" tIns="45720" rIns="91440" bIns="45720" rtlCol="0" anchor="t">
            <a:normAutofit/>
          </a:bodyPr>
          <a:lstStyle/>
          <a:p>
            <a:pPr marL="229870" lvl="1"/>
            <a:r>
              <a:rPr lang="en-US"/>
              <a:t>Vinton County Water System used communication techniques as a factor to ensure the success of the transfer </a:t>
            </a:r>
          </a:p>
          <a:p>
            <a:pPr marL="229870" lvl="1"/>
            <a:r>
              <a:rPr lang="en-US"/>
              <a:t>Communicating results of the rate study conducted by a third party allowed customers to understand the benefits and impacts of transferring ownership to Jackson County</a:t>
            </a:r>
            <a:endParaRPr lang="en-US">
              <a:cs typeface="Calibri"/>
            </a:endParaRPr>
          </a:p>
          <a:p>
            <a:pPr marL="512445" lvl="2"/>
            <a:r>
              <a:rPr lang="en-US"/>
              <a:t>Showing consumers that rates would remain reasonable was key to getting the votes to approve the transfer of ownership</a:t>
            </a:r>
            <a:endParaRPr lang="en-US">
              <a:cs typeface="Calibri" panose="020F0502020204030204"/>
            </a:endParaRPr>
          </a:p>
        </p:txBody>
      </p:sp>
      <p:sp>
        <p:nvSpPr>
          <p:cNvPr id="4" name="Slide Number Placeholder 3">
            <a:extLst>
              <a:ext uri="{FF2B5EF4-FFF2-40B4-BE49-F238E27FC236}">
                <a16:creationId xmlns:a16="http://schemas.microsoft.com/office/drawing/2014/main" id="{228659F4-A0FF-4BF8-BDFD-DB4A8591F7A9}"/>
              </a:ext>
              <a:ext uri="{C183D7F6-B498-43B3-948B-1728B52AA6E4}">
                <adec:decorative xmlns:adec="http://schemas.microsoft.com/office/drawing/2017/decorative" val="1"/>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16179109"/>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34FB6B0E-52ED-49B8-A0C5-3FCDEAAA6332}"/>
              </a:ext>
            </a:extLst>
          </p:cNvPr>
          <p:cNvSpPr>
            <a:spLocks noGrp="1"/>
          </p:cNvSpPr>
          <p:nvPr>
            <p:ph type="body" idx="1"/>
          </p:nvPr>
        </p:nvSpPr>
        <p:spPr>
          <a:xfrm>
            <a:off x="3147911" y="1144077"/>
            <a:ext cx="5290185" cy="857250"/>
          </a:xfrm>
        </p:spPr>
        <p:txBody>
          <a:bodyPr/>
          <a:lstStyle/>
          <a:p>
            <a:r>
              <a:rPr lang="en-US" dirty="0"/>
              <a:t>Funding</a:t>
            </a:r>
          </a:p>
        </p:txBody>
      </p:sp>
      <p:sp>
        <p:nvSpPr>
          <p:cNvPr id="5" name="Slide Number Placeholder 4">
            <a:extLst>
              <a:ext uri="{FF2B5EF4-FFF2-40B4-BE49-F238E27FC236}">
                <a16:creationId xmlns:a16="http://schemas.microsoft.com/office/drawing/2014/main" id="{AB976C42-D80E-45B2-AF30-2959C987612E}"/>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131</a:t>
            </a:fld>
            <a:endParaRPr lang="en-US" noProof="0"/>
          </a:p>
        </p:txBody>
      </p:sp>
    </p:spTree>
    <p:extLst>
      <p:ext uri="{BB962C8B-B14F-4D97-AF65-F5344CB8AC3E}">
        <p14:creationId xmlns:p14="http://schemas.microsoft.com/office/powerpoint/2010/main" val="2970146185"/>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7331DA7-DA7D-4C4A-BC1F-F4A2859A40AE}"/>
              </a:ext>
            </a:extLst>
          </p:cNvPr>
          <p:cNvSpPr>
            <a:spLocks noGrp="1"/>
          </p:cNvSpPr>
          <p:nvPr>
            <p:ph type="title"/>
          </p:nvPr>
        </p:nvSpPr>
        <p:spPr/>
        <p:txBody>
          <a:bodyPr/>
          <a:lstStyle/>
          <a:p>
            <a:r>
              <a:rPr lang="en-US"/>
              <a:t>Financial Capacity and Partnerships</a:t>
            </a:r>
          </a:p>
        </p:txBody>
      </p:sp>
      <p:sp>
        <p:nvSpPr>
          <p:cNvPr id="3" name="Content Placeholder 2">
            <a:extLst>
              <a:ext uri="{FF2B5EF4-FFF2-40B4-BE49-F238E27FC236}">
                <a16:creationId xmlns:a16="http://schemas.microsoft.com/office/drawing/2014/main" id="{BA3584C7-C79E-4317-BC1B-B7FA456746C5}"/>
              </a:ext>
            </a:extLst>
          </p:cNvPr>
          <p:cNvSpPr>
            <a:spLocks noGrp="1"/>
          </p:cNvSpPr>
          <p:nvPr>
            <p:ph idx="1"/>
          </p:nvPr>
        </p:nvSpPr>
        <p:spPr>
          <a:xfrm>
            <a:off x="914400" y="1047749"/>
            <a:ext cx="4343400" cy="3584575"/>
          </a:xfrm>
        </p:spPr>
        <p:txBody>
          <a:bodyPr/>
          <a:lstStyle/>
          <a:p>
            <a:pPr lvl="1"/>
            <a:r>
              <a:rPr lang="en-US"/>
              <a:t>Gain efficiencies</a:t>
            </a:r>
          </a:p>
          <a:p>
            <a:pPr lvl="1"/>
            <a:r>
              <a:rPr lang="en-US"/>
              <a:t>Reduce costs</a:t>
            </a:r>
          </a:p>
          <a:p>
            <a:pPr lvl="1"/>
            <a:r>
              <a:rPr lang="en-US"/>
              <a:t>Improve financial status over time</a:t>
            </a:r>
          </a:p>
          <a:p>
            <a:pPr lvl="1"/>
            <a:r>
              <a:rPr lang="en-US"/>
              <a:t>Partnership start-up costs could have short-term impacts</a:t>
            </a:r>
          </a:p>
          <a:p>
            <a:pPr lvl="2"/>
            <a:r>
              <a:rPr lang="en-US"/>
              <a:t>Planning</a:t>
            </a:r>
          </a:p>
          <a:p>
            <a:pPr lvl="2"/>
            <a:r>
              <a:rPr lang="en-US"/>
              <a:t>Implementation</a:t>
            </a:r>
          </a:p>
        </p:txBody>
      </p:sp>
      <p:sp>
        <p:nvSpPr>
          <p:cNvPr id="4" name="Slide Number Placeholder 3">
            <a:extLst>
              <a:ext uri="{FF2B5EF4-FFF2-40B4-BE49-F238E27FC236}">
                <a16:creationId xmlns:a16="http://schemas.microsoft.com/office/drawing/2014/main" id="{CAD0F005-83E4-4FB6-8102-330F0471EFD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6" name="Graphic 5">
            <a:extLst>
              <a:ext uri="{FF2B5EF4-FFF2-40B4-BE49-F238E27FC236}">
                <a16:creationId xmlns:a16="http://schemas.microsoft.com/office/drawing/2014/main" id="{3AAF9492-C918-4F0A-B35B-C9F06FEA00C4}"/>
              </a:ext>
              <a:ext uri="{C183D7F6-B498-43B3-948B-1728B52AA6E4}">
                <adec:decorative xmlns:adec="http://schemas.microsoft.com/office/drawing/2017/decorative" val="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812099" y="1902318"/>
            <a:ext cx="1338864" cy="1338864"/>
          </a:xfrm>
          <a:prstGeom prst="rect">
            <a:avLst/>
          </a:prstGeom>
        </p:spPr>
      </p:pic>
    </p:spTree>
    <p:extLst>
      <p:ext uri="{BB962C8B-B14F-4D97-AF65-F5344CB8AC3E}">
        <p14:creationId xmlns:p14="http://schemas.microsoft.com/office/powerpoint/2010/main" val="3474775455"/>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ADB05-EE16-461A-B16F-56FE88E31EB1}"/>
              </a:ext>
            </a:extLst>
          </p:cNvPr>
          <p:cNvSpPr>
            <a:spLocks noGrp="1"/>
          </p:cNvSpPr>
          <p:nvPr>
            <p:ph type="title"/>
          </p:nvPr>
        </p:nvSpPr>
        <p:spPr/>
        <p:txBody>
          <a:bodyPr/>
          <a:lstStyle/>
          <a:p>
            <a:r>
              <a:rPr lang="en-US"/>
              <a:t>How to Fund Partnerships Activities</a:t>
            </a:r>
          </a:p>
        </p:txBody>
      </p:sp>
      <p:sp>
        <p:nvSpPr>
          <p:cNvPr id="3" name="Content Placeholder 2">
            <a:extLst>
              <a:ext uri="{FF2B5EF4-FFF2-40B4-BE49-F238E27FC236}">
                <a16:creationId xmlns:a16="http://schemas.microsoft.com/office/drawing/2014/main" id="{DD3C2AAA-6ADB-471B-B26A-208BB1A0ED31}"/>
              </a:ext>
            </a:extLst>
          </p:cNvPr>
          <p:cNvSpPr>
            <a:spLocks noGrp="1"/>
          </p:cNvSpPr>
          <p:nvPr>
            <p:ph idx="1"/>
          </p:nvPr>
        </p:nvSpPr>
        <p:spPr/>
        <p:txBody>
          <a:bodyPr>
            <a:normAutofit/>
          </a:bodyPr>
          <a:lstStyle/>
          <a:p>
            <a:pPr lvl="1"/>
            <a:r>
              <a:rPr lang="en-US"/>
              <a:t>Federal and State Funding</a:t>
            </a:r>
          </a:p>
          <a:p>
            <a:pPr lvl="2"/>
            <a:r>
              <a:rPr lang="en-US"/>
              <a:t>SRF (State Revolving Fund)</a:t>
            </a:r>
          </a:p>
          <a:p>
            <a:pPr lvl="2"/>
            <a:r>
              <a:rPr lang="en-US"/>
              <a:t>USDA (e.g., Rural Development Loans and Grants)</a:t>
            </a:r>
          </a:p>
          <a:p>
            <a:pPr lvl="2"/>
            <a:r>
              <a:rPr lang="en-US"/>
              <a:t>HUD (e.g., Community Development Block Grants)</a:t>
            </a:r>
          </a:p>
          <a:p>
            <a:pPr lvl="1"/>
            <a:r>
              <a:rPr lang="en-US"/>
              <a:t>Funding Resources</a:t>
            </a:r>
          </a:p>
          <a:p>
            <a:pPr lvl="2"/>
            <a:r>
              <a:rPr lang="en-US"/>
              <a:t>Water Finance Clearinghouse (web portal)</a:t>
            </a:r>
          </a:p>
          <a:p>
            <a:pPr lvl="2"/>
            <a:r>
              <a:rPr lang="en-US"/>
              <a:t>Contact SRF agencies and state Rural Development offices</a:t>
            </a:r>
          </a:p>
          <a:p>
            <a:pPr lvl="2"/>
            <a:r>
              <a:rPr lang="en-US"/>
              <a:t>State Rural Development offices</a:t>
            </a:r>
          </a:p>
        </p:txBody>
      </p:sp>
      <p:sp>
        <p:nvSpPr>
          <p:cNvPr id="4" name="Slide Number Placeholder 3">
            <a:extLst>
              <a:ext uri="{FF2B5EF4-FFF2-40B4-BE49-F238E27FC236}">
                <a16:creationId xmlns:a16="http://schemas.microsoft.com/office/drawing/2014/main" id="{78B725DF-D16D-407E-B8C0-879247E3A86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30572527"/>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ADB05-EE16-461A-B16F-56FE88E31EB1}"/>
              </a:ext>
            </a:extLst>
          </p:cNvPr>
          <p:cNvSpPr>
            <a:spLocks noGrp="1"/>
          </p:cNvSpPr>
          <p:nvPr>
            <p:ph type="title"/>
          </p:nvPr>
        </p:nvSpPr>
        <p:spPr/>
        <p:txBody>
          <a:bodyPr/>
          <a:lstStyle/>
          <a:p>
            <a:r>
              <a:rPr lang="en-US"/>
              <a:t>How to Fund Partnerships Activities</a:t>
            </a:r>
          </a:p>
        </p:txBody>
      </p:sp>
      <p:sp>
        <p:nvSpPr>
          <p:cNvPr id="3" name="Content Placeholder 2">
            <a:extLst>
              <a:ext uri="{FF2B5EF4-FFF2-40B4-BE49-F238E27FC236}">
                <a16:creationId xmlns:a16="http://schemas.microsoft.com/office/drawing/2014/main" id="{DD3C2AAA-6ADB-471B-B26A-208BB1A0ED31}"/>
              </a:ext>
            </a:extLst>
          </p:cNvPr>
          <p:cNvSpPr>
            <a:spLocks noGrp="1"/>
          </p:cNvSpPr>
          <p:nvPr>
            <p:ph sz="quarter" idx="11"/>
          </p:nvPr>
        </p:nvSpPr>
        <p:spPr>
          <a:xfrm>
            <a:off x="914400" y="1047750"/>
            <a:ext cx="4038600" cy="3422650"/>
          </a:xfrm>
        </p:spPr>
        <p:txBody>
          <a:bodyPr>
            <a:normAutofit/>
          </a:bodyPr>
          <a:lstStyle/>
          <a:p>
            <a:pPr lvl="1"/>
            <a:r>
              <a:rPr lang="en-US"/>
              <a:t>Feasibility Study</a:t>
            </a:r>
          </a:p>
          <a:p>
            <a:pPr lvl="2"/>
            <a:r>
              <a:rPr lang="en-US"/>
              <a:t>Assess the practicality of implementing a water system project or partnership activity</a:t>
            </a:r>
          </a:p>
          <a:p>
            <a:pPr lvl="2"/>
            <a:r>
              <a:rPr lang="en-US"/>
              <a:t>Evaluate multiple plans to determine the most favorable</a:t>
            </a:r>
          </a:p>
          <a:p>
            <a:pPr lvl="2"/>
            <a:r>
              <a:rPr lang="en-US"/>
              <a:t>Funds could come from the state or other federal agencies</a:t>
            </a:r>
          </a:p>
        </p:txBody>
      </p:sp>
      <p:sp>
        <p:nvSpPr>
          <p:cNvPr id="17" name="Content Placeholder 18">
            <a:extLst>
              <a:ext uri="{FF2B5EF4-FFF2-40B4-BE49-F238E27FC236}">
                <a16:creationId xmlns:a16="http://schemas.microsoft.com/office/drawing/2014/main" id="{498DCB71-59DD-430A-8FC8-9848C1A2378B}"/>
              </a:ext>
            </a:extLst>
          </p:cNvPr>
          <p:cNvSpPr>
            <a:spLocks noGrp="1"/>
          </p:cNvSpPr>
          <p:nvPr>
            <p:ph sz="quarter" idx="12"/>
          </p:nvPr>
        </p:nvSpPr>
        <p:spPr>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pPr algn="ctr"/>
            <a:r>
              <a:rPr lang="en-US" b="1"/>
              <a:t>Example</a:t>
            </a:r>
          </a:p>
          <a:p>
            <a:r>
              <a:rPr lang="en-US" sz="1600"/>
              <a:t>If a new water treatment plant is needed for an area, a feasibility study could compare the cost to build the plant at various locations or connect to an existing water system.</a:t>
            </a:r>
            <a:endParaRPr lang="en-US" sz="1600" b="0"/>
          </a:p>
        </p:txBody>
      </p:sp>
      <p:sp>
        <p:nvSpPr>
          <p:cNvPr id="4" name="Slide Number Placeholder 3">
            <a:extLst>
              <a:ext uri="{FF2B5EF4-FFF2-40B4-BE49-F238E27FC236}">
                <a16:creationId xmlns:a16="http://schemas.microsoft.com/office/drawing/2014/main" id="{99CBEC1B-D521-47DA-990A-8EFF033C0F0D}"/>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59068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uiExpand="1" build="p" animBg="1"/>
    </p:bld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AEADB05-EE16-461A-B16F-56FE88E31EB1}"/>
              </a:ext>
            </a:extLst>
          </p:cNvPr>
          <p:cNvSpPr>
            <a:spLocks noGrp="1"/>
          </p:cNvSpPr>
          <p:nvPr>
            <p:ph type="title"/>
          </p:nvPr>
        </p:nvSpPr>
        <p:spPr/>
        <p:txBody>
          <a:bodyPr>
            <a:normAutofit/>
          </a:bodyPr>
          <a:lstStyle/>
          <a:p>
            <a:r>
              <a:rPr lang="en-US"/>
              <a:t>Funding Feasibility Studies </a:t>
            </a:r>
          </a:p>
        </p:txBody>
      </p:sp>
      <p:sp>
        <p:nvSpPr>
          <p:cNvPr id="3" name="Content Placeholder 2">
            <a:extLst>
              <a:ext uri="{FF2B5EF4-FFF2-40B4-BE49-F238E27FC236}">
                <a16:creationId xmlns:a16="http://schemas.microsoft.com/office/drawing/2014/main" id="{DD3C2AAA-6ADB-471B-B26A-208BB1A0ED31}"/>
              </a:ext>
            </a:extLst>
          </p:cNvPr>
          <p:cNvSpPr>
            <a:spLocks noGrp="1"/>
          </p:cNvSpPr>
          <p:nvPr>
            <p:ph idx="1"/>
          </p:nvPr>
        </p:nvSpPr>
        <p:spPr>
          <a:xfrm>
            <a:off x="914400" y="1019468"/>
            <a:ext cx="7452360" cy="3719514"/>
          </a:xfrm>
        </p:spPr>
        <p:txBody>
          <a:bodyPr>
            <a:normAutofit/>
          </a:bodyPr>
          <a:lstStyle/>
          <a:p>
            <a:pPr lvl="1"/>
            <a:r>
              <a:rPr lang="en-US" sz="2400" dirty="0"/>
              <a:t>Feasibility studies can often be </a:t>
            </a:r>
            <a:r>
              <a:rPr lang="en-US" sz="2400" b="1" dirty="0"/>
              <a:t>funded </a:t>
            </a:r>
            <a:r>
              <a:rPr lang="en-US" sz="2400" dirty="0"/>
              <a:t>using the same sources as those used for other partnership activities</a:t>
            </a:r>
          </a:p>
          <a:p>
            <a:pPr lvl="1"/>
            <a:r>
              <a:rPr lang="en-US" sz="2400" dirty="0"/>
              <a:t>Sources of </a:t>
            </a:r>
            <a:r>
              <a:rPr lang="en-US" sz="2400" b="1" dirty="0"/>
              <a:t>technical assistance </a:t>
            </a:r>
            <a:r>
              <a:rPr lang="en-US" sz="2400" dirty="0"/>
              <a:t>for a feasibility study could include:</a:t>
            </a:r>
          </a:p>
          <a:p>
            <a:pPr lvl="2"/>
            <a:r>
              <a:rPr lang="en-US" dirty="0"/>
              <a:t>Rural Community Assistance Partnership</a:t>
            </a:r>
          </a:p>
          <a:p>
            <a:pPr lvl="2"/>
            <a:r>
              <a:rPr lang="en-US" dirty="0"/>
              <a:t>National Rural Water Association</a:t>
            </a:r>
          </a:p>
          <a:p>
            <a:pPr lvl="2"/>
            <a:r>
              <a:rPr lang="en-US" dirty="0"/>
              <a:t>EPA’s Water Finance Center</a:t>
            </a:r>
          </a:p>
        </p:txBody>
      </p:sp>
      <p:sp>
        <p:nvSpPr>
          <p:cNvPr id="4" name="Slide Number Placeholder 3">
            <a:extLst>
              <a:ext uri="{FF2B5EF4-FFF2-40B4-BE49-F238E27FC236}">
                <a16:creationId xmlns:a16="http://schemas.microsoft.com/office/drawing/2014/main" id="{796043D1-E80F-43FD-A64D-DE60480E5B5E}"/>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020488436"/>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1341BC-2BAE-4895-9E50-2FFA59AAF624}"/>
              </a:ext>
            </a:extLst>
          </p:cNvPr>
          <p:cNvSpPr>
            <a:spLocks noGrp="1"/>
          </p:cNvSpPr>
          <p:nvPr>
            <p:ph type="title"/>
          </p:nvPr>
        </p:nvSpPr>
        <p:spPr/>
        <p:txBody>
          <a:bodyPr>
            <a:normAutofit/>
          </a:bodyPr>
          <a:lstStyle/>
          <a:p>
            <a:r>
              <a:rPr lang="en-US"/>
              <a:t>Importance of Funding</a:t>
            </a:r>
          </a:p>
        </p:txBody>
      </p:sp>
      <p:sp>
        <p:nvSpPr>
          <p:cNvPr id="7" name="Content Placeholder 6">
            <a:extLst>
              <a:ext uri="{FF2B5EF4-FFF2-40B4-BE49-F238E27FC236}">
                <a16:creationId xmlns:a16="http://schemas.microsoft.com/office/drawing/2014/main" id="{BA17216B-6944-4034-A41F-EAE6F20352FE}"/>
              </a:ext>
            </a:extLst>
          </p:cNvPr>
          <p:cNvSpPr>
            <a:spLocks noGrp="1"/>
          </p:cNvSpPr>
          <p:nvPr>
            <p:ph idx="1"/>
          </p:nvPr>
        </p:nvSpPr>
        <p:spPr/>
        <p:txBody>
          <a:bodyPr>
            <a:noAutofit/>
          </a:bodyPr>
          <a:lstStyle/>
          <a:p>
            <a:pPr lvl="1">
              <a:spcAft>
                <a:spcPts val="0"/>
              </a:spcAft>
            </a:pPr>
            <a:r>
              <a:rPr lang="en-US"/>
              <a:t>Required and vital to the success of a partnership</a:t>
            </a:r>
          </a:p>
          <a:p>
            <a:pPr marL="1588" lvl="1" indent="0">
              <a:spcAft>
                <a:spcPts val="0"/>
              </a:spcAft>
              <a:buNone/>
            </a:pPr>
            <a:endParaRPr lang="en-US"/>
          </a:p>
          <a:p>
            <a:pPr lvl="1">
              <a:spcAft>
                <a:spcPts val="0"/>
              </a:spcAft>
            </a:pPr>
            <a:r>
              <a:rPr lang="en-US"/>
              <a:t>Can be used in a variety of ways:</a:t>
            </a:r>
          </a:p>
          <a:p>
            <a:pPr lvl="2">
              <a:spcAft>
                <a:spcPts val="0"/>
              </a:spcAft>
            </a:pPr>
            <a:r>
              <a:rPr lang="en-US"/>
              <a:t>Technical assistance</a:t>
            </a:r>
          </a:p>
          <a:p>
            <a:pPr lvl="2">
              <a:spcAft>
                <a:spcPts val="0"/>
              </a:spcAft>
            </a:pPr>
            <a:r>
              <a:rPr lang="en-US"/>
              <a:t>Hire a business manager</a:t>
            </a:r>
          </a:p>
          <a:p>
            <a:pPr lvl="2">
              <a:spcAft>
                <a:spcPts val="0"/>
              </a:spcAft>
            </a:pPr>
            <a:r>
              <a:rPr lang="en-US"/>
              <a:t>Implement the partnership</a:t>
            </a:r>
          </a:p>
        </p:txBody>
      </p:sp>
      <p:sp>
        <p:nvSpPr>
          <p:cNvPr id="5" name="Slide Number Placeholder 4">
            <a:extLst>
              <a:ext uri="{FF2B5EF4-FFF2-40B4-BE49-F238E27FC236}">
                <a16:creationId xmlns:a16="http://schemas.microsoft.com/office/drawing/2014/main" id="{CA2A4B85-4ED8-40F0-A74A-0158B04CB763}"/>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2114699"/>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CEA3CC38-9389-4125-A9B4-3ADB5DE2A7FB}"/>
              </a:ext>
            </a:extLst>
          </p:cNvPr>
          <p:cNvSpPr>
            <a:spLocks noGrp="1"/>
          </p:cNvSpPr>
          <p:nvPr>
            <p:ph type="body" idx="1"/>
          </p:nvPr>
        </p:nvSpPr>
        <p:spPr>
          <a:xfrm>
            <a:off x="3147911" y="1144077"/>
            <a:ext cx="5290185" cy="857250"/>
          </a:xfrm>
        </p:spPr>
        <p:txBody>
          <a:bodyPr/>
          <a:lstStyle/>
          <a:p>
            <a:r>
              <a:rPr lang="en-US" dirty="0"/>
              <a:t>Case Studies: Funding Activities</a:t>
            </a:r>
          </a:p>
        </p:txBody>
      </p:sp>
      <p:sp>
        <p:nvSpPr>
          <p:cNvPr id="4" name="Slide Number Placeholder 3">
            <a:extLst>
              <a:ext uri="{FF2B5EF4-FFF2-40B4-BE49-F238E27FC236}">
                <a16:creationId xmlns:a16="http://schemas.microsoft.com/office/drawing/2014/main" id="{A947CE64-64BA-4034-A833-E8401AEF93CA}"/>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137</a:t>
            </a:fld>
            <a:endParaRPr lang="en-US" noProof="0"/>
          </a:p>
        </p:txBody>
      </p:sp>
    </p:spTree>
    <p:extLst>
      <p:ext uri="{BB962C8B-B14F-4D97-AF65-F5344CB8AC3E}">
        <p14:creationId xmlns:p14="http://schemas.microsoft.com/office/powerpoint/2010/main" val="1272819183"/>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Fund Partnerships Activities </a:t>
            </a:r>
          </a:p>
        </p:txBody>
      </p:sp>
      <p:sp>
        <p:nvSpPr>
          <p:cNvPr id="8" name="Content Placeholder 7">
            <a:extLst>
              <a:ext uri="{FF2B5EF4-FFF2-40B4-BE49-F238E27FC236}">
                <a16:creationId xmlns:a16="http://schemas.microsoft.com/office/drawing/2014/main" id="{2B504620-D6CA-4574-A096-FA85E4C1481D}"/>
              </a:ext>
            </a:extLst>
          </p:cNvPr>
          <p:cNvSpPr>
            <a:spLocks noGrp="1"/>
          </p:cNvSpPr>
          <p:nvPr>
            <p:ph sz="quarter" idx="10"/>
          </p:nvPr>
        </p:nvSpPr>
        <p:spPr/>
        <p:txBody>
          <a:bodyPr/>
          <a:lstStyle/>
          <a:p>
            <a:r>
              <a:rPr lang="en-US"/>
              <a:t>Birmingham Water Works</a:t>
            </a:r>
          </a:p>
          <a:p>
            <a:endParaRPr lang="en-US"/>
          </a:p>
        </p:txBody>
      </p:sp>
      <p:sp>
        <p:nvSpPr>
          <p:cNvPr id="6" name="Content Placeholder 5">
            <a:extLst>
              <a:ext uri="{FF2B5EF4-FFF2-40B4-BE49-F238E27FC236}">
                <a16:creationId xmlns:a16="http://schemas.microsoft.com/office/drawing/2014/main" id="{E43C53E7-725C-46DF-B7CB-7FD5B076445F}"/>
              </a:ext>
            </a:extLst>
          </p:cNvPr>
          <p:cNvSpPr>
            <a:spLocks noGrp="1"/>
          </p:cNvSpPr>
          <p:nvPr>
            <p:ph sz="quarter" idx="11"/>
          </p:nvPr>
        </p:nvSpPr>
        <p:spPr/>
        <p:txBody>
          <a:bodyPr/>
          <a:lstStyle/>
          <a:p>
            <a:pPr lvl="1"/>
            <a:r>
              <a:rPr lang="en-US"/>
              <a:t>To secure funding for Operator Training Program, staff convinced management and the Board of the long-term sustainability and financial benefit to the water system and community</a:t>
            </a:r>
          </a:p>
          <a:p>
            <a:pPr lvl="1"/>
            <a:r>
              <a:rPr lang="en-US"/>
              <a:t>Offer training to other water systems at cost</a:t>
            </a:r>
          </a:p>
          <a:p>
            <a:pPr lvl="1"/>
            <a:r>
              <a:rPr lang="en-US"/>
              <a:t>Proceeds from external trainings are reinvested into the program</a:t>
            </a:r>
          </a:p>
        </p:txBody>
      </p:sp>
      <p:sp>
        <p:nvSpPr>
          <p:cNvPr id="4" name="Slide Number Placeholder 3">
            <a:extLst>
              <a:ext uri="{FF2B5EF4-FFF2-40B4-BE49-F238E27FC236}">
                <a16:creationId xmlns:a16="http://schemas.microsoft.com/office/drawing/2014/main" id="{F6E6445E-91EB-4E61-AD67-90D9725BF563}"/>
              </a:ext>
              <a:ext uri="{C183D7F6-B498-43B3-948B-1728B52AA6E4}">
                <adec:decorative xmlns:adec="http://schemas.microsoft.com/office/drawing/2017/decorative" val="1"/>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9247431"/>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Fund Partnerships Activities</a:t>
            </a:r>
          </a:p>
        </p:txBody>
      </p:sp>
      <p:sp>
        <p:nvSpPr>
          <p:cNvPr id="11" name="Content Placeholder 10">
            <a:extLst>
              <a:ext uri="{FF2B5EF4-FFF2-40B4-BE49-F238E27FC236}">
                <a16:creationId xmlns:a16="http://schemas.microsoft.com/office/drawing/2014/main" id="{6507BD54-F99F-467B-846F-2929FBC47AC8}"/>
              </a:ext>
            </a:extLst>
          </p:cNvPr>
          <p:cNvSpPr>
            <a:spLocks noGrp="1"/>
          </p:cNvSpPr>
          <p:nvPr>
            <p:ph sz="quarter" idx="10"/>
          </p:nvPr>
        </p:nvSpPr>
        <p:spPr/>
        <p:txBody>
          <a:bodyPr/>
          <a:lstStyle/>
          <a:p>
            <a:r>
              <a:rPr lang="en-US"/>
              <a:t>LRGPWWA</a:t>
            </a:r>
          </a:p>
        </p:txBody>
      </p:sp>
      <p:sp>
        <p:nvSpPr>
          <p:cNvPr id="6" name="Content Placeholder 5">
            <a:extLst>
              <a:ext uri="{FF2B5EF4-FFF2-40B4-BE49-F238E27FC236}">
                <a16:creationId xmlns:a16="http://schemas.microsoft.com/office/drawing/2014/main" id="{FF75F8C4-0883-4784-899C-432EB06A9C70}"/>
              </a:ext>
            </a:extLst>
          </p:cNvPr>
          <p:cNvSpPr>
            <a:spLocks noGrp="1"/>
          </p:cNvSpPr>
          <p:nvPr>
            <p:ph sz="quarter" idx="11"/>
          </p:nvPr>
        </p:nvSpPr>
        <p:spPr/>
        <p:txBody>
          <a:bodyPr>
            <a:normAutofit/>
          </a:bodyPr>
          <a:lstStyle/>
          <a:p>
            <a:pPr lvl="1"/>
            <a:r>
              <a:rPr lang="en-US"/>
              <a:t>Financing for this partnership came from multiple sources, including:</a:t>
            </a:r>
          </a:p>
          <a:p>
            <a:pPr lvl="2"/>
            <a:r>
              <a:rPr lang="en-US"/>
              <a:t>Refinanced USDA Rural Development loan provided through New Mexico Finance Authority Public Project Revolving Fund</a:t>
            </a:r>
          </a:p>
          <a:p>
            <a:pPr lvl="2"/>
            <a:r>
              <a:rPr lang="en-US"/>
              <a:t>New Mexico Colonias Initiative</a:t>
            </a:r>
          </a:p>
          <a:p>
            <a:pPr lvl="2"/>
            <a:r>
              <a:rPr lang="en-US"/>
              <a:t>Special Appropriation Program</a:t>
            </a:r>
          </a:p>
          <a:p>
            <a:pPr lvl="2"/>
            <a:r>
              <a:rPr lang="en-US"/>
              <a:t>Water Trust Board</a:t>
            </a:r>
          </a:p>
          <a:p>
            <a:pPr lvl="2"/>
            <a:r>
              <a:rPr lang="en-US"/>
              <a:t>New Mexico Finance Authority (DWSRF)</a:t>
            </a:r>
          </a:p>
          <a:p>
            <a:pPr lvl="2"/>
            <a:r>
              <a:rPr lang="en-US"/>
              <a:t>HUD Community Development Block Grant</a:t>
            </a:r>
          </a:p>
          <a:p>
            <a:pPr lvl="2"/>
            <a:endParaRPr lang="en-US"/>
          </a:p>
          <a:p>
            <a:endParaRPr lang="en-US"/>
          </a:p>
        </p:txBody>
      </p:sp>
      <p:sp>
        <p:nvSpPr>
          <p:cNvPr id="4" name="Slide Number Placeholder 3">
            <a:extLst>
              <a:ext uri="{FF2B5EF4-FFF2-40B4-BE49-F238E27FC236}">
                <a16:creationId xmlns:a16="http://schemas.microsoft.com/office/drawing/2014/main" id="{14A1EFFA-D193-435C-9C95-1ACBE69A9569}"/>
              </a:ext>
              <a:ext uri="{C183D7F6-B498-43B3-948B-1728B52AA6E4}">
                <adec:decorative xmlns:adec="http://schemas.microsoft.com/office/drawing/2017/decorative" val="1"/>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139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01911014"/>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Technical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422650"/>
          </a:xfrm>
        </p:spPr>
        <p:txBody>
          <a:bodyPr/>
          <a:lstStyle/>
          <a:p>
            <a:r>
              <a:rPr lang="en-US"/>
              <a:t>Infrastructure Adequacy and Improvement</a:t>
            </a:r>
          </a:p>
          <a:p>
            <a:pPr lvl="1"/>
            <a:r>
              <a:rPr lang="en-US" altLang="en-US"/>
              <a:t>Adequate infrastructure</a:t>
            </a:r>
          </a:p>
          <a:p>
            <a:pPr lvl="1"/>
            <a:r>
              <a:rPr lang="en-US" altLang="en-US"/>
              <a:t>Adequate planning</a:t>
            </a:r>
          </a:p>
          <a:p>
            <a:pPr lvl="1"/>
            <a:r>
              <a:rPr lang="en-US" altLang="en-US"/>
              <a:t>Asset management</a:t>
            </a:r>
          </a:p>
          <a:p>
            <a:pPr lvl="1"/>
            <a:r>
              <a:rPr lang="en-US"/>
              <a:t>Water loss programs</a:t>
            </a:r>
          </a:p>
          <a:p>
            <a:pPr lvl="1"/>
            <a:r>
              <a:rPr lang="en-US"/>
              <a:t>Resilient to all-hazards</a:t>
            </a:r>
          </a:p>
          <a:p>
            <a:pPr lvl="1"/>
            <a:r>
              <a:rPr lang="en-US"/>
              <a:t>High quality maps</a:t>
            </a:r>
          </a:p>
        </p:txBody>
      </p:sp>
      <p:graphicFrame>
        <p:nvGraphicFramePr>
          <p:cNvPr id="10" name="Content Placeholder 9" descr="Elements of Technical Capacity flow chart">
            <a:extLst>
              <a:ext uri="{FF2B5EF4-FFF2-40B4-BE49-F238E27FC236}">
                <a16:creationId xmlns:a16="http://schemas.microsoft.com/office/drawing/2014/main" id="{A46EF3FD-5CF3-4B17-99D6-401942554D11}"/>
              </a:ext>
            </a:extLst>
          </p:cNvPr>
          <p:cNvGraphicFramePr>
            <a:graphicFrameLocks noGrp="1"/>
          </p:cNvGraphicFramePr>
          <p:nvPr>
            <p:ph sz="quarter" idx="12"/>
            <p:extLst>
              <p:ext uri="{D42A27DB-BD31-4B8C-83A1-F6EECF244321}">
                <p14:modId xmlns:p14="http://schemas.microsoft.com/office/powerpoint/2010/main" val="4011811290"/>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4" name="Slide Number Placeholder 13">
            <a:extLst>
              <a:ext uri="{FF2B5EF4-FFF2-40B4-BE49-F238E27FC236}">
                <a16:creationId xmlns:a16="http://schemas.microsoft.com/office/drawing/2014/main" id="{45FF5E14-3A55-42F7-9B33-E8E795328130}"/>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238142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Fund Partnerships Activities</a:t>
            </a:r>
          </a:p>
        </p:txBody>
      </p:sp>
      <p:sp>
        <p:nvSpPr>
          <p:cNvPr id="8" name="Content Placeholder 7">
            <a:extLst>
              <a:ext uri="{FF2B5EF4-FFF2-40B4-BE49-F238E27FC236}">
                <a16:creationId xmlns:a16="http://schemas.microsoft.com/office/drawing/2014/main" id="{E59EEE37-B4C3-405C-843C-7222BFABFC36}"/>
              </a:ext>
            </a:extLst>
          </p:cNvPr>
          <p:cNvSpPr>
            <a:spLocks noGrp="1"/>
          </p:cNvSpPr>
          <p:nvPr>
            <p:ph sz="quarter" idx="10"/>
          </p:nvPr>
        </p:nvSpPr>
        <p:spPr/>
        <p:txBody>
          <a:bodyPr/>
          <a:lstStyle/>
          <a:p>
            <a:r>
              <a:rPr lang="en-US"/>
              <a:t>Vinton and Jackson County</a:t>
            </a:r>
          </a:p>
        </p:txBody>
      </p:sp>
      <p:sp>
        <p:nvSpPr>
          <p:cNvPr id="6" name="Content Placeholder 5">
            <a:extLst>
              <a:ext uri="{FF2B5EF4-FFF2-40B4-BE49-F238E27FC236}">
                <a16:creationId xmlns:a16="http://schemas.microsoft.com/office/drawing/2014/main" id="{7EC529CE-67D6-4540-B080-DDC8901406EF}"/>
              </a:ext>
            </a:extLst>
          </p:cNvPr>
          <p:cNvSpPr>
            <a:spLocks noGrp="1"/>
          </p:cNvSpPr>
          <p:nvPr>
            <p:ph sz="quarter" idx="11"/>
          </p:nvPr>
        </p:nvSpPr>
        <p:spPr/>
        <p:txBody>
          <a:bodyPr/>
          <a:lstStyle/>
          <a:p>
            <a:pPr lvl="1"/>
            <a:r>
              <a:rPr lang="en-US"/>
              <a:t>Ohio EPA provided funding through the American Recovery and Reinvestment Act</a:t>
            </a:r>
          </a:p>
          <a:p>
            <a:pPr lvl="1"/>
            <a:r>
              <a:rPr lang="en-US"/>
              <a:t>Provided 80 percent loan forgiveness</a:t>
            </a:r>
          </a:p>
          <a:p>
            <a:pPr lvl="1"/>
            <a:r>
              <a:rPr lang="en-US"/>
              <a:t>This funding is no longer available, but water systems should look for grants and opportunities of this type</a:t>
            </a:r>
          </a:p>
        </p:txBody>
      </p:sp>
      <p:sp>
        <p:nvSpPr>
          <p:cNvPr id="4" name="Slide Number Placeholder 3">
            <a:extLst>
              <a:ext uri="{FF2B5EF4-FFF2-40B4-BE49-F238E27FC236}">
                <a16:creationId xmlns:a16="http://schemas.microsoft.com/office/drawing/2014/main" id="{7FE18328-BAB2-4093-AFE5-3D743D697D2E}"/>
              </a:ext>
              <a:ext uri="{C183D7F6-B498-43B3-948B-1728B52AA6E4}">
                <adec:decorative xmlns:adec="http://schemas.microsoft.com/office/drawing/2017/decorative" val="1"/>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3285489"/>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6EABF82F-0E90-4160-9236-A1EDD2BE6DF2}"/>
              </a:ext>
            </a:extLst>
          </p:cNvPr>
          <p:cNvSpPr>
            <a:spLocks noGrp="1"/>
          </p:cNvSpPr>
          <p:nvPr>
            <p:ph type="body" idx="1"/>
          </p:nvPr>
        </p:nvSpPr>
        <p:spPr>
          <a:xfrm>
            <a:off x="3147911" y="1144077"/>
            <a:ext cx="5290185" cy="857250"/>
          </a:xfrm>
        </p:spPr>
        <p:txBody>
          <a:bodyPr/>
          <a:lstStyle/>
          <a:p>
            <a:r>
              <a:rPr lang="en-US" dirty="0"/>
              <a:t>The Business Plan</a:t>
            </a:r>
          </a:p>
        </p:txBody>
      </p:sp>
      <p:sp>
        <p:nvSpPr>
          <p:cNvPr id="4" name="Slide Number Placeholder 3">
            <a:extLst>
              <a:ext uri="{FF2B5EF4-FFF2-40B4-BE49-F238E27FC236}">
                <a16:creationId xmlns:a16="http://schemas.microsoft.com/office/drawing/2014/main" id="{1A7F4595-4E10-4389-B551-760F0AD2399A}"/>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141</a:t>
            </a:fld>
            <a:endParaRPr lang="en-US" noProof="0"/>
          </a:p>
        </p:txBody>
      </p:sp>
    </p:spTree>
    <p:extLst>
      <p:ext uri="{BB962C8B-B14F-4D97-AF65-F5344CB8AC3E}">
        <p14:creationId xmlns:p14="http://schemas.microsoft.com/office/powerpoint/2010/main" val="504273911"/>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E56EA8-F9F5-4D16-AAA9-F24E622B0E2B}"/>
              </a:ext>
            </a:extLst>
          </p:cNvPr>
          <p:cNvSpPr>
            <a:spLocks noGrp="1"/>
          </p:cNvSpPr>
          <p:nvPr>
            <p:ph type="title"/>
          </p:nvPr>
        </p:nvSpPr>
        <p:spPr/>
        <p:txBody>
          <a:bodyPr/>
          <a:lstStyle/>
          <a:p>
            <a:r>
              <a:rPr lang="en-US"/>
              <a:t>Putting it Together: The Business Plan</a:t>
            </a:r>
          </a:p>
        </p:txBody>
      </p:sp>
      <p:sp>
        <p:nvSpPr>
          <p:cNvPr id="3" name="Content Placeholder 2">
            <a:extLst>
              <a:ext uri="{FF2B5EF4-FFF2-40B4-BE49-F238E27FC236}">
                <a16:creationId xmlns:a16="http://schemas.microsoft.com/office/drawing/2014/main" id="{19FA5B51-14D1-4C98-9D78-1BCAD93FE1C4}"/>
              </a:ext>
            </a:extLst>
          </p:cNvPr>
          <p:cNvSpPr>
            <a:spLocks noGrp="1"/>
          </p:cNvSpPr>
          <p:nvPr>
            <p:ph idx="1"/>
          </p:nvPr>
        </p:nvSpPr>
        <p:spPr/>
        <p:txBody>
          <a:bodyPr/>
          <a:lstStyle/>
          <a:p>
            <a:pPr lvl="1"/>
            <a:r>
              <a:rPr lang="en-US"/>
              <a:t>Create a business plan</a:t>
            </a:r>
          </a:p>
          <a:p>
            <a:pPr lvl="2"/>
            <a:r>
              <a:rPr lang="en-US"/>
              <a:t>Focus on areas where there may be ways to reduce any redundancy of managerial and financial operations</a:t>
            </a:r>
          </a:p>
          <a:p>
            <a:pPr lvl="2"/>
            <a:r>
              <a:rPr lang="en-US"/>
              <a:t>Provide guidance, tips, resources, and tools to use in the partnership</a:t>
            </a:r>
          </a:p>
        </p:txBody>
      </p:sp>
      <p:sp>
        <p:nvSpPr>
          <p:cNvPr id="4" name="Slide Number Placeholder 3">
            <a:extLst>
              <a:ext uri="{FF2B5EF4-FFF2-40B4-BE49-F238E27FC236}">
                <a16:creationId xmlns:a16="http://schemas.microsoft.com/office/drawing/2014/main" id="{8A097783-51D8-44FE-A786-A6BEC5C77D96}"/>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86297286"/>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956C88-3090-41C2-81A4-160074755824}"/>
              </a:ext>
            </a:extLst>
          </p:cNvPr>
          <p:cNvSpPr>
            <a:spLocks noGrp="1"/>
          </p:cNvSpPr>
          <p:nvPr>
            <p:ph type="title"/>
          </p:nvPr>
        </p:nvSpPr>
        <p:spPr/>
        <p:txBody>
          <a:bodyPr>
            <a:normAutofit/>
          </a:bodyPr>
          <a:lstStyle/>
          <a:p>
            <a:r>
              <a:rPr lang="en-US"/>
              <a:t>The Business Plan Should Include</a:t>
            </a:r>
          </a:p>
        </p:txBody>
      </p:sp>
      <p:sp>
        <p:nvSpPr>
          <p:cNvPr id="3" name="Content Placeholder 2">
            <a:extLst>
              <a:ext uri="{FF2B5EF4-FFF2-40B4-BE49-F238E27FC236}">
                <a16:creationId xmlns:a16="http://schemas.microsoft.com/office/drawing/2014/main" id="{F92878D2-BA43-4C66-AF83-4037912D32CF}"/>
              </a:ext>
            </a:extLst>
          </p:cNvPr>
          <p:cNvSpPr>
            <a:spLocks noGrp="1"/>
          </p:cNvSpPr>
          <p:nvPr>
            <p:ph idx="1"/>
          </p:nvPr>
        </p:nvSpPr>
        <p:spPr/>
        <p:txBody>
          <a:bodyPr>
            <a:normAutofit/>
          </a:bodyPr>
          <a:lstStyle/>
          <a:p>
            <a:pPr marL="515938" lvl="1" indent="-514350">
              <a:lnSpc>
                <a:spcPct val="110000"/>
              </a:lnSpc>
              <a:spcAft>
                <a:spcPts val="0"/>
              </a:spcAft>
              <a:buFont typeface="+mj-lt"/>
              <a:buAutoNum type="romanUcPeriod"/>
            </a:pPr>
            <a:r>
              <a:rPr lang="en-US" dirty="0"/>
              <a:t>Introduction</a:t>
            </a:r>
          </a:p>
          <a:p>
            <a:pPr marL="515938" lvl="1" indent="-514350">
              <a:lnSpc>
                <a:spcPct val="110000"/>
              </a:lnSpc>
              <a:spcAft>
                <a:spcPts val="0"/>
              </a:spcAft>
              <a:buFont typeface="+mj-lt"/>
              <a:buAutoNum type="romanUcPeriod"/>
            </a:pPr>
            <a:r>
              <a:rPr lang="en-US" dirty="0"/>
              <a:t>Organizational Structure and Services Agreement</a:t>
            </a:r>
          </a:p>
          <a:p>
            <a:pPr marL="515938" lvl="1" indent="-514350">
              <a:lnSpc>
                <a:spcPct val="110000"/>
              </a:lnSpc>
              <a:spcAft>
                <a:spcPts val="0"/>
              </a:spcAft>
              <a:buFont typeface="+mj-lt"/>
              <a:buAutoNum type="romanUcPeriod"/>
            </a:pPr>
            <a:r>
              <a:rPr lang="en-US" dirty="0"/>
              <a:t>Forming the Partnership</a:t>
            </a:r>
          </a:p>
          <a:p>
            <a:pPr marL="515938" lvl="1" indent="-514350">
              <a:lnSpc>
                <a:spcPct val="110000"/>
              </a:lnSpc>
              <a:spcAft>
                <a:spcPts val="0"/>
              </a:spcAft>
              <a:buFont typeface="+mj-lt"/>
              <a:buAutoNum type="romanUcPeriod"/>
            </a:pPr>
            <a:r>
              <a:rPr lang="en-US" dirty="0"/>
              <a:t>Best Management Practices</a:t>
            </a:r>
          </a:p>
          <a:p>
            <a:pPr marL="515938" lvl="1" indent="-514350">
              <a:lnSpc>
                <a:spcPct val="110000"/>
              </a:lnSpc>
              <a:spcAft>
                <a:spcPts val="0"/>
              </a:spcAft>
              <a:buFont typeface="+mj-lt"/>
              <a:buAutoNum type="romanUcPeriod"/>
            </a:pPr>
            <a:r>
              <a:rPr lang="en-US" dirty="0"/>
              <a:t>Financial Information</a:t>
            </a:r>
          </a:p>
          <a:p>
            <a:pPr marL="515938" lvl="1" indent="-514350">
              <a:lnSpc>
                <a:spcPct val="110000"/>
              </a:lnSpc>
              <a:spcAft>
                <a:spcPts val="0"/>
              </a:spcAft>
              <a:buFont typeface="+mj-lt"/>
              <a:buAutoNum type="romanUcPeriod"/>
            </a:pPr>
            <a:r>
              <a:rPr lang="en-US" dirty="0"/>
              <a:t>Community Information and Outreach</a:t>
            </a:r>
          </a:p>
          <a:p>
            <a:pPr marL="515938" lvl="1" indent="-514350">
              <a:lnSpc>
                <a:spcPct val="110000"/>
              </a:lnSpc>
              <a:spcAft>
                <a:spcPts val="0"/>
              </a:spcAft>
              <a:buFont typeface="+mj-lt"/>
              <a:buAutoNum type="romanUcPeriod"/>
            </a:pPr>
            <a:r>
              <a:rPr lang="en-US" dirty="0"/>
              <a:t>Job Descriptions</a:t>
            </a:r>
          </a:p>
          <a:p>
            <a:pPr marL="515938" lvl="1" indent="-514350">
              <a:lnSpc>
                <a:spcPct val="110000"/>
              </a:lnSpc>
              <a:spcAft>
                <a:spcPts val="0"/>
              </a:spcAft>
              <a:buFont typeface="+mj-lt"/>
              <a:buAutoNum type="romanUcPeriod"/>
            </a:pPr>
            <a:r>
              <a:rPr lang="en-US" dirty="0"/>
              <a:t>Questions and Concerns</a:t>
            </a:r>
          </a:p>
          <a:p>
            <a:pPr marL="515938" lvl="1" indent="-514350">
              <a:lnSpc>
                <a:spcPct val="110000"/>
              </a:lnSpc>
              <a:spcAft>
                <a:spcPts val="0"/>
              </a:spcAft>
              <a:buFont typeface="+mj-lt"/>
              <a:buAutoNum type="romanUcPeriod"/>
            </a:pPr>
            <a:r>
              <a:rPr lang="en-US"/>
              <a:t>Resources and </a:t>
            </a:r>
            <a:r>
              <a:rPr lang="en-US" dirty="0"/>
              <a:t>Other Tools</a:t>
            </a:r>
          </a:p>
        </p:txBody>
      </p:sp>
      <p:sp>
        <p:nvSpPr>
          <p:cNvPr id="4" name="Slide Number Placeholder 3">
            <a:extLst>
              <a:ext uri="{FF2B5EF4-FFF2-40B4-BE49-F238E27FC236}">
                <a16:creationId xmlns:a16="http://schemas.microsoft.com/office/drawing/2014/main" id="{270F2C7D-0538-40EA-93A8-A5BC4BE4914E}"/>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48480794"/>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 Placeholder 6">
            <a:extLst>
              <a:ext uri="{FF2B5EF4-FFF2-40B4-BE49-F238E27FC236}">
                <a16:creationId xmlns:a16="http://schemas.microsoft.com/office/drawing/2014/main" id="{BEA12FAF-D464-423A-9299-1DBB1E0456A2}"/>
              </a:ext>
            </a:extLst>
          </p:cNvPr>
          <p:cNvSpPr>
            <a:spLocks noGrp="1"/>
          </p:cNvSpPr>
          <p:nvPr>
            <p:ph type="body" idx="1"/>
          </p:nvPr>
        </p:nvSpPr>
        <p:spPr>
          <a:xfrm>
            <a:off x="3147911" y="1144077"/>
            <a:ext cx="5290185" cy="857250"/>
          </a:xfrm>
        </p:spPr>
        <p:txBody>
          <a:bodyPr>
            <a:noAutofit/>
          </a:bodyPr>
          <a:lstStyle/>
          <a:p>
            <a:r>
              <a:rPr lang="en-US" dirty="0"/>
              <a:t>Implementing Partnerships: Case Studies</a:t>
            </a:r>
          </a:p>
        </p:txBody>
      </p:sp>
      <p:sp>
        <p:nvSpPr>
          <p:cNvPr id="5" name="Slide Number Placeholder 4">
            <a:extLst>
              <a:ext uri="{FF2B5EF4-FFF2-40B4-BE49-F238E27FC236}">
                <a16:creationId xmlns:a16="http://schemas.microsoft.com/office/drawing/2014/main" id="{AD22ADAA-9191-441B-AC70-02FAD3AA87CA}"/>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144</a:t>
            </a:fld>
            <a:endParaRPr lang="en-US" noProof="0"/>
          </a:p>
        </p:txBody>
      </p:sp>
    </p:spTree>
    <p:extLst>
      <p:ext uri="{BB962C8B-B14F-4D97-AF65-F5344CB8AC3E}">
        <p14:creationId xmlns:p14="http://schemas.microsoft.com/office/powerpoint/2010/main" val="3018661581"/>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1">
            <a:extLst>
              <a:ext uri="{FF2B5EF4-FFF2-40B4-BE49-F238E27FC236}">
                <a16:creationId xmlns:a16="http://schemas.microsoft.com/office/drawing/2014/main" id="{447090D7-2D9D-46B7-BAE9-3A146785C992}"/>
              </a:ext>
            </a:extLst>
          </p:cNvPr>
          <p:cNvSpPr>
            <a:spLocks noGrp="1"/>
          </p:cNvSpPr>
          <p:nvPr>
            <p:ph type="title"/>
          </p:nvPr>
        </p:nvSpPr>
        <p:spPr/>
        <p:txBody>
          <a:bodyPr/>
          <a:lstStyle/>
          <a:p>
            <a:r>
              <a:rPr lang="en-US"/>
              <a:t>Implementing Partnerships</a:t>
            </a:r>
          </a:p>
        </p:txBody>
      </p:sp>
      <p:sp>
        <p:nvSpPr>
          <p:cNvPr id="3" name="Content Placeholder 2">
            <a:extLst>
              <a:ext uri="{FF2B5EF4-FFF2-40B4-BE49-F238E27FC236}">
                <a16:creationId xmlns:a16="http://schemas.microsoft.com/office/drawing/2014/main" id="{DD3C2AAA-6ADB-471B-B26A-208BB1A0ED31}"/>
              </a:ext>
            </a:extLst>
          </p:cNvPr>
          <p:cNvSpPr>
            <a:spLocks noGrp="1"/>
          </p:cNvSpPr>
          <p:nvPr>
            <p:ph idx="1"/>
          </p:nvPr>
        </p:nvSpPr>
        <p:spPr/>
        <p:txBody>
          <a:bodyPr>
            <a:normAutofit/>
          </a:bodyPr>
          <a:lstStyle/>
          <a:p>
            <a:pPr lvl="1"/>
            <a:r>
              <a:rPr lang="en-US"/>
              <a:t>Involved process that can take years</a:t>
            </a:r>
          </a:p>
          <a:p>
            <a:pPr lvl="1"/>
            <a:r>
              <a:rPr lang="en-US"/>
              <a:t>Example activities:</a:t>
            </a:r>
          </a:p>
          <a:p>
            <a:pPr lvl="2"/>
            <a:r>
              <a:rPr lang="en-US"/>
              <a:t>Buy-in and trust building</a:t>
            </a:r>
          </a:p>
          <a:p>
            <a:pPr lvl="2"/>
            <a:r>
              <a:rPr lang="en-US"/>
              <a:t>Developing a business plan</a:t>
            </a:r>
          </a:p>
          <a:p>
            <a:pPr lvl="2"/>
            <a:r>
              <a:rPr lang="en-US"/>
              <a:t>Obtaining necessary approvals</a:t>
            </a:r>
          </a:p>
          <a:p>
            <a:pPr lvl="2"/>
            <a:r>
              <a:rPr lang="en-US"/>
              <a:t>Securing funds</a:t>
            </a:r>
          </a:p>
          <a:p>
            <a:pPr lvl="2"/>
            <a:r>
              <a:rPr lang="en-US"/>
              <a:t>Construction-related plans and specifications</a:t>
            </a:r>
          </a:p>
          <a:p>
            <a:pPr lvl="2"/>
            <a:r>
              <a:rPr lang="en-US"/>
              <a:t>Regional planning activities</a:t>
            </a:r>
          </a:p>
        </p:txBody>
      </p:sp>
      <p:sp>
        <p:nvSpPr>
          <p:cNvPr id="2" name="Slide Number Placeholder 1">
            <a:extLst>
              <a:ext uri="{FF2B5EF4-FFF2-40B4-BE49-F238E27FC236}">
                <a16:creationId xmlns:a16="http://schemas.microsoft.com/office/drawing/2014/main" id="{F5BA2B4B-3412-4648-A499-AA92C98D281E}"/>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06553748"/>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Implementing Partnerships</a:t>
            </a:r>
          </a:p>
        </p:txBody>
      </p:sp>
      <p:sp>
        <p:nvSpPr>
          <p:cNvPr id="6" name="Content Placeholder 5">
            <a:extLst>
              <a:ext uri="{FF2B5EF4-FFF2-40B4-BE49-F238E27FC236}">
                <a16:creationId xmlns:a16="http://schemas.microsoft.com/office/drawing/2014/main" id="{BB4756F7-08CD-443A-B4F8-B4BE85E4703E}"/>
              </a:ext>
            </a:extLst>
          </p:cNvPr>
          <p:cNvSpPr>
            <a:spLocks noGrp="1"/>
          </p:cNvSpPr>
          <p:nvPr>
            <p:ph sz="quarter" idx="10"/>
          </p:nvPr>
        </p:nvSpPr>
        <p:spPr/>
        <p:txBody>
          <a:bodyPr/>
          <a:lstStyle/>
          <a:p>
            <a:r>
              <a:rPr lang="en-US"/>
              <a:t>Birmingham Water Works</a:t>
            </a:r>
          </a:p>
          <a:p>
            <a:endParaRPr lang="en-US"/>
          </a:p>
        </p:txBody>
      </p:sp>
      <p:grpSp>
        <p:nvGrpSpPr>
          <p:cNvPr id="5" name="Group 4" descr="Birmingham Water Works Case Study Timeline">
            <a:extLst>
              <a:ext uri="{FF2B5EF4-FFF2-40B4-BE49-F238E27FC236}">
                <a16:creationId xmlns:a16="http://schemas.microsoft.com/office/drawing/2014/main" id="{9CDFD8F8-3657-4794-AC2D-B8F805EB5651}"/>
              </a:ext>
            </a:extLst>
          </p:cNvPr>
          <p:cNvGrpSpPr/>
          <p:nvPr/>
        </p:nvGrpSpPr>
        <p:grpSpPr>
          <a:xfrm>
            <a:off x="3924134" y="683479"/>
            <a:ext cx="4263663" cy="4066321"/>
            <a:chOff x="3707710" y="1297280"/>
            <a:chExt cx="4263663" cy="2919026"/>
          </a:xfrm>
        </p:grpSpPr>
        <p:cxnSp>
          <p:nvCxnSpPr>
            <p:cNvPr id="53" name="Straight Connector 52">
              <a:extLst>
                <a:ext uri="{FF2B5EF4-FFF2-40B4-BE49-F238E27FC236}">
                  <a16:creationId xmlns:a16="http://schemas.microsoft.com/office/drawing/2014/main" id="{4FF9EF15-DD54-4A78-BF19-87FD3C2622D1}"/>
                </a:ext>
              </a:extLst>
            </p:cNvPr>
            <p:cNvCxnSpPr>
              <a:cxnSpLocks/>
            </p:cNvCxnSpPr>
            <p:nvPr/>
          </p:nvCxnSpPr>
          <p:spPr>
            <a:xfrm>
              <a:off x="4492836" y="2978130"/>
              <a:ext cx="0" cy="374514"/>
            </a:xfrm>
            <a:prstGeom prst="line">
              <a:avLst/>
            </a:prstGeom>
            <a:ln w="38100">
              <a:solidFill>
                <a:srgbClr val="124057"/>
              </a:solidFill>
            </a:ln>
          </p:spPr>
          <p:style>
            <a:lnRef idx="1">
              <a:schemeClr val="dk1"/>
            </a:lnRef>
            <a:fillRef idx="0">
              <a:schemeClr val="dk1"/>
            </a:fillRef>
            <a:effectRef idx="0">
              <a:schemeClr val="dk1"/>
            </a:effectRef>
            <a:fontRef idx="minor">
              <a:schemeClr val="tx1"/>
            </a:fontRef>
          </p:style>
        </p:cxnSp>
        <p:cxnSp>
          <p:nvCxnSpPr>
            <p:cNvPr id="54" name="Straight Connector 53">
              <a:extLst>
                <a:ext uri="{FF2B5EF4-FFF2-40B4-BE49-F238E27FC236}">
                  <a16:creationId xmlns:a16="http://schemas.microsoft.com/office/drawing/2014/main" id="{AD6C2B2C-936A-4EE5-A2D2-A3458E9A1E18}"/>
                </a:ext>
              </a:extLst>
            </p:cNvPr>
            <p:cNvCxnSpPr>
              <a:cxnSpLocks/>
            </p:cNvCxnSpPr>
            <p:nvPr/>
          </p:nvCxnSpPr>
          <p:spPr>
            <a:xfrm>
              <a:off x="5478829" y="2310058"/>
              <a:ext cx="0" cy="374514"/>
            </a:xfrm>
            <a:prstGeom prst="line">
              <a:avLst/>
            </a:prstGeom>
            <a:ln w="38100">
              <a:solidFill>
                <a:srgbClr val="FAD978"/>
              </a:solidFill>
            </a:ln>
          </p:spPr>
          <p:style>
            <a:lnRef idx="1">
              <a:schemeClr val="accent1"/>
            </a:lnRef>
            <a:fillRef idx="0">
              <a:schemeClr val="accent1"/>
            </a:fillRef>
            <a:effectRef idx="0">
              <a:schemeClr val="accent1"/>
            </a:effectRef>
            <a:fontRef idx="minor">
              <a:schemeClr val="tx1"/>
            </a:fontRef>
          </p:style>
        </p:cxnSp>
        <p:cxnSp>
          <p:nvCxnSpPr>
            <p:cNvPr id="55" name="Straight Connector 54">
              <a:extLst>
                <a:ext uri="{FF2B5EF4-FFF2-40B4-BE49-F238E27FC236}">
                  <a16:creationId xmlns:a16="http://schemas.microsoft.com/office/drawing/2014/main" id="{5D1D4C00-9FBA-48A8-B45B-5DECCF8B58FD}"/>
                </a:ext>
              </a:extLst>
            </p:cNvPr>
            <p:cNvCxnSpPr>
              <a:cxnSpLocks/>
            </p:cNvCxnSpPr>
            <p:nvPr/>
          </p:nvCxnSpPr>
          <p:spPr>
            <a:xfrm>
              <a:off x="6414710" y="2978130"/>
              <a:ext cx="0" cy="374514"/>
            </a:xfrm>
            <a:prstGeom prst="line">
              <a:avLst/>
            </a:prstGeom>
            <a:ln w="38100">
              <a:solidFill>
                <a:srgbClr val="45698D"/>
              </a:solidFill>
            </a:ln>
          </p:spPr>
          <p:style>
            <a:lnRef idx="1">
              <a:schemeClr val="accent2"/>
            </a:lnRef>
            <a:fillRef idx="0">
              <a:schemeClr val="accent2"/>
            </a:fillRef>
            <a:effectRef idx="0">
              <a:schemeClr val="accent2"/>
            </a:effectRef>
            <a:fontRef idx="minor">
              <a:schemeClr val="tx1"/>
            </a:fontRef>
          </p:style>
        </p:cxnSp>
        <p:cxnSp>
          <p:nvCxnSpPr>
            <p:cNvPr id="56" name="Straight Connector 55">
              <a:extLst>
                <a:ext uri="{FF2B5EF4-FFF2-40B4-BE49-F238E27FC236}">
                  <a16:creationId xmlns:a16="http://schemas.microsoft.com/office/drawing/2014/main" id="{B5460639-31AB-4D17-A150-1D417421A7D6}"/>
                </a:ext>
              </a:extLst>
            </p:cNvPr>
            <p:cNvCxnSpPr>
              <a:cxnSpLocks/>
            </p:cNvCxnSpPr>
            <p:nvPr/>
          </p:nvCxnSpPr>
          <p:spPr>
            <a:xfrm>
              <a:off x="7344243" y="2299631"/>
              <a:ext cx="0" cy="374514"/>
            </a:xfrm>
            <a:prstGeom prst="line">
              <a:avLst/>
            </a:prstGeom>
            <a:ln w="38100">
              <a:solidFill>
                <a:srgbClr val="FBB22F"/>
              </a:solidFill>
            </a:ln>
          </p:spPr>
          <p:style>
            <a:lnRef idx="1">
              <a:schemeClr val="accent3"/>
            </a:lnRef>
            <a:fillRef idx="0">
              <a:schemeClr val="accent3"/>
            </a:fillRef>
            <a:effectRef idx="0">
              <a:schemeClr val="accent3"/>
            </a:effectRef>
            <a:fontRef idx="minor">
              <a:schemeClr val="tx1"/>
            </a:fontRef>
          </p:style>
        </p:cxnSp>
        <p:sp>
          <p:nvSpPr>
            <p:cNvPr id="57" name="TextBox 56">
              <a:extLst>
                <a:ext uri="{FF2B5EF4-FFF2-40B4-BE49-F238E27FC236}">
                  <a16:creationId xmlns:a16="http://schemas.microsoft.com/office/drawing/2014/main" id="{0C00E863-4F58-4280-8074-04E75C544F3E}"/>
                </a:ext>
              </a:extLst>
            </p:cNvPr>
            <p:cNvSpPr txBox="1"/>
            <p:nvPr/>
          </p:nvSpPr>
          <p:spPr>
            <a:xfrm>
              <a:off x="3924036" y="2293721"/>
              <a:ext cx="1134768" cy="3781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124057"/>
                  </a:solidFill>
                  <a:effectLst/>
                  <a:uLnTx/>
                  <a:uFillTx/>
                  <a:latin typeface="Arial Narrow" panose="020B0606020202030204" pitchFamily="34" charset="0"/>
                  <a:ea typeface="+mn-ea"/>
                  <a:cs typeface="+mn-cs"/>
                </a:rPr>
                <a:t>2008</a:t>
              </a:r>
            </a:p>
          </p:txBody>
        </p:sp>
        <p:sp>
          <p:nvSpPr>
            <p:cNvPr id="58" name="TextBox 57">
              <a:extLst>
                <a:ext uri="{FF2B5EF4-FFF2-40B4-BE49-F238E27FC236}">
                  <a16:creationId xmlns:a16="http://schemas.microsoft.com/office/drawing/2014/main" id="{52AACDAC-C4CD-4EE3-A5A0-66846A4E3F95}"/>
                </a:ext>
              </a:extLst>
            </p:cNvPr>
            <p:cNvSpPr txBox="1"/>
            <p:nvPr/>
          </p:nvSpPr>
          <p:spPr>
            <a:xfrm>
              <a:off x="5005064" y="2987838"/>
              <a:ext cx="949891" cy="3781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AD978"/>
                  </a:solidFill>
                  <a:effectLst/>
                  <a:uLnTx/>
                  <a:uFillTx/>
                  <a:latin typeface="Arial Narrow" panose="020B0606020202030204" pitchFamily="34" charset="0"/>
                  <a:ea typeface="+mn-ea"/>
                  <a:cs typeface="+mn-cs"/>
                </a:rPr>
                <a:t>2009</a:t>
              </a:r>
            </a:p>
          </p:txBody>
        </p:sp>
        <p:sp>
          <p:nvSpPr>
            <p:cNvPr id="59" name="TextBox 58">
              <a:extLst>
                <a:ext uri="{FF2B5EF4-FFF2-40B4-BE49-F238E27FC236}">
                  <a16:creationId xmlns:a16="http://schemas.microsoft.com/office/drawing/2014/main" id="{439A1C41-6476-4020-88D8-A10BF1483EDA}"/>
                </a:ext>
              </a:extLst>
            </p:cNvPr>
            <p:cNvSpPr txBox="1"/>
            <p:nvPr/>
          </p:nvSpPr>
          <p:spPr>
            <a:xfrm>
              <a:off x="5927090" y="2277034"/>
              <a:ext cx="975240" cy="3781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45698D"/>
                  </a:solidFill>
                  <a:effectLst/>
                  <a:uLnTx/>
                  <a:uFillTx/>
                  <a:latin typeface="Arial Narrow" panose="020B0606020202030204" pitchFamily="34" charset="0"/>
                  <a:ea typeface="+mn-ea"/>
                  <a:cs typeface="+mn-cs"/>
                </a:rPr>
                <a:t>2010</a:t>
              </a:r>
            </a:p>
          </p:txBody>
        </p:sp>
        <p:sp>
          <p:nvSpPr>
            <p:cNvPr id="60" name="TextBox 59">
              <a:extLst>
                <a:ext uri="{FF2B5EF4-FFF2-40B4-BE49-F238E27FC236}">
                  <a16:creationId xmlns:a16="http://schemas.microsoft.com/office/drawing/2014/main" id="{4B04B620-7260-473D-B3D8-A677837A8060}"/>
                </a:ext>
              </a:extLst>
            </p:cNvPr>
            <p:cNvSpPr txBox="1"/>
            <p:nvPr/>
          </p:nvSpPr>
          <p:spPr>
            <a:xfrm>
              <a:off x="6881864" y="3017765"/>
              <a:ext cx="924758" cy="37817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srgbClr val="FBB22F"/>
                  </a:solidFill>
                  <a:effectLst/>
                  <a:uLnTx/>
                  <a:uFillTx/>
                  <a:latin typeface="Arial Narrow" panose="020B0606020202030204" pitchFamily="34" charset="0"/>
                  <a:ea typeface="+mn-ea"/>
                  <a:cs typeface="+mn-cs"/>
                </a:rPr>
                <a:t>2017</a:t>
              </a:r>
            </a:p>
          </p:txBody>
        </p:sp>
        <p:sp>
          <p:nvSpPr>
            <p:cNvPr id="61" name="Text Box 2">
              <a:extLst>
                <a:ext uri="{FF2B5EF4-FFF2-40B4-BE49-F238E27FC236}">
                  <a16:creationId xmlns:a16="http://schemas.microsoft.com/office/drawing/2014/main" id="{56DCD8E7-7BA5-4704-B03F-06A9EC3648EE}"/>
                </a:ext>
              </a:extLst>
            </p:cNvPr>
            <p:cNvSpPr txBox="1">
              <a:spLocks noChangeArrowheads="1"/>
            </p:cNvSpPr>
            <p:nvPr/>
          </p:nvSpPr>
          <p:spPr bwMode="auto">
            <a:xfrm>
              <a:off x="3707710" y="3395936"/>
              <a:ext cx="1567420" cy="820370"/>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1200" cap="none" spc="0" normalizeH="0" baseline="0" noProof="0" dirty="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rPr>
                <a:t>BWW began internal leadership training, hired full-time training staff, and expanded internal training programs</a:t>
              </a:r>
            </a:p>
          </p:txBody>
        </p:sp>
        <p:sp>
          <p:nvSpPr>
            <p:cNvPr id="62" name="Text Box 2">
              <a:extLst>
                <a:ext uri="{FF2B5EF4-FFF2-40B4-BE49-F238E27FC236}">
                  <a16:creationId xmlns:a16="http://schemas.microsoft.com/office/drawing/2014/main" id="{48C7105C-A664-484F-82C3-0EC73A6D4F36}"/>
                </a:ext>
              </a:extLst>
            </p:cNvPr>
            <p:cNvSpPr txBox="1">
              <a:spLocks noChangeArrowheads="1"/>
            </p:cNvSpPr>
            <p:nvPr/>
          </p:nvSpPr>
          <p:spPr bwMode="auto">
            <a:xfrm>
              <a:off x="4445700" y="1297280"/>
              <a:ext cx="2105896" cy="919770"/>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rPr>
                <a:t>BWW opened trainings to consecutive and small water systems, travelled to external utilities for trainings, increased outreach, and expanded training opportunities</a:t>
              </a:r>
            </a:p>
          </p:txBody>
        </p:sp>
        <p:sp>
          <p:nvSpPr>
            <p:cNvPr id="63" name="Text Box 2">
              <a:extLst>
                <a:ext uri="{FF2B5EF4-FFF2-40B4-BE49-F238E27FC236}">
                  <a16:creationId xmlns:a16="http://schemas.microsoft.com/office/drawing/2014/main" id="{DB86EF9B-4E6B-4953-BB3B-0BA77CB47D1A}"/>
                </a:ext>
              </a:extLst>
            </p:cNvPr>
            <p:cNvSpPr txBox="1">
              <a:spLocks noChangeArrowheads="1"/>
            </p:cNvSpPr>
            <p:nvPr/>
          </p:nvSpPr>
          <p:spPr bwMode="auto">
            <a:xfrm>
              <a:off x="5571341" y="3391126"/>
              <a:ext cx="1686738" cy="592089"/>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rPr>
                <a:t>BWW continued to offer a variety of training to internal and external staff</a:t>
              </a:r>
              <a:endParaRPr kumimoji="0" lang="en-US" sz="1200" b="0" i="0" u="none" strike="noStrike" kern="1200" cap="none" spc="0" normalizeH="0" baseline="0" noProof="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64" name="Text Box 2">
              <a:extLst>
                <a:ext uri="{FF2B5EF4-FFF2-40B4-BE49-F238E27FC236}">
                  <a16:creationId xmlns:a16="http://schemas.microsoft.com/office/drawing/2014/main" id="{54ED8115-7F77-460B-973B-3926967C2A2D}"/>
                </a:ext>
              </a:extLst>
            </p:cNvPr>
            <p:cNvSpPr txBox="1">
              <a:spLocks noChangeArrowheads="1"/>
            </p:cNvSpPr>
            <p:nvPr/>
          </p:nvSpPr>
          <p:spPr bwMode="auto">
            <a:xfrm>
              <a:off x="6710722" y="1424769"/>
              <a:ext cx="1260651" cy="395472"/>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pitchFamily="34" charset="0"/>
                  <a:ea typeface="Calibri" panose="020F0502020204030204" pitchFamily="34" charset="0"/>
                  <a:cs typeface="Times New Roman" panose="02020603050405020304" pitchFamily="18" charset="0"/>
                </a:rPr>
                <a:t>BWW expanded leadership programs and began internship training programs</a:t>
              </a:r>
            </a:p>
          </p:txBody>
        </p:sp>
        <p:sp>
          <p:nvSpPr>
            <p:cNvPr id="65" name="Arrow: Pentagon 64">
              <a:extLst>
                <a:ext uri="{FF2B5EF4-FFF2-40B4-BE49-F238E27FC236}">
                  <a16:creationId xmlns:a16="http://schemas.microsoft.com/office/drawing/2014/main" id="{87A85274-FB0A-447F-B65E-AF72FF220B37}"/>
                </a:ext>
              </a:extLst>
            </p:cNvPr>
            <p:cNvSpPr/>
            <p:nvPr/>
          </p:nvSpPr>
          <p:spPr>
            <a:xfrm>
              <a:off x="6613251" y="2671893"/>
              <a:ext cx="1097280" cy="327270"/>
            </a:xfrm>
            <a:prstGeom prst="homePlate">
              <a:avLst/>
            </a:prstGeom>
            <a:solidFill>
              <a:srgbClr val="FBB2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6" name="Arrow: Pentagon 65">
              <a:extLst>
                <a:ext uri="{FF2B5EF4-FFF2-40B4-BE49-F238E27FC236}">
                  <a16:creationId xmlns:a16="http://schemas.microsoft.com/office/drawing/2014/main" id="{3AB4411C-CE0F-4627-99AD-2D4467CA8359}"/>
                </a:ext>
              </a:extLst>
            </p:cNvPr>
            <p:cNvSpPr/>
            <p:nvPr/>
          </p:nvSpPr>
          <p:spPr>
            <a:xfrm>
              <a:off x="5769987" y="2675463"/>
              <a:ext cx="1097280" cy="327270"/>
            </a:xfrm>
            <a:prstGeom prst="homePlate">
              <a:avLst/>
            </a:prstGeom>
            <a:solidFill>
              <a:srgbClr val="4569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7" name="Arrow: Pentagon 66">
              <a:extLst>
                <a:ext uri="{FF2B5EF4-FFF2-40B4-BE49-F238E27FC236}">
                  <a16:creationId xmlns:a16="http://schemas.microsoft.com/office/drawing/2014/main" id="{89957BC6-309D-4F86-9A1F-24F339F244ED}"/>
                </a:ext>
              </a:extLst>
            </p:cNvPr>
            <p:cNvSpPr/>
            <p:nvPr/>
          </p:nvSpPr>
          <p:spPr>
            <a:xfrm>
              <a:off x="4906767" y="2674829"/>
              <a:ext cx="1097280" cy="327270"/>
            </a:xfrm>
            <a:prstGeom prst="homePlate">
              <a:avLst/>
            </a:prstGeom>
            <a:solidFill>
              <a:srgbClr val="FAD9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Arrow: Pentagon 67">
              <a:extLst>
                <a:ext uri="{FF2B5EF4-FFF2-40B4-BE49-F238E27FC236}">
                  <a16:creationId xmlns:a16="http://schemas.microsoft.com/office/drawing/2014/main" id="{721DE35A-81E5-4052-95C2-8BF65CB5919D}"/>
                </a:ext>
              </a:extLst>
            </p:cNvPr>
            <p:cNvSpPr/>
            <p:nvPr/>
          </p:nvSpPr>
          <p:spPr>
            <a:xfrm>
              <a:off x="4034773" y="2674828"/>
              <a:ext cx="1097280" cy="327270"/>
            </a:xfrm>
            <a:prstGeom prst="homePlate">
              <a:avLst/>
            </a:prstGeom>
            <a:solidFill>
              <a:srgbClr val="12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9" name="Oval 68">
              <a:extLst>
                <a:ext uri="{FF2B5EF4-FFF2-40B4-BE49-F238E27FC236}">
                  <a16:creationId xmlns:a16="http://schemas.microsoft.com/office/drawing/2014/main" id="{4725809F-08E9-474C-B662-3EC1D2497974}"/>
                </a:ext>
              </a:extLst>
            </p:cNvPr>
            <p:cNvSpPr>
              <a:spLocks noChangeAspect="1"/>
            </p:cNvSpPr>
            <p:nvPr/>
          </p:nvSpPr>
          <p:spPr>
            <a:xfrm>
              <a:off x="4445700" y="2791494"/>
              <a:ext cx="91440" cy="9362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0" name="Oval 69">
              <a:extLst>
                <a:ext uri="{FF2B5EF4-FFF2-40B4-BE49-F238E27FC236}">
                  <a16:creationId xmlns:a16="http://schemas.microsoft.com/office/drawing/2014/main" id="{F9D97EC6-237B-42CC-BCCF-4800CF93A27D}"/>
                </a:ext>
              </a:extLst>
            </p:cNvPr>
            <p:cNvSpPr>
              <a:spLocks noChangeAspect="1"/>
            </p:cNvSpPr>
            <p:nvPr/>
          </p:nvSpPr>
          <p:spPr>
            <a:xfrm>
              <a:off x="5428795" y="2795984"/>
              <a:ext cx="91440" cy="9362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1" name="Oval 70">
              <a:extLst>
                <a:ext uri="{FF2B5EF4-FFF2-40B4-BE49-F238E27FC236}">
                  <a16:creationId xmlns:a16="http://schemas.microsoft.com/office/drawing/2014/main" id="{7F9890AC-8BAB-4940-9901-771DF1150AE2}"/>
                </a:ext>
              </a:extLst>
            </p:cNvPr>
            <p:cNvSpPr>
              <a:spLocks noChangeAspect="1"/>
            </p:cNvSpPr>
            <p:nvPr/>
          </p:nvSpPr>
          <p:spPr>
            <a:xfrm>
              <a:off x="6370584" y="2797914"/>
              <a:ext cx="91440" cy="9362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72" name="Oval 71">
              <a:extLst>
                <a:ext uri="{FF2B5EF4-FFF2-40B4-BE49-F238E27FC236}">
                  <a16:creationId xmlns:a16="http://schemas.microsoft.com/office/drawing/2014/main" id="{E8EAAAA0-A12F-4E6D-826B-29085BAB7BE7}"/>
                </a:ext>
              </a:extLst>
            </p:cNvPr>
            <p:cNvSpPr>
              <a:spLocks noChangeAspect="1"/>
            </p:cNvSpPr>
            <p:nvPr/>
          </p:nvSpPr>
          <p:spPr>
            <a:xfrm>
              <a:off x="7295328" y="2795984"/>
              <a:ext cx="91440" cy="93629"/>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4" name="Slide Number Placeholder 3">
            <a:extLst>
              <a:ext uri="{FF2B5EF4-FFF2-40B4-BE49-F238E27FC236}">
                <a16:creationId xmlns:a16="http://schemas.microsoft.com/office/drawing/2014/main" id="{0DE1ECAD-1062-4EFD-8E57-FCBABCCFB2A0}"/>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0878242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909578-2B08-4A94-84D4-8153706FD0A0}"/>
              </a:ext>
            </a:extLst>
          </p:cNvPr>
          <p:cNvSpPr>
            <a:spLocks noGrp="1"/>
          </p:cNvSpPr>
          <p:nvPr>
            <p:ph type="title"/>
          </p:nvPr>
        </p:nvSpPr>
        <p:spPr/>
        <p:txBody>
          <a:bodyPr/>
          <a:lstStyle/>
          <a:p>
            <a:r>
              <a:rPr lang="en-US"/>
              <a:t>Implementing Partnerships</a:t>
            </a:r>
          </a:p>
        </p:txBody>
      </p:sp>
      <p:sp>
        <p:nvSpPr>
          <p:cNvPr id="4" name="Content Placeholder 3">
            <a:extLst>
              <a:ext uri="{FF2B5EF4-FFF2-40B4-BE49-F238E27FC236}">
                <a16:creationId xmlns:a16="http://schemas.microsoft.com/office/drawing/2014/main" id="{ABA94151-7039-4649-AEA4-E7851C516D0B}"/>
              </a:ext>
            </a:extLst>
          </p:cNvPr>
          <p:cNvSpPr>
            <a:spLocks noGrp="1"/>
          </p:cNvSpPr>
          <p:nvPr>
            <p:ph sz="quarter" idx="10"/>
          </p:nvPr>
        </p:nvSpPr>
        <p:spPr/>
        <p:txBody>
          <a:bodyPr/>
          <a:lstStyle/>
          <a:p>
            <a:r>
              <a:rPr lang="en-US"/>
              <a:t>LRGPWWA</a:t>
            </a:r>
          </a:p>
        </p:txBody>
      </p:sp>
      <p:grpSp>
        <p:nvGrpSpPr>
          <p:cNvPr id="113" name="Group 112" descr="LRGPWWA Case Study Timeline">
            <a:extLst>
              <a:ext uri="{FF2B5EF4-FFF2-40B4-BE49-F238E27FC236}">
                <a16:creationId xmlns:a16="http://schemas.microsoft.com/office/drawing/2014/main" id="{CC0EBFA9-F3D0-47DB-84E7-0F1C2F6C3DFD}"/>
              </a:ext>
            </a:extLst>
          </p:cNvPr>
          <p:cNvGrpSpPr/>
          <p:nvPr/>
        </p:nvGrpSpPr>
        <p:grpSpPr>
          <a:xfrm rot="16200000">
            <a:off x="4839220" y="-1475660"/>
            <a:ext cx="2451769" cy="5740824"/>
            <a:chOff x="2106535" y="-333203"/>
            <a:chExt cx="2795776" cy="6246555"/>
          </a:xfrm>
        </p:grpSpPr>
        <p:cxnSp>
          <p:nvCxnSpPr>
            <p:cNvPr id="114" name="Straight Connector 113">
              <a:extLst>
                <a:ext uri="{FF2B5EF4-FFF2-40B4-BE49-F238E27FC236}">
                  <a16:creationId xmlns:a16="http://schemas.microsoft.com/office/drawing/2014/main" id="{57104A2C-E020-453D-830C-E94AD9E7F015}"/>
                </a:ext>
              </a:extLst>
            </p:cNvPr>
            <p:cNvCxnSpPr>
              <a:cxnSpLocks/>
            </p:cNvCxnSpPr>
            <p:nvPr/>
          </p:nvCxnSpPr>
          <p:spPr>
            <a:xfrm rot="5400000">
              <a:off x="3158150" y="514932"/>
              <a:ext cx="0" cy="310924"/>
            </a:xfrm>
            <a:prstGeom prst="line">
              <a:avLst/>
            </a:prstGeom>
            <a:ln w="38100">
              <a:solidFill>
                <a:srgbClr val="124057"/>
              </a:solidFill>
            </a:ln>
          </p:spPr>
          <p:style>
            <a:lnRef idx="1">
              <a:schemeClr val="dk1"/>
            </a:lnRef>
            <a:fillRef idx="0">
              <a:schemeClr val="dk1"/>
            </a:fillRef>
            <a:effectRef idx="0">
              <a:schemeClr val="dk1"/>
            </a:effectRef>
            <a:fontRef idx="minor">
              <a:schemeClr val="tx1"/>
            </a:fontRef>
          </p:style>
        </p:cxnSp>
        <p:cxnSp>
          <p:nvCxnSpPr>
            <p:cNvPr id="115" name="Straight Connector 114">
              <a:extLst>
                <a:ext uri="{FF2B5EF4-FFF2-40B4-BE49-F238E27FC236}">
                  <a16:creationId xmlns:a16="http://schemas.microsoft.com/office/drawing/2014/main" id="{66E06518-BB67-46D8-B89F-992899B8AD4F}"/>
                </a:ext>
              </a:extLst>
            </p:cNvPr>
            <p:cNvCxnSpPr>
              <a:cxnSpLocks/>
            </p:cNvCxnSpPr>
            <p:nvPr/>
          </p:nvCxnSpPr>
          <p:spPr>
            <a:xfrm rot="5400000">
              <a:off x="3736193" y="1656325"/>
              <a:ext cx="0" cy="320865"/>
            </a:xfrm>
            <a:prstGeom prst="line">
              <a:avLst/>
            </a:prstGeom>
            <a:ln w="38100">
              <a:solidFill>
                <a:srgbClr val="FAD978"/>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39CEE6D7-0E79-400F-BD1F-6807A6C815D0}"/>
                </a:ext>
              </a:extLst>
            </p:cNvPr>
            <p:cNvCxnSpPr>
              <a:cxnSpLocks/>
            </p:cNvCxnSpPr>
            <p:nvPr/>
          </p:nvCxnSpPr>
          <p:spPr>
            <a:xfrm rot="5400000">
              <a:off x="3164359" y="2753299"/>
              <a:ext cx="0" cy="310927"/>
            </a:xfrm>
            <a:prstGeom prst="line">
              <a:avLst/>
            </a:prstGeom>
            <a:ln w="38100">
              <a:solidFill>
                <a:srgbClr val="45698D"/>
              </a:solidFill>
            </a:ln>
          </p:spPr>
          <p:style>
            <a:lnRef idx="1">
              <a:schemeClr val="accent2"/>
            </a:lnRef>
            <a:fillRef idx="0">
              <a:schemeClr val="accent2"/>
            </a:fillRef>
            <a:effectRef idx="0">
              <a:schemeClr val="accent2"/>
            </a:effectRef>
            <a:fontRef idx="minor">
              <a:schemeClr val="tx1"/>
            </a:fontRef>
          </p:style>
        </p:cxnSp>
        <p:cxnSp>
          <p:nvCxnSpPr>
            <p:cNvPr id="117" name="Straight Connector 116">
              <a:extLst>
                <a:ext uri="{FF2B5EF4-FFF2-40B4-BE49-F238E27FC236}">
                  <a16:creationId xmlns:a16="http://schemas.microsoft.com/office/drawing/2014/main" id="{B2F8264A-141E-4E6F-AEA2-B8E6333EF394}"/>
                </a:ext>
              </a:extLst>
            </p:cNvPr>
            <p:cNvCxnSpPr>
              <a:cxnSpLocks/>
            </p:cNvCxnSpPr>
            <p:nvPr/>
          </p:nvCxnSpPr>
          <p:spPr>
            <a:xfrm rot="5400000">
              <a:off x="3736194" y="3853772"/>
              <a:ext cx="0" cy="320865"/>
            </a:xfrm>
            <a:prstGeom prst="line">
              <a:avLst/>
            </a:prstGeom>
            <a:ln w="38100">
              <a:solidFill>
                <a:srgbClr val="FBB22F"/>
              </a:solidFill>
            </a:ln>
          </p:spPr>
          <p:style>
            <a:lnRef idx="1">
              <a:schemeClr val="accent3"/>
            </a:lnRef>
            <a:fillRef idx="0">
              <a:schemeClr val="accent3"/>
            </a:fillRef>
            <a:effectRef idx="0">
              <a:schemeClr val="accent3"/>
            </a:effectRef>
            <a:fontRef idx="minor">
              <a:schemeClr val="tx1"/>
            </a:fontRef>
          </p:style>
        </p:cxnSp>
        <p:cxnSp>
          <p:nvCxnSpPr>
            <p:cNvPr id="118" name="Straight Connector 117">
              <a:extLst>
                <a:ext uri="{FF2B5EF4-FFF2-40B4-BE49-F238E27FC236}">
                  <a16:creationId xmlns:a16="http://schemas.microsoft.com/office/drawing/2014/main" id="{2766E3A2-4FB6-4874-9D32-5D0092C01DEC}"/>
                </a:ext>
              </a:extLst>
            </p:cNvPr>
            <p:cNvCxnSpPr>
              <a:cxnSpLocks/>
            </p:cNvCxnSpPr>
            <p:nvPr/>
          </p:nvCxnSpPr>
          <p:spPr>
            <a:xfrm rot="5400000">
              <a:off x="3121995" y="4953998"/>
              <a:ext cx="0" cy="320865"/>
            </a:xfrm>
            <a:prstGeom prst="line">
              <a:avLst/>
            </a:prstGeom>
            <a:ln w="38100">
              <a:solidFill>
                <a:srgbClr val="677987"/>
              </a:solidFill>
            </a:ln>
          </p:spPr>
          <p:style>
            <a:lnRef idx="1">
              <a:schemeClr val="accent4"/>
            </a:lnRef>
            <a:fillRef idx="0">
              <a:schemeClr val="accent4"/>
            </a:fillRef>
            <a:effectRef idx="0">
              <a:schemeClr val="accent4"/>
            </a:effectRef>
            <a:fontRef idx="minor">
              <a:schemeClr val="tx1"/>
            </a:fontRef>
          </p:style>
        </p:cxnSp>
        <p:sp>
          <p:nvSpPr>
            <p:cNvPr id="120" name="Text Box 2">
              <a:extLst>
                <a:ext uri="{FF2B5EF4-FFF2-40B4-BE49-F238E27FC236}">
                  <a16:creationId xmlns:a16="http://schemas.microsoft.com/office/drawing/2014/main" id="{3EDDB889-D068-4335-BA68-0357BCFBE005}"/>
                </a:ext>
              </a:extLst>
            </p:cNvPr>
            <p:cNvSpPr txBox="1">
              <a:spLocks noChangeArrowheads="1"/>
            </p:cNvSpPr>
            <p:nvPr/>
          </p:nvSpPr>
          <p:spPr bwMode="auto">
            <a:xfrm rot="5400000">
              <a:off x="1593808" y="196642"/>
              <a:ext cx="2007198" cy="947508"/>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Five mutual domestic water associations in southern New Mexico began to meet regularly </a:t>
              </a:r>
              <a:endParaRPr kumimoji="0" lang="en-US" sz="1200" b="0"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121" name="Text Box 2">
              <a:extLst>
                <a:ext uri="{FF2B5EF4-FFF2-40B4-BE49-F238E27FC236}">
                  <a16:creationId xmlns:a16="http://schemas.microsoft.com/office/drawing/2014/main" id="{5C264BE8-94E8-40BE-8270-A81777413831}"/>
                </a:ext>
              </a:extLst>
            </p:cNvPr>
            <p:cNvSpPr txBox="1">
              <a:spLocks noChangeArrowheads="1"/>
            </p:cNvSpPr>
            <p:nvPr/>
          </p:nvSpPr>
          <p:spPr bwMode="auto">
            <a:xfrm rot="5400000">
              <a:off x="3363150" y="1349805"/>
              <a:ext cx="2101520" cy="976802"/>
            </a:xfrm>
            <a:prstGeom prst="rect">
              <a:avLst/>
            </a:prstGeom>
            <a:noFill/>
            <a:ln w="9525">
              <a:noFill/>
              <a:miter lim="800000"/>
              <a:headEnd/>
              <a:tailEnd/>
            </a:ln>
          </p:spPr>
          <p:txBody>
            <a:bodyPr rot="0" vert="horz" wrap="square" lIns="68580" tIns="34290" rIns="68580" bIns="34290" anchor="ctr" anchorCtr="0">
              <a:noAutofit/>
            </a:bodyPr>
            <a:lstStyle>
              <a:defPPr>
                <a:defRPr lang="en-US"/>
              </a:defPPr>
              <a:lvl1pPr algn="ctr">
                <a:defRPr sz="900" b="1">
                  <a:solidFill>
                    <a:srgbClr val="677987"/>
                  </a:solidFill>
                  <a:ea typeface="Calibri" panose="020F0502020204030204" pitchFamily="34" charset="0"/>
                  <a:cs typeface="Times New Roman" panose="02020603050405020304" pitchFamily="18"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677987"/>
                  </a:solidFill>
                  <a:effectLst/>
                  <a:uLnTx/>
                  <a:uFillTx/>
                  <a:latin typeface="Calibri" panose="020F0502020204030204"/>
                  <a:cs typeface="Times New Roman" panose="02020603050405020304" pitchFamily="18" charset="0"/>
                </a:rPr>
                <a:t>Four of the associations signed a MOU to formalize the Regional South Central Mutual Domestics Group</a:t>
              </a:r>
            </a:p>
          </p:txBody>
        </p:sp>
        <p:sp>
          <p:nvSpPr>
            <p:cNvPr id="122" name="Text Box 2">
              <a:extLst>
                <a:ext uri="{FF2B5EF4-FFF2-40B4-BE49-F238E27FC236}">
                  <a16:creationId xmlns:a16="http://schemas.microsoft.com/office/drawing/2014/main" id="{16E38930-6010-4B86-92C0-65DB3E4CECB5}"/>
                </a:ext>
              </a:extLst>
            </p:cNvPr>
            <p:cNvSpPr txBox="1">
              <a:spLocks noChangeArrowheads="1"/>
            </p:cNvSpPr>
            <p:nvPr/>
          </p:nvSpPr>
          <p:spPr bwMode="auto">
            <a:xfrm rot="5400000">
              <a:off x="1547504" y="2437868"/>
              <a:ext cx="2072892" cy="954829"/>
            </a:xfrm>
            <a:prstGeom prst="rect">
              <a:avLst/>
            </a:prstGeom>
            <a:noFill/>
            <a:ln w="9525">
              <a:noFill/>
              <a:miter lim="800000"/>
              <a:headEnd/>
              <a:tailEnd/>
            </a:ln>
          </p:spPr>
          <p:txBody>
            <a:bodyPr rot="0" vert="horz" wrap="square" lIns="68580" tIns="34290" rIns="68580" bIns="34290" anchor="ctr" anchorCtr="0">
              <a:noAutofit/>
            </a:bodyPr>
            <a:lstStyle>
              <a:defPPr>
                <a:defRPr lang="en-US"/>
              </a:defPPr>
              <a:lvl1pPr algn="ctr">
                <a:defRPr sz="900" b="1">
                  <a:solidFill>
                    <a:srgbClr val="677987"/>
                  </a:solidFill>
                  <a:ea typeface="Calibri" panose="020F0502020204030204" pitchFamily="34" charset="0"/>
                  <a:cs typeface="Times New Roman" panose="02020603050405020304" pitchFamily="18" charset="0"/>
                </a:defRPr>
              </a:lvl1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cs typeface="Times New Roman" panose="02020603050405020304" pitchFamily="18" charset="0"/>
                </a:rPr>
                <a:t>New Mexico passed House Bill 185, creating LRGPWWA and allowing them to discuss mergers</a:t>
              </a:r>
            </a:p>
          </p:txBody>
        </p:sp>
        <p:sp>
          <p:nvSpPr>
            <p:cNvPr id="123" name="Text Box 2">
              <a:extLst>
                <a:ext uri="{FF2B5EF4-FFF2-40B4-BE49-F238E27FC236}">
                  <a16:creationId xmlns:a16="http://schemas.microsoft.com/office/drawing/2014/main" id="{FC91781B-E4DE-4EEF-AEB9-10EC599FB5AD}"/>
                </a:ext>
              </a:extLst>
            </p:cNvPr>
            <p:cNvSpPr txBox="1">
              <a:spLocks noChangeArrowheads="1"/>
            </p:cNvSpPr>
            <p:nvPr/>
          </p:nvSpPr>
          <p:spPr bwMode="auto">
            <a:xfrm rot="5400000">
              <a:off x="3357291" y="3546447"/>
              <a:ext cx="2101520" cy="976801"/>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Applied to NM Office of the State Engineer for authority to transfer ownership</a:t>
              </a:r>
            </a:p>
          </p:txBody>
        </p:sp>
        <p:sp>
          <p:nvSpPr>
            <p:cNvPr id="125" name="Text Box 2">
              <a:extLst>
                <a:ext uri="{FF2B5EF4-FFF2-40B4-BE49-F238E27FC236}">
                  <a16:creationId xmlns:a16="http://schemas.microsoft.com/office/drawing/2014/main" id="{6473705C-E6B0-46C6-814F-F5CAF54D56D6}"/>
                </a:ext>
              </a:extLst>
            </p:cNvPr>
            <p:cNvSpPr txBox="1">
              <a:spLocks noChangeArrowheads="1"/>
            </p:cNvSpPr>
            <p:nvPr/>
          </p:nvSpPr>
          <p:spPr bwMode="auto">
            <a:xfrm rot="5400000">
              <a:off x="1812839" y="4788011"/>
              <a:ext cx="1585565" cy="665118"/>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Contracted with RCAC to create a merger plan</a:t>
              </a:r>
            </a:p>
          </p:txBody>
        </p:sp>
        <p:sp>
          <p:nvSpPr>
            <p:cNvPr id="130" name="Arrow: Pentagon 129">
              <a:extLst>
                <a:ext uri="{FF2B5EF4-FFF2-40B4-BE49-F238E27FC236}">
                  <a16:creationId xmlns:a16="http://schemas.microsoft.com/office/drawing/2014/main" id="{9FE93EE9-D8C7-41EB-B8C3-1B02341BB506}"/>
                </a:ext>
              </a:extLst>
            </p:cNvPr>
            <p:cNvSpPr/>
            <p:nvPr/>
          </p:nvSpPr>
          <p:spPr>
            <a:xfrm rot="5400000">
              <a:off x="2778650" y="4985587"/>
              <a:ext cx="1334497" cy="364945"/>
            </a:xfrm>
            <a:prstGeom prst="homePlate">
              <a:avLst/>
            </a:prstGeom>
            <a:solidFill>
              <a:srgbClr val="67798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dirty="0">
                  <a:ln>
                    <a:noFill/>
                  </a:ln>
                  <a:solidFill>
                    <a:prstClr val="white"/>
                  </a:solidFill>
                  <a:effectLst/>
                  <a:uLnTx/>
                  <a:uFillTx/>
                  <a:latin typeface="Calibri" panose="020F0502020204030204"/>
                  <a:ea typeface="+mn-ea"/>
                  <a:cs typeface="+mn-cs"/>
                </a:rPr>
                <a:t>2010</a:t>
              </a:r>
            </a:p>
          </p:txBody>
        </p:sp>
        <p:sp>
          <p:nvSpPr>
            <p:cNvPr id="131" name="Arrow: Pentagon 130">
              <a:extLst>
                <a:ext uri="{FF2B5EF4-FFF2-40B4-BE49-F238E27FC236}">
                  <a16:creationId xmlns:a16="http://schemas.microsoft.com/office/drawing/2014/main" id="{D5BFEC76-3B00-4094-8478-6A0B19AA387F}"/>
                </a:ext>
              </a:extLst>
            </p:cNvPr>
            <p:cNvSpPr/>
            <p:nvPr/>
          </p:nvSpPr>
          <p:spPr>
            <a:xfrm rot="5400000">
              <a:off x="2778866" y="3868774"/>
              <a:ext cx="1334497" cy="364945"/>
            </a:xfrm>
            <a:prstGeom prst="homePlate">
              <a:avLst/>
            </a:prstGeom>
            <a:solidFill>
              <a:srgbClr val="FBB22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2010</a:t>
              </a:r>
            </a:p>
          </p:txBody>
        </p:sp>
        <p:sp>
          <p:nvSpPr>
            <p:cNvPr id="132" name="Arrow: Pentagon 131">
              <a:extLst>
                <a:ext uri="{FF2B5EF4-FFF2-40B4-BE49-F238E27FC236}">
                  <a16:creationId xmlns:a16="http://schemas.microsoft.com/office/drawing/2014/main" id="{6671BF3B-7D4C-45A7-B291-C46CA3658004}"/>
                </a:ext>
              </a:extLst>
            </p:cNvPr>
            <p:cNvSpPr/>
            <p:nvPr/>
          </p:nvSpPr>
          <p:spPr>
            <a:xfrm rot="5400000">
              <a:off x="2778650" y="2741666"/>
              <a:ext cx="1334497" cy="364945"/>
            </a:xfrm>
            <a:prstGeom prst="homePlate">
              <a:avLst/>
            </a:prstGeom>
            <a:solidFill>
              <a:srgbClr val="4569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2009</a:t>
              </a:r>
            </a:p>
          </p:txBody>
        </p:sp>
        <p:sp>
          <p:nvSpPr>
            <p:cNvPr id="133" name="Arrow: Pentagon 132">
              <a:extLst>
                <a:ext uri="{FF2B5EF4-FFF2-40B4-BE49-F238E27FC236}">
                  <a16:creationId xmlns:a16="http://schemas.microsoft.com/office/drawing/2014/main" id="{8935CC9D-7AAC-42DD-8FA8-3DAE5FDAFF80}"/>
                </a:ext>
              </a:extLst>
            </p:cNvPr>
            <p:cNvSpPr/>
            <p:nvPr/>
          </p:nvSpPr>
          <p:spPr>
            <a:xfrm rot="5400000">
              <a:off x="2778650" y="1624852"/>
              <a:ext cx="1334497" cy="364945"/>
            </a:xfrm>
            <a:prstGeom prst="homePlate">
              <a:avLst/>
            </a:prstGeom>
            <a:solidFill>
              <a:srgbClr val="FAD9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2005</a:t>
              </a:r>
            </a:p>
          </p:txBody>
        </p:sp>
        <p:sp>
          <p:nvSpPr>
            <p:cNvPr id="134" name="Arrow: Pentagon 133">
              <a:extLst>
                <a:ext uri="{FF2B5EF4-FFF2-40B4-BE49-F238E27FC236}">
                  <a16:creationId xmlns:a16="http://schemas.microsoft.com/office/drawing/2014/main" id="{DDE16408-5AB8-4E02-B4B2-1C1656C1C4E0}"/>
                </a:ext>
              </a:extLst>
            </p:cNvPr>
            <p:cNvSpPr/>
            <p:nvPr/>
          </p:nvSpPr>
          <p:spPr>
            <a:xfrm rot="5400000">
              <a:off x="2777902" y="559182"/>
              <a:ext cx="1334497" cy="364945"/>
            </a:xfrm>
            <a:prstGeom prst="homePlate">
              <a:avLst/>
            </a:prstGeom>
            <a:solidFill>
              <a:srgbClr val="12405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2005</a:t>
              </a:r>
            </a:p>
          </p:txBody>
        </p:sp>
      </p:grpSp>
      <p:grpSp>
        <p:nvGrpSpPr>
          <p:cNvPr id="71" name="Group 70" descr="Implementing Partnerships timeline">
            <a:extLst>
              <a:ext uri="{FF2B5EF4-FFF2-40B4-BE49-F238E27FC236}">
                <a16:creationId xmlns:a16="http://schemas.microsoft.com/office/drawing/2014/main" id="{26156812-5453-463F-AC90-E84039D5F1C3}"/>
              </a:ext>
            </a:extLst>
          </p:cNvPr>
          <p:cNvGrpSpPr/>
          <p:nvPr/>
        </p:nvGrpSpPr>
        <p:grpSpPr>
          <a:xfrm rot="16200000">
            <a:off x="5064092" y="1899364"/>
            <a:ext cx="1997156" cy="4234712"/>
            <a:chOff x="1912203" y="4909289"/>
            <a:chExt cx="2662873" cy="4234712"/>
          </a:xfrm>
        </p:grpSpPr>
        <p:cxnSp>
          <p:nvCxnSpPr>
            <p:cNvPr id="77" name="Straight Connector 76">
              <a:extLst>
                <a:ext uri="{FF2B5EF4-FFF2-40B4-BE49-F238E27FC236}">
                  <a16:creationId xmlns:a16="http://schemas.microsoft.com/office/drawing/2014/main" id="{7EE20D42-11ED-45DD-AAF2-1FF1D14E65AE}"/>
                </a:ext>
              </a:extLst>
            </p:cNvPr>
            <p:cNvCxnSpPr>
              <a:cxnSpLocks/>
            </p:cNvCxnSpPr>
            <p:nvPr/>
          </p:nvCxnSpPr>
          <p:spPr>
            <a:xfrm rot="5400000">
              <a:off x="3121999" y="6042577"/>
              <a:ext cx="0" cy="320865"/>
            </a:xfrm>
            <a:prstGeom prst="line">
              <a:avLst/>
            </a:prstGeom>
            <a:ln w="38100">
              <a:solidFill>
                <a:srgbClr val="609D8E"/>
              </a:solidFill>
            </a:ln>
          </p:spPr>
          <p:style>
            <a:lnRef idx="1">
              <a:schemeClr val="accent5"/>
            </a:lnRef>
            <a:fillRef idx="0">
              <a:schemeClr val="accent5"/>
            </a:fillRef>
            <a:effectRef idx="0">
              <a:schemeClr val="accent5"/>
            </a:effectRef>
            <a:fontRef idx="minor">
              <a:schemeClr val="tx1"/>
            </a:fontRef>
          </p:style>
        </p:cxnSp>
        <p:sp>
          <p:nvSpPr>
            <p:cNvPr id="82" name="Text Box 2">
              <a:extLst>
                <a:ext uri="{FF2B5EF4-FFF2-40B4-BE49-F238E27FC236}">
                  <a16:creationId xmlns:a16="http://schemas.microsoft.com/office/drawing/2014/main" id="{B3BD61F5-B843-44FA-9A53-F4547C003934}"/>
                </a:ext>
              </a:extLst>
            </p:cNvPr>
            <p:cNvSpPr txBox="1">
              <a:spLocks noChangeArrowheads="1"/>
            </p:cNvSpPr>
            <p:nvPr/>
          </p:nvSpPr>
          <p:spPr bwMode="auto">
            <a:xfrm rot="5400000">
              <a:off x="1172168" y="5649324"/>
              <a:ext cx="2621667" cy="1141598"/>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Founding mutual domestic water associations dissolved and Authority began preparing for board elections</a:t>
              </a:r>
            </a:p>
          </p:txBody>
        </p:sp>
        <p:sp>
          <p:nvSpPr>
            <p:cNvPr id="84" name="Oval 83">
              <a:extLst>
                <a:ext uri="{FF2B5EF4-FFF2-40B4-BE49-F238E27FC236}">
                  <a16:creationId xmlns:a16="http://schemas.microsoft.com/office/drawing/2014/main" id="{663AFB81-D6D3-4E04-9083-A02CB95B3796}"/>
                </a:ext>
              </a:extLst>
            </p:cNvPr>
            <p:cNvSpPr>
              <a:spLocks noChangeAspect="1"/>
            </p:cNvSpPr>
            <p:nvPr/>
          </p:nvSpPr>
          <p:spPr>
            <a:xfrm rot="5400000">
              <a:off x="3372329" y="7643709"/>
              <a:ext cx="109427" cy="91440"/>
            </a:xfrm>
            <a:prstGeom prst="ellipse">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85" name="Arrow: Pentagon 84">
              <a:extLst>
                <a:ext uri="{FF2B5EF4-FFF2-40B4-BE49-F238E27FC236}">
                  <a16:creationId xmlns:a16="http://schemas.microsoft.com/office/drawing/2014/main" id="{2A4F877C-490C-4A52-B266-682637277F09}"/>
                </a:ext>
              </a:extLst>
            </p:cNvPr>
            <p:cNvSpPr/>
            <p:nvPr/>
          </p:nvSpPr>
          <p:spPr>
            <a:xfrm rot="5400000">
              <a:off x="2771612" y="8263394"/>
              <a:ext cx="1334495" cy="426719"/>
            </a:xfrm>
            <a:prstGeom prst="homePlate">
              <a:avLst/>
            </a:prstGeom>
            <a:solidFill>
              <a:srgbClr val="FAD97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2013</a:t>
              </a:r>
            </a:p>
          </p:txBody>
        </p:sp>
        <p:sp>
          <p:nvSpPr>
            <p:cNvPr id="86" name="Arrow: Pentagon 85">
              <a:extLst>
                <a:ext uri="{FF2B5EF4-FFF2-40B4-BE49-F238E27FC236}">
                  <a16:creationId xmlns:a16="http://schemas.microsoft.com/office/drawing/2014/main" id="{183B2DEB-35CE-4CB7-832F-8E3A2042B055}"/>
                </a:ext>
              </a:extLst>
            </p:cNvPr>
            <p:cNvSpPr/>
            <p:nvPr/>
          </p:nvSpPr>
          <p:spPr>
            <a:xfrm rot="5400000">
              <a:off x="2771056" y="7163636"/>
              <a:ext cx="1334497" cy="426719"/>
            </a:xfrm>
            <a:prstGeom prst="homePlate">
              <a:avLst/>
            </a:prstGeom>
            <a:solidFill>
              <a:srgbClr val="446B8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2012</a:t>
              </a:r>
            </a:p>
          </p:txBody>
        </p:sp>
        <p:sp>
          <p:nvSpPr>
            <p:cNvPr id="87" name="Arrow: Pentagon 86">
              <a:extLst>
                <a:ext uri="{FF2B5EF4-FFF2-40B4-BE49-F238E27FC236}">
                  <a16:creationId xmlns:a16="http://schemas.microsoft.com/office/drawing/2014/main" id="{BC921187-10D2-436F-B6BD-F86DD0C51286}"/>
                </a:ext>
              </a:extLst>
            </p:cNvPr>
            <p:cNvSpPr/>
            <p:nvPr/>
          </p:nvSpPr>
          <p:spPr>
            <a:xfrm rot="5400000">
              <a:off x="2771057" y="6042524"/>
              <a:ext cx="1334497" cy="426719"/>
            </a:xfrm>
            <a:prstGeom prst="homePlate">
              <a:avLst/>
            </a:prstGeom>
            <a:solidFill>
              <a:srgbClr val="609D8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1200" cap="none" spc="0" normalizeH="0" baseline="0" noProof="0">
                  <a:ln>
                    <a:noFill/>
                  </a:ln>
                  <a:solidFill>
                    <a:prstClr val="white"/>
                  </a:solidFill>
                  <a:effectLst/>
                  <a:uLnTx/>
                  <a:uFillTx/>
                  <a:latin typeface="Calibri" panose="020F0502020204030204"/>
                  <a:ea typeface="+mn-ea"/>
                  <a:cs typeface="+mn-cs"/>
                </a:rPr>
                <a:t>2011</a:t>
              </a:r>
            </a:p>
          </p:txBody>
        </p:sp>
        <p:cxnSp>
          <p:nvCxnSpPr>
            <p:cNvPr id="93" name="Straight Connector 92">
              <a:extLst>
                <a:ext uri="{FF2B5EF4-FFF2-40B4-BE49-F238E27FC236}">
                  <a16:creationId xmlns:a16="http://schemas.microsoft.com/office/drawing/2014/main" id="{FC8AC2E4-14D1-4827-A769-75066BC9C19E}"/>
                </a:ext>
              </a:extLst>
            </p:cNvPr>
            <p:cNvCxnSpPr>
              <a:cxnSpLocks/>
            </p:cNvCxnSpPr>
            <p:nvPr/>
          </p:nvCxnSpPr>
          <p:spPr>
            <a:xfrm rot="5400000">
              <a:off x="3736191" y="7153242"/>
              <a:ext cx="0" cy="320865"/>
            </a:xfrm>
            <a:prstGeom prst="line">
              <a:avLst/>
            </a:prstGeom>
            <a:ln w="38100">
              <a:solidFill>
                <a:srgbClr val="446B8D"/>
              </a:solidFill>
            </a:ln>
          </p:spPr>
          <p:style>
            <a:lnRef idx="1">
              <a:schemeClr val="accent5"/>
            </a:lnRef>
            <a:fillRef idx="0">
              <a:schemeClr val="accent5"/>
            </a:fillRef>
            <a:effectRef idx="0">
              <a:schemeClr val="accent5"/>
            </a:effectRef>
            <a:fontRef idx="minor">
              <a:schemeClr val="tx1"/>
            </a:fontRef>
          </p:style>
        </p:cxnSp>
        <p:cxnSp>
          <p:nvCxnSpPr>
            <p:cNvPr id="94" name="Straight Connector 93">
              <a:extLst>
                <a:ext uri="{FF2B5EF4-FFF2-40B4-BE49-F238E27FC236}">
                  <a16:creationId xmlns:a16="http://schemas.microsoft.com/office/drawing/2014/main" id="{0355481D-CB0C-4AEF-B7D5-6FFA39A1541E}"/>
                </a:ext>
              </a:extLst>
            </p:cNvPr>
            <p:cNvCxnSpPr>
              <a:cxnSpLocks/>
            </p:cNvCxnSpPr>
            <p:nvPr/>
          </p:nvCxnSpPr>
          <p:spPr>
            <a:xfrm rot="5400000">
              <a:off x="3191898" y="8236735"/>
              <a:ext cx="0" cy="320865"/>
            </a:xfrm>
            <a:prstGeom prst="line">
              <a:avLst/>
            </a:prstGeom>
            <a:ln w="38100">
              <a:solidFill>
                <a:srgbClr val="FBDA7B"/>
              </a:solidFill>
            </a:ln>
          </p:spPr>
          <p:style>
            <a:lnRef idx="1">
              <a:schemeClr val="accent5"/>
            </a:lnRef>
            <a:fillRef idx="0">
              <a:schemeClr val="accent5"/>
            </a:fillRef>
            <a:effectRef idx="0">
              <a:schemeClr val="accent5"/>
            </a:effectRef>
            <a:fontRef idx="minor">
              <a:schemeClr val="tx1"/>
            </a:fontRef>
          </p:style>
        </p:cxnSp>
        <p:sp>
          <p:nvSpPr>
            <p:cNvPr id="111" name="Text Box 2">
              <a:extLst>
                <a:ext uri="{FF2B5EF4-FFF2-40B4-BE49-F238E27FC236}">
                  <a16:creationId xmlns:a16="http://schemas.microsoft.com/office/drawing/2014/main" id="{615C106D-6038-44B1-AF3A-5F55A8B15799}"/>
                </a:ext>
              </a:extLst>
            </p:cNvPr>
            <p:cNvSpPr txBox="1">
              <a:spLocks noChangeArrowheads="1"/>
            </p:cNvSpPr>
            <p:nvPr/>
          </p:nvSpPr>
          <p:spPr bwMode="auto">
            <a:xfrm rot="5400000">
              <a:off x="3342621" y="6978915"/>
              <a:ext cx="1773860" cy="691051"/>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Authority added three additional water systems</a:t>
              </a:r>
            </a:p>
          </p:txBody>
        </p:sp>
        <p:sp>
          <p:nvSpPr>
            <p:cNvPr id="112" name="Text Box 2">
              <a:extLst>
                <a:ext uri="{FF2B5EF4-FFF2-40B4-BE49-F238E27FC236}">
                  <a16:creationId xmlns:a16="http://schemas.microsoft.com/office/drawing/2014/main" id="{8712624F-1F1D-4052-8F8E-3D32102035E3}"/>
                </a:ext>
              </a:extLst>
            </p:cNvPr>
            <p:cNvSpPr txBox="1">
              <a:spLocks noChangeArrowheads="1"/>
            </p:cNvSpPr>
            <p:nvPr/>
          </p:nvSpPr>
          <p:spPr bwMode="auto">
            <a:xfrm rot="5400000">
              <a:off x="2070683" y="8065093"/>
              <a:ext cx="998364" cy="691051"/>
            </a:xfrm>
            <a:prstGeom prst="rect">
              <a:avLst/>
            </a:prstGeom>
            <a:noFill/>
            <a:ln w="9525">
              <a:noFill/>
              <a:miter lim="800000"/>
              <a:headEnd/>
              <a:tailEnd/>
            </a:ln>
          </p:spPr>
          <p:txBody>
            <a:bodyPr rot="0" vert="horz" wrap="square" lIns="68580" tIns="34290" rIns="68580" bIns="34290" anchor="ctr" anchorCtr="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First board elections were held</a:t>
              </a:r>
            </a:p>
          </p:txBody>
        </p:sp>
      </p:grpSp>
      <p:cxnSp>
        <p:nvCxnSpPr>
          <p:cNvPr id="6" name="Straight Connector 5">
            <a:extLst>
              <a:ext uri="{FF2B5EF4-FFF2-40B4-BE49-F238E27FC236}">
                <a16:creationId xmlns:a16="http://schemas.microsoft.com/office/drawing/2014/main" id="{4EAFECDC-E023-4C83-9D76-464BCBFFAA44}"/>
              </a:ext>
              <a:ext uri="{C183D7F6-B498-43B3-948B-1728B52AA6E4}">
                <adec:decorative xmlns:adec="http://schemas.microsoft.com/office/drawing/2017/decorative" val="1"/>
              </a:ext>
            </a:extLst>
          </p:cNvPr>
          <p:cNvCxnSpPr/>
          <p:nvPr/>
        </p:nvCxnSpPr>
        <p:spPr>
          <a:xfrm>
            <a:off x="3402106" y="2877671"/>
            <a:ext cx="5461685" cy="0"/>
          </a:xfrm>
          <a:prstGeom prst="line">
            <a:avLst/>
          </a:prstGeom>
          <a:ln w="19050">
            <a:prstDash val="dashDot"/>
          </a:ln>
        </p:spPr>
        <p:style>
          <a:lnRef idx="1">
            <a:schemeClr val="accent1"/>
          </a:lnRef>
          <a:fillRef idx="0">
            <a:schemeClr val="accent1"/>
          </a:fillRef>
          <a:effectRef idx="0">
            <a:schemeClr val="accent1"/>
          </a:effectRef>
          <a:fontRef idx="minor">
            <a:schemeClr val="tx1"/>
          </a:fontRef>
        </p:style>
      </p:cxnSp>
      <p:sp>
        <p:nvSpPr>
          <p:cNvPr id="3" name="Slide Number Placeholder 2">
            <a:extLst>
              <a:ext uri="{FF2B5EF4-FFF2-40B4-BE49-F238E27FC236}">
                <a16:creationId xmlns:a16="http://schemas.microsoft.com/office/drawing/2014/main" id="{AF44821D-3FE4-4651-91C1-89F0157418CF}"/>
              </a:ext>
              <a:ext uri="{C183D7F6-B498-43B3-948B-1728B52AA6E4}">
                <adec:decorative xmlns:adec="http://schemas.microsoft.com/office/drawing/2017/decorative" val="0"/>
              </a:ext>
            </a:extLst>
          </p:cNvPr>
          <p:cNvSpPr>
            <a:spLocks noGrp="1"/>
          </p:cNvSpPr>
          <p:nvPr>
            <p:ph type="sldNum"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7360424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EE37D0-198A-45F1-B6D0-D8B18C0DDC69}"/>
              </a:ext>
            </a:extLst>
          </p:cNvPr>
          <p:cNvSpPr>
            <a:spLocks noGrp="1"/>
          </p:cNvSpPr>
          <p:nvPr>
            <p:ph type="title"/>
          </p:nvPr>
        </p:nvSpPr>
        <p:spPr/>
        <p:txBody>
          <a:bodyPr/>
          <a:lstStyle/>
          <a:p>
            <a:r>
              <a:rPr lang="en-US"/>
              <a:t>Implementing Partnerships</a:t>
            </a:r>
          </a:p>
        </p:txBody>
      </p:sp>
      <p:sp>
        <p:nvSpPr>
          <p:cNvPr id="3" name="Content Placeholder 2">
            <a:extLst>
              <a:ext uri="{FF2B5EF4-FFF2-40B4-BE49-F238E27FC236}">
                <a16:creationId xmlns:a16="http://schemas.microsoft.com/office/drawing/2014/main" id="{24FEB6C3-EFDE-420F-8D11-C528C464A350}"/>
              </a:ext>
            </a:extLst>
          </p:cNvPr>
          <p:cNvSpPr>
            <a:spLocks noGrp="1"/>
          </p:cNvSpPr>
          <p:nvPr>
            <p:ph sz="quarter" idx="10"/>
          </p:nvPr>
        </p:nvSpPr>
        <p:spPr/>
        <p:txBody>
          <a:bodyPr/>
          <a:lstStyle/>
          <a:p>
            <a:r>
              <a:rPr lang="en-US"/>
              <a:t>Vinton and Jackson County</a:t>
            </a:r>
          </a:p>
        </p:txBody>
      </p:sp>
      <p:grpSp>
        <p:nvGrpSpPr>
          <p:cNvPr id="33" name="Group 32" descr="Vinton and Jackson County Case Study Timeline">
            <a:extLst>
              <a:ext uri="{FF2B5EF4-FFF2-40B4-BE49-F238E27FC236}">
                <a16:creationId xmlns:a16="http://schemas.microsoft.com/office/drawing/2014/main" id="{8FCDF5A2-4FA2-4684-91AD-F0063394BD6E}"/>
              </a:ext>
            </a:extLst>
          </p:cNvPr>
          <p:cNvGrpSpPr/>
          <p:nvPr/>
        </p:nvGrpSpPr>
        <p:grpSpPr>
          <a:xfrm>
            <a:off x="3006561" y="950804"/>
            <a:ext cx="6044106" cy="3211136"/>
            <a:chOff x="1399649" y="1747142"/>
            <a:chExt cx="6044106" cy="3211136"/>
          </a:xfrm>
        </p:grpSpPr>
        <p:cxnSp>
          <p:nvCxnSpPr>
            <p:cNvPr id="34" name="Straight Connector 33">
              <a:extLst>
                <a:ext uri="{FF2B5EF4-FFF2-40B4-BE49-F238E27FC236}">
                  <a16:creationId xmlns:a16="http://schemas.microsoft.com/office/drawing/2014/main" id="{A741E660-57BE-4EE9-88AF-936E27C7DBDB}"/>
                </a:ext>
              </a:extLst>
            </p:cNvPr>
            <p:cNvCxnSpPr>
              <a:cxnSpLocks/>
            </p:cNvCxnSpPr>
            <p:nvPr/>
          </p:nvCxnSpPr>
          <p:spPr>
            <a:xfrm>
              <a:off x="2074587" y="3569873"/>
              <a:ext cx="0" cy="365760"/>
            </a:xfrm>
            <a:prstGeom prst="line">
              <a:avLst/>
            </a:prstGeom>
            <a:noFill/>
            <a:ln w="38100" cap="flat" cmpd="sng" algn="ctr">
              <a:solidFill>
                <a:srgbClr val="124057"/>
              </a:solidFill>
              <a:prstDash val="solid"/>
              <a:miter lim="800000"/>
            </a:ln>
            <a:effectLst/>
          </p:spPr>
        </p:cxnSp>
        <p:cxnSp>
          <p:nvCxnSpPr>
            <p:cNvPr id="35" name="Straight Connector 34">
              <a:extLst>
                <a:ext uri="{FF2B5EF4-FFF2-40B4-BE49-F238E27FC236}">
                  <a16:creationId xmlns:a16="http://schemas.microsoft.com/office/drawing/2014/main" id="{318E5B36-81EB-4468-BD7E-00C5209BCA3B}"/>
                </a:ext>
              </a:extLst>
            </p:cNvPr>
            <p:cNvCxnSpPr>
              <a:cxnSpLocks/>
            </p:cNvCxnSpPr>
            <p:nvPr/>
          </p:nvCxnSpPr>
          <p:spPr>
            <a:xfrm>
              <a:off x="3060580" y="2917417"/>
              <a:ext cx="0" cy="365760"/>
            </a:xfrm>
            <a:prstGeom prst="line">
              <a:avLst/>
            </a:prstGeom>
            <a:noFill/>
            <a:ln w="38100" cap="flat" cmpd="sng" algn="ctr">
              <a:solidFill>
                <a:srgbClr val="FAD978"/>
              </a:solidFill>
              <a:prstDash val="solid"/>
              <a:miter lim="800000"/>
            </a:ln>
            <a:effectLst/>
          </p:spPr>
        </p:cxnSp>
        <p:cxnSp>
          <p:nvCxnSpPr>
            <p:cNvPr id="36" name="Straight Connector 35">
              <a:extLst>
                <a:ext uri="{FF2B5EF4-FFF2-40B4-BE49-F238E27FC236}">
                  <a16:creationId xmlns:a16="http://schemas.microsoft.com/office/drawing/2014/main" id="{39E4455A-51A7-4E52-8209-CC4925101BC5}"/>
                </a:ext>
              </a:extLst>
            </p:cNvPr>
            <p:cNvCxnSpPr>
              <a:cxnSpLocks/>
            </p:cNvCxnSpPr>
            <p:nvPr/>
          </p:nvCxnSpPr>
          <p:spPr>
            <a:xfrm>
              <a:off x="3996461" y="3569873"/>
              <a:ext cx="0" cy="365760"/>
            </a:xfrm>
            <a:prstGeom prst="line">
              <a:avLst/>
            </a:prstGeom>
            <a:noFill/>
            <a:ln w="38100" cap="flat" cmpd="sng" algn="ctr">
              <a:solidFill>
                <a:srgbClr val="45698D"/>
              </a:solidFill>
              <a:prstDash val="solid"/>
              <a:miter lim="800000"/>
            </a:ln>
            <a:effectLst/>
          </p:spPr>
        </p:cxnSp>
        <p:cxnSp>
          <p:nvCxnSpPr>
            <p:cNvPr id="37" name="Straight Connector 36">
              <a:extLst>
                <a:ext uri="{FF2B5EF4-FFF2-40B4-BE49-F238E27FC236}">
                  <a16:creationId xmlns:a16="http://schemas.microsoft.com/office/drawing/2014/main" id="{29FB75D3-777C-462C-9AA2-3C8A29612524}"/>
                </a:ext>
              </a:extLst>
            </p:cNvPr>
            <p:cNvCxnSpPr>
              <a:cxnSpLocks/>
            </p:cNvCxnSpPr>
            <p:nvPr/>
          </p:nvCxnSpPr>
          <p:spPr>
            <a:xfrm>
              <a:off x="4925994" y="2907234"/>
              <a:ext cx="0" cy="365760"/>
            </a:xfrm>
            <a:prstGeom prst="line">
              <a:avLst/>
            </a:prstGeom>
            <a:noFill/>
            <a:ln w="38100" cap="flat" cmpd="sng" algn="ctr">
              <a:solidFill>
                <a:srgbClr val="FBB22F"/>
              </a:solidFill>
              <a:prstDash val="solid"/>
              <a:miter lim="800000"/>
            </a:ln>
            <a:effectLst/>
          </p:spPr>
        </p:cxnSp>
        <p:cxnSp>
          <p:nvCxnSpPr>
            <p:cNvPr id="38" name="Straight Connector 37">
              <a:extLst>
                <a:ext uri="{FF2B5EF4-FFF2-40B4-BE49-F238E27FC236}">
                  <a16:creationId xmlns:a16="http://schemas.microsoft.com/office/drawing/2014/main" id="{5505B787-C6CF-4D63-A768-C0EBC5B8179F}"/>
                </a:ext>
              </a:extLst>
            </p:cNvPr>
            <p:cNvCxnSpPr>
              <a:cxnSpLocks/>
            </p:cNvCxnSpPr>
            <p:nvPr/>
          </p:nvCxnSpPr>
          <p:spPr>
            <a:xfrm>
              <a:off x="5848986" y="3579354"/>
              <a:ext cx="0" cy="365760"/>
            </a:xfrm>
            <a:prstGeom prst="line">
              <a:avLst/>
            </a:prstGeom>
            <a:noFill/>
            <a:ln w="38100" cap="flat" cmpd="sng" algn="ctr">
              <a:solidFill>
                <a:srgbClr val="677987"/>
              </a:solidFill>
              <a:prstDash val="solid"/>
              <a:miter lim="800000"/>
            </a:ln>
            <a:effectLst/>
          </p:spPr>
        </p:cxnSp>
        <p:cxnSp>
          <p:nvCxnSpPr>
            <p:cNvPr id="39" name="Straight Connector 38">
              <a:extLst>
                <a:ext uri="{FF2B5EF4-FFF2-40B4-BE49-F238E27FC236}">
                  <a16:creationId xmlns:a16="http://schemas.microsoft.com/office/drawing/2014/main" id="{53CE7A8F-629F-418E-8308-FDA3F222C2E5}"/>
                </a:ext>
              </a:extLst>
            </p:cNvPr>
            <p:cNvCxnSpPr>
              <a:cxnSpLocks/>
            </p:cNvCxnSpPr>
            <p:nvPr/>
          </p:nvCxnSpPr>
          <p:spPr>
            <a:xfrm>
              <a:off x="6752082" y="2905171"/>
              <a:ext cx="0" cy="365760"/>
            </a:xfrm>
            <a:prstGeom prst="line">
              <a:avLst/>
            </a:prstGeom>
            <a:noFill/>
            <a:ln w="38100" cap="flat" cmpd="sng" algn="ctr">
              <a:solidFill>
                <a:srgbClr val="609D8E"/>
              </a:solidFill>
              <a:prstDash val="solid"/>
              <a:miter lim="800000"/>
            </a:ln>
            <a:effectLst/>
          </p:spPr>
        </p:cxnSp>
        <p:sp>
          <p:nvSpPr>
            <p:cNvPr id="40" name="Text Box 2">
              <a:extLst>
                <a:ext uri="{FF2B5EF4-FFF2-40B4-BE49-F238E27FC236}">
                  <a16:creationId xmlns:a16="http://schemas.microsoft.com/office/drawing/2014/main" id="{98A84190-6FCE-40C6-8E5E-2FA8B8871163}"/>
                </a:ext>
              </a:extLst>
            </p:cNvPr>
            <p:cNvSpPr txBox="1">
              <a:spLocks noChangeArrowheads="1"/>
            </p:cNvSpPr>
            <p:nvPr/>
          </p:nvSpPr>
          <p:spPr bwMode="auto">
            <a:xfrm>
              <a:off x="1399649" y="4043739"/>
              <a:ext cx="1351732" cy="588882"/>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Jackson County starts selling water</a:t>
              </a:r>
              <a:endParaRPr kumimoji="0" lang="en-US" sz="1200" b="0"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41" name="Text Box 2">
              <a:extLst>
                <a:ext uri="{FF2B5EF4-FFF2-40B4-BE49-F238E27FC236}">
                  <a16:creationId xmlns:a16="http://schemas.microsoft.com/office/drawing/2014/main" id="{6C051F85-5A83-4CB9-9FAD-89A28041623E}"/>
                </a:ext>
              </a:extLst>
            </p:cNvPr>
            <p:cNvSpPr txBox="1">
              <a:spLocks noChangeArrowheads="1"/>
            </p:cNvSpPr>
            <p:nvPr/>
          </p:nvSpPr>
          <p:spPr bwMode="auto">
            <a:xfrm>
              <a:off x="2158343" y="1747142"/>
              <a:ext cx="1917368" cy="1389974"/>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dirty="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Jackson County gives Vinton County new office materials and partnership begins. Vinton County starts selling water</a:t>
              </a:r>
            </a:p>
          </p:txBody>
        </p:sp>
        <p:sp>
          <p:nvSpPr>
            <p:cNvPr id="42" name="Text Box 2">
              <a:extLst>
                <a:ext uri="{FF2B5EF4-FFF2-40B4-BE49-F238E27FC236}">
                  <a16:creationId xmlns:a16="http://schemas.microsoft.com/office/drawing/2014/main" id="{A8877A17-2DBF-4A4A-93C8-A1F992097707}"/>
                </a:ext>
              </a:extLst>
            </p:cNvPr>
            <p:cNvSpPr txBox="1">
              <a:spLocks noChangeArrowheads="1"/>
            </p:cNvSpPr>
            <p:nvPr/>
          </p:nvSpPr>
          <p:spPr bwMode="auto">
            <a:xfrm>
              <a:off x="3278736" y="4043739"/>
              <a:ext cx="1435450" cy="914539"/>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Vinton County is fined for non-compliance with DBPRs</a:t>
              </a:r>
              <a:endParaRPr kumimoji="0" lang="en-US" sz="1200" b="0"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43" name="Text Box 2">
              <a:extLst>
                <a:ext uri="{FF2B5EF4-FFF2-40B4-BE49-F238E27FC236}">
                  <a16:creationId xmlns:a16="http://schemas.microsoft.com/office/drawing/2014/main" id="{F0486842-359C-439B-A25A-E4963D2E0344}"/>
                </a:ext>
              </a:extLst>
            </p:cNvPr>
            <p:cNvSpPr txBox="1">
              <a:spLocks noChangeArrowheads="1"/>
            </p:cNvSpPr>
            <p:nvPr/>
          </p:nvSpPr>
          <p:spPr bwMode="auto">
            <a:xfrm>
              <a:off x="4312146" y="2370349"/>
              <a:ext cx="1260651" cy="567904"/>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dirty="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Vinton County’s operator quits</a:t>
              </a:r>
            </a:p>
          </p:txBody>
        </p:sp>
        <p:sp>
          <p:nvSpPr>
            <p:cNvPr id="44" name="Text Box 2">
              <a:extLst>
                <a:ext uri="{FF2B5EF4-FFF2-40B4-BE49-F238E27FC236}">
                  <a16:creationId xmlns:a16="http://schemas.microsoft.com/office/drawing/2014/main" id="{BB2D0152-C3B6-4D0D-9671-BBC2852C1697}"/>
                </a:ext>
              </a:extLst>
            </p:cNvPr>
            <p:cNvSpPr txBox="1">
              <a:spLocks noChangeArrowheads="1"/>
            </p:cNvSpPr>
            <p:nvPr/>
          </p:nvSpPr>
          <p:spPr bwMode="auto">
            <a:xfrm>
              <a:off x="6060409" y="1777272"/>
              <a:ext cx="1383346" cy="577459"/>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Funding is secured. </a:t>
              </a:r>
              <a:r>
                <a:rPr lang="en-US" sz="1200" b="1" kern="0">
                  <a:solidFill>
                    <a:srgbClr val="677987"/>
                  </a:solidFill>
                  <a:latin typeface="Calibri" panose="020F0502020204030204"/>
                  <a:ea typeface="Calibri" panose="020F0502020204030204" pitchFamily="34" charset="0"/>
                  <a:cs typeface="Times New Roman" panose="02020603050405020304" pitchFamily="18" charset="0"/>
                </a:rPr>
                <a:t>Vinton County agrees to sell to Jackson County.</a:t>
              </a:r>
              <a:endPar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endParaRPr>
            </a:p>
          </p:txBody>
        </p:sp>
        <p:sp>
          <p:nvSpPr>
            <p:cNvPr id="45" name="Text Box 2">
              <a:extLst>
                <a:ext uri="{FF2B5EF4-FFF2-40B4-BE49-F238E27FC236}">
                  <a16:creationId xmlns:a16="http://schemas.microsoft.com/office/drawing/2014/main" id="{8C1ECB00-52BE-4B4F-817D-9A96344BACEE}"/>
                </a:ext>
              </a:extLst>
            </p:cNvPr>
            <p:cNvSpPr txBox="1">
              <a:spLocks noChangeArrowheads="1"/>
            </p:cNvSpPr>
            <p:nvPr/>
          </p:nvSpPr>
          <p:spPr bwMode="auto">
            <a:xfrm>
              <a:off x="5132597" y="4043739"/>
              <a:ext cx="1435450" cy="555791"/>
            </a:xfrm>
            <a:prstGeom prst="rect">
              <a:avLst/>
            </a:prstGeom>
            <a:noFill/>
            <a:ln w="9525">
              <a:noFill/>
              <a:miter lim="800000"/>
              <a:headEnd/>
              <a:tailEnd/>
            </a:ln>
          </p:spPr>
          <p:txBody>
            <a:bodyPr rot="0" vert="horz" wrap="square" lIns="91440" tIns="45720" rIns="91440" bIns="45720" anchor="t" anchorCtr="0">
              <a:noAutofit/>
            </a:bodyPr>
            <a:lstStyle/>
            <a:p>
              <a:pPr marL="0" marR="0" lvl="0" indent="0" algn="ctr" defTabSz="914400" rtl="0" eaLnBrk="1" fontAlgn="auto" latinLnBrk="0" hangingPunct="1">
                <a:lnSpc>
                  <a:spcPct val="107000"/>
                </a:lnSpc>
                <a:spcBef>
                  <a:spcPts val="600"/>
                </a:spcBef>
                <a:spcAft>
                  <a:spcPts val="800"/>
                </a:spcAft>
                <a:buClrTx/>
                <a:buSzTx/>
                <a:buFontTx/>
                <a:buNone/>
                <a:tabLst/>
                <a:defRPr/>
              </a:pPr>
              <a:r>
                <a:rPr kumimoji="0" lang="en-US" sz="1200" b="1" i="0" u="none" strike="noStrike" kern="0" cap="none" spc="0" normalizeH="0" baseline="0" noProof="0">
                  <a:ln>
                    <a:noFill/>
                  </a:ln>
                  <a:solidFill>
                    <a:srgbClr val="677987"/>
                  </a:solidFill>
                  <a:effectLst/>
                  <a:uLnTx/>
                  <a:uFillTx/>
                  <a:latin typeface="Calibri" panose="020F0502020204030204"/>
                  <a:ea typeface="Calibri" panose="020F0502020204030204" pitchFamily="34" charset="0"/>
                  <a:cs typeface="Times New Roman" panose="02020603050405020304" pitchFamily="18" charset="0"/>
                </a:rPr>
                <a:t>Vinton County hires Jackson County to fulfill operator duties </a:t>
              </a:r>
            </a:p>
          </p:txBody>
        </p:sp>
        <p:sp>
          <p:nvSpPr>
            <p:cNvPr id="46" name="Arrow: Pentagon 45">
              <a:extLst>
                <a:ext uri="{FF2B5EF4-FFF2-40B4-BE49-F238E27FC236}">
                  <a16:creationId xmlns:a16="http://schemas.microsoft.com/office/drawing/2014/main" id="{6C4068D1-D779-40F5-B77B-8863CA140080}"/>
                </a:ext>
              </a:extLst>
            </p:cNvPr>
            <p:cNvSpPr/>
            <p:nvPr/>
          </p:nvSpPr>
          <p:spPr>
            <a:xfrm>
              <a:off x="6203442" y="3271028"/>
              <a:ext cx="1097280" cy="320040"/>
            </a:xfrm>
            <a:prstGeom prst="homePlate">
              <a:avLst/>
            </a:prstGeom>
            <a:solidFill>
              <a:srgbClr val="609D8E"/>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2009</a:t>
              </a:r>
            </a:p>
          </p:txBody>
        </p:sp>
        <p:sp>
          <p:nvSpPr>
            <p:cNvPr id="47" name="Arrow: Pentagon 46">
              <a:extLst>
                <a:ext uri="{FF2B5EF4-FFF2-40B4-BE49-F238E27FC236}">
                  <a16:creationId xmlns:a16="http://schemas.microsoft.com/office/drawing/2014/main" id="{5713E619-C9C9-4ABA-86F9-926D5A82B094}"/>
                </a:ext>
              </a:extLst>
            </p:cNvPr>
            <p:cNvSpPr/>
            <p:nvPr/>
          </p:nvSpPr>
          <p:spPr>
            <a:xfrm>
              <a:off x="5274788" y="3271559"/>
              <a:ext cx="1097280" cy="319620"/>
            </a:xfrm>
            <a:prstGeom prst="homePlate">
              <a:avLst/>
            </a:prstGeom>
            <a:solidFill>
              <a:srgbClr val="67798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2008</a:t>
              </a:r>
            </a:p>
          </p:txBody>
        </p:sp>
        <p:sp>
          <p:nvSpPr>
            <p:cNvPr id="48" name="Arrow: Pentagon 47">
              <a:extLst>
                <a:ext uri="{FF2B5EF4-FFF2-40B4-BE49-F238E27FC236}">
                  <a16:creationId xmlns:a16="http://schemas.microsoft.com/office/drawing/2014/main" id="{45A780C8-308E-4216-8E2B-F6EC094A169F}"/>
                </a:ext>
              </a:extLst>
            </p:cNvPr>
            <p:cNvSpPr/>
            <p:nvPr/>
          </p:nvSpPr>
          <p:spPr>
            <a:xfrm>
              <a:off x="4340044" y="3270794"/>
              <a:ext cx="1097280" cy="319620"/>
            </a:xfrm>
            <a:prstGeom prst="homePlate">
              <a:avLst/>
            </a:prstGeom>
            <a:solidFill>
              <a:srgbClr val="FBB22F"/>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2007</a:t>
              </a:r>
            </a:p>
          </p:txBody>
        </p:sp>
        <p:sp>
          <p:nvSpPr>
            <p:cNvPr id="49" name="Arrow: Pentagon 48">
              <a:extLst>
                <a:ext uri="{FF2B5EF4-FFF2-40B4-BE49-F238E27FC236}">
                  <a16:creationId xmlns:a16="http://schemas.microsoft.com/office/drawing/2014/main" id="{5D21F0F3-3AF6-4E30-BBA9-8598526334EA}"/>
                </a:ext>
              </a:extLst>
            </p:cNvPr>
            <p:cNvSpPr/>
            <p:nvPr/>
          </p:nvSpPr>
          <p:spPr>
            <a:xfrm>
              <a:off x="3423458" y="3274281"/>
              <a:ext cx="1097280" cy="319620"/>
            </a:xfrm>
            <a:prstGeom prst="homePlate">
              <a:avLst/>
            </a:prstGeom>
            <a:solidFill>
              <a:srgbClr val="45698D"/>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2005</a:t>
              </a:r>
            </a:p>
          </p:txBody>
        </p:sp>
        <p:sp>
          <p:nvSpPr>
            <p:cNvPr id="50" name="Arrow: Pentagon 49">
              <a:extLst>
                <a:ext uri="{FF2B5EF4-FFF2-40B4-BE49-F238E27FC236}">
                  <a16:creationId xmlns:a16="http://schemas.microsoft.com/office/drawing/2014/main" id="{F41F92B9-CBEA-470F-BC19-CEB46A615247}"/>
                </a:ext>
              </a:extLst>
            </p:cNvPr>
            <p:cNvSpPr/>
            <p:nvPr/>
          </p:nvSpPr>
          <p:spPr>
            <a:xfrm>
              <a:off x="2488518" y="3273661"/>
              <a:ext cx="1097280" cy="319620"/>
            </a:xfrm>
            <a:prstGeom prst="homePlate">
              <a:avLst/>
            </a:prstGeom>
            <a:solidFill>
              <a:srgbClr val="FAD978"/>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1992</a:t>
              </a:r>
            </a:p>
          </p:txBody>
        </p:sp>
        <p:sp>
          <p:nvSpPr>
            <p:cNvPr id="51" name="Arrow: Pentagon 50">
              <a:extLst>
                <a:ext uri="{FF2B5EF4-FFF2-40B4-BE49-F238E27FC236}">
                  <a16:creationId xmlns:a16="http://schemas.microsoft.com/office/drawing/2014/main" id="{68761778-3E60-4B7B-93FE-4293881D6E69}"/>
                </a:ext>
              </a:extLst>
            </p:cNvPr>
            <p:cNvSpPr/>
            <p:nvPr/>
          </p:nvSpPr>
          <p:spPr>
            <a:xfrm>
              <a:off x="1553769" y="3273661"/>
              <a:ext cx="1097280" cy="319620"/>
            </a:xfrm>
            <a:prstGeom prst="homePlate">
              <a:avLst/>
            </a:prstGeom>
            <a:solidFill>
              <a:srgbClr val="124057"/>
            </a:solidFill>
            <a:ln w="1270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600" b="0" i="0" u="none" strike="noStrike" kern="0" cap="none" spc="0" normalizeH="0" baseline="0" noProof="0">
                  <a:ln>
                    <a:noFill/>
                  </a:ln>
                  <a:solidFill>
                    <a:prstClr val="white"/>
                  </a:solidFill>
                  <a:effectLst/>
                  <a:uLnTx/>
                  <a:uFillTx/>
                  <a:latin typeface="Calibri" panose="020F0502020204030204"/>
                  <a:ea typeface="+mn-ea"/>
                  <a:cs typeface="+mn-cs"/>
                </a:rPr>
                <a:t>1970</a:t>
              </a:r>
            </a:p>
          </p:txBody>
        </p:sp>
      </p:grpSp>
      <p:sp>
        <p:nvSpPr>
          <p:cNvPr id="4" name="Slide Number Placeholder 3">
            <a:extLst>
              <a:ext uri="{FF2B5EF4-FFF2-40B4-BE49-F238E27FC236}">
                <a16:creationId xmlns:a16="http://schemas.microsoft.com/office/drawing/2014/main" id="{14A1E466-436B-4E6C-AA88-8D5C7A240BB7}"/>
              </a:ext>
              <a:ext uri="{C183D7F6-B498-43B3-948B-1728B52AA6E4}">
                <adec:decorative xmlns:adec="http://schemas.microsoft.com/office/drawing/2017/decorative" val="0"/>
              </a:ext>
            </a:extLst>
          </p:cNvPr>
          <p:cNvSpPr>
            <a:spLocks noGrp="1"/>
          </p:cNvSpPr>
          <p:nvPr>
            <p:ph type="sldNum" sz="quarter" idx="11"/>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277967865"/>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C6015437-A0B3-499B-9561-4B6101A142EF}"/>
              </a:ext>
            </a:extLst>
          </p:cNvPr>
          <p:cNvSpPr>
            <a:spLocks noGrp="1"/>
          </p:cNvSpPr>
          <p:nvPr>
            <p:ph type="title"/>
          </p:nvPr>
        </p:nvSpPr>
        <p:spPr/>
        <p:txBody>
          <a:bodyPr vert="horz" lIns="91440" tIns="45720" rIns="91440" bIns="45720" rtlCol="0" anchor="ctr">
            <a:normAutofit/>
          </a:bodyPr>
          <a:lstStyle/>
          <a:p>
            <a:pPr>
              <a:lnSpc>
                <a:spcPct val="90000"/>
              </a:lnSpc>
            </a:pPr>
            <a:r>
              <a:rPr lang="en-US">
                <a:solidFill>
                  <a:srgbClr val="366388"/>
                </a:solidFill>
              </a:rPr>
              <a:t>Module 8: Partnerships Action Plan Exercise</a:t>
            </a:r>
          </a:p>
        </p:txBody>
      </p:sp>
      <p:sp>
        <p:nvSpPr>
          <p:cNvPr id="2" name="Text Placeholder 1">
            <a:extLst>
              <a:ext uri="{FF2B5EF4-FFF2-40B4-BE49-F238E27FC236}">
                <a16:creationId xmlns:a16="http://schemas.microsoft.com/office/drawing/2014/main" id="{D08EE4D4-3601-42C1-B538-EA6E659092E4}"/>
              </a:ext>
            </a:extLst>
          </p:cNvPr>
          <p:cNvSpPr>
            <a:spLocks noGrp="1"/>
          </p:cNvSpPr>
          <p:nvPr>
            <p:ph type="body" idx="1"/>
          </p:nvPr>
        </p:nvSpPr>
        <p:spPr/>
        <p:txBody>
          <a:bodyPr/>
          <a:lstStyle/>
          <a:p>
            <a:endParaRPr lang="en-US"/>
          </a:p>
        </p:txBody>
      </p:sp>
      <p:sp>
        <p:nvSpPr>
          <p:cNvPr id="3" name="Slide Number Placeholder 2">
            <a:extLst>
              <a:ext uri="{FF2B5EF4-FFF2-40B4-BE49-F238E27FC236}">
                <a16:creationId xmlns:a16="http://schemas.microsoft.com/office/drawing/2014/main" id="{F10C6493-B888-4C74-BCD9-C62C5E02D66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bg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149</a:t>
            </a:fld>
            <a:endParaRPr kumimoji="0" lang="en-US" sz="1200" b="0" i="0" u="none" strike="noStrike" kern="1200" cap="none" spc="0" normalizeH="0" baseline="0" noProof="0">
              <a:ln>
                <a:noFill/>
              </a:ln>
              <a:solidFill>
                <a:schemeClr val="bg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8535183"/>
      </p:ext>
    </p:extLst>
  </p:cSld>
  <p:clrMapOvr>
    <a:overrideClrMapping bg1="dk1" tx1="lt1" bg2="dk2" tx2="lt2" accent1="accent1" accent2="accent2" accent3="accent3" accent4="accent4" accent5="accent5" accent6="accent6" hlink="hlink" folHlink="folHlink"/>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Technical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581400"/>
          </a:xfrm>
        </p:spPr>
        <p:txBody>
          <a:bodyPr>
            <a:normAutofit/>
          </a:bodyPr>
          <a:lstStyle/>
          <a:p>
            <a:r>
              <a:rPr lang="en-US"/>
              <a:t>Technical Knowledge and Implementation</a:t>
            </a:r>
          </a:p>
          <a:p>
            <a:pPr lvl="1"/>
            <a:r>
              <a:rPr lang="en-US" altLang="en-US"/>
              <a:t>Operators have:</a:t>
            </a:r>
          </a:p>
          <a:p>
            <a:pPr lvl="2"/>
            <a:r>
              <a:rPr lang="en-US" altLang="en-US"/>
              <a:t>Certification</a:t>
            </a:r>
          </a:p>
          <a:p>
            <a:pPr lvl="2"/>
            <a:r>
              <a:rPr lang="en-US" altLang="en-US"/>
              <a:t>Sufficient technical knowledge</a:t>
            </a:r>
          </a:p>
          <a:p>
            <a:pPr lvl="2"/>
            <a:r>
              <a:rPr lang="en-US" altLang="en-US"/>
              <a:t>Understanding of water systems</a:t>
            </a:r>
          </a:p>
          <a:p>
            <a:pPr lvl="1"/>
            <a:r>
              <a:rPr lang="en-US" altLang="en-US"/>
              <a:t>Water system has effective O&amp;M program</a:t>
            </a:r>
          </a:p>
        </p:txBody>
      </p:sp>
      <p:graphicFrame>
        <p:nvGraphicFramePr>
          <p:cNvPr id="8" name="Content Placeholder 9" descr="Elements of Technical Capacity flow chart">
            <a:extLst>
              <a:ext uri="{FF2B5EF4-FFF2-40B4-BE49-F238E27FC236}">
                <a16:creationId xmlns:a16="http://schemas.microsoft.com/office/drawing/2014/main" id="{9EAA2800-54BB-49C5-9ED1-D8A9D145F903}"/>
              </a:ext>
            </a:extLst>
          </p:cNvPr>
          <p:cNvGraphicFramePr>
            <a:graphicFrameLocks/>
          </p:cNvGraphicFramePr>
          <p:nvPr>
            <p:extLst>
              <p:ext uri="{D42A27DB-BD31-4B8C-83A1-F6EECF244321}">
                <p14:modId xmlns:p14="http://schemas.microsoft.com/office/powerpoint/2010/main" val="1909999199"/>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4" name="Slide Number Placeholder 13">
            <a:extLst>
              <a:ext uri="{FF2B5EF4-FFF2-40B4-BE49-F238E27FC236}">
                <a16:creationId xmlns:a16="http://schemas.microsoft.com/office/drawing/2014/main" id="{68E9A3D2-E255-416D-A03E-ECAC3B388C9E}"/>
              </a:ext>
            </a:extLst>
          </p:cNvPr>
          <p:cNvSpPr>
            <a:spLocks noGrp="1"/>
          </p:cNvSpPr>
          <p:nvPr>
            <p:ph type="sldNum" sz="quarter" idx="13"/>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56044314"/>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085864"/>
          </a:xfrm>
        </p:spPr>
        <p:txBody>
          <a:bodyPr anchor="ctr">
            <a:normAutofit/>
          </a:bodyPr>
          <a:lstStyle/>
          <a:p>
            <a:pPr marL="461963" lvl="1" indent="-460375">
              <a:buFont typeface="Wingdings" panose="05000000000000000000" pitchFamily="2" charset="2"/>
              <a:buChar char="q"/>
            </a:pPr>
            <a:r>
              <a:rPr lang="en-US"/>
              <a:t>Build the framework of an action plan</a:t>
            </a:r>
          </a:p>
          <a:p>
            <a:pPr marL="461963" lvl="1" indent="-460375">
              <a:buFont typeface="Wingdings" panose="05000000000000000000" pitchFamily="2" charset="2"/>
              <a:buChar char="q"/>
            </a:pPr>
            <a:r>
              <a:rPr lang="en-US"/>
              <a:t>Document next steps</a:t>
            </a:r>
          </a:p>
          <a:p>
            <a:pPr marL="461963" lvl="1" indent="-460375">
              <a:buFont typeface="Wingdings" panose="05000000000000000000" pitchFamily="2" charset="2"/>
              <a:buChar char="q"/>
            </a:pPr>
            <a:r>
              <a:rPr lang="en-US"/>
              <a:t>Share results</a:t>
            </a:r>
          </a:p>
          <a:p>
            <a:endParaRPr lang="en-US" sz="1800" b="0"/>
          </a:p>
        </p:txBody>
      </p:sp>
      <p:sp>
        <p:nvSpPr>
          <p:cNvPr id="12" name="Slide Number Placeholder 4">
            <a:extLst>
              <a:ext uri="{FF2B5EF4-FFF2-40B4-BE49-F238E27FC236}">
                <a16:creationId xmlns:a16="http://schemas.microsoft.com/office/drawing/2014/main" id="{6494ECD0-7AC4-4E83-BE1C-145AEA9532E9}"/>
              </a:ext>
              <a:ext uri="{C183D7F6-B498-43B3-948B-1728B52AA6E4}">
                <adec:decorative xmlns:adec="http://schemas.microsoft.com/office/drawing/2017/decorative" val="0"/>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150</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 uri="{C183D7F6-B498-43B3-948B-1728B52AA6E4}">
                <adec:decorative xmlns:adec="http://schemas.microsoft.com/office/drawing/2017/decorative" val="1"/>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150</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0746903"/>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185DDD4E-2D7D-4533-9FF7-11717E27C08C}"/>
              </a:ext>
            </a:extLst>
          </p:cNvPr>
          <p:cNvSpPr>
            <a:spLocks noGrp="1"/>
          </p:cNvSpPr>
          <p:nvPr>
            <p:ph type="title"/>
          </p:nvPr>
        </p:nvSpPr>
        <p:spPr/>
        <p:txBody>
          <a:bodyPr/>
          <a:lstStyle/>
          <a:p>
            <a:r>
              <a:rPr lang="en-US" dirty="0"/>
              <a:t>Partnerships Action Plan Exercise</a:t>
            </a:r>
          </a:p>
        </p:txBody>
      </p:sp>
      <p:sp>
        <p:nvSpPr>
          <p:cNvPr id="6" name="Content Placeholder 5">
            <a:extLst>
              <a:ext uri="{FF2B5EF4-FFF2-40B4-BE49-F238E27FC236}">
                <a16:creationId xmlns:a16="http://schemas.microsoft.com/office/drawing/2014/main" id="{C37E2395-0230-4E0F-9B5B-556D815DB9AA}"/>
              </a:ext>
            </a:extLst>
          </p:cNvPr>
          <p:cNvSpPr>
            <a:spLocks noGrp="1"/>
          </p:cNvSpPr>
          <p:nvPr>
            <p:ph sz="quarter" idx="10"/>
          </p:nvPr>
        </p:nvSpPr>
        <p:spPr/>
        <p:txBody>
          <a:bodyPr/>
          <a:lstStyle/>
          <a:p>
            <a:r>
              <a:rPr lang="en-US"/>
              <a:t>Instructions</a:t>
            </a:r>
          </a:p>
          <a:p>
            <a:r>
              <a:rPr lang="en-US"/>
              <a:t>(Individual work)</a:t>
            </a:r>
          </a:p>
        </p:txBody>
      </p:sp>
      <p:pic>
        <p:nvPicPr>
          <p:cNvPr id="7" name="Graphic 1">
            <a:extLst>
              <a:ext uri="{FF2B5EF4-FFF2-40B4-BE49-F238E27FC236}">
                <a16:creationId xmlns:a16="http://schemas.microsoft.com/office/drawing/2014/main" id="{5B8DFEED-DC91-498F-96DE-0332199AA7D9}"/>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8" name="Content Placeholder 7">
            <a:extLst>
              <a:ext uri="{FF2B5EF4-FFF2-40B4-BE49-F238E27FC236}">
                <a16:creationId xmlns:a16="http://schemas.microsoft.com/office/drawing/2014/main" id="{13C3B3BD-0429-47E8-BCED-E2960856B916}"/>
              </a:ext>
            </a:extLst>
          </p:cNvPr>
          <p:cNvSpPr>
            <a:spLocks noGrp="1"/>
          </p:cNvSpPr>
          <p:nvPr>
            <p:ph sz="quarter" idx="11"/>
          </p:nvPr>
        </p:nvSpPr>
        <p:spPr>
          <a:xfrm>
            <a:off x="3581400" y="552450"/>
            <a:ext cx="5131420" cy="4419600"/>
          </a:xfrm>
        </p:spPr>
        <p:txBody>
          <a:bodyPr vert="horz" lIns="91440" tIns="45720" rIns="91440" bIns="45720" rtlCol="0" anchor="t">
            <a:normAutofit fontScale="85000" lnSpcReduction="10000"/>
          </a:bodyPr>
          <a:lstStyle/>
          <a:p>
            <a:pPr lvl="1"/>
            <a:r>
              <a:rPr lang="en-US"/>
              <a:t>Fill in the following sections for a Proposed Partnership to pull together key information for an Action Plan</a:t>
            </a:r>
          </a:p>
          <a:p>
            <a:pPr marL="741363" lvl="2" indent="-457200">
              <a:buFont typeface="+mj-lt"/>
              <a:buAutoNum type="arabicParenR"/>
            </a:pPr>
            <a:r>
              <a:rPr lang="en-US"/>
              <a:t>Challenge to address.</a:t>
            </a:r>
          </a:p>
          <a:p>
            <a:pPr marL="741363" lvl="2" indent="-457200">
              <a:buFont typeface="+mj-lt"/>
              <a:buAutoNum type="arabicParenR"/>
            </a:pPr>
            <a:r>
              <a:rPr lang="en-US"/>
              <a:t>Who should you contact and what should you discuss?</a:t>
            </a:r>
          </a:p>
          <a:p>
            <a:pPr marL="741363" lvl="2" indent="-457200">
              <a:buFont typeface="+mj-lt"/>
              <a:buAutoNum type="arabicParenR"/>
            </a:pPr>
            <a:r>
              <a:rPr lang="en-US"/>
              <a:t>Who could be involved as a champion, ally, or stakeholder?</a:t>
            </a:r>
          </a:p>
          <a:p>
            <a:pPr marL="741363" lvl="2" indent="-457200">
              <a:buFont typeface="+mj-lt"/>
              <a:buAutoNum type="arabicParenR"/>
            </a:pPr>
            <a:r>
              <a:rPr lang="en-US"/>
              <a:t>Answer the questions under considerations to implement a partnership to explain how the partnership will address the challenge.</a:t>
            </a:r>
          </a:p>
          <a:p>
            <a:pPr marL="741363" lvl="2" indent="-457200">
              <a:buFont typeface="+mj-lt"/>
              <a:buAutoNum type="arabicParenR"/>
            </a:pPr>
            <a:r>
              <a:rPr lang="en-US"/>
              <a:t>Review the implementation schedule to determine next steps.</a:t>
            </a:r>
            <a:endParaRPr lang="en-US" i="1"/>
          </a:p>
          <a:p>
            <a:pPr marL="1588" lvl="1" indent="0">
              <a:buNone/>
            </a:pPr>
            <a:endParaRPr lang="en-US" i="1"/>
          </a:p>
          <a:p>
            <a:pPr marL="1588" lvl="1" indent="0">
              <a:buNone/>
            </a:pPr>
            <a:r>
              <a:rPr lang="en-US" sz="1400" i="1"/>
              <a:t>If you’re having any trouble completing the worksheet, please raise your hand or ask workshop facilitators or staff for assistance.</a:t>
            </a:r>
            <a:endParaRPr lang="en-US" sz="1400"/>
          </a:p>
        </p:txBody>
      </p:sp>
      <p:sp>
        <p:nvSpPr>
          <p:cNvPr id="4" name="Slide Number Placeholder 3">
            <a:extLst>
              <a:ext uri="{FF2B5EF4-FFF2-40B4-BE49-F238E27FC236}">
                <a16:creationId xmlns:a16="http://schemas.microsoft.com/office/drawing/2014/main" id="{7EB318DB-C30E-48CF-B412-0BB7E4B19958}"/>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151</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49111401"/>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Worksheet</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81400" y="157942"/>
            <a:ext cx="5131420" cy="4518135"/>
          </a:xfrm>
        </p:spPr>
        <p:txBody>
          <a:bodyPr/>
          <a:lstStyle/>
          <a:p>
            <a:r>
              <a:rPr lang="en-US"/>
              <a:t>Step 1</a:t>
            </a:r>
          </a:p>
        </p:txBody>
      </p:sp>
      <p:pic>
        <p:nvPicPr>
          <p:cNvPr id="9" name="Picture 8" descr="Partnerships Action Plan Exercise Worksheet">
            <a:extLst>
              <a:ext uri="{FF2B5EF4-FFF2-40B4-BE49-F238E27FC236}">
                <a16:creationId xmlns:a16="http://schemas.microsoft.com/office/drawing/2014/main" id="{9E535BEB-CBC3-4C07-9D28-E1D0B7D3729B}"/>
              </a:ext>
            </a:extLst>
          </p:cNvPr>
          <p:cNvPicPr>
            <a:picLocks noChangeAspect="1"/>
          </p:cNvPicPr>
          <p:nvPr/>
        </p:nvPicPr>
        <p:blipFill rotWithShape="1">
          <a:blip r:embed="rId5">
            <a:extLst>
              <a:ext uri="{28A0092B-C50C-407E-A947-70E740481C1C}">
                <a14:useLocalDpi xmlns:a14="http://schemas.microsoft.com/office/drawing/2010/main" val="0"/>
              </a:ext>
            </a:extLst>
          </a:blip>
          <a:srcRect l="2677" r="2629"/>
          <a:stretch/>
        </p:blipFill>
        <p:spPr>
          <a:xfrm>
            <a:off x="3209543" y="791028"/>
            <a:ext cx="5815585" cy="3561444"/>
          </a:xfrm>
          <a:prstGeom prst="rect">
            <a:avLst/>
          </a:prstGeom>
        </p:spPr>
      </p:pic>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152</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6011032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Instructions</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81400" y="155985"/>
            <a:ext cx="5131420" cy="4493197"/>
          </a:xfrm>
        </p:spPr>
        <p:txBody>
          <a:bodyPr/>
          <a:lstStyle/>
          <a:p>
            <a:r>
              <a:rPr lang="en-US" dirty="0"/>
              <a:t>Step 2</a:t>
            </a:r>
          </a:p>
        </p:txBody>
      </p:sp>
      <p:pic>
        <p:nvPicPr>
          <p:cNvPr id="8" name="Picture 7" descr="Partnerships Action Plan Exercise Instructions">
            <a:extLst>
              <a:ext uri="{FF2B5EF4-FFF2-40B4-BE49-F238E27FC236}">
                <a16:creationId xmlns:a16="http://schemas.microsoft.com/office/drawing/2014/main" id="{0C307804-A2F8-4734-A2FF-427E492D2B23}"/>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3102714" y="841248"/>
            <a:ext cx="5895911" cy="4161818"/>
          </a:xfrm>
          <a:prstGeom prst="rect">
            <a:avLst/>
          </a:prstGeom>
        </p:spPr>
      </p:pic>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153</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2741288"/>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53A9B54-E11E-4FBD-8E43-BF3C67D9F1EE}"/>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B936FA10-D0C9-4D0E-81DC-12FFBE48FFC4}"/>
              </a:ext>
            </a:extLst>
          </p:cNvPr>
          <p:cNvSpPr>
            <a:spLocks noGrp="1"/>
          </p:cNvSpPr>
          <p:nvPr>
            <p:ph sz="quarter" idx="10"/>
          </p:nvPr>
        </p:nvSpPr>
        <p:spPr/>
        <p:txBody>
          <a:bodyPr/>
          <a:lstStyle/>
          <a:p>
            <a:r>
              <a:rPr lang="en-US"/>
              <a:t>Worksheet</a:t>
            </a:r>
          </a:p>
          <a:p>
            <a:r>
              <a:rPr lang="en-US"/>
              <a:t>(Individual work)</a:t>
            </a:r>
          </a:p>
          <a:p>
            <a:endParaRPr lang="en-US"/>
          </a:p>
        </p:txBody>
      </p:sp>
      <p:pic>
        <p:nvPicPr>
          <p:cNvPr id="6" name="Graphic 1">
            <a:extLst>
              <a:ext uri="{FF2B5EF4-FFF2-40B4-BE49-F238E27FC236}">
                <a16:creationId xmlns:a16="http://schemas.microsoft.com/office/drawing/2014/main" id="{8578FAEE-5567-40E5-B35D-5686152761D9}"/>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7" name="Picture 6" descr="Partnerships Action Plan Exercise Worksheet">
            <a:extLst>
              <a:ext uri="{FF2B5EF4-FFF2-40B4-BE49-F238E27FC236}">
                <a16:creationId xmlns:a16="http://schemas.microsoft.com/office/drawing/2014/main" id="{4D5350CD-498E-4ED8-B5AA-7B2CCCDD5C4A}"/>
              </a:ext>
            </a:extLst>
          </p:cNvPr>
          <p:cNvPicPr>
            <a:picLocks noChangeAspect="1"/>
          </p:cNvPicPr>
          <p:nvPr/>
        </p:nvPicPr>
        <p:blipFill>
          <a:blip r:embed="rId5">
            <a:extLst>
              <a:ext uri="{28A0092B-C50C-407E-A947-70E740481C1C}">
                <a14:useLocalDpi xmlns:a14="http://schemas.microsoft.com/office/drawing/2010/main" val="0"/>
              </a:ext>
            </a:extLst>
          </a:blip>
          <a:srcRect t="1452" b="1452"/>
          <a:stretch/>
        </p:blipFill>
        <p:spPr>
          <a:xfrm>
            <a:off x="3149600" y="1038383"/>
            <a:ext cx="5994400" cy="3066733"/>
          </a:xfrm>
          <a:prstGeom prst="rect">
            <a:avLst/>
          </a:prstGeom>
        </p:spPr>
      </p:pic>
      <p:sp>
        <p:nvSpPr>
          <p:cNvPr id="5" name="Slide Number Placeholder 4">
            <a:extLst>
              <a:ext uri="{FF2B5EF4-FFF2-40B4-BE49-F238E27FC236}">
                <a16:creationId xmlns:a16="http://schemas.microsoft.com/office/drawing/2014/main" id="{78C89873-ED04-4B77-92B3-E09D4B1478D9}"/>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592002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Instructions</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81400" y="152032"/>
            <a:ext cx="5131420" cy="4524046"/>
          </a:xfrm>
        </p:spPr>
        <p:txBody>
          <a:bodyPr/>
          <a:lstStyle/>
          <a:p>
            <a:r>
              <a:rPr lang="en-US"/>
              <a:t>Step 3</a:t>
            </a:r>
          </a:p>
        </p:txBody>
      </p:sp>
      <p:pic>
        <p:nvPicPr>
          <p:cNvPr id="7" name="Picture 6" descr="Partnerships Action Plan Exercise Instructions">
            <a:extLst>
              <a:ext uri="{FF2B5EF4-FFF2-40B4-BE49-F238E27FC236}">
                <a16:creationId xmlns:a16="http://schemas.microsoft.com/office/drawing/2014/main" id="{EECFDA6C-737C-41BE-B80C-AA502BFF6C3F}"/>
              </a:ext>
            </a:extLst>
          </p:cNvPr>
          <p:cNvPicPr>
            <a:picLocks noChangeAspect="1"/>
          </p:cNvPicPr>
          <p:nvPr/>
        </p:nvPicPr>
        <p:blipFill rotWithShape="1">
          <a:blip r:embed="rId5">
            <a:extLst>
              <a:ext uri="{28A0092B-C50C-407E-A947-70E740481C1C}">
                <a14:useLocalDpi xmlns:a14="http://schemas.microsoft.com/office/drawing/2010/main" val="0"/>
              </a:ext>
            </a:extLst>
          </a:blip>
          <a:srcRect l="3931" r="1530"/>
          <a:stretch/>
        </p:blipFill>
        <p:spPr>
          <a:xfrm>
            <a:off x="3858768" y="543097"/>
            <a:ext cx="4471416" cy="4450656"/>
          </a:xfrm>
          <a:prstGeom prst="rect">
            <a:avLst/>
          </a:prstGeom>
        </p:spPr>
      </p:pic>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155</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20056975"/>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ectangle 61" descr="Champions, Allies, and Stakeholders graphic">
            <a:extLst>
              <a:ext uri="{FF2B5EF4-FFF2-40B4-BE49-F238E27FC236}">
                <a16:creationId xmlns:a16="http://schemas.microsoft.com/office/drawing/2014/main" id="{4F4F6C43-746C-41C9-8878-57B65E51DCC6}"/>
              </a:ext>
            </a:extLst>
          </p:cNvPr>
          <p:cNvSpPr/>
          <p:nvPr/>
        </p:nvSpPr>
        <p:spPr>
          <a:xfrm>
            <a:off x="0" y="0"/>
            <a:ext cx="9144000" cy="4498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66" name="Group 65" descr="Champions, Allies, and Stakeholders graphic">
            <a:extLst>
              <a:ext uri="{FF2B5EF4-FFF2-40B4-BE49-F238E27FC236}">
                <a16:creationId xmlns:a16="http://schemas.microsoft.com/office/drawing/2014/main" id="{0C1D2177-15F1-4D3B-A4AE-9975878A1DB8}"/>
              </a:ext>
            </a:extLst>
          </p:cNvPr>
          <p:cNvGrpSpPr/>
          <p:nvPr/>
        </p:nvGrpSpPr>
        <p:grpSpPr>
          <a:xfrm>
            <a:off x="9053" y="101600"/>
            <a:ext cx="9144000" cy="4498848"/>
            <a:chOff x="9053" y="101600"/>
            <a:chExt cx="9144000" cy="4498848"/>
          </a:xfrm>
        </p:grpSpPr>
        <p:sp>
          <p:nvSpPr>
            <p:cNvPr id="67" name="Rectangle 66">
              <a:extLst>
                <a:ext uri="{FF2B5EF4-FFF2-40B4-BE49-F238E27FC236}">
                  <a16:creationId xmlns:a16="http://schemas.microsoft.com/office/drawing/2014/main" id="{657E9A79-221F-4CB8-A3A7-02E3D89B8223}"/>
                </a:ext>
              </a:extLst>
            </p:cNvPr>
            <p:cNvSpPr/>
            <p:nvPr/>
          </p:nvSpPr>
          <p:spPr>
            <a:xfrm>
              <a:off x="9053" y="101600"/>
              <a:ext cx="9144000" cy="449884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68" name="Freeform 249">
              <a:extLst>
                <a:ext uri="{FF2B5EF4-FFF2-40B4-BE49-F238E27FC236}">
                  <a16:creationId xmlns:a16="http://schemas.microsoft.com/office/drawing/2014/main" id="{FC98A1AD-BE38-4769-B546-B37E2E625E4C}"/>
                </a:ext>
              </a:extLst>
            </p:cNvPr>
            <p:cNvSpPr>
              <a:spLocks noEditPoints="1"/>
            </p:cNvSpPr>
            <p:nvPr/>
          </p:nvSpPr>
          <p:spPr bwMode="auto">
            <a:xfrm>
              <a:off x="1242749" y="2535647"/>
              <a:ext cx="454025" cy="317500"/>
            </a:xfrm>
            <a:custGeom>
              <a:avLst/>
              <a:gdLst>
                <a:gd name="T0" fmla="*/ 143 w 143"/>
                <a:gd name="T1" fmla="*/ 53 h 100"/>
                <a:gd name="T2" fmla="*/ 130 w 143"/>
                <a:gd name="T3" fmla="*/ 62 h 100"/>
                <a:gd name="T4" fmla="*/ 121 w 143"/>
                <a:gd name="T5" fmla="*/ 56 h 100"/>
                <a:gd name="T6" fmla="*/ 112 w 143"/>
                <a:gd name="T7" fmla="*/ 62 h 100"/>
                <a:gd name="T8" fmla="*/ 104 w 143"/>
                <a:gd name="T9" fmla="*/ 69 h 100"/>
                <a:gd name="T10" fmla="*/ 91 w 143"/>
                <a:gd name="T11" fmla="*/ 79 h 100"/>
                <a:gd name="T12" fmla="*/ 86 w 143"/>
                <a:gd name="T13" fmla="*/ 87 h 100"/>
                <a:gd name="T14" fmla="*/ 76 w 143"/>
                <a:gd name="T15" fmla="*/ 90 h 100"/>
                <a:gd name="T16" fmla="*/ 32 w 143"/>
                <a:gd name="T17" fmla="*/ 76 h 100"/>
                <a:gd name="T18" fmla="*/ 21 w 143"/>
                <a:gd name="T19" fmla="*/ 61 h 100"/>
                <a:gd name="T20" fmla="*/ 6 w 143"/>
                <a:gd name="T21" fmla="*/ 57 h 100"/>
                <a:gd name="T22" fmla="*/ 13 w 143"/>
                <a:gd name="T23" fmla="*/ 13 h 100"/>
                <a:gd name="T24" fmla="*/ 27 w 143"/>
                <a:gd name="T25" fmla="*/ 2 h 100"/>
                <a:gd name="T26" fmla="*/ 38 w 143"/>
                <a:gd name="T27" fmla="*/ 10 h 100"/>
                <a:gd name="T28" fmla="*/ 46 w 143"/>
                <a:gd name="T29" fmla="*/ 10 h 100"/>
                <a:gd name="T30" fmla="*/ 67 w 143"/>
                <a:gd name="T31" fmla="*/ 12 h 100"/>
                <a:gd name="T32" fmla="*/ 83 w 143"/>
                <a:gd name="T33" fmla="*/ 10 h 100"/>
                <a:gd name="T34" fmla="*/ 106 w 143"/>
                <a:gd name="T35" fmla="*/ 15 h 100"/>
                <a:gd name="T36" fmla="*/ 106 w 143"/>
                <a:gd name="T37" fmla="*/ 11 h 100"/>
                <a:gd name="T38" fmla="*/ 118 w 143"/>
                <a:gd name="T39" fmla="*/ 2 h 100"/>
                <a:gd name="T40" fmla="*/ 132 w 143"/>
                <a:gd name="T41" fmla="*/ 17 h 100"/>
                <a:gd name="T42" fmla="*/ 143 w 143"/>
                <a:gd name="T43" fmla="*/ 49 h 100"/>
                <a:gd name="T44" fmla="*/ 64 w 143"/>
                <a:gd name="T45" fmla="*/ 16 h 100"/>
                <a:gd name="T46" fmla="*/ 48 w 143"/>
                <a:gd name="T47" fmla="*/ 16 h 100"/>
                <a:gd name="T48" fmla="*/ 37 w 143"/>
                <a:gd name="T49" fmla="*/ 18 h 100"/>
                <a:gd name="T50" fmla="*/ 25 w 143"/>
                <a:gd name="T51" fmla="*/ 55 h 100"/>
                <a:gd name="T52" fmla="*/ 65 w 143"/>
                <a:gd name="T53" fmla="*/ 92 h 100"/>
                <a:gd name="T54" fmla="*/ 69 w 143"/>
                <a:gd name="T55" fmla="*/ 83 h 100"/>
                <a:gd name="T56" fmla="*/ 60 w 143"/>
                <a:gd name="T57" fmla="*/ 72 h 100"/>
                <a:gd name="T58" fmla="*/ 79 w 143"/>
                <a:gd name="T59" fmla="*/ 83 h 100"/>
                <a:gd name="T60" fmla="*/ 82 w 143"/>
                <a:gd name="T61" fmla="*/ 74 h 100"/>
                <a:gd name="T62" fmla="*/ 73 w 143"/>
                <a:gd name="T63" fmla="*/ 65 h 100"/>
                <a:gd name="T64" fmla="*/ 78 w 143"/>
                <a:gd name="T65" fmla="*/ 65 h 100"/>
                <a:gd name="T66" fmla="*/ 97 w 143"/>
                <a:gd name="T67" fmla="*/ 74 h 100"/>
                <a:gd name="T68" fmla="*/ 86 w 143"/>
                <a:gd name="T69" fmla="*/ 60 h 100"/>
                <a:gd name="T70" fmla="*/ 87 w 143"/>
                <a:gd name="T71" fmla="*/ 55 h 100"/>
                <a:gd name="T72" fmla="*/ 101 w 143"/>
                <a:gd name="T73" fmla="*/ 62 h 100"/>
                <a:gd name="T74" fmla="*/ 105 w 143"/>
                <a:gd name="T75" fmla="*/ 53 h 100"/>
                <a:gd name="T76" fmla="*/ 68 w 143"/>
                <a:gd name="T77" fmla="*/ 39 h 100"/>
                <a:gd name="T78" fmla="*/ 51 w 143"/>
                <a:gd name="T79" fmla="*/ 40 h 100"/>
                <a:gd name="T80" fmla="*/ 58 w 143"/>
                <a:gd name="T81" fmla="*/ 22 h 100"/>
                <a:gd name="T82" fmla="*/ 108 w 143"/>
                <a:gd name="T83" fmla="*/ 20 h 100"/>
                <a:gd name="T84" fmla="*/ 100 w 143"/>
                <a:gd name="T85" fmla="*/ 22 h 100"/>
                <a:gd name="T86" fmla="*/ 82 w 143"/>
                <a:gd name="T87" fmla="*/ 15 h 100"/>
                <a:gd name="T88" fmla="*/ 60 w 143"/>
                <a:gd name="T89" fmla="*/ 27 h 100"/>
                <a:gd name="T90" fmla="*/ 54 w 143"/>
                <a:gd name="T91" fmla="*/ 36 h 100"/>
                <a:gd name="T92" fmla="*/ 66 w 143"/>
                <a:gd name="T93" fmla="*/ 34 h 100"/>
                <a:gd name="T94" fmla="*/ 108 w 143"/>
                <a:gd name="T95" fmla="*/ 49 h 100"/>
                <a:gd name="T96" fmla="*/ 112 w 143"/>
                <a:gd name="T97" fmla="*/ 55 h 100"/>
                <a:gd name="T98" fmla="*/ 119 w 143"/>
                <a:gd name="T99" fmla="*/ 50 h 100"/>
                <a:gd name="T100" fmla="*/ 108 w 143"/>
                <a:gd name="T101" fmla="*/ 20 h 100"/>
                <a:gd name="T102" fmla="*/ 23 w 143"/>
                <a:gd name="T103" fmla="*/ 7 h 100"/>
                <a:gd name="T104" fmla="*/ 21 w 143"/>
                <a:gd name="T105" fmla="*/ 9 h 100"/>
                <a:gd name="T106" fmla="*/ 7 w 143"/>
                <a:gd name="T107" fmla="*/ 48 h 100"/>
                <a:gd name="T108" fmla="*/ 16 w 143"/>
                <a:gd name="T109" fmla="*/ 56 h 100"/>
                <a:gd name="T110" fmla="*/ 33 w 143"/>
                <a:gd name="T111" fmla="*/ 12 h 100"/>
                <a:gd name="T112" fmla="*/ 136 w 143"/>
                <a:gd name="T113" fmla="*/ 53 h 100"/>
                <a:gd name="T114" fmla="*/ 126 w 143"/>
                <a:gd name="T115" fmla="*/ 17 h 100"/>
                <a:gd name="T116" fmla="*/ 120 w 143"/>
                <a:gd name="T117" fmla="*/ 7 h 100"/>
                <a:gd name="T118" fmla="*/ 111 w 143"/>
                <a:gd name="T119"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3" h="100">
                  <a:moveTo>
                    <a:pt x="143" y="51"/>
                  </a:moveTo>
                  <a:cubicBezTo>
                    <a:pt x="143" y="52"/>
                    <a:pt x="143" y="52"/>
                    <a:pt x="143" y="53"/>
                  </a:cubicBezTo>
                  <a:cubicBezTo>
                    <a:pt x="142" y="55"/>
                    <a:pt x="141" y="56"/>
                    <a:pt x="139" y="57"/>
                  </a:cubicBezTo>
                  <a:cubicBezTo>
                    <a:pt x="136" y="59"/>
                    <a:pt x="133" y="61"/>
                    <a:pt x="130" y="62"/>
                  </a:cubicBezTo>
                  <a:cubicBezTo>
                    <a:pt x="127" y="64"/>
                    <a:pt x="124" y="62"/>
                    <a:pt x="123" y="59"/>
                  </a:cubicBezTo>
                  <a:cubicBezTo>
                    <a:pt x="122" y="58"/>
                    <a:pt x="122" y="57"/>
                    <a:pt x="121" y="56"/>
                  </a:cubicBezTo>
                  <a:cubicBezTo>
                    <a:pt x="118" y="58"/>
                    <a:pt x="116" y="59"/>
                    <a:pt x="113" y="60"/>
                  </a:cubicBezTo>
                  <a:cubicBezTo>
                    <a:pt x="113" y="61"/>
                    <a:pt x="112" y="61"/>
                    <a:pt x="112" y="62"/>
                  </a:cubicBezTo>
                  <a:cubicBezTo>
                    <a:pt x="111" y="65"/>
                    <a:pt x="109" y="67"/>
                    <a:pt x="105" y="68"/>
                  </a:cubicBezTo>
                  <a:cubicBezTo>
                    <a:pt x="105" y="68"/>
                    <a:pt x="104" y="69"/>
                    <a:pt x="104" y="69"/>
                  </a:cubicBezTo>
                  <a:cubicBezTo>
                    <a:pt x="104" y="72"/>
                    <a:pt x="104" y="74"/>
                    <a:pt x="103" y="76"/>
                  </a:cubicBezTo>
                  <a:cubicBezTo>
                    <a:pt x="100" y="80"/>
                    <a:pt x="96" y="81"/>
                    <a:pt x="91" y="79"/>
                  </a:cubicBezTo>
                  <a:cubicBezTo>
                    <a:pt x="91" y="79"/>
                    <a:pt x="91" y="79"/>
                    <a:pt x="90" y="79"/>
                  </a:cubicBezTo>
                  <a:cubicBezTo>
                    <a:pt x="90" y="82"/>
                    <a:pt x="89" y="85"/>
                    <a:pt x="86" y="87"/>
                  </a:cubicBezTo>
                  <a:cubicBezTo>
                    <a:pt x="83" y="89"/>
                    <a:pt x="80" y="90"/>
                    <a:pt x="77" y="88"/>
                  </a:cubicBezTo>
                  <a:cubicBezTo>
                    <a:pt x="77" y="89"/>
                    <a:pt x="76" y="90"/>
                    <a:pt x="76" y="90"/>
                  </a:cubicBezTo>
                  <a:cubicBezTo>
                    <a:pt x="75" y="97"/>
                    <a:pt x="67" y="100"/>
                    <a:pt x="61" y="96"/>
                  </a:cubicBezTo>
                  <a:cubicBezTo>
                    <a:pt x="52" y="89"/>
                    <a:pt x="42" y="83"/>
                    <a:pt x="32" y="76"/>
                  </a:cubicBezTo>
                  <a:cubicBezTo>
                    <a:pt x="27" y="72"/>
                    <a:pt x="23" y="68"/>
                    <a:pt x="21" y="62"/>
                  </a:cubicBezTo>
                  <a:cubicBezTo>
                    <a:pt x="21" y="62"/>
                    <a:pt x="21" y="62"/>
                    <a:pt x="21" y="61"/>
                  </a:cubicBezTo>
                  <a:cubicBezTo>
                    <a:pt x="18" y="63"/>
                    <a:pt x="16" y="63"/>
                    <a:pt x="14" y="62"/>
                  </a:cubicBezTo>
                  <a:cubicBezTo>
                    <a:pt x="11" y="60"/>
                    <a:pt x="8" y="59"/>
                    <a:pt x="6" y="57"/>
                  </a:cubicBezTo>
                  <a:cubicBezTo>
                    <a:pt x="1" y="55"/>
                    <a:pt x="0" y="51"/>
                    <a:pt x="1" y="47"/>
                  </a:cubicBezTo>
                  <a:cubicBezTo>
                    <a:pt x="5" y="35"/>
                    <a:pt x="9" y="24"/>
                    <a:pt x="13" y="13"/>
                  </a:cubicBezTo>
                  <a:cubicBezTo>
                    <a:pt x="14" y="11"/>
                    <a:pt x="15" y="9"/>
                    <a:pt x="16" y="6"/>
                  </a:cubicBezTo>
                  <a:cubicBezTo>
                    <a:pt x="18" y="2"/>
                    <a:pt x="22" y="0"/>
                    <a:pt x="27" y="2"/>
                  </a:cubicBezTo>
                  <a:cubicBezTo>
                    <a:pt x="30" y="4"/>
                    <a:pt x="33" y="5"/>
                    <a:pt x="36" y="7"/>
                  </a:cubicBezTo>
                  <a:cubicBezTo>
                    <a:pt x="37" y="8"/>
                    <a:pt x="38" y="9"/>
                    <a:pt x="38" y="10"/>
                  </a:cubicBezTo>
                  <a:cubicBezTo>
                    <a:pt x="38" y="11"/>
                    <a:pt x="39" y="11"/>
                    <a:pt x="40" y="11"/>
                  </a:cubicBezTo>
                  <a:cubicBezTo>
                    <a:pt x="42" y="11"/>
                    <a:pt x="44" y="11"/>
                    <a:pt x="46" y="10"/>
                  </a:cubicBezTo>
                  <a:cubicBezTo>
                    <a:pt x="49" y="10"/>
                    <a:pt x="53" y="9"/>
                    <a:pt x="56" y="8"/>
                  </a:cubicBezTo>
                  <a:cubicBezTo>
                    <a:pt x="60" y="8"/>
                    <a:pt x="64" y="9"/>
                    <a:pt x="67" y="12"/>
                  </a:cubicBezTo>
                  <a:cubicBezTo>
                    <a:pt x="69" y="12"/>
                    <a:pt x="69" y="12"/>
                    <a:pt x="69" y="12"/>
                  </a:cubicBezTo>
                  <a:cubicBezTo>
                    <a:pt x="73" y="8"/>
                    <a:pt x="78" y="8"/>
                    <a:pt x="83" y="10"/>
                  </a:cubicBezTo>
                  <a:cubicBezTo>
                    <a:pt x="87" y="11"/>
                    <a:pt x="90" y="13"/>
                    <a:pt x="93" y="15"/>
                  </a:cubicBezTo>
                  <a:cubicBezTo>
                    <a:pt x="98" y="17"/>
                    <a:pt x="102" y="17"/>
                    <a:pt x="106" y="15"/>
                  </a:cubicBezTo>
                  <a:cubicBezTo>
                    <a:pt x="106" y="14"/>
                    <a:pt x="106" y="14"/>
                    <a:pt x="106" y="14"/>
                  </a:cubicBezTo>
                  <a:cubicBezTo>
                    <a:pt x="106" y="13"/>
                    <a:pt x="106" y="12"/>
                    <a:pt x="106" y="11"/>
                  </a:cubicBezTo>
                  <a:cubicBezTo>
                    <a:pt x="106" y="9"/>
                    <a:pt x="107" y="8"/>
                    <a:pt x="109" y="7"/>
                  </a:cubicBezTo>
                  <a:cubicBezTo>
                    <a:pt x="112" y="5"/>
                    <a:pt x="115" y="4"/>
                    <a:pt x="118" y="2"/>
                  </a:cubicBezTo>
                  <a:cubicBezTo>
                    <a:pt x="122" y="0"/>
                    <a:pt x="127" y="2"/>
                    <a:pt x="128" y="7"/>
                  </a:cubicBezTo>
                  <a:cubicBezTo>
                    <a:pt x="130" y="10"/>
                    <a:pt x="131" y="14"/>
                    <a:pt x="132" y="17"/>
                  </a:cubicBezTo>
                  <a:cubicBezTo>
                    <a:pt x="136" y="27"/>
                    <a:pt x="139" y="37"/>
                    <a:pt x="143" y="47"/>
                  </a:cubicBezTo>
                  <a:cubicBezTo>
                    <a:pt x="143" y="47"/>
                    <a:pt x="143" y="48"/>
                    <a:pt x="143" y="49"/>
                  </a:cubicBezTo>
                  <a:cubicBezTo>
                    <a:pt x="143" y="50"/>
                    <a:pt x="143" y="51"/>
                    <a:pt x="143" y="51"/>
                  </a:cubicBezTo>
                  <a:close/>
                  <a:moveTo>
                    <a:pt x="64" y="16"/>
                  </a:moveTo>
                  <a:cubicBezTo>
                    <a:pt x="62" y="14"/>
                    <a:pt x="59" y="13"/>
                    <a:pt x="56" y="14"/>
                  </a:cubicBezTo>
                  <a:cubicBezTo>
                    <a:pt x="53" y="14"/>
                    <a:pt x="51" y="15"/>
                    <a:pt x="48" y="16"/>
                  </a:cubicBezTo>
                  <a:cubicBezTo>
                    <a:pt x="45" y="17"/>
                    <a:pt x="42" y="17"/>
                    <a:pt x="39" y="17"/>
                  </a:cubicBezTo>
                  <a:cubicBezTo>
                    <a:pt x="38" y="16"/>
                    <a:pt x="37" y="17"/>
                    <a:pt x="37" y="18"/>
                  </a:cubicBezTo>
                  <a:cubicBezTo>
                    <a:pt x="33" y="29"/>
                    <a:pt x="29" y="40"/>
                    <a:pt x="25" y="52"/>
                  </a:cubicBezTo>
                  <a:cubicBezTo>
                    <a:pt x="25" y="53"/>
                    <a:pt x="24" y="54"/>
                    <a:pt x="25" y="55"/>
                  </a:cubicBezTo>
                  <a:cubicBezTo>
                    <a:pt x="26" y="61"/>
                    <a:pt x="29" y="67"/>
                    <a:pt x="34" y="71"/>
                  </a:cubicBezTo>
                  <a:cubicBezTo>
                    <a:pt x="45" y="78"/>
                    <a:pt x="55" y="85"/>
                    <a:pt x="65" y="92"/>
                  </a:cubicBezTo>
                  <a:cubicBezTo>
                    <a:pt x="67" y="93"/>
                    <a:pt x="69" y="93"/>
                    <a:pt x="70" y="91"/>
                  </a:cubicBezTo>
                  <a:cubicBezTo>
                    <a:pt x="72" y="89"/>
                    <a:pt x="71" y="85"/>
                    <a:pt x="69" y="83"/>
                  </a:cubicBezTo>
                  <a:cubicBezTo>
                    <a:pt x="66" y="81"/>
                    <a:pt x="63" y="79"/>
                    <a:pt x="60" y="77"/>
                  </a:cubicBezTo>
                  <a:cubicBezTo>
                    <a:pt x="59" y="76"/>
                    <a:pt x="59" y="73"/>
                    <a:pt x="60" y="72"/>
                  </a:cubicBezTo>
                  <a:cubicBezTo>
                    <a:pt x="62" y="72"/>
                    <a:pt x="63" y="72"/>
                    <a:pt x="64" y="73"/>
                  </a:cubicBezTo>
                  <a:cubicBezTo>
                    <a:pt x="69" y="76"/>
                    <a:pt x="74" y="79"/>
                    <a:pt x="79" y="83"/>
                  </a:cubicBezTo>
                  <a:cubicBezTo>
                    <a:pt x="81" y="84"/>
                    <a:pt x="83" y="83"/>
                    <a:pt x="84" y="81"/>
                  </a:cubicBezTo>
                  <a:cubicBezTo>
                    <a:pt x="85" y="78"/>
                    <a:pt x="84" y="76"/>
                    <a:pt x="82" y="74"/>
                  </a:cubicBezTo>
                  <a:cubicBezTo>
                    <a:pt x="80" y="72"/>
                    <a:pt x="77" y="71"/>
                    <a:pt x="75" y="69"/>
                  </a:cubicBezTo>
                  <a:cubicBezTo>
                    <a:pt x="73" y="68"/>
                    <a:pt x="72" y="67"/>
                    <a:pt x="73" y="65"/>
                  </a:cubicBezTo>
                  <a:cubicBezTo>
                    <a:pt x="74" y="64"/>
                    <a:pt x="76" y="64"/>
                    <a:pt x="78" y="65"/>
                  </a:cubicBezTo>
                  <a:cubicBezTo>
                    <a:pt x="78" y="65"/>
                    <a:pt x="78" y="65"/>
                    <a:pt x="78" y="65"/>
                  </a:cubicBezTo>
                  <a:cubicBezTo>
                    <a:pt x="83" y="68"/>
                    <a:pt x="88" y="71"/>
                    <a:pt x="93" y="74"/>
                  </a:cubicBezTo>
                  <a:cubicBezTo>
                    <a:pt x="94" y="75"/>
                    <a:pt x="95" y="75"/>
                    <a:pt x="97" y="74"/>
                  </a:cubicBezTo>
                  <a:cubicBezTo>
                    <a:pt x="100" y="72"/>
                    <a:pt x="99" y="68"/>
                    <a:pt x="97" y="66"/>
                  </a:cubicBezTo>
                  <a:cubicBezTo>
                    <a:pt x="93" y="64"/>
                    <a:pt x="90" y="62"/>
                    <a:pt x="86" y="60"/>
                  </a:cubicBezTo>
                  <a:cubicBezTo>
                    <a:pt x="85" y="59"/>
                    <a:pt x="85" y="58"/>
                    <a:pt x="85" y="57"/>
                  </a:cubicBezTo>
                  <a:cubicBezTo>
                    <a:pt x="85" y="56"/>
                    <a:pt x="86" y="55"/>
                    <a:pt x="87" y="55"/>
                  </a:cubicBezTo>
                  <a:cubicBezTo>
                    <a:pt x="88" y="55"/>
                    <a:pt x="89" y="55"/>
                    <a:pt x="90" y="55"/>
                  </a:cubicBezTo>
                  <a:cubicBezTo>
                    <a:pt x="94" y="57"/>
                    <a:pt x="97" y="60"/>
                    <a:pt x="101" y="62"/>
                  </a:cubicBezTo>
                  <a:cubicBezTo>
                    <a:pt x="103" y="63"/>
                    <a:pt x="105" y="63"/>
                    <a:pt x="106" y="61"/>
                  </a:cubicBezTo>
                  <a:cubicBezTo>
                    <a:pt x="108" y="58"/>
                    <a:pt x="107" y="55"/>
                    <a:pt x="105" y="53"/>
                  </a:cubicBezTo>
                  <a:cubicBezTo>
                    <a:pt x="98" y="49"/>
                    <a:pt x="90" y="44"/>
                    <a:pt x="83" y="39"/>
                  </a:cubicBezTo>
                  <a:cubicBezTo>
                    <a:pt x="78" y="36"/>
                    <a:pt x="74" y="36"/>
                    <a:pt x="68" y="39"/>
                  </a:cubicBezTo>
                  <a:cubicBezTo>
                    <a:pt x="67" y="40"/>
                    <a:pt x="65" y="41"/>
                    <a:pt x="63" y="42"/>
                  </a:cubicBezTo>
                  <a:cubicBezTo>
                    <a:pt x="59" y="43"/>
                    <a:pt x="55" y="43"/>
                    <a:pt x="51" y="40"/>
                  </a:cubicBezTo>
                  <a:cubicBezTo>
                    <a:pt x="47" y="37"/>
                    <a:pt x="47" y="35"/>
                    <a:pt x="50" y="31"/>
                  </a:cubicBezTo>
                  <a:cubicBezTo>
                    <a:pt x="52" y="28"/>
                    <a:pt x="55" y="25"/>
                    <a:pt x="58" y="22"/>
                  </a:cubicBezTo>
                  <a:cubicBezTo>
                    <a:pt x="60" y="20"/>
                    <a:pt x="62" y="18"/>
                    <a:pt x="64" y="16"/>
                  </a:cubicBezTo>
                  <a:close/>
                  <a:moveTo>
                    <a:pt x="108" y="20"/>
                  </a:moveTo>
                  <a:cubicBezTo>
                    <a:pt x="108" y="20"/>
                    <a:pt x="107" y="20"/>
                    <a:pt x="107" y="20"/>
                  </a:cubicBezTo>
                  <a:cubicBezTo>
                    <a:pt x="105" y="21"/>
                    <a:pt x="102" y="21"/>
                    <a:pt x="100" y="22"/>
                  </a:cubicBezTo>
                  <a:cubicBezTo>
                    <a:pt x="97" y="22"/>
                    <a:pt x="93" y="21"/>
                    <a:pt x="90" y="19"/>
                  </a:cubicBezTo>
                  <a:cubicBezTo>
                    <a:pt x="87" y="18"/>
                    <a:pt x="84" y="16"/>
                    <a:pt x="82" y="15"/>
                  </a:cubicBezTo>
                  <a:cubicBezTo>
                    <a:pt x="77" y="13"/>
                    <a:pt x="73" y="14"/>
                    <a:pt x="70" y="18"/>
                  </a:cubicBezTo>
                  <a:cubicBezTo>
                    <a:pt x="67" y="21"/>
                    <a:pt x="63" y="24"/>
                    <a:pt x="60" y="27"/>
                  </a:cubicBezTo>
                  <a:cubicBezTo>
                    <a:pt x="58" y="29"/>
                    <a:pt x="56" y="32"/>
                    <a:pt x="54" y="34"/>
                  </a:cubicBezTo>
                  <a:cubicBezTo>
                    <a:pt x="53" y="35"/>
                    <a:pt x="54" y="35"/>
                    <a:pt x="54" y="36"/>
                  </a:cubicBezTo>
                  <a:cubicBezTo>
                    <a:pt x="56" y="37"/>
                    <a:pt x="58" y="38"/>
                    <a:pt x="60" y="37"/>
                  </a:cubicBezTo>
                  <a:cubicBezTo>
                    <a:pt x="62" y="36"/>
                    <a:pt x="64" y="35"/>
                    <a:pt x="66" y="34"/>
                  </a:cubicBezTo>
                  <a:cubicBezTo>
                    <a:pt x="72" y="30"/>
                    <a:pt x="79" y="30"/>
                    <a:pt x="85" y="34"/>
                  </a:cubicBezTo>
                  <a:cubicBezTo>
                    <a:pt x="93" y="39"/>
                    <a:pt x="100" y="44"/>
                    <a:pt x="108" y="49"/>
                  </a:cubicBezTo>
                  <a:cubicBezTo>
                    <a:pt x="110" y="50"/>
                    <a:pt x="111" y="52"/>
                    <a:pt x="112" y="54"/>
                  </a:cubicBezTo>
                  <a:cubicBezTo>
                    <a:pt x="112" y="54"/>
                    <a:pt x="112" y="54"/>
                    <a:pt x="112" y="55"/>
                  </a:cubicBezTo>
                  <a:cubicBezTo>
                    <a:pt x="114" y="54"/>
                    <a:pt x="116" y="53"/>
                    <a:pt x="118" y="52"/>
                  </a:cubicBezTo>
                  <a:cubicBezTo>
                    <a:pt x="119" y="51"/>
                    <a:pt x="119" y="51"/>
                    <a:pt x="119" y="50"/>
                  </a:cubicBezTo>
                  <a:cubicBezTo>
                    <a:pt x="116" y="42"/>
                    <a:pt x="113" y="34"/>
                    <a:pt x="111" y="26"/>
                  </a:cubicBezTo>
                  <a:cubicBezTo>
                    <a:pt x="110" y="24"/>
                    <a:pt x="109" y="22"/>
                    <a:pt x="108" y="20"/>
                  </a:cubicBezTo>
                  <a:close/>
                  <a:moveTo>
                    <a:pt x="33" y="12"/>
                  </a:moveTo>
                  <a:cubicBezTo>
                    <a:pt x="30" y="10"/>
                    <a:pt x="27" y="8"/>
                    <a:pt x="23" y="7"/>
                  </a:cubicBezTo>
                  <a:cubicBezTo>
                    <a:pt x="23" y="7"/>
                    <a:pt x="22" y="7"/>
                    <a:pt x="21" y="7"/>
                  </a:cubicBezTo>
                  <a:cubicBezTo>
                    <a:pt x="21" y="8"/>
                    <a:pt x="21" y="8"/>
                    <a:pt x="21" y="9"/>
                  </a:cubicBezTo>
                  <a:cubicBezTo>
                    <a:pt x="19" y="14"/>
                    <a:pt x="17" y="19"/>
                    <a:pt x="15" y="24"/>
                  </a:cubicBezTo>
                  <a:cubicBezTo>
                    <a:pt x="12" y="32"/>
                    <a:pt x="9" y="40"/>
                    <a:pt x="7" y="48"/>
                  </a:cubicBezTo>
                  <a:cubicBezTo>
                    <a:pt x="6" y="50"/>
                    <a:pt x="6" y="51"/>
                    <a:pt x="8" y="53"/>
                  </a:cubicBezTo>
                  <a:cubicBezTo>
                    <a:pt x="11" y="54"/>
                    <a:pt x="13" y="55"/>
                    <a:pt x="16" y="56"/>
                  </a:cubicBezTo>
                  <a:cubicBezTo>
                    <a:pt x="16" y="57"/>
                    <a:pt x="17" y="57"/>
                    <a:pt x="17" y="57"/>
                  </a:cubicBezTo>
                  <a:cubicBezTo>
                    <a:pt x="22" y="42"/>
                    <a:pt x="28" y="27"/>
                    <a:pt x="33" y="12"/>
                  </a:cubicBezTo>
                  <a:close/>
                  <a:moveTo>
                    <a:pt x="128" y="57"/>
                  </a:moveTo>
                  <a:cubicBezTo>
                    <a:pt x="130" y="56"/>
                    <a:pt x="133" y="54"/>
                    <a:pt x="136" y="53"/>
                  </a:cubicBezTo>
                  <a:cubicBezTo>
                    <a:pt x="138" y="52"/>
                    <a:pt x="138" y="51"/>
                    <a:pt x="137" y="48"/>
                  </a:cubicBezTo>
                  <a:cubicBezTo>
                    <a:pt x="134" y="38"/>
                    <a:pt x="130" y="27"/>
                    <a:pt x="126" y="17"/>
                  </a:cubicBezTo>
                  <a:cubicBezTo>
                    <a:pt x="125" y="14"/>
                    <a:pt x="124" y="11"/>
                    <a:pt x="123" y="9"/>
                  </a:cubicBezTo>
                  <a:cubicBezTo>
                    <a:pt x="123" y="7"/>
                    <a:pt x="122" y="7"/>
                    <a:pt x="120" y="7"/>
                  </a:cubicBezTo>
                  <a:cubicBezTo>
                    <a:pt x="119" y="8"/>
                    <a:pt x="117" y="9"/>
                    <a:pt x="115" y="10"/>
                  </a:cubicBezTo>
                  <a:cubicBezTo>
                    <a:pt x="114" y="11"/>
                    <a:pt x="113" y="11"/>
                    <a:pt x="111" y="12"/>
                  </a:cubicBezTo>
                  <a:cubicBezTo>
                    <a:pt x="117" y="27"/>
                    <a:pt x="122" y="42"/>
                    <a:pt x="128" y="57"/>
                  </a:cubicBezTo>
                  <a:close/>
                </a:path>
              </a:pathLst>
            </a:custGeom>
            <a:solidFill>
              <a:srgbClr val="FBAF1A"/>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Rectangle 256">
              <a:extLst>
                <a:ext uri="{FF2B5EF4-FFF2-40B4-BE49-F238E27FC236}">
                  <a16:creationId xmlns:a16="http://schemas.microsoft.com/office/drawing/2014/main" id="{7182CA46-3F51-44A7-B2CB-0B35701E1AD9}"/>
                </a:ext>
              </a:extLst>
            </p:cNvPr>
            <p:cNvSpPr>
              <a:spLocks noChangeArrowheads="1"/>
            </p:cNvSpPr>
            <p:nvPr/>
          </p:nvSpPr>
          <p:spPr bwMode="auto">
            <a:xfrm>
              <a:off x="681804" y="3339153"/>
              <a:ext cx="1034899"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Champions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70" name="Group 69">
              <a:extLst>
                <a:ext uri="{FF2B5EF4-FFF2-40B4-BE49-F238E27FC236}">
                  <a16:creationId xmlns:a16="http://schemas.microsoft.com/office/drawing/2014/main" id="{AC853011-72E9-4662-B5EF-60EFCC8C7589}"/>
                </a:ext>
              </a:extLst>
            </p:cNvPr>
            <p:cNvGrpSpPr/>
            <p:nvPr/>
          </p:nvGrpSpPr>
          <p:grpSpPr>
            <a:xfrm>
              <a:off x="1299899" y="1451587"/>
              <a:ext cx="396875" cy="196850"/>
              <a:chOff x="6051550" y="187325"/>
              <a:chExt cx="396875" cy="196850"/>
            </a:xfrm>
          </p:grpSpPr>
          <p:sp>
            <p:nvSpPr>
              <p:cNvPr id="334" name="Freeform 325">
                <a:extLst>
                  <a:ext uri="{FF2B5EF4-FFF2-40B4-BE49-F238E27FC236}">
                    <a16:creationId xmlns:a16="http://schemas.microsoft.com/office/drawing/2014/main" id="{41036790-2F07-4752-B43B-FFD17E9C2E91}"/>
                  </a:ext>
                </a:extLst>
              </p:cNvPr>
              <p:cNvSpPr>
                <a:spLocks/>
              </p:cNvSpPr>
              <p:nvPr/>
            </p:nvSpPr>
            <p:spPr bwMode="auto">
              <a:xfrm>
                <a:off x="6169025" y="314325"/>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5" name="Freeform 326">
                <a:extLst>
                  <a:ext uri="{FF2B5EF4-FFF2-40B4-BE49-F238E27FC236}">
                    <a16:creationId xmlns:a16="http://schemas.microsoft.com/office/drawing/2014/main" id="{E3512978-90D7-4BE3-9052-3FEFDB235AA2}"/>
                  </a:ext>
                </a:extLst>
              </p:cNvPr>
              <p:cNvSpPr>
                <a:spLocks/>
              </p:cNvSpPr>
              <p:nvPr/>
            </p:nvSpPr>
            <p:spPr bwMode="auto">
              <a:xfrm>
                <a:off x="6051550" y="279400"/>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6" name="Freeform 327">
                <a:extLst>
                  <a:ext uri="{FF2B5EF4-FFF2-40B4-BE49-F238E27FC236}">
                    <a16:creationId xmlns:a16="http://schemas.microsoft.com/office/drawing/2014/main" id="{8B9DD65D-9C94-4EBB-9655-06BCE9E4ACD3}"/>
                  </a:ext>
                </a:extLst>
              </p:cNvPr>
              <p:cNvSpPr>
                <a:spLocks/>
              </p:cNvSpPr>
              <p:nvPr/>
            </p:nvSpPr>
            <p:spPr bwMode="auto">
              <a:xfrm>
                <a:off x="6305550" y="279400"/>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7" name="Freeform 328">
                <a:extLst>
                  <a:ext uri="{FF2B5EF4-FFF2-40B4-BE49-F238E27FC236}">
                    <a16:creationId xmlns:a16="http://schemas.microsoft.com/office/drawing/2014/main" id="{4501B638-F580-45A8-8C5D-F4A47E9284B9}"/>
                  </a:ext>
                </a:extLst>
              </p:cNvPr>
              <p:cNvSpPr>
                <a:spLocks/>
              </p:cNvSpPr>
              <p:nvPr/>
            </p:nvSpPr>
            <p:spPr bwMode="auto">
              <a:xfrm>
                <a:off x="6203950" y="222250"/>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8" name="Freeform 329">
                <a:extLst>
                  <a:ext uri="{FF2B5EF4-FFF2-40B4-BE49-F238E27FC236}">
                    <a16:creationId xmlns:a16="http://schemas.microsoft.com/office/drawing/2014/main" id="{68D13B64-D535-4EFA-988E-3655A0E7B60D}"/>
                  </a:ext>
                </a:extLst>
              </p:cNvPr>
              <p:cNvSpPr>
                <a:spLocks/>
              </p:cNvSpPr>
              <p:nvPr/>
            </p:nvSpPr>
            <p:spPr bwMode="auto">
              <a:xfrm>
                <a:off x="6083300" y="187325"/>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9" name="Freeform 330">
                <a:extLst>
                  <a:ext uri="{FF2B5EF4-FFF2-40B4-BE49-F238E27FC236}">
                    <a16:creationId xmlns:a16="http://schemas.microsoft.com/office/drawing/2014/main" id="{6B77F675-66DA-4D69-A734-557180160AEA}"/>
                  </a:ext>
                </a:extLst>
              </p:cNvPr>
              <p:cNvSpPr>
                <a:spLocks/>
              </p:cNvSpPr>
              <p:nvPr/>
            </p:nvSpPr>
            <p:spPr bwMode="auto">
              <a:xfrm>
                <a:off x="6324600" y="187325"/>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71" name="Rectangle 331">
              <a:extLst>
                <a:ext uri="{FF2B5EF4-FFF2-40B4-BE49-F238E27FC236}">
                  <a16:creationId xmlns:a16="http://schemas.microsoft.com/office/drawing/2014/main" id="{7EF0217D-492E-4CD4-859A-817C3AD63E96}"/>
                </a:ext>
              </a:extLst>
            </p:cNvPr>
            <p:cNvSpPr>
              <a:spLocks noChangeArrowheads="1"/>
            </p:cNvSpPr>
            <p:nvPr/>
          </p:nvSpPr>
          <p:spPr bwMode="auto">
            <a:xfrm>
              <a:off x="511950" y="1151004"/>
              <a:ext cx="1204753"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Stakeholders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2" name="Rectangle 197">
              <a:extLst>
                <a:ext uri="{FF2B5EF4-FFF2-40B4-BE49-F238E27FC236}">
                  <a16:creationId xmlns:a16="http://schemas.microsoft.com/office/drawing/2014/main" id="{9BE7CD1D-743C-4747-8EBF-2399B5EC6F52}"/>
                </a:ext>
              </a:extLst>
            </p:cNvPr>
            <p:cNvSpPr>
              <a:spLocks noChangeArrowheads="1"/>
            </p:cNvSpPr>
            <p:nvPr/>
          </p:nvSpPr>
          <p:spPr bwMode="auto">
            <a:xfrm>
              <a:off x="1216181" y="2244723"/>
              <a:ext cx="500522" cy="2462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a:ln>
                    <a:noFill/>
                  </a:ln>
                  <a:solidFill>
                    <a:srgbClr val="515F6B"/>
                  </a:solidFill>
                  <a:effectLst/>
                  <a:uLnTx/>
                  <a:uFillTx/>
                  <a:latin typeface="Myriad Pro" panose="020B0503030403020204" pitchFamily="34" charset="0"/>
                  <a:ea typeface="+mn-ea"/>
                  <a:cs typeface="+mn-cs"/>
                </a:rPr>
                <a:t>Allies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73" name="Rectangle 199">
              <a:extLst>
                <a:ext uri="{FF2B5EF4-FFF2-40B4-BE49-F238E27FC236}">
                  <a16:creationId xmlns:a16="http://schemas.microsoft.com/office/drawing/2014/main" id="{D9C7278B-3426-4AB5-BDEB-CA60528AB3B5}"/>
                </a:ext>
              </a:extLst>
            </p:cNvPr>
            <p:cNvSpPr>
              <a:spLocks noChangeArrowheads="1"/>
            </p:cNvSpPr>
            <p:nvPr/>
          </p:nvSpPr>
          <p:spPr bwMode="auto">
            <a:xfrm>
              <a:off x="2055628" y="2310430"/>
              <a:ext cx="2739154"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nSpc>
                  <a:spcPct val="87000"/>
                </a:lnSpc>
                <a:buClrTx/>
                <a:buSzTx/>
                <a:buFontTx/>
                <a:buNone/>
                <a:tabLst/>
                <a:defRPr/>
              </a:pPr>
              <a:r>
                <a:rPr lang="en-US" altLang="en-US" sz="1020" spc="30">
                  <a:solidFill>
                    <a:srgbClr val="617380"/>
                  </a:solidFill>
                  <a:latin typeface="Myriad Pro" panose="020B0503030403020204" pitchFamily="34" charset="0"/>
                </a:rPr>
                <a:t>Examples:</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Community organizing group</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A technical assistance provider</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Senior centers or community centers</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Local chamber of commerce</a:t>
              </a:r>
            </a:p>
            <a:p>
              <a:pPr marL="115888" marR="0" lvl="0" indent="-115888">
                <a:lnSpc>
                  <a:spcPct val="87000"/>
                </a:lnSpc>
                <a:buClrTx/>
                <a:buSzTx/>
                <a:buFont typeface="Myriad Pro" panose="020B0503030403020204" pitchFamily="34" charset="0"/>
                <a:buChar char="–"/>
                <a:tabLst/>
                <a:defRPr/>
              </a:pPr>
              <a:r>
                <a:rPr lang="en-US" altLang="en-US" sz="1020" spc="30">
                  <a:solidFill>
                    <a:srgbClr val="617380"/>
                  </a:solidFill>
                  <a:latin typeface="Myriad Pro" panose="020B0503030403020204" pitchFamily="34" charset="0"/>
                </a:rPr>
                <a:t>Schools and childcare facilities</a:t>
              </a:r>
            </a:p>
          </p:txBody>
        </p:sp>
        <p:sp>
          <p:nvSpPr>
            <p:cNvPr id="74" name="Rectangle 199">
              <a:extLst>
                <a:ext uri="{FF2B5EF4-FFF2-40B4-BE49-F238E27FC236}">
                  <a16:creationId xmlns:a16="http://schemas.microsoft.com/office/drawing/2014/main" id="{70B449E9-B886-4080-BF8E-79C1214D733B}"/>
                </a:ext>
              </a:extLst>
            </p:cNvPr>
            <p:cNvSpPr>
              <a:spLocks noChangeArrowheads="1"/>
            </p:cNvSpPr>
            <p:nvPr/>
          </p:nvSpPr>
          <p:spPr bwMode="auto">
            <a:xfrm>
              <a:off x="2055628" y="3403199"/>
              <a:ext cx="3006592"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indent="0">
                <a:lnSpc>
                  <a:spcPct val="87000"/>
                </a:lnSpc>
                <a:buFontTx/>
                <a:buNone/>
                <a:defRPr/>
              </a:pPr>
              <a:r>
                <a:rPr lang="en-US" altLang="en-US" sz="1020" spc="30">
                  <a:solidFill>
                    <a:srgbClr val="617380"/>
                  </a:solidFill>
                  <a:latin typeface="Myriad Pro" panose="020B0503030403020204" pitchFamily="34" charset="0"/>
                </a:rPr>
                <a:t>Examples:</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citizens’ committee</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technical assistance provider</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Another water system interested in partnership</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The owner of the water system</a:t>
              </a:r>
            </a:p>
            <a:p>
              <a:pPr marL="115888" indent="-115888">
                <a:lnSpc>
                  <a:spcPct val="87000"/>
                </a:lnSpc>
                <a:buFont typeface="Myriad Pro" panose="020B0503030403020204" pitchFamily="34" charset="0"/>
                <a:buChar char="–"/>
                <a:defRPr/>
              </a:pPr>
              <a:r>
                <a:rPr lang="en-US" altLang="en-US" sz="1020" spc="30">
                  <a:solidFill>
                    <a:srgbClr val="617380"/>
                  </a:solidFill>
                  <a:latin typeface="Myriad Pro" panose="020B0503030403020204" pitchFamily="34" charset="0"/>
                </a:rPr>
                <a:t>A county or regional government</a:t>
              </a:r>
            </a:p>
          </p:txBody>
        </p:sp>
        <p:sp>
          <p:nvSpPr>
            <p:cNvPr id="75" name="Rectangle 199">
              <a:extLst>
                <a:ext uri="{FF2B5EF4-FFF2-40B4-BE49-F238E27FC236}">
                  <a16:creationId xmlns:a16="http://schemas.microsoft.com/office/drawing/2014/main" id="{CCA1DDB1-13BD-4C4C-ABCD-9A845AB17F72}"/>
                </a:ext>
              </a:extLst>
            </p:cNvPr>
            <p:cNvSpPr>
              <a:spLocks noChangeArrowheads="1"/>
            </p:cNvSpPr>
            <p:nvPr/>
          </p:nvSpPr>
          <p:spPr bwMode="auto">
            <a:xfrm>
              <a:off x="2055628" y="1217662"/>
              <a:ext cx="2466381" cy="8194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87000"/>
                </a:lnSpc>
                <a:spcBef>
                  <a:spcPct val="0"/>
                </a:spcBef>
                <a:spcAft>
                  <a:spcPct val="0"/>
                </a:spcAft>
                <a:buClrTx/>
                <a:buSzTx/>
                <a:buFontTx/>
                <a:buNone/>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Examples: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Water system customers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Water system owners and staff</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Schools and childcare facilities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Senior centers and community centers</a:t>
              </a:r>
            </a:p>
            <a:p>
              <a:pPr marL="115888" marR="0" lvl="0" indent="-115888" algn="l" defTabSz="914400" rtl="0" eaLnBrk="0" fontAlgn="base" latinLnBrk="0" hangingPunct="0">
                <a:lnSpc>
                  <a:spcPct val="87000"/>
                </a:lnSpc>
                <a:spcBef>
                  <a:spcPct val="0"/>
                </a:spcBef>
                <a:spcAft>
                  <a:spcPct val="0"/>
                </a:spcAft>
                <a:buClrTx/>
                <a:buSzTx/>
                <a:buFont typeface="Myriad Pro" panose="020B0503030403020204" pitchFamily="34" charset="0"/>
                <a:buChar char="–"/>
                <a:tabLst/>
                <a:defRPr/>
              </a:pPr>
              <a:r>
                <a:rPr kumimoji="0" lang="en-US" altLang="en-US" sz="1020" b="0" i="0" u="none" strike="noStrike" kern="1200" cap="none" spc="30" normalizeH="0" noProof="0">
                  <a:ln>
                    <a:noFill/>
                  </a:ln>
                  <a:solidFill>
                    <a:srgbClr val="617380"/>
                  </a:solidFill>
                  <a:effectLst/>
                  <a:uLnTx/>
                  <a:uFillTx/>
                  <a:latin typeface="Myriad Pro" panose="020B0503030403020204" pitchFamily="34" charset="0"/>
                  <a:ea typeface="+mn-ea"/>
                  <a:cs typeface="+mn-cs"/>
                </a:rPr>
                <a:t>Local or state health departments</a:t>
              </a:r>
              <a:endParaRPr kumimoji="0" lang="en-US" altLang="en-US" sz="1020" b="0" i="0" u="none" strike="noStrike" kern="1200" cap="none" spc="30" normalizeH="0" noProof="0">
                <a:ln>
                  <a:noFill/>
                </a:ln>
                <a:solidFill>
                  <a:prstClr val="black"/>
                </a:solidFill>
                <a:effectLst/>
                <a:uLnTx/>
                <a:uFillTx/>
                <a:ea typeface="+mn-ea"/>
                <a:cs typeface="+mn-cs"/>
              </a:endParaRPr>
            </a:p>
          </p:txBody>
        </p:sp>
        <p:sp>
          <p:nvSpPr>
            <p:cNvPr id="76" name="Rectangle 6">
              <a:extLst>
                <a:ext uri="{FF2B5EF4-FFF2-40B4-BE49-F238E27FC236}">
                  <a16:creationId xmlns:a16="http://schemas.microsoft.com/office/drawing/2014/main" id="{CB7652A4-F88D-4B8D-B514-9F841DF7FC3F}"/>
                </a:ext>
              </a:extLst>
            </p:cNvPr>
            <p:cNvSpPr>
              <a:spLocks noChangeArrowheads="1"/>
            </p:cNvSpPr>
            <p:nvPr/>
          </p:nvSpPr>
          <p:spPr bwMode="auto">
            <a:xfrm>
              <a:off x="191145" y="194288"/>
              <a:ext cx="8743509" cy="6771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599889"/>
                  </a:solidFill>
                  <a:effectLst/>
                  <a:uLnTx/>
                  <a:uFillTx/>
                  <a:latin typeface="Myriad Pro" panose="020B0503030403020204" pitchFamily="34" charset="0"/>
                  <a:ea typeface="+mn-ea"/>
                  <a:cs typeface="+mn-cs"/>
                </a:rPr>
                <a:t>Champions, Allies, and Stakeholders:</a:t>
              </a:r>
              <a:br>
                <a:rPr kumimoji="0" lang="en-US" altLang="en-US" sz="2000" b="1" i="0" u="none" strike="noStrike" kern="1200" cap="none" spc="0" normalizeH="0" baseline="0" noProof="0">
                  <a:ln>
                    <a:noFill/>
                  </a:ln>
                  <a:solidFill>
                    <a:srgbClr val="617380"/>
                  </a:solidFill>
                  <a:effectLst/>
                  <a:uLnTx/>
                  <a:uFillTx/>
                  <a:latin typeface="Myriad Pro" panose="020B0503030403020204" pitchFamily="34" charset="0"/>
                  <a:ea typeface="+mn-ea"/>
                  <a:cs typeface="+mn-cs"/>
                </a:rPr>
              </a:br>
              <a:r>
                <a:rPr kumimoji="0" lang="en-US" altLang="en-US" sz="2000" b="1" i="0" u="none" strike="noStrike" kern="1200" cap="none" spc="0" normalizeH="0" baseline="0" noProof="0">
                  <a:ln>
                    <a:noFill/>
                  </a:ln>
                  <a:solidFill>
                    <a:srgbClr val="617380"/>
                  </a:solidFill>
                  <a:effectLst/>
                  <a:uLnTx/>
                  <a:uFillTx/>
                  <a:latin typeface="Myriad Pro" panose="020B0503030403020204" pitchFamily="34" charset="0"/>
                  <a:ea typeface="+mn-ea"/>
                  <a:cs typeface="+mn-cs"/>
                </a:rPr>
                <a:t>Unique Perspectives and Support</a:t>
              </a:r>
              <a:endParaRPr kumimoji="0" lang="en-US" altLang="en-US" sz="2000" b="0" i="0" u="none" strike="noStrike" kern="1200" cap="none" spc="0" normalizeH="0" baseline="0" noProof="0">
                <a:ln>
                  <a:noFill/>
                </a:ln>
                <a:solidFill>
                  <a:srgbClr val="617380"/>
                </a:solidFill>
                <a:effectLst/>
                <a:uLnTx/>
                <a:uFillTx/>
                <a:latin typeface="Arial" panose="020B0604020202020204" pitchFamily="34" charset="0"/>
                <a:ea typeface="+mn-ea"/>
                <a:cs typeface="+mn-cs"/>
              </a:endParaRPr>
            </a:p>
          </p:txBody>
        </p:sp>
        <p:grpSp>
          <p:nvGrpSpPr>
            <p:cNvPr id="77" name="Group 76">
              <a:extLst>
                <a:ext uri="{FF2B5EF4-FFF2-40B4-BE49-F238E27FC236}">
                  <a16:creationId xmlns:a16="http://schemas.microsoft.com/office/drawing/2014/main" id="{25E65738-77BB-41C2-AD19-6613FD6959FD}"/>
                </a:ext>
              </a:extLst>
            </p:cNvPr>
            <p:cNvGrpSpPr/>
            <p:nvPr/>
          </p:nvGrpSpPr>
          <p:grpSpPr>
            <a:xfrm>
              <a:off x="1335635" y="3649429"/>
              <a:ext cx="361139" cy="357954"/>
              <a:chOff x="6575425" y="2125663"/>
              <a:chExt cx="368300" cy="366713"/>
            </a:xfrm>
            <a:solidFill>
              <a:srgbClr val="599889"/>
            </a:solidFill>
          </p:grpSpPr>
          <p:sp>
            <p:nvSpPr>
              <p:cNvPr id="331" name="Freeform 254">
                <a:extLst>
                  <a:ext uri="{FF2B5EF4-FFF2-40B4-BE49-F238E27FC236}">
                    <a16:creationId xmlns:a16="http://schemas.microsoft.com/office/drawing/2014/main" id="{C27967E0-4EE4-4CE9-87B4-8D07EB56F407}"/>
                  </a:ext>
                </a:extLst>
              </p:cNvPr>
              <p:cNvSpPr>
                <a:spLocks noEditPoints="1"/>
              </p:cNvSpPr>
              <p:nvPr/>
            </p:nvSpPr>
            <p:spPr bwMode="auto">
              <a:xfrm>
                <a:off x="6575425" y="2125663"/>
                <a:ext cx="368300" cy="366713"/>
              </a:xfrm>
              <a:custGeom>
                <a:avLst/>
                <a:gdLst>
                  <a:gd name="T0" fmla="*/ 89 w 116"/>
                  <a:gd name="T1" fmla="*/ 103 h 115"/>
                  <a:gd name="T2" fmla="*/ 91 w 116"/>
                  <a:gd name="T3" fmla="*/ 114 h 115"/>
                  <a:gd name="T4" fmla="*/ 88 w 116"/>
                  <a:gd name="T5" fmla="*/ 115 h 115"/>
                  <a:gd name="T6" fmla="*/ 24 w 116"/>
                  <a:gd name="T7" fmla="*/ 113 h 115"/>
                  <a:gd name="T8" fmla="*/ 27 w 116"/>
                  <a:gd name="T9" fmla="*/ 103 h 115"/>
                  <a:gd name="T10" fmla="*/ 28 w 116"/>
                  <a:gd name="T11" fmla="*/ 102 h 115"/>
                  <a:gd name="T12" fmla="*/ 36 w 116"/>
                  <a:gd name="T13" fmla="*/ 82 h 115"/>
                  <a:gd name="T14" fmla="*/ 51 w 116"/>
                  <a:gd name="T15" fmla="*/ 82 h 115"/>
                  <a:gd name="T16" fmla="*/ 46 w 116"/>
                  <a:gd name="T17" fmla="*/ 76 h 115"/>
                  <a:gd name="T18" fmla="*/ 44 w 116"/>
                  <a:gd name="T19" fmla="*/ 70 h 115"/>
                  <a:gd name="T20" fmla="*/ 33 w 116"/>
                  <a:gd name="T21" fmla="*/ 60 h 115"/>
                  <a:gd name="T22" fmla="*/ 0 w 116"/>
                  <a:gd name="T23" fmla="*/ 6 h 115"/>
                  <a:gd name="T24" fmla="*/ 23 w 116"/>
                  <a:gd name="T25" fmla="*/ 4 h 115"/>
                  <a:gd name="T26" fmla="*/ 24 w 116"/>
                  <a:gd name="T27" fmla="*/ 2 h 115"/>
                  <a:gd name="T28" fmla="*/ 27 w 116"/>
                  <a:gd name="T29" fmla="*/ 0 h 115"/>
                  <a:gd name="T30" fmla="*/ 91 w 116"/>
                  <a:gd name="T31" fmla="*/ 3 h 115"/>
                  <a:gd name="T32" fmla="*/ 92 w 116"/>
                  <a:gd name="T33" fmla="*/ 4 h 115"/>
                  <a:gd name="T34" fmla="*/ 115 w 116"/>
                  <a:gd name="T35" fmla="*/ 6 h 115"/>
                  <a:gd name="T36" fmla="*/ 82 w 116"/>
                  <a:gd name="T37" fmla="*/ 60 h 115"/>
                  <a:gd name="T38" fmla="*/ 70 w 116"/>
                  <a:gd name="T39" fmla="*/ 70 h 115"/>
                  <a:gd name="T40" fmla="*/ 65 w 116"/>
                  <a:gd name="T41" fmla="*/ 78 h 115"/>
                  <a:gd name="T42" fmla="*/ 66 w 116"/>
                  <a:gd name="T43" fmla="*/ 82 h 115"/>
                  <a:gd name="T44" fmla="*/ 87 w 116"/>
                  <a:gd name="T45" fmla="*/ 90 h 115"/>
                  <a:gd name="T46" fmla="*/ 28 w 116"/>
                  <a:gd name="T47" fmla="*/ 3 h 115"/>
                  <a:gd name="T48" fmla="*/ 28 w 116"/>
                  <a:gd name="T49" fmla="*/ 35 h 115"/>
                  <a:gd name="T50" fmla="*/ 49 w 116"/>
                  <a:gd name="T51" fmla="*/ 67 h 115"/>
                  <a:gd name="T52" fmla="*/ 65 w 116"/>
                  <a:gd name="T53" fmla="*/ 67 h 115"/>
                  <a:gd name="T54" fmla="*/ 68 w 116"/>
                  <a:gd name="T55" fmla="*/ 67 h 115"/>
                  <a:gd name="T56" fmla="*/ 88 w 116"/>
                  <a:gd name="T57" fmla="*/ 35 h 115"/>
                  <a:gd name="T58" fmla="*/ 88 w 116"/>
                  <a:gd name="T59" fmla="*/ 3 h 115"/>
                  <a:gd name="T60" fmla="*/ 84 w 116"/>
                  <a:gd name="T61" fmla="*/ 103 h 115"/>
                  <a:gd name="T62" fmla="*/ 79 w 116"/>
                  <a:gd name="T63" fmla="*/ 86 h 115"/>
                  <a:gd name="T64" fmla="*/ 31 w 116"/>
                  <a:gd name="T65" fmla="*/ 90 h 115"/>
                  <a:gd name="T66" fmla="*/ 31 w 116"/>
                  <a:gd name="T67" fmla="*/ 103 h 115"/>
                  <a:gd name="T68" fmla="*/ 28 w 116"/>
                  <a:gd name="T69" fmla="*/ 112 h 115"/>
                  <a:gd name="T70" fmla="*/ 87 w 116"/>
                  <a:gd name="T71" fmla="*/ 106 h 115"/>
                  <a:gd name="T72" fmla="*/ 28 w 116"/>
                  <a:gd name="T73" fmla="*/ 112 h 115"/>
                  <a:gd name="T74" fmla="*/ 27 w 116"/>
                  <a:gd name="T75" fmla="*/ 50 h 115"/>
                  <a:gd name="T76" fmla="*/ 7 w 116"/>
                  <a:gd name="T77" fmla="*/ 13 h 115"/>
                  <a:gd name="T78" fmla="*/ 11 w 116"/>
                  <a:gd name="T79" fmla="*/ 11 h 115"/>
                  <a:gd name="T80" fmla="*/ 24 w 116"/>
                  <a:gd name="T81" fmla="*/ 11 h 115"/>
                  <a:gd name="T82" fmla="*/ 3 w 116"/>
                  <a:gd name="T83" fmla="*/ 7 h 115"/>
                  <a:gd name="T84" fmla="*/ 30 w 116"/>
                  <a:gd name="T85" fmla="*/ 55 h 115"/>
                  <a:gd name="T86" fmla="*/ 92 w 116"/>
                  <a:gd name="T87" fmla="*/ 11 h 115"/>
                  <a:gd name="T88" fmla="*/ 108 w 116"/>
                  <a:gd name="T89" fmla="*/ 13 h 115"/>
                  <a:gd name="T90" fmla="*/ 89 w 116"/>
                  <a:gd name="T91" fmla="*/ 48 h 115"/>
                  <a:gd name="T92" fmla="*/ 85 w 116"/>
                  <a:gd name="T93" fmla="*/ 55 h 115"/>
                  <a:gd name="T94" fmla="*/ 112 w 116"/>
                  <a:gd name="T95" fmla="*/ 7 h 115"/>
                  <a:gd name="T96" fmla="*/ 91 w 116"/>
                  <a:gd name="T97" fmla="*/ 11 h 115"/>
                  <a:gd name="T98" fmla="*/ 25 w 116"/>
                  <a:gd name="T99" fmla="*/ 43 h 115"/>
                  <a:gd name="T100" fmla="*/ 10 w 116"/>
                  <a:gd name="T101" fmla="*/ 14 h 115"/>
                  <a:gd name="T102" fmla="*/ 105 w 116"/>
                  <a:gd name="T103" fmla="*/ 14 h 115"/>
                  <a:gd name="T104" fmla="*/ 90 w 116"/>
                  <a:gd name="T105" fmla="*/ 43 h 115"/>
                  <a:gd name="T106" fmla="*/ 58 w 116"/>
                  <a:gd name="T107" fmla="*/ 75 h 115"/>
                  <a:gd name="T108" fmla="*/ 65 w 116"/>
                  <a:gd name="T109" fmla="*/ 75 h 115"/>
                  <a:gd name="T110" fmla="*/ 65 w 116"/>
                  <a:gd name="T111" fmla="*/ 71 h 115"/>
                  <a:gd name="T112" fmla="*/ 48 w 116"/>
                  <a:gd name="T113" fmla="*/ 73 h 115"/>
                  <a:gd name="T114" fmla="*/ 58 w 116"/>
                  <a:gd name="T115" fmla="*/ 75 h 115"/>
                  <a:gd name="T116" fmla="*/ 54 w 116"/>
                  <a:gd name="T117" fmla="*/ 79 h 115"/>
                  <a:gd name="T118" fmla="*/ 61 w 116"/>
                  <a:gd name="T119" fmla="*/ 82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6" h="115">
                    <a:moveTo>
                      <a:pt x="87" y="103"/>
                    </a:moveTo>
                    <a:cubicBezTo>
                      <a:pt x="88" y="103"/>
                      <a:pt x="88" y="103"/>
                      <a:pt x="89" y="103"/>
                    </a:cubicBezTo>
                    <a:cubicBezTo>
                      <a:pt x="90" y="103"/>
                      <a:pt x="91" y="104"/>
                      <a:pt x="91" y="105"/>
                    </a:cubicBezTo>
                    <a:cubicBezTo>
                      <a:pt x="91" y="108"/>
                      <a:pt x="91" y="111"/>
                      <a:pt x="91" y="114"/>
                    </a:cubicBezTo>
                    <a:cubicBezTo>
                      <a:pt x="91" y="115"/>
                      <a:pt x="90" y="115"/>
                      <a:pt x="89" y="115"/>
                    </a:cubicBezTo>
                    <a:cubicBezTo>
                      <a:pt x="88" y="115"/>
                      <a:pt x="88" y="115"/>
                      <a:pt x="88" y="115"/>
                    </a:cubicBezTo>
                    <a:cubicBezTo>
                      <a:pt x="68" y="115"/>
                      <a:pt x="47" y="115"/>
                      <a:pt x="27" y="115"/>
                    </a:cubicBezTo>
                    <a:cubicBezTo>
                      <a:pt x="25" y="115"/>
                      <a:pt x="24" y="115"/>
                      <a:pt x="24" y="113"/>
                    </a:cubicBezTo>
                    <a:cubicBezTo>
                      <a:pt x="24" y="110"/>
                      <a:pt x="24" y="108"/>
                      <a:pt x="24" y="105"/>
                    </a:cubicBezTo>
                    <a:cubicBezTo>
                      <a:pt x="24" y="104"/>
                      <a:pt x="25" y="103"/>
                      <a:pt x="27" y="103"/>
                    </a:cubicBezTo>
                    <a:cubicBezTo>
                      <a:pt x="27" y="103"/>
                      <a:pt x="28" y="103"/>
                      <a:pt x="28" y="103"/>
                    </a:cubicBezTo>
                    <a:cubicBezTo>
                      <a:pt x="28" y="102"/>
                      <a:pt x="28" y="102"/>
                      <a:pt x="28" y="102"/>
                    </a:cubicBezTo>
                    <a:cubicBezTo>
                      <a:pt x="28" y="98"/>
                      <a:pt x="28" y="94"/>
                      <a:pt x="28" y="90"/>
                    </a:cubicBezTo>
                    <a:cubicBezTo>
                      <a:pt x="28" y="86"/>
                      <a:pt x="31" y="82"/>
                      <a:pt x="36" y="82"/>
                    </a:cubicBezTo>
                    <a:cubicBezTo>
                      <a:pt x="41" y="82"/>
                      <a:pt x="45" y="82"/>
                      <a:pt x="49" y="82"/>
                    </a:cubicBezTo>
                    <a:cubicBezTo>
                      <a:pt x="50" y="82"/>
                      <a:pt x="50" y="82"/>
                      <a:pt x="51" y="82"/>
                    </a:cubicBezTo>
                    <a:cubicBezTo>
                      <a:pt x="51" y="81"/>
                      <a:pt x="51" y="80"/>
                      <a:pt x="51" y="79"/>
                    </a:cubicBezTo>
                    <a:cubicBezTo>
                      <a:pt x="48" y="78"/>
                      <a:pt x="47" y="78"/>
                      <a:pt x="46" y="76"/>
                    </a:cubicBezTo>
                    <a:cubicBezTo>
                      <a:pt x="44" y="74"/>
                      <a:pt x="44" y="72"/>
                      <a:pt x="45" y="70"/>
                    </a:cubicBezTo>
                    <a:cubicBezTo>
                      <a:pt x="44" y="70"/>
                      <a:pt x="44" y="70"/>
                      <a:pt x="44" y="70"/>
                    </a:cubicBezTo>
                    <a:cubicBezTo>
                      <a:pt x="41" y="67"/>
                      <a:pt x="37" y="65"/>
                      <a:pt x="35" y="61"/>
                    </a:cubicBezTo>
                    <a:cubicBezTo>
                      <a:pt x="34" y="61"/>
                      <a:pt x="34" y="60"/>
                      <a:pt x="33" y="60"/>
                    </a:cubicBezTo>
                    <a:cubicBezTo>
                      <a:pt x="15" y="51"/>
                      <a:pt x="4" y="37"/>
                      <a:pt x="0" y="17"/>
                    </a:cubicBezTo>
                    <a:cubicBezTo>
                      <a:pt x="0" y="13"/>
                      <a:pt x="0" y="10"/>
                      <a:pt x="0" y="6"/>
                    </a:cubicBezTo>
                    <a:cubicBezTo>
                      <a:pt x="0" y="5"/>
                      <a:pt x="1" y="4"/>
                      <a:pt x="2" y="4"/>
                    </a:cubicBezTo>
                    <a:cubicBezTo>
                      <a:pt x="9" y="4"/>
                      <a:pt x="16" y="4"/>
                      <a:pt x="23" y="4"/>
                    </a:cubicBezTo>
                    <a:cubicBezTo>
                      <a:pt x="23" y="4"/>
                      <a:pt x="24" y="4"/>
                      <a:pt x="24" y="4"/>
                    </a:cubicBezTo>
                    <a:cubicBezTo>
                      <a:pt x="24" y="3"/>
                      <a:pt x="24" y="2"/>
                      <a:pt x="24" y="2"/>
                    </a:cubicBezTo>
                    <a:cubicBezTo>
                      <a:pt x="24" y="1"/>
                      <a:pt x="25" y="0"/>
                      <a:pt x="26" y="0"/>
                    </a:cubicBezTo>
                    <a:cubicBezTo>
                      <a:pt x="27" y="0"/>
                      <a:pt x="27" y="0"/>
                      <a:pt x="27" y="0"/>
                    </a:cubicBezTo>
                    <a:cubicBezTo>
                      <a:pt x="47" y="0"/>
                      <a:pt x="68" y="0"/>
                      <a:pt x="88" y="0"/>
                    </a:cubicBezTo>
                    <a:cubicBezTo>
                      <a:pt x="91" y="0"/>
                      <a:pt x="91" y="0"/>
                      <a:pt x="91" y="3"/>
                    </a:cubicBezTo>
                    <a:cubicBezTo>
                      <a:pt x="91" y="3"/>
                      <a:pt x="91" y="4"/>
                      <a:pt x="91" y="4"/>
                    </a:cubicBezTo>
                    <a:cubicBezTo>
                      <a:pt x="91" y="4"/>
                      <a:pt x="92" y="4"/>
                      <a:pt x="92" y="4"/>
                    </a:cubicBezTo>
                    <a:cubicBezTo>
                      <a:pt x="99" y="4"/>
                      <a:pt x="106" y="4"/>
                      <a:pt x="113" y="4"/>
                    </a:cubicBezTo>
                    <a:cubicBezTo>
                      <a:pt x="115" y="4"/>
                      <a:pt x="115" y="4"/>
                      <a:pt x="115" y="6"/>
                    </a:cubicBezTo>
                    <a:cubicBezTo>
                      <a:pt x="116" y="16"/>
                      <a:pt x="114" y="26"/>
                      <a:pt x="109" y="34"/>
                    </a:cubicBezTo>
                    <a:cubicBezTo>
                      <a:pt x="103" y="46"/>
                      <a:pt x="94" y="55"/>
                      <a:pt x="82" y="60"/>
                    </a:cubicBezTo>
                    <a:cubicBezTo>
                      <a:pt x="82" y="60"/>
                      <a:pt x="82" y="60"/>
                      <a:pt x="81" y="61"/>
                    </a:cubicBezTo>
                    <a:cubicBezTo>
                      <a:pt x="78" y="64"/>
                      <a:pt x="74" y="68"/>
                      <a:pt x="70" y="70"/>
                    </a:cubicBezTo>
                    <a:cubicBezTo>
                      <a:pt x="71" y="72"/>
                      <a:pt x="71" y="74"/>
                      <a:pt x="70" y="76"/>
                    </a:cubicBezTo>
                    <a:cubicBezTo>
                      <a:pt x="68" y="78"/>
                      <a:pt x="67" y="78"/>
                      <a:pt x="65" y="78"/>
                    </a:cubicBezTo>
                    <a:cubicBezTo>
                      <a:pt x="65" y="80"/>
                      <a:pt x="65" y="81"/>
                      <a:pt x="65" y="82"/>
                    </a:cubicBezTo>
                    <a:cubicBezTo>
                      <a:pt x="65" y="82"/>
                      <a:pt x="65" y="82"/>
                      <a:pt x="66" y="82"/>
                    </a:cubicBezTo>
                    <a:cubicBezTo>
                      <a:pt x="70" y="82"/>
                      <a:pt x="75" y="82"/>
                      <a:pt x="79" y="82"/>
                    </a:cubicBezTo>
                    <a:cubicBezTo>
                      <a:pt x="83" y="82"/>
                      <a:pt x="87" y="86"/>
                      <a:pt x="87" y="90"/>
                    </a:cubicBezTo>
                    <a:cubicBezTo>
                      <a:pt x="87" y="94"/>
                      <a:pt x="87" y="99"/>
                      <a:pt x="87" y="103"/>
                    </a:cubicBezTo>
                    <a:close/>
                    <a:moveTo>
                      <a:pt x="28" y="3"/>
                    </a:moveTo>
                    <a:cubicBezTo>
                      <a:pt x="28" y="4"/>
                      <a:pt x="28" y="5"/>
                      <a:pt x="28" y="6"/>
                    </a:cubicBezTo>
                    <a:cubicBezTo>
                      <a:pt x="28" y="16"/>
                      <a:pt x="27" y="26"/>
                      <a:pt x="28" y="35"/>
                    </a:cubicBezTo>
                    <a:cubicBezTo>
                      <a:pt x="28" y="49"/>
                      <a:pt x="34" y="59"/>
                      <a:pt x="46" y="67"/>
                    </a:cubicBezTo>
                    <a:cubicBezTo>
                      <a:pt x="47" y="67"/>
                      <a:pt x="48" y="68"/>
                      <a:pt x="49" y="67"/>
                    </a:cubicBezTo>
                    <a:cubicBezTo>
                      <a:pt x="50" y="67"/>
                      <a:pt x="50" y="67"/>
                      <a:pt x="50" y="67"/>
                    </a:cubicBezTo>
                    <a:cubicBezTo>
                      <a:pt x="55" y="67"/>
                      <a:pt x="60" y="67"/>
                      <a:pt x="65" y="67"/>
                    </a:cubicBezTo>
                    <a:cubicBezTo>
                      <a:pt x="65" y="67"/>
                      <a:pt x="66" y="67"/>
                      <a:pt x="67" y="67"/>
                    </a:cubicBezTo>
                    <a:cubicBezTo>
                      <a:pt x="67" y="67"/>
                      <a:pt x="68" y="68"/>
                      <a:pt x="68" y="67"/>
                    </a:cubicBezTo>
                    <a:cubicBezTo>
                      <a:pt x="73" y="65"/>
                      <a:pt x="77" y="61"/>
                      <a:pt x="80" y="57"/>
                    </a:cubicBezTo>
                    <a:cubicBezTo>
                      <a:pt x="85" y="51"/>
                      <a:pt x="87" y="43"/>
                      <a:pt x="88" y="35"/>
                    </a:cubicBezTo>
                    <a:cubicBezTo>
                      <a:pt x="88" y="26"/>
                      <a:pt x="88" y="16"/>
                      <a:pt x="88" y="6"/>
                    </a:cubicBezTo>
                    <a:cubicBezTo>
                      <a:pt x="88" y="5"/>
                      <a:pt x="88" y="4"/>
                      <a:pt x="88" y="3"/>
                    </a:cubicBezTo>
                    <a:cubicBezTo>
                      <a:pt x="68" y="3"/>
                      <a:pt x="48" y="3"/>
                      <a:pt x="28" y="3"/>
                    </a:cubicBezTo>
                    <a:close/>
                    <a:moveTo>
                      <a:pt x="84" y="103"/>
                    </a:moveTo>
                    <a:cubicBezTo>
                      <a:pt x="84" y="98"/>
                      <a:pt x="84" y="94"/>
                      <a:pt x="84" y="90"/>
                    </a:cubicBezTo>
                    <a:cubicBezTo>
                      <a:pt x="84" y="87"/>
                      <a:pt x="82" y="86"/>
                      <a:pt x="79" y="86"/>
                    </a:cubicBezTo>
                    <a:cubicBezTo>
                      <a:pt x="65" y="86"/>
                      <a:pt x="50" y="86"/>
                      <a:pt x="36" y="86"/>
                    </a:cubicBezTo>
                    <a:cubicBezTo>
                      <a:pt x="33" y="86"/>
                      <a:pt x="31" y="87"/>
                      <a:pt x="31" y="90"/>
                    </a:cubicBezTo>
                    <a:cubicBezTo>
                      <a:pt x="31" y="94"/>
                      <a:pt x="31" y="98"/>
                      <a:pt x="31" y="102"/>
                    </a:cubicBezTo>
                    <a:cubicBezTo>
                      <a:pt x="31" y="102"/>
                      <a:pt x="31" y="102"/>
                      <a:pt x="31" y="103"/>
                    </a:cubicBezTo>
                    <a:cubicBezTo>
                      <a:pt x="49" y="103"/>
                      <a:pt x="66" y="103"/>
                      <a:pt x="84" y="103"/>
                    </a:cubicBezTo>
                    <a:close/>
                    <a:moveTo>
                      <a:pt x="28" y="112"/>
                    </a:moveTo>
                    <a:cubicBezTo>
                      <a:pt x="48" y="112"/>
                      <a:pt x="68" y="112"/>
                      <a:pt x="87" y="112"/>
                    </a:cubicBezTo>
                    <a:cubicBezTo>
                      <a:pt x="87" y="110"/>
                      <a:pt x="87" y="108"/>
                      <a:pt x="87" y="106"/>
                    </a:cubicBezTo>
                    <a:cubicBezTo>
                      <a:pt x="67" y="106"/>
                      <a:pt x="48" y="106"/>
                      <a:pt x="28" y="106"/>
                    </a:cubicBezTo>
                    <a:cubicBezTo>
                      <a:pt x="28" y="108"/>
                      <a:pt x="28" y="110"/>
                      <a:pt x="28" y="112"/>
                    </a:cubicBezTo>
                    <a:close/>
                    <a:moveTo>
                      <a:pt x="30" y="55"/>
                    </a:moveTo>
                    <a:cubicBezTo>
                      <a:pt x="29" y="53"/>
                      <a:pt x="28" y="51"/>
                      <a:pt x="27" y="50"/>
                    </a:cubicBezTo>
                    <a:cubicBezTo>
                      <a:pt x="27" y="49"/>
                      <a:pt x="26" y="48"/>
                      <a:pt x="26" y="48"/>
                    </a:cubicBezTo>
                    <a:cubicBezTo>
                      <a:pt x="15" y="39"/>
                      <a:pt x="8" y="27"/>
                      <a:pt x="7" y="13"/>
                    </a:cubicBezTo>
                    <a:cubicBezTo>
                      <a:pt x="7" y="12"/>
                      <a:pt x="7" y="11"/>
                      <a:pt x="9" y="11"/>
                    </a:cubicBezTo>
                    <a:cubicBezTo>
                      <a:pt x="10" y="11"/>
                      <a:pt x="10" y="11"/>
                      <a:pt x="11" y="11"/>
                    </a:cubicBezTo>
                    <a:cubicBezTo>
                      <a:pt x="15" y="11"/>
                      <a:pt x="19" y="11"/>
                      <a:pt x="23" y="11"/>
                    </a:cubicBezTo>
                    <a:cubicBezTo>
                      <a:pt x="24" y="11"/>
                      <a:pt x="24" y="11"/>
                      <a:pt x="24" y="11"/>
                    </a:cubicBezTo>
                    <a:cubicBezTo>
                      <a:pt x="24" y="9"/>
                      <a:pt x="24" y="8"/>
                      <a:pt x="24" y="7"/>
                    </a:cubicBezTo>
                    <a:cubicBezTo>
                      <a:pt x="17" y="7"/>
                      <a:pt x="10" y="7"/>
                      <a:pt x="3" y="7"/>
                    </a:cubicBezTo>
                    <a:cubicBezTo>
                      <a:pt x="3" y="18"/>
                      <a:pt x="5" y="28"/>
                      <a:pt x="11" y="37"/>
                    </a:cubicBezTo>
                    <a:cubicBezTo>
                      <a:pt x="15" y="44"/>
                      <a:pt x="22" y="50"/>
                      <a:pt x="30" y="55"/>
                    </a:cubicBezTo>
                    <a:close/>
                    <a:moveTo>
                      <a:pt x="91" y="11"/>
                    </a:moveTo>
                    <a:cubicBezTo>
                      <a:pt x="91" y="11"/>
                      <a:pt x="92" y="11"/>
                      <a:pt x="92" y="11"/>
                    </a:cubicBezTo>
                    <a:cubicBezTo>
                      <a:pt x="97" y="11"/>
                      <a:pt x="102" y="11"/>
                      <a:pt x="106" y="11"/>
                    </a:cubicBezTo>
                    <a:cubicBezTo>
                      <a:pt x="108" y="11"/>
                      <a:pt x="108" y="12"/>
                      <a:pt x="108" y="13"/>
                    </a:cubicBezTo>
                    <a:cubicBezTo>
                      <a:pt x="108" y="14"/>
                      <a:pt x="108" y="16"/>
                      <a:pt x="108" y="17"/>
                    </a:cubicBezTo>
                    <a:cubicBezTo>
                      <a:pt x="106" y="30"/>
                      <a:pt x="99" y="40"/>
                      <a:pt x="89" y="48"/>
                    </a:cubicBezTo>
                    <a:cubicBezTo>
                      <a:pt x="88" y="49"/>
                      <a:pt x="88" y="49"/>
                      <a:pt x="88" y="49"/>
                    </a:cubicBezTo>
                    <a:cubicBezTo>
                      <a:pt x="87" y="51"/>
                      <a:pt x="86" y="53"/>
                      <a:pt x="85" y="55"/>
                    </a:cubicBezTo>
                    <a:cubicBezTo>
                      <a:pt x="95" y="49"/>
                      <a:pt x="102" y="42"/>
                      <a:pt x="107" y="32"/>
                    </a:cubicBezTo>
                    <a:cubicBezTo>
                      <a:pt x="111" y="24"/>
                      <a:pt x="112" y="16"/>
                      <a:pt x="112" y="7"/>
                    </a:cubicBezTo>
                    <a:cubicBezTo>
                      <a:pt x="105" y="7"/>
                      <a:pt x="98" y="7"/>
                      <a:pt x="91" y="7"/>
                    </a:cubicBezTo>
                    <a:cubicBezTo>
                      <a:pt x="91" y="9"/>
                      <a:pt x="91" y="10"/>
                      <a:pt x="91" y="11"/>
                    </a:cubicBezTo>
                    <a:close/>
                    <a:moveTo>
                      <a:pt x="10" y="14"/>
                    </a:moveTo>
                    <a:cubicBezTo>
                      <a:pt x="10" y="23"/>
                      <a:pt x="19" y="40"/>
                      <a:pt x="25" y="43"/>
                    </a:cubicBezTo>
                    <a:cubicBezTo>
                      <a:pt x="24" y="34"/>
                      <a:pt x="25" y="24"/>
                      <a:pt x="24" y="14"/>
                    </a:cubicBezTo>
                    <a:cubicBezTo>
                      <a:pt x="20" y="14"/>
                      <a:pt x="15" y="14"/>
                      <a:pt x="10" y="14"/>
                    </a:cubicBezTo>
                    <a:close/>
                    <a:moveTo>
                      <a:pt x="90" y="43"/>
                    </a:moveTo>
                    <a:cubicBezTo>
                      <a:pt x="99" y="35"/>
                      <a:pt x="104" y="26"/>
                      <a:pt x="105" y="14"/>
                    </a:cubicBezTo>
                    <a:cubicBezTo>
                      <a:pt x="100" y="14"/>
                      <a:pt x="95" y="14"/>
                      <a:pt x="91" y="14"/>
                    </a:cubicBezTo>
                    <a:cubicBezTo>
                      <a:pt x="90" y="24"/>
                      <a:pt x="91" y="33"/>
                      <a:pt x="90" y="43"/>
                    </a:cubicBezTo>
                    <a:close/>
                    <a:moveTo>
                      <a:pt x="58" y="75"/>
                    </a:moveTo>
                    <a:cubicBezTo>
                      <a:pt x="58" y="75"/>
                      <a:pt x="58" y="75"/>
                      <a:pt x="58" y="75"/>
                    </a:cubicBezTo>
                    <a:cubicBezTo>
                      <a:pt x="59" y="75"/>
                      <a:pt x="60" y="75"/>
                      <a:pt x="61" y="75"/>
                    </a:cubicBezTo>
                    <a:cubicBezTo>
                      <a:pt x="63" y="75"/>
                      <a:pt x="64" y="75"/>
                      <a:pt x="65" y="75"/>
                    </a:cubicBezTo>
                    <a:cubicBezTo>
                      <a:pt x="67" y="75"/>
                      <a:pt x="67" y="74"/>
                      <a:pt x="67" y="73"/>
                    </a:cubicBezTo>
                    <a:cubicBezTo>
                      <a:pt x="67" y="71"/>
                      <a:pt x="67" y="71"/>
                      <a:pt x="65" y="71"/>
                    </a:cubicBezTo>
                    <a:cubicBezTo>
                      <a:pt x="60" y="71"/>
                      <a:pt x="55" y="71"/>
                      <a:pt x="50" y="71"/>
                    </a:cubicBezTo>
                    <a:cubicBezTo>
                      <a:pt x="48" y="71"/>
                      <a:pt x="48" y="71"/>
                      <a:pt x="48" y="73"/>
                    </a:cubicBezTo>
                    <a:cubicBezTo>
                      <a:pt x="48" y="75"/>
                      <a:pt x="49" y="75"/>
                      <a:pt x="50" y="75"/>
                    </a:cubicBezTo>
                    <a:cubicBezTo>
                      <a:pt x="53" y="75"/>
                      <a:pt x="55" y="75"/>
                      <a:pt x="58" y="75"/>
                    </a:cubicBezTo>
                    <a:close/>
                    <a:moveTo>
                      <a:pt x="61" y="79"/>
                    </a:moveTo>
                    <a:cubicBezTo>
                      <a:pt x="59" y="79"/>
                      <a:pt x="56" y="79"/>
                      <a:pt x="54" y="79"/>
                    </a:cubicBezTo>
                    <a:cubicBezTo>
                      <a:pt x="54" y="80"/>
                      <a:pt x="54" y="81"/>
                      <a:pt x="54" y="82"/>
                    </a:cubicBezTo>
                    <a:cubicBezTo>
                      <a:pt x="56" y="82"/>
                      <a:pt x="59" y="82"/>
                      <a:pt x="61" y="82"/>
                    </a:cubicBezTo>
                    <a:cubicBezTo>
                      <a:pt x="61" y="81"/>
                      <a:pt x="61" y="80"/>
                      <a:pt x="61" y="79"/>
                    </a:cubicBezTo>
                    <a:close/>
                  </a:path>
                </a:pathLst>
              </a:custGeom>
              <a:grpFill/>
              <a:ln w="3810">
                <a:solidFill>
                  <a:srgbClr val="599889"/>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32" name="Freeform 255">
                <a:extLst>
                  <a:ext uri="{FF2B5EF4-FFF2-40B4-BE49-F238E27FC236}">
                    <a16:creationId xmlns:a16="http://schemas.microsoft.com/office/drawing/2014/main" id="{39F1485E-2EA7-413A-A7F4-4CFC225690DA}"/>
                  </a:ext>
                </a:extLst>
              </p:cNvPr>
              <p:cNvSpPr>
                <a:spLocks noEditPoints="1"/>
              </p:cNvSpPr>
              <p:nvPr/>
            </p:nvSpPr>
            <p:spPr bwMode="auto">
              <a:xfrm>
                <a:off x="6708775" y="2160588"/>
                <a:ext cx="98425" cy="100013"/>
              </a:xfrm>
              <a:custGeom>
                <a:avLst/>
                <a:gdLst>
                  <a:gd name="T0" fmla="*/ 31 w 31"/>
                  <a:gd name="T1" fmla="*/ 13 h 31"/>
                  <a:gd name="T2" fmla="*/ 31 w 31"/>
                  <a:gd name="T3" fmla="*/ 14 h 31"/>
                  <a:gd name="T4" fmla="*/ 25 w 31"/>
                  <a:gd name="T5" fmla="*/ 19 h 31"/>
                  <a:gd name="T6" fmla="*/ 25 w 31"/>
                  <a:gd name="T7" fmla="*/ 21 h 31"/>
                  <a:gd name="T8" fmla="*/ 26 w 31"/>
                  <a:gd name="T9" fmla="*/ 29 h 31"/>
                  <a:gd name="T10" fmla="*/ 25 w 31"/>
                  <a:gd name="T11" fmla="*/ 30 h 31"/>
                  <a:gd name="T12" fmla="*/ 23 w 31"/>
                  <a:gd name="T13" fmla="*/ 31 h 31"/>
                  <a:gd name="T14" fmla="*/ 16 w 31"/>
                  <a:gd name="T15" fmla="*/ 27 h 31"/>
                  <a:gd name="T16" fmla="*/ 15 w 31"/>
                  <a:gd name="T17" fmla="*/ 27 h 31"/>
                  <a:gd name="T18" fmla="*/ 8 w 31"/>
                  <a:gd name="T19" fmla="*/ 30 h 31"/>
                  <a:gd name="T20" fmla="*/ 6 w 31"/>
                  <a:gd name="T21" fmla="*/ 31 h 31"/>
                  <a:gd name="T22" fmla="*/ 5 w 31"/>
                  <a:gd name="T23" fmla="*/ 28 h 31"/>
                  <a:gd name="T24" fmla="*/ 7 w 31"/>
                  <a:gd name="T25" fmla="*/ 21 h 31"/>
                  <a:gd name="T26" fmla="*/ 6 w 31"/>
                  <a:gd name="T27" fmla="*/ 19 h 31"/>
                  <a:gd name="T28" fmla="*/ 1 w 31"/>
                  <a:gd name="T29" fmla="*/ 14 h 31"/>
                  <a:gd name="T30" fmla="*/ 0 w 31"/>
                  <a:gd name="T31" fmla="*/ 12 h 31"/>
                  <a:gd name="T32" fmla="*/ 2 w 31"/>
                  <a:gd name="T33" fmla="*/ 11 h 31"/>
                  <a:gd name="T34" fmla="*/ 9 w 31"/>
                  <a:gd name="T35" fmla="*/ 10 h 31"/>
                  <a:gd name="T36" fmla="*/ 11 w 31"/>
                  <a:gd name="T37" fmla="*/ 9 h 31"/>
                  <a:gd name="T38" fmla="*/ 14 w 31"/>
                  <a:gd name="T39" fmla="*/ 2 h 31"/>
                  <a:gd name="T40" fmla="*/ 16 w 31"/>
                  <a:gd name="T41" fmla="*/ 1 h 31"/>
                  <a:gd name="T42" fmla="*/ 17 w 31"/>
                  <a:gd name="T43" fmla="*/ 2 h 31"/>
                  <a:gd name="T44" fmla="*/ 21 w 31"/>
                  <a:gd name="T45" fmla="*/ 9 h 31"/>
                  <a:gd name="T46" fmla="*/ 22 w 31"/>
                  <a:gd name="T47" fmla="*/ 10 h 31"/>
                  <a:gd name="T48" fmla="*/ 30 w 31"/>
                  <a:gd name="T49" fmla="*/ 11 h 31"/>
                  <a:gd name="T50" fmla="*/ 31 w 31"/>
                  <a:gd name="T51" fmla="*/ 13 h 31"/>
                  <a:gd name="T52" fmla="*/ 16 w 31"/>
                  <a:gd name="T53" fmla="*/ 6 h 31"/>
                  <a:gd name="T54" fmla="*/ 13 w 31"/>
                  <a:gd name="T55" fmla="*/ 10 h 31"/>
                  <a:gd name="T56" fmla="*/ 10 w 31"/>
                  <a:gd name="T57" fmla="*/ 13 h 31"/>
                  <a:gd name="T58" fmla="*/ 7 w 31"/>
                  <a:gd name="T59" fmla="*/ 13 h 31"/>
                  <a:gd name="T60" fmla="*/ 5 w 31"/>
                  <a:gd name="T61" fmla="*/ 14 h 31"/>
                  <a:gd name="T62" fmla="*/ 9 w 31"/>
                  <a:gd name="T63" fmla="*/ 18 h 31"/>
                  <a:gd name="T64" fmla="*/ 10 w 31"/>
                  <a:gd name="T65" fmla="*/ 21 h 31"/>
                  <a:gd name="T66" fmla="*/ 9 w 31"/>
                  <a:gd name="T67" fmla="*/ 26 h 31"/>
                  <a:gd name="T68" fmla="*/ 14 w 31"/>
                  <a:gd name="T69" fmla="*/ 24 h 31"/>
                  <a:gd name="T70" fmla="*/ 17 w 31"/>
                  <a:gd name="T71" fmla="*/ 24 h 31"/>
                  <a:gd name="T72" fmla="*/ 22 w 31"/>
                  <a:gd name="T73" fmla="*/ 26 h 31"/>
                  <a:gd name="T74" fmla="*/ 21 w 31"/>
                  <a:gd name="T75" fmla="*/ 21 h 31"/>
                  <a:gd name="T76" fmla="*/ 22 w 31"/>
                  <a:gd name="T77" fmla="*/ 18 h 31"/>
                  <a:gd name="T78" fmla="*/ 26 w 31"/>
                  <a:gd name="T79" fmla="*/ 14 h 31"/>
                  <a:gd name="T80" fmla="*/ 20 w 31"/>
                  <a:gd name="T81" fmla="*/ 13 h 31"/>
                  <a:gd name="T82" fmla="*/ 18 w 31"/>
                  <a:gd name="T83" fmla="*/ 11 h 31"/>
                  <a:gd name="T84" fmla="*/ 16 w 31"/>
                  <a:gd name="T85"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31" y="13"/>
                    </a:moveTo>
                    <a:cubicBezTo>
                      <a:pt x="31" y="13"/>
                      <a:pt x="31" y="14"/>
                      <a:pt x="31" y="14"/>
                    </a:cubicBezTo>
                    <a:cubicBezTo>
                      <a:pt x="29" y="16"/>
                      <a:pt x="27" y="18"/>
                      <a:pt x="25" y="19"/>
                    </a:cubicBezTo>
                    <a:cubicBezTo>
                      <a:pt x="25" y="20"/>
                      <a:pt x="24" y="20"/>
                      <a:pt x="25" y="21"/>
                    </a:cubicBezTo>
                    <a:cubicBezTo>
                      <a:pt x="25" y="24"/>
                      <a:pt x="26" y="26"/>
                      <a:pt x="26" y="29"/>
                    </a:cubicBezTo>
                    <a:cubicBezTo>
                      <a:pt x="26" y="29"/>
                      <a:pt x="26" y="30"/>
                      <a:pt x="25" y="30"/>
                    </a:cubicBezTo>
                    <a:cubicBezTo>
                      <a:pt x="25" y="31"/>
                      <a:pt x="24" y="31"/>
                      <a:pt x="23" y="31"/>
                    </a:cubicBezTo>
                    <a:cubicBezTo>
                      <a:pt x="21" y="29"/>
                      <a:pt x="19" y="28"/>
                      <a:pt x="16" y="27"/>
                    </a:cubicBezTo>
                    <a:cubicBezTo>
                      <a:pt x="16" y="27"/>
                      <a:pt x="15" y="27"/>
                      <a:pt x="15" y="27"/>
                    </a:cubicBezTo>
                    <a:cubicBezTo>
                      <a:pt x="12" y="28"/>
                      <a:pt x="10" y="29"/>
                      <a:pt x="8" y="30"/>
                    </a:cubicBezTo>
                    <a:cubicBezTo>
                      <a:pt x="7" y="31"/>
                      <a:pt x="6" y="31"/>
                      <a:pt x="6" y="31"/>
                    </a:cubicBezTo>
                    <a:cubicBezTo>
                      <a:pt x="5" y="30"/>
                      <a:pt x="5" y="29"/>
                      <a:pt x="5" y="28"/>
                    </a:cubicBezTo>
                    <a:cubicBezTo>
                      <a:pt x="6" y="26"/>
                      <a:pt x="6" y="23"/>
                      <a:pt x="7" y="21"/>
                    </a:cubicBezTo>
                    <a:cubicBezTo>
                      <a:pt x="7" y="20"/>
                      <a:pt x="6" y="20"/>
                      <a:pt x="6" y="19"/>
                    </a:cubicBezTo>
                    <a:cubicBezTo>
                      <a:pt x="4" y="18"/>
                      <a:pt x="3" y="16"/>
                      <a:pt x="1" y="14"/>
                    </a:cubicBezTo>
                    <a:cubicBezTo>
                      <a:pt x="0" y="13"/>
                      <a:pt x="0" y="13"/>
                      <a:pt x="0" y="12"/>
                    </a:cubicBezTo>
                    <a:cubicBezTo>
                      <a:pt x="0" y="11"/>
                      <a:pt x="1" y="11"/>
                      <a:pt x="2" y="11"/>
                    </a:cubicBezTo>
                    <a:cubicBezTo>
                      <a:pt x="4" y="10"/>
                      <a:pt x="7" y="10"/>
                      <a:pt x="9" y="10"/>
                    </a:cubicBezTo>
                    <a:cubicBezTo>
                      <a:pt x="10" y="10"/>
                      <a:pt x="10" y="9"/>
                      <a:pt x="11" y="9"/>
                    </a:cubicBezTo>
                    <a:cubicBezTo>
                      <a:pt x="12" y="6"/>
                      <a:pt x="13" y="4"/>
                      <a:pt x="14" y="2"/>
                    </a:cubicBezTo>
                    <a:cubicBezTo>
                      <a:pt x="14" y="1"/>
                      <a:pt x="15" y="1"/>
                      <a:pt x="16" y="1"/>
                    </a:cubicBezTo>
                    <a:cubicBezTo>
                      <a:pt x="16" y="0"/>
                      <a:pt x="17" y="1"/>
                      <a:pt x="17" y="2"/>
                    </a:cubicBezTo>
                    <a:cubicBezTo>
                      <a:pt x="18" y="4"/>
                      <a:pt x="19" y="6"/>
                      <a:pt x="21" y="9"/>
                    </a:cubicBezTo>
                    <a:cubicBezTo>
                      <a:pt x="21" y="9"/>
                      <a:pt x="21" y="10"/>
                      <a:pt x="22" y="10"/>
                    </a:cubicBezTo>
                    <a:cubicBezTo>
                      <a:pt x="25" y="10"/>
                      <a:pt x="27" y="10"/>
                      <a:pt x="30" y="11"/>
                    </a:cubicBezTo>
                    <a:cubicBezTo>
                      <a:pt x="31" y="11"/>
                      <a:pt x="31" y="11"/>
                      <a:pt x="31" y="13"/>
                    </a:cubicBezTo>
                    <a:close/>
                    <a:moveTo>
                      <a:pt x="16" y="6"/>
                    </a:moveTo>
                    <a:cubicBezTo>
                      <a:pt x="15" y="7"/>
                      <a:pt x="14" y="9"/>
                      <a:pt x="13" y="10"/>
                    </a:cubicBezTo>
                    <a:cubicBezTo>
                      <a:pt x="13" y="12"/>
                      <a:pt x="12" y="13"/>
                      <a:pt x="10" y="13"/>
                    </a:cubicBezTo>
                    <a:cubicBezTo>
                      <a:pt x="9" y="13"/>
                      <a:pt x="8" y="13"/>
                      <a:pt x="7" y="13"/>
                    </a:cubicBezTo>
                    <a:cubicBezTo>
                      <a:pt x="7" y="13"/>
                      <a:pt x="6" y="13"/>
                      <a:pt x="5" y="14"/>
                    </a:cubicBezTo>
                    <a:cubicBezTo>
                      <a:pt x="6" y="15"/>
                      <a:pt x="8" y="16"/>
                      <a:pt x="9" y="18"/>
                    </a:cubicBezTo>
                    <a:cubicBezTo>
                      <a:pt x="10" y="19"/>
                      <a:pt x="10" y="20"/>
                      <a:pt x="10" y="21"/>
                    </a:cubicBezTo>
                    <a:cubicBezTo>
                      <a:pt x="10" y="23"/>
                      <a:pt x="9" y="24"/>
                      <a:pt x="9" y="26"/>
                    </a:cubicBezTo>
                    <a:cubicBezTo>
                      <a:pt x="11" y="25"/>
                      <a:pt x="13" y="24"/>
                      <a:pt x="14" y="24"/>
                    </a:cubicBezTo>
                    <a:cubicBezTo>
                      <a:pt x="15" y="23"/>
                      <a:pt x="16" y="23"/>
                      <a:pt x="17" y="24"/>
                    </a:cubicBezTo>
                    <a:cubicBezTo>
                      <a:pt x="19" y="24"/>
                      <a:pt x="20" y="25"/>
                      <a:pt x="22" y="26"/>
                    </a:cubicBezTo>
                    <a:cubicBezTo>
                      <a:pt x="22" y="24"/>
                      <a:pt x="22" y="22"/>
                      <a:pt x="21" y="21"/>
                    </a:cubicBezTo>
                    <a:cubicBezTo>
                      <a:pt x="21" y="19"/>
                      <a:pt x="21" y="19"/>
                      <a:pt x="22" y="18"/>
                    </a:cubicBezTo>
                    <a:cubicBezTo>
                      <a:pt x="23" y="16"/>
                      <a:pt x="25" y="15"/>
                      <a:pt x="26" y="14"/>
                    </a:cubicBezTo>
                    <a:cubicBezTo>
                      <a:pt x="24" y="13"/>
                      <a:pt x="22" y="13"/>
                      <a:pt x="20" y="13"/>
                    </a:cubicBezTo>
                    <a:cubicBezTo>
                      <a:pt x="19" y="13"/>
                      <a:pt x="19" y="12"/>
                      <a:pt x="18" y="11"/>
                    </a:cubicBezTo>
                    <a:cubicBezTo>
                      <a:pt x="17" y="9"/>
                      <a:pt x="17" y="8"/>
                      <a:pt x="16" y="6"/>
                    </a:cubicBezTo>
                    <a:close/>
                  </a:path>
                </a:pathLst>
              </a:custGeom>
              <a:grpFill/>
              <a:ln w="3810">
                <a:solidFill>
                  <a:srgbClr val="599889"/>
                </a:solidFill>
                <a:round/>
                <a:headEnd/>
                <a:tailEnd/>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cxnSp>
          <p:nvCxnSpPr>
            <p:cNvPr id="78" name="Straight Connector 77">
              <a:extLst>
                <a:ext uri="{FF2B5EF4-FFF2-40B4-BE49-F238E27FC236}">
                  <a16:creationId xmlns:a16="http://schemas.microsoft.com/office/drawing/2014/main" id="{421AB37B-A25A-4BFF-BE97-5DDF329D273E}"/>
                </a:ext>
              </a:extLst>
            </p:cNvPr>
            <p:cNvCxnSpPr>
              <a:cxnSpLocks/>
            </p:cNvCxnSpPr>
            <p:nvPr/>
          </p:nvCxnSpPr>
          <p:spPr>
            <a:xfrm>
              <a:off x="1894913" y="1243988"/>
              <a:ext cx="0" cy="758348"/>
            </a:xfrm>
            <a:prstGeom prst="line">
              <a:avLst/>
            </a:prstGeom>
            <a:ln w="15875">
              <a:solidFill>
                <a:srgbClr val="537496"/>
              </a:solidFill>
            </a:ln>
          </p:spPr>
          <p:style>
            <a:lnRef idx="1">
              <a:schemeClr val="accent1"/>
            </a:lnRef>
            <a:fillRef idx="0">
              <a:schemeClr val="accent1"/>
            </a:fillRef>
            <a:effectRef idx="0">
              <a:schemeClr val="accent1"/>
            </a:effectRef>
            <a:fontRef idx="minor">
              <a:schemeClr val="tx1"/>
            </a:fontRef>
          </p:style>
        </p:cxnSp>
        <p:cxnSp>
          <p:nvCxnSpPr>
            <p:cNvPr id="79" name="Straight Connector 78">
              <a:extLst>
                <a:ext uri="{FF2B5EF4-FFF2-40B4-BE49-F238E27FC236}">
                  <a16:creationId xmlns:a16="http://schemas.microsoft.com/office/drawing/2014/main" id="{09690203-2D9B-419D-8F50-48AE9D525174}"/>
                </a:ext>
              </a:extLst>
            </p:cNvPr>
            <p:cNvCxnSpPr>
              <a:cxnSpLocks/>
            </p:cNvCxnSpPr>
            <p:nvPr/>
          </p:nvCxnSpPr>
          <p:spPr>
            <a:xfrm>
              <a:off x="1894913" y="2335910"/>
              <a:ext cx="0" cy="767710"/>
            </a:xfrm>
            <a:prstGeom prst="line">
              <a:avLst/>
            </a:prstGeom>
            <a:ln w="15875">
              <a:solidFill>
                <a:srgbClr val="FBAF1A"/>
              </a:solidFill>
            </a:ln>
          </p:spPr>
          <p:style>
            <a:lnRef idx="1">
              <a:schemeClr val="accent1"/>
            </a:lnRef>
            <a:fillRef idx="0">
              <a:schemeClr val="accent1"/>
            </a:fillRef>
            <a:effectRef idx="0">
              <a:schemeClr val="accent1"/>
            </a:effectRef>
            <a:fontRef idx="minor">
              <a:schemeClr val="tx1"/>
            </a:fontRef>
          </p:style>
        </p:cxnSp>
        <p:cxnSp>
          <p:nvCxnSpPr>
            <p:cNvPr id="80" name="Straight Connector 79">
              <a:extLst>
                <a:ext uri="{FF2B5EF4-FFF2-40B4-BE49-F238E27FC236}">
                  <a16:creationId xmlns:a16="http://schemas.microsoft.com/office/drawing/2014/main" id="{7BA8EFFF-A1E6-4ED8-8AAD-74FCA4F14BFB}"/>
                </a:ext>
              </a:extLst>
            </p:cNvPr>
            <p:cNvCxnSpPr>
              <a:cxnSpLocks/>
            </p:cNvCxnSpPr>
            <p:nvPr/>
          </p:nvCxnSpPr>
          <p:spPr>
            <a:xfrm>
              <a:off x="1894913" y="3423991"/>
              <a:ext cx="0" cy="770274"/>
            </a:xfrm>
            <a:prstGeom prst="line">
              <a:avLst/>
            </a:prstGeom>
            <a:ln w="15875">
              <a:solidFill>
                <a:srgbClr val="599889"/>
              </a:solidFill>
            </a:ln>
          </p:spPr>
          <p:style>
            <a:lnRef idx="1">
              <a:schemeClr val="accent1"/>
            </a:lnRef>
            <a:fillRef idx="0">
              <a:schemeClr val="accent1"/>
            </a:fillRef>
            <a:effectRef idx="0">
              <a:schemeClr val="accent1"/>
            </a:effectRef>
            <a:fontRef idx="minor">
              <a:schemeClr val="tx1"/>
            </a:fontRef>
          </p:style>
        </p:cxnSp>
        <p:grpSp>
          <p:nvGrpSpPr>
            <p:cNvPr id="81" name="Group 80">
              <a:extLst>
                <a:ext uri="{FF2B5EF4-FFF2-40B4-BE49-F238E27FC236}">
                  <a16:creationId xmlns:a16="http://schemas.microsoft.com/office/drawing/2014/main" id="{9875C7A3-D7C8-4059-8CBE-270480DD7BA3}"/>
                </a:ext>
              </a:extLst>
            </p:cNvPr>
            <p:cNvGrpSpPr/>
            <p:nvPr/>
          </p:nvGrpSpPr>
          <p:grpSpPr>
            <a:xfrm>
              <a:off x="4814379" y="530976"/>
              <a:ext cx="3052023" cy="1877185"/>
              <a:chOff x="4814379" y="530976"/>
              <a:chExt cx="3052023" cy="1877185"/>
            </a:xfrm>
          </p:grpSpPr>
          <p:grpSp>
            <p:nvGrpSpPr>
              <p:cNvPr id="83" name="Group 82">
                <a:extLst>
                  <a:ext uri="{FF2B5EF4-FFF2-40B4-BE49-F238E27FC236}">
                    <a16:creationId xmlns:a16="http://schemas.microsoft.com/office/drawing/2014/main" id="{E925FEC7-255B-4F2F-96C9-BDE9206FBEA6}"/>
                  </a:ext>
                </a:extLst>
              </p:cNvPr>
              <p:cNvGrpSpPr/>
              <p:nvPr/>
            </p:nvGrpSpPr>
            <p:grpSpPr>
              <a:xfrm>
                <a:off x="7469527" y="748136"/>
                <a:ext cx="396875" cy="196850"/>
                <a:chOff x="7469527" y="748136"/>
                <a:chExt cx="396875" cy="196850"/>
              </a:xfrm>
            </p:grpSpPr>
            <p:sp>
              <p:nvSpPr>
                <p:cNvPr id="325" name="Freeform 325">
                  <a:extLst>
                    <a:ext uri="{FF2B5EF4-FFF2-40B4-BE49-F238E27FC236}">
                      <a16:creationId xmlns:a16="http://schemas.microsoft.com/office/drawing/2014/main" id="{613A2C75-36CE-4855-8B48-F541BD571239}"/>
                    </a:ext>
                  </a:extLst>
                </p:cNvPr>
                <p:cNvSpPr>
                  <a:spLocks/>
                </p:cNvSpPr>
                <p:nvPr/>
              </p:nvSpPr>
              <p:spPr bwMode="auto">
                <a:xfrm>
                  <a:off x="7587002" y="875136"/>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6" name="Freeform 326">
                  <a:extLst>
                    <a:ext uri="{FF2B5EF4-FFF2-40B4-BE49-F238E27FC236}">
                      <a16:creationId xmlns:a16="http://schemas.microsoft.com/office/drawing/2014/main" id="{DCC999E9-9804-44D3-8465-798AC5384A69}"/>
                    </a:ext>
                  </a:extLst>
                </p:cNvPr>
                <p:cNvSpPr>
                  <a:spLocks/>
                </p:cNvSpPr>
                <p:nvPr/>
              </p:nvSpPr>
              <p:spPr bwMode="auto">
                <a:xfrm>
                  <a:off x="7469527" y="840211"/>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7" name="Freeform 327">
                  <a:extLst>
                    <a:ext uri="{FF2B5EF4-FFF2-40B4-BE49-F238E27FC236}">
                      <a16:creationId xmlns:a16="http://schemas.microsoft.com/office/drawing/2014/main" id="{6AD6033A-593B-45EB-AFEE-D644E2A59AF3}"/>
                    </a:ext>
                  </a:extLst>
                </p:cNvPr>
                <p:cNvSpPr>
                  <a:spLocks/>
                </p:cNvSpPr>
                <p:nvPr/>
              </p:nvSpPr>
              <p:spPr bwMode="auto">
                <a:xfrm>
                  <a:off x="7723527" y="840211"/>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8" name="Freeform 328">
                  <a:extLst>
                    <a:ext uri="{FF2B5EF4-FFF2-40B4-BE49-F238E27FC236}">
                      <a16:creationId xmlns:a16="http://schemas.microsoft.com/office/drawing/2014/main" id="{D80352D7-5FD3-4252-9729-52C85A67CD36}"/>
                    </a:ext>
                  </a:extLst>
                </p:cNvPr>
                <p:cNvSpPr>
                  <a:spLocks/>
                </p:cNvSpPr>
                <p:nvPr/>
              </p:nvSpPr>
              <p:spPr bwMode="auto">
                <a:xfrm>
                  <a:off x="7621927" y="783061"/>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29" name="Freeform 329">
                  <a:extLst>
                    <a:ext uri="{FF2B5EF4-FFF2-40B4-BE49-F238E27FC236}">
                      <a16:creationId xmlns:a16="http://schemas.microsoft.com/office/drawing/2014/main" id="{3ABBBC68-46FF-46DB-AE5C-662ECB4570EA}"/>
                    </a:ext>
                  </a:extLst>
                </p:cNvPr>
                <p:cNvSpPr>
                  <a:spLocks/>
                </p:cNvSpPr>
                <p:nvPr/>
              </p:nvSpPr>
              <p:spPr bwMode="auto">
                <a:xfrm>
                  <a:off x="7501277" y="748136"/>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
              <p:nvSpPr>
                <p:cNvPr id="330" name="Freeform 330">
                  <a:extLst>
                    <a:ext uri="{FF2B5EF4-FFF2-40B4-BE49-F238E27FC236}">
                      <a16:creationId xmlns:a16="http://schemas.microsoft.com/office/drawing/2014/main" id="{32CE6159-A79D-4423-B4E8-7597DA9BC26A}"/>
                    </a:ext>
                  </a:extLst>
                </p:cNvPr>
                <p:cNvSpPr>
                  <a:spLocks/>
                </p:cNvSpPr>
                <p:nvPr/>
              </p:nvSpPr>
              <p:spPr bwMode="auto">
                <a:xfrm>
                  <a:off x="7742577" y="748136"/>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chemeClr val="bg1"/>
                    </a:solidFill>
                    <a:effectLst/>
                    <a:uLnTx/>
                    <a:uFillTx/>
                    <a:latin typeface="Calibri" panose="020F0502020204030204"/>
                    <a:ea typeface="+mn-ea"/>
                    <a:cs typeface="+mn-cs"/>
                  </a:endParaRPr>
                </a:p>
              </p:txBody>
            </p:sp>
          </p:grpSp>
          <p:grpSp>
            <p:nvGrpSpPr>
              <p:cNvPr id="87" name="Group 86">
                <a:extLst>
                  <a:ext uri="{FF2B5EF4-FFF2-40B4-BE49-F238E27FC236}">
                    <a16:creationId xmlns:a16="http://schemas.microsoft.com/office/drawing/2014/main" id="{B6959D65-7F86-4D48-9F1A-8C64EA3D84AB}"/>
                  </a:ext>
                </a:extLst>
              </p:cNvPr>
              <p:cNvGrpSpPr/>
              <p:nvPr/>
            </p:nvGrpSpPr>
            <p:grpSpPr>
              <a:xfrm>
                <a:off x="6231129" y="530976"/>
                <a:ext cx="1126211" cy="137519"/>
                <a:chOff x="6231129" y="530976"/>
                <a:chExt cx="1126211" cy="137519"/>
              </a:xfrm>
            </p:grpSpPr>
            <p:sp>
              <p:nvSpPr>
                <p:cNvPr id="307" name="Freeform: Shape 306">
                  <a:extLst>
                    <a:ext uri="{FF2B5EF4-FFF2-40B4-BE49-F238E27FC236}">
                      <a16:creationId xmlns:a16="http://schemas.microsoft.com/office/drawing/2014/main" id="{F11B9BB0-1315-4CEA-8D04-0C1F4DE26B06}"/>
                    </a:ext>
                  </a:extLst>
                </p:cNvPr>
                <p:cNvSpPr>
                  <a:spLocks noChangeArrowheads="1"/>
                </p:cNvSpPr>
                <p:nvPr/>
              </p:nvSpPr>
              <p:spPr bwMode="auto">
                <a:xfrm>
                  <a:off x="6511354" y="530976"/>
                  <a:ext cx="94464" cy="135422"/>
                </a:xfrm>
                <a:custGeom>
                  <a:avLst/>
                  <a:gdLst/>
                  <a:ahLst/>
                  <a:cxnLst/>
                  <a:rect l="l" t="t" r="r" b="b"/>
                  <a:pathLst>
                    <a:path w="94464" h="135422">
                      <a:moveTo>
                        <a:pt x="0" y="0"/>
                      </a:moveTo>
                      <a:lnTo>
                        <a:pt x="28932" y="0"/>
                      </a:lnTo>
                      <a:lnTo>
                        <a:pt x="28932" y="81525"/>
                      </a:lnTo>
                      <a:lnTo>
                        <a:pt x="29313" y="81525"/>
                      </a:lnTo>
                      <a:cubicBezTo>
                        <a:pt x="31440" y="77493"/>
                        <a:pt x="33663" y="73748"/>
                        <a:pt x="35980" y="70288"/>
                      </a:cubicBezTo>
                      <a:lnTo>
                        <a:pt x="54840" y="42291"/>
                      </a:lnTo>
                      <a:lnTo>
                        <a:pt x="89701" y="42291"/>
                      </a:lnTo>
                      <a:lnTo>
                        <a:pt x="56364" y="80001"/>
                      </a:lnTo>
                      <a:lnTo>
                        <a:pt x="94464" y="135422"/>
                      </a:lnTo>
                      <a:lnTo>
                        <a:pt x="58840" y="135422"/>
                      </a:lnTo>
                      <a:lnTo>
                        <a:pt x="36171" y="97142"/>
                      </a:lnTo>
                      <a:lnTo>
                        <a:pt x="28932" y="106283"/>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8" name="Freeform: Shape 307">
                  <a:extLst>
                    <a:ext uri="{FF2B5EF4-FFF2-40B4-BE49-F238E27FC236}">
                      <a16:creationId xmlns:a16="http://schemas.microsoft.com/office/drawing/2014/main" id="{23909456-13FF-45BB-BE32-CBE5D1218CBD}"/>
                    </a:ext>
                  </a:extLst>
                </p:cNvPr>
                <p:cNvSpPr>
                  <a:spLocks noChangeArrowheads="1"/>
                </p:cNvSpPr>
                <p:nvPr/>
              </p:nvSpPr>
              <p:spPr bwMode="auto">
                <a:xfrm>
                  <a:off x="6720904" y="530976"/>
                  <a:ext cx="88368" cy="135422"/>
                </a:xfrm>
                <a:custGeom>
                  <a:avLst/>
                  <a:gdLst/>
                  <a:ahLst/>
                  <a:cxnLst/>
                  <a:rect l="l" t="t" r="r" b="b"/>
                  <a:pathLst>
                    <a:path w="88368" h="135422">
                      <a:moveTo>
                        <a:pt x="0" y="0"/>
                      </a:moveTo>
                      <a:lnTo>
                        <a:pt x="28932" y="0"/>
                      </a:lnTo>
                      <a:lnTo>
                        <a:pt x="28932" y="53517"/>
                      </a:lnTo>
                      <a:lnTo>
                        <a:pt x="29313" y="53517"/>
                      </a:lnTo>
                      <a:cubicBezTo>
                        <a:pt x="32363" y="49331"/>
                        <a:pt x="36176" y="46096"/>
                        <a:pt x="40752" y="43812"/>
                      </a:cubicBezTo>
                      <a:cubicBezTo>
                        <a:pt x="42964" y="42662"/>
                        <a:pt x="45355" y="41774"/>
                        <a:pt x="47925" y="41148"/>
                      </a:cubicBezTo>
                      <a:cubicBezTo>
                        <a:pt x="50495" y="40521"/>
                        <a:pt x="53124" y="40204"/>
                        <a:pt x="55813" y="40196"/>
                      </a:cubicBezTo>
                      <a:cubicBezTo>
                        <a:pt x="65250" y="40140"/>
                        <a:pt x="72984" y="43439"/>
                        <a:pt x="79016" y="50094"/>
                      </a:cubicBezTo>
                      <a:cubicBezTo>
                        <a:pt x="85049" y="56749"/>
                        <a:pt x="88166" y="67094"/>
                        <a:pt x="88368" y="81130"/>
                      </a:cubicBezTo>
                      <a:lnTo>
                        <a:pt x="88368" y="135422"/>
                      </a:lnTo>
                      <a:lnTo>
                        <a:pt x="59436" y="135422"/>
                      </a:lnTo>
                      <a:lnTo>
                        <a:pt x="59436" y="84178"/>
                      </a:lnTo>
                      <a:cubicBezTo>
                        <a:pt x="59487" y="77986"/>
                        <a:pt x="58335" y="73033"/>
                        <a:pt x="55980" y="69319"/>
                      </a:cubicBezTo>
                      <a:cubicBezTo>
                        <a:pt x="53625" y="65604"/>
                        <a:pt x="49756" y="63699"/>
                        <a:pt x="44374" y="63604"/>
                      </a:cubicBezTo>
                      <a:cubicBezTo>
                        <a:pt x="40565" y="63699"/>
                        <a:pt x="37459" y="64747"/>
                        <a:pt x="35056" y="66747"/>
                      </a:cubicBezTo>
                      <a:cubicBezTo>
                        <a:pt x="32653" y="68747"/>
                        <a:pt x="30930" y="71128"/>
                        <a:pt x="29885" y="73891"/>
                      </a:cubicBezTo>
                      <a:cubicBezTo>
                        <a:pt x="29512" y="74772"/>
                        <a:pt x="29258" y="75772"/>
                        <a:pt x="29122" y="76891"/>
                      </a:cubicBezTo>
                      <a:cubicBezTo>
                        <a:pt x="28987" y="78010"/>
                        <a:pt x="28924" y="79106"/>
                        <a:pt x="28932" y="80177"/>
                      </a:cubicBez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9" name="Freeform: Shape 308">
                  <a:extLst>
                    <a:ext uri="{FF2B5EF4-FFF2-40B4-BE49-F238E27FC236}">
                      <a16:creationId xmlns:a16="http://schemas.microsoft.com/office/drawing/2014/main" id="{F1A2D520-C9BF-4761-8D8A-356415D690DB}"/>
                    </a:ext>
                  </a:extLst>
                </p:cNvPr>
                <p:cNvSpPr>
                  <a:spLocks noChangeArrowheads="1"/>
                </p:cNvSpPr>
                <p:nvPr/>
              </p:nvSpPr>
              <p:spPr bwMode="auto">
                <a:xfrm>
                  <a:off x="6949504" y="530976"/>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0" name="Freeform: Shape 309">
                  <a:extLst>
                    <a:ext uri="{FF2B5EF4-FFF2-40B4-BE49-F238E27FC236}">
                      <a16:creationId xmlns:a16="http://schemas.microsoft.com/office/drawing/2014/main" id="{089BE9DB-9FC1-4793-91B3-40DA4CD36D35}"/>
                    </a:ext>
                  </a:extLst>
                </p:cNvPr>
                <p:cNvSpPr>
                  <a:spLocks noChangeArrowheads="1"/>
                </p:cNvSpPr>
                <p:nvPr/>
              </p:nvSpPr>
              <p:spPr bwMode="auto">
                <a:xfrm>
                  <a:off x="7001321" y="530976"/>
                  <a:ext cx="96369" cy="137518"/>
                </a:xfrm>
                <a:custGeom>
                  <a:avLst/>
                  <a:gdLst/>
                  <a:ahLst/>
                  <a:cxnLst/>
                  <a:rect l="l" t="t" r="r" b="b"/>
                  <a:pathLst>
                    <a:path w="96369" h="137518">
                      <a:moveTo>
                        <a:pt x="66675" y="0"/>
                      </a:moveTo>
                      <a:lnTo>
                        <a:pt x="95607" y="0"/>
                      </a:lnTo>
                      <a:lnTo>
                        <a:pt x="95607" y="107609"/>
                      </a:lnTo>
                      <a:cubicBezTo>
                        <a:pt x="95615" y="112959"/>
                        <a:pt x="95694" y="118118"/>
                        <a:pt x="95845" y="123087"/>
                      </a:cubicBezTo>
                      <a:cubicBezTo>
                        <a:pt x="95996" y="128056"/>
                        <a:pt x="96170" y="132168"/>
                        <a:pt x="96369" y="135422"/>
                      </a:cubicBezTo>
                      <a:lnTo>
                        <a:pt x="70672" y="135422"/>
                      </a:lnTo>
                      <a:lnTo>
                        <a:pt x="69530" y="121913"/>
                      </a:lnTo>
                      <a:lnTo>
                        <a:pt x="68959" y="121913"/>
                      </a:lnTo>
                      <a:cubicBezTo>
                        <a:pt x="65994" y="127059"/>
                        <a:pt x="61920" y="130944"/>
                        <a:pt x="56738" y="133569"/>
                      </a:cubicBezTo>
                      <a:cubicBezTo>
                        <a:pt x="51556" y="136193"/>
                        <a:pt x="45909" y="137510"/>
                        <a:pt x="39797" y="137518"/>
                      </a:cubicBezTo>
                      <a:cubicBezTo>
                        <a:pt x="28472" y="137336"/>
                        <a:pt x="19077" y="132989"/>
                        <a:pt x="11613" y="124476"/>
                      </a:cubicBezTo>
                      <a:cubicBezTo>
                        <a:pt x="4148" y="115962"/>
                        <a:pt x="277" y="104371"/>
                        <a:pt x="0" y="89702"/>
                      </a:cubicBezTo>
                      <a:cubicBezTo>
                        <a:pt x="42" y="79195"/>
                        <a:pt x="1967" y="70244"/>
                        <a:pt x="5774" y="62850"/>
                      </a:cubicBezTo>
                      <a:cubicBezTo>
                        <a:pt x="9582" y="55456"/>
                        <a:pt x="14638" y="49808"/>
                        <a:pt x="20943" y="45906"/>
                      </a:cubicBezTo>
                      <a:cubicBezTo>
                        <a:pt x="27248" y="42004"/>
                        <a:pt x="34168" y="40037"/>
                        <a:pt x="41703" y="40005"/>
                      </a:cubicBezTo>
                      <a:cubicBezTo>
                        <a:pt x="47553" y="40049"/>
                        <a:pt x="52581" y="41008"/>
                        <a:pt x="56786" y="42884"/>
                      </a:cubicBezTo>
                      <a:cubicBezTo>
                        <a:pt x="60992" y="44759"/>
                        <a:pt x="64161" y="47288"/>
                        <a:pt x="66294" y="50472"/>
                      </a:cubicBezTo>
                      <a:lnTo>
                        <a:pt x="66675" y="50472"/>
                      </a:lnTo>
                      <a:lnTo>
                        <a:pt x="66675" y="0"/>
                      </a:lnTo>
                      <a:close/>
                      <a:moveTo>
                        <a:pt x="49328" y="62270"/>
                      </a:moveTo>
                      <a:cubicBezTo>
                        <a:pt x="42656" y="62457"/>
                        <a:pt x="37652" y="65038"/>
                        <a:pt x="34317" y="70013"/>
                      </a:cubicBezTo>
                      <a:cubicBezTo>
                        <a:pt x="30981" y="74988"/>
                        <a:pt x="29313" y="81237"/>
                        <a:pt x="29313" y="88762"/>
                      </a:cubicBezTo>
                      <a:cubicBezTo>
                        <a:pt x="29388" y="96754"/>
                        <a:pt x="31191" y="103020"/>
                        <a:pt x="34722" y="107558"/>
                      </a:cubicBezTo>
                      <a:cubicBezTo>
                        <a:pt x="38252" y="112097"/>
                        <a:pt x="43057" y="114408"/>
                        <a:pt x="49137" y="114491"/>
                      </a:cubicBezTo>
                      <a:cubicBezTo>
                        <a:pt x="53407" y="114423"/>
                        <a:pt x="57068" y="113129"/>
                        <a:pt x="60122" y="110608"/>
                      </a:cubicBezTo>
                      <a:cubicBezTo>
                        <a:pt x="63176" y="108086"/>
                        <a:pt x="65170" y="104743"/>
                        <a:pt x="66103" y="100578"/>
                      </a:cubicBezTo>
                      <a:cubicBezTo>
                        <a:pt x="66484" y="98452"/>
                        <a:pt x="66675" y="96224"/>
                        <a:pt x="66675" y="93893"/>
                      </a:cubicBezTo>
                      <a:lnTo>
                        <a:pt x="66675" y="81710"/>
                      </a:lnTo>
                      <a:cubicBezTo>
                        <a:pt x="66683" y="80928"/>
                        <a:pt x="66667" y="80062"/>
                        <a:pt x="66627" y="79113"/>
                      </a:cubicBezTo>
                      <a:cubicBezTo>
                        <a:pt x="66587" y="78164"/>
                        <a:pt x="66476" y="77251"/>
                        <a:pt x="66294" y="76374"/>
                      </a:cubicBezTo>
                      <a:cubicBezTo>
                        <a:pt x="65396" y="72451"/>
                        <a:pt x="63474" y="69147"/>
                        <a:pt x="60527" y="66463"/>
                      </a:cubicBezTo>
                      <a:cubicBezTo>
                        <a:pt x="57580" y="63779"/>
                        <a:pt x="53847" y="62381"/>
                        <a:pt x="49328" y="6227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1" name="Freeform: Shape 310">
                  <a:extLst>
                    <a:ext uri="{FF2B5EF4-FFF2-40B4-BE49-F238E27FC236}">
                      <a16:creationId xmlns:a16="http://schemas.microsoft.com/office/drawing/2014/main" id="{92703383-CECB-48C9-B42C-097B84290F1B}"/>
                    </a:ext>
                  </a:extLst>
                </p:cNvPr>
                <p:cNvSpPr>
                  <a:spLocks noChangeArrowheads="1"/>
                </p:cNvSpPr>
                <p:nvPr/>
              </p:nvSpPr>
              <p:spPr bwMode="auto">
                <a:xfrm>
                  <a:off x="6231129" y="536121"/>
                  <a:ext cx="87987" cy="132183"/>
                </a:xfrm>
                <a:custGeom>
                  <a:avLst/>
                  <a:gdLst/>
                  <a:ahLst/>
                  <a:cxnLst/>
                  <a:rect l="l" t="t" r="r" b="b"/>
                  <a:pathLst>
                    <a:path w="87987" h="132183">
                      <a:moveTo>
                        <a:pt x="50094" y="0"/>
                      </a:moveTo>
                      <a:cubicBezTo>
                        <a:pt x="57402" y="43"/>
                        <a:pt x="63743" y="670"/>
                        <a:pt x="69117" y="1880"/>
                      </a:cubicBezTo>
                      <a:cubicBezTo>
                        <a:pt x="74492" y="3090"/>
                        <a:pt x="79069" y="4622"/>
                        <a:pt x="82848" y="6477"/>
                      </a:cubicBezTo>
                      <a:lnTo>
                        <a:pt x="76376" y="29696"/>
                      </a:lnTo>
                      <a:cubicBezTo>
                        <a:pt x="73874" y="28358"/>
                        <a:pt x="70360" y="27032"/>
                        <a:pt x="65834" y="25718"/>
                      </a:cubicBezTo>
                      <a:cubicBezTo>
                        <a:pt x="61308" y="24404"/>
                        <a:pt x="55934" y="23697"/>
                        <a:pt x="49713" y="23598"/>
                      </a:cubicBezTo>
                      <a:cubicBezTo>
                        <a:pt x="43429" y="23709"/>
                        <a:pt x="38742" y="24964"/>
                        <a:pt x="35652" y="27362"/>
                      </a:cubicBezTo>
                      <a:cubicBezTo>
                        <a:pt x="32561" y="29760"/>
                        <a:pt x="31020" y="32634"/>
                        <a:pt x="31028" y="35985"/>
                      </a:cubicBezTo>
                      <a:cubicBezTo>
                        <a:pt x="30972" y="39931"/>
                        <a:pt x="32847" y="43186"/>
                        <a:pt x="36652" y="45750"/>
                      </a:cubicBezTo>
                      <a:cubicBezTo>
                        <a:pt x="40458" y="48315"/>
                        <a:pt x="46527" y="51094"/>
                        <a:pt x="54861" y="54087"/>
                      </a:cubicBezTo>
                      <a:cubicBezTo>
                        <a:pt x="66154" y="58220"/>
                        <a:pt x="74507" y="63388"/>
                        <a:pt x="79921" y="69593"/>
                      </a:cubicBezTo>
                      <a:cubicBezTo>
                        <a:pt x="85334" y="75798"/>
                        <a:pt x="88023" y="83396"/>
                        <a:pt x="87987" y="92388"/>
                      </a:cubicBezTo>
                      <a:cubicBezTo>
                        <a:pt x="88040" y="103464"/>
                        <a:pt x="83843" y="112787"/>
                        <a:pt x="75396" y="120358"/>
                      </a:cubicBezTo>
                      <a:cubicBezTo>
                        <a:pt x="66950" y="127929"/>
                        <a:pt x="53940" y="131870"/>
                        <a:pt x="36366" y="132183"/>
                      </a:cubicBezTo>
                      <a:cubicBezTo>
                        <a:pt x="28887" y="132100"/>
                        <a:pt x="21897" y="131267"/>
                        <a:pt x="15397" y="129685"/>
                      </a:cubicBezTo>
                      <a:cubicBezTo>
                        <a:pt x="8896" y="128103"/>
                        <a:pt x="3764" y="126272"/>
                        <a:pt x="0" y="124190"/>
                      </a:cubicBezTo>
                      <a:lnTo>
                        <a:pt x="5902" y="100391"/>
                      </a:lnTo>
                      <a:cubicBezTo>
                        <a:pt x="9800" y="102475"/>
                        <a:pt x="14567" y="104309"/>
                        <a:pt x="20203" y="105893"/>
                      </a:cubicBezTo>
                      <a:cubicBezTo>
                        <a:pt x="25840" y="107477"/>
                        <a:pt x="31799" y="108311"/>
                        <a:pt x="38082" y="108394"/>
                      </a:cubicBezTo>
                      <a:cubicBezTo>
                        <a:pt x="44772" y="108339"/>
                        <a:pt x="49840" y="107069"/>
                        <a:pt x="53288" y="104583"/>
                      </a:cubicBezTo>
                      <a:cubicBezTo>
                        <a:pt x="56736" y="102098"/>
                        <a:pt x="58468" y="98732"/>
                        <a:pt x="58484" y="94484"/>
                      </a:cubicBezTo>
                      <a:cubicBezTo>
                        <a:pt x="58551" y="90570"/>
                        <a:pt x="56891" y="87251"/>
                        <a:pt x="53503" y="84528"/>
                      </a:cubicBezTo>
                      <a:cubicBezTo>
                        <a:pt x="50114" y="81804"/>
                        <a:pt x="44593" y="79153"/>
                        <a:pt x="36938" y="76572"/>
                      </a:cubicBezTo>
                      <a:cubicBezTo>
                        <a:pt x="26132" y="72817"/>
                        <a:pt x="17563" y="67846"/>
                        <a:pt x="11233" y="61661"/>
                      </a:cubicBezTo>
                      <a:cubicBezTo>
                        <a:pt x="4903" y="55476"/>
                        <a:pt x="1667" y="47743"/>
                        <a:pt x="1524" y="38462"/>
                      </a:cubicBezTo>
                      <a:cubicBezTo>
                        <a:pt x="1666" y="27276"/>
                        <a:pt x="5998" y="18127"/>
                        <a:pt x="14519" y="11016"/>
                      </a:cubicBezTo>
                      <a:cubicBezTo>
                        <a:pt x="23041" y="3906"/>
                        <a:pt x="34899" y="233"/>
                        <a:pt x="5009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2" name="Freeform: Shape 311">
                  <a:extLst>
                    <a:ext uri="{FF2B5EF4-FFF2-40B4-BE49-F238E27FC236}">
                      <a16:creationId xmlns:a16="http://schemas.microsoft.com/office/drawing/2014/main" id="{7C096428-45B9-4335-8B04-675E4EA575EE}"/>
                    </a:ext>
                  </a:extLst>
                </p:cNvPr>
                <p:cNvSpPr>
                  <a:spLocks noChangeArrowheads="1"/>
                </p:cNvSpPr>
                <p:nvPr/>
              </p:nvSpPr>
              <p:spPr bwMode="auto">
                <a:xfrm>
                  <a:off x="6331523" y="548121"/>
                  <a:ext cx="61507" cy="120182"/>
                </a:xfrm>
                <a:custGeom>
                  <a:avLst/>
                  <a:gdLst/>
                  <a:ahLst/>
                  <a:cxnLst/>
                  <a:rect l="l" t="t" r="r" b="b"/>
                  <a:pathLst>
                    <a:path w="61507" h="120182">
                      <a:moveTo>
                        <a:pt x="40743" y="0"/>
                      </a:moveTo>
                      <a:lnTo>
                        <a:pt x="40743" y="25146"/>
                      </a:lnTo>
                      <a:lnTo>
                        <a:pt x="61507" y="25146"/>
                      </a:lnTo>
                      <a:lnTo>
                        <a:pt x="61507" y="46459"/>
                      </a:lnTo>
                      <a:lnTo>
                        <a:pt x="40743" y="46459"/>
                      </a:lnTo>
                      <a:lnTo>
                        <a:pt x="40743" y="80193"/>
                      </a:lnTo>
                      <a:cubicBezTo>
                        <a:pt x="40683" y="85796"/>
                        <a:pt x="41517" y="89933"/>
                        <a:pt x="43243" y="92605"/>
                      </a:cubicBezTo>
                      <a:cubicBezTo>
                        <a:pt x="44970" y="95278"/>
                        <a:pt x="47946" y="96604"/>
                        <a:pt x="52173" y="96584"/>
                      </a:cubicBezTo>
                      <a:cubicBezTo>
                        <a:pt x="54114" y="96588"/>
                        <a:pt x="55709" y="96532"/>
                        <a:pt x="56959" y="96417"/>
                      </a:cubicBezTo>
                      <a:cubicBezTo>
                        <a:pt x="58209" y="96302"/>
                        <a:pt x="59471" y="96103"/>
                        <a:pt x="60745" y="95822"/>
                      </a:cubicBezTo>
                      <a:lnTo>
                        <a:pt x="60936" y="117708"/>
                      </a:lnTo>
                      <a:cubicBezTo>
                        <a:pt x="59075" y="118394"/>
                        <a:pt x="56511" y="118973"/>
                        <a:pt x="53244" y="119445"/>
                      </a:cubicBezTo>
                      <a:cubicBezTo>
                        <a:pt x="49978" y="119916"/>
                        <a:pt x="46319" y="120162"/>
                        <a:pt x="42267" y="120182"/>
                      </a:cubicBezTo>
                      <a:cubicBezTo>
                        <a:pt x="37571" y="120146"/>
                        <a:pt x="33352" y="119409"/>
                        <a:pt x="29608" y="117970"/>
                      </a:cubicBezTo>
                      <a:cubicBezTo>
                        <a:pt x="25865" y="116531"/>
                        <a:pt x="22787" y="114604"/>
                        <a:pt x="20376" y="112189"/>
                      </a:cubicBezTo>
                      <a:cubicBezTo>
                        <a:pt x="17712" y="109446"/>
                        <a:pt x="15713" y="105798"/>
                        <a:pt x="14381" y="101244"/>
                      </a:cubicBezTo>
                      <a:cubicBezTo>
                        <a:pt x="13048" y="96691"/>
                        <a:pt x="12382" y="91135"/>
                        <a:pt x="12382" y="84577"/>
                      </a:cubicBezTo>
                      <a:lnTo>
                        <a:pt x="12382" y="46459"/>
                      </a:lnTo>
                      <a:lnTo>
                        <a:pt x="0" y="46459"/>
                      </a:lnTo>
                      <a:lnTo>
                        <a:pt x="0" y="25146"/>
                      </a:lnTo>
                      <a:lnTo>
                        <a:pt x="12382" y="25146"/>
                      </a:lnTo>
                      <a:lnTo>
                        <a:pt x="12382" y="7811"/>
                      </a:lnTo>
                      <a:lnTo>
                        <a:pt x="40743"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3" name="Freeform: Shape 312">
                  <a:extLst>
                    <a:ext uri="{FF2B5EF4-FFF2-40B4-BE49-F238E27FC236}">
                      <a16:creationId xmlns:a16="http://schemas.microsoft.com/office/drawing/2014/main" id="{2A0F3FE8-0204-4B54-A5AC-219023E46AE5}"/>
                    </a:ext>
                  </a:extLst>
                </p:cNvPr>
                <p:cNvSpPr>
                  <a:spLocks noChangeArrowheads="1"/>
                </p:cNvSpPr>
                <p:nvPr/>
              </p:nvSpPr>
              <p:spPr bwMode="auto">
                <a:xfrm>
                  <a:off x="6400484" y="570982"/>
                  <a:ext cx="85129" cy="97513"/>
                </a:xfrm>
                <a:custGeom>
                  <a:avLst/>
                  <a:gdLst/>
                  <a:ahLst/>
                  <a:cxnLst/>
                  <a:rect l="l" t="t" r="r" b="b"/>
                  <a:pathLst>
                    <a:path w="85129" h="97513">
                      <a:moveTo>
                        <a:pt x="42851" y="0"/>
                      </a:moveTo>
                      <a:cubicBezTo>
                        <a:pt x="58132" y="301"/>
                        <a:pt x="68805" y="4267"/>
                        <a:pt x="74871" y="11897"/>
                      </a:cubicBezTo>
                      <a:cubicBezTo>
                        <a:pt x="80936" y="19528"/>
                        <a:pt x="83848" y="29021"/>
                        <a:pt x="83605" y="40377"/>
                      </a:cubicBezTo>
                      <a:lnTo>
                        <a:pt x="83605" y="72938"/>
                      </a:lnTo>
                      <a:cubicBezTo>
                        <a:pt x="83597" y="77387"/>
                        <a:pt x="83709" y="81586"/>
                        <a:pt x="83939" y="85535"/>
                      </a:cubicBezTo>
                      <a:cubicBezTo>
                        <a:pt x="84169" y="89484"/>
                        <a:pt x="84566" y="92778"/>
                        <a:pt x="85129" y="95417"/>
                      </a:cubicBezTo>
                      <a:lnTo>
                        <a:pt x="59052" y="95417"/>
                      </a:lnTo>
                      <a:lnTo>
                        <a:pt x="57339" y="86096"/>
                      </a:lnTo>
                      <a:lnTo>
                        <a:pt x="56768" y="86096"/>
                      </a:lnTo>
                      <a:cubicBezTo>
                        <a:pt x="53678" y="89818"/>
                        <a:pt x="49850" y="92649"/>
                        <a:pt x="45282" y="94587"/>
                      </a:cubicBezTo>
                      <a:cubicBezTo>
                        <a:pt x="40714" y="96526"/>
                        <a:pt x="35645" y="97501"/>
                        <a:pt x="30076" y="97513"/>
                      </a:cubicBezTo>
                      <a:cubicBezTo>
                        <a:pt x="20578" y="97252"/>
                        <a:pt x="13209" y="94349"/>
                        <a:pt x="7971" y="88803"/>
                      </a:cubicBezTo>
                      <a:cubicBezTo>
                        <a:pt x="2732" y="83258"/>
                        <a:pt x="75" y="76636"/>
                        <a:pt x="0" y="68938"/>
                      </a:cubicBezTo>
                      <a:cubicBezTo>
                        <a:pt x="217" y="56873"/>
                        <a:pt x="5207" y="47917"/>
                        <a:pt x="14971" y="42069"/>
                      </a:cubicBezTo>
                      <a:cubicBezTo>
                        <a:pt x="24734" y="36220"/>
                        <a:pt x="37968" y="33310"/>
                        <a:pt x="54672" y="33338"/>
                      </a:cubicBezTo>
                      <a:lnTo>
                        <a:pt x="54672" y="32193"/>
                      </a:lnTo>
                      <a:cubicBezTo>
                        <a:pt x="54859" y="29430"/>
                        <a:pt x="53818" y="26750"/>
                        <a:pt x="51550" y="24154"/>
                      </a:cubicBezTo>
                      <a:cubicBezTo>
                        <a:pt x="49282" y="21558"/>
                        <a:pt x="44666" y="20166"/>
                        <a:pt x="37703" y="19979"/>
                      </a:cubicBezTo>
                      <a:cubicBezTo>
                        <a:pt x="32842" y="20035"/>
                        <a:pt x="28126" y="20735"/>
                        <a:pt x="23556" y="22078"/>
                      </a:cubicBezTo>
                      <a:cubicBezTo>
                        <a:pt x="18986" y="23422"/>
                        <a:pt x="15131" y="25076"/>
                        <a:pt x="11991" y="27040"/>
                      </a:cubicBezTo>
                      <a:lnTo>
                        <a:pt x="6662" y="8372"/>
                      </a:lnTo>
                      <a:cubicBezTo>
                        <a:pt x="9940" y="6442"/>
                        <a:pt x="14660" y="4595"/>
                        <a:pt x="20821" y="2831"/>
                      </a:cubicBezTo>
                      <a:cubicBezTo>
                        <a:pt x="26982" y="1067"/>
                        <a:pt x="34325" y="123"/>
                        <a:pt x="42851" y="0"/>
                      </a:cubicBezTo>
                      <a:close/>
                      <a:moveTo>
                        <a:pt x="55626" y="51412"/>
                      </a:moveTo>
                      <a:cubicBezTo>
                        <a:pt x="47824" y="51332"/>
                        <a:pt x="41405" y="52397"/>
                        <a:pt x="36368" y="54605"/>
                      </a:cubicBezTo>
                      <a:cubicBezTo>
                        <a:pt x="31331" y="56814"/>
                        <a:pt x="28726" y="60643"/>
                        <a:pt x="28551" y="66094"/>
                      </a:cubicBezTo>
                      <a:cubicBezTo>
                        <a:pt x="28622" y="69808"/>
                        <a:pt x="29719" y="72581"/>
                        <a:pt x="31840" y="74412"/>
                      </a:cubicBezTo>
                      <a:cubicBezTo>
                        <a:pt x="33961" y="76243"/>
                        <a:pt x="36678" y="77157"/>
                        <a:pt x="39991" y="77153"/>
                      </a:cubicBezTo>
                      <a:cubicBezTo>
                        <a:pt x="43586" y="77077"/>
                        <a:pt x="46740" y="76037"/>
                        <a:pt x="49453" y="74031"/>
                      </a:cubicBezTo>
                      <a:cubicBezTo>
                        <a:pt x="52166" y="72025"/>
                        <a:pt x="54033" y="69506"/>
                        <a:pt x="55054" y="66475"/>
                      </a:cubicBezTo>
                      <a:cubicBezTo>
                        <a:pt x="55244" y="65708"/>
                        <a:pt x="55387" y="64906"/>
                        <a:pt x="55483" y="64068"/>
                      </a:cubicBezTo>
                      <a:cubicBezTo>
                        <a:pt x="55578" y="63230"/>
                        <a:pt x="55626" y="62379"/>
                        <a:pt x="55626" y="61517"/>
                      </a:cubicBezTo>
                      <a:lnTo>
                        <a:pt x="55626" y="51412"/>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4" name="Freeform: Shape 313">
                  <a:extLst>
                    <a:ext uri="{FF2B5EF4-FFF2-40B4-BE49-F238E27FC236}">
                      <a16:creationId xmlns:a16="http://schemas.microsoft.com/office/drawing/2014/main" id="{5C63A867-B4FB-4AB7-A857-8CD473E65E00}"/>
                    </a:ext>
                  </a:extLst>
                </p:cNvPr>
                <p:cNvSpPr>
                  <a:spLocks noChangeArrowheads="1"/>
                </p:cNvSpPr>
                <p:nvPr/>
              </p:nvSpPr>
              <p:spPr bwMode="auto">
                <a:xfrm>
                  <a:off x="6829871" y="570982"/>
                  <a:ext cx="97321" cy="97513"/>
                </a:xfrm>
                <a:custGeom>
                  <a:avLst/>
                  <a:gdLst/>
                  <a:ahLst/>
                  <a:cxnLst/>
                  <a:rect l="l" t="t" r="r" b="b"/>
                  <a:pathLst>
                    <a:path w="97321" h="97513">
                      <a:moveTo>
                        <a:pt x="49900" y="0"/>
                      </a:moveTo>
                      <a:cubicBezTo>
                        <a:pt x="64295" y="229"/>
                        <a:pt x="75747" y="4671"/>
                        <a:pt x="84256" y="13325"/>
                      </a:cubicBezTo>
                      <a:cubicBezTo>
                        <a:pt x="92764" y="21980"/>
                        <a:pt x="97120" y="33472"/>
                        <a:pt x="97321" y="47804"/>
                      </a:cubicBezTo>
                      <a:cubicBezTo>
                        <a:pt x="97177" y="59154"/>
                        <a:pt x="94780" y="68503"/>
                        <a:pt x="90129" y="75849"/>
                      </a:cubicBezTo>
                      <a:cubicBezTo>
                        <a:pt x="85479" y="83196"/>
                        <a:pt x="79442" y="88647"/>
                        <a:pt x="72018" y="92204"/>
                      </a:cubicBezTo>
                      <a:cubicBezTo>
                        <a:pt x="64594" y="95761"/>
                        <a:pt x="56649" y="97531"/>
                        <a:pt x="48184" y="97513"/>
                      </a:cubicBezTo>
                      <a:cubicBezTo>
                        <a:pt x="34256" y="97395"/>
                        <a:pt x="22820" y="93159"/>
                        <a:pt x="13875" y="84806"/>
                      </a:cubicBezTo>
                      <a:cubicBezTo>
                        <a:pt x="4929" y="76453"/>
                        <a:pt x="304" y="64690"/>
                        <a:pt x="0" y="49519"/>
                      </a:cubicBezTo>
                      <a:cubicBezTo>
                        <a:pt x="197" y="34199"/>
                        <a:pt x="4751" y="22159"/>
                        <a:pt x="13661" y="13397"/>
                      </a:cubicBezTo>
                      <a:cubicBezTo>
                        <a:pt x="22570" y="4636"/>
                        <a:pt x="34650" y="170"/>
                        <a:pt x="49900" y="0"/>
                      </a:cubicBezTo>
                      <a:close/>
                      <a:moveTo>
                        <a:pt x="48946" y="20741"/>
                      </a:moveTo>
                      <a:cubicBezTo>
                        <a:pt x="42148" y="21051"/>
                        <a:pt x="37255" y="24005"/>
                        <a:pt x="34269" y="29603"/>
                      </a:cubicBezTo>
                      <a:cubicBezTo>
                        <a:pt x="31282" y="35201"/>
                        <a:pt x="29821" y="41586"/>
                        <a:pt x="29884" y="48756"/>
                      </a:cubicBezTo>
                      <a:cubicBezTo>
                        <a:pt x="29904" y="56928"/>
                        <a:pt x="31532" y="63598"/>
                        <a:pt x="34769" y="68768"/>
                      </a:cubicBezTo>
                      <a:cubicBezTo>
                        <a:pt x="38006" y="73937"/>
                        <a:pt x="42731" y="76605"/>
                        <a:pt x="48946" y="76772"/>
                      </a:cubicBezTo>
                      <a:cubicBezTo>
                        <a:pt x="54721" y="76657"/>
                        <a:pt x="59232" y="74076"/>
                        <a:pt x="62481" y="69030"/>
                      </a:cubicBezTo>
                      <a:cubicBezTo>
                        <a:pt x="65729" y="63983"/>
                        <a:pt x="67381" y="57162"/>
                        <a:pt x="67437" y="48566"/>
                      </a:cubicBezTo>
                      <a:cubicBezTo>
                        <a:pt x="67488" y="41403"/>
                        <a:pt x="66051" y="35051"/>
                        <a:pt x="63124" y="29508"/>
                      </a:cubicBezTo>
                      <a:cubicBezTo>
                        <a:pt x="60197" y="23965"/>
                        <a:pt x="55471" y="21043"/>
                        <a:pt x="48946" y="2074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5" name="Freeform: Shape 314">
                  <a:extLst>
                    <a:ext uri="{FF2B5EF4-FFF2-40B4-BE49-F238E27FC236}">
                      <a16:creationId xmlns:a16="http://schemas.microsoft.com/office/drawing/2014/main" id="{D1D9E147-7A23-40C9-BC95-6F880CC7C1F8}"/>
                    </a:ext>
                  </a:extLst>
                </p:cNvPr>
                <p:cNvSpPr>
                  <a:spLocks noChangeArrowheads="1"/>
                </p:cNvSpPr>
                <p:nvPr/>
              </p:nvSpPr>
              <p:spPr bwMode="auto">
                <a:xfrm>
                  <a:off x="7224967" y="570980"/>
                  <a:ext cx="57888" cy="95419"/>
                </a:xfrm>
                <a:custGeom>
                  <a:avLst/>
                  <a:gdLst/>
                  <a:ahLst/>
                  <a:cxnLst/>
                  <a:rect l="l" t="t" r="r" b="b"/>
                  <a:pathLst>
                    <a:path w="57888" h="95419">
                      <a:moveTo>
                        <a:pt x="51792" y="2"/>
                      </a:moveTo>
                      <a:cubicBezTo>
                        <a:pt x="53082" y="2"/>
                        <a:pt x="54169" y="50"/>
                        <a:pt x="55054" y="145"/>
                      </a:cubicBezTo>
                      <a:cubicBezTo>
                        <a:pt x="55939" y="241"/>
                        <a:pt x="56884" y="383"/>
                        <a:pt x="57888" y="574"/>
                      </a:cubicBezTo>
                      <a:lnTo>
                        <a:pt x="57888" y="27792"/>
                      </a:lnTo>
                      <a:cubicBezTo>
                        <a:pt x="56765" y="27593"/>
                        <a:pt x="55582" y="27419"/>
                        <a:pt x="54340" y="27268"/>
                      </a:cubicBezTo>
                      <a:cubicBezTo>
                        <a:pt x="53097" y="27117"/>
                        <a:pt x="51677" y="27038"/>
                        <a:pt x="50077" y="27030"/>
                      </a:cubicBezTo>
                      <a:cubicBezTo>
                        <a:pt x="44704" y="27081"/>
                        <a:pt x="40306" y="28407"/>
                        <a:pt x="36885" y="31006"/>
                      </a:cubicBezTo>
                      <a:cubicBezTo>
                        <a:pt x="33464" y="33606"/>
                        <a:pt x="31258" y="37170"/>
                        <a:pt x="30265" y="41698"/>
                      </a:cubicBezTo>
                      <a:cubicBezTo>
                        <a:pt x="30075" y="42658"/>
                        <a:pt x="29932" y="43691"/>
                        <a:pt x="29837" y="44795"/>
                      </a:cubicBezTo>
                      <a:cubicBezTo>
                        <a:pt x="29741" y="45900"/>
                        <a:pt x="29694" y="47030"/>
                        <a:pt x="29694" y="48187"/>
                      </a:cubicBezTo>
                      <a:lnTo>
                        <a:pt x="29694" y="95419"/>
                      </a:lnTo>
                      <a:lnTo>
                        <a:pt x="762" y="95419"/>
                      </a:lnTo>
                      <a:lnTo>
                        <a:pt x="762" y="32951"/>
                      </a:lnTo>
                      <a:cubicBezTo>
                        <a:pt x="766" y="26174"/>
                        <a:pt x="710" y="20350"/>
                        <a:pt x="595" y="15477"/>
                      </a:cubicBezTo>
                      <a:cubicBezTo>
                        <a:pt x="480" y="10605"/>
                        <a:pt x="281" y="6209"/>
                        <a:pt x="0" y="2288"/>
                      </a:cubicBezTo>
                      <a:lnTo>
                        <a:pt x="24745" y="2288"/>
                      </a:lnTo>
                      <a:lnTo>
                        <a:pt x="25887" y="19416"/>
                      </a:lnTo>
                      <a:lnTo>
                        <a:pt x="26648" y="19416"/>
                      </a:lnTo>
                      <a:cubicBezTo>
                        <a:pt x="29207" y="12612"/>
                        <a:pt x="32850" y="7663"/>
                        <a:pt x="37576" y="4570"/>
                      </a:cubicBezTo>
                      <a:cubicBezTo>
                        <a:pt x="42303" y="1478"/>
                        <a:pt x="47041" y="-45"/>
                        <a:pt x="51792" y="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6" name="Freeform: Shape 315">
                  <a:extLst>
                    <a:ext uri="{FF2B5EF4-FFF2-40B4-BE49-F238E27FC236}">
                      <a16:creationId xmlns:a16="http://schemas.microsoft.com/office/drawing/2014/main" id="{E52BCD65-D778-4401-8378-A35A170D3594}"/>
                    </a:ext>
                  </a:extLst>
                </p:cNvPr>
                <p:cNvSpPr>
                  <a:spLocks noChangeArrowheads="1"/>
                </p:cNvSpPr>
                <p:nvPr/>
              </p:nvSpPr>
              <p:spPr bwMode="auto">
                <a:xfrm>
                  <a:off x="7287070" y="570982"/>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7" y="29806"/>
                        <a:pt x="31069" y="31688"/>
                        <a:pt x="33319" y="33248"/>
                      </a:cubicBezTo>
                      <a:cubicBezTo>
                        <a:pt x="35568" y="34809"/>
                        <a:pt x="39511" y="36548"/>
                        <a:pt x="45146" y="38466"/>
                      </a:cubicBezTo>
                      <a:cubicBezTo>
                        <a:pt x="53925" y="41487"/>
                        <a:pt x="60301" y="45354"/>
                        <a:pt x="64275" y="50067"/>
                      </a:cubicBezTo>
                      <a:cubicBezTo>
                        <a:pt x="68248" y="54780"/>
                        <a:pt x="70246" y="60505"/>
                        <a:pt x="70270" y="67243"/>
                      </a:cubicBezTo>
                      <a:cubicBezTo>
                        <a:pt x="70263" y="76170"/>
                        <a:pt x="66899" y="83405"/>
                        <a:pt x="60178" y="88948"/>
                      </a:cubicBezTo>
                      <a:cubicBezTo>
                        <a:pt x="53457" y="94492"/>
                        <a:pt x="43423" y="97346"/>
                        <a:pt x="30075" y="97513"/>
                      </a:cubicBezTo>
                      <a:cubicBezTo>
                        <a:pt x="23932"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7" name="Freeform: Shape 316">
                  <a:extLst>
                    <a:ext uri="{FF2B5EF4-FFF2-40B4-BE49-F238E27FC236}">
                      <a16:creationId xmlns:a16="http://schemas.microsoft.com/office/drawing/2014/main" id="{3DEA662A-691A-4BCA-959C-0A7217833247}"/>
                    </a:ext>
                  </a:extLst>
                </p:cNvPr>
                <p:cNvSpPr>
                  <a:spLocks noChangeArrowheads="1"/>
                </p:cNvSpPr>
                <p:nvPr/>
              </p:nvSpPr>
              <p:spPr bwMode="auto">
                <a:xfrm>
                  <a:off x="6610794"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10"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18" name="Freeform: Shape 317">
                  <a:extLst>
                    <a:ext uri="{FF2B5EF4-FFF2-40B4-BE49-F238E27FC236}">
                      <a16:creationId xmlns:a16="http://schemas.microsoft.com/office/drawing/2014/main" id="{A4B3129D-F855-4733-B7F6-EAE0CB164A47}"/>
                    </a:ext>
                  </a:extLst>
                </p:cNvPr>
                <p:cNvSpPr>
                  <a:spLocks noChangeArrowheads="1"/>
                </p:cNvSpPr>
                <p:nvPr/>
              </p:nvSpPr>
              <p:spPr bwMode="auto">
                <a:xfrm>
                  <a:off x="7115619"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4"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nvGrpSpPr>
              <p:cNvPr id="88" name="Group 87">
                <a:extLst>
                  <a:ext uri="{FF2B5EF4-FFF2-40B4-BE49-F238E27FC236}">
                    <a16:creationId xmlns:a16="http://schemas.microsoft.com/office/drawing/2014/main" id="{DFDDCEA0-E00E-40CD-B16B-57616D86107F}"/>
                  </a:ext>
                </a:extLst>
              </p:cNvPr>
              <p:cNvGrpSpPr/>
              <p:nvPr/>
            </p:nvGrpSpPr>
            <p:grpSpPr>
              <a:xfrm>
                <a:off x="5340541" y="787386"/>
                <a:ext cx="1882849" cy="379996"/>
                <a:chOff x="5340541" y="787386"/>
                <a:chExt cx="1882849" cy="379996"/>
              </a:xfrm>
            </p:grpSpPr>
            <p:sp>
              <p:nvSpPr>
                <p:cNvPr id="224" name="Freeform: Shape 223">
                  <a:extLst>
                    <a:ext uri="{FF2B5EF4-FFF2-40B4-BE49-F238E27FC236}">
                      <a16:creationId xmlns:a16="http://schemas.microsoft.com/office/drawing/2014/main" id="{43800246-098B-4752-9F58-957AD86D2CF8}"/>
                    </a:ext>
                  </a:extLst>
                </p:cNvPr>
                <p:cNvSpPr>
                  <a:spLocks noChangeArrowheads="1"/>
                </p:cNvSpPr>
                <p:nvPr/>
              </p:nvSpPr>
              <p:spPr bwMode="auto">
                <a:xfrm>
                  <a:off x="6273990" y="787386"/>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1"/>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4"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5" name="Freeform: Shape 224">
                  <a:extLst>
                    <a:ext uri="{FF2B5EF4-FFF2-40B4-BE49-F238E27FC236}">
                      <a16:creationId xmlns:a16="http://schemas.microsoft.com/office/drawing/2014/main" id="{465642EA-4CC9-43C1-9E16-EB5FBD63550D}"/>
                    </a:ext>
                  </a:extLst>
                </p:cNvPr>
                <p:cNvSpPr>
                  <a:spLocks noChangeArrowheads="1"/>
                </p:cNvSpPr>
                <p:nvPr/>
              </p:nvSpPr>
              <p:spPr bwMode="auto">
                <a:xfrm>
                  <a:off x="6468491"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6" name="Freeform: Shape 225">
                  <a:extLst>
                    <a:ext uri="{FF2B5EF4-FFF2-40B4-BE49-F238E27FC236}">
                      <a16:creationId xmlns:a16="http://schemas.microsoft.com/office/drawing/2014/main" id="{0FBFA661-B539-4FE4-89CA-36CD6A632E1B}"/>
                    </a:ext>
                  </a:extLst>
                </p:cNvPr>
                <p:cNvSpPr>
                  <a:spLocks noChangeArrowheads="1"/>
                </p:cNvSpPr>
                <p:nvPr/>
              </p:nvSpPr>
              <p:spPr bwMode="auto">
                <a:xfrm>
                  <a:off x="7106666"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7" name="Freeform: Shape 226">
                  <a:extLst>
                    <a:ext uri="{FF2B5EF4-FFF2-40B4-BE49-F238E27FC236}">
                      <a16:creationId xmlns:a16="http://schemas.microsoft.com/office/drawing/2014/main" id="{11C0947C-71F7-4EB0-B41C-C49B446E9F2C}"/>
                    </a:ext>
                  </a:extLst>
                </p:cNvPr>
                <p:cNvSpPr>
                  <a:spLocks noChangeArrowheads="1"/>
                </p:cNvSpPr>
                <p:nvPr/>
              </p:nvSpPr>
              <p:spPr bwMode="auto">
                <a:xfrm>
                  <a:off x="5607012" y="790244"/>
                  <a:ext cx="58507" cy="79538"/>
                </a:xfrm>
                <a:custGeom>
                  <a:avLst/>
                  <a:gdLst/>
                  <a:ahLst/>
                  <a:cxnLst/>
                  <a:rect l="l" t="t" r="r" b="b"/>
                  <a:pathLst>
                    <a:path w="58507" h="79538">
                      <a:moveTo>
                        <a:pt x="40219" y="0"/>
                      </a:moveTo>
                      <a:cubicBezTo>
                        <a:pt x="44968" y="57"/>
                        <a:pt x="48873" y="456"/>
                        <a:pt x="51935" y="1199"/>
                      </a:cubicBezTo>
                      <a:cubicBezTo>
                        <a:pt x="54998" y="1941"/>
                        <a:pt x="57188" y="2684"/>
                        <a:pt x="58507" y="3429"/>
                      </a:cubicBezTo>
                      <a:lnTo>
                        <a:pt x="55993" y="11530"/>
                      </a:lnTo>
                      <a:cubicBezTo>
                        <a:pt x="54150" y="10597"/>
                        <a:pt x="51921" y="9835"/>
                        <a:pt x="49306" y="9244"/>
                      </a:cubicBezTo>
                      <a:cubicBezTo>
                        <a:pt x="46692" y="8653"/>
                        <a:pt x="43777" y="8348"/>
                        <a:pt x="40562" y="8329"/>
                      </a:cubicBezTo>
                      <a:cubicBezTo>
                        <a:pt x="31409" y="8389"/>
                        <a:pt x="24141" y="11156"/>
                        <a:pt x="18760" y="16632"/>
                      </a:cubicBezTo>
                      <a:cubicBezTo>
                        <a:pt x="13378" y="22108"/>
                        <a:pt x="10625" y="29935"/>
                        <a:pt x="10502" y="40112"/>
                      </a:cubicBezTo>
                      <a:cubicBezTo>
                        <a:pt x="10566" y="49706"/>
                        <a:pt x="13152" y="57242"/>
                        <a:pt x="18260" y="62720"/>
                      </a:cubicBezTo>
                      <a:cubicBezTo>
                        <a:pt x="23367" y="68198"/>
                        <a:pt x="30611" y="70989"/>
                        <a:pt x="39991" y="71094"/>
                      </a:cubicBezTo>
                      <a:cubicBezTo>
                        <a:pt x="43122" y="71082"/>
                        <a:pt x="46118" y="70792"/>
                        <a:pt x="48978" y="70223"/>
                      </a:cubicBezTo>
                      <a:cubicBezTo>
                        <a:pt x="51838" y="69653"/>
                        <a:pt x="54290" y="68877"/>
                        <a:pt x="56336" y="67893"/>
                      </a:cubicBezTo>
                      <a:lnTo>
                        <a:pt x="58279" y="75887"/>
                      </a:lnTo>
                      <a:cubicBezTo>
                        <a:pt x="56467" y="76838"/>
                        <a:pt x="53805" y="77674"/>
                        <a:pt x="50292" y="78397"/>
                      </a:cubicBezTo>
                      <a:cubicBezTo>
                        <a:pt x="46780" y="79120"/>
                        <a:pt x="42660" y="79500"/>
                        <a:pt x="37934" y="79538"/>
                      </a:cubicBezTo>
                      <a:cubicBezTo>
                        <a:pt x="30628" y="79526"/>
                        <a:pt x="24133" y="78028"/>
                        <a:pt x="18447" y="75046"/>
                      </a:cubicBezTo>
                      <a:cubicBezTo>
                        <a:pt x="12761" y="72063"/>
                        <a:pt x="8282" y="67670"/>
                        <a:pt x="5009" y="61868"/>
                      </a:cubicBezTo>
                      <a:cubicBezTo>
                        <a:pt x="1736" y="56065"/>
                        <a:pt x="66" y="48928"/>
                        <a:pt x="0" y="40455"/>
                      </a:cubicBezTo>
                      <a:cubicBezTo>
                        <a:pt x="183" y="28165"/>
                        <a:pt x="3900" y="18393"/>
                        <a:pt x="11152" y="11138"/>
                      </a:cubicBezTo>
                      <a:cubicBezTo>
                        <a:pt x="18403" y="3883"/>
                        <a:pt x="28092" y="170"/>
                        <a:pt x="4021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8" name="Freeform: Shape 227">
                  <a:extLst>
                    <a:ext uri="{FF2B5EF4-FFF2-40B4-BE49-F238E27FC236}">
                      <a16:creationId xmlns:a16="http://schemas.microsoft.com/office/drawing/2014/main" id="{FEF64F59-513E-4314-BD00-5F01E34ABEFC}"/>
                    </a:ext>
                  </a:extLst>
                </p:cNvPr>
                <p:cNvSpPr>
                  <a:spLocks noChangeArrowheads="1"/>
                </p:cNvSpPr>
                <p:nvPr/>
              </p:nvSpPr>
              <p:spPr bwMode="auto">
                <a:xfrm>
                  <a:off x="5785929" y="7999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9" name="Freeform: Shape 228">
                  <a:extLst>
                    <a:ext uri="{FF2B5EF4-FFF2-40B4-BE49-F238E27FC236}">
                      <a16:creationId xmlns:a16="http://schemas.microsoft.com/office/drawing/2014/main" id="{3037230A-3547-4632-A6CF-5B9C51235D10}"/>
                    </a:ext>
                  </a:extLst>
                </p:cNvPr>
                <p:cNvSpPr>
                  <a:spLocks noChangeArrowheads="1"/>
                </p:cNvSpPr>
                <p:nvPr/>
              </p:nvSpPr>
              <p:spPr bwMode="auto">
                <a:xfrm>
                  <a:off x="6424105" y="799960"/>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30" name="Freeform: Shape 229">
                  <a:extLst>
                    <a:ext uri="{FF2B5EF4-FFF2-40B4-BE49-F238E27FC236}">
                      <a16:creationId xmlns:a16="http://schemas.microsoft.com/office/drawing/2014/main" id="{3C149F31-7483-4BBC-B211-F58B48AEDF53}"/>
                    </a:ext>
                  </a:extLst>
                </p:cNvPr>
                <p:cNvSpPr>
                  <a:spLocks noChangeArrowheads="1"/>
                </p:cNvSpPr>
                <p:nvPr/>
              </p:nvSpPr>
              <p:spPr bwMode="auto">
                <a:xfrm>
                  <a:off x="57408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31" name="Freeform: Shape 230">
                  <a:extLst>
                    <a:ext uri="{FF2B5EF4-FFF2-40B4-BE49-F238E27FC236}">
                      <a16:creationId xmlns:a16="http://schemas.microsoft.com/office/drawing/2014/main" id="{7673D769-4D57-49DC-B35F-01DF89EE9068}"/>
                    </a:ext>
                  </a:extLst>
                </p:cNvPr>
                <p:cNvSpPr>
                  <a:spLocks noChangeArrowheads="1"/>
                </p:cNvSpPr>
                <p:nvPr/>
              </p:nvSpPr>
              <p:spPr bwMode="auto">
                <a:xfrm>
                  <a:off x="58263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3" name="Freeform: Shape 242">
                  <a:extLst>
                    <a:ext uri="{FF2B5EF4-FFF2-40B4-BE49-F238E27FC236}">
                      <a16:creationId xmlns:a16="http://schemas.microsoft.com/office/drawing/2014/main" id="{CE09044A-FA43-4F17-A258-63000B13559C}"/>
                    </a:ext>
                  </a:extLst>
                </p:cNvPr>
                <p:cNvSpPr>
                  <a:spLocks noChangeArrowheads="1"/>
                </p:cNvSpPr>
                <p:nvPr/>
              </p:nvSpPr>
              <p:spPr bwMode="auto">
                <a:xfrm>
                  <a:off x="5896534" y="812071"/>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2"/>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4" name="Freeform: Shape 243">
                  <a:extLst>
                    <a:ext uri="{FF2B5EF4-FFF2-40B4-BE49-F238E27FC236}">
                      <a16:creationId xmlns:a16="http://schemas.microsoft.com/office/drawing/2014/main" id="{88FA930E-C0B2-4C7B-9944-03CA518C28C4}"/>
                    </a:ext>
                  </a:extLst>
                </p:cNvPr>
                <p:cNvSpPr>
                  <a:spLocks noChangeArrowheads="1"/>
                </p:cNvSpPr>
                <p:nvPr/>
              </p:nvSpPr>
              <p:spPr bwMode="auto">
                <a:xfrm>
                  <a:off x="5988240" y="812076"/>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3"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5" name="Freeform: Shape 244">
                  <a:extLst>
                    <a:ext uri="{FF2B5EF4-FFF2-40B4-BE49-F238E27FC236}">
                      <a16:creationId xmlns:a16="http://schemas.microsoft.com/office/drawing/2014/main" id="{269E406D-FACD-492B-A48F-DD292F5C5A3A}"/>
                    </a:ext>
                  </a:extLst>
                </p:cNvPr>
                <p:cNvSpPr>
                  <a:spLocks noChangeArrowheads="1"/>
                </p:cNvSpPr>
                <p:nvPr/>
              </p:nvSpPr>
              <p:spPr bwMode="auto">
                <a:xfrm>
                  <a:off x="604893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7"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6" name="Freeform: Shape 245">
                  <a:extLst>
                    <a:ext uri="{FF2B5EF4-FFF2-40B4-BE49-F238E27FC236}">
                      <a16:creationId xmlns:a16="http://schemas.microsoft.com/office/drawing/2014/main" id="{4ABAB0D6-DF4A-4F4C-AB37-FDEE7028AD90}"/>
                    </a:ext>
                  </a:extLst>
                </p:cNvPr>
                <p:cNvSpPr>
                  <a:spLocks noChangeArrowheads="1"/>
                </p:cNvSpPr>
                <p:nvPr/>
              </p:nvSpPr>
              <p:spPr bwMode="auto">
                <a:xfrm>
                  <a:off x="60837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2"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7" name="Freeform: Shape 246">
                  <a:extLst>
                    <a:ext uri="{FF2B5EF4-FFF2-40B4-BE49-F238E27FC236}">
                      <a16:creationId xmlns:a16="http://schemas.microsoft.com/office/drawing/2014/main" id="{7F4AC97A-8599-4972-971A-A5CCEF94E05B}"/>
                    </a:ext>
                  </a:extLst>
                </p:cNvPr>
                <p:cNvSpPr>
                  <a:spLocks noChangeArrowheads="1"/>
                </p:cNvSpPr>
                <p:nvPr/>
              </p:nvSpPr>
              <p:spPr bwMode="auto">
                <a:xfrm>
                  <a:off x="6149823" y="8120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2"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8" name="Freeform: Shape 247">
                  <a:extLst>
                    <a:ext uri="{FF2B5EF4-FFF2-40B4-BE49-F238E27FC236}">
                      <a16:creationId xmlns:a16="http://schemas.microsoft.com/office/drawing/2014/main" id="{9B79CCB7-7B9B-4C5D-B4C9-1C29A8CC452C}"/>
                    </a:ext>
                  </a:extLst>
                </p:cNvPr>
                <p:cNvSpPr>
                  <a:spLocks noChangeArrowheads="1"/>
                </p:cNvSpPr>
                <p:nvPr/>
              </p:nvSpPr>
              <p:spPr bwMode="auto">
                <a:xfrm>
                  <a:off x="6210858" y="812071"/>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49" name="Freeform: Shape 248">
                  <a:extLst>
                    <a:ext uri="{FF2B5EF4-FFF2-40B4-BE49-F238E27FC236}">
                      <a16:creationId xmlns:a16="http://schemas.microsoft.com/office/drawing/2014/main" id="{F5F6A6E2-243A-47D3-93BC-45E4D3AF738F}"/>
                    </a:ext>
                  </a:extLst>
                </p:cNvPr>
                <p:cNvSpPr>
                  <a:spLocks noChangeArrowheads="1"/>
                </p:cNvSpPr>
                <p:nvPr/>
              </p:nvSpPr>
              <p:spPr bwMode="auto">
                <a:xfrm>
                  <a:off x="63597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0" name="Freeform: Shape 249">
                  <a:extLst>
                    <a:ext uri="{FF2B5EF4-FFF2-40B4-BE49-F238E27FC236}">
                      <a16:creationId xmlns:a16="http://schemas.microsoft.com/office/drawing/2014/main" id="{C583FA55-BA19-435A-912F-171F51BE47F2}"/>
                    </a:ext>
                  </a:extLst>
                </p:cNvPr>
                <p:cNvSpPr>
                  <a:spLocks noChangeArrowheads="1"/>
                </p:cNvSpPr>
                <p:nvPr/>
              </p:nvSpPr>
              <p:spPr bwMode="auto">
                <a:xfrm>
                  <a:off x="6531166" y="812076"/>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1" name="Freeform: Shape 250">
                  <a:extLst>
                    <a:ext uri="{FF2B5EF4-FFF2-40B4-BE49-F238E27FC236}">
                      <a16:creationId xmlns:a16="http://schemas.microsoft.com/office/drawing/2014/main" id="{862B76E1-84B1-4582-ABC1-D29D6A046BA5}"/>
                    </a:ext>
                  </a:extLst>
                </p:cNvPr>
                <p:cNvSpPr>
                  <a:spLocks noChangeArrowheads="1"/>
                </p:cNvSpPr>
                <p:nvPr/>
              </p:nvSpPr>
              <p:spPr bwMode="auto">
                <a:xfrm>
                  <a:off x="6591859" y="8120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2" name="Freeform: Shape 251">
                  <a:extLst>
                    <a:ext uri="{FF2B5EF4-FFF2-40B4-BE49-F238E27FC236}">
                      <a16:creationId xmlns:a16="http://schemas.microsoft.com/office/drawing/2014/main" id="{1DA4996E-DF95-4018-AE3B-5C94FA76EAB5}"/>
                    </a:ext>
                  </a:extLst>
                </p:cNvPr>
                <p:cNvSpPr>
                  <a:spLocks noChangeArrowheads="1"/>
                </p:cNvSpPr>
                <p:nvPr/>
              </p:nvSpPr>
              <p:spPr bwMode="auto">
                <a:xfrm>
                  <a:off x="6645466" y="812075"/>
                  <a:ext cx="51763" cy="80340"/>
                </a:xfrm>
                <a:custGeom>
                  <a:avLst/>
                  <a:gdLst/>
                  <a:ahLst/>
                  <a:cxnLst/>
                  <a:rect l="l" t="t" r="r" b="b"/>
                  <a:pathLst>
                    <a:path w="51763" h="80340">
                      <a:moveTo>
                        <a:pt x="25024" y="0"/>
                      </a:moveTo>
                      <a:cubicBezTo>
                        <a:pt x="29789" y="109"/>
                        <a:pt x="33553" y="1117"/>
                        <a:pt x="36316" y="3024"/>
                      </a:cubicBezTo>
                      <a:cubicBezTo>
                        <a:pt x="39079" y="4930"/>
                        <a:pt x="41071"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60"/>
                        <a:pt x="33871" y="78870"/>
                      </a:cubicBezTo>
                      <a:cubicBezTo>
                        <a:pt x="30306" y="79880"/>
                        <a:pt x="26746" y="80369"/>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90"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0" y="43491"/>
                        <a:pt x="123" y="37081"/>
                        <a:pt x="0" y="29254"/>
                      </a:cubicBezTo>
                      <a:cubicBezTo>
                        <a:pt x="71"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7"/>
                        <a:pt x="26510" y="48577"/>
                      </a:cubicBezTo>
                      <a:cubicBezTo>
                        <a:pt x="29715" y="48549"/>
                        <a:pt x="32569" y="47634"/>
                        <a:pt x="35073" y="45833"/>
                      </a:cubicBezTo>
                      <a:cubicBezTo>
                        <a:pt x="37577" y="44033"/>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5"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3" name="Freeform: Shape 252">
                  <a:extLst>
                    <a:ext uri="{FF2B5EF4-FFF2-40B4-BE49-F238E27FC236}">
                      <a16:creationId xmlns:a16="http://schemas.microsoft.com/office/drawing/2014/main" id="{9A52B2B1-34BB-4A2C-BE82-C4200279DBC3}"/>
                    </a:ext>
                  </a:extLst>
                </p:cNvPr>
                <p:cNvSpPr>
                  <a:spLocks noChangeArrowheads="1"/>
                </p:cNvSpPr>
                <p:nvPr/>
              </p:nvSpPr>
              <p:spPr bwMode="auto">
                <a:xfrm>
                  <a:off x="671568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4" name="Freeform: Shape 253">
                  <a:extLst>
                    <a:ext uri="{FF2B5EF4-FFF2-40B4-BE49-F238E27FC236}">
                      <a16:creationId xmlns:a16="http://schemas.microsoft.com/office/drawing/2014/main" id="{657CEDA1-2E2F-4BCC-9F4F-121B1E6EB2FC}"/>
                    </a:ext>
                  </a:extLst>
                </p:cNvPr>
                <p:cNvSpPr>
                  <a:spLocks noChangeArrowheads="1"/>
                </p:cNvSpPr>
                <p:nvPr/>
              </p:nvSpPr>
              <p:spPr bwMode="auto">
                <a:xfrm>
                  <a:off x="6750241"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5" name="Freeform: Shape 254">
                  <a:extLst>
                    <a:ext uri="{FF2B5EF4-FFF2-40B4-BE49-F238E27FC236}">
                      <a16:creationId xmlns:a16="http://schemas.microsoft.com/office/drawing/2014/main" id="{9D34EC72-CDDF-48B5-A1DF-CEF9BC25539E}"/>
                    </a:ext>
                  </a:extLst>
                </p:cNvPr>
                <p:cNvSpPr>
                  <a:spLocks noChangeArrowheads="1"/>
                </p:cNvSpPr>
                <p:nvPr/>
              </p:nvSpPr>
              <p:spPr bwMode="auto">
                <a:xfrm>
                  <a:off x="6887134" y="81207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19" y="40141"/>
                        <a:pt x="49257" y="44541"/>
                      </a:cubicBezTo>
                      <a:cubicBezTo>
                        <a:pt x="46893" y="48941"/>
                        <a:pt x="43806" y="52236"/>
                        <a:pt x="39995" y="54425"/>
                      </a:cubicBezTo>
                      <a:cubicBezTo>
                        <a:pt x="36183" y="56615"/>
                        <a:pt x="32070" y="57709"/>
                        <a:pt x="27654" y="57707"/>
                      </a:cubicBezTo>
                      <a:cubicBezTo>
                        <a:pt x="23949" y="57688"/>
                        <a:pt x="20609" y="56928"/>
                        <a:pt x="17634" y="55425"/>
                      </a:cubicBezTo>
                      <a:cubicBezTo>
                        <a:pt x="14658"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8"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0"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6" name="Freeform: Shape 255">
                  <a:extLst>
                    <a:ext uri="{FF2B5EF4-FFF2-40B4-BE49-F238E27FC236}">
                      <a16:creationId xmlns:a16="http://schemas.microsoft.com/office/drawing/2014/main" id="{D2604FEC-30B3-4358-A263-02A9A00474E4}"/>
                    </a:ext>
                  </a:extLst>
                </p:cNvPr>
                <p:cNvSpPr>
                  <a:spLocks noChangeArrowheads="1"/>
                </p:cNvSpPr>
                <p:nvPr/>
              </p:nvSpPr>
              <p:spPr bwMode="auto">
                <a:xfrm>
                  <a:off x="6950494" y="812076"/>
                  <a:ext cx="36105" cy="57707"/>
                </a:xfrm>
                <a:custGeom>
                  <a:avLst/>
                  <a:gdLst/>
                  <a:ahLst/>
                  <a:cxnLst/>
                  <a:rect l="l" t="t" r="r" b="b"/>
                  <a:pathLst>
                    <a:path w="36105" h="57707">
                      <a:moveTo>
                        <a:pt x="20569" y="0"/>
                      </a:moveTo>
                      <a:cubicBezTo>
                        <a:pt x="23398" y="21"/>
                        <a:pt x="25974" y="349"/>
                        <a:pt x="28299" y="984"/>
                      </a:cubicBezTo>
                      <a:cubicBezTo>
                        <a:pt x="30624" y="1619"/>
                        <a:pt x="32541" y="2431"/>
                        <a:pt x="34050"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8" y="24452"/>
                      </a:cubicBezTo>
                      <a:cubicBezTo>
                        <a:pt x="26352" y="26179"/>
                        <a:pt x="29956" y="28356"/>
                        <a:pt x="32408" y="30983"/>
                      </a:cubicBezTo>
                      <a:cubicBezTo>
                        <a:pt x="34861" y="33611"/>
                        <a:pt x="36093" y="36960"/>
                        <a:pt x="36105" y="41031"/>
                      </a:cubicBezTo>
                      <a:cubicBezTo>
                        <a:pt x="36055" y="46027"/>
                        <a:pt x="34242"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7" name="Freeform: Shape 256">
                  <a:extLst>
                    <a:ext uri="{FF2B5EF4-FFF2-40B4-BE49-F238E27FC236}">
                      <a16:creationId xmlns:a16="http://schemas.microsoft.com/office/drawing/2014/main" id="{01A32C0A-0762-4942-BF63-9839A9D38B27}"/>
                    </a:ext>
                  </a:extLst>
                </p:cNvPr>
                <p:cNvSpPr>
                  <a:spLocks noChangeArrowheads="1"/>
                </p:cNvSpPr>
                <p:nvPr/>
              </p:nvSpPr>
              <p:spPr bwMode="auto">
                <a:xfrm>
                  <a:off x="7169341" y="812076"/>
                  <a:ext cx="54049" cy="57707"/>
                </a:xfrm>
                <a:custGeom>
                  <a:avLst/>
                  <a:gdLst/>
                  <a:ahLst/>
                  <a:cxnLst/>
                  <a:rect l="l" t="t" r="r" b="b"/>
                  <a:pathLst>
                    <a:path w="54049" h="57707">
                      <a:moveTo>
                        <a:pt x="27425" y="0"/>
                      </a:moveTo>
                      <a:cubicBezTo>
                        <a:pt x="35488" y="130"/>
                        <a:pt x="41912" y="2752"/>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4"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8" name="Freeform: Shape 257">
                  <a:extLst>
                    <a:ext uri="{FF2B5EF4-FFF2-40B4-BE49-F238E27FC236}">
                      <a16:creationId xmlns:a16="http://schemas.microsoft.com/office/drawing/2014/main" id="{89266E13-D1DB-406A-8194-06B6CF42CF9C}"/>
                    </a:ext>
                  </a:extLst>
                </p:cNvPr>
                <p:cNvSpPr>
                  <a:spLocks noChangeArrowheads="1"/>
                </p:cNvSpPr>
                <p:nvPr/>
              </p:nvSpPr>
              <p:spPr bwMode="auto">
                <a:xfrm>
                  <a:off x="5677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59" name="Freeform: Shape 258">
                  <a:extLst>
                    <a:ext uri="{FF2B5EF4-FFF2-40B4-BE49-F238E27FC236}">
                      <a16:creationId xmlns:a16="http://schemas.microsoft.com/office/drawing/2014/main" id="{FBB853EF-D656-48F9-B3C8-8E9F9967AB71}"/>
                    </a:ext>
                  </a:extLst>
                </p:cNvPr>
                <p:cNvSpPr>
                  <a:spLocks noChangeArrowheads="1"/>
                </p:cNvSpPr>
                <p:nvPr/>
              </p:nvSpPr>
              <p:spPr bwMode="auto">
                <a:xfrm>
                  <a:off x="6820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0" name="Freeform: Shape 259">
                  <a:extLst>
                    <a:ext uri="{FF2B5EF4-FFF2-40B4-BE49-F238E27FC236}">
                      <a16:creationId xmlns:a16="http://schemas.microsoft.com/office/drawing/2014/main" id="{9978DCDE-4BEC-4C17-A6E4-4F745B9D15D2}"/>
                    </a:ext>
                  </a:extLst>
                </p:cNvPr>
                <p:cNvSpPr>
                  <a:spLocks noChangeArrowheads="1"/>
                </p:cNvSpPr>
                <p:nvPr/>
              </p:nvSpPr>
              <p:spPr bwMode="auto">
                <a:xfrm>
                  <a:off x="7014654" y="813219"/>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79" y="39993"/>
                        <a:pt x="21189" y="42871"/>
                        <a:pt x="21713" y="45720"/>
                      </a:cubicBezTo>
                      <a:lnTo>
                        <a:pt x="22055" y="45720"/>
                      </a:lnTo>
                      <a:cubicBezTo>
                        <a:pt x="22696" y="42911"/>
                        <a:pt x="23443" y="40038"/>
                        <a:pt x="24298" y="37101"/>
                      </a:cubicBezTo>
                      <a:cubicBezTo>
                        <a:pt x="25153" y="34164"/>
                        <a:pt x="26043" y="31205"/>
                        <a:pt x="26970" y="28225"/>
                      </a:cubicBezTo>
                      <a:lnTo>
                        <a:pt x="35997" y="0"/>
                      </a:lnTo>
                      <a:lnTo>
                        <a:pt x="44454" y="0"/>
                      </a:lnTo>
                      <a:lnTo>
                        <a:pt x="53025" y="27653"/>
                      </a:lnTo>
                      <a:cubicBezTo>
                        <a:pt x="54051" y="30957"/>
                        <a:pt x="54970" y="34097"/>
                        <a:pt x="55782" y="37072"/>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0" y="29032"/>
                      </a:cubicBezTo>
                      <a:lnTo>
                        <a:pt x="25827" y="55307"/>
                      </a:lnTo>
                      <a:lnTo>
                        <a:pt x="16684"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1" name="Freeform: Shape 260">
                  <a:extLst>
                    <a:ext uri="{FF2B5EF4-FFF2-40B4-BE49-F238E27FC236}">
                      <a16:creationId xmlns:a16="http://schemas.microsoft.com/office/drawing/2014/main" id="{A69D9510-0788-4131-912B-FEBDAE0DD5A6}"/>
                    </a:ext>
                  </a:extLst>
                </p:cNvPr>
                <p:cNvSpPr>
                  <a:spLocks noChangeArrowheads="1"/>
                </p:cNvSpPr>
                <p:nvPr/>
              </p:nvSpPr>
              <p:spPr bwMode="auto">
                <a:xfrm>
                  <a:off x="5696509"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8"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8"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2" name="Freeform: Shape 261">
                  <a:extLst>
                    <a:ext uri="{FF2B5EF4-FFF2-40B4-BE49-F238E27FC236}">
                      <a16:creationId xmlns:a16="http://schemas.microsoft.com/office/drawing/2014/main" id="{92769E15-C388-458D-B708-D516A540C1B5}"/>
                    </a:ext>
                  </a:extLst>
                </p:cNvPr>
                <p:cNvSpPr>
                  <a:spLocks noChangeArrowheads="1"/>
                </p:cNvSpPr>
                <p:nvPr/>
              </p:nvSpPr>
              <p:spPr bwMode="auto">
                <a:xfrm>
                  <a:off x="6226365" y="93026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2"/>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3" name="Freeform: Shape 262">
                  <a:extLst>
                    <a:ext uri="{FF2B5EF4-FFF2-40B4-BE49-F238E27FC236}">
                      <a16:creationId xmlns:a16="http://schemas.microsoft.com/office/drawing/2014/main" id="{AA95506C-6F4C-4ED9-AB4C-4ADFC0FF5FE4}"/>
                    </a:ext>
                  </a:extLst>
                </p:cNvPr>
                <p:cNvSpPr>
                  <a:spLocks noChangeArrowheads="1"/>
                </p:cNvSpPr>
                <p:nvPr/>
              </p:nvSpPr>
              <p:spPr bwMode="auto">
                <a:xfrm>
                  <a:off x="6315634"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2"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2"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2"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4" name="Freeform: Shape 263">
                  <a:extLst>
                    <a:ext uri="{FF2B5EF4-FFF2-40B4-BE49-F238E27FC236}">
                      <a16:creationId xmlns:a16="http://schemas.microsoft.com/office/drawing/2014/main" id="{EBDC9515-19D4-474A-BF1B-19FBF2141516}"/>
                    </a:ext>
                  </a:extLst>
                </p:cNvPr>
                <p:cNvSpPr>
                  <a:spLocks noChangeArrowheads="1"/>
                </p:cNvSpPr>
                <p:nvPr/>
              </p:nvSpPr>
              <p:spPr bwMode="auto">
                <a:xfrm>
                  <a:off x="6497066" y="93026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5" name="Freeform: Shape 264">
                  <a:extLst>
                    <a:ext uri="{FF2B5EF4-FFF2-40B4-BE49-F238E27FC236}">
                      <a16:creationId xmlns:a16="http://schemas.microsoft.com/office/drawing/2014/main" id="{85632C2C-52A6-43DC-98D3-9E11485CC564}"/>
                    </a:ext>
                  </a:extLst>
                </p:cNvPr>
                <p:cNvSpPr>
                  <a:spLocks noChangeArrowheads="1"/>
                </p:cNvSpPr>
                <p:nvPr/>
              </p:nvSpPr>
              <p:spPr bwMode="auto">
                <a:xfrm>
                  <a:off x="5838583" y="93437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6" name="Freeform: Shape 265">
                  <a:extLst>
                    <a:ext uri="{FF2B5EF4-FFF2-40B4-BE49-F238E27FC236}">
                      <a16:creationId xmlns:a16="http://schemas.microsoft.com/office/drawing/2014/main" id="{A23957DC-CF69-4602-B376-904B3089D569}"/>
                    </a:ext>
                  </a:extLst>
                </p:cNvPr>
                <p:cNvSpPr>
                  <a:spLocks noChangeArrowheads="1"/>
                </p:cNvSpPr>
                <p:nvPr/>
              </p:nvSpPr>
              <p:spPr bwMode="auto">
                <a:xfrm>
                  <a:off x="6128830" y="942835"/>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7" name="Freeform: Shape 266">
                  <a:extLst>
                    <a:ext uri="{FF2B5EF4-FFF2-40B4-BE49-F238E27FC236}">
                      <a16:creationId xmlns:a16="http://schemas.microsoft.com/office/drawing/2014/main" id="{0A79580A-DD7D-436D-876D-9E53E55905C4}"/>
                    </a:ext>
                  </a:extLst>
                </p:cNvPr>
                <p:cNvSpPr>
                  <a:spLocks noChangeArrowheads="1"/>
                </p:cNvSpPr>
                <p:nvPr/>
              </p:nvSpPr>
              <p:spPr bwMode="auto">
                <a:xfrm>
                  <a:off x="6452679" y="9428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8" name="Freeform: Shape 267">
                  <a:extLst>
                    <a:ext uri="{FF2B5EF4-FFF2-40B4-BE49-F238E27FC236}">
                      <a16:creationId xmlns:a16="http://schemas.microsoft.com/office/drawing/2014/main" id="{EEEC65C7-840B-417C-B195-6F69DC1D1AAE}"/>
                    </a:ext>
                  </a:extLst>
                </p:cNvPr>
                <p:cNvSpPr>
                  <a:spLocks noChangeArrowheads="1"/>
                </p:cNvSpPr>
                <p:nvPr/>
              </p:nvSpPr>
              <p:spPr bwMode="auto">
                <a:xfrm>
                  <a:off x="5467909" y="95494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1"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69" name="Freeform: Shape 268">
                  <a:extLst>
                    <a:ext uri="{FF2B5EF4-FFF2-40B4-BE49-F238E27FC236}">
                      <a16:creationId xmlns:a16="http://schemas.microsoft.com/office/drawing/2014/main" id="{62DA55CD-AF9D-45BC-A070-8E14FC597218}"/>
                    </a:ext>
                  </a:extLst>
                </p:cNvPr>
                <p:cNvSpPr>
                  <a:spLocks noChangeArrowheads="1"/>
                </p:cNvSpPr>
                <p:nvPr/>
              </p:nvSpPr>
              <p:spPr bwMode="auto">
                <a:xfrm>
                  <a:off x="55592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1" y="47947"/>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0" name="Freeform: Shape 269">
                  <a:extLst>
                    <a:ext uri="{FF2B5EF4-FFF2-40B4-BE49-F238E27FC236}">
                      <a16:creationId xmlns:a16="http://schemas.microsoft.com/office/drawing/2014/main" id="{1AA47B6D-5987-4390-AC7C-B132694FC28E}"/>
                    </a:ext>
                  </a:extLst>
                </p:cNvPr>
                <p:cNvSpPr>
                  <a:spLocks noChangeArrowheads="1"/>
                </p:cNvSpPr>
                <p:nvPr/>
              </p:nvSpPr>
              <p:spPr bwMode="auto">
                <a:xfrm>
                  <a:off x="5759640" y="9549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1" name="Freeform: Shape 270">
                  <a:extLst>
                    <a:ext uri="{FF2B5EF4-FFF2-40B4-BE49-F238E27FC236}">
                      <a16:creationId xmlns:a16="http://schemas.microsoft.com/office/drawing/2014/main" id="{D2087C6B-619C-4590-9398-31C6422A8CB2}"/>
                    </a:ext>
                  </a:extLst>
                </p:cNvPr>
                <p:cNvSpPr>
                  <a:spLocks noChangeArrowheads="1"/>
                </p:cNvSpPr>
                <p:nvPr/>
              </p:nvSpPr>
              <p:spPr bwMode="auto">
                <a:xfrm>
                  <a:off x="5867959" y="9549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2" name="Freeform: Shape 271">
                  <a:extLst>
                    <a:ext uri="{FF2B5EF4-FFF2-40B4-BE49-F238E27FC236}">
                      <a16:creationId xmlns:a16="http://schemas.microsoft.com/office/drawing/2014/main" id="{4824BD70-E189-471D-BDC4-D46197AA00ED}"/>
                    </a:ext>
                  </a:extLst>
                </p:cNvPr>
                <p:cNvSpPr>
                  <a:spLocks noChangeArrowheads="1"/>
                </p:cNvSpPr>
                <p:nvPr/>
              </p:nvSpPr>
              <p:spPr bwMode="auto">
                <a:xfrm>
                  <a:off x="59632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3" name="Freeform: Shape 272">
                  <a:extLst>
                    <a:ext uri="{FF2B5EF4-FFF2-40B4-BE49-F238E27FC236}">
                      <a16:creationId xmlns:a16="http://schemas.microsoft.com/office/drawing/2014/main" id="{546A769B-0579-4115-833B-154BDA05B147}"/>
                    </a:ext>
                  </a:extLst>
                </p:cNvPr>
                <p:cNvSpPr>
                  <a:spLocks noChangeArrowheads="1"/>
                </p:cNvSpPr>
                <p:nvPr/>
              </p:nvSpPr>
              <p:spPr bwMode="auto">
                <a:xfrm>
                  <a:off x="6025998"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4" name="Freeform: Shape 273">
                  <a:extLst>
                    <a:ext uri="{FF2B5EF4-FFF2-40B4-BE49-F238E27FC236}">
                      <a16:creationId xmlns:a16="http://schemas.microsoft.com/office/drawing/2014/main" id="{2585DE25-83A2-4CC4-A1F9-ADAD79022E8E}"/>
                    </a:ext>
                  </a:extLst>
                </p:cNvPr>
                <p:cNvSpPr>
                  <a:spLocks noChangeArrowheads="1"/>
                </p:cNvSpPr>
                <p:nvPr/>
              </p:nvSpPr>
              <p:spPr bwMode="auto">
                <a:xfrm>
                  <a:off x="6083490" y="954951"/>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5" name="Freeform: Shape 274">
                  <a:extLst>
                    <a:ext uri="{FF2B5EF4-FFF2-40B4-BE49-F238E27FC236}">
                      <a16:creationId xmlns:a16="http://schemas.microsoft.com/office/drawing/2014/main" id="{C546ED8F-04F0-421A-89F4-B2B707081EC3}"/>
                    </a:ext>
                  </a:extLst>
                </p:cNvPr>
                <p:cNvSpPr>
                  <a:spLocks noChangeArrowheads="1"/>
                </p:cNvSpPr>
                <p:nvPr/>
              </p:nvSpPr>
              <p:spPr bwMode="auto">
                <a:xfrm>
                  <a:off x="6169215" y="954951"/>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6" name="Freeform: Shape 275">
                  <a:extLst>
                    <a:ext uri="{FF2B5EF4-FFF2-40B4-BE49-F238E27FC236}">
                      <a16:creationId xmlns:a16="http://schemas.microsoft.com/office/drawing/2014/main" id="{CE961A4C-ED21-4B56-8DE1-41D58BB1569A}"/>
                    </a:ext>
                  </a:extLst>
                </p:cNvPr>
                <p:cNvSpPr>
                  <a:spLocks noChangeArrowheads="1"/>
                </p:cNvSpPr>
                <p:nvPr/>
              </p:nvSpPr>
              <p:spPr bwMode="auto">
                <a:xfrm>
                  <a:off x="6559741" y="954951"/>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7" name="Freeform: Shape 276">
                  <a:extLst>
                    <a:ext uri="{FF2B5EF4-FFF2-40B4-BE49-F238E27FC236}">
                      <a16:creationId xmlns:a16="http://schemas.microsoft.com/office/drawing/2014/main" id="{61B529E1-9755-49EA-BFAD-0E0C245DDB38}"/>
                    </a:ext>
                  </a:extLst>
                </p:cNvPr>
                <p:cNvSpPr>
                  <a:spLocks noChangeArrowheads="1"/>
                </p:cNvSpPr>
                <p:nvPr/>
              </p:nvSpPr>
              <p:spPr bwMode="auto">
                <a:xfrm>
                  <a:off x="66490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3" y="48941"/>
                        <a:pt x="43806" y="52236"/>
                        <a:pt x="39995" y="54425"/>
                      </a:cubicBezTo>
                      <a:cubicBezTo>
                        <a:pt x="36183" y="56615"/>
                        <a:pt x="32070" y="57709"/>
                        <a:pt x="27654" y="57707"/>
                      </a:cubicBezTo>
                      <a:cubicBezTo>
                        <a:pt x="23950" y="57688"/>
                        <a:pt x="20609"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7"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8" name="Freeform: Shape 277">
                  <a:extLst>
                    <a:ext uri="{FF2B5EF4-FFF2-40B4-BE49-F238E27FC236}">
                      <a16:creationId xmlns:a16="http://schemas.microsoft.com/office/drawing/2014/main" id="{95B84C5C-A0AF-4470-9AF0-6F03D4750B3B}"/>
                    </a:ext>
                  </a:extLst>
                </p:cNvPr>
                <p:cNvSpPr>
                  <a:spLocks noChangeArrowheads="1"/>
                </p:cNvSpPr>
                <p:nvPr/>
              </p:nvSpPr>
              <p:spPr bwMode="auto">
                <a:xfrm>
                  <a:off x="6782359" y="95495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79" name="Freeform: Shape 278">
                  <a:extLst>
                    <a:ext uri="{FF2B5EF4-FFF2-40B4-BE49-F238E27FC236}">
                      <a16:creationId xmlns:a16="http://schemas.microsoft.com/office/drawing/2014/main" id="{D8C69E02-D44F-4ECD-9CB2-DF2EBE34340F}"/>
                    </a:ext>
                  </a:extLst>
                </p:cNvPr>
                <p:cNvSpPr>
                  <a:spLocks noChangeArrowheads="1"/>
                </p:cNvSpPr>
                <p:nvPr/>
              </p:nvSpPr>
              <p:spPr bwMode="auto">
                <a:xfrm>
                  <a:off x="6817144" y="954951"/>
                  <a:ext cx="36105" cy="57707"/>
                </a:xfrm>
                <a:custGeom>
                  <a:avLst/>
                  <a:gdLst/>
                  <a:ahLst/>
                  <a:cxnLst/>
                  <a:rect l="l" t="t" r="r" b="b"/>
                  <a:pathLst>
                    <a:path w="36105" h="57707">
                      <a:moveTo>
                        <a:pt x="20569" y="0"/>
                      </a:moveTo>
                      <a:cubicBezTo>
                        <a:pt x="23398" y="21"/>
                        <a:pt x="25975" y="349"/>
                        <a:pt x="28299" y="984"/>
                      </a:cubicBezTo>
                      <a:cubicBezTo>
                        <a:pt x="30624" y="1618"/>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0" name="Freeform: Shape 279">
                  <a:extLst>
                    <a:ext uri="{FF2B5EF4-FFF2-40B4-BE49-F238E27FC236}">
                      <a16:creationId xmlns:a16="http://schemas.microsoft.com/office/drawing/2014/main" id="{3C6E6385-649C-4C81-BC98-3BA3A93B30B0}"/>
                    </a:ext>
                  </a:extLst>
                </p:cNvPr>
                <p:cNvSpPr>
                  <a:spLocks noChangeArrowheads="1"/>
                </p:cNvSpPr>
                <p:nvPr/>
              </p:nvSpPr>
              <p:spPr bwMode="auto">
                <a:xfrm>
                  <a:off x="69308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4" y="18780"/>
                        <a:pt x="43191" y="22514"/>
                      </a:cubicBezTo>
                      <a:lnTo>
                        <a:pt x="43191" y="43191"/>
                      </a:lnTo>
                      <a:cubicBezTo>
                        <a:pt x="43189" y="45608"/>
                        <a:pt x="43250" y="47947"/>
                        <a:pt x="43377" y="50206"/>
                      </a:cubicBezTo>
                      <a:cubicBezTo>
                        <a:pt x="43503" y="52466"/>
                        <a:pt x="43708" y="54547"/>
                        <a:pt x="43991" y="56450"/>
                      </a:cubicBezTo>
                      <a:lnTo>
                        <a:pt x="34973" y="56450"/>
                      </a:lnTo>
                      <a:lnTo>
                        <a:pt x="34174"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0"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8"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1" name="Freeform: Shape 280">
                  <a:extLst>
                    <a:ext uri="{FF2B5EF4-FFF2-40B4-BE49-F238E27FC236}">
                      <a16:creationId xmlns:a16="http://schemas.microsoft.com/office/drawing/2014/main" id="{37A386E2-E393-44A6-A854-C5DA8E34E423}"/>
                    </a:ext>
                  </a:extLst>
                </p:cNvPr>
                <p:cNvSpPr>
                  <a:spLocks noChangeArrowheads="1"/>
                </p:cNvSpPr>
                <p:nvPr/>
              </p:nvSpPr>
              <p:spPr bwMode="auto">
                <a:xfrm>
                  <a:off x="6991908" y="95494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4"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6" y="11264"/>
                      </a:cubicBezTo>
                      <a:cubicBezTo>
                        <a:pt x="13806" y="13214"/>
                        <a:pt x="12143" y="15628"/>
                        <a:pt x="11188" y="18507"/>
                      </a:cubicBezTo>
                      <a:cubicBezTo>
                        <a:pt x="10959" y="19145"/>
                        <a:pt x="10787" y="19869"/>
                        <a:pt x="10673" y="20679"/>
                      </a:cubicBezTo>
                      <a:cubicBezTo>
                        <a:pt x="10558"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2" name="Freeform: Shape 281">
                  <a:extLst>
                    <a:ext uri="{FF2B5EF4-FFF2-40B4-BE49-F238E27FC236}">
                      <a16:creationId xmlns:a16="http://schemas.microsoft.com/office/drawing/2014/main" id="{E82EAEEA-E09D-487C-AC9E-0E09A598F1BA}"/>
                    </a:ext>
                  </a:extLst>
                </p:cNvPr>
                <p:cNvSpPr>
                  <a:spLocks noChangeArrowheads="1"/>
                </p:cNvSpPr>
                <p:nvPr/>
              </p:nvSpPr>
              <p:spPr bwMode="auto">
                <a:xfrm>
                  <a:off x="7055040" y="954951"/>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3" y="7987"/>
                      </a:cubicBezTo>
                      <a:cubicBezTo>
                        <a:pt x="23338" y="8144"/>
                        <a:pt x="18495" y="10202"/>
                        <a:pt x="15173" y="14161"/>
                      </a:cubicBezTo>
                      <a:cubicBezTo>
                        <a:pt x="11851" y="18120"/>
                        <a:pt x="10179"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3" name="Freeform: Shape 282">
                  <a:extLst>
                    <a:ext uri="{FF2B5EF4-FFF2-40B4-BE49-F238E27FC236}">
                      <a16:creationId xmlns:a16="http://schemas.microsoft.com/office/drawing/2014/main" id="{B69051AF-B8C2-4CE8-85B0-847BE2B2CF3E}"/>
                    </a:ext>
                  </a:extLst>
                </p:cNvPr>
                <p:cNvSpPr>
                  <a:spLocks noChangeArrowheads="1"/>
                </p:cNvSpPr>
                <p:nvPr/>
              </p:nvSpPr>
              <p:spPr bwMode="auto">
                <a:xfrm>
                  <a:off x="7102665" y="954951"/>
                  <a:ext cx="48794" cy="57707"/>
                </a:xfrm>
                <a:custGeom>
                  <a:avLst/>
                  <a:gdLst/>
                  <a:ahLst/>
                  <a:cxnLst/>
                  <a:rect l="l" t="t" r="r" b="b"/>
                  <a:pathLst>
                    <a:path w="48794" h="57707">
                      <a:moveTo>
                        <a:pt x="25939" y="0"/>
                      </a:moveTo>
                      <a:cubicBezTo>
                        <a:pt x="31943" y="132"/>
                        <a:pt x="36610" y="1620"/>
                        <a:pt x="39941" y="4464"/>
                      </a:cubicBezTo>
                      <a:cubicBezTo>
                        <a:pt x="43272" y="7309"/>
                        <a:pt x="45593" y="10719"/>
                        <a:pt x="46905" y="14694"/>
                      </a:cubicBezTo>
                      <a:cubicBezTo>
                        <a:pt x="48217" y="18669"/>
                        <a:pt x="48846" y="22418"/>
                        <a:pt x="48791" y="25941"/>
                      </a:cubicBezTo>
                      <a:cubicBezTo>
                        <a:pt x="48791"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09"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4" name="Freeform: Shape 283">
                  <a:extLst>
                    <a:ext uri="{FF2B5EF4-FFF2-40B4-BE49-F238E27FC236}">
                      <a16:creationId xmlns:a16="http://schemas.microsoft.com/office/drawing/2014/main" id="{83F7FEDF-56A7-4EDF-BA89-10F53F32E7EC}"/>
                    </a:ext>
                  </a:extLst>
                </p:cNvPr>
                <p:cNvSpPr>
                  <a:spLocks noChangeArrowheads="1"/>
                </p:cNvSpPr>
                <p:nvPr/>
              </p:nvSpPr>
              <p:spPr bwMode="auto">
                <a:xfrm>
                  <a:off x="5613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6" y="32461"/>
                      </a:cubicBezTo>
                      <a:lnTo>
                        <a:pt x="41365" y="0"/>
                      </a:lnTo>
                      <a:lnTo>
                        <a:pt x="51992" y="0"/>
                      </a:lnTo>
                      <a:lnTo>
                        <a:pt x="36909" y="39433"/>
                      </a:lnTo>
                      <a:cubicBezTo>
                        <a:pt x="33398"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5" name="Freeform: Shape 284">
                  <a:extLst>
                    <a:ext uri="{FF2B5EF4-FFF2-40B4-BE49-F238E27FC236}">
                      <a16:creationId xmlns:a16="http://schemas.microsoft.com/office/drawing/2014/main" id="{3C64E091-A497-4A02-8BD0-6B7B7C431933}"/>
                    </a:ext>
                  </a:extLst>
                </p:cNvPr>
                <p:cNvSpPr>
                  <a:spLocks noChangeArrowheads="1"/>
                </p:cNvSpPr>
                <p:nvPr/>
              </p:nvSpPr>
              <p:spPr bwMode="auto">
                <a:xfrm>
                  <a:off x="5839840" y="9560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6" name="Freeform: Shape 285">
                  <a:extLst>
                    <a:ext uri="{FF2B5EF4-FFF2-40B4-BE49-F238E27FC236}">
                      <a16:creationId xmlns:a16="http://schemas.microsoft.com/office/drawing/2014/main" id="{445C3385-389B-4C43-BDB5-2B18E4904E8A}"/>
                    </a:ext>
                  </a:extLst>
                </p:cNvPr>
                <p:cNvSpPr>
                  <a:spLocks noChangeArrowheads="1"/>
                </p:cNvSpPr>
                <p:nvPr/>
              </p:nvSpPr>
              <p:spPr bwMode="auto">
                <a:xfrm>
                  <a:off x="6375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5" y="32461"/>
                      </a:cubicBezTo>
                      <a:lnTo>
                        <a:pt x="41365" y="0"/>
                      </a:lnTo>
                      <a:lnTo>
                        <a:pt x="51992" y="0"/>
                      </a:lnTo>
                      <a:lnTo>
                        <a:pt x="36909" y="39433"/>
                      </a:lnTo>
                      <a:cubicBezTo>
                        <a:pt x="33397" y="48799"/>
                        <a:pt x="30193" y="56186"/>
                        <a:pt x="27296" y="61593"/>
                      </a:cubicBezTo>
                      <a:cubicBezTo>
                        <a:pt x="24399" y="67001"/>
                        <a:pt x="21280" y="71159"/>
                        <a:pt x="17940" y="74066"/>
                      </a:cubicBezTo>
                      <a:cubicBezTo>
                        <a:pt x="15384"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6"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7" name="Freeform: Shape 286">
                  <a:extLst>
                    <a:ext uri="{FF2B5EF4-FFF2-40B4-BE49-F238E27FC236}">
                      <a16:creationId xmlns:a16="http://schemas.microsoft.com/office/drawing/2014/main" id="{538D81C2-AD80-41E1-80D9-81B299754D79}"/>
                    </a:ext>
                  </a:extLst>
                </p:cNvPr>
                <p:cNvSpPr>
                  <a:spLocks noChangeArrowheads="1"/>
                </p:cNvSpPr>
                <p:nvPr/>
              </p:nvSpPr>
              <p:spPr bwMode="auto">
                <a:xfrm>
                  <a:off x="67157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1" y="0"/>
                      </a:lnTo>
                      <a:lnTo>
                        <a:pt x="46621"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8" name="Freeform: Shape 287">
                  <a:extLst>
                    <a:ext uri="{FF2B5EF4-FFF2-40B4-BE49-F238E27FC236}">
                      <a16:creationId xmlns:a16="http://schemas.microsoft.com/office/drawing/2014/main" id="{58A3572B-6429-4D42-9001-4721D758BB75}"/>
                    </a:ext>
                  </a:extLst>
                </p:cNvPr>
                <p:cNvSpPr>
                  <a:spLocks noChangeArrowheads="1"/>
                </p:cNvSpPr>
                <p:nvPr/>
              </p:nvSpPr>
              <p:spPr bwMode="auto">
                <a:xfrm>
                  <a:off x="68681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49"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89" name="Freeform: Shape 288">
                  <a:extLst>
                    <a:ext uri="{FF2B5EF4-FFF2-40B4-BE49-F238E27FC236}">
                      <a16:creationId xmlns:a16="http://schemas.microsoft.com/office/drawing/2014/main" id="{61615166-B53C-4F19-989E-80362A85B6E3}"/>
                    </a:ext>
                  </a:extLst>
                </p:cNvPr>
                <p:cNvSpPr>
                  <a:spLocks noChangeArrowheads="1"/>
                </p:cNvSpPr>
                <p:nvPr/>
              </p:nvSpPr>
              <p:spPr bwMode="auto">
                <a:xfrm>
                  <a:off x="5404586" y="1062354"/>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0" name="Freeform: Shape 289">
                  <a:extLst>
                    <a:ext uri="{FF2B5EF4-FFF2-40B4-BE49-F238E27FC236}">
                      <a16:creationId xmlns:a16="http://schemas.microsoft.com/office/drawing/2014/main" id="{04E34607-D620-4CE6-A317-9DE066D1E429}"/>
                    </a:ext>
                  </a:extLst>
                </p:cNvPr>
                <p:cNvSpPr>
                  <a:spLocks noChangeArrowheads="1"/>
                </p:cNvSpPr>
                <p:nvPr/>
              </p:nvSpPr>
              <p:spPr bwMode="auto">
                <a:xfrm>
                  <a:off x="5535040" y="1063612"/>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1" name="Freeform: Shape 290">
                  <a:extLst>
                    <a:ext uri="{FF2B5EF4-FFF2-40B4-BE49-F238E27FC236}">
                      <a16:creationId xmlns:a16="http://schemas.microsoft.com/office/drawing/2014/main" id="{98D16F98-924A-4DE5-80EE-B434B05D775A}"/>
                    </a:ext>
                  </a:extLst>
                </p:cNvPr>
                <p:cNvSpPr>
                  <a:spLocks noChangeArrowheads="1"/>
                </p:cNvSpPr>
                <p:nvPr/>
              </p:nvSpPr>
              <p:spPr bwMode="auto">
                <a:xfrm>
                  <a:off x="6087491" y="106361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4"/>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2" name="Freeform: Shape 291">
                  <a:extLst>
                    <a:ext uri="{FF2B5EF4-FFF2-40B4-BE49-F238E27FC236}">
                      <a16:creationId xmlns:a16="http://schemas.microsoft.com/office/drawing/2014/main" id="{6E3A22D3-A96C-4554-B33B-2D7614E8656C}"/>
                    </a:ext>
                  </a:extLst>
                </p:cNvPr>
                <p:cNvSpPr>
                  <a:spLocks noChangeArrowheads="1"/>
                </p:cNvSpPr>
                <p:nvPr/>
              </p:nvSpPr>
              <p:spPr bwMode="auto">
                <a:xfrm>
                  <a:off x="6152908" y="106772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0" y="11802"/>
                        <a:pt x="8065" y="12402"/>
                        <a:pt x="6051" y="12444"/>
                      </a:cubicBezTo>
                      <a:cubicBezTo>
                        <a:pt x="4200"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3" name="Freeform: Shape 292">
                  <a:extLst>
                    <a:ext uri="{FF2B5EF4-FFF2-40B4-BE49-F238E27FC236}">
                      <a16:creationId xmlns:a16="http://schemas.microsoft.com/office/drawing/2014/main" id="{3AB05550-7519-42B2-9CEB-B85C9FB3382A}"/>
                    </a:ext>
                  </a:extLst>
                </p:cNvPr>
                <p:cNvSpPr>
                  <a:spLocks noChangeArrowheads="1"/>
                </p:cNvSpPr>
                <p:nvPr/>
              </p:nvSpPr>
              <p:spPr bwMode="auto">
                <a:xfrm>
                  <a:off x="54906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4" name="Freeform: Shape 293">
                  <a:extLst>
                    <a:ext uri="{FF2B5EF4-FFF2-40B4-BE49-F238E27FC236}">
                      <a16:creationId xmlns:a16="http://schemas.microsoft.com/office/drawing/2014/main" id="{E647F0E9-634C-4869-8799-729AA75771FA}"/>
                    </a:ext>
                  </a:extLst>
                </p:cNvPr>
                <p:cNvSpPr>
                  <a:spLocks noChangeArrowheads="1"/>
                </p:cNvSpPr>
                <p:nvPr/>
              </p:nvSpPr>
              <p:spPr bwMode="auto">
                <a:xfrm>
                  <a:off x="58335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5" name="Freeform: Shape 294">
                  <a:extLst>
                    <a:ext uri="{FF2B5EF4-FFF2-40B4-BE49-F238E27FC236}">
                      <a16:creationId xmlns:a16="http://schemas.microsoft.com/office/drawing/2014/main" id="{5B03CB3E-E122-44A4-9F27-C12FC8A6B8BE}"/>
                    </a:ext>
                  </a:extLst>
                </p:cNvPr>
                <p:cNvSpPr>
                  <a:spLocks noChangeArrowheads="1"/>
                </p:cNvSpPr>
                <p:nvPr/>
              </p:nvSpPr>
              <p:spPr bwMode="auto">
                <a:xfrm>
                  <a:off x="5340541" y="108830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6" name="Freeform: Shape 295">
                  <a:extLst>
                    <a:ext uri="{FF2B5EF4-FFF2-40B4-BE49-F238E27FC236}">
                      <a16:creationId xmlns:a16="http://schemas.microsoft.com/office/drawing/2014/main" id="{64D67D02-8AEB-4D96-998C-87F661B3217B}"/>
                    </a:ext>
                  </a:extLst>
                </p:cNvPr>
                <p:cNvSpPr>
                  <a:spLocks noChangeArrowheads="1"/>
                </p:cNvSpPr>
                <p:nvPr/>
              </p:nvSpPr>
              <p:spPr bwMode="auto">
                <a:xfrm>
                  <a:off x="5597715" y="108830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7" name="Freeform: Shape 296">
                  <a:extLst>
                    <a:ext uri="{FF2B5EF4-FFF2-40B4-BE49-F238E27FC236}">
                      <a16:creationId xmlns:a16="http://schemas.microsoft.com/office/drawing/2014/main" id="{29595A2B-4506-4C7E-B0C7-1AE5EA9DA0BB}"/>
                    </a:ext>
                  </a:extLst>
                </p:cNvPr>
                <p:cNvSpPr>
                  <a:spLocks noChangeArrowheads="1"/>
                </p:cNvSpPr>
                <p:nvPr/>
              </p:nvSpPr>
              <p:spPr bwMode="auto">
                <a:xfrm>
                  <a:off x="5677459"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49"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8" name="Freeform: Shape 297">
                  <a:extLst>
                    <a:ext uri="{FF2B5EF4-FFF2-40B4-BE49-F238E27FC236}">
                      <a16:creationId xmlns:a16="http://schemas.microsoft.com/office/drawing/2014/main" id="{7C197B33-A5D4-43B4-9F29-DE4D73754F23}"/>
                    </a:ext>
                  </a:extLst>
                </p:cNvPr>
                <p:cNvSpPr>
                  <a:spLocks noChangeArrowheads="1"/>
                </p:cNvSpPr>
                <p:nvPr/>
              </p:nvSpPr>
              <p:spPr bwMode="auto">
                <a:xfrm>
                  <a:off x="5740248" y="10883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99" name="Freeform: Shape 298">
                  <a:extLst>
                    <a:ext uri="{FF2B5EF4-FFF2-40B4-BE49-F238E27FC236}">
                      <a16:creationId xmlns:a16="http://schemas.microsoft.com/office/drawing/2014/main" id="{33151859-E2A8-43C9-8993-D130738BEEFA}"/>
                    </a:ext>
                  </a:extLst>
                </p:cNvPr>
                <p:cNvSpPr>
                  <a:spLocks noChangeArrowheads="1"/>
                </p:cNvSpPr>
                <p:nvPr/>
              </p:nvSpPr>
              <p:spPr bwMode="auto">
                <a:xfrm>
                  <a:off x="5801284" y="10883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0" name="Freeform: Shape 299">
                  <a:extLst>
                    <a:ext uri="{FF2B5EF4-FFF2-40B4-BE49-F238E27FC236}">
                      <a16:creationId xmlns:a16="http://schemas.microsoft.com/office/drawing/2014/main" id="{9D9818E0-F286-42A1-99A9-E443CE66AFC6}"/>
                    </a:ext>
                  </a:extLst>
                </p:cNvPr>
                <p:cNvSpPr>
                  <a:spLocks noChangeArrowheads="1"/>
                </p:cNvSpPr>
                <p:nvPr/>
              </p:nvSpPr>
              <p:spPr bwMode="auto">
                <a:xfrm>
                  <a:off x="5877483" y="108829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1" name="Freeform: Shape 300">
                  <a:extLst>
                    <a:ext uri="{FF2B5EF4-FFF2-40B4-BE49-F238E27FC236}">
                      <a16:creationId xmlns:a16="http://schemas.microsoft.com/office/drawing/2014/main" id="{805695AF-F682-451B-B70C-7BBCC133EE12}"/>
                    </a:ext>
                  </a:extLst>
                </p:cNvPr>
                <p:cNvSpPr>
                  <a:spLocks noChangeArrowheads="1"/>
                </p:cNvSpPr>
                <p:nvPr/>
              </p:nvSpPr>
              <p:spPr bwMode="auto">
                <a:xfrm>
                  <a:off x="5940615" y="1088301"/>
                  <a:ext cx="48796" cy="57707"/>
                </a:xfrm>
                <a:custGeom>
                  <a:avLst/>
                  <a:gdLst/>
                  <a:ahLst/>
                  <a:cxnLst/>
                  <a:rect l="l" t="t" r="r" b="b"/>
                  <a:pathLst>
                    <a:path w="48796"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2" name="Freeform: Shape 301">
                  <a:extLst>
                    <a:ext uri="{FF2B5EF4-FFF2-40B4-BE49-F238E27FC236}">
                      <a16:creationId xmlns:a16="http://schemas.microsoft.com/office/drawing/2014/main" id="{3852CAA8-615E-44A7-A33C-A98622E4E831}"/>
                    </a:ext>
                  </a:extLst>
                </p:cNvPr>
                <p:cNvSpPr>
                  <a:spLocks noChangeArrowheads="1"/>
                </p:cNvSpPr>
                <p:nvPr/>
              </p:nvSpPr>
              <p:spPr bwMode="auto">
                <a:xfrm>
                  <a:off x="6001309" y="108830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3" name="Freeform: Shape 302">
                  <a:extLst>
                    <a:ext uri="{FF2B5EF4-FFF2-40B4-BE49-F238E27FC236}">
                      <a16:creationId xmlns:a16="http://schemas.microsoft.com/office/drawing/2014/main" id="{5E3CEEF4-1534-4D49-892D-088193803CA5}"/>
                    </a:ext>
                  </a:extLst>
                </p:cNvPr>
                <p:cNvSpPr>
                  <a:spLocks noChangeArrowheads="1"/>
                </p:cNvSpPr>
                <p:nvPr/>
              </p:nvSpPr>
              <p:spPr bwMode="auto">
                <a:xfrm>
                  <a:off x="6036094" y="1088301"/>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4" name="Freeform: Shape 303">
                  <a:extLst>
                    <a:ext uri="{FF2B5EF4-FFF2-40B4-BE49-F238E27FC236}">
                      <a16:creationId xmlns:a16="http://schemas.microsoft.com/office/drawing/2014/main" id="{93854490-4AB5-4468-BA42-169D2B4254C8}"/>
                    </a:ext>
                  </a:extLst>
                </p:cNvPr>
                <p:cNvSpPr>
                  <a:spLocks noChangeArrowheads="1"/>
                </p:cNvSpPr>
                <p:nvPr/>
              </p:nvSpPr>
              <p:spPr bwMode="auto">
                <a:xfrm>
                  <a:off x="6182284"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4" y="48941"/>
                        <a:pt x="43806" y="52236"/>
                        <a:pt x="39995" y="54425"/>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2"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5" name="Freeform: Shape 304">
                  <a:extLst>
                    <a:ext uri="{FF2B5EF4-FFF2-40B4-BE49-F238E27FC236}">
                      <a16:creationId xmlns:a16="http://schemas.microsoft.com/office/drawing/2014/main" id="{73D75118-7969-421A-B49D-14B6215076C6}"/>
                    </a:ext>
                  </a:extLst>
                </p:cNvPr>
                <p:cNvSpPr>
                  <a:spLocks noChangeArrowheads="1"/>
                </p:cNvSpPr>
                <p:nvPr/>
              </p:nvSpPr>
              <p:spPr bwMode="auto">
                <a:xfrm>
                  <a:off x="6154165" y="108944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306" name="Freeform: Shape 305">
                  <a:extLst>
                    <a:ext uri="{FF2B5EF4-FFF2-40B4-BE49-F238E27FC236}">
                      <a16:creationId xmlns:a16="http://schemas.microsoft.com/office/drawing/2014/main" id="{C4552D76-F5AB-4D18-BDD2-FFF804F91C17}"/>
                    </a:ext>
                  </a:extLst>
                </p:cNvPr>
                <p:cNvSpPr>
                  <a:spLocks noChangeArrowheads="1"/>
                </p:cNvSpPr>
                <p:nvPr/>
              </p:nvSpPr>
              <p:spPr bwMode="auto">
                <a:xfrm>
                  <a:off x="6247016" y="1131621"/>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nvGrpSpPr>
              <p:cNvPr id="89" name="Group 88">
                <a:extLst>
                  <a:ext uri="{FF2B5EF4-FFF2-40B4-BE49-F238E27FC236}">
                    <a16:creationId xmlns:a16="http://schemas.microsoft.com/office/drawing/2014/main" id="{11D8DD05-F40D-4974-9530-D83F85A9F543}"/>
                  </a:ext>
                </a:extLst>
              </p:cNvPr>
              <p:cNvGrpSpPr/>
              <p:nvPr/>
            </p:nvGrpSpPr>
            <p:grpSpPr>
              <a:xfrm>
                <a:off x="4814379" y="1339836"/>
                <a:ext cx="1090866" cy="1068325"/>
                <a:chOff x="4814379" y="1339836"/>
                <a:chExt cx="1090866" cy="1068325"/>
              </a:xfrm>
            </p:grpSpPr>
            <p:sp>
              <p:nvSpPr>
                <p:cNvPr id="90" name="Freeform: Shape 89">
                  <a:extLst>
                    <a:ext uri="{FF2B5EF4-FFF2-40B4-BE49-F238E27FC236}">
                      <a16:creationId xmlns:a16="http://schemas.microsoft.com/office/drawing/2014/main" id="{853295C2-3E02-426E-A1FF-ED6E685F1F2D}"/>
                    </a:ext>
                  </a:extLst>
                </p:cNvPr>
                <p:cNvSpPr>
                  <a:spLocks noChangeArrowheads="1"/>
                </p:cNvSpPr>
                <p:nvPr/>
              </p:nvSpPr>
              <p:spPr bwMode="auto">
                <a:xfrm>
                  <a:off x="5725084" y="1339836"/>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1" name="Freeform: Shape 90">
                  <a:extLst>
                    <a:ext uri="{FF2B5EF4-FFF2-40B4-BE49-F238E27FC236}">
                      <a16:creationId xmlns:a16="http://schemas.microsoft.com/office/drawing/2014/main" id="{9E3BF9C5-6787-4B29-A8A7-AB2031C87341}"/>
                    </a:ext>
                  </a:extLst>
                </p:cNvPr>
                <p:cNvSpPr>
                  <a:spLocks noChangeArrowheads="1"/>
                </p:cNvSpPr>
                <p:nvPr/>
              </p:nvSpPr>
              <p:spPr bwMode="auto">
                <a:xfrm>
                  <a:off x="5135219" y="1343951"/>
                  <a:ext cx="10044" cy="77024"/>
                </a:xfrm>
                <a:custGeom>
                  <a:avLst/>
                  <a:gdLst/>
                  <a:ahLst/>
                  <a:cxnLst/>
                  <a:rect l="l" t="t" r="r" b="b"/>
                  <a:pathLst>
                    <a:path w="10044" h="77024">
                      <a:moveTo>
                        <a:pt x="0" y="0"/>
                      </a:moveTo>
                      <a:lnTo>
                        <a:pt x="10044" y="0"/>
                      </a:lnTo>
                      <a:lnTo>
                        <a:pt x="10044" y="77024"/>
                      </a:lnTo>
                      <a:lnTo>
                        <a:pt x="0" y="7702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2" name="Freeform: Shape 91">
                  <a:extLst>
                    <a:ext uri="{FF2B5EF4-FFF2-40B4-BE49-F238E27FC236}">
                      <a16:creationId xmlns:a16="http://schemas.microsoft.com/office/drawing/2014/main" id="{74B8A59E-923B-4D50-BD87-412AB1C268EB}"/>
                    </a:ext>
                  </a:extLst>
                </p:cNvPr>
                <p:cNvSpPr>
                  <a:spLocks noChangeArrowheads="1"/>
                </p:cNvSpPr>
                <p:nvPr/>
              </p:nvSpPr>
              <p:spPr bwMode="auto">
                <a:xfrm>
                  <a:off x="5423979" y="13524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3" name="Freeform: Shape 92">
                  <a:extLst>
                    <a:ext uri="{FF2B5EF4-FFF2-40B4-BE49-F238E27FC236}">
                      <a16:creationId xmlns:a16="http://schemas.microsoft.com/office/drawing/2014/main" id="{81D17000-EF16-47C9-B637-F964FC2365FF}"/>
                    </a:ext>
                  </a:extLst>
                </p:cNvPr>
                <p:cNvSpPr>
                  <a:spLocks noChangeArrowheads="1"/>
                </p:cNvSpPr>
                <p:nvPr/>
              </p:nvSpPr>
              <p:spPr bwMode="auto">
                <a:xfrm>
                  <a:off x="5163109" y="136452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4" name="Freeform: Shape 93">
                  <a:extLst>
                    <a:ext uri="{FF2B5EF4-FFF2-40B4-BE49-F238E27FC236}">
                      <a16:creationId xmlns:a16="http://schemas.microsoft.com/office/drawing/2014/main" id="{40B633EA-4EF8-416D-B71E-935AD098918E}"/>
                    </a:ext>
                  </a:extLst>
                </p:cNvPr>
                <p:cNvSpPr>
                  <a:spLocks noChangeArrowheads="1"/>
                </p:cNvSpPr>
                <p:nvPr/>
              </p:nvSpPr>
              <p:spPr bwMode="auto">
                <a:xfrm>
                  <a:off x="5258359" y="136452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5" name="Freeform: Shape 94">
                  <a:extLst>
                    <a:ext uri="{FF2B5EF4-FFF2-40B4-BE49-F238E27FC236}">
                      <a16:creationId xmlns:a16="http://schemas.microsoft.com/office/drawing/2014/main" id="{9766C4A0-A14A-415E-AF58-C7C992F6EC13}"/>
                    </a:ext>
                  </a:extLst>
                </p:cNvPr>
                <p:cNvSpPr>
                  <a:spLocks noChangeArrowheads="1"/>
                </p:cNvSpPr>
                <p:nvPr/>
              </p:nvSpPr>
              <p:spPr bwMode="auto">
                <a:xfrm>
                  <a:off x="5321148" y="13645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6" name="Freeform: Shape 95">
                  <a:extLst>
                    <a:ext uri="{FF2B5EF4-FFF2-40B4-BE49-F238E27FC236}">
                      <a16:creationId xmlns:a16="http://schemas.microsoft.com/office/drawing/2014/main" id="{3EDE8544-286B-4782-AD84-E693BAFB11FD}"/>
                    </a:ext>
                  </a:extLst>
                </p:cNvPr>
                <p:cNvSpPr>
                  <a:spLocks noChangeArrowheads="1"/>
                </p:cNvSpPr>
                <p:nvPr/>
              </p:nvSpPr>
              <p:spPr bwMode="auto">
                <a:xfrm>
                  <a:off x="5378640" y="1364526"/>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7" name="Freeform: Shape 96">
                  <a:extLst>
                    <a:ext uri="{FF2B5EF4-FFF2-40B4-BE49-F238E27FC236}">
                      <a16:creationId xmlns:a16="http://schemas.microsoft.com/office/drawing/2014/main" id="{17CA85A6-57A0-4B23-804B-C44B04B50098}"/>
                    </a:ext>
                  </a:extLst>
                </p:cNvPr>
                <p:cNvSpPr>
                  <a:spLocks noChangeArrowheads="1"/>
                </p:cNvSpPr>
                <p:nvPr/>
              </p:nvSpPr>
              <p:spPr bwMode="auto">
                <a:xfrm>
                  <a:off x="5464594" y="13645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8" name="Freeform: Shape 97">
                  <a:extLst>
                    <a:ext uri="{FF2B5EF4-FFF2-40B4-BE49-F238E27FC236}">
                      <a16:creationId xmlns:a16="http://schemas.microsoft.com/office/drawing/2014/main" id="{76C9264A-415E-427E-BBDC-647FC452FE18}"/>
                    </a:ext>
                  </a:extLst>
                </p:cNvPr>
                <p:cNvSpPr>
                  <a:spLocks noChangeArrowheads="1"/>
                </p:cNvSpPr>
                <p:nvPr/>
              </p:nvSpPr>
              <p:spPr bwMode="auto">
                <a:xfrm>
                  <a:off x="5531040" y="136452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99" name="Freeform: Shape 98">
                  <a:extLst>
                    <a:ext uri="{FF2B5EF4-FFF2-40B4-BE49-F238E27FC236}">
                      <a16:creationId xmlns:a16="http://schemas.microsoft.com/office/drawing/2014/main" id="{F29C81D7-8AF3-4E88-9C2E-34374E9245A8}"/>
                    </a:ext>
                  </a:extLst>
                </p:cNvPr>
                <p:cNvSpPr>
                  <a:spLocks noChangeArrowheads="1"/>
                </p:cNvSpPr>
                <p:nvPr/>
              </p:nvSpPr>
              <p:spPr bwMode="auto">
                <a:xfrm>
                  <a:off x="5578323" y="1364526"/>
                  <a:ext cx="43991" cy="57707"/>
                </a:xfrm>
                <a:custGeom>
                  <a:avLst/>
                  <a:gdLst/>
                  <a:ahLst/>
                  <a:cxnLst/>
                  <a:rect l="l" t="t" r="r" b="b"/>
                  <a:pathLst>
                    <a:path w="43991" h="57707">
                      <a:moveTo>
                        <a:pt x="22167" y="0"/>
                      </a:moveTo>
                      <a:cubicBezTo>
                        <a:pt x="27752" y="75"/>
                        <a:pt x="32075" y="1207"/>
                        <a:pt x="35136" y="3397"/>
                      </a:cubicBezTo>
                      <a:cubicBezTo>
                        <a:pt x="38196"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0" name="Freeform: Shape 99">
                  <a:extLst>
                    <a:ext uri="{FF2B5EF4-FFF2-40B4-BE49-F238E27FC236}">
                      <a16:creationId xmlns:a16="http://schemas.microsoft.com/office/drawing/2014/main" id="{933315B1-8B4D-4C11-9283-80ADDB4FE9F7}"/>
                    </a:ext>
                  </a:extLst>
                </p:cNvPr>
                <p:cNvSpPr>
                  <a:spLocks noChangeArrowheads="1"/>
                </p:cNvSpPr>
                <p:nvPr/>
              </p:nvSpPr>
              <p:spPr bwMode="auto">
                <a:xfrm>
                  <a:off x="5639359" y="13645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1" name="Freeform: Shape 100">
                  <a:extLst>
                    <a:ext uri="{FF2B5EF4-FFF2-40B4-BE49-F238E27FC236}">
                      <a16:creationId xmlns:a16="http://schemas.microsoft.com/office/drawing/2014/main" id="{D67437CF-D8AA-40DB-8FBF-6032EB5B3268}"/>
                    </a:ext>
                  </a:extLst>
                </p:cNvPr>
                <p:cNvSpPr>
                  <a:spLocks noChangeArrowheads="1"/>
                </p:cNvSpPr>
                <p:nvPr/>
              </p:nvSpPr>
              <p:spPr bwMode="auto">
                <a:xfrm>
                  <a:off x="5788215" y="136452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2" name="Freeform: Shape 101">
                  <a:extLst>
                    <a:ext uri="{FF2B5EF4-FFF2-40B4-BE49-F238E27FC236}">
                      <a16:creationId xmlns:a16="http://schemas.microsoft.com/office/drawing/2014/main" id="{6ECC6201-4275-4E09-B09E-5EBC4E4C3FE4}"/>
                    </a:ext>
                  </a:extLst>
                </p:cNvPr>
                <p:cNvSpPr>
                  <a:spLocks noChangeArrowheads="1"/>
                </p:cNvSpPr>
                <p:nvPr/>
              </p:nvSpPr>
              <p:spPr bwMode="auto">
                <a:xfrm>
                  <a:off x="5033111" y="14719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3" name="Freeform: Shape 102">
                  <a:extLst>
                    <a:ext uri="{FF2B5EF4-FFF2-40B4-BE49-F238E27FC236}">
                      <a16:creationId xmlns:a16="http://schemas.microsoft.com/office/drawing/2014/main" id="{85B17491-A28B-4908-892D-4510F3B0407E}"/>
                    </a:ext>
                  </a:extLst>
                </p:cNvPr>
                <p:cNvSpPr>
                  <a:spLocks noChangeArrowheads="1"/>
                </p:cNvSpPr>
                <p:nvPr/>
              </p:nvSpPr>
              <p:spPr bwMode="auto">
                <a:xfrm>
                  <a:off x="5430265"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4" name="Freeform: Shape 103">
                  <a:extLst>
                    <a:ext uri="{FF2B5EF4-FFF2-40B4-BE49-F238E27FC236}">
                      <a16:creationId xmlns:a16="http://schemas.microsoft.com/office/drawing/2014/main" id="{069E82C2-8EE0-44D1-9EDB-0B17AE7D0264}"/>
                    </a:ext>
                  </a:extLst>
                </p:cNvPr>
                <p:cNvSpPr>
                  <a:spLocks noChangeArrowheads="1"/>
                </p:cNvSpPr>
                <p:nvPr/>
              </p:nvSpPr>
              <p:spPr bwMode="auto">
                <a:xfrm>
                  <a:off x="5744590"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5" name="Freeform: Shape 104">
                  <a:extLst>
                    <a:ext uri="{FF2B5EF4-FFF2-40B4-BE49-F238E27FC236}">
                      <a16:creationId xmlns:a16="http://schemas.microsoft.com/office/drawing/2014/main" id="{48285FF8-2D2C-45FF-A6A2-1209C659F4BD}"/>
                    </a:ext>
                  </a:extLst>
                </p:cNvPr>
                <p:cNvSpPr>
                  <a:spLocks noChangeArrowheads="1"/>
                </p:cNvSpPr>
                <p:nvPr/>
              </p:nvSpPr>
              <p:spPr bwMode="auto">
                <a:xfrm>
                  <a:off x="50765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6" name="Freeform: Shape 105">
                  <a:extLst>
                    <a:ext uri="{FF2B5EF4-FFF2-40B4-BE49-F238E27FC236}">
                      <a16:creationId xmlns:a16="http://schemas.microsoft.com/office/drawing/2014/main" id="{58A37EF3-FAEF-4964-998B-282858321451}"/>
                    </a:ext>
                  </a:extLst>
                </p:cNvPr>
                <p:cNvSpPr>
                  <a:spLocks noChangeArrowheads="1"/>
                </p:cNvSpPr>
                <p:nvPr/>
              </p:nvSpPr>
              <p:spPr bwMode="auto">
                <a:xfrm>
                  <a:off x="53432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7" name="Freeform: Shape 106">
                  <a:extLst>
                    <a:ext uri="{FF2B5EF4-FFF2-40B4-BE49-F238E27FC236}">
                      <a16:creationId xmlns:a16="http://schemas.microsoft.com/office/drawing/2014/main" id="{5BA6A408-8FD4-474A-8F09-5DE521CF690D}"/>
                    </a:ext>
                  </a:extLst>
                </p:cNvPr>
                <p:cNvSpPr>
                  <a:spLocks noChangeArrowheads="1"/>
                </p:cNvSpPr>
                <p:nvPr/>
              </p:nvSpPr>
              <p:spPr bwMode="auto">
                <a:xfrm>
                  <a:off x="5657608"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8" name="Freeform: Shape 107">
                  <a:extLst>
                    <a:ext uri="{FF2B5EF4-FFF2-40B4-BE49-F238E27FC236}">
                      <a16:creationId xmlns:a16="http://schemas.microsoft.com/office/drawing/2014/main" id="{BAB89C5F-48AD-4C56-AEB4-1336CA834A3B}"/>
                    </a:ext>
                  </a:extLst>
                </p:cNvPr>
                <p:cNvSpPr>
                  <a:spLocks noChangeArrowheads="1"/>
                </p:cNvSpPr>
                <p:nvPr/>
              </p:nvSpPr>
              <p:spPr bwMode="auto">
                <a:xfrm>
                  <a:off x="5105959"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09" name="Freeform: Shape 108">
                  <a:extLst>
                    <a:ext uri="{FF2B5EF4-FFF2-40B4-BE49-F238E27FC236}">
                      <a16:creationId xmlns:a16="http://schemas.microsoft.com/office/drawing/2014/main" id="{9AF52782-BDFF-44DB-91BD-7A2875D513BC}"/>
                    </a:ext>
                  </a:extLst>
                </p:cNvPr>
                <p:cNvSpPr>
                  <a:spLocks noChangeArrowheads="1"/>
                </p:cNvSpPr>
                <p:nvPr/>
              </p:nvSpPr>
              <p:spPr bwMode="auto">
                <a:xfrm>
                  <a:off x="516874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0" name="Freeform: Shape 109">
                  <a:extLst>
                    <a:ext uri="{FF2B5EF4-FFF2-40B4-BE49-F238E27FC236}">
                      <a16:creationId xmlns:a16="http://schemas.microsoft.com/office/drawing/2014/main" id="{B14FF5D5-F0D0-4ADB-888C-1840932C5B6A}"/>
                    </a:ext>
                  </a:extLst>
                </p:cNvPr>
                <p:cNvSpPr>
                  <a:spLocks noChangeArrowheads="1"/>
                </p:cNvSpPr>
                <p:nvPr/>
              </p:nvSpPr>
              <p:spPr bwMode="auto">
                <a:xfrm>
                  <a:off x="5229784"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1" name="Freeform: Shape 110">
                  <a:extLst>
                    <a:ext uri="{FF2B5EF4-FFF2-40B4-BE49-F238E27FC236}">
                      <a16:creationId xmlns:a16="http://schemas.microsoft.com/office/drawing/2014/main" id="{BD339A0B-5343-40C2-974C-CB37BAD8E91A}"/>
                    </a:ext>
                  </a:extLst>
                </p:cNvPr>
                <p:cNvSpPr>
                  <a:spLocks noChangeArrowheads="1"/>
                </p:cNvSpPr>
                <p:nvPr/>
              </p:nvSpPr>
              <p:spPr bwMode="auto">
                <a:xfrm>
                  <a:off x="5292915" y="14978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2" name="Freeform: Shape 111">
                  <a:extLst>
                    <a:ext uri="{FF2B5EF4-FFF2-40B4-BE49-F238E27FC236}">
                      <a16:creationId xmlns:a16="http://schemas.microsoft.com/office/drawing/2014/main" id="{954FDB6A-479E-44F7-8FDC-DE31D0502D54}"/>
                    </a:ext>
                  </a:extLst>
                </p:cNvPr>
                <p:cNvSpPr>
                  <a:spLocks noChangeArrowheads="1"/>
                </p:cNvSpPr>
                <p:nvPr/>
              </p:nvSpPr>
              <p:spPr bwMode="auto">
                <a:xfrm>
                  <a:off x="5368773"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3" name="Freeform: Shape 112">
                  <a:extLst>
                    <a:ext uri="{FF2B5EF4-FFF2-40B4-BE49-F238E27FC236}">
                      <a16:creationId xmlns:a16="http://schemas.microsoft.com/office/drawing/2014/main" id="{A451A683-F5DF-43AC-9A71-4CF544D520EC}"/>
                    </a:ext>
                  </a:extLst>
                </p:cNvPr>
                <p:cNvSpPr>
                  <a:spLocks noChangeArrowheads="1"/>
                </p:cNvSpPr>
                <p:nvPr/>
              </p:nvSpPr>
              <p:spPr bwMode="auto">
                <a:xfrm>
                  <a:off x="5493169" y="14978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4" name="Freeform: Shape 113">
                  <a:extLst>
                    <a:ext uri="{FF2B5EF4-FFF2-40B4-BE49-F238E27FC236}">
                      <a16:creationId xmlns:a16="http://schemas.microsoft.com/office/drawing/2014/main" id="{AA734A76-83E3-4698-AFDB-94B4435350E3}"/>
                    </a:ext>
                  </a:extLst>
                </p:cNvPr>
                <p:cNvSpPr>
                  <a:spLocks noChangeArrowheads="1"/>
                </p:cNvSpPr>
                <p:nvPr/>
              </p:nvSpPr>
              <p:spPr bwMode="auto">
                <a:xfrm>
                  <a:off x="5540566" y="14978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5" name="Freeform: Shape 114">
                  <a:extLst>
                    <a:ext uri="{FF2B5EF4-FFF2-40B4-BE49-F238E27FC236}">
                      <a16:creationId xmlns:a16="http://schemas.microsoft.com/office/drawing/2014/main" id="{1A68DD5B-3C4C-4AE9-8D71-838DD338CB1F}"/>
                    </a:ext>
                  </a:extLst>
                </p:cNvPr>
                <p:cNvSpPr>
                  <a:spLocks noChangeArrowheads="1"/>
                </p:cNvSpPr>
                <p:nvPr/>
              </p:nvSpPr>
              <p:spPr bwMode="auto">
                <a:xfrm>
                  <a:off x="5607240" y="149787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6" name="Freeform: Shape 115">
                  <a:extLst>
                    <a:ext uri="{FF2B5EF4-FFF2-40B4-BE49-F238E27FC236}">
                      <a16:creationId xmlns:a16="http://schemas.microsoft.com/office/drawing/2014/main" id="{558A8C0A-159A-491D-8DCB-6533E72D25A6}"/>
                    </a:ext>
                  </a:extLst>
                </p:cNvPr>
                <p:cNvSpPr>
                  <a:spLocks noChangeArrowheads="1"/>
                </p:cNvSpPr>
                <p:nvPr/>
              </p:nvSpPr>
              <p:spPr bwMode="auto">
                <a:xfrm>
                  <a:off x="568309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7" name="Freeform: Shape 116">
                  <a:extLst>
                    <a:ext uri="{FF2B5EF4-FFF2-40B4-BE49-F238E27FC236}">
                      <a16:creationId xmlns:a16="http://schemas.microsoft.com/office/drawing/2014/main" id="{3115B0AA-9760-4408-AFCF-39BEAB5374E0}"/>
                    </a:ext>
                  </a:extLst>
                </p:cNvPr>
                <p:cNvSpPr>
                  <a:spLocks noChangeArrowheads="1"/>
                </p:cNvSpPr>
                <p:nvPr/>
              </p:nvSpPr>
              <p:spPr bwMode="auto">
                <a:xfrm>
                  <a:off x="5807266" y="1497876"/>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8" name="Freeform: Shape 117">
                  <a:extLst>
                    <a:ext uri="{FF2B5EF4-FFF2-40B4-BE49-F238E27FC236}">
                      <a16:creationId xmlns:a16="http://schemas.microsoft.com/office/drawing/2014/main" id="{2D5CB81B-8403-4FC2-87B6-229412892F2F}"/>
                    </a:ext>
                  </a:extLst>
                </p:cNvPr>
                <p:cNvSpPr>
                  <a:spLocks noChangeArrowheads="1"/>
                </p:cNvSpPr>
                <p:nvPr/>
              </p:nvSpPr>
              <p:spPr bwMode="auto">
                <a:xfrm>
                  <a:off x="5877484" y="14978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19" name="Freeform: Shape 118">
                  <a:extLst>
                    <a:ext uri="{FF2B5EF4-FFF2-40B4-BE49-F238E27FC236}">
                      <a16:creationId xmlns:a16="http://schemas.microsoft.com/office/drawing/2014/main" id="{0C93E1BB-9409-4A65-8981-67C7F7D4023A}"/>
                    </a:ext>
                  </a:extLst>
                </p:cNvPr>
                <p:cNvSpPr>
                  <a:spLocks noChangeArrowheads="1"/>
                </p:cNvSpPr>
                <p:nvPr/>
              </p:nvSpPr>
              <p:spPr bwMode="auto">
                <a:xfrm>
                  <a:off x="50778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0" name="Freeform: Shape 119">
                  <a:extLst>
                    <a:ext uri="{FF2B5EF4-FFF2-40B4-BE49-F238E27FC236}">
                      <a16:creationId xmlns:a16="http://schemas.microsoft.com/office/drawing/2014/main" id="{957878B1-B30B-4685-B50E-BB26AD6353AE}"/>
                    </a:ext>
                  </a:extLst>
                </p:cNvPr>
                <p:cNvSpPr>
                  <a:spLocks noChangeArrowheads="1"/>
                </p:cNvSpPr>
                <p:nvPr/>
              </p:nvSpPr>
              <p:spPr bwMode="auto">
                <a:xfrm>
                  <a:off x="53445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1" name="Freeform: Shape 120">
                  <a:extLst>
                    <a:ext uri="{FF2B5EF4-FFF2-40B4-BE49-F238E27FC236}">
                      <a16:creationId xmlns:a16="http://schemas.microsoft.com/office/drawing/2014/main" id="{E0513776-519D-4D21-A840-CE1FA9FEAC2A}"/>
                    </a:ext>
                  </a:extLst>
                </p:cNvPr>
                <p:cNvSpPr>
                  <a:spLocks noChangeArrowheads="1"/>
                </p:cNvSpPr>
                <p:nvPr/>
              </p:nvSpPr>
              <p:spPr bwMode="auto">
                <a:xfrm>
                  <a:off x="5658865"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2" name="Freeform: Shape 121">
                  <a:extLst>
                    <a:ext uri="{FF2B5EF4-FFF2-40B4-BE49-F238E27FC236}">
                      <a16:creationId xmlns:a16="http://schemas.microsoft.com/office/drawing/2014/main" id="{98F130FB-789D-470D-BE6B-289B609BA062}"/>
                    </a:ext>
                  </a:extLst>
                </p:cNvPr>
                <p:cNvSpPr>
                  <a:spLocks noChangeArrowheads="1"/>
                </p:cNvSpPr>
                <p:nvPr/>
              </p:nvSpPr>
              <p:spPr bwMode="auto">
                <a:xfrm>
                  <a:off x="5452326"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3" name="Freeform: Shape 122">
                  <a:extLst>
                    <a:ext uri="{FF2B5EF4-FFF2-40B4-BE49-F238E27FC236}">
                      <a16:creationId xmlns:a16="http://schemas.microsoft.com/office/drawing/2014/main" id="{C5A4E98C-B90D-48A7-B96F-42CC85DB78A9}"/>
                    </a:ext>
                  </a:extLst>
                </p:cNvPr>
                <p:cNvSpPr>
                  <a:spLocks noChangeArrowheads="1"/>
                </p:cNvSpPr>
                <p:nvPr/>
              </p:nvSpPr>
              <p:spPr bwMode="auto">
                <a:xfrm>
                  <a:off x="5766651"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24" name="Freeform: Shape 123">
                  <a:extLst>
                    <a:ext uri="{FF2B5EF4-FFF2-40B4-BE49-F238E27FC236}">
                      <a16:creationId xmlns:a16="http://schemas.microsoft.com/office/drawing/2014/main" id="{748AB560-3C41-4262-A634-C8798B0BAC58}"/>
                    </a:ext>
                  </a:extLst>
                </p:cNvPr>
                <p:cNvSpPr>
                  <a:spLocks noChangeArrowheads="1"/>
                </p:cNvSpPr>
                <p:nvPr/>
              </p:nvSpPr>
              <p:spPr bwMode="auto">
                <a:xfrm>
                  <a:off x="5658865" y="161606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6" name="Freeform: Shape 135">
                  <a:extLst>
                    <a:ext uri="{FF2B5EF4-FFF2-40B4-BE49-F238E27FC236}">
                      <a16:creationId xmlns:a16="http://schemas.microsoft.com/office/drawing/2014/main" id="{2A536208-B27C-42EC-A221-FCD3EB64C7A8}"/>
                    </a:ext>
                  </a:extLst>
                </p:cNvPr>
                <p:cNvSpPr>
                  <a:spLocks noChangeArrowheads="1"/>
                </p:cNvSpPr>
                <p:nvPr/>
              </p:nvSpPr>
              <p:spPr bwMode="auto">
                <a:xfrm>
                  <a:off x="5143258" y="1620176"/>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7" name="Freeform: Shape 136">
                  <a:extLst>
                    <a:ext uri="{FF2B5EF4-FFF2-40B4-BE49-F238E27FC236}">
                      <a16:creationId xmlns:a16="http://schemas.microsoft.com/office/drawing/2014/main" id="{954E5799-05B6-47F9-BA0E-DB3B4B6FA976}"/>
                    </a:ext>
                  </a:extLst>
                </p:cNvPr>
                <p:cNvSpPr>
                  <a:spLocks noChangeArrowheads="1"/>
                </p:cNvSpPr>
                <p:nvPr/>
              </p:nvSpPr>
              <p:spPr bwMode="auto">
                <a:xfrm>
                  <a:off x="5557329" y="16286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8" name="Freeform: Shape 137">
                  <a:extLst>
                    <a:ext uri="{FF2B5EF4-FFF2-40B4-BE49-F238E27FC236}">
                      <a16:creationId xmlns:a16="http://schemas.microsoft.com/office/drawing/2014/main" id="{384599A6-2A56-4819-B8AC-5D181DEB723F}"/>
                    </a:ext>
                  </a:extLst>
                </p:cNvPr>
                <p:cNvSpPr>
                  <a:spLocks noChangeArrowheads="1"/>
                </p:cNvSpPr>
                <p:nvPr/>
              </p:nvSpPr>
              <p:spPr bwMode="auto">
                <a:xfrm>
                  <a:off x="495954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39" name="Freeform: Shape 138">
                  <a:extLst>
                    <a:ext uri="{FF2B5EF4-FFF2-40B4-BE49-F238E27FC236}">
                      <a16:creationId xmlns:a16="http://schemas.microsoft.com/office/drawing/2014/main" id="{99D6FB84-2339-41E7-AB10-6E59F8E72CDD}"/>
                    </a:ext>
                  </a:extLst>
                </p:cNvPr>
                <p:cNvSpPr>
                  <a:spLocks noChangeArrowheads="1"/>
                </p:cNvSpPr>
                <p:nvPr/>
              </p:nvSpPr>
              <p:spPr bwMode="auto">
                <a:xfrm>
                  <a:off x="502023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0" name="Freeform: Shape 139">
                  <a:extLst>
                    <a:ext uri="{FF2B5EF4-FFF2-40B4-BE49-F238E27FC236}">
                      <a16:creationId xmlns:a16="http://schemas.microsoft.com/office/drawing/2014/main" id="{E620CEBA-3D1D-48B2-BBD6-AD9A66FF98B1}"/>
                    </a:ext>
                  </a:extLst>
                </p:cNvPr>
                <p:cNvSpPr>
                  <a:spLocks noChangeArrowheads="1"/>
                </p:cNvSpPr>
                <p:nvPr/>
              </p:nvSpPr>
              <p:spPr bwMode="auto">
                <a:xfrm>
                  <a:off x="5172634" y="164075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1" name="Freeform: Shape 140">
                  <a:extLst>
                    <a:ext uri="{FF2B5EF4-FFF2-40B4-BE49-F238E27FC236}">
                      <a16:creationId xmlns:a16="http://schemas.microsoft.com/office/drawing/2014/main" id="{0B29EDF0-95B4-4E2F-A791-7FC2628B23F2}"/>
                    </a:ext>
                  </a:extLst>
                </p:cNvPr>
                <p:cNvSpPr>
                  <a:spLocks noChangeArrowheads="1"/>
                </p:cNvSpPr>
                <p:nvPr/>
              </p:nvSpPr>
              <p:spPr bwMode="auto">
                <a:xfrm>
                  <a:off x="5207191" y="164075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2" name="Freeform: Shape 141">
                  <a:extLst>
                    <a:ext uri="{FF2B5EF4-FFF2-40B4-BE49-F238E27FC236}">
                      <a16:creationId xmlns:a16="http://schemas.microsoft.com/office/drawing/2014/main" id="{E055D601-9F53-4EBB-9CE8-5E875C5CB134}"/>
                    </a:ext>
                  </a:extLst>
                </p:cNvPr>
                <p:cNvSpPr>
                  <a:spLocks noChangeArrowheads="1"/>
                </p:cNvSpPr>
                <p:nvPr/>
              </p:nvSpPr>
              <p:spPr bwMode="auto">
                <a:xfrm>
                  <a:off x="5277409"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3" name="Freeform: Shape 142">
                  <a:extLst>
                    <a:ext uri="{FF2B5EF4-FFF2-40B4-BE49-F238E27FC236}">
                      <a16:creationId xmlns:a16="http://schemas.microsoft.com/office/drawing/2014/main" id="{8F4217FC-3E60-460C-9103-6BADA94485F0}"/>
                    </a:ext>
                  </a:extLst>
                </p:cNvPr>
                <p:cNvSpPr>
                  <a:spLocks noChangeArrowheads="1"/>
                </p:cNvSpPr>
                <p:nvPr/>
              </p:nvSpPr>
              <p:spPr bwMode="auto">
                <a:xfrm>
                  <a:off x="5344084" y="16407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4" name="Freeform: Shape 143">
                  <a:extLst>
                    <a:ext uri="{FF2B5EF4-FFF2-40B4-BE49-F238E27FC236}">
                      <a16:creationId xmlns:a16="http://schemas.microsoft.com/office/drawing/2014/main" id="{D7466E2B-2CD0-49A5-9290-1991226E1FA3}"/>
                    </a:ext>
                  </a:extLst>
                </p:cNvPr>
                <p:cNvSpPr>
                  <a:spLocks noChangeArrowheads="1"/>
                </p:cNvSpPr>
                <p:nvPr/>
              </p:nvSpPr>
              <p:spPr bwMode="auto">
                <a:xfrm>
                  <a:off x="543579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5" name="Freeform: Shape 144">
                  <a:extLst>
                    <a:ext uri="{FF2B5EF4-FFF2-40B4-BE49-F238E27FC236}">
                      <a16:creationId xmlns:a16="http://schemas.microsoft.com/office/drawing/2014/main" id="{9F17014C-474B-49C7-80E5-0A8875F9722F}"/>
                    </a:ext>
                  </a:extLst>
                </p:cNvPr>
                <p:cNvSpPr>
                  <a:spLocks noChangeArrowheads="1"/>
                </p:cNvSpPr>
                <p:nvPr/>
              </p:nvSpPr>
              <p:spPr bwMode="auto">
                <a:xfrm>
                  <a:off x="549648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6" name="Freeform: Shape 145">
                  <a:extLst>
                    <a:ext uri="{FF2B5EF4-FFF2-40B4-BE49-F238E27FC236}">
                      <a16:creationId xmlns:a16="http://schemas.microsoft.com/office/drawing/2014/main" id="{4F65A6D6-E34B-4A26-8FFC-18CC7DB9F5F8}"/>
                    </a:ext>
                  </a:extLst>
                </p:cNvPr>
                <p:cNvSpPr>
                  <a:spLocks noChangeArrowheads="1"/>
                </p:cNvSpPr>
                <p:nvPr/>
              </p:nvSpPr>
              <p:spPr bwMode="auto">
                <a:xfrm>
                  <a:off x="5597373" y="16407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7" name="Freeform: Shape 146">
                  <a:extLst>
                    <a:ext uri="{FF2B5EF4-FFF2-40B4-BE49-F238E27FC236}">
                      <a16:creationId xmlns:a16="http://schemas.microsoft.com/office/drawing/2014/main" id="{F133AEC4-0684-431E-9A11-BE6340F1656D}"/>
                    </a:ext>
                  </a:extLst>
                </p:cNvPr>
                <p:cNvSpPr>
                  <a:spLocks noChangeArrowheads="1"/>
                </p:cNvSpPr>
                <p:nvPr/>
              </p:nvSpPr>
              <p:spPr bwMode="auto">
                <a:xfrm>
                  <a:off x="5080508" y="1641894"/>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8" name="Freeform: Shape 147">
                  <a:extLst>
                    <a:ext uri="{FF2B5EF4-FFF2-40B4-BE49-F238E27FC236}">
                      <a16:creationId xmlns:a16="http://schemas.microsoft.com/office/drawing/2014/main" id="{2AD221E6-D230-41D1-B392-A7AAC46C6972}"/>
                    </a:ext>
                  </a:extLst>
                </p:cNvPr>
                <p:cNvSpPr>
                  <a:spLocks noChangeArrowheads="1"/>
                </p:cNvSpPr>
                <p:nvPr/>
              </p:nvSpPr>
              <p:spPr bwMode="auto">
                <a:xfrm>
                  <a:off x="5144515" y="16418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49" name="Freeform: Shape 148">
                  <a:extLst>
                    <a:ext uri="{FF2B5EF4-FFF2-40B4-BE49-F238E27FC236}">
                      <a16:creationId xmlns:a16="http://schemas.microsoft.com/office/drawing/2014/main" id="{E9EAE50D-9EE8-4394-AAF2-7F53B560EC12}"/>
                    </a:ext>
                  </a:extLst>
                </p:cNvPr>
                <p:cNvSpPr>
                  <a:spLocks noChangeArrowheads="1"/>
                </p:cNvSpPr>
                <p:nvPr/>
              </p:nvSpPr>
              <p:spPr bwMode="auto">
                <a:xfrm>
                  <a:off x="503574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3"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0" name="Freeform: Shape 149">
                  <a:extLst>
                    <a:ext uri="{FF2B5EF4-FFF2-40B4-BE49-F238E27FC236}">
                      <a16:creationId xmlns:a16="http://schemas.microsoft.com/office/drawing/2014/main" id="{813EFEAF-D8B8-4821-9FB8-BE7547437F3E}"/>
                    </a:ext>
                  </a:extLst>
                </p:cNvPr>
                <p:cNvSpPr>
                  <a:spLocks noChangeArrowheads="1"/>
                </p:cNvSpPr>
                <p:nvPr/>
              </p:nvSpPr>
              <p:spPr bwMode="auto">
                <a:xfrm>
                  <a:off x="5353609" y="174941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90" y="48343"/>
                        <a:pt x="10387" y="49141"/>
                      </a:cubicBezTo>
                      <a:lnTo>
                        <a:pt x="10387" y="58974"/>
                      </a:lnTo>
                      <a:cubicBezTo>
                        <a:pt x="10385" y="59605"/>
                        <a:pt x="10418" y="60229"/>
                        <a:pt x="10487" y="60846"/>
                      </a:cubicBezTo>
                      <a:cubicBezTo>
                        <a:pt x="10556" y="61463"/>
                        <a:pt x="10675" y="62059"/>
                        <a:pt x="10845" y="62633"/>
                      </a:cubicBezTo>
                      <a:cubicBezTo>
                        <a:pt x="11816" y="66175"/>
                        <a:pt x="13646" y="69009"/>
                        <a:pt x="16333" y="71137"/>
                      </a:cubicBezTo>
                      <a:cubicBezTo>
                        <a:pt x="19021" y="73264"/>
                        <a:pt x="22222" y="74355"/>
                        <a:pt x="25939" y="74409"/>
                      </a:cubicBezTo>
                      <a:cubicBezTo>
                        <a:pt x="31292" y="74317"/>
                        <a:pt x="35423" y="72359"/>
                        <a:pt x="38331"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1" name="Freeform: Shape 150">
                  <a:extLst>
                    <a:ext uri="{FF2B5EF4-FFF2-40B4-BE49-F238E27FC236}">
                      <a16:creationId xmlns:a16="http://schemas.microsoft.com/office/drawing/2014/main" id="{44E37DAD-B32E-4C1F-9C33-904802A386FD}"/>
                    </a:ext>
                  </a:extLst>
                </p:cNvPr>
                <p:cNvSpPr>
                  <a:spLocks noChangeArrowheads="1"/>
                </p:cNvSpPr>
                <p:nvPr/>
              </p:nvSpPr>
              <p:spPr bwMode="auto">
                <a:xfrm>
                  <a:off x="5601715" y="174941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2" name="Freeform: Shape 151">
                  <a:extLst>
                    <a:ext uri="{FF2B5EF4-FFF2-40B4-BE49-F238E27FC236}">
                      <a16:creationId xmlns:a16="http://schemas.microsoft.com/office/drawing/2014/main" id="{ABF78CFA-2785-4778-B54C-76C812F154BC}"/>
                    </a:ext>
                  </a:extLst>
                </p:cNvPr>
                <p:cNvSpPr>
                  <a:spLocks noChangeArrowheads="1"/>
                </p:cNvSpPr>
                <p:nvPr/>
              </p:nvSpPr>
              <p:spPr bwMode="auto">
                <a:xfrm>
                  <a:off x="577869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8"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3" name="Freeform: Shape 152">
                  <a:extLst>
                    <a:ext uri="{FF2B5EF4-FFF2-40B4-BE49-F238E27FC236}">
                      <a16:creationId xmlns:a16="http://schemas.microsoft.com/office/drawing/2014/main" id="{D4EBB226-1B5A-41A7-A2E4-523BCEE9E4FE}"/>
                    </a:ext>
                  </a:extLst>
                </p:cNvPr>
                <p:cNvSpPr>
                  <a:spLocks noChangeArrowheads="1"/>
                </p:cNvSpPr>
                <p:nvPr/>
              </p:nvSpPr>
              <p:spPr bwMode="auto">
                <a:xfrm>
                  <a:off x="5681154" y="17619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4" name="Freeform: Shape 153">
                  <a:extLst>
                    <a:ext uri="{FF2B5EF4-FFF2-40B4-BE49-F238E27FC236}">
                      <a16:creationId xmlns:a16="http://schemas.microsoft.com/office/drawing/2014/main" id="{63F9B2B7-2751-4F21-8A40-AB9E114246EC}"/>
                    </a:ext>
                  </a:extLst>
                </p:cNvPr>
                <p:cNvSpPr>
                  <a:spLocks noChangeArrowheads="1"/>
                </p:cNvSpPr>
                <p:nvPr/>
              </p:nvSpPr>
              <p:spPr bwMode="auto">
                <a:xfrm>
                  <a:off x="49115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5" name="Freeform: Shape 154">
                  <a:extLst>
                    <a:ext uri="{FF2B5EF4-FFF2-40B4-BE49-F238E27FC236}">
                      <a16:creationId xmlns:a16="http://schemas.microsoft.com/office/drawing/2014/main" id="{55A484B1-7A96-4F23-8C55-AE747F6A146B}"/>
                    </a:ext>
                  </a:extLst>
                </p:cNvPr>
                <p:cNvSpPr>
                  <a:spLocks noChangeArrowheads="1"/>
                </p:cNvSpPr>
                <p:nvPr/>
              </p:nvSpPr>
              <p:spPr bwMode="auto">
                <a:xfrm>
                  <a:off x="4972609" y="177409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6" name="Freeform: Shape 155">
                  <a:extLst>
                    <a:ext uri="{FF2B5EF4-FFF2-40B4-BE49-F238E27FC236}">
                      <a16:creationId xmlns:a16="http://schemas.microsoft.com/office/drawing/2014/main" id="{992B6C78-ECF7-4259-A346-1D964CC2D250}"/>
                    </a:ext>
                  </a:extLst>
                </p:cNvPr>
                <p:cNvSpPr>
                  <a:spLocks noChangeArrowheads="1"/>
                </p:cNvSpPr>
                <p:nvPr/>
              </p:nvSpPr>
              <p:spPr bwMode="auto">
                <a:xfrm>
                  <a:off x="5125009" y="177409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7" name="Freeform: Shape 156">
                  <a:extLst>
                    <a:ext uri="{FF2B5EF4-FFF2-40B4-BE49-F238E27FC236}">
                      <a16:creationId xmlns:a16="http://schemas.microsoft.com/office/drawing/2014/main" id="{DB1BCDB1-712D-4B3B-9FC1-1F3FFCB04233}"/>
                    </a:ext>
                  </a:extLst>
                </p:cNvPr>
                <p:cNvSpPr>
                  <a:spLocks noChangeArrowheads="1"/>
                </p:cNvSpPr>
                <p:nvPr/>
              </p:nvSpPr>
              <p:spPr bwMode="auto">
                <a:xfrm>
                  <a:off x="52163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8" name="Freeform: Shape 157">
                  <a:extLst>
                    <a:ext uri="{FF2B5EF4-FFF2-40B4-BE49-F238E27FC236}">
                      <a16:creationId xmlns:a16="http://schemas.microsoft.com/office/drawing/2014/main" id="{045B2BD1-B50F-491D-86A4-26EACBDC6CBC}"/>
                    </a:ext>
                  </a:extLst>
                </p:cNvPr>
                <p:cNvSpPr>
                  <a:spLocks noChangeArrowheads="1"/>
                </p:cNvSpPr>
                <p:nvPr/>
              </p:nvSpPr>
              <p:spPr bwMode="auto">
                <a:xfrm>
                  <a:off x="54167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59" name="Freeform: Shape 158">
                  <a:extLst>
                    <a:ext uri="{FF2B5EF4-FFF2-40B4-BE49-F238E27FC236}">
                      <a16:creationId xmlns:a16="http://schemas.microsoft.com/office/drawing/2014/main" id="{885EF1DA-40A9-41D2-A702-07C0DBFED59F}"/>
                    </a:ext>
                  </a:extLst>
                </p:cNvPr>
                <p:cNvSpPr>
                  <a:spLocks noChangeArrowheads="1"/>
                </p:cNvSpPr>
                <p:nvPr/>
              </p:nvSpPr>
              <p:spPr bwMode="auto">
                <a:xfrm>
                  <a:off x="5506009" y="17741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0" name="Freeform: Shape 159">
                  <a:extLst>
                    <a:ext uri="{FF2B5EF4-FFF2-40B4-BE49-F238E27FC236}">
                      <a16:creationId xmlns:a16="http://schemas.microsoft.com/office/drawing/2014/main" id="{FEF51605-A4DB-4DAE-8A06-C22512101B74}"/>
                    </a:ext>
                  </a:extLst>
                </p:cNvPr>
                <p:cNvSpPr>
                  <a:spLocks noChangeArrowheads="1"/>
                </p:cNvSpPr>
                <p:nvPr/>
              </p:nvSpPr>
              <p:spPr bwMode="auto">
                <a:xfrm>
                  <a:off x="5540565"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1" name="Freeform: Shape 160">
                  <a:extLst>
                    <a:ext uri="{FF2B5EF4-FFF2-40B4-BE49-F238E27FC236}">
                      <a16:creationId xmlns:a16="http://schemas.microsoft.com/office/drawing/2014/main" id="{57C31A67-51E5-4365-947E-6E0F6CB3ECB9}"/>
                    </a:ext>
                  </a:extLst>
                </p:cNvPr>
                <p:cNvSpPr>
                  <a:spLocks noChangeArrowheads="1"/>
                </p:cNvSpPr>
                <p:nvPr/>
              </p:nvSpPr>
              <p:spPr bwMode="auto">
                <a:xfrm>
                  <a:off x="5625948"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2" name="Freeform: Shape 161">
                  <a:extLst>
                    <a:ext uri="{FF2B5EF4-FFF2-40B4-BE49-F238E27FC236}">
                      <a16:creationId xmlns:a16="http://schemas.microsoft.com/office/drawing/2014/main" id="{08FF6F2E-975C-4755-9334-DBE1AF79BFA4}"/>
                    </a:ext>
                  </a:extLst>
                </p:cNvPr>
                <p:cNvSpPr>
                  <a:spLocks noChangeArrowheads="1"/>
                </p:cNvSpPr>
                <p:nvPr/>
              </p:nvSpPr>
              <p:spPr bwMode="auto">
                <a:xfrm>
                  <a:off x="57215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3" name="Freeform: Shape 162">
                  <a:extLst>
                    <a:ext uri="{FF2B5EF4-FFF2-40B4-BE49-F238E27FC236}">
                      <a16:creationId xmlns:a16="http://schemas.microsoft.com/office/drawing/2014/main" id="{C5E61A2B-DF77-41F2-85B6-C2C11C3E8257}"/>
                    </a:ext>
                  </a:extLst>
                </p:cNvPr>
                <p:cNvSpPr>
                  <a:spLocks noChangeArrowheads="1"/>
                </p:cNvSpPr>
                <p:nvPr/>
              </p:nvSpPr>
              <p:spPr bwMode="auto">
                <a:xfrm>
                  <a:off x="5270550" y="177524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3"/>
                      </a:lnTo>
                      <a:cubicBezTo>
                        <a:pt x="33397"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4" name="Freeform: Shape 163">
                  <a:extLst>
                    <a:ext uri="{FF2B5EF4-FFF2-40B4-BE49-F238E27FC236}">
                      <a16:creationId xmlns:a16="http://schemas.microsoft.com/office/drawing/2014/main" id="{CA479AAD-3478-4FD2-8DA9-400595AA7585}"/>
                    </a:ext>
                  </a:extLst>
                </p:cNvPr>
                <p:cNvSpPr>
                  <a:spLocks noChangeArrowheads="1"/>
                </p:cNvSpPr>
                <p:nvPr/>
              </p:nvSpPr>
              <p:spPr bwMode="auto">
                <a:xfrm>
                  <a:off x="5192140" y="18922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5" name="Freeform: Shape 164">
                  <a:extLst>
                    <a:ext uri="{FF2B5EF4-FFF2-40B4-BE49-F238E27FC236}">
                      <a16:creationId xmlns:a16="http://schemas.microsoft.com/office/drawing/2014/main" id="{837EE5A2-8ED2-41DA-8BC0-3B86F62DFECB}"/>
                    </a:ext>
                  </a:extLst>
                </p:cNvPr>
                <p:cNvSpPr>
                  <a:spLocks noChangeArrowheads="1"/>
                </p:cNvSpPr>
                <p:nvPr/>
              </p:nvSpPr>
              <p:spPr bwMode="auto">
                <a:xfrm>
                  <a:off x="500038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6" name="Freeform: Shape 165">
                  <a:extLst>
                    <a:ext uri="{FF2B5EF4-FFF2-40B4-BE49-F238E27FC236}">
                      <a16:creationId xmlns:a16="http://schemas.microsoft.com/office/drawing/2014/main" id="{F9CCBA8B-0E28-4021-8678-3875D3FC3DA5}"/>
                    </a:ext>
                  </a:extLst>
                </p:cNvPr>
                <p:cNvSpPr>
                  <a:spLocks noChangeArrowheads="1"/>
                </p:cNvSpPr>
                <p:nvPr/>
              </p:nvSpPr>
              <p:spPr bwMode="auto">
                <a:xfrm>
                  <a:off x="562903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7" name="Freeform: Shape 166">
                  <a:extLst>
                    <a:ext uri="{FF2B5EF4-FFF2-40B4-BE49-F238E27FC236}">
                      <a16:creationId xmlns:a16="http://schemas.microsoft.com/office/drawing/2014/main" id="{233E7124-7D70-4BCA-A471-086C68F32D2E}"/>
                    </a:ext>
                  </a:extLst>
                </p:cNvPr>
                <p:cNvSpPr>
                  <a:spLocks noChangeArrowheads="1"/>
                </p:cNvSpPr>
                <p:nvPr/>
              </p:nvSpPr>
              <p:spPr bwMode="auto">
                <a:xfrm>
                  <a:off x="48620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8" name="Freeform: Shape 167">
                  <a:extLst>
                    <a:ext uri="{FF2B5EF4-FFF2-40B4-BE49-F238E27FC236}">
                      <a16:creationId xmlns:a16="http://schemas.microsoft.com/office/drawing/2014/main" id="{62C61783-FD6D-4DA9-9BE1-132B8903B8D7}"/>
                    </a:ext>
                  </a:extLst>
                </p:cNvPr>
                <p:cNvSpPr>
                  <a:spLocks noChangeArrowheads="1"/>
                </p:cNvSpPr>
                <p:nvPr/>
              </p:nvSpPr>
              <p:spPr bwMode="auto">
                <a:xfrm>
                  <a:off x="549065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69" name="Freeform: Shape 168">
                  <a:extLst>
                    <a:ext uri="{FF2B5EF4-FFF2-40B4-BE49-F238E27FC236}">
                      <a16:creationId xmlns:a16="http://schemas.microsoft.com/office/drawing/2014/main" id="{D8E7989E-505C-4268-A3E3-84BF9B2F3CE6}"/>
                    </a:ext>
                  </a:extLst>
                </p:cNvPr>
                <p:cNvSpPr>
                  <a:spLocks noChangeArrowheads="1"/>
                </p:cNvSpPr>
                <p:nvPr/>
              </p:nvSpPr>
              <p:spPr bwMode="auto">
                <a:xfrm>
                  <a:off x="55859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0" name="Freeform: Shape 169">
                  <a:extLst>
                    <a:ext uri="{FF2B5EF4-FFF2-40B4-BE49-F238E27FC236}">
                      <a16:creationId xmlns:a16="http://schemas.microsoft.com/office/drawing/2014/main" id="{38F61EC2-91A0-46C5-9436-4C406FC9D7E6}"/>
                    </a:ext>
                  </a:extLst>
                </p:cNvPr>
                <p:cNvSpPr>
                  <a:spLocks noChangeArrowheads="1"/>
                </p:cNvSpPr>
                <p:nvPr/>
              </p:nvSpPr>
              <p:spPr bwMode="auto">
                <a:xfrm>
                  <a:off x="4902391"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1" name="Freeform: Shape 170">
                  <a:extLst>
                    <a:ext uri="{FF2B5EF4-FFF2-40B4-BE49-F238E27FC236}">
                      <a16:creationId xmlns:a16="http://schemas.microsoft.com/office/drawing/2014/main" id="{4924C219-3207-49FF-A9E1-717C8FEDF018}"/>
                    </a:ext>
                  </a:extLst>
                </p:cNvPr>
                <p:cNvSpPr>
                  <a:spLocks noChangeArrowheads="1"/>
                </p:cNvSpPr>
                <p:nvPr/>
              </p:nvSpPr>
              <p:spPr bwMode="auto">
                <a:xfrm>
                  <a:off x="502975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2" name="Freeform: Shape 171">
                  <a:extLst>
                    <a:ext uri="{FF2B5EF4-FFF2-40B4-BE49-F238E27FC236}">
                      <a16:creationId xmlns:a16="http://schemas.microsoft.com/office/drawing/2014/main" id="{63000126-EEC2-4CB7-B0F9-9E19684E7D46}"/>
                    </a:ext>
                  </a:extLst>
                </p:cNvPr>
                <p:cNvSpPr>
                  <a:spLocks noChangeArrowheads="1"/>
                </p:cNvSpPr>
                <p:nvPr/>
              </p:nvSpPr>
              <p:spPr bwMode="auto">
                <a:xfrm>
                  <a:off x="5125009" y="191697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3" name="Freeform: Shape 172">
                  <a:extLst>
                    <a:ext uri="{FF2B5EF4-FFF2-40B4-BE49-F238E27FC236}">
                      <a16:creationId xmlns:a16="http://schemas.microsoft.com/office/drawing/2014/main" id="{04105703-C6F2-41B6-94A8-B7D8179EA1E4}"/>
                    </a:ext>
                  </a:extLst>
                </p:cNvPr>
                <p:cNvSpPr>
                  <a:spLocks noChangeArrowheads="1"/>
                </p:cNvSpPr>
                <p:nvPr/>
              </p:nvSpPr>
              <p:spPr bwMode="auto">
                <a:xfrm>
                  <a:off x="52167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4" name="Freeform: Shape 173">
                  <a:extLst>
                    <a:ext uri="{FF2B5EF4-FFF2-40B4-BE49-F238E27FC236}">
                      <a16:creationId xmlns:a16="http://schemas.microsoft.com/office/drawing/2014/main" id="{EA0646A4-D7B9-43F1-B867-003C3BD8C407}"/>
                    </a:ext>
                  </a:extLst>
                </p:cNvPr>
                <p:cNvSpPr>
                  <a:spLocks noChangeArrowheads="1"/>
                </p:cNvSpPr>
                <p:nvPr/>
              </p:nvSpPr>
              <p:spPr bwMode="auto">
                <a:xfrm>
                  <a:off x="527740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5" name="Freeform: Shape 174">
                  <a:extLst>
                    <a:ext uri="{FF2B5EF4-FFF2-40B4-BE49-F238E27FC236}">
                      <a16:creationId xmlns:a16="http://schemas.microsoft.com/office/drawing/2014/main" id="{AE72C5C5-9F5C-46E4-A51E-51761DE58D1A}"/>
                    </a:ext>
                  </a:extLst>
                </p:cNvPr>
                <p:cNvSpPr>
                  <a:spLocks noChangeArrowheads="1"/>
                </p:cNvSpPr>
                <p:nvPr/>
              </p:nvSpPr>
              <p:spPr bwMode="auto">
                <a:xfrm>
                  <a:off x="53691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6" name="Freeform: Shape 175">
                  <a:extLst>
                    <a:ext uri="{FF2B5EF4-FFF2-40B4-BE49-F238E27FC236}">
                      <a16:creationId xmlns:a16="http://schemas.microsoft.com/office/drawing/2014/main" id="{93D0796D-1648-4CFE-8FB4-DA3A51F83580}"/>
                    </a:ext>
                  </a:extLst>
                </p:cNvPr>
                <p:cNvSpPr>
                  <a:spLocks noChangeArrowheads="1"/>
                </p:cNvSpPr>
                <p:nvPr/>
              </p:nvSpPr>
              <p:spPr bwMode="auto">
                <a:xfrm>
                  <a:off x="5429809"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7" name="Freeform: Shape 176">
                  <a:extLst>
                    <a:ext uri="{FF2B5EF4-FFF2-40B4-BE49-F238E27FC236}">
                      <a16:creationId xmlns:a16="http://schemas.microsoft.com/office/drawing/2014/main" id="{A4976A3F-69C7-4C39-8DFB-A32CAD05C19C}"/>
                    </a:ext>
                  </a:extLst>
                </p:cNvPr>
                <p:cNvSpPr>
                  <a:spLocks noChangeArrowheads="1"/>
                </p:cNvSpPr>
                <p:nvPr/>
              </p:nvSpPr>
              <p:spPr bwMode="auto">
                <a:xfrm>
                  <a:off x="5530698" y="19169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8" name="Freeform: Shape 177">
                  <a:extLst>
                    <a:ext uri="{FF2B5EF4-FFF2-40B4-BE49-F238E27FC236}">
                      <a16:creationId xmlns:a16="http://schemas.microsoft.com/office/drawing/2014/main" id="{14AB7D29-1B2D-45AC-B36A-135F543F2E9D}"/>
                    </a:ext>
                  </a:extLst>
                </p:cNvPr>
                <p:cNvSpPr>
                  <a:spLocks noChangeArrowheads="1"/>
                </p:cNvSpPr>
                <p:nvPr/>
              </p:nvSpPr>
              <p:spPr bwMode="auto">
                <a:xfrm>
                  <a:off x="5654866"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79" name="Freeform: Shape 178">
                  <a:extLst>
                    <a:ext uri="{FF2B5EF4-FFF2-40B4-BE49-F238E27FC236}">
                      <a16:creationId xmlns:a16="http://schemas.microsoft.com/office/drawing/2014/main" id="{E082CDAB-775E-407F-A3EE-4A5E73A42D5B}"/>
                    </a:ext>
                  </a:extLst>
                </p:cNvPr>
                <p:cNvSpPr>
                  <a:spLocks noChangeArrowheads="1"/>
                </p:cNvSpPr>
                <p:nvPr/>
              </p:nvSpPr>
              <p:spPr bwMode="auto">
                <a:xfrm>
                  <a:off x="5725084"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0" name="Freeform: Shape 179">
                  <a:extLst>
                    <a:ext uri="{FF2B5EF4-FFF2-40B4-BE49-F238E27FC236}">
                      <a16:creationId xmlns:a16="http://schemas.microsoft.com/office/drawing/2014/main" id="{EBB0BD2F-45B8-4D57-8296-48B3D210A4F4}"/>
                    </a:ext>
                  </a:extLst>
                </p:cNvPr>
                <p:cNvSpPr>
                  <a:spLocks noChangeArrowheads="1"/>
                </p:cNvSpPr>
                <p:nvPr/>
              </p:nvSpPr>
              <p:spPr bwMode="auto">
                <a:xfrm>
                  <a:off x="500164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1" name="Freeform: Shape 180">
                  <a:extLst>
                    <a:ext uri="{FF2B5EF4-FFF2-40B4-BE49-F238E27FC236}">
                      <a16:creationId xmlns:a16="http://schemas.microsoft.com/office/drawing/2014/main" id="{BAA39576-07E1-4633-8EFF-1B62A2DF225A}"/>
                    </a:ext>
                  </a:extLst>
                </p:cNvPr>
                <p:cNvSpPr>
                  <a:spLocks noChangeArrowheads="1"/>
                </p:cNvSpPr>
                <p:nvPr/>
              </p:nvSpPr>
              <p:spPr bwMode="auto">
                <a:xfrm>
                  <a:off x="563029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2" name="Freeform: Shape 181">
                  <a:extLst>
                    <a:ext uri="{FF2B5EF4-FFF2-40B4-BE49-F238E27FC236}">
                      <a16:creationId xmlns:a16="http://schemas.microsoft.com/office/drawing/2014/main" id="{2E29CFAB-90F7-40E7-B2A0-742C79BA0C42}"/>
                    </a:ext>
                  </a:extLst>
                </p:cNvPr>
                <p:cNvSpPr>
                  <a:spLocks noChangeArrowheads="1"/>
                </p:cNvSpPr>
                <p:nvPr/>
              </p:nvSpPr>
              <p:spPr bwMode="auto">
                <a:xfrm>
                  <a:off x="4909286" y="202437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2"/>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3" name="Freeform: Shape 182">
                  <a:extLst>
                    <a:ext uri="{FF2B5EF4-FFF2-40B4-BE49-F238E27FC236}">
                      <a16:creationId xmlns:a16="http://schemas.microsoft.com/office/drawing/2014/main" id="{C0289154-4E06-4F91-B395-A2172AE4C065}"/>
                    </a:ext>
                  </a:extLst>
                </p:cNvPr>
                <p:cNvSpPr>
                  <a:spLocks noChangeArrowheads="1"/>
                </p:cNvSpPr>
                <p:nvPr/>
              </p:nvSpPr>
              <p:spPr bwMode="auto">
                <a:xfrm>
                  <a:off x="5011165" y="2025637"/>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4" name="Freeform: Shape 183">
                  <a:extLst>
                    <a:ext uri="{FF2B5EF4-FFF2-40B4-BE49-F238E27FC236}">
                      <a16:creationId xmlns:a16="http://schemas.microsoft.com/office/drawing/2014/main" id="{1679741E-80D0-4447-8C99-EF98D360046F}"/>
                    </a:ext>
                  </a:extLst>
                </p:cNvPr>
                <p:cNvSpPr>
                  <a:spLocks noChangeArrowheads="1"/>
                </p:cNvSpPr>
                <p:nvPr/>
              </p:nvSpPr>
              <p:spPr bwMode="auto">
                <a:xfrm>
                  <a:off x="5563615" y="2025637"/>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5" name="Freeform: Shape 184">
                  <a:extLst>
                    <a:ext uri="{FF2B5EF4-FFF2-40B4-BE49-F238E27FC236}">
                      <a16:creationId xmlns:a16="http://schemas.microsoft.com/office/drawing/2014/main" id="{01DB8599-DFBD-4B3F-A35B-929CC2837D74}"/>
                    </a:ext>
                  </a:extLst>
                </p:cNvPr>
                <p:cNvSpPr>
                  <a:spLocks noChangeArrowheads="1"/>
                </p:cNvSpPr>
                <p:nvPr/>
              </p:nvSpPr>
              <p:spPr bwMode="auto">
                <a:xfrm>
                  <a:off x="5629033" y="202975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6" name="Freeform: Shape 185">
                  <a:extLst>
                    <a:ext uri="{FF2B5EF4-FFF2-40B4-BE49-F238E27FC236}">
                      <a16:creationId xmlns:a16="http://schemas.microsoft.com/office/drawing/2014/main" id="{00146821-C05D-46D8-805F-19B0CDF1F840}"/>
                    </a:ext>
                  </a:extLst>
                </p:cNvPr>
                <p:cNvSpPr>
                  <a:spLocks noChangeArrowheads="1"/>
                </p:cNvSpPr>
                <p:nvPr/>
              </p:nvSpPr>
              <p:spPr bwMode="auto">
                <a:xfrm>
                  <a:off x="4966779" y="20382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7" name="Freeform: Shape 186">
                  <a:extLst>
                    <a:ext uri="{FF2B5EF4-FFF2-40B4-BE49-F238E27FC236}">
                      <a16:creationId xmlns:a16="http://schemas.microsoft.com/office/drawing/2014/main" id="{A0D2460E-6A96-40E5-A61F-A8D337EE72AE}"/>
                    </a:ext>
                  </a:extLst>
                </p:cNvPr>
                <p:cNvSpPr>
                  <a:spLocks noChangeArrowheads="1"/>
                </p:cNvSpPr>
                <p:nvPr/>
              </p:nvSpPr>
              <p:spPr bwMode="auto">
                <a:xfrm>
                  <a:off x="5309679" y="20382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8" name="Freeform: Shape 187">
                  <a:extLst>
                    <a:ext uri="{FF2B5EF4-FFF2-40B4-BE49-F238E27FC236}">
                      <a16:creationId xmlns:a16="http://schemas.microsoft.com/office/drawing/2014/main" id="{96F39505-B0E7-4075-86EA-894D3FF914A5}"/>
                    </a:ext>
                  </a:extLst>
                </p:cNvPr>
                <p:cNvSpPr>
                  <a:spLocks noChangeArrowheads="1"/>
                </p:cNvSpPr>
                <p:nvPr/>
              </p:nvSpPr>
              <p:spPr bwMode="auto">
                <a:xfrm>
                  <a:off x="4845241" y="205032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89" name="Freeform: Shape 188">
                  <a:extLst>
                    <a:ext uri="{FF2B5EF4-FFF2-40B4-BE49-F238E27FC236}">
                      <a16:creationId xmlns:a16="http://schemas.microsoft.com/office/drawing/2014/main" id="{D4D6DF51-6CCB-46A0-A618-DDED0AC30087}"/>
                    </a:ext>
                  </a:extLst>
                </p:cNvPr>
                <p:cNvSpPr>
                  <a:spLocks noChangeArrowheads="1"/>
                </p:cNvSpPr>
                <p:nvPr/>
              </p:nvSpPr>
              <p:spPr bwMode="auto">
                <a:xfrm>
                  <a:off x="5073840" y="205032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0" name="Freeform: Shape 189">
                  <a:extLst>
                    <a:ext uri="{FF2B5EF4-FFF2-40B4-BE49-F238E27FC236}">
                      <a16:creationId xmlns:a16="http://schemas.microsoft.com/office/drawing/2014/main" id="{3F532584-BFEE-4778-991E-AFF7D7E4A85E}"/>
                    </a:ext>
                  </a:extLst>
                </p:cNvPr>
                <p:cNvSpPr>
                  <a:spLocks noChangeArrowheads="1"/>
                </p:cNvSpPr>
                <p:nvPr/>
              </p:nvSpPr>
              <p:spPr bwMode="auto">
                <a:xfrm>
                  <a:off x="5153584" y="205032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1" name="Freeform: Shape 190">
                  <a:extLst>
                    <a:ext uri="{FF2B5EF4-FFF2-40B4-BE49-F238E27FC236}">
                      <a16:creationId xmlns:a16="http://schemas.microsoft.com/office/drawing/2014/main" id="{6B8AFD78-FEE9-4595-8E1E-6ABEC6AFDBD9}"/>
                    </a:ext>
                  </a:extLst>
                </p:cNvPr>
                <p:cNvSpPr>
                  <a:spLocks noChangeArrowheads="1"/>
                </p:cNvSpPr>
                <p:nvPr/>
              </p:nvSpPr>
              <p:spPr bwMode="auto">
                <a:xfrm>
                  <a:off x="5216373" y="20503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1"/>
                        <a:pt x="22518" y="21230"/>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3"/>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2" name="Freeform: Shape 191">
                  <a:extLst>
                    <a:ext uri="{FF2B5EF4-FFF2-40B4-BE49-F238E27FC236}">
                      <a16:creationId xmlns:a16="http://schemas.microsoft.com/office/drawing/2014/main" id="{96B664FF-90FC-4334-A2EA-61D03CF78099}"/>
                    </a:ext>
                  </a:extLst>
                </p:cNvPr>
                <p:cNvSpPr>
                  <a:spLocks noChangeArrowheads="1"/>
                </p:cNvSpPr>
                <p:nvPr/>
              </p:nvSpPr>
              <p:spPr bwMode="auto">
                <a:xfrm>
                  <a:off x="5277409" y="205032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3" name="Freeform: Shape 192">
                  <a:extLst>
                    <a:ext uri="{FF2B5EF4-FFF2-40B4-BE49-F238E27FC236}">
                      <a16:creationId xmlns:a16="http://schemas.microsoft.com/office/drawing/2014/main" id="{F749197B-9202-4B57-9DB5-1DCCD41C964B}"/>
                    </a:ext>
                  </a:extLst>
                </p:cNvPr>
                <p:cNvSpPr>
                  <a:spLocks noChangeArrowheads="1"/>
                </p:cNvSpPr>
                <p:nvPr/>
              </p:nvSpPr>
              <p:spPr bwMode="auto">
                <a:xfrm>
                  <a:off x="5353609" y="20503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6"/>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4" name="Freeform: Shape 193">
                  <a:extLst>
                    <a:ext uri="{FF2B5EF4-FFF2-40B4-BE49-F238E27FC236}">
                      <a16:creationId xmlns:a16="http://schemas.microsoft.com/office/drawing/2014/main" id="{72530BF9-53B5-4469-858E-E13EF2ACB258}"/>
                    </a:ext>
                  </a:extLst>
                </p:cNvPr>
                <p:cNvSpPr>
                  <a:spLocks noChangeArrowheads="1"/>
                </p:cNvSpPr>
                <p:nvPr/>
              </p:nvSpPr>
              <p:spPr bwMode="auto">
                <a:xfrm>
                  <a:off x="5416740" y="205032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5" name="Freeform: Shape 194">
                  <a:extLst>
                    <a:ext uri="{FF2B5EF4-FFF2-40B4-BE49-F238E27FC236}">
                      <a16:creationId xmlns:a16="http://schemas.microsoft.com/office/drawing/2014/main" id="{516840F7-A4A9-444D-B5A7-0FC8218ACCB7}"/>
                    </a:ext>
                  </a:extLst>
                </p:cNvPr>
                <p:cNvSpPr>
                  <a:spLocks noChangeArrowheads="1"/>
                </p:cNvSpPr>
                <p:nvPr/>
              </p:nvSpPr>
              <p:spPr bwMode="auto">
                <a:xfrm>
                  <a:off x="5477434" y="205032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6" name="Freeform: Shape 195">
                  <a:extLst>
                    <a:ext uri="{FF2B5EF4-FFF2-40B4-BE49-F238E27FC236}">
                      <a16:creationId xmlns:a16="http://schemas.microsoft.com/office/drawing/2014/main" id="{01FE59C0-8BBD-48C0-8258-60DAF9825EF7}"/>
                    </a:ext>
                  </a:extLst>
                </p:cNvPr>
                <p:cNvSpPr>
                  <a:spLocks noChangeArrowheads="1"/>
                </p:cNvSpPr>
                <p:nvPr/>
              </p:nvSpPr>
              <p:spPr bwMode="auto">
                <a:xfrm>
                  <a:off x="5512219" y="20503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0"/>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4"/>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7" name="Freeform: Shape 196">
                  <a:extLst>
                    <a:ext uri="{FF2B5EF4-FFF2-40B4-BE49-F238E27FC236}">
                      <a16:creationId xmlns:a16="http://schemas.microsoft.com/office/drawing/2014/main" id="{B2B98A37-20A9-45AC-A183-8B1982011062}"/>
                    </a:ext>
                  </a:extLst>
                </p:cNvPr>
                <p:cNvSpPr>
                  <a:spLocks noChangeArrowheads="1"/>
                </p:cNvSpPr>
                <p:nvPr/>
              </p:nvSpPr>
              <p:spPr bwMode="auto">
                <a:xfrm>
                  <a:off x="5658409" y="205032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8" name="Freeform: Shape 197">
                  <a:extLst>
                    <a:ext uri="{FF2B5EF4-FFF2-40B4-BE49-F238E27FC236}">
                      <a16:creationId xmlns:a16="http://schemas.microsoft.com/office/drawing/2014/main" id="{46A4F142-32F2-4A3D-A9C6-5184CC3267BE}"/>
                    </a:ext>
                  </a:extLst>
                </p:cNvPr>
                <p:cNvSpPr>
                  <a:spLocks noChangeArrowheads="1"/>
                </p:cNvSpPr>
                <p:nvPr/>
              </p:nvSpPr>
              <p:spPr bwMode="auto">
                <a:xfrm>
                  <a:off x="5630290" y="205146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199" name="Freeform: Shape 198">
                  <a:extLst>
                    <a:ext uri="{FF2B5EF4-FFF2-40B4-BE49-F238E27FC236}">
                      <a16:creationId xmlns:a16="http://schemas.microsoft.com/office/drawing/2014/main" id="{4589A0E8-96CF-4C5F-A5E9-47B267342E6A}"/>
                    </a:ext>
                  </a:extLst>
                </p:cNvPr>
                <p:cNvSpPr>
                  <a:spLocks noChangeArrowheads="1"/>
                </p:cNvSpPr>
                <p:nvPr/>
              </p:nvSpPr>
              <p:spPr bwMode="auto">
                <a:xfrm>
                  <a:off x="5395061" y="21577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6"/>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4" name="Freeform: Shape 203">
                  <a:extLst>
                    <a:ext uri="{FF2B5EF4-FFF2-40B4-BE49-F238E27FC236}">
                      <a16:creationId xmlns:a16="http://schemas.microsoft.com/office/drawing/2014/main" id="{B5D89F46-E4B5-44C6-AA63-DEDEB294E91B}"/>
                    </a:ext>
                  </a:extLst>
                </p:cNvPr>
                <p:cNvSpPr>
                  <a:spLocks noChangeArrowheads="1"/>
                </p:cNvSpPr>
                <p:nvPr/>
              </p:nvSpPr>
              <p:spPr bwMode="auto">
                <a:xfrm>
                  <a:off x="4816666" y="21836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5" name="Freeform: Shape 204">
                  <a:extLst>
                    <a:ext uri="{FF2B5EF4-FFF2-40B4-BE49-F238E27FC236}">
                      <a16:creationId xmlns:a16="http://schemas.microsoft.com/office/drawing/2014/main" id="{4FA87D76-C567-4375-B60A-FABA445C846B}"/>
                    </a:ext>
                  </a:extLst>
                </p:cNvPr>
                <p:cNvSpPr>
                  <a:spLocks noChangeArrowheads="1"/>
                </p:cNvSpPr>
                <p:nvPr/>
              </p:nvSpPr>
              <p:spPr bwMode="auto">
                <a:xfrm>
                  <a:off x="4886884" y="2183675"/>
                  <a:ext cx="27761" cy="56450"/>
                </a:xfrm>
                <a:custGeom>
                  <a:avLst/>
                  <a:gdLst/>
                  <a:ahLst/>
                  <a:cxnLst/>
                  <a:rect l="l" t="t" r="r" b="b"/>
                  <a:pathLst>
                    <a:path w="27761" h="56450">
                      <a:moveTo>
                        <a:pt x="25018"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7"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6" name="Freeform: Shape 205">
                  <a:extLst>
                    <a:ext uri="{FF2B5EF4-FFF2-40B4-BE49-F238E27FC236}">
                      <a16:creationId xmlns:a16="http://schemas.microsoft.com/office/drawing/2014/main" id="{70D98417-3FB6-4F46-AF87-6F2481F87743}"/>
                    </a:ext>
                  </a:extLst>
                </p:cNvPr>
                <p:cNvSpPr>
                  <a:spLocks noChangeArrowheads="1"/>
                </p:cNvSpPr>
                <p:nvPr/>
              </p:nvSpPr>
              <p:spPr bwMode="auto">
                <a:xfrm>
                  <a:off x="4950244"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7" name="Freeform: Shape 206">
                  <a:extLst>
                    <a:ext uri="{FF2B5EF4-FFF2-40B4-BE49-F238E27FC236}">
                      <a16:creationId xmlns:a16="http://schemas.microsoft.com/office/drawing/2014/main" id="{8DC67690-2BDB-4192-9517-23041EA7EDBF}"/>
                    </a:ext>
                  </a:extLst>
                </p:cNvPr>
                <p:cNvSpPr>
                  <a:spLocks noChangeArrowheads="1"/>
                </p:cNvSpPr>
                <p:nvPr/>
              </p:nvSpPr>
              <p:spPr bwMode="auto">
                <a:xfrm>
                  <a:off x="5064315" y="21836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8" name="Freeform: Shape 207">
                  <a:extLst>
                    <a:ext uri="{FF2B5EF4-FFF2-40B4-BE49-F238E27FC236}">
                      <a16:creationId xmlns:a16="http://schemas.microsoft.com/office/drawing/2014/main" id="{9176E35E-72A8-443E-92C8-368E31B3A465}"/>
                    </a:ext>
                  </a:extLst>
                </p:cNvPr>
                <p:cNvSpPr>
                  <a:spLocks noChangeArrowheads="1"/>
                </p:cNvSpPr>
                <p:nvPr/>
              </p:nvSpPr>
              <p:spPr bwMode="auto">
                <a:xfrm>
                  <a:off x="5111940" y="21836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19"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09" name="Freeform: Shape 208">
                  <a:extLst>
                    <a:ext uri="{FF2B5EF4-FFF2-40B4-BE49-F238E27FC236}">
                      <a16:creationId xmlns:a16="http://schemas.microsoft.com/office/drawing/2014/main" id="{0B4A99A4-129D-479E-BC85-EECA450D480A}"/>
                    </a:ext>
                  </a:extLst>
                </p:cNvPr>
                <p:cNvSpPr>
                  <a:spLocks noChangeArrowheads="1"/>
                </p:cNvSpPr>
                <p:nvPr/>
              </p:nvSpPr>
              <p:spPr bwMode="auto">
                <a:xfrm>
                  <a:off x="5159565" y="218367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0" name="Freeform: Shape 209">
                  <a:extLst>
                    <a:ext uri="{FF2B5EF4-FFF2-40B4-BE49-F238E27FC236}">
                      <a16:creationId xmlns:a16="http://schemas.microsoft.com/office/drawing/2014/main" id="{94C166E9-D6B6-4BAC-8654-8B0E9ADCBA91}"/>
                    </a:ext>
                  </a:extLst>
                </p:cNvPr>
                <p:cNvSpPr>
                  <a:spLocks noChangeArrowheads="1"/>
                </p:cNvSpPr>
                <p:nvPr/>
              </p:nvSpPr>
              <p:spPr bwMode="auto">
                <a:xfrm>
                  <a:off x="5216944"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1" name="Freeform: Shape 210">
                  <a:extLst>
                    <a:ext uri="{FF2B5EF4-FFF2-40B4-BE49-F238E27FC236}">
                      <a16:creationId xmlns:a16="http://schemas.microsoft.com/office/drawing/2014/main" id="{51929621-0009-4DC0-A550-6BCDFCF1D634}"/>
                    </a:ext>
                  </a:extLst>
                </p:cNvPr>
                <p:cNvSpPr>
                  <a:spLocks noChangeArrowheads="1"/>
                </p:cNvSpPr>
                <p:nvPr/>
              </p:nvSpPr>
              <p:spPr bwMode="auto">
                <a:xfrm>
                  <a:off x="5264569" y="2183676"/>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2" name="Freeform: Shape 211">
                  <a:extLst>
                    <a:ext uri="{FF2B5EF4-FFF2-40B4-BE49-F238E27FC236}">
                      <a16:creationId xmlns:a16="http://schemas.microsoft.com/office/drawing/2014/main" id="{F53C98C5-8795-46D4-8C97-B3F234E7A453}"/>
                    </a:ext>
                  </a:extLst>
                </p:cNvPr>
                <p:cNvSpPr>
                  <a:spLocks noChangeArrowheads="1"/>
                </p:cNvSpPr>
                <p:nvPr/>
              </p:nvSpPr>
              <p:spPr bwMode="auto">
                <a:xfrm>
                  <a:off x="5331016" y="21836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3" name="Freeform: Shape 212">
                  <a:extLst>
                    <a:ext uri="{FF2B5EF4-FFF2-40B4-BE49-F238E27FC236}">
                      <a16:creationId xmlns:a16="http://schemas.microsoft.com/office/drawing/2014/main" id="{F1580AE2-C24D-4654-816E-4E3A08DDFB59}"/>
                    </a:ext>
                  </a:extLst>
                </p:cNvPr>
                <p:cNvSpPr>
                  <a:spLocks noChangeArrowheads="1"/>
                </p:cNvSpPr>
                <p:nvPr/>
              </p:nvSpPr>
              <p:spPr bwMode="auto">
                <a:xfrm>
                  <a:off x="5001297" y="2184819"/>
                  <a:ext cx="47078" cy="56567"/>
                </a:xfrm>
                <a:custGeom>
                  <a:avLst/>
                  <a:gdLst/>
                  <a:ahLst/>
                  <a:cxnLst/>
                  <a:rect l="l" t="t" r="r" b="b"/>
                  <a:pathLst>
                    <a:path w="47078" h="56567">
                      <a:moveTo>
                        <a:pt x="0" y="0"/>
                      </a:moveTo>
                      <a:lnTo>
                        <a:pt x="10045" y="0"/>
                      </a:lnTo>
                      <a:lnTo>
                        <a:pt x="10045"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4"/>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4" name="Freeform: Shape 213">
                  <a:extLst>
                    <a:ext uri="{FF2B5EF4-FFF2-40B4-BE49-F238E27FC236}">
                      <a16:creationId xmlns:a16="http://schemas.microsoft.com/office/drawing/2014/main" id="{C9E2A5A2-CC2F-4FA2-ADAC-E348DCF785BE}"/>
                    </a:ext>
                  </a:extLst>
                </p:cNvPr>
                <p:cNvSpPr>
                  <a:spLocks noChangeArrowheads="1"/>
                </p:cNvSpPr>
                <p:nvPr/>
              </p:nvSpPr>
              <p:spPr bwMode="auto">
                <a:xfrm>
                  <a:off x="4858765" y="2301862"/>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5" name="Freeform: Shape 214">
                  <a:extLst>
                    <a:ext uri="{FF2B5EF4-FFF2-40B4-BE49-F238E27FC236}">
                      <a16:creationId xmlns:a16="http://schemas.microsoft.com/office/drawing/2014/main" id="{C3BCDBF4-8BB2-4B09-95CE-C8192F99EBD8}"/>
                    </a:ext>
                  </a:extLst>
                </p:cNvPr>
                <p:cNvSpPr>
                  <a:spLocks noChangeArrowheads="1"/>
                </p:cNvSpPr>
                <p:nvPr/>
              </p:nvSpPr>
              <p:spPr bwMode="auto">
                <a:xfrm>
                  <a:off x="4814379" y="23144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6" name="Freeform: Shape 215">
                  <a:extLst>
                    <a:ext uri="{FF2B5EF4-FFF2-40B4-BE49-F238E27FC236}">
                      <a16:creationId xmlns:a16="http://schemas.microsoft.com/office/drawing/2014/main" id="{7FC95F24-2A4F-4AEC-A323-8ABA0C0B8BC0}"/>
                    </a:ext>
                  </a:extLst>
                </p:cNvPr>
                <p:cNvSpPr>
                  <a:spLocks noChangeArrowheads="1"/>
                </p:cNvSpPr>
                <p:nvPr/>
              </p:nvSpPr>
              <p:spPr bwMode="auto">
                <a:xfrm>
                  <a:off x="5157279" y="23144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7" name="Freeform: Shape 216">
                  <a:extLst>
                    <a:ext uri="{FF2B5EF4-FFF2-40B4-BE49-F238E27FC236}">
                      <a16:creationId xmlns:a16="http://schemas.microsoft.com/office/drawing/2014/main" id="{81FF401F-7A37-45ED-885A-6CD139AB94F7}"/>
                    </a:ext>
                  </a:extLst>
                </p:cNvPr>
                <p:cNvSpPr>
                  <a:spLocks noChangeArrowheads="1"/>
                </p:cNvSpPr>
                <p:nvPr/>
              </p:nvSpPr>
              <p:spPr bwMode="auto">
                <a:xfrm>
                  <a:off x="4921440" y="232655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8" name="Freeform: Shape 217">
                  <a:extLst>
                    <a:ext uri="{FF2B5EF4-FFF2-40B4-BE49-F238E27FC236}">
                      <a16:creationId xmlns:a16="http://schemas.microsoft.com/office/drawing/2014/main" id="{8B9664AF-91B5-4019-B631-2C0D055F51DE}"/>
                    </a:ext>
                  </a:extLst>
                </p:cNvPr>
                <p:cNvSpPr>
                  <a:spLocks noChangeArrowheads="1"/>
                </p:cNvSpPr>
                <p:nvPr/>
              </p:nvSpPr>
              <p:spPr bwMode="auto">
                <a:xfrm>
                  <a:off x="5007394" y="2326551"/>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19" name="Freeform: Shape 218">
                  <a:extLst>
                    <a:ext uri="{FF2B5EF4-FFF2-40B4-BE49-F238E27FC236}">
                      <a16:creationId xmlns:a16="http://schemas.microsoft.com/office/drawing/2014/main" id="{4F4A0B53-2F5C-4690-91B7-E35AF3FF93E8}"/>
                    </a:ext>
                  </a:extLst>
                </p:cNvPr>
                <p:cNvSpPr>
                  <a:spLocks noChangeArrowheads="1"/>
                </p:cNvSpPr>
                <p:nvPr/>
              </p:nvSpPr>
              <p:spPr bwMode="auto">
                <a:xfrm>
                  <a:off x="5112169" y="2326551"/>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0" name="Freeform: Shape 219">
                  <a:extLst>
                    <a:ext uri="{FF2B5EF4-FFF2-40B4-BE49-F238E27FC236}">
                      <a16:creationId xmlns:a16="http://schemas.microsoft.com/office/drawing/2014/main" id="{3C20E429-881A-4810-B4A8-A7568025BF88}"/>
                    </a:ext>
                  </a:extLst>
                </p:cNvPr>
                <p:cNvSpPr>
                  <a:spLocks noChangeArrowheads="1"/>
                </p:cNvSpPr>
                <p:nvPr/>
              </p:nvSpPr>
              <p:spPr bwMode="auto">
                <a:xfrm>
                  <a:off x="5197665" y="232655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1" name="Freeform: Shape 220">
                  <a:extLst>
                    <a:ext uri="{FF2B5EF4-FFF2-40B4-BE49-F238E27FC236}">
                      <a16:creationId xmlns:a16="http://schemas.microsoft.com/office/drawing/2014/main" id="{DA7EFEF1-2E90-461B-9D04-A569E41F9F24}"/>
                    </a:ext>
                  </a:extLst>
                </p:cNvPr>
                <p:cNvSpPr>
                  <a:spLocks noChangeArrowheads="1"/>
                </p:cNvSpPr>
                <p:nvPr/>
              </p:nvSpPr>
              <p:spPr bwMode="auto">
                <a:xfrm>
                  <a:off x="5258359" y="2326546"/>
                  <a:ext cx="79539" cy="56454"/>
                </a:xfrm>
                <a:custGeom>
                  <a:avLst/>
                  <a:gdLst/>
                  <a:ahLst/>
                  <a:cxnLst/>
                  <a:rect l="l" t="t" r="r" b="b"/>
                  <a:pathLst>
                    <a:path w="79539" h="56454">
                      <a:moveTo>
                        <a:pt x="27085" y="4"/>
                      </a:moveTo>
                      <a:cubicBezTo>
                        <a:pt x="30835" y="59"/>
                        <a:pt x="34054" y="1091"/>
                        <a:pt x="36743" y="3100"/>
                      </a:cubicBezTo>
                      <a:cubicBezTo>
                        <a:pt x="39431"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20"/>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2"/>
                        <a:pt x="27373" y="8298"/>
                        <a:pt x="23539" y="8220"/>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2" name="Freeform: Shape 221">
                  <a:extLst>
                    <a:ext uri="{FF2B5EF4-FFF2-40B4-BE49-F238E27FC236}">
                      <a16:creationId xmlns:a16="http://schemas.microsoft.com/office/drawing/2014/main" id="{FA05BB3E-E6AA-4FBE-A21C-C56FE9C5BF6D}"/>
                    </a:ext>
                  </a:extLst>
                </p:cNvPr>
                <p:cNvSpPr>
                  <a:spLocks noChangeArrowheads="1"/>
                </p:cNvSpPr>
                <p:nvPr/>
              </p:nvSpPr>
              <p:spPr bwMode="auto">
                <a:xfrm>
                  <a:off x="5051475" y="23276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0"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sp>
              <p:nvSpPr>
                <p:cNvPr id="223" name="Freeform: Shape 222">
                  <a:extLst>
                    <a:ext uri="{FF2B5EF4-FFF2-40B4-BE49-F238E27FC236}">
                      <a16:creationId xmlns:a16="http://schemas.microsoft.com/office/drawing/2014/main" id="{14F74C5D-554F-4721-A8DE-ABE17CB46F65}"/>
                    </a:ext>
                  </a:extLst>
                </p:cNvPr>
                <p:cNvSpPr>
                  <a:spLocks noChangeArrowheads="1"/>
                </p:cNvSpPr>
                <p:nvPr/>
              </p:nvSpPr>
              <p:spPr bwMode="auto">
                <a:xfrm>
                  <a:off x="5351666" y="2369871"/>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chemeClr val="bg1"/>
                    </a:solidFill>
                    <a:effectLst/>
                    <a:uLnTx/>
                    <a:uFillTx/>
                    <a:ea typeface="+mn-ea"/>
                    <a:cs typeface="+mn-cs"/>
                  </a:endParaRPr>
                </a:p>
              </p:txBody>
            </p:sp>
          </p:grpSp>
        </p:grpSp>
      </p:grpSp>
      <p:grpSp>
        <p:nvGrpSpPr>
          <p:cNvPr id="753" name="Group 752" descr="Champions, Allies, and Stakeholders nested circles">
            <a:extLst>
              <a:ext uri="{FF2B5EF4-FFF2-40B4-BE49-F238E27FC236}">
                <a16:creationId xmlns:a16="http://schemas.microsoft.com/office/drawing/2014/main" id="{E55F3807-1393-4697-8EBA-8E2E06DBC907}"/>
              </a:ext>
            </a:extLst>
          </p:cNvPr>
          <p:cNvGrpSpPr/>
          <p:nvPr/>
        </p:nvGrpSpPr>
        <p:grpSpPr>
          <a:xfrm>
            <a:off x="4720420" y="269037"/>
            <a:ext cx="4132614" cy="4132614"/>
            <a:chOff x="4720420" y="269037"/>
            <a:chExt cx="4132614" cy="4132614"/>
          </a:xfrm>
        </p:grpSpPr>
        <p:sp>
          <p:nvSpPr>
            <p:cNvPr id="754" name="Oval 753">
              <a:extLst>
                <a:ext uri="{FF2B5EF4-FFF2-40B4-BE49-F238E27FC236}">
                  <a16:creationId xmlns:a16="http://schemas.microsoft.com/office/drawing/2014/main" id="{63C5F7C8-1AE6-4187-BA20-45156EBFCC17}"/>
                </a:ext>
              </a:extLst>
            </p:cNvPr>
            <p:cNvSpPr/>
            <p:nvPr/>
          </p:nvSpPr>
          <p:spPr>
            <a:xfrm>
              <a:off x="4720420" y="269037"/>
              <a:ext cx="4132614" cy="4132614"/>
            </a:xfrm>
            <a:prstGeom prst="ellipse">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755" name="Group 754">
              <a:extLst>
                <a:ext uri="{FF2B5EF4-FFF2-40B4-BE49-F238E27FC236}">
                  <a16:creationId xmlns:a16="http://schemas.microsoft.com/office/drawing/2014/main" id="{B9F646EA-ABB9-4892-8404-B76E0C022CAA}"/>
                </a:ext>
              </a:extLst>
            </p:cNvPr>
            <p:cNvGrpSpPr/>
            <p:nvPr/>
          </p:nvGrpSpPr>
          <p:grpSpPr>
            <a:xfrm>
              <a:off x="7469527" y="748136"/>
              <a:ext cx="396875" cy="196850"/>
              <a:chOff x="7469527" y="748136"/>
              <a:chExt cx="396875" cy="196850"/>
            </a:xfrm>
          </p:grpSpPr>
          <p:sp>
            <p:nvSpPr>
              <p:cNvPr id="1366" name="Freeform 325">
                <a:extLst>
                  <a:ext uri="{FF2B5EF4-FFF2-40B4-BE49-F238E27FC236}">
                    <a16:creationId xmlns:a16="http://schemas.microsoft.com/office/drawing/2014/main" id="{CFE82C23-FD0B-4EAA-B928-1ECCE16D38C4}"/>
                  </a:ext>
                </a:extLst>
              </p:cNvPr>
              <p:cNvSpPr>
                <a:spLocks/>
              </p:cNvSpPr>
              <p:nvPr/>
            </p:nvSpPr>
            <p:spPr bwMode="auto">
              <a:xfrm>
                <a:off x="7587002" y="875136"/>
                <a:ext cx="161925" cy="69850"/>
              </a:xfrm>
              <a:custGeom>
                <a:avLst/>
                <a:gdLst>
                  <a:gd name="T0" fmla="*/ 51 w 51"/>
                  <a:gd name="T1" fmla="*/ 22 h 22"/>
                  <a:gd name="T2" fmla="*/ 1 w 51"/>
                  <a:gd name="T3" fmla="*/ 22 h 22"/>
                  <a:gd name="T4" fmla="*/ 11 w 51"/>
                  <a:gd name="T5" fmla="*/ 1 h 22"/>
                  <a:gd name="T6" fmla="*/ 14 w 51"/>
                  <a:gd name="T7" fmla="*/ 1 h 22"/>
                  <a:gd name="T8" fmla="*/ 38 w 51"/>
                  <a:gd name="T9" fmla="*/ 1 h 22"/>
                  <a:gd name="T10" fmla="*/ 41 w 51"/>
                  <a:gd name="T11" fmla="*/ 1 h 22"/>
                  <a:gd name="T12" fmla="*/ 51 w 51"/>
                  <a:gd name="T13" fmla="*/ 22 h 22"/>
                </a:gdLst>
                <a:ahLst/>
                <a:cxnLst>
                  <a:cxn ang="0">
                    <a:pos x="T0" y="T1"/>
                  </a:cxn>
                  <a:cxn ang="0">
                    <a:pos x="T2" y="T3"/>
                  </a:cxn>
                  <a:cxn ang="0">
                    <a:pos x="T4" y="T5"/>
                  </a:cxn>
                  <a:cxn ang="0">
                    <a:pos x="T6" y="T7"/>
                  </a:cxn>
                  <a:cxn ang="0">
                    <a:pos x="T8" y="T9"/>
                  </a:cxn>
                  <a:cxn ang="0">
                    <a:pos x="T10" y="T11"/>
                  </a:cxn>
                  <a:cxn ang="0">
                    <a:pos x="T12" y="T13"/>
                  </a:cxn>
                </a:cxnLst>
                <a:rect l="0" t="0" r="r" b="b"/>
                <a:pathLst>
                  <a:path w="51" h="22">
                    <a:moveTo>
                      <a:pt x="51" y="22"/>
                    </a:moveTo>
                    <a:cubicBezTo>
                      <a:pt x="34" y="22"/>
                      <a:pt x="18" y="22"/>
                      <a:pt x="1" y="22"/>
                    </a:cubicBezTo>
                    <a:cubicBezTo>
                      <a:pt x="0" y="14"/>
                      <a:pt x="6" y="4"/>
                      <a:pt x="11" y="1"/>
                    </a:cubicBezTo>
                    <a:cubicBezTo>
                      <a:pt x="12" y="0"/>
                      <a:pt x="13" y="0"/>
                      <a:pt x="14" y="1"/>
                    </a:cubicBezTo>
                    <a:cubicBezTo>
                      <a:pt x="22" y="6"/>
                      <a:pt x="30" y="6"/>
                      <a:pt x="38" y="1"/>
                    </a:cubicBezTo>
                    <a:cubicBezTo>
                      <a:pt x="38" y="1"/>
                      <a:pt x="40" y="1"/>
                      <a:pt x="41" y="1"/>
                    </a:cubicBezTo>
                    <a:cubicBezTo>
                      <a:pt x="47" y="6"/>
                      <a:pt x="50" y="13"/>
                      <a:pt x="5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7" name="Freeform 326">
                <a:extLst>
                  <a:ext uri="{FF2B5EF4-FFF2-40B4-BE49-F238E27FC236}">
                    <a16:creationId xmlns:a16="http://schemas.microsoft.com/office/drawing/2014/main" id="{DF36BB0A-2326-4281-B3BC-A770CBB75F63}"/>
                  </a:ext>
                </a:extLst>
              </p:cNvPr>
              <p:cNvSpPr>
                <a:spLocks/>
              </p:cNvSpPr>
              <p:nvPr/>
            </p:nvSpPr>
            <p:spPr bwMode="auto">
              <a:xfrm>
                <a:off x="7469527" y="840211"/>
                <a:ext cx="146050" cy="69850"/>
              </a:xfrm>
              <a:custGeom>
                <a:avLst/>
                <a:gdLst>
                  <a:gd name="T0" fmla="*/ 46 w 46"/>
                  <a:gd name="T1" fmla="*/ 7 h 22"/>
                  <a:gd name="T2" fmla="*/ 36 w 46"/>
                  <a:gd name="T3" fmla="*/ 21 h 22"/>
                  <a:gd name="T4" fmla="*/ 34 w 46"/>
                  <a:gd name="T5" fmla="*/ 22 h 22"/>
                  <a:gd name="T6" fmla="*/ 0 w 46"/>
                  <a:gd name="T7" fmla="*/ 22 h 22"/>
                  <a:gd name="T8" fmla="*/ 10 w 46"/>
                  <a:gd name="T9" fmla="*/ 1 h 22"/>
                  <a:gd name="T10" fmla="*/ 13 w 46"/>
                  <a:gd name="T11" fmla="*/ 1 h 22"/>
                  <a:gd name="T12" fmla="*/ 37 w 46"/>
                  <a:gd name="T13" fmla="*/ 1 h 22"/>
                  <a:gd name="T14" fmla="*/ 40 w 46"/>
                  <a:gd name="T15" fmla="*/ 1 h 22"/>
                  <a:gd name="T16" fmla="*/ 46 w 46"/>
                  <a:gd name="T1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22">
                    <a:moveTo>
                      <a:pt x="46" y="7"/>
                    </a:moveTo>
                    <a:cubicBezTo>
                      <a:pt x="41" y="11"/>
                      <a:pt x="37" y="16"/>
                      <a:pt x="36" y="21"/>
                    </a:cubicBezTo>
                    <a:cubicBezTo>
                      <a:pt x="35" y="22"/>
                      <a:pt x="34" y="22"/>
                      <a:pt x="34" y="22"/>
                    </a:cubicBezTo>
                    <a:cubicBezTo>
                      <a:pt x="23" y="22"/>
                      <a:pt x="11" y="22"/>
                      <a:pt x="0" y="22"/>
                    </a:cubicBezTo>
                    <a:cubicBezTo>
                      <a:pt x="0" y="13"/>
                      <a:pt x="3" y="6"/>
                      <a:pt x="10" y="1"/>
                    </a:cubicBezTo>
                    <a:cubicBezTo>
                      <a:pt x="11" y="0"/>
                      <a:pt x="12" y="0"/>
                      <a:pt x="13" y="1"/>
                    </a:cubicBezTo>
                    <a:cubicBezTo>
                      <a:pt x="21" y="6"/>
                      <a:pt x="29" y="6"/>
                      <a:pt x="37" y="1"/>
                    </a:cubicBezTo>
                    <a:cubicBezTo>
                      <a:pt x="38" y="0"/>
                      <a:pt x="39" y="1"/>
                      <a:pt x="40" y="1"/>
                    </a:cubicBezTo>
                    <a:cubicBezTo>
                      <a:pt x="42" y="3"/>
                      <a:pt x="44" y="5"/>
                      <a:pt x="46" y="7"/>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8" name="Freeform 327">
                <a:extLst>
                  <a:ext uri="{FF2B5EF4-FFF2-40B4-BE49-F238E27FC236}">
                    <a16:creationId xmlns:a16="http://schemas.microsoft.com/office/drawing/2014/main" id="{9788801C-9849-4685-B928-4AF80F2EA8C7}"/>
                  </a:ext>
                </a:extLst>
              </p:cNvPr>
              <p:cNvSpPr>
                <a:spLocks/>
              </p:cNvSpPr>
              <p:nvPr/>
            </p:nvSpPr>
            <p:spPr bwMode="auto">
              <a:xfrm>
                <a:off x="7723527" y="840211"/>
                <a:ext cx="142875" cy="69850"/>
              </a:xfrm>
              <a:custGeom>
                <a:avLst/>
                <a:gdLst>
                  <a:gd name="T0" fmla="*/ 11 w 45"/>
                  <a:gd name="T1" fmla="*/ 22 h 22"/>
                  <a:gd name="T2" fmla="*/ 6 w 45"/>
                  <a:gd name="T3" fmla="*/ 14 h 22"/>
                  <a:gd name="T4" fmla="*/ 0 w 45"/>
                  <a:gd name="T5" fmla="*/ 7 h 22"/>
                  <a:gd name="T6" fmla="*/ 7 w 45"/>
                  <a:gd name="T7" fmla="*/ 0 h 22"/>
                  <a:gd name="T8" fmla="*/ 13 w 45"/>
                  <a:gd name="T9" fmla="*/ 3 h 22"/>
                  <a:gd name="T10" fmla="*/ 32 w 45"/>
                  <a:gd name="T11" fmla="*/ 1 h 22"/>
                  <a:gd name="T12" fmla="*/ 36 w 45"/>
                  <a:gd name="T13" fmla="*/ 1 h 22"/>
                  <a:gd name="T14" fmla="*/ 45 w 45"/>
                  <a:gd name="T15" fmla="*/ 22 h 22"/>
                  <a:gd name="T16" fmla="*/ 11 w 45"/>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 h="22">
                    <a:moveTo>
                      <a:pt x="11" y="22"/>
                    </a:moveTo>
                    <a:cubicBezTo>
                      <a:pt x="9" y="20"/>
                      <a:pt x="8" y="17"/>
                      <a:pt x="6" y="14"/>
                    </a:cubicBezTo>
                    <a:cubicBezTo>
                      <a:pt x="4" y="12"/>
                      <a:pt x="2" y="10"/>
                      <a:pt x="0" y="7"/>
                    </a:cubicBezTo>
                    <a:cubicBezTo>
                      <a:pt x="2" y="5"/>
                      <a:pt x="4" y="2"/>
                      <a:pt x="7" y="0"/>
                    </a:cubicBezTo>
                    <a:cubicBezTo>
                      <a:pt x="9" y="1"/>
                      <a:pt x="11" y="2"/>
                      <a:pt x="13" y="3"/>
                    </a:cubicBezTo>
                    <a:cubicBezTo>
                      <a:pt x="20" y="6"/>
                      <a:pt x="26" y="5"/>
                      <a:pt x="32" y="1"/>
                    </a:cubicBezTo>
                    <a:cubicBezTo>
                      <a:pt x="34" y="0"/>
                      <a:pt x="35" y="0"/>
                      <a:pt x="36" y="1"/>
                    </a:cubicBezTo>
                    <a:cubicBezTo>
                      <a:pt x="42" y="7"/>
                      <a:pt x="45" y="14"/>
                      <a:pt x="45" y="22"/>
                    </a:cubicBezTo>
                    <a:cubicBezTo>
                      <a:pt x="34" y="22"/>
                      <a:pt x="22" y="22"/>
                      <a:pt x="11" y="22"/>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9" name="Freeform 328">
                <a:extLst>
                  <a:ext uri="{FF2B5EF4-FFF2-40B4-BE49-F238E27FC236}">
                    <a16:creationId xmlns:a16="http://schemas.microsoft.com/office/drawing/2014/main" id="{0B694B15-642E-44D2-8891-06C99509CE98}"/>
                  </a:ext>
                </a:extLst>
              </p:cNvPr>
              <p:cNvSpPr>
                <a:spLocks/>
              </p:cNvSpPr>
              <p:nvPr/>
            </p:nvSpPr>
            <p:spPr bwMode="auto">
              <a:xfrm>
                <a:off x="7621927" y="783061"/>
                <a:ext cx="92075" cy="92075"/>
              </a:xfrm>
              <a:custGeom>
                <a:avLst/>
                <a:gdLst>
                  <a:gd name="T0" fmla="*/ 15 w 29"/>
                  <a:gd name="T1" fmla="*/ 0 h 29"/>
                  <a:gd name="T2" fmla="*/ 29 w 29"/>
                  <a:gd name="T3" fmla="*/ 14 h 29"/>
                  <a:gd name="T4" fmla="*/ 15 w 29"/>
                  <a:gd name="T5" fmla="*/ 29 h 29"/>
                  <a:gd name="T6" fmla="*/ 0 w 29"/>
                  <a:gd name="T7" fmla="*/ 14 h 29"/>
                  <a:gd name="T8" fmla="*/ 15 w 29"/>
                  <a:gd name="T9" fmla="*/ 0 h 29"/>
                </a:gdLst>
                <a:ahLst/>
                <a:cxnLst>
                  <a:cxn ang="0">
                    <a:pos x="T0" y="T1"/>
                  </a:cxn>
                  <a:cxn ang="0">
                    <a:pos x="T2" y="T3"/>
                  </a:cxn>
                  <a:cxn ang="0">
                    <a:pos x="T4" y="T5"/>
                  </a:cxn>
                  <a:cxn ang="0">
                    <a:pos x="T6" y="T7"/>
                  </a:cxn>
                  <a:cxn ang="0">
                    <a:pos x="T8" y="T9"/>
                  </a:cxn>
                </a:cxnLst>
                <a:rect l="0" t="0" r="r" b="b"/>
                <a:pathLst>
                  <a:path w="29" h="29">
                    <a:moveTo>
                      <a:pt x="15" y="0"/>
                    </a:moveTo>
                    <a:cubicBezTo>
                      <a:pt x="23" y="0"/>
                      <a:pt x="29" y="6"/>
                      <a:pt x="29" y="14"/>
                    </a:cubicBezTo>
                    <a:cubicBezTo>
                      <a:pt x="29" y="22"/>
                      <a:pt x="23" y="29"/>
                      <a:pt x="15" y="29"/>
                    </a:cubicBezTo>
                    <a:cubicBezTo>
                      <a:pt x="7" y="29"/>
                      <a:pt x="0" y="22"/>
                      <a:pt x="0" y="14"/>
                    </a:cubicBezTo>
                    <a:cubicBezTo>
                      <a:pt x="0" y="6"/>
                      <a:pt x="6" y="0"/>
                      <a:pt x="15" y="0"/>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0" name="Freeform 329">
                <a:extLst>
                  <a:ext uri="{FF2B5EF4-FFF2-40B4-BE49-F238E27FC236}">
                    <a16:creationId xmlns:a16="http://schemas.microsoft.com/office/drawing/2014/main" id="{79D70E59-19F7-47DD-A58B-6F15A468310E}"/>
                  </a:ext>
                </a:extLst>
              </p:cNvPr>
              <p:cNvSpPr>
                <a:spLocks/>
              </p:cNvSpPr>
              <p:nvPr/>
            </p:nvSpPr>
            <p:spPr bwMode="auto">
              <a:xfrm>
                <a:off x="7501277" y="748136"/>
                <a:ext cx="95250" cy="92075"/>
              </a:xfrm>
              <a:custGeom>
                <a:avLst/>
                <a:gdLst>
                  <a:gd name="T0" fmla="*/ 0 w 30"/>
                  <a:gd name="T1" fmla="*/ 14 h 29"/>
                  <a:gd name="T2" fmla="*/ 15 w 30"/>
                  <a:gd name="T3" fmla="*/ 0 h 29"/>
                  <a:gd name="T4" fmla="*/ 30 w 30"/>
                  <a:gd name="T5" fmla="*/ 14 h 29"/>
                  <a:gd name="T6" fmla="*/ 15 w 30"/>
                  <a:gd name="T7" fmla="*/ 29 h 29"/>
                  <a:gd name="T8" fmla="*/ 0 w 30"/>
                  <a:gd name="T9" fmla="*/ 14 h 29"/>
                </a:gdLst>
                <a:ahLst/>
                <a:cxnLst>
                  <a:cxn ang="0">
                    <a:pos x="T0" y="T1"/>
                  </a:cxn>
                  <a:cxn ang="0">
                    <a:pos x="T2" y="T3"/>
                  </a:cxn>
                  <a:cxn ang="0">
                    <a:pos x="T4" y="T5"/>
                  </a:cxn>
                  <a:cxn ang="0">
                    <a:pos x="T6" y="T7"/>
                  </a:cxn>
                  <a:cxn ang="0">
                    <a:pos x="T8" y="T9"/>
                  </a:cxn>
                </a:cxnLst>
                <a:rect l="0" t="0" r="r" b="b"/>
                <a:pathLst>
                  <a:path w="30" h="29">
                    <a:moveTo>
                      <a:pt x="0" y="14"/>
                    </a:moveTo>
                    <a:cubicBezTo>
                      <a:pt x="0" y="6"/>
                      <a:pt x="7" y="0"/>
                      <a:pt x="15" y="0"/>
                    </a:cubicBezTo>
                    <a:cubicBezTo>
                      <a:pt x="23" y="0"/>
                      <a:pt x="30" y="6"/>
                      <a:pt x="30" y="14"/>
                    </a:cubicBezTo>
                    <a:cubicBezTo>
                      <a:pt x="29" y="22"/>
                      <a:pt x="23" y="29"/>
                      <a:pt x="15" y="29"/>
                    </a:cubicBezTo>
                    <a:cubicBezTo>
                      <a:pt x="7" y="29"/>
                      <a:pt x="0" y="22"/>
                      <a:pt x="0"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71" name="Freeform 330">
                <a:extLst>
                  <a:ext uri="{FF2B5EF4-FFF2-40B4-BE49-F238E27FC236}">
                    <a16:creationId xmlns:a16="http://schemas.microsoft.com/office/drawing/2014/main" id="{8AF7889B-AF17-45C3-BA09-88A3872AE6C9}"/>
                  </a:ext>
                </a:extLst>
              </p:cNvPr>
              <p:cNvSpPr>
                <a:spLocks/>
              </p:cNvSpPr>
              <p:nvPr/>
            </p:nvSpPr>
            <p:spPr bwMode="auto">
              <a:xfrm>
                <a:off x="7742577" y="748136"/>
                <a:ext cx="92075" cy="92075"/>
              </a:xfrm>
              <a:custGeom>
                <a:avLst/>
                <a:gdLst>
                  <a:gd name="T0" fmla="*/ 29 w 29"/>
                  <a:gd name="T1" fmla="*/ 14 h 29"/>
                  <a:gd name="T2" fmla="*/ 14 w 29"/>
                  <a:gd name="T3" fmla="*/ 29 h 29"/>
                  <a:gd name="T4" fmla="*/ 0 w 29"/>
                  <a:gd name="T5" fmla="*/ 14 h 29"/>
                  <a:gd name="T6" fmla="*/ 15 w 29"/>
                  <a:gd name="T7" fmla="*/ 0 h 29"/>
                  <a:gd name="T8" fmla="*/ 29 w 29"/>
                  <a:gd name="T9" fmla="*/ 14 h 29"/>
                </a:gdLst>
                <a:ahLst/>
                <a:cxnLst>
                  <a:cxn ang="0">
                    <a:pos x="T0" y="T1"/>
                  </a:cxn>
                  <a:cxn ang="0">
                    <a:pos x="T2" y="T3"/>
                  </a:cxn>
                  <a:cxn ang="0">
                    <a:pos x="T4" y="T5"/>
                  </a:cxn>
                  <a:cxn ang="0">
                    <a:pos x="T6" y="T7"/>
                  </a:cxn>
                  <a:cxn ang="0">
                    <a:pos x="T8" y="T9"/>
                  </a:cxn>
                </a:cxnLst>
                <a:rect l="0" t="0" r="r" b="b"/>
                <a:pathLst>
                  <a:path w="29" h="29">
                    <a:moveTo>
                      <a:pt x="29" y="14"/>
                    </a:moveTo>
                    <a:cubicBezTo>
                      <a:pt x="29" y="23"/>
                      <a:pt x="23" y="29"/>
                      <a:pt x="14" y="29"/>
                    </a:cubicBezTo>
                    <a:cubicBezTo>
                      <a:pt x="6" y="29"/>
                      <a:pt x="0" y="22"/>
                      <a:pt x="0" y="14"/>
                    </a:cubicBezTo>
                    <a:cubicBezTo>
                      <a:pt x="0" y="6"/>
                      <a:pt x="6" y="0"/>
                      <a:pt x="15" y="0"/>
                    </a:cubicBezTo>
                    <a:cubicBezTo>
                      <a:pt x="23" y="0"/>
                      <a:pt x="29" y="6"/>
                      <a:pt x="29" y="14"/>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6" name="Group 755">
              <a:extLst>
                <a:ext uri="{FF2B5EF4-FFF2-40B4-BE49-F238E27FC236}">
                  <a16:creationId xmlns:a16="http://schemas.microsoft.com/office/drawing/2014/main" id="{1E10008D-9193-462E-AA55-9D13C3DDD5B1}"/>
                </a:ext>
              </a:extLst>
            </p:cNvPr>
            <p:cNvGrpSpPr/>
            <p:nvPr/>
          </p:nvGrpSpPr>
          <p:grpSpPr>
            <a:xfrm>
              <a:off x="6480486" y="1160142"/>
              <a:ext cx="110478" cy="105151"/>
              <a:chOff x="6480486" y="1160142"/>
              <a:chExt cx="110478" cy="105151"/>
            </a:xfrm>
          </p:grpSpPr>
          <p:sp>
            <p:nvSpPr>
              <p:cNvPr id="1364" name="Arrow: Chevron 1363">
                <a:extLst>
                  <a:ext uri="{FF2B5EF4-FFF2-40B4-BE49-F238E27FC236}">
                    <a16:creationId xmlns:a16="http://schemas.microsoft.com/office/drawing/2014/main" id="{092405AD-8BF6-41C4-8797-49801CE5BB21}"/>
                  </a:ext>
                </a:extLst>
              </p:cNvPr>
              <p:cNvSpPr/>
              <p:nvPr/>
            </p:nvSpPr>
            <p:spPr>
              <a:xfrm rot="14558646">
                <a:off x="6511066" y="1185396"/>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5" name="Arrow: Chevron 1364">
                <a:extLst>
                  <a:ext uri="{FF2B5EF4-FFF2-40B4-BE49-F238E27FC236}">
                    <a16:creationId xmlns:a16="http://schemas.microsoft.com/office/drawing/2014/main" id="{5AF587FF-60E5-4EB3-8A36-D23B9ED9D942}"/>
                  </a:ext>
                </a:extLst>
              </p:cNvPr>
              <p:cNvSpPr/>
              <p:nvPr/>
            </p:nvSpPr>
            <p:spPr>
              <a:xfrm rot="14558646">
                <a:off x="6492028" y="1148600"/>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7" name="Group 756">
              <a:extLst>
                <a:ext uri="{FF2B5EF4-FFF2-40B4-BE49-F238E27FC236}">
                  <a16:creationId xmlns:a16="http://schemas.microsoft.com/office/drawing/2014/main" id="{ECDBDFFE-2273-4284-B07A-5F23861FEBC9}"/>
                </a:ext>
              </a:extLst>
            </p:cNvPr>
            <p:cNvGrpSpPr/>
            <p:nvPr/>
          </p:nvGrpSpPr>
          <p:grpSpPr>
            <a:xfrm>
              <a:off x="7302818" y="1024680"/>
              <a:ext cx="94282" cy="109687"/>
              <a:chOff x="7302818" y="1024680"/>
              <a:chExt cx="94282" cy="109687"/>
            </a:xfrm>
          </p:grpSpPr>
          <p:sp>
            <p:nvSpPr>
              <p:cNvPr id="1362" name="Arrow: Chevron 1361">
                <a:extLst>
                  <a:ext uri="{FF2B5EF4-FFF2-40B4-BE49-F238E27FC236}">
                    <a16:creationId xmlns:a16="http://schemas.microsoft.com/office/drawing/2014/main" id="{B8DF7DA7-3BDF-46E1-8D69-4D9BEF6E1A48}"/>
                  </a:ext>
                </a:extLst>
              </p:cNvPr>
              <p:cNvSpPr/>
              <p:nvPr/>
            </p:nvSpPr>
            <p:spPr>
              <a:xfrm rot="16435979">
                <a:off x="7314360" y="1054470"/>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3" name="Arrow: Chevron 1362">
                <a:extLst>
                  <a:ext uri="{FF2B5EF4-FFF2-40B4-BE49-F238E27FC236}">
                    <a16:creationId xmlns:a16="http://schemas.microsoft.com/office/drawing/2014/main" id="{AE49E6EE-0503-416D-ADDF-B8B00D2616E3}"/>
                  </a:ext>
                </a:extLst>
              </p:cNvPr>
              <p:cNvSpPr/>
              <p:nvPr/>
            </p:nvSpPr>
            <p:spPr>
              <a:xfrm rot="16435979">
                <a:off x="7317202" y="1013138"/>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8" name="Group 757">
              <a:extLst>
                <a:ext uri="{FF2B5EF4-FFF2-40B4-BE49-F238E27FC236}">
                  <a16:creationId xmlns:a16="http://schemas.microsoft.com/office/drawing/2014/main" id="{A8A9F84D-249D-4822-A63E-64090D09CA06}"/>
                </a:ext>
              </a:extLst>
            </p:cNvPr>
            <p:cNvGrpSpPr/>
            <p:nvPr/>
          </p:nvGrpSpPr>
          <p:grpSpPr>
            <a:xfrm>
              <a:off x="5887025" y="1604793"/>
              <a:ext cx="100033" cy="118140"/>
              <a:chOff x="5887025" y="1604793"/>
              <a:chExt cx="100033" cy="118140"/>
            </a:xfrm>
          </p:grpSpPr>
          <p:sp>
            <p:nvSpPr>
              <p:cNvPr id="1360" name="Arrow: Chevron 1359">
                <a:extLst>
                  <a:ext uri="{FF2B5EF4-FFF2-40B4-BE49-F238E27FC236}">
                    <a16:creationId xmlns:a16="http://schemas.microsoft.com/office/drawing/2014/main" id="{18657C03-6CB1-4D9A-8A3E-25E14E02C6D5}"/>
                  </a:ext>
                </a:extLst>
              </p:cNvPr>
              <p:cNvSpPr/>
              <p:nvPr/>
            </p:nvSpPr>
            <p:spPr>
              <a:xfrm rot="13207535">
                <a:off x="5918703" y="1631493"/>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61" name="Arrow: Chevron 1360">
                <a:extLst>
                  <a:ext uri="{FF2B5EF4-FFF2-40B4-BE49-F238E27FC236}">
                    <a16:creationId xmlns:a16="http://schemas.microsoft.com/office/drawing/2014/main" id="{C01B1CB3-7BD9-4C15-9990-8480FB8686A8}"/>
                  </a:ext>
                </a:extLst>
              </p:cNvPr>
              <p:cNvSpPr/>
              <p:nvPr/>
            </p:nvSpPr>
            <p:spPr>
              <a:xfrm rot="13207535">
                <a:off x="5887025" y="1604793"/>
                <a:ext cx="68355" cy="91440"/>
              </a:xfrm>
              <a:prstGeom prst="chevron">
                <a:avLst>
                  <a:gd name="adj" fmla="val 68856"/>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759" name="Group 758">
              <a:extLst>
                <a:ext uri="{FF2B5EF4-FFF2-40B4-BE49-F238E27FC236}">
                  <a16:creationId xmlns:a16="http://schemas.microsoft.com/office/drawing/2014/main" id="{505C1F83-E831-4539-B4B3-A26E5D60A802}"/>
                </a:ext>
              </a:extLst>
            </p:cNvPr>
            <p:cNvGrpSpPr/>
            <p:nvPr/>
          </p:nvGrpSpPr>
          <p:grpSpPr>
            <a:xfrm>
              <a:off x="6231129" y="530976"/>
              <a:ext cx="1126211" cy="137519"/>
              <a:chOff x="6231129" y="530976"/>
              <a:chExt cx="1126211" cy="137519"/>
            </a:xfrm>
          </p:grpSpPr>
          <p:sp>
            <p:nvSpPr>
              <p:cNvPr id="1348" name="Freeform: Shape 1347">
                <a:extLst>
                  <a:ext uri="{FF2B5EF4-FFF2-40B4-BE49-F238E27FC236}">
                    <a16:creationId xmlns:a16="http://schemas.microsoft.com/office/drawing/2014/main" id="{DA08BBEF-9116-4B6F-8007-B232C7234514}"/>
                  </a:ext>
                </a:extLst>
              </p:cNvPr>
              <p:cNvSpPr>
                <a:spLocks noChangeArrowheads="1"/>
              </p:cNvSpPr>
              <p:nvPr/>
            </p:nvSpPr>
            <p:spPr bwMode="auto">
              <a:xfrm>
                <a:off x="6511354" y="530976"/>
                <a:ext cx="94464" cy="135422"/>
              </a:xfrm>
              <a:custGeom>
                <a:avLst/>
                <a:gdLst/>
                <a:ahLst/>
                <a:cxnLst/>
                <a:rect l="l" t="t" r="r" b="b"/>
                <a:pathLst>
                  <a:path w="94464" h="135422">
                    <a:moveTo>
                      <a:pt x="0" y="0"/>
                    </a:moveTo>
                    <a:lnTo>
                      <a:pt x="28932" y="0"/>
                    </a:lnTo>
                    <a:lnTo>
                      <a:pt x="28932" y="81525"/>
                    </a:lnTo>
                    <a:lnTo>
                      <a:pt x="29313" y="81525"/>
                    </a:lnTo>
                    <a:cubicBezTo>
                      <a:pt x="31440" y="77493"/>
                      <a:pt x="33663" y="73748"/>
                      <a:pt x="35980" y="70288"/>
                    </a:cubicBezTo>
                    <a:lnTo>
                      <a:pt x="54840" y="42291"/>
                    </a:lnTo>
                    <a:lnTo>
                      <a:pt x="89701" y="42291"/>
                    </a:lnTo>
                    <a:lnTo>
                      <a:pt x="56364" y="80001"/>
                    </a:lnTo>
                    <a:lnTo>
                      <a:pt x="94464" y="135422"/>
                    </a:lnTo>
                    <a:lnTo>
                      <a:pt x="58840" y="135422"/>
                    </a:lnTo>
                    <a:lnTo>
                      <a:pt x="36171" y="97142"/>
                    </a:lnTo>
                    <a:lnTo>
                      <a:pt x="28932" y="106283"/>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9" name="Freeform: Shape 1348">
                <a:extLst>
                  <a:ext uri="{FF2B5EF4-FFF2-40B4-BE49-F238E27FC236}">
                    <a16:creationId xmlns:a16="http://schemas.microsoft.com/office/drawing/2014/main" id="{2515D956-7934-4706-9913-5417C24E8E29}"/>
                  </a:ext>
                </a:extLst>
              </p:cNvPr>
              <p:cNvSpPr>
                <a:spLocks noChangeArrowheads="1"/>
              </p:cNvSpPr>
              <p:nvPr/>
            </p:nvSpPr>
            <p:spPr bwMode="auto">
              <a:xfrm>
                <a:off x="6720904" y="530976"/>
                <a:ext cx="88368" cy="135422"/>
              </a:xfrm>
              <a:custGeom>
                <a:avLst/>
                <a:gdLst/>
                <a:ahLst/>
                <a:cxnLst/>
                <a:rect l="l" t="t" r="r" b="b"/>
                <a:pathLst>
                  <a:path w="88368" h="135422">
                    <a:moveTo>
                      <a:pt x="0" y="0"/>
                    </a:moveTo>
                    <a:lnTo>
                      <a:pt x="28932" y="0"/>
                    </a:lnTo>
                    <a:lnTo>
                      <a:pt x="28932" y="53517"/>
                    </a:lnTo>
                    <a:lnTo>
                      <a:pt x="29313" y="53517"/>
                    </a:lnTo>
                    <a:cubicBezTo>
                      <a:pt x="32363" y="49331"/>
                      <a:pt x="36176" y="46096"/>
                      <a:pt x="40752" y="43812"/>
                    </a:cubicBezTo>
                    <a:cubicBezTo>
                      <a:pt x="42964" y="42662"/>
                      <a:pt x="45355" y="41774"/>
                      <a:pt x="47925" y="41148"/>
                    </a:cubicBezTo>
                    <a:cubicBezTo>
                      <a:pt x="50495" y="40521"/>
                      <a:pt x="53124" y="40204"/>
                      <a:pt x="55813" y="40196"/>
                    </a:cubicBezTo>
                    <a:cubicBezTo>
                      <a:pt x="65250" y="40140"/>
                      <a:pt x="72984" y="43439"/>
                      <a:pt x="79016" y="50094"/>
                    </a:cubicBezTo>
                    <a:cubicBezTo>
                      <a:pt x="85049" y="56749"/>
                      <a:pt x="88166" y="67094"/>
                      <a:pt x="88368" y="81130"/>
                    </a:cubicBezTo>
                    <a:lnTo>
                      <a:pt x="88368" y="135422"/>
                    </a:lnTo>
                    <a:lnTo>
                      <a:pt x="59436" y="135422"/>
                    </a:lnTo>
                    <a:lnTo>
                      <a:pt x="59436" y="84178"/>
                    </a:lnTo>
                    <a:cubicBezTo>
                      <a:pt x="59487" y="77986"/>
                      <a:pt x="58335" y="73033"/>
                      <a:pt x="55980" y="69319"/>
                    </a:cubicBezTo>
                    <a:cubicBezTo>
                      <a:pt x="53625" y="65604"/>
                      <a:pt x="49756" y="63699"/>
                      <a:pt x="44374" y="63604"/>
                    </a:cubicBezTo>
                    <a:cubicBezTo>
                      <a:pt x="40565" y="63699"/>
                      <a:pt x="37459" y="64747"/>
                      <a:pt x="35056" y="66747"/>
                    </a:cubicBezTo>
                    <a:cubicBezTo>
                      <a:pt x="32653" y="68747"/>
                      <a:pt x="30930" y="71128"/>
                      <a:pt x="29885" y="73891"/>
                    </a:cubicBezTo>
                    <a:cubicBezTo>
                      <a:pt x="29512" y="74772"/>
                      <a:pt x="29258" y="75772"/>
                      <a:pt x="29122" y="76891"/>
                    </a:cubicBezTo>
                    <a:cubicBezTo>
                      <a:pt x="28987" y="78010"/>
                      <a:pt x="28924" y="79106"/>
                      <a:pt x="28932" y="80177"/>
                    </a:cubicBez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0" name="Freeform: Shape 1349">
                <a:extLst>
                  <a:ext uri="{FF2B5EF4-FFF2-40B4-BE49-F238E27FC236}">
                    <a16:creationId xmlns:a16="http://schemas.microsoft.com/office/drawing/2014/main" id="{677A0242-2664-41AB-861E-6DFD1900565C}"/>
                  </a:ext>
                </a:extLst>
              </p:cNvPr>
              <p:cNvSpPr>
                <a:spLocks noChangeArrowheads="1"/>
              </p:cNvSpPr>
              <p:nvPr/>
            </p:nvSpPr>
            <p:spPr bwMode="auto">
              <a:xfrm>
                <a:off x="6949504" y="530976"/>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1" name="Freeform: Shape 1350">
                <a:extLst>
                  <a:ext uri="{FF2B5EF4-FFF2-40B4-BE49-F238E27FC236}">
                    <a16:creationId xmlns:a16="http://schemas.microsoft.com/office/drawing/2014/main" id="{6772E102-95DC-40CF-B31E-758D69DACEDA}"/>
                  </a:ext>
                </a:extLst>
              </p:cNvPr>
              <p:cNvSpPr>
                <a:spLocks noChangeArrowheads="1"/>
              </p:cNvSpPr>
              <p:nvPr/>
            </p:nvSpPr>
            <p:spPr bwMode="auto">
              <a:xfrm>
                <a:off x="7001321" y="530976"/>
                <a:ext cx="96369" cy="137518"/>
              </a:xfrm>
              <a:custGeom>
                <a:avLst/>
                <a:gdLst/>
                <a:ahLst/>
                <a:cxnLst/>
                <a:rect l="l" t="t" r="r" b="b"/>
                <a:pathLst>
                  <a:path w="96369" h="137518">
                    <a:moveTo>
                      <a:pt x="66675" y="0"/>
                    </a:moveTo>
                    <a:lnTo>
                      <a:pt x="95607" y="0"/>
                    </a:lnTo>
                    <a:lnTo>
                      <a:pt x="95607" y="107609"/>
                    </a:lnTo>
                    <a:cubicBezTo>
                      <a:pt x="95615" y="112959"/>
                      <a:pt x="95694" y="118118"/>
                      <a:pt x="95845" y="123087"/>
                    </a:cubicBezTo>
                    <a:cubicBezTo>
                      <a:pt x="95996" y="128056"/>
                      <a:pt x="96170" y="132168"/>
                      <a:pt x="96369" y="135422"/>
                    </a:cubicBezTo>
                    <a:lnTo>
                      <a:pt x="70672" y="135422"/>
                    </a:lnTo>
                    <a:lnTo>
                      <a:pt x="69530" y="121913"/>
                    </a:lnTo>
                    <a:lnTo>
                      <a:pt x="68959" y="121913"/>
                    </a:lnTo>
                    <a:cubicBezTo>
                      <a:pt x="65994" y="127059"/>
                      <a:pt x="61920" y="130944"/>
                      <a:pt x="56738" y="133569"/>
                    </a:cubicBezTo>
                    <a:cubicBezTo>
                      <a:pt x="51556" y="136193"/>
                      <a:pt x="45909" y="137510"/>
                      <a:pt x="39797" y="137518"/>
                    </a:cubicBezTo>
                    <a:cubicBezTo>
                      <a:pt x="28472" y="137336"/>
                      <a:pt x="19077" y="132989"/>
                      <a:pt x="11613" y="124476"/>
                    </a:cubicBezTo>
                    <a:cubicBezTo>
                      <a:pt x="4148" y="115962"/>
                      <a:pt x="277" y="104371"/>
                      <a:pt x="0" y="89702"/>
                    </a:cubicBezTo>
                    <a:cubicBezTo>
                      <a:pt x="42" y="79195"/>
                      <a:pt x="1967" y="70244"/>
                      <a:pt x="5774" y="62850"/>
                    </a:cubicBezTo>
                    <a:cubicBezTo>
                      <a:pt x="9582" y="55456"/>
                      <a:pt x="14638" y="49808"/>
                      <a:pt x="20943" y="45906"/>
                    </a:cubicBezTo>
                    <a:cubicBezTo>
                      <a:pt x="27248" y="42004"/>
                      <a:pt x="34168" y="40037"/>
                      <a:pt x="41703" y="40005"/>
                    </a:cubicBezTo>
                    <a:cubicBezTo>
                      <a:pt x="47553" y="40049"/>
                      <a:pt x="52581" y="41008"/>
                      <a:pt x="56786" y="42884"/>
                    </a:cubicBezTo>
                    <a:cubicBezTo>
                      <a:pt x="60992" y="44759"/>
                      <a:pt x="64161" y="47288"/>
                      <a:pt x="66294" y="50472"/>
                    </a:cubicBezTo>
                    <a:lnTo>
                      <a:pt x="66675" y="50472"/>
                    </a:lnTo>
                    <a:lnTo>
                      <a:pt x="66675" y="0"/>
                    </a:lnTo>
                    <a:close/>
                    <a:moveTo>
                      <a:pt x="49328" y="62270"/>
                    </a:moveTo>
                    <a:cubicBezTo>
                      <a:pt x="42656" y="62457"/>
                      <a:pt x="37652" y="65038"/>
                      <a:pt x="34317" y="70013"/>
                    </a:cubicBezTo>
                    <a:cubicBezTo>
                      <a:pt x="30981" y="74988"/>
                      <a:pt x="29313" y="81237"/>
                      <a:pt x="29313" y="88762"/>
                    </a:cubicBezTo>
                    <a:cubicBezTo>
                      <a:pt x="29388" y="96754"/>
                      <a:pt x="31191" y="103020"/>
                      <a:pt x="34722" y="107558"/>
                    </a:cubicBezTo>
                    <a:cubicBezTo>
                      <a:pt x="38252" y="112097"/>
                      <a:pt x="43057" y="114408"/>
                      <a:pt x="49137" y="114491"/>
                    </a:cubicBezTo>
                    <a:cubicBezTo>
                      <a:pt x="53407" y="114423"/>
                      <a:pt x="57068" y="113129"/>
                      <a:pt x="60122" y="110608"/>
                    </a:cubicBezTo>
                    <a:cubicBezTo>
                      <a:pt x="63176" y="108086"/>
                      <a:pt x="65170" y="104743"/>
                      <a:pt x="66103" y="100578"/>
                    </a:cubicBezTo>
                    <a:cubicBezTo>
                      <a:pt x="66484" y="98452"/>
                      <a:pt x="66675" y="96224"/>
                      <a:pt x="66675" y="93893"/>
                    </a:cubicBezTo>
                    <a:lnTo>
                      <a:pt x="66675" y="81710"/>
                    </a:lnTo>
                    <a:cubicBezTo>
                      <a:pt x="66683" y="80928"/>
                      <a:pt x="66667" y="80062"/>
                      <a:pt x="66627" y="79113"/>
                    </a:cubicBezTo>
                    <a:cubicBezTo>
                      <a:pt x="66587" y="78164"/>
                      <a:pt x="66476" y="77251"/>
                      <a:pt x="66294" y="76374"/>
                    </a:cubicBezTo>
                    <a:cubicBezTo>
                      <a:pt x="65396" y="72451"/>
                      <a:pt x="63474" y="69147"/>
                      <a:pt x="60527" y="66463"/>
                    </a:cubicBezTo>
                    <a:cubicBezTo>
                      <a:pt x="57580" y="63779"/>
                      <a:pt x="53847" y="62381"/>
                      <a:pt x="49328" y="6227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2" name="Freeform: Shape 1351">
                <a:extLst>
                  <a:ext uri="{FF2B5EF4-FFF2-40B4-BE49-F238E27FC236}">
                    <a16:creationId xmlns:a16="http://schemas.microsoft.com/office/drawing/2014/main" id="{A58A5487-D1A9-4C55-8DC0-2A2A65FA51FD}"/>
                  </a:ext>
                </a:extLst>
              </p:cNvPr>
              <p:cNvSpPr>
                <a:spLocks noChangeArrowheads="1"/>
              </p:cNvSpPr>
              <p:nvPr/>
            </p:nvSpPr>
            <p:spPr bwMode="auto">
              <a:xfrm>
                <a:off x="6231129" y="536121"/>
                <a:ext cx="87987" cy="132183"/>
              </a:xfrm>
              <a:custGeom>
                <a:avLst/>
                <a:gdLst/>
                <a:ahLst/>
                <a:cxnLst/>
                <a:rect l="l" t="t" r="r" b="b"/>
                <a:pathLst>
                  <a:path w="87987" h="132183">
                    <a:moveTo>
                      <a:pt x="50094" y="0"/>
                    </a:moveTo>
                    <a:cubicBezTo>
                      <a:pt x="57402" y="43"/>
                      <a:pt x="63743" y="670"/>
                      <a:pt x="69117" y="1880"/>
                    </a:cubicBezTo>
                    <a:cubicBezTo>
                      <a:pt x="74492" y="3090"/>
                      <a:pt x="79069" y="4622"/>
                      <a:pt x="82848" y="6477"/>
                    </a:cubicBezTo>
                    <a:lnTo>
                      <a:pt x="76376" y="29696"/>
                    </a:lnTo>
                    <a:cubicBezTo>
                      <a:pt x="73874" y="28358"/>
                      <a:pt x="70360" y="27032"/>
                      <a:pt x="65834" y="25718"/>
                    </a:cubicBezTo>
                    <a:cubicBezTo>
                      <a:pt x="61308" y="24404"/>
                      <a:pt x="55934" y="23697"/>
                      <a:pt x="49713" y="23598"/>
                    </a:cubicBezTo>
                    <a:cubicBezTo>
                      <a:pt x="43429" y="23709"/>
                      <a:pt x="38742" y="24964"/>
                      <a:pt x="35652" y="27362"/>
                    </a:cubicBezTo>
                    <a:cubicBezTo>
                      <a:pt x="32561" y="29760"/>
                      <a:pt x="31020" y="32634"/>
                      <a:pt x="31028" y="35985"/>
                    </a:cubicBezTo>
                    <a:cubicBezTo>
                      <a:pt x="30972" y="39931"/>
                      <a:pt x="32847" y="43186"/>
                      <a:pt x="36652" y="45750"/>
                    </a:cubicBezTo>
                    <a:cubicBezTo>
                      <a:pt x="40458" y="48315"/>
                      <a:pt x="46527" y="51094"/>
                      <a:pt x="54861" y="54087"/>
                    </a:cubicBezTo>
                    <a:cubicBezTo>
                      <a:pt x="66154" y="58220"/>
                      <a:pt x="74507" y="63388"/>
                      <a:pt x="79921" y="69593"/>
                    </a:cubicBezTo>
                    <a:cubicBezTo>
                      <a:pt x="85334" y="75798"/>
                      <a:pt x="88023" y="83396"/>
                      <a:pt x="87987" y="92388"/>
                    </a:cubicBezTo>
                    <a:cubicBezTo>
                      <a:pt x="88040" y="103464"/>
                      <a:pt x="83843" y="112787"/>
                      <a:pt x="75396" y="120358"/>
                    </a:cubicBezTo>
                    <a:cubicBezTo>
                      <a:pt x="66950" y="127929"/>
                      <a:pt x="53940" y="131870"/>
                      <a:pt x="36366" y="132183"/>
                    </a:cubicBezTo>
                    <a:cubicBezTo>
                      <a:pt x="28887" y="132100"/>
                      <a:pt x="21897" y="131267"/>
                      <a:pt x="15397" y="129685"/>
                    </a:cubicBezTo>
                    <a:cubicBezTo>
                      <a:pt x="8896" y="128103"/>
                      <a:pt x="3764" y="126272"/>
                      <a:pt x="0" y="124190"/>
                    </a:cubicBezTo>
                    <a:lnTo>
                      <a:pt x="5902" y="100391"/>
                    </a:lnTo>
                    <a:cubicBezTo>
                      <a:pt x="9800" y="102475"/>
                      <a:pt x="14567" y="104309"/>
                      <a:pt x="20203" y="105893"/>
                    </a:cubicBezTo>
                    <a:cubicBezTo>
                      <a:pt x="25840" y="107477"/>
                      <a:pt x="31799" y="108311"/>
                      <a:pt x="38082" y="108394"/>
                    </a:cubicBezTo>
                    <a:cubicBezTo>
                      <a:pt x="44772" y="108339"/>
                      <a:pt x="49840" y="107069"/>
                      <a:pt x="53288" y="104583"/>
                    </a:cubicBezTo>
                    <a:cubicBezTo>
                      <a:pt x="56736" y="102098"/>
                      <a:pt x="58468" y="98732"/>
                      <a:pt x="58484" y="94484"/>
                    </a:cubicBezTo>
                    <a:cubicBezTo>
                      <a:pt x="58551" y="90570"/>
                      <a:pt x="56891" y="87251"/>
                      <a:pt x="53503" y="84528"/>
                    </a:cubicBezTo>
                    <a:cubicBezTo>
                      <a:pt x="50114" y="81804"/>
                      <a:pt x="44593" y="79153"/>
                      <a:pt x="36938" y="76572"/>
                    </a:cubicBezTo>
                    <a:cubicBezTo>
                      <a:pt x="26132" y="72817"/>
                      <a:pt x="17563" y="67846"/>
                      <a:pt x="11233" y="61661"/>
                    </a:cubicBezTo>
                    <a:cubicBezTo>
                      <a:pt x="4903" y="55476"/>
                      <a:pt x="1667" y="47743"/>
                      <a:pt x="1524" y="38462"/>
                    </a:cubicBezTo>
                    <a:cubicBezTo>
                      <a:pt x="1666" y="27276"/>
                      <a:pt x="5998" y="18127"/>
                      <a:pt x="14519" y="11016"/>
                    </a:cubicBezTo>
                    <a:cubicBezTo>
                      <a:pt x="23041" y="3906"/>
                      <a:pt x="34899" y="233"/>
                      <a:pt x="5009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3" name="Freeform: Shape 1352">
                <a:extLst>
                  <a:ext uri="{FF2B5EF4-FFF2-40B4-BE49-F238E27FC236}">
                    <a16:creationId xmlns:a16="http://schemas.microsoft.com/office/drawing/2014/main" id="{22305776-7C5B-4E53-9291-20229AE4E00D}"/>
                  </a:ext>
                </a:extLst>
              </p:cNvPr>
              <p:cNvSpPr>
                <a:spLocks noChangeArrowheads="1"/>
              </p:cNvSpPr>
              <p:nvPr/>
            </p:nvSpPr>
            <p:spPr bwMode="auto">
              <a:xfrm>
                <a:off x="6331523" y="548121"/>
                <a:ext cx="61507" cy="120182"/>
              </a:xfrm>
              <a:custGeom>
                <a:avLst/>
                <a:gdLst/>
                <a:ahLst/>
                <a:cxnLst/>
                <a:rect l="l" t="t" r="r" b="b"/>
                <a:pathLst>
                  <a:path w="61507" h="120182">
                    <a:moveTo>
                      <a:pt x="40743" y="0"/>
                    </a:moveTo>
                    <a:lnTo>
                      <a:pt x="40743" y="25146"/>
                    </a:lnTo>
                    <a:lnTo>
                      <a:pt x="61507" y="25146"/>
                    </a:lnTo>
                    <a:lnTo>
                      <a:pt x="61507" y="46459"/>
                    </a:lnTo>
                    <a:lnTo>
                      <a:pt x="40743" y="46459"/>
                    </a:lnTo>
                    <a:lnTo>
                      <a:pt x="40743" y="80193"/>
                    </a:lnTo>
                    <a:cubicBezTo>
                      <a:pt x="40683" y="85796"/>
                      <a:pt x="41517" y="89933"/>
                      <a:pt x="43243" y="92605"/>
                    </a:cubicBezTo>
                    <a:cubicBezTo>
                      <a:pt x="44970" y="95278"/>
                      <a:pt x="47946" y="96604"/>
                      <a:pt x="52173" y="96584"/>
                    </a:cubicBezTo>
                    <a:cubicBezTo>
                      <a:pt x="54114" y="96588"/>
                      <a:pt x="55709" y="96532"/>
                      <a:pt x="56959" y="96417"/>
                    </a:cubicBezTo>
                    <a:cubicBezTo>
                      <a:pt x="58209" y="96302"/>
                      <a:pt x="59471" y="96103"/>
                      <a:pt x="60745" y="95822"/>
                    </a:cubicBezTo>
                    <a:lnTo>
                      <a:pt x="60936" y="117708"/>
                    </a:lnTo>
                    <a:cubicBezTo>
                      <a:pt x="59075" y="118394"/>
                      <a:pt x="56511" y="118973"/>
                      <a:pt x="53244" y="119445"/>
                    </a:cubicBezTo>
                    <a:cubicBezTo>
                      <a:pt x="49978" y="119916"/>
                      <a:pt x="46319" y="120162"/>
                      <a:pt x="42267" y="120182"/>
                    </a:cubicBezTo>
                    <a:cubicBezTo>
                      <a:pt x="37571" y="120146"/>
                      <a:pt x="33352" y="119409"/>
                      <a:pt x="29608" y="117970"/>
                    </a:cubicBezTo>
                    <a:cubicBezTo>
                      <a:pt x="25865" y="116531"/>
                      <a:pt x="22787" y="114604"/>
                      <a:pt x="20376" y="112189"/>
                    </a:cubicBezTo>
                    <a:cubicBezTo>
                      <a:pt x="17712" y="109446"/>
                      <a:pt x="15713" y="105798"/>
                      <a:pt x="14381" y="101244"/>
                    </a:cubicBezTo>
                    <a:cubicBezTo>
                      <a:pt x="13048" y="96691"/>
                      <a:pt x="12382" y="91135"/>
                      <a:pt x="12382" y="84577"/>
                    </a:cubicBezTo>
                    <a:lnTo>
                      <a:pt x="12382" y="46459"/>
                    </a:lnTo>
                    <a:lnTo>
                      <a:pt x="0" y="46459"/>
                    </a:lnTo>
                    <a:lnTo>
                      <a:pt x="0" y="25146"/>
                    </a:lnTo>
                    <a:lnTo>
                      <a:pt x="12382" y="25146"/>
                    </a:lnTo>
                    <a:lnTo>
                      <a:pt x="12382" y="7811"/>
                    </a:lnTo>
                    <a:lnTo>
                      <a:pt x="40743"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4" name="Freeform: Shape 1353">
                <a:extLst>
                  <a:ext uri="{FF2B5EF4-FFF2-40B4-BE49-F238E27FC236}">
                    <a16:creationId xmlns:a16="http://schemas.microsoft.com/office/drawing/2014/main" id="{CB0ABA76-FAEB-4BBE-8318-70242361CFC0}"/>
                  </a:ext>
                </a:extLst>
              </p:cNvPr>
              <p:cNvSpPr>
                <a:spLocks noChangeArrowheads="1"/>
              </p:cNvSpPr>
              <p:nvPr/>
            </p:nvSpPr>
            <p:spPr bwMode="auto">
              <a:xfrm>
                <a:off x="6400484" y="570982"/>
                <a:ext cx="85129" cy="97513"/>
              </a:xfrm>
              <a:custGeom>
                <a:avLst/>
                <a:gdLst/>
                <a:ahLst/>
                <a:cxnLst/>
                <a:rect l="l" t="t" r="r" b="b"/>
                <a:pathLst>
                  <a:path w="85129" h="97513">
                    <a:moveTo>
                      <a:pt x="42851" y="0"/>
                    </a:moveTo>
                    <a:cubicBezTo>
                      <a:pt x="58132" y="301"/>
                      <a:pt x="68805" y="4267"/>
                      <a:pt x="74871" y="11897"/>
                    </a:cubicBezTo>
                    <a:cubicBezTo>
                      <a:pt x="80936" y="19528"/>
                      <a:pt x="83848" y="29021"/>
                      <a:pt x="83605" y="40377"/>
                    </a:cubicBezTo>
                    <a:lnTo>
                      <a:pt x="83605" y="72938"/>
                    </a:lnTo>
                    <a:cubicBezTo>
                      <a:pt x="83597" y="77387"/>
                      <a:pt x="83709" y="81586"/>
                      <a:pt x="83939" y="85535"/>
                    </a:cubicBezTo>
                    <a:cubicBezTo>
                      <a:pt x="84169" y="89484"/>
                      <a:pt x="84566" y="92778"/>
                      <a:pt x="85129" y="95417"/>
                    </a:cubicBezTo>
                    <a:lnTo>
                      <a:pt x="59052" y="95417"/>
                    </a:lnTo>
                    <a:lnTo>
                      <a:pt x="57339" y="86096"/>
                    </a:lnTo>
                    <a:lnTo>
                      <a:pt x="56768" y="86096"/>
                    </a:lnTo>
                    <a:cubicBezTo>
                      <a:pt x="53678" y="89818"/>
                      <a:pt x="49850" y="92649"/>
                      <a:pt x="45282" y="94587"/>
                    </a:cubicBezTo>
                    <a:cubicBezTo>
                      <a:pt x="40714" y="96526"/>
                      <a:pt x="35645" y="97501"/>
                      <a:pt x="30076" y="97513"/>
                    </a:cubicBezTo>
                    <a:cubicBezTo>
                      <a:pt x="20578" y="97252"/>
                      <a:pt x="13209" y="94349"/>
                      <a:pt x="7971" y="88803"/>
                    </a:cubicBezTo>
                    <a:cubicBezTo>
                      <a:pt x="2732" y="83258"/>
                      <a:pt x="75" y="76636"/>
                      <a:pt x="0" y="68938"/>
                    </a:cubicBezTo>
                    <a:cubicBezTo>
                      <a:pt x="217" y="56873"/>
                      <a:pt x="5207" y="47917"/>
                      <a:pt x="14971" y="42069"/>
                    </a:cubicBezTo>
                    <a:cubicBezTo>
                      <a:pt x="24734" y="36220"/>
                      <a:pt x="37968" y="33310"/>
                      <a:pt x="54672" y="33338"/>
                    </a:cubicBezTo>
                    <a:lnTo>
                      <a:pt x="54672" y="32193"/>
                    </a:lnTo>
                    <a:cubicBezTo>
                      <a:pt x="54859" y="29430"/>
                      <a:pt x="53818" y="26750"/>
                      <a:pt x="51550" y="24154"/>
                    </a:cubicBezTo>
                    <a:cubicBezTo>
                      <a:pt x="49282" y="21558"/>
                      <a:pt x="44666" y="20166"/>
                      <a:pt x="37703" y="19979"/>
                    </a:cubicBezTo>
                    <a:cubicBezTo>
                      <a:pt x="32842" y="20035"/>
                      <a:pt x="28126" y="20735"/>
                      <a:pt x="23556" y="22078"/>
                    </a:cubicBezTo>
                    <a:cubicBezTo>
                      <a:pt x="18986" y="23422"/>
                      <a:pt x="15131" y="25076"/>
                      <a:pt x="11991" y="27040"/>
                    </a:cubicBezTo>
                    <a:lnTo>
                      <a:pt x="6662" y="8372"/>
                    </a:lnTo>
                    <a:cubicBezTo>
                      <a:pt x="9940" y="6442"/>
                      <a:pt x="14660" y="4595"/>
                      <a:pt x="20821" y="2831"/>
                    </a:cubicBezTo>
                    <a:cubicBezTo>
                      <a:pt x="26982" y="1067"/>
                      <a:pt x="34325" y="123"/>
                      <a:pt x="42851" y="0"/>
                    </a:cubicBezTo>
                    <a:close/>
                    <a:moveTo>
                      <a:pt x="55626" y="51412"/>
                    </a:moveTo>
                    <a:cubicBezTo>
                      <a:pt x="47824" y="51332"/>
                      <a:pt x="41405" y="52397"/>
                      <a:pt x="36368" y="54605"/>
                    </a:cubicBezTo>
                    <a:cubicBezTo>
                      <a:pt x="31331" y="56814"/>
                      <a:pt x="28726" y="60643"/>
                      <a:pt x="28551" y="66094"/>
                    </a:cubicBezTo>
                    <a:cubicBezTo>
                      <a:pt x="28622" y="69808"/>
                      <a:pt x="29719" y="72581"/>
                      <a:pt x="31840" y="74412"/>
                    </a:cubicBezTo>
                    <a:cubicBezTo>
                      <a:pt x="33961" y="76243"/>
                      <a:pt x="36678" y="77157"/>
                      <a:pt x="39991" y="77153"/>
                    </a:cubicBezTo>
                    <a:cubicBezTo>
                      <a:pt x="43586" y="77077"/>
                      <a:pt x="46740" y="76037"/>
                      <a:pt x="49453" y="74031"/>
                    </a:cubicBezTo>
                    <a:cubicBezTo>
                      <a:pt x="52166" y="72025"/>
                      <a:pt x="54033" y="69506"/>
                      <a:pt x="55054" y="66475"/>
                    </a:cubicBezTo>
                    <a:cubicBezTo>
                      <a:pt x="55244" y="65708"/>
                      <a:pt x="55387" y="64906"/>
                      <a:pt x="55483" y="64068"/>
                    </a:cubicBezTo>
                    <a:cubicBezTo>
                      <a:pt x="55578" y="63230"/>
                      <a:pt x="55626" y="62379"/>
                      <a:pt x="55626" y="61517"/>
                    </a:cubicBezTo>
                    <a:lnTo>
                      <a:pt x="55626" y="51412"/>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5" name="Freeform: Shape 1354">
                <a:extLst>
                  <a:ext uri="{FF2B5EF4-FFF2-40B4-BE49-F238E27FC236}">
                    <a16:creationId xmlns:a16="http://schemas.microsoft.com/office/drawing/2014/main" id="{5B64D9C3-B13B-49A4-8D5D-3B17C40CC41B}"/>
                  </a:ext>
                </a:extLst>
              </p:cNvPr>
              <p:cNvSpPr>
                <a:spLocks noChangeArrowheads="1"/>
              </p:cNvSpPr>
              <p:nvPr/>
            </p:nvSpPr>
            <p:spPr bwMode="auto">
              <a:xfrm>
                <a:off x="6829871" y="570982"/>
                <a:ext cx="97321" cy="97513"/>
              </a:xfrm>
              <a:custGeom>
                <a:avLst/>
                <a:gdLst/>
                <a:ahLst/>
                <a:cxnLst/>
                <a:rect l="l" t="t" r="r" b="b"/>
                <a:pathLst>
                  <a:path w="97321" h="97513">
                    <a:moveTo>
                      <a:pt x="49900" y="0"/>
                    </a:moveTo>
                    <a:cubicBezTo>
                      <a:pt x="64295" y="229"/>
                      <a:pt x="75747" y="4671"/>
                      <a:pt x="84256" y="13325"/>
                    </a:cubicBezTo>
                    <a:cubicBezTo>
                      <a:pt x="92764" y="21980"/>
                      <a:pt x="97120" y="33472"/>
                      <a:pt x="97321" y="47804"/>
                    </a:cubicBezTo>
                    <a:cubicBezTo>
                      <a:pt x="97177" y="59154"/>
                      <a:pt x="94780" y="68503"/>
                      <a:pt x="90129" y="75849"/>
                    </a:cubicBezTo>
                    <a:cubicBezTo>
                      <a:pt x="85479" y="83196"/>
                      <a:pt x="79442" y="88647"/>
                      <a:pt x="72018" y="92204"/>
                    </a:cubicBezTo>
                    <a:cubicBezTo>
                      <a:pt x="64594" y="95761"/>
                      <a:pt x="56649" y="97531"/>
                      <a:pt x="48184" y="97513"/>
                    </a:cubicBezTo>
                    <a:cubicBezTo>
                      <a:pt x="34256" y="97395"/>
                      <a:pt x="22820" y="93159"/>
                      <a:pt x="13875" y="84806"/>
                    </a:cubicBezTo>
                    <a:cubicBezTo>
                      <a:pt x="4929" y="76453"/>
                      <a:pt x="304" y="64690"/>
                      <a:pt x="0" y="49519"/>
                    </a:cubicBezTo>
                    <a:cubicBezTo>
                      <a:pt x="197" y="34199"/>
                      <a:pt x="4751" y="22159"/>
                      <a:pt x="13661" y="13397"/>
                    </a:cubicBezTo>
                    <a:cubicBezTo>
                      <a:pt x="22570" y="4636"/>
                      <a:pt x="34650" y="170"/>
                      <a:pt x="49900" y="0"/>
                    </a:cubicBezTo>
                    <a:close/>
                    <a:moveTo>
                      <a:pt x="48946" y="20741"/>
                    </a:moveTo>
                    <a:cubicBezTo>
                      <a:pt x="42148" y="21051"/>
                      <a:pt x="37255" y="24005"/>
                      <a:pt x="34269" y="29603"/>
                    </a:cubicBezTo>
                    <a:cubicBezTo>
                      <a:pt x="31282" y="35201"/>
                      <a:pt x="29821" y="41586"/>
                      <a:pt x="29884" y="48756"/>
                    </a:cubicBezTo>
                    <a:cubicBezTo>
                      <a:pt x="29904" y="56928"/>
                      <a:pt x="31532" y="63598"/>
                      <a:pt x="34769" y="68768"/>
                    </a:cubicBezTo>
                    <a:cubicBezTo>
                      <a:pt x="38006" y="73937"/>
                      <a:pt x="42731" y="76605"/>
                      <a:pt x="48946" y="76772"/>
                    </a:cubicBezTo>
                    <a:cubicBezTo>
                      <a:pt x="54721" y="76657"/>
                      <a:pt x="59232" y="74076"/>
                      <a:pt x="62481" y="69030"/>
                    </a:cubicBezTo>
                    <a:cubicBezTo>
                      <a:pt x="65729" y="63983"/>
                      <a:pt x="67381" y="57162"/>
                      <a:pt x="67437" y="48566"/>
                    </a:cubicBezTo>
                    <a:cubicBezTo>
                      <a:pt x="67488" y="41403"/>
                      <a:pt x="66051" y="35051"/>
                      <a:pt x="63124" y="29508"/>
                    </a:cubicBezTo>
                    <a:cubicBezTo>
                      <a:pt x="60197" y="23965"/>
                      <a:pt x="55471" y="21043"/>
                      <a:pt x="48946" y="2074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6" name="Freeform: Shape 1355">
                <a:extLst>
                  <a:ext uri="{FF2B5EF4-FFF2-40B4-BE49-F238E27FC236}">
                    <a16:creationId xmlns:a16="http://schemas.microsoft.com/office/drawing/2014/main" id="{D7D2DA93-652D-4A3A-B65F-07AE81196DE4}"/>
                  </a:ext>
                </a:extLst>
              </p:cNvPr>
              <p:cNvSpPr>
                <a:spLocks noChangeArrowheads="1"/>
              </p:cNvSpPr>
              <p:nvPr/>
            </p:nvSpPr>
            <p:spPr bwMode="auto">
              <a:xfrm>
                <a:off x="7224967" y="570980"/>
                <a:ext cx="57888" cy="95419"/>
              </a:xfrm>
              <a:custGeom>
                <a:avLst/>
                <a:gdLst/>
                <a:ahLst/>
                <a:cxnLst/>
                <a:rect l="l" t="t" r="r" b="b"/>
                <a:pathLst>
                  <a:path w="57888" h="95419">
                    <a:moveTo>
                      <a:pt x="51792" y="2"/>
                    </a:moveTo>
                    <a:cubicBezTo>
                      <a:pt x="53082" y="2"/>
                      <a:pt x="54169" y="50"/>
                      <a:pt x="55054" y="145"/>
                    </a:cubicBezTo>
                    <a:cubicBezTo>
                      <a:pt x="55939" y="241"/>
                      <a:pt x="56884" y="383"/>
                      <a:pt x="57888" y="574"/>
                    </a:cubicBezTo>
                    <a:lnTo>
                      <a:pt x="57888" y="27792"/>
                    </a:lnTo>
                    <a:cubicBezTo>
                      <a:pt x="56765" y="27593"/>
                      <a:pt x="55582" y="27419"/>
                      <a:pt x="54340" y="27268"/>
                    </a:cubicBezTo>
                    <a:cubicBezTo>
                      <a:pt x="53097" y="27117"/>
                      <a:pt x="51677" y="27038"/>
                      <a:pt x="50077" y="27030"/>
                    </a:cubicBezTo>
                    <a:cubicBezTo>
                      <a:pt x="44704" y="27081"/>
                      <a:pt x="40306" y="28407"/>
                      <a:pt x="36885" y="31006"/>
                    </a:cubicBezTo>
                    <a:cubicBezTo>
                      <a:pt x="33464" y="33606"/>
                      <a:pt x="31258" y="37170"/>
                      <a:pt x="30265" y="41698"/>
                    </a:cubicBezTo>
                    <a:cubicBezTo>
                      <a:pt x="30075" y="42658"/>
                      <a:pt x="29932" y="43691"/>
                      <a:pt x="29837" y="44795"/>
                    </a:cubicBezTo>
                    <a:cubicBezTo>
                      <a:pt x="29741" y="45900"/>
                      <a:pt x="29694" y="47030"/>
                      <a:pt x="29694" y="48187"/>
                    </a:cubicBezTo>
                    <a:lnTo>
                      <a:pt x="29694" y="95419"/>
                    </a:lnTo>
                    <a:lnTo>
                      <a:pt x="762" y="95419"/>
                    </a:lnTo>
                    <a:lnTo>
                      <a:pt x="762" y="32951"/>
                    </a:lnTo>
                    <a:cubicBezTo>
                      <a:pt x="766" y="26174"/>
                      <a:pt x="710" y="20350"/>
                      <a:pt x="595" y="15477"/>
                    </a:cubicBezTo>
                    <a:cubicBezTo>
                      <a:pt x="480" y="10605"/>
                      <a:pt x="281" y="6209"/>
                      <a:pt x="0" y="2288"/>
                    </a:cubicBezTo>
                    <a:lnTo>
                      <a:pt x="24745" y="2288"/>
                    </a:lnTo>
                    <a:lnTo>
                      <a:pt x="25887" y="19416"/>
                    </a:lnTo>
                    <a:lnTo>
                      <a:pt x="26648" y="19416"/>
                    </a:lnTo>
                    <a:cubicBezTo>
                      <a:pt x="29207" y="12612"/>
                      <a:pt x="32850" y="7663"/>
                      <a:pt x="37576" y="4570"/>
                    </a:cubicBezTo>
                    <a:cubicBezTo>
                      <a:pt x="42303" y="1478"/>
                      <a:pt x="47041" y="-45"/>
                      <a:pt x="51792" y="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7" name="Freeform: Shape 1356">
                <a:extLst>
                  <a:ext uri="{FF2B5EF4-FFF2-40B4-BE49-F238E27FC236}">
                    <a16:creationId xmlns:a16="http://schemas.microsoft.com/office/drawing/2014/main" id="{76A08EF0-0DD7-4CF0-97D2-660823E0528A}"/>
                  </a:ext>
                </a:extLst>
              </p:cNvPr>
              <p:cNvSpPr>
                <a:spLocks noChangeArrowheads="1"/>
              </p:cNvSpPr>
              <p:nvPr/>
            </p:nvSpPr>
            <p:spPr bwMode="auto">
              <a:xfrm>
                <a:off x="7287070" y="570982"/>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7" y="29806"/>
                      <a:pt x="31069" y="31688"/>
                      <a:pt x="33319" y="33248"/>
                    </a:cubicBezTo>
                    <a:cubicBezTo>
                      <a:pt x="35568" y="34809"/>
                      <a:pt x="39511" y="36548"/>
                      <a:pt x="45146" y="38466"/>
                    </a:cubicBezTo>
                    <a:cubicBezTo>
                      <a:pt x="53925" y="41487"/>
                      <a:pt x="60301" y="45354"/>
                      <a:pt x="64275" y="50067"/>
                    </a:cubicBezTo>
                    <a:cubicBezTo>
                      <a:pt x="68248" y="54780"/>
                      <a:pt x="70246" y="60505"/>
                      <a:pt x="70270" y="67243"/>
                    </a:cubicBezTo>
                    <a:cubicBezTo>
                      <a:pt x="70263" y="76170"/>
                      <a:pt x="66899" y="83405"/>
                      <a:pt x="60178" y="88948"/>
                    </a:cubicBezTo>
                    <a:cubicBezTo>
                      <a:pt x="53457" y="94492"/>
                      <a:pt x="43423" y="97346"/>
                      <a:pt x="30075" y="97513"/>
                    </a:cubicBezTo>
                    <a:cubicBezTo>
                      <a:pt x="23932"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8" name="Freeform: Shape 1357">
                <a:extLst>
                  <a:ext uri="{FF2B5EF4-FFF2-40B4-BE49-F238E27FC236}">
                    <a16:creationId xmlns:a16="http://schemas.microsoft.com/office/drawing/2014/main" id="{AA4713E3-D78B-4805-A3C5-3AD9FDE46E78}"/>
                  </a:ext>
                </a:extLst>
              </p:cNvPr>
              <p:cNvSpPr>
                <a:spLocks noChangeArrowheads="1"/>
              </p:cNvSpPr>
              <p:nvPr/>
            </p:nvSpPr>
            <p:spPr bwMode="auto">
              <a:xfrm>
                <a:off x="6610794"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10"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59" name="Freeform: Shape 1358">
                <a:extLst>
                  <a:ext uri="{FF2B5EF4-FFF2-40B4-BE49-F238E27FC236}">
                    <a16:creationId xmlns:a16="http://schemas.microsoft.com/office/drawing/2014/main" id="{AD1FC85C-4B0F-44D6-B215-5B2137DF3661}"/>
                  </a:ext>
                </a:extLst>
              </p:cNvPr>
              <p:cNvSpPr>
                <a:spLocks noChangeArrowheads="1"/>
              </p:cNvSpPr>
              <p:nvPr/>
            </p:nvSpPr>
            <p:spPr bwMode="auto">
              <a:xfrm>
                <a:off x="7115619" y="571173"/>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4"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760" name="Group 759">
              <a:extLst>
                <a:ext uri="{FF2B5EF4-FFF2-40B4-BE49-F238E27FC236}">
                  <a16:creationId xmlns:a16="http://schemas.microsoft.com/office/drawing/2014/main" id="{AB315A59-5DAF-494D-96C5-41E9C4F9CF30}"/>
                </a:ext>
              </a:extLst>
            </p:cNvPr>
            <p:cNvGrpSpPr/>
            <p:nvPr/>
          </p:nvGrpSpPr>
          <p:grpSpPr>
            <a:xfrm>
              <a:off x="5340541" y="787386"/>
              <a:ext cx="1882849" cy="379996"/>
              <a:chOff x="5340541" y="787386"/>
              <a:chExt cx="1882849" cy="379996"/>
            </a:xfrm>
          </p:grpSpPr>
          <p:sp>
            <p:nvSpPr>
              <p:cNvPr id="1276" name="Freeform: Shape 1275">
                <a:extLst>
                  <a:ext uri="{FF2B5EF4-FFF2-40B4-BE49-F238E27FC236}">
                    <a16:creationId xmlns:a16="http://schemas.microsoft.com/office/drawing/2014/main" id="{3E3736DD-2D69-404B-BE14-5C1F118F0D43}"/>
                  </a:ext>
                </a:extLst>
              </p:cNvPr>
              <p:cNvSpPr>
                <a:spLocks noChangeArrowheads="1"/>
              </p:cNvSpPr>
              <p:nvPr/>
            </p:nvSpPr>
            <p:spPr bwMode="auto">
              <a:xfrm>
                <a:off x="6273990" y="787386"/>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1"/>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4"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7" name="Freeform: Shape 1276">
                <a:extLst>
                  <a:ext uri="{FF2B5EF4-FFF2-40B4-BE49-F238E27FC236}">
                    <a16:creationId xmlns:a16="http://schemas.microsoft.com/office/drawing/2014/main" id="{10DC01B1-C238-43A2-880A-BBDE7EE1503F}"/>
                  </a:ext>
                </a:extLst>
              </p:cNvPr>
              <p:cNvSpPr>
                <a:spLocks noChangeArrowheads="1"/>
              </p:cNvSpPr>
              <p:nvPr/>
            </p:nvSpPr>
            <p:spPr bwMode="auto">
              <a:xfrm>
                <a:off x="6468491"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8" name="Freeform: Shape 1277">
                <a:extLst>
                  <a:ext uri="{FF2B5EF4-FFF2-40B4-BE49-F238E27FC236}">
                    <a16:creationId xmlns:a16="http://schemas.microsoft.com/office/drawing/2014/main" id="{7717DA68-DAF0-4A69-A24D-CF7A593186CE}"/>
                  </a:ext>
                </a:extLst>
              </p:cNvPr>
              <p:cNvSpPr>
                <a:spLocks noChangeArrowheads="1"/>
              </p:cNvSpPr>
              <p:nvPr/>
            </p:nvSpPr>
            <p:spPr bwMode="auto">
              <a:xfrm>
                <a:off x="7106666" y="787387"/>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79" name="Freeform: Shape 1278">
                <a:extLst>
                  <a:ext uri="{FF2B5EF4-FFF2-40B4-BE49-F238E27FC236}">
                    <a16:creationId xmlns:a16="http://schemas.microsoft.com/office/drawing/2014/main" id="{4DDC8965-4304-4BC3-98F3-03602E1E2581}"/>
                  </a:ext>
                </a:extLst>
              </p:cNvPr>
              <p:cNvSpPr>
                <a:spLocks noChangeArrowheads="1"/>
              </p:cNvSpPr>
              <p:nvPr/>
            </p:nvSpPr>
            <p:spPr bwMode="auto">
              <a:xfrm>
                <a:off x="5607012" y="790244"/>
                <a:ext cx="58507" cy="79538"/>
              </a:xfrm>
              <a:custGeom>
                <a:avLst/>
                <a:gdLst/>
                <a:ahLst/>
                <a:cxnLst/>
                <a:rect l="l" t="t" r="r" b="b"/>
                <a:pathLst>
                  <a:path w="58507" h="79538">
                    <a:moveTo>
                      <a:pt x="40219" y="0"/>
                    </a:moveTo>
                    <a:cubicBezTo>
                      <a:pt x="44968" y="57"/>
                      <a:pt x="48873" y="456"/>
                      <a:pt x="51935" y="1199"/>
                    </a:cubicBezTo>
                    <a:cubicBezTo>
                      <a:pt x="54998" y="1941"/>
                      <a:pt x="57188" y="2684"/>
                      <a:pt x="58507" y="3429"/>
                    </a:cubicBezTo>
                    <a:lnTo>
                      <a:pt x="55993" y="11530"/>
                    </a:lnTo>
                    <a:cubicBezTo>
                      <a:pt x="54150" y="10597"/>
                      <a:pt x="51921" y="9835"/>
                      <a:pt x="49306" y="9244"/>
                    </a:cubicBezTo>
                    <a:cubicBezTo>
                      <a:pt x="46692" y="8653"/>
                      <a:pt x="43777" y="8348"/>
                      <a:pt x="40562" y="8329"/>
                    </a:cubicBezTo>
                    <a:cubicBezTo>
                      <a:pt x="31409" y="8389"/>
                      <a:pt x="24141" y="11156"/>
                      <a:pt x="18760" y="16632"/>
                    </a:cubicBezTo>
                    <a:cubicBezTo>
                      <a:pt x="13378" y="22108"/>
                      <a:pt x="10625" y="29935"/>
                      <a:pt x="10502" y="40112"/>
                    </a:cubicBezTo>
                    <a:cubicBezTo>
                      <a:pt x="10566" y="49706"/>
                      <a:pt x="13152" y="57242"/>
                      <a:pt x="18260" y="62720"/>
                    </a:cubicBezTo>
                    <a:cubicBezTo>
                      <a:pt x="23367" y="68198"/>
                      <a:pt x="30611" y="70989"/>
                      <a:pt x="39991" y="71094"/>
                    </a:cubicBezTo>
                    <a:cubicBezTo>
                      <a:pt x="43122" y="71082"/>
                      <a:pt x="46118" y="70792"/>
                      <a:pt x="48978" y="70223"/>
                    </a:cubicBezTo>
                    <a:cubicBezTo>
                      <a:pt x="51838" y="69653"/>
                      <a:pt x="54290" y="68877"/>
                      <a:pt x="56336" y="67893"/>
                    </a:cubicBezTo>
                    <a:lnTo>
                      <a:pt x="58279" y="75887"/>
                    </a:lnTo>
                    <a:cubicBezTo>
                      <a:pt x="56467" y="76838"/>
                      <a:pt x="53805" y="77674"/>
                      <a:pt x="50292" y="78397"/>
                    </a:cubicBezTo>
                    <a:cubicBezTo>
                      <a:pt x="46780" y="79120"/>
                      <a:pt x="42660" y="79500"/>
                      <a:pt x="37934" y="79538"/>
                    </a:cubicBezTo>
                    <a:cubicBezTo>
                      <a:pt x="30628" y="79526"/>
                      <a:pt x="24133" y="78028"/>
                      <a:pt x="18447" y="75046"/>
                    </a:cubicBezTo>
                    <a:cubicBezTo>
                      <a:pt x="12761" y="72063"/>
                      <a:pt x="8282" y="67670"/>
                      <a:pt x="5009" y="61868"/>
                    </a:cubicBezTo>
                    <a:cubicBezTo>
                      <a:pt x="1736" y="56065"/>
                      <a:pt x="66" y="48928"/>
                      <a:pt x="0" y="40455"/>
                    </a:cubicBezTo>
                    <a:cubicBezTo>
                      <a:pt x="183" y="28165"/>
                      <a:pt x="3900" y="18393"/>
                      <a:pt x="11152" y="11138"/>
                    </a:cubicBezTo>
                    <a:cubicBezTo>
                      <a:pt x="18403" y="3883"/>
                      <a:pt x="28092" y="170"/>
                      <a:pt x="4021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0" name="Freeform: Shape 1279">
                <a:extLst>
                  <a:ext uri="{FF2B5EF4-FFF2-40B4-BE49-F238E27FC236}">
                    <a16:creationId xmlns:a16="http://schemas.microsoft.com/office/drawing/2014/main" id="{C4C5D33A-6682-4257-807B-719A82EC95B6}"/>
                  </a:ext>
                </a:extLst>
              </p:cNvPr>
              <p:cNvSpPr>
                <a:spLocks noChangeArrowheads="1"/>
              </p:cNvSpPr>
              <p:nvPr/>
            </p:nvSpPr>
            <p:spPr bwMode="auto">
              <a:xfrm>
                <a:off x="5785929" y="7999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1" name="Freeform: Shape 1280">
                <a:extLst>
                  <a:ext uri="{FF2B5EF4-FFF2-40B4-BE49-F238E27FC236}">
                    <a16:creationId xmlns:a16="http://schemas.microsoft.com/office/drawing/2014/main" id="{6A67D5D8-DB36-439F-956D-4E2FFEEFC4A9}"/>
                  </a:ext>
                </a:extLst>
              </p:cNvPr>
              <p:cNvSpPr>
                <a:spLocks noChangeArrowheads="1"/>
              </p:cNvSpPr>
              <p:nvPr/>
            </p:nvSpPr>
            <p:spPr bwMode="auto">
              <a:xfrm>
                <a:off x="6424105" y="799960"/>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2" name="Freeform: Shape 1281">
                <a:extLst>
                  <a:ext uri="{FF2B5EF4-FFF2-40B4-BE49-F238E27FC236}">
                    <a16:creationId xmlns:a16="http://schemas.microsoft.com/office/drawing/2014/main" id="{01EB6797-E10D-4495-8F32-BBE882A1C660}"/>
                  </a:ext>
                </a:extLst>
              </p:cNvPr>
              <p:cNvSpPr>
                <a:spLocks noChangeArrowheads="1"/>
              </p:cNvSpPr>
              <p:nvPr/>
            </p:nvSpPr>
            <p:spPr bwMode="auto">
              <a:xfrm>
                <a:off x="57408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3" name="Freeform: Shape 1282">
                <a:extLst>
                  <a:ext uri="{FF2B5EF4-FFF2-40B4-BE49-F238E27FC236}">
                    <a16:creationId xmlns:a16="http://schemas.microsoft.com/office/drawing/2014/main" id="{9551C39E-E89A-4182-9BB7-F4F50918905B}"/>
                  </a:ext>
                </a:extLst>
              </p:cNvPr>
              <p:cNvSpPr>
                <a:spLocks noChangeArrowheads="1"/>
              </p:cNvSpPr>
              <p:nvPr/>
            </p:nvSpPr>
            <p:spPr bwMode="auto">
              <a:xfrm>
                <a:off x="58263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4" name="Freeform: Shape 1283">
                <a:extLst>
                  <a:ext uri="{FF2B5EF4-FFF2-40B4-BE49-F238E27FC236}">
                    <a16:creationId xmlns:a16="http://schemas.microsoft.com/office/drawing/2014/main" id="{65D5B09F-E0C4-4787-8361-39F6B39BD634}"/>
                  </a:ext>
                </a:extLst>
              </p:cNvPr>
              <p:cNvSpPr>
                <a:spLocks noChangeArrowheads="1"/>
              </p:cNvSpPr>
              <p:nvPr/>
            </p:nvSpPr>
            <p:spPr bwMode="auto">
              <a:xfrm>
                <a:off x="5896534" y="812071"/>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2"/>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5" name="Freeform: Shape 1284">
                <a:extLst>
                  <a:ext uri="{FF2B5EF4-FFF2-40B4-BE49-F238E27FC236}">
                    <a16:creationId xmlns:a16="http://schemas.microsoft.com/office/drawing/2014/main" id="{39E4E1D8-FA19-4FE1-9EAC-7E99BA1FD3E3}"/>
                  </a:ext>
                </a:extLst>
              </p:cNvPr>
              <p:cNvSpPr>
                <a:spLocks noChangeArrowheads="1"/>
              </p:cNvSpPr>
              <p:nvPr/>
            </p:nvSpPr>
            <p:spPr bwMode="auto">
              <a:xfrm>
                <a:off x="5988240" y="812076"/>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3"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6" name="Freeform: Shape 1285">
                <a:extLst>
                  <a:ext uri="{FF2B5EF4-FFF2-40B4-BE49-F238E27FC236}">
                    <a16:creationId xmlns:a16="http://schemas.microsoft.com/office/drawing/2014/main" id="{1901E693-FF60-42C7-82F7-A42F95A9044C}"/>
                  </a:ext>
                </a:extLst>
              </p:cNvPr>
              <p:cNvSpPr>
                <a:spLocks noChangeArrowheads="1"/>
              </p:cNvSpPr>
              <p:nvPr/>
            </p:nvSpPr>
            <p:spPr bwMode="auto">
              <a:xfrm>
                <a:off x="604893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7"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7" name="Freeform: Shape 1286">
                <a:extLst>
                  <a:ext uri="{FF2B5EF4-FFF2-40B4-BE49-F238E27FC236}">
                    <a16:creationId xmlns:a16="http://schemas.microsoft.com/office/drawing/2014/main" id="{B6319220-33E5-4694-B767-43EFE5CB08B7}"/>
                  </a:ext>
                </a:extLst>
              </p:cNvPr>
              <p:cNvSpPr>
                <a:spLocks noChangeArrowheads="1"/>
              </p:cNvSpPr>
              <p:nvPr/>
            </p:nvSpPr>
            <p:spPr bwMode="auto">
              <a:xfrm>
                <a:off x="6083719" y="8120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2"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8" name="Freeform: Shape 1287">
                <a:extLst>
                  <a:ext uri="{FF2B5EF4-FFF2-40B4-BE49-F238E27FC236}">
                    <a16:creationId xmlns:a16="http://schemas.microsoft.com/office/drawing/2014/main" id="{F4C8C974-97D0-4CC7-B874-FDC948ABF9BD}"/>
                  </a:ext>
                </a:extLst>
              </p:cNvPr>
              <p:cNvSpPr>
                <a:spLocks noChangeArrowheads="1"/>
              </p:cNvSpPr>
              <p:nvPr/>
            </p:nvSpPr>
            <p:spPr bwMode="auto">
              <a:xfrm>
                <a:off x="6149823" y="8120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2"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89" name="Freeform: Shape 1288">
                <a:extLst>
                  <a:ext uri="{FF2B5EF4-FFF2-40B4-BE49-F238E27FC236}">
                    <a16:creationId xmlns:a16="http://schemas.microsoft.com/office/drawing/2014/main" id="{BCD63A52-59C3-428E-934B-19E506E3EBAD}"/>
                  </a:ext>
                </a:extLst>
              </p:cNvPr>
              <p:cNvSpPr>
                <a:spLocks noChangeArrowheads="1"/>
              </p:cNvSpPr>
              <p:nvPr/>
            </p:nvSpPr>
            <p:spPr bwMode="auto">
              <a:xfrm>
                <a:off x="6210858" y="812071"/>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0" name="Freeform: Shape 1289">
                <a:extLst>
                  <a:ext uri="{FF2B5EF4-FFF2-40B4-BE49-F238E27FC236}">
                    <a16:creationId xmlns:a16="http://schemas.microsoft.com/office/drawing/2014/main" id="{0CB9F31A-9877-4D21-9F06-5EC2D9C19A4E}"/>
                  </a:ext>
                </a:extLst>
              </p:cNvPr>
              <p:cNvSpPr>
                <a:spLocks noChangeArrowheads="1"/>
              </p:cNvSpPr>
              <p:nvPr/>
            </p:nvSpPr>
            <p:spPr bwMode="auto">
              <a:xfrm>
                <a:off x="6359716"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1" name="Freeform: Shape 1290">
                <a:extLst>
                  <a:ext uri="{FF2B5EF4-FFF2-40B4-BE49-F238E27FC236}">
                    <a16:creationId xmlns:a16="http://schemas.microsoft.com/office/drawing/2014/main" id="{6BF8C57A-EF7C-4669-A205-185D33ADBC68}"/>
                  </a:ext>
                </a:extLst>
              </p:cNvPr>
              <p:cNvSpPr>
                <a:spLocks noChangeArrowheads="1"/>
              </p:cNvSpPr>
              <p:nvPr/>
            </p:nvSpPr>
            <p:spPr bwMode="auto">
              <a:xfrm>
                <a:off x="6531166" y="812076"/>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2" name="Freeform: Shape 1291">
                <a:extLst>
                  <a:ext uri="{FF2B5EF4-FFF2-40B4-BE49-F238E27FC236}">
                    <a16:creationId xmlns:a16="http://schemas.microsoft.com/office/drawing/2014/main" id="{7D64EA08-CD97-4A2E-A938-957E43F345FA}"/>
                  </a:ext>
                </a:extLst>
              </p:cNvPr>
              <p:cNvSpPr>
                <a:spLocks noChangeArrowheads="1"/>
              </p:cNvSpPr>
              <p:nvPr/>
            </p:nvSpPr>
            <p:spPr bwMode="auto">
              <a:xfrm>
                <a:off x="6591859" y="8120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3" name="Freeform: Shape 1292">
                <a:extLst>
                  <a:ext uri="{FF2B5EF4-FFF2-40B4-BE49-F238E27FC236}">
                    <a16:creationId xmlns:a16="http://schemas.microsoft.com/office/drawing/2014/main" id="{B0FD282F-8321-4D24-9B94-71D08275D990}"/>
                  </a:ext>
                </a:extLst>
              </p:cNvPr>
              <p:cNvSpPr>
                <a:spLocks noChangeArrowheads="1"/>
              </p:cNvSpPr>
              <p:nvPr/>
            </p:nvSpPr>
            <p:spPr bwMode="auto">
              <a:xfrm>
                <a:off x="6645466" y="812075"/>
                <a:ext cx="51763" cy="80340"/>
              </a:xfrm>
              <a:custGeom>
                <a:avLst/>
                <a:gdLst/>
                <a:ahLst/>
                <a:cxnLst/>
                <a:rect l="l" t="t" r="r" b="b"/>
                <a:pathLst>
                  <a:path w="51763" h="80340">
                    <a:moveTo>
                      <a:pt x="25024" y="0"/>
                    </a:moveTo>
                    <a:cubicBezTo>
                      <a:pt x="29789" y="109"/>
                      <a:pt x="33553" y="1117"/>
                      <a:pt x="36316" y="3024"/>
                    </a:cubicBezTo>
                    <a:cubicBezTo>
                      <a:pt x="39079" y="4930"/>
                      <a:pt x="41071"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60"/>
                      <a:pt x="33871" y="78870"/>
                    </a:cubicBezTo>
                    <a:cubicBezTo>
                      <a:pt x="30306" y="79880"/>
                      <a:pt x="26746" y="80369"/>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90"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0" y="43491"/>
                      <a:pt x="123" y="37081"/>
                      <a:pt x="0" y="29254"/>
                    </a:cubicBezTo>
                    <a:cubicBezTo>
                      <a:pt x="71"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7"/>
                      <a:pt x="26510" y="48577"/>
                    </a:cubicBezTo>
                    <a:cubicBezTo>
                      <a:pt x="29715" y="48549"/>
                      <a:pt x="32569" y="47634"/>
                      <a:pt x="35073" y="45833"/>
                    </a:cubicBezTo>
                    <a:cubicBezTo>
                      <a:pt x="37577" y="44033"/>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5"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4" name="Freeform: Shape 1293">
                <a:extLst>
                  <a:ext uri="{FF2B5EF4-FFF2-40B4-BE49-F238E27FC236}">
                    <a16:creationId xmlns:a16="http://schemas.microsoft.com/office/drawing/2014/main" id="{47793516-D616-4992-8BF1-0EB390AC454D}"/>
                  </a:ext>
                </a:extLst>
              </p:cNvPr>
              <p:cNvSpPr>
                <a:spLocks noChangeArrowheads="1"/>
              </p:cNvSpPr>
              <p:nvPr/>
            </p:nvSpPr>
            <p:spPr bwMode="auto">
              <a:xfrm>
                <a:off x="6715684" y="81207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3"/>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5" name="Freeform: Shape 1294">
                <a:extLst>
                  <a:ext uri="{FF2B5EF4-FFF2-40B4-BE49-F238E27FC236}">
                    <a16:creationId xmlns:a16="http://schemas.microsoft.com/office/drawing/2014/main" id="{811A8817-20F3-47EA-8083-5B1347CAC439}"/>
                  </a:ext>
                </a:extLst>
              </p:cNvPr>
              <p:cNvSpPr>
                <a:spLocks noChangeArrowheads="1"/>
              </p:cNvSpPr>
              <p:nvPr/>
            </p:nvSpPr>
            <p:spPr bwMode="auto">
              <a:xfrm>
                <a:off x="6750241" y="8120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6" name="Freeform: Shape 1295">
                <a:extLst>
                  <a:ext uri="{FF2B5EF4-FFF2-40B4-BE49-F238E27FC236}">
                    <a16:creationId xmlns:a16="http://schemas.microsoft.com/office/drawing/2014/main" id="{E6DD391F-514A-46BA-BFEE-F30FFDCA52D9}"/>
                  </a:ext>
                </a:extLst>
              </p:cNvPr>
              <p:cNvSpPr>
                <a:spLocks noChangeArrowheads="1"/>
              </p:cNvSpPr>
              <p:nvPr/>
            </p:nvSpPr>
            <p:spPr bwMode="auto">
              <a:xfrm>
                <a:off x="6887134" y="81207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19" y="40141"/>
                      <a:pt x="49257" y="44541"/>
                    </a:cubicBezTo>
                    <a:cubicBezTo>
                      <a:pt x="46893" y="48941"/>
                      <a:pt x="43806" y="52236"/>
                      <a:pt x="39995" y="54425"/>
                    </a:cubicBezTo>
                    <a:cubicBezTo>
                      <a:pt x="36183" y="56615"/>
                      <a:pt x="32070" y="57709"/>
                      <a:pt x="27654" y="57707"/>
                    </a:cubicBezTo>
                    <a:cubicBezTo>
                      <a:pt x="23949" y="57688"/>
                      <a:pt x="20609" y="56928"/>
                      <a:pt x="17634" y="55425"/>
                    </a:cubicBezTo>
                    <a:cubicBezTo>
                      <a:pt x="14658"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8"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0"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7" name="Freeform: Shape 1296">
                <a:extLst>
                  <a:ext uri="{FF2B5EF4-FFF2-40B4-BE49-F238E27FC236}">
                    <a16:creationId xmlns:a16="http://schemas.microsoft.com/office/drawing/2014/main" id="{458E8238-F6B5-4936-AFAC-B95463EC6035}"/>
                  </a:ext>
                </a:extLst>
              </p:cNvPr>
              <p:cNvSpPr>
                <a:spLocks noChangeArrowheads="1"/>
              </p:cNvSpPr>
              <p:nvPr/>
            </p:nvSpPr>
            <p:spPr bwMode="auto">
              <a:xfrm>
                <a:off x="6950494" y="812076"/>
                <a:ext cx="36105" cy="57707"/>
              </a:xfrm>
              <a:custGeom>
                <a:avLst/>
                <a:gdLst/>
                <a:ahLst/>
                <a:cxnLst/>
                <a:rect l="l" t="t" r="r" b="b"/>
                <a:pathLst>
                  <a:path w="36105" h="57707">
                    <a:moveTo>
                      <a:pt x="20569" y="0"/>
                    </a:moveTo>
                    <a:cubicBezTo>
                      <a:pt x="23398" y="21"/>
                      <a:pt x="25974" y="349"/>
                      <a:pt x="28299" y="984"/>
                    </a:cubicBezTo>
                    <a:cubicBezTo>
                      <a:pt x="30624" y="1619"/>
                      <a:pt x="32541" y="2431"/>
                      <a:pt x="34050"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8" y="24452"/>
                    </a:cubicBezTo>
                    <a:cubicBezTo>
                      <a:pt x="26352" y="26179"/>
                      <a:pt x="29956" y="28356"/>
                      <a:pt x="32408" y="30983"/>
                    </a:cubicBezTo>
                    <a:cubicBezTo>
                      <a:pt x="34861" y="33611"/>
                      <a:pt x="36093" y="36960"/>
                      <a:pt x="36105" y="41031"/>
                    </a:cubicBezTo>
                    <a:cubicBezTo>
                      <a:pt x="36055" y="46027"/>
                      <a:pt x="34242"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8" name="Freeform: Shape 1297">
                <a:extLst>
                  <a:ext uri="{FF2B5EF4-FFF2-40B4-BE49-F238E27FC236}">
                    <a16:creationId xmlns:a16="http://schemas.microsoft.com/office/drawing/2014/main" id="{A52252F1-A5D5-4D5B-A88E-96D483A5D40B}"/>
                  </a:ext>
                </a:extLst>
              </p:cNvPr>
              <p:cNvSpPr>
                <a:spLocks noChangeArrowheads="1"/>
              </p:cNvSpPr>
              <p:nvPr/>
            </p:nvSpPr>
            <p:spPr bwMode="auto">
              <a:xfrm>
                <a:off x="7169341" y="812076"/>
                <a:ext cx="54049" cy="57707"/>
              </a:xfrm>
              <a:custGeom>
                <a:avLst/>
                <a:gdLst/>
                <a:ahLst/>
                <a:cxnLst/>
                <a:rect l="l" t="t" r="r" b="b"/>
                <a:pathLst>
                  <a:path w="54049" h="57707">
                    <a:moveTo>
                      <a:pt x="27425" y="0"/>
                    </a:moveTo>
                    <a:cubicBezTo>
                      <a:pt x="35488" y="130"/>
                      <a:pt x="41912" y="2752"/>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6" y="35030"/>
                      <a:pt x="43777" y="28682"/>
                    </a:cubicBezTo>
                    <a:cubicBezTo>
                      <a:pt x="43792" y="25469"/>
                      <a:pt x="43240" y="22252"/>
                      <a:pt x="42121" y="19031"/>
                    </a:cubicBezTo>
                    <a:cubicBezTo>
                      <a:pt x="41001" y="15810"/>
                      <a:pt x="39221" y="13109"/>
                      <a:pt x="36780" y="10930"/>
                    </a:cubicBezTo>
                    <a:cubicBezTo>
                      <a:pt x="34339" y="8751"/>
                      <a:pt x="31144"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99" name="Freeform: Shape 1298">
                <a:extLst>
                  <a:ext uri="{FF2B5EF4-FFF2-40B4-BE49-F238E27FC236}">
                    <a16:creationId xmlns:a16="http://schemas.microsoft.com/office/drawing/2014/main" id="{85CBB04F-E6AA-42BB-91D0-5BA41BAFFD0E}"/>
                  </a:ext>
                </a:extLst>
              </p:cNvPr>
              <p:cNvSpPr>
                <a:spLocks noChangeArrowheads="1"/>
              </p:cNvSpPr>
              <p:nvPr/>
            </p:nvSpPr>
            <p:spPr bwMode="auto">
              <a:xfrm>
                <a:off x="5677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6"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0" name="Freeform: Shape 1299">
                <a:extLst>
                  <a:ext uri="{FF2B5EF4-FFF2-40B4-BE49-F238E27FC236}">
                    <a16:creationId xmlns:a16="http://schemas.microsoft.com/office/drawing/2014/main" id="{E6C9E695-780D-4D07-AF5D-C42837C5CA5D}"/>
                  </a:ext>
                </a:extLst>
              </p:cNvPr>
              <p:cNvSpPr>
                <a:spLocks noChangeArrowheads="1"/>
              </p:cNvSpPr>
              <p:nvPr/>
            </p:nvSpPr>
            <p:spPr bwMode="auto">
              <a:xfrm>
                <a:off x="6820572" y="813219"/>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4"/>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1" name="Freeform: Shape 1300">
                <a:extLst>
                  <a:ext uri="{FF2B5EF4-FFF2-40B4-BE49-F238E27FC236}">
                    <a16:creationId xmlns:a16="http://schemas.microsoft.com/office/drawing/2014/main" id="{5C9C0FDA-16A3-4810-A7FE-7F2E82915DEC}"/>
                  </a:ext>
                </a:extLst>
              </p:cNvPr>
              <p:cNvSpPr>
                <a:spLocks noChangeArrowheads="1"/>
              </p:cNvSpPr>
              <p:nvPr/>
            </p:nvSpPr>
            <p:spPr bwMode="auto">
              <a:xfrm>
                <a:off x="7014654" y="813219"/>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79" y="39993"/>
                      <a:pt x="21189" y="42871"/>
                      <a:pt x="21713" y="45720"/>
                    </a:cubicBezTo>
                    <a:lnTo>
                      <a:pt x="22055" y="45720"/>
                    </a:lnTo>
                    <a:cubicBezTo>
                      <a:pt x="22696" y="42911"/>
                      <a:pt x="23443" y="40038"/>
                      <a:pt x="24298" y="37101"/>
                    </a:cubicBezTo>
                    <a:cubicBezTo>
                      <a:pt x="25153" y="34164"/>
                      <a:pt x="26043" y="31205"/>
                      <a:pt x="26970" y="28225"/>
                    </a:cubicBezTo>
                    <a:lnTo>
                      <a:pt x="35997" y="0"/>
                    </a:lnTo>
                    <a:lnTo>
                      <a:pt x="44454" y="0"/>
                    </a:lnTo>
                    <a:lnTo>
                      <a:pt x="53025" y="27653"/>
                    </a:lnTo>
                    <a:cubicBezTo>
                      <a:pt x="54051" y="30957"/>
                      <a:pt x="54970" y="34097"/>
                      <a:pt x="55782" y="37072"/>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0" y="29032"/>
                    </a:cubicBezTo>
                    <a:lnTo>
                      <a:pt x="25827" y="55307"/>
                    </a:lnTo>
                    <a:lnTo>
                      <a:pt x="16684"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2" name="Freeform: Shape 1301">
                <a:extLst>
                  <a:ext uri="{FF2B5EF4-FFF2-40B4-BE49-F238E27FC236}">
                    <a16:creationId xmlns:a16="http://schemas.microsoft.com/office/drawing/2014/main" id="{3C8F06C1-1C43-4A53-97E8-41218C342C3B}"/>
                  </a:ext>
                </a:extLst>
              </p:cNvPr>
              <p:cNvSpPr>
                <a:spLocks noChangeArrowheads="1"/>
              </p:cNvSpPr>
              <p:nvPr/>
            </p:nvSpPr>
            <p:spPr bwMode="auto">
              <a:xfrm>
                <a:off x="5696509"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8"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8"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3" name="Freeform: Shape 1302">
                <a:extLst>
                  <a:ext uri="{FF2B5EF4-FFF2-40B4-BE49-F238E27FC236}">
                    <a16:creationId xmlns:a16="http://schemas.microsoft.com/office/drawing/2014/main" id="{CE2588BD-934C-43CA-A90D-FE96F7CBC01A}"/>
                  </a:ext>
                </a:extLst>
              </p:cNvPr>
              <p:cNvSpPr>
                <a:spLocks noChangeArrowheads="1"/>
              </p:cNvSpPr>
              <p:nvPr/>
            </p:nvSpPr>
            <p:spPr bwMode="auto">
              <a:xfrm>
                <a:off x="6226365" y="93026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1" y="34022"/>
                      <a:pt x="8648" y="30635"/>
                      <a:pt x="12395" y="28272"/>
                    </a:cubicBezTo>
                    <a:cubicBezTo>
                      <a:pt x="16142" y="25908"/>
                      <a:pt x="20275" y="24713"/>
                      <a:pt x="24795" y="24689"/>
                    </a:cubicBezTo>
                    <a:cubicBezTo>
                      <a:pt x="29086" y="24765"/>
                      <a:pt x="32626" y="25611"/>
                      <a:pt x="35416" y="27228"/>
                    </a:cubicBezTo>
                    <a:cubicBezTo>
                      <a:pt x="38205"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4" name="Freeform: Shape 1303">
                <a:extLst>
                  <a:ext uri="{FF2B5EF4-FFF2-40B4-BE49-F238E27FC236}">
                    <a16:creationId xmlns:a16="http://schemas.microsoft.com/office/drawing/2014/main" id="{4E84AD1A-F3F2-4D05-96AF-0F529C24C83F}"/>
                  </a:ext>
                </a:extLst>
              </p:cNvPr>
              <p:cNvSpPr>
                <a:spLocks noChangeArrowheads="1"/>
              </p:cNvSpPr>
              <p:nvPr/>
            </p:nvSpPr>
            <p:spPr bwMode="auto">
              <a:xfrm>
                <a:off x="6315634" y="93026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2"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2"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09"/>
                    </a:cubicBezTo>
                    <a:cubicBezTo>
                      <a:pt x="31292" y="74317"/>
                      <a:pt x="35423" y="72359"/>
                      <a:pt x="38332" y="68535"/>
                    </a:cubicBezTo>
                    <a:cubicBezTo>
                      <a:pt x="41240" y="64712"/>
                      <a:pt x="42712"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5" name="Freeform: Shape 1304">
                <a:extLst>
                  <a:ext uri="{FF2B5EF4-FFF2-40B4-BE49-F238E27FC236}">
                    <a16:creationId xmlns:a16="http://schemas.microsoft.com/office/drawing/2014/main" id="{1DACDA4F-6C25-43ED-A5E3-40AB6421EC29}"/>
                  </a:ext>
                </a:extLst>
              </p:cNvPr>
              <p:cNvSpPr>
                <a:spLocks noChangeArrowheads="1"/>
              </p:cNvSpPr>
              <p:nvPr/>
            </p:nvSpPr>
            <p:spPr bwMode="auto">
              <a:xfrm>
                <a:off x="6497066" y="93026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3"/>
                    </a:lnTo>
                    <a:cubicBezTo>
                      <a:pt x="37093" y="44782"/>
                      <a:pt x="36145" y="40943"/>
                      <a:pt x="34189" y="37848"/>
                    </a:cubicBezTo>
                    <a:cubicBezTo>
                      <a:pt x="32233" y="34752"/>
                      <a:pt x="28911"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6" name="Freeform: Shape 1305">
                <a:extLst>
                  <a:ext uri="{FF2B5EF4-FFF2-40B4-BE49-F238E27FC236}">
                    <a16:creationId xmlns:a16="http://schemas.microsoft.com/office/drawing/2014/main" id="{565A97E6-5B53-4D49-BF54-CE12FA8470FA}"/>
                  </a:ext>
                </a:extLst>
              </p:cNvPr>
              <p:cNvSpPr>
                <a:spLocks noChangeArrowheads="1"/>
              </p:cNvSpPr>
              <p:nvPr/>
            </p:nvSpPr>
            <p:spPr bwMode="auto">
              <a:xfrm>
                <a:off x="5838583" y="93437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7" name="Freeform: Shape 1306">
                <a:extLst>
                  <a:ext uri="{FF2B5EF4-FFF2-40B4-BE49-F238E27FC236}">
                    <a16:creationId xmlns:a16="http://schemas.microsoft.com/office/drawing/2014/main" id="{E1A241EE-6A45-4C9A-B386-73595DC2953D}"/>
                  </a:ext>
                </a:extLst>
              </p:cNvPr>
              <p:cNvSpPr>
                <a:spLocks noChangeArrowheads="1"/>
              </p:cNvSpPr>
              <p:nvPr/>
            </p:nvSpPr>
            <p:spPr bwMode="auto">
              <a:xfrm>
                <a:off x="6128830" y="942835"/>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8" name="Freeform: Shape 1307">
                <a:extLst>
                  <a:ext uri="{FF2B5EF4-FFF2-40B4-BE49-F238E27FC236}">
                    <a16:creationId xmlns:a16="http://schemas.microsoft.com/office/drawing/2014/main" id="{18386299-7C70-4C7A-BA04-FE6F22581D0D}"/>
                  </a:ext>
                </a:extLst>
              </p:cNvPr>
              <p:cNvSpPr>
                <a:spLocks noChangeArrowheads="1"/>
              </p:cNvSpPr>
              <p:nvPr/>
            </p:nvSpPr>
            <p:spPr bwMode="auto">
              <a:xfrm>
                <a:off x="6452679" y="9428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09" name="Freeform: Shape 1308">
                <a:extLst>
                  <a:ext uri="{FF2B5EF4-FFF2-40B4-BE49-F238E27FC236}">
                    <a16:creationId xmlns:a16="http://schemas.microsoft.com/office/drawing/2014/main" id="{699D5612-3A54-4F9D-8372-9CE20A8DE62C}"/>
                  </a:ext>
                </a:extLst>
              </p:cNvPr>
              <p:cNvSpPr>
                <a:spLocks noChangeArrowheads="1"/>
              </p:cNvSpPr>
              <p:nvPr/>
            </p:nvSpPr>
            <p:spPr bwMode="auto">
              <a:xfrm>
                <a:off x="5467909" y="95494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1"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0" name="Freeform: Shape 1309">
                <a:extLst>
                  <a:ext uri="{FF2B5EF4-FFF2-40B4-BE49-F238E27FC236}">
                    <a16:creationId xmlns:a16="http://schemas.microsoft.com/office/drawing/2014/main" id="{7A5C5D71-6892-4846-89B9-C0D6F39A67DA}"/>
                  </a:ext>
                </a:extLst>
              </p:cNvPr>
              <p:cNvSpPr>
                <a:spLocks noChangeArrowheads="1"/>
              </p:cNvSpPr>
              <p:nvPr/>
            </p:nvSpPr>
            <p:spPr bwMode="auto">
              <a:xfrm>
                <a:off x="55592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1" y="47947"/>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1" name="Freeform: Shape 1310">
                <a:extLst>
                  <a:ext uri="{FF2B5EF4-FFF2-40B4-BE49-F238E27FC236}">
                    <a16:creationId xmlns:a16="http://schemas.microsoft.com/office/drawing/2014/main" id="{2CC964E1-1FB3-4629-A828-F559AB95ACBF}"/>
                  </a:ext>
                </a:extLst>
              </p:cNvPr>
              <p:cNvSpPr>
                <a:spLocks noChangeArrowheads="1"/>
              </p:cNvSpPr>
              <p:nvPr/>
            </p:nvSpPr>
            <p:spPr bwMode="auto">
              <a:xfrm>
                <a:off x="5759640" y="9549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2" name="Freeform: Shape 1311">
                <a:extLst>
                  <a:ext uri="{FF2B5EF4-FFF2-40B4-BE49-F238E27FC236}">
                    <a16:creationId xmlns:a16="http://schemas.microsoft.com/office/drawing/2014/main" id="{EF1EB2D4-84BB-4838-AAD4-FF811875F351}"/>
                  </a:ext>
                </a:extLst>
              </p:cNvPr>
              <p:cNvSpPr>
                <a:spLocks noChangeArrowheads="1"/>
              </p:cNvSpPr>
              <p:nvPr/>
            </p:nvSpPr>
            <p:spPr bwMode="auto">
              <a:xfrm>
                <a:off x="5867959" y="9549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8"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7" y="8257"/>
                      <a:pt x="57715" y="8219"/>
                    </a:cubicBezTo>
                    <a:cubicBezTo>
                      <a:pt x="54777" y="8296"/>
                      <a:pt x="52275" y="9200"/>
                      <a:pt x="50209" y="10934"/>
                    </a:cubicBezTo>
                    <a:cubicBezTo>
                      <a:pt x="48144" y="12667"/>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2"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3" name="Freeform: Shape 1312">
                <a:extLst>
                  <a:ext uri="{FF2B5EF4-FFF2-40B4-BE49-F238E27FC236}">
                    <a16:creationId xmlns:a16="http://schemas.microsoft.com/office/drawing/2014/main" id="{BC2A376C-42BF-4A2E-BD03-292326CA2830}"/>
                  </a:ext>
                </a:extLst>
              </p:cNvPr>
              <p:cNvSpPr>
                <a:spLocks noChangeArrowheads="1"/>
              </p:cNvSpPr>
              <p:nvPr/>
            </p:nvSpPr>
            <p:spPr bwMode="auto">
              <a:xfrm>
                <a:off x="59632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3"/>
                    </a:cubicBezTo>
                    <a:cubicBezTo>
                      <a:pt x="41240" y="40047"/>
                      <a:pt x="42712"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4" name="Freeform: Shape 1313">
                <a:extLst>
                  <a:ext uri="{FF2B5EF4-FFF2-40B4-BE49-F238E27FC236}">
                    <a16:creationId xmlns:a16="http://schemas.microsoft.com/office/drawing/2014/main" id="{D4FBD9BE-D2AB-49CB-99CF-97E924238978}"/>
                  </a:ext>
                </a:extLst>
              </p:cNvPr>
              <p:cNvSpPr>
                <a:spLocks noChangeArrowheads="1"/>
              </p:cNvSpPr>
              <p:nvPr/>
            </p:nvSpPr>
            <p:spPr bwMode="auto">
              <a:xfrm>
                <a:off x="6025998"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4"/>
                    </a:cubicBezTo>
                    <a:lnTo>
                      <a:pt x="43191" y="43191"/>
                    </a:lnTo>
                    <a:cubicBezTo>
                      <a:pt x="43189" y="45608"/>
                      <a:pt x="43250"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5" name="Freeform: Shape 1314">
                <a:extLst>
                  <a:ext uri="{FF2B5EF4-FFF2-40B4-BE49-F238E27FC236}">
                    <a16:creationId xmlns:a16="http://schemas.microsoft.com/office/drawing/2014/main" id="{F1A8D86E-9B3D-4AED-868D-C9DEE737E2E1}"/>
                  </a:ext>
                </a:extLst>
              </p:cNvPr>
              <p:cNvSpPr>
                <a:spLocks noChangeArrowheads="1"/>
              </p:cNvSpPr>
              <p:nvPr/>
            </p:nvSpPr>
            <p:spPr bwMode="auto">
              <a:xfrm>
                <a:off x="6083490" y="954951"/>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6" name="Freeform: Shape 1315">
                <a:extLst>
                  <a:ext uri="{FF2B5EF4-FFF2-40B4-BE49-F238E27FC236}">
                    <a16:creationId xmlns:a16="http://schemas.microsoft.com/office/drawing/2014/main" id="{7453FD3B-BFF8-4D08-A175-03732B472044}"/>
                  </a:ext>
                </a:extLst>
              </p:cNvPr>
              <p:cNvSpPr>
                <a:spLocks noChangeArrowheads="1"/>
              </p:cNvSpPr>
              <p:nvPr/>
            </p:nvSpPr>
            <p:spPr bwMode="auto">
              <a:xfrm>
                <a:off x="6169215" y="954951"/>
                <a:ext cx="48796" cy="57707"/>
              </a:xfrm>
              <a:custGeom>
                <a:avLst/>
                <a:gdLst/>
                <a:ahLst/>
                <a:cxnLst/>
                <a:rect l="l" t="t" r="r" b="b"/>
                <a:pathLst>
                  <a:path w="48796"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7" name="Freeform: Shape 1316">
                <a:extLst>
                  <a:ext uri="{FF2B5EF4-FFF2-40B4-BE49-F238E27FC236}">
                    <a16:creationId xmlns:a16="http://schemas.microsoft.com/office/drawing/2014/main" id="{E122BF7C-A042-406D-8B8E-463A3232B465}"/>
                  </a:ext>
                </a:extLst>
              </p:cNvPr>
              <p:cNvSpPr>
                <a:spLocks noChangeArrowheads="1"/>
              </p:cNvSpPr>
              <p:nvPr/>
            </p:nvSpPr>
            <p:spPr bwMode="auto">
              <a:xfrm>
                <a:off x="6559741" y="954951"/>
                <a:ext cx="48795" cy="57707"/>
              </a:xfrm>
              <a:custGeom>
                <a:avLst/>
                <a:gdLst/>
                <a:ahLst/>
                <a:cxnLst/>
                <a:rect l="l" t="t" r="r" b="b"/>
                <a:pathLst>
                  <a:path w="48795" h="57707">
                    <a:moveTo>
                      <a:pt x="25939" y="0"/>
                    </a:moveTo>
                    <a:cubicBezTo>
                      <a:pt x="31943" y="132"/>
                      <a:pt x="36610" y="1620"/>
                      <a:pt x="39941" y="4464"/>
                    </a:cubicBezTo>
                    <a:cubicBezTo>
                      <a:pt x="43272" y="7309"/>
                      <a:pt x="45594"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8" name="Freeform: Shape 1317">
                <a:extLst>
                  <a:ext uri="{FF2B5EF4-FFF2-40B4-BE49-F238E27FC236}">
                    <a16:creationId xmlns:a16="http://schemas.microsoft.com/office/drawing/2014/main" id="{FA03A79E-5DAE-4DD4-84ED-92E6888F73AE}"/>
                  </a:ext>
                </a:extLst>
              </p:cNvPr>
              <p:cNvSpPr>
                <a:spLocks noChangeArrowheads="1"/>
              </p:cNvSpPr>
              <p:nvPr/>
            </p:nvSpPr>
            <p:spPr bwMode="auto">
              <a:xfrm>
                <a:off x="6649009" y="95495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3" y="48941"/>
                      <a:pt x="43806" y="52236"/>
                      <a:pt x="39995" y="54425"/>
                    </a:cubicBezTo>
                    <a:cubicBezTo>
                      <a:pt x="36183" y="56615"/>
                      <a:pt x="32070" y="57709"/>
                      <a:pt x="27654" y="57707"/>
                    </a:cubicBezTo>
                    <a:cubicBezTo>
                      <a:pt x="23950" y="57688"/>
                      <a:pt x="20609" y="56928"/>
                      <a:pt x="17634" y="55425"/>
                    </a:cubicBezTo>
                    <a:cubicBezTo>
                      <a:pt x="14659" y="53923"/>
                      <a:pt x="12319" y="51792"/>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7"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3"/>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19" name="Freeform: Shape 1318">
                <a:extLst>
                  <a:ext uri="{FF2B5EF4-FFF2-40B4-BE49-F238E27FC236}">
                    <a16:creationId xmlns:a16="http://schemas.microsoft.com/office/drawing/2014/main" id="{0B1D2AF1-AB72-4F62-A612-2084B9B8D539}"/>
                  </a:ext>
                </a:extLst>
              </p:cNvPr>
              <p:cNvSpPr>
                <a:spLocks noChangeArrowheads="1"/>
              </p:cNvSpPr>
              <p:nvPr/>
            </p:nvSpPr>
            <p:spPr bwMode="auto">
              <a:xfrm>
                <a:off x="6782359" y="95495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0" name="Freeform: Shape 1319">
                <a:extLst>
                  <a:ext uri="{FF2B5EF4-FFF2-40B4-BE49-F238E27FC236}">
                    <a16:creationId xmlns:a16="http://schemas.microsoft.com/office/drawing/2014/main" id="{6EAB7512-5B8A-4C8E-94DF-C2D1ED6C4892}"/>
                  </a:ext>
                </a:extLst>
              </p:cNvPr>
              <p:cNvSpPr>
                <a:spLocks noChangeArrowheads="1"/>
              </p:cNvSpPr>
              <p:nvPr/>
            </p:nvSpPr>
            <p:spPr bwMode="auto">
              <a:xfrm>
                <a:off x="6817144" y="954951"/>
                <a:ext cx="36105" cy="57707"/>
              </a:xfrm>
              <a:custGeom>
                <a:avLst/>
                <a:gdLst/>
                <a:ahLst/>
                <a:cxnLst/>
                <a:rect l="l" t="t" r="r" b="b"/>
                <a:pathLst>
                  <a:path w="36105" h="57707">
                    <a:moveTo>
                      <a:pt x="20569" y="0"/>
                    </a:moveTo>
                    <a:cubicBezTo>
                      <a:pt x="23398" y="21"/>
                      <a:pt x="25975" y="349"/>
                      <a:pt x="28299" y="984"/>
                    </a:cubicBezTo>
                    <a:cubicBezTo>
                      <a:pt x="30624" y="1618"/>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1" name="Freeform: Shape 1320">
                <a:extLst>
                  <a:ext uri="{FF2B5EF4-FFF2-40B4-BE49-F238E27FC236}">
                    <a16:creationId xmlns:a16="http://schemas.microsoft.com/office/drawing/2014/main" id="{7C87D069-D197-498F-A78F-1615D57DE54B}"/>
                  </a:ext>
                </a:extLst>
              </p:cNvPr>
              <p:cNvSpPr>
                <a:spLocks noChangeArrowheads="1"/>
              </p:cNvSpPr>
              <p:nvPr/>
            </p:nvSpPr>
            <p:spPr bwMode="auto">
              <a:xfrm>
                <a:off x="6930873" y="9549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4" y="18780"/>
                      <a:pt x="43191" y="22514"/>
                    </a:cubicBezTo>
                    <a:lnTo>
                      <a:pt x="43191" y="43191"/>
                    </a:lnTo>
                    <a:cubicBezTo>
                      <a:pt x="43189" y="45608"/>
                      <a:pt x="43250" y="47947"/>
                      <a:pt x="43377" y="50206"/>
                    </a:cubicBezTo>
                    <a:cubicBezTo>
                      <a:pt x="43503" y="52466"/>
                      <a:pt x="43708" y="54547"/>
                      <a:pt x="43991" y="56450"/>
                    </a:cubicBezTo>
                    <a:lnTo>
                      <a:pt x="34973" y="56450"/>
                    </a:lnTo>
                    <a:lnTo>
                      <a:pt x="34174"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0"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8"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2" name="Freeform: Shape 1321">
                <a:extLst>
                  <a:ext uri="{FF2B5EF4-FFF2-40B4-BE49-F238E27FC236}">
                    <a16:creationId xmlns:a16="http://schemas.microsoft.com/office/drawing/2014/main" id="{888297A2-8E8E-4913-9CE4-960A586478FC}"/>
                  </a:ext>
                </a:extLst>
              </p:cNvPr>
              <p:cNvSpPr>
                <a:spLocks noChangeArrowheads="1"/>
              </p:cNvSpPr>
              <p:nvPr/>
            </p:nvSpPr>
            <p:spPr bwMode="auto">
              <a:xfrm>
                <a:off x="6991908" y="95494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4"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6" y="11264"/>
                    </a:cubicBezTo>
                    <a:cubicBezTo>
                      <a:pt x="13806" y="13214"/>
                      <a:pt x="12143" y="15628"/>
                      <a:pt x="11188" y="18507"/>
                    </a:cubicBezTo>
                    <a:cubicBezTo>
                      <a:pt x="10959" y="19145"/>
                      <a:pt x="10787" y="19869"/>
                      <a:pt x="10673" y="20679"/>
                    </a:cubicBezTo>
                    <a:cubicBezTo>
                      <a:pt x="10558"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3" name="Freeform: Shape 1322">
                <a:extLst>
                  <a:ext uri="{FF2B5EF4-FFF2-40B4-BE49-F238E27FC236}">
                    <a16:creationId xmlns:a16="http://schemas.microsoft.com/office/drawing/2014/main" id="{0E7326D8-F977-4082-9CA2-F288FA06CE46}"/>
                  </a:ext>
                </a:extLst>
              </p:cNvPr>
              <p:cNvSpPr>
                <a:spLocks noChangeArrowheads="1"/>
              </p:cNvSpPr>
              <p:nvPr/>
            </p:nvSpPr>
            <p:spPr bwMode="auto">
              <a:xfrm>
                <a:off x="7055040" y="954951"/>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3" y="7987"/>
                    </a:cubicBezTo>
                    <a:cubicBezTo>
                      <a:pt x="23338" y="8144"/>
                      <a:pt x="18495" y="10202"/>
                      <a:pt x="15173" y="14161"/>
                    </a:cubicBezTo>
                    <a:cubicBezTo>
                      <a:pt x="11851" y="18120"/>
                      <a:pt x="10179"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4" name="Freeform: Shape 1323">
                <a:extLst>
                  <a:ext uri="{FF2B5EF4-FFF2-40B4-BE49-F238E27FC236}">
                    <a16:creationId xmlns:a16="http://schemas.microsoft.com/office/drawing/2014/main" id="{DFCBC670-EE32-41CC-9D7A-8246330F981F}"/>
                  </a:ext>
                </a:extLst>
              </p:cNvPr>
              <p:cNvSpPr>
                <a:spLocks noChangeArrowheads="1"/>
              </p:cNvSpPr>
              <p:nvPr/>
            </p:nvSpPr>
            <p:spPr bwMode="auto">
              <a:xfrm>
                <a:off x="7102665" y="954951"/>
                <a:ext cx="48794" cy="57707"/>
              </a:xfrm>
              <a:custGeom>
                <a:avLst/>
                <a:gdLst/>
                <a:ahLst/>
                <a:cxnLst/>
                <a:rect l="l" t="t" r="r" b="b"/>
                <a:pathLst>
                  <a:path w="48794" h="57707">
                    <a:moveTo>
                      <a:pt x="25939" y="0"/>
                    </a:moveTo>
                    <a:cubicBezTo>
                      <a:pt x="31943" y="132"/>
                      <a:pt x="36610" y="1620"/>
                      <a:pt x="39941" y="4464"/>
                    </a:cubicBezTo>
                    <a:cubicBezTo>
                      <a:pt x="43272" y="7309"/>
                      <a:pt x="45593" y="10719"/>
                      <a:pt x="46905" y="14694"/>
                    </a:cubicBezTo>
                    <a:cubicBezTo>
                      <a:pt x="48217" y="18669"/>
                      <a:pt x="48846" y="22418"/>
                      <a:pt x="48791" y="25941"/>
                    </a:cubicBezTo>
                    <a:cubicBezTo>
                      <a:pt x="48791"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09" y="57584"/>
                      <a:pt x="11947" y="55004"/>
                      <a:pt x="7209" y="49968"/>
                    </a:cubicBezTo>
                    <a:cubicBezTo>
                      <a:pt x="2471" y="44932"/>
                      <a:pt x="68" y="38177"/>
                      <a:pt x="0" y="29706"/>
                    </a:cubicBezTo>
                    <a:cubicBezTo>
                      <a:pt x="21" y="24086"/>
                      <a:pt x="1069" y="19047"/>
                      <a:pt x="3142" y="14589"/>
                    </a:cubicBezTo>
                    <a:cubicBezTo>
                      <a:pt x="5215" y="10130"/>
                      <a:pt x="8184" y="6598"/>
                      <a:pt x="12048" y="3994"/>
                    </a:cubicBezTo>
                    <a:cubicBezTo>
                      <a:pt x="15913" y="1389"/>
                      <a:pt x="20543" y="58"/>
                      <a:pt x="25939"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5" name="Freeform: Shape 1324">
                <a:extLst>
                  <a:ext uri="{FF2B5EF4-FFF2-40B4-BE49-F238E27FC236}">
                    <a16:creationId xmlns:a16="http://schemas.microsoft.com/office/drawing/2014/main" id="{E3F91F3F-60E2-45ED-A7A9-FB6721D1BCDA}"/>
                  </a:ext>
                </a:extLst>
              </p:cNvPr>
              <p:cNvSpPr>
                <a:spLocks noChangeArrowheads="1"/>
              </p:cNvSpPr>
              <p:nvPr/>
            </p:nvSpPr>
            <p:spPr bwMode="auto">
              <a:xfrm>
                <a:off x="5613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6" y="32461"/>
                    </a:cubicBezTo>
                    <a:lnTo>
                      <a:pt x="41365" y="0"/>
                    </a:lnTo>
                    <a:lnTo>
                      <a:pt x="51992" y="0"/>
                    </a:lnTo>
                    <a:lnTo>
                      <a:pt x="36909" y="39433"/>
                    </a:lnTo>
                    <a:cubicBezTo>
                      <a:pt x="33398"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6" name="Freeform: Shape 1325">
                <a:extLst>
                  <a:ext uri="{FF2B5EF4-FFF2-40B4-BE49-F238E27FC236}">
                    <a16:creationId xmlns:a16="http://schemas.microsoft.com/office/drawing/2014/main" id="{69F5818E-654B-4276-A63F-B06E47ACFFFD}"/>
                  </a:ext>
                </a:extLst>
              </p:cNvPr>
              <p:cNvSpPr>
                <a:spLocks noChangeArrowheads="1"/>
              </p:cNvSpPr>
              <p:nvPr/>
            </p:nvSpPr>
            <p:spPr bwMode="auto">
              <a:xfrm>
                <a:off x="5839840" y="9560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7" name="Freeform: Shape 1326">
                <a:extLst>
                  <a:ext uri="{FF2B5EF4-FFF2-40B4-BE49-F238E27FC236}">
                    <a16:creationId xmlns:a16="http://schemas.microsoft.com/office/drawing/2014/main" id="{C9E47892-CE20-43F2-A483-C9C6657C33C5}"/>
                  </a:ext>
                </a:extLst>
              </p:cNvPr>
              <p:cNvSpPr>
                <a:spLocks noChangeArrowheads="1"/>
              </p:cNvSpPr>
              <p:nvPr/>
            </p:nvSpPr>
            <p:spPr bwMode="auto">
              <a:xfrm>
                <a:off x="6375450" y="95609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5"/>
                    </a:cubicBezTo>
                    <a:lnTo>
                      <a:pt x="26853" y="44005"/>
                    </a:lnTo>
                    <a:cubicBezTo>
                      <a:pt x="27365" y="42324"/>
                      <a:pt x="27913" y="40486"/>
                      <a:pt x="28496" y="38491"/>
                    </a:cubicBezTo>
                    <a:cubicBezTo>
                      <a:pt x="29079" y="36495"/>
                      <a:pt x="29712" y="34485"/>
                      <a:pt x="30395" y="32461"/>
                    </a:cubicBezTo>
                    <a:lnTo>
                      <a:pt x="41365" y="0"/>
                    </a:lnTo>
                    <a:lnTo>
                      <a:pt x="51992" y="0"/>
                    </a:lnTo>
                    <a:lnTo>
                      <a:pt x="36909" y="39433"/>
                    </a:lnTo>
                    <a:cubicBezTo>
                      <a:pt x="33397" y="48799"/>
                      <a:pt x="30193" y="56186"/>
                      <a:pt x="27296" y="61593"/>
                    </a:cubicBezTo>
                    <a:cubicBezTo>
                      <a:pt x="24399" y="67001"/>
                      <a:pt x="21280" y="71159"/>
                      <a:pt x="17940" y="74066"/>
                    </a:cubicBezTo>
                    <a:cubicBezTo>
                      <a:pt x="15384"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0" y="62722"/>
                    </a:cubicBezTo>
                    <a:cubicBezTo>
                      <a:pt x="17743" y="60827"/>
                      <a:pt x="19109" y="58588"/>
                      <a:pt x="20340" y="56007"/>
                    </a:cubicBezTo>
                    <a:cubicBezTo>
                      <a:pt x="20573" y="55493"/>
                      <a:pt x="20763" y="55035"/>
                      <a:pt x="20910" y="54635"/>
                    </a:cubicBezTo>
                    <a:cubicBezTo>
                      <a:pt x="21056"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8" name="Freeform: Shape 1327">
                <a:extLst>
                  <a:ext uri="{FF2B5EF4-FFF2-40B4-BE49-F238E27FC236}">
                    <a16:creationId xmlns:a16="http://schemas.microsoft.com/office/drawing/2014/main" id="{B37A420F-E7F2-4E89-AC88-BB679E4456BE}"/>
                  </a:ext>
                </a:extLst>
              </p:cNvPr>
              <p:cNvSpPr>
                <a:spLocks noChangeArrowheads="1"/>
              </p:cNvSpPr>
              <p:nvPr/>
            </p:nvSpPr>
            <p:spPr bwMode="auto">
              <a:xfrm>
                <a:off x="67157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1"/>
                      <a:pt x="36576" y="33833"/>
                    </a:cubicBezTo>
                    <a:lnTo>
                      <a:pt x="36576" y="0"/>
                    </a:lnTo>
                    <a:lnTo>
                      <a:pt x="46621" y="0"/>
                    </a:lnTo>
                    <a:lnTo>
                      <a:pt x="46621"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29" name="Freeform: Shape 1328">
                <a:extLst>
                  <a:ext uri="{FF2B5EF4-FFF2-40B4-BE49-F238E27FC236}">
                    <a16:creationId xmlns:a16="http://schemas.microsoft.com/office/drawing/2014/main" id="{DF1B26F7-1D22-4244-87D4-D89400D8C9B4}"/>
                  </a:ext>
                </a:extLst>
              </p:cNvPr>
              <p:cNvSpPr>
                <a:spLocks noChangeArrowheads="1"/>
              </p:cNvSpPr>
              <p:nvPr/>
            </p:nvSpPr>
            <p:spPr bwMode="auto">
              <a:xfrm>
                <a:off x="6868197" y="956094"/>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49" y="38283"/>
                      <a:pt x="36174" y="37498"/>
                      <a:pt x="36333" y="36619"/>
                    </a:cubicBezTo>
                    <a:cubicBezTo>
                      <a:pt x="36493" y="35740"/>
                      <a:pt x="36574" y="34811"/>
                      <a:pt x="36576" y="33833"/>
                    </a:cubicBezTo>
                    <a:lnTo>
                      <a:pt x="36576" y="0"/>
                    </a:lnTo>
                    <a:lnTo>
                      <a:pt x="46620" y="0"/>
                    </a:lnTo>
                    <a:lnTo>
                      <a:pt x="46620" y="40109"/>
                    </a:lnTo>
                    <a:cubicBezTo>
                      <a:pt x="46601" y="45918"/>
                      <a:pt x="46754" y="50984"/>
                      <a:pt x="47078" y="55307"/>
                    </a:cubicBezTo>
                    <a:lnTo>
                      <a:pt x="38174" y="55307"/>
                    </a:lnTo>
                    <a:lnTo>
                      <a:pt x="37604" y="46291"/>
                    </a:lnTo>
                    <a:lnTo>
                      <a:pt x="37375" y="46291"/>
                    </a:lnTo>
                    <a:cubicBezTo>
                      <a:pt x="36128" y="48668"/>
                      <a:pt x="33993" y="50937"/>
                      <a:pt x="30972" y="53098"/>
                    </a:cubicBezTo>
                    <a:cubicBezTo>
                      <a:pt x="27951"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0" name="Freeform: Shape 1329">
                <a:extLst>
                  <a:ext uri="{FF2B5EF4-FFF2-40B4-BE49-F238E27FC236}">
                    <a16:creationId xmlns:a16="http://schemas.microsoft.com/office/drawing/2014/main" id="{F3CE03B3-F03C-472C-B440-AEF468DFB118}"/>
                  </a:ext>
                </a:extLst>
              </p:cNvPr>
              <p:cNvSpPr>
                <a:spLocks noChangeArrowheads="1"/>
              </p:cNvSpPr>
              <p:nvPr/>
            </p:nvSpPr>
            <p:spPr bwMode="auto">
              <a:xfrm>
                <a:off x="5404586" y="1062354"/>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1" name="Freeform: Shape 1330">
                <a:extLst>
                  <a:ext uri="{FF2B5EF4-FFF2-40B4-BE49-F238E27FC236}">
                    <a16:creationId xmlns:a16="http://schemas.microsoft.com/office/drawing/2014/main" id="{B66EBAAE-76FC-48FE-A732-3702B2AD7975}"/>
                  </a:ext>
                </a:extLst>
              </p:cNvPr>
              <p:cNvSpPr>
                <a:spLocks noChangeArrowheads="1"/>
              </p:cNvSpPr>
              <p:nvPr/>
            </p:nvSpPr>
            <p:spPr bwMode="auto">
              <a:xfrm>
                <a:off x="5535040" y="1063612"/>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2" name="Freeform: Shape 1331">
                <a:extLst>
                  <a:ext uri="{FF2B5EF4-FFF2-40B4-BE49-F238E27FC236}">
                    <a16:creationId xmlns:a16="http://schemas.microsoft.com/office/drawing/2014/main" id="{D0A7CC5A-7D47-4E29-A764-0C09D9145707}"/>
                  </a:ext>
                </a:extLst>
              </p:cNvPr>
              <p:cNvSpPr>
                <a:spLocks noChangeArrowheads="1"/>
              </p:cNvSpPr>
              <p:nvPr/>
            </p:nvSpPr>
            <p:spPr bwMode="auto">
              <a:xfrm>
                <a:off x="6087491" y="1063612"/>
                <a:ext cx="47077" cy="81139"/>
              </a:xfrm>
              <a:custGeom>
                <a:avLst/>
                <a:gdLst/>
                <a:ahLst/>
                <a:cxnLst/>
                <a:rect l="l" t="t" r="r" b="b"/>
                <a:pathLst>
                  <a:path w="47077"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7" y="48221"/>
                    </a:cubicBezTo>
                    <a:lnTo>
                      <a:pt x="47077" y="81139"/>
                    </a:lnTo>
                    <a:lnTo>
                      <a:pt x="37033" y="81139"/>
                    </a:lnTo>
                    <a:lnTo>
                      <a:pt x="37033" y="49364"/>
                    </a:lnTo>
                    <a:cubicBezTo>
                      <a:pt x="37093" y="44782"/>
                      <a:pt x="36145" y="40943"/>
                      <a:pt x="34189" y="37848"/>
                    </a:cubicBezTo>
                    <a:cubicBezTo>
                      <a:pt x="32233" y="34752"/>
                      <a:pt x="28911"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3" name="Freeform: Shape 1332">
                <a:extLst>
                  <a:ext uri="{FF2B5EF4-FFF2-40B4-BE49-F238E27FC236}">
                    <a16:creationId xmlns:a16="http://schemas.microsoft.com/office/drawing/2014/main" id="{3BB12F35-C984-4249-A138-38D7B24EC866}"/>
                  </a:ext>
                </a:extLst>
              </p:cNvPr>
              <p:cNvSpPr>
                <a:spLocks noChangeArrowheads="1"/>
              </p:cNvSpPr>
              <p:nvPr/>
            </p:nvSpPr>
            <p:spPr bwMode="auto">
              <a:xfrm>
                <a:off x="6152908" y="1067726"/>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0" y="11802"/>
                      <a:pt x="8065" y="12402"/>
                      <a:pt x="6051" y="12444"/>
                    </a:cubicBezTo>
                    <a:cubicBezTo>
                      <a:pt x="4200"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4" name="Freeform: Shape 1333">
                <a:extLst>
                  <a:ext uri="{FF2B5EF4-FFF2-40B4-BE49-F238E27FC236}">
                    <a16:creationId xmlns:a16="http://schemas.microsoft.com/office/drawing/2014/main" id="{4D24767B-BA6F-4922-9629-AFECD414B65B}"/>
                  </a:ext>
                </a:extLst>
              </p:cNvPr>
              <p:cNvSpPr>
                <a:spLocks noChangeArrowheads="1"/>
              </p:cNvSpPr>
              <p:nvPr/>
            </p:nvSpPr>
            <p:spPr bwMode="auto">
              <a:xfrm>
                <a:off x="54906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5" name="Freeform: Shape 1334">
                <a:extLst>
                  <a:ext uri="{FF2B5EF4-FFF2-40B4-BE49-F238E27FC236}">
                    <a16:creationId xmlns:a16="http://schemas.microsoft.com/office/drawing/2014/main" id="{11D86D65-4305-456D-A973-CE92BF9E9D75}"/>
                  </a:ext>
                </a:extLst>
              </p:cNvPr>
              <p:cNvSpPr>
                <a:spLocks noChangeArrowheads="1"/>
              </p:cNvSpPr>
              <p:nvPr/>
            </p:nvSpPr>
            <p:spPr bwMode="auto">
              <a:xfrm>
                <a:off x="5833554" y="10761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6" name="Freeform: Shape 1335">
                <a:extLst>
                  <a:ext uri="{FF2B5EF4-FFF2-40B4-BE49-F238E27FC236}">
                    <a16:creationId xmlns:a16="http://schemas.microsoft.com/office/drawing/2014/main" id="{622BF93E-2412-4745-88D0-F8656DA4DAB2}"/>
                  </a:ext>
                </a:extLst>
              </p:cNvPr>
              <p:cNvSpPr>
                <a:spLocks noChangeArrowheads="1"/>
              </p:cNvSpPr>
              <p:nvPr/>
            </p:nvSpPr>
            <p:spPr bwMode="auto">
              <a:xfrm>
                <a:off x="5340541" y="108830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7" name="Freeform: Shape 1336">
                <a:extLst>
                  <a:ext uri="{FF2B5EF4-FFF2-40B4-BE49-F238E27FC236}">
                    <a16:creationId xmlns:a16="http://schemas.microsoft.com/office/drawing/2014/main" id="{7B1FFD7A-606B-430E-B4F0-DA4595211ACA}"/>
                  </a:ext>
                </a:extLst>
              </p:cNvPr>
              <p:cNvSpPr>
                <a:spLocks noChangeArrowheads="1"/>
              </p:cNvSpPr>
              <p:nvPr/>
            </p:nvSpPr>
            <p:spPr bwMode="auto">
              <a:xfrm>
                <a:off x="5597715" y="1088301"/>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8" name="Freeform: Shape 1337">
                <a:extLst>
                  <a:ext uri="{FF2B5EF4-FFF2-40B4-BE49-F238E27FC236}">
                    <a16:creationId xmlns:a16="http://schemas.microsoft.com/office/drawing/2014/main" id="{93248D37-CA1E-473A-8C9C-1C809BDEB666}"/>
                  </a:ext>
                </a:extLst>
              </p:cNvPr>
              <p:cNvSpPr>
                <a:spLocks noChangeArrowheads="1"/>
              </p:cNvSpPr>
              <p:nvPr/>
            </p:nvSpPr>
            <p:spPr bwMode="auto">
              <a:xfrm>
                <a:off x="5677459"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49"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4"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39" name="Freeform: Shape 1338">
                <a:extLst>
                  <a:ext uri="{FF2B5EF4-FFF2-40B4-BE49-F238E27FC236}">
                    <a16:creationId xmlns:a16="http://schemas.microsoft.com/office/drawing/2014/main" id="{762BDD71-52C7-44C7-98A8-BF6326E63421}"/>
                  </a:ext>
                </a:extLst>
              </p:cNvPr>
              <p:cNvSpPr>
                <a:spLocks noChangeArrowheads="1"/>
              </p:cNvSpPr>
              <p:nvPr/>
            </p:nvSpPr>
            <p:spPr bwMode="auto">
              <a:xfrm>
                <a:off x="5740248" y="10883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0" name="Freeform: Shape 1339">
                <a:extLst>
                  <a:ext uri="{FF2B5EF4-FFF2-40B4-BE49-F238E27FC236}">
                    <a16:creationId xmlns:a16="http://schemas.microsoft.com/office/drawing/2014/main" id="{8C86FBE1-0886-45BD-90E2-5B413CC6E868}"/>
                  </a:ext>
                </a:extLst>
              </p:cNvPr>
              <p:cNvSpPr>
                <a:spLocks noChangeArrowheads="1"/>
              </p:cNvSpPr>
              <p:nvPr/>
            </p:nvSpPr>
            <p:spPr bwMode="auto">
              <a:xfrm>
                <a:off x="5801284" y="10883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1" name="Freeform: Shape 1340">
                <a:extLst>
                  <a:ext uri="{FF2B5EF4-FFF2-40B4-BE49-F238E27FC236}">
                    <a16:creationId xmlns:a16="http://schemas.microsoft.com/office/drawing/2014/main" id="{00ECF123-7482-47B7-9B40-BE8418F76CA6}"/>
                  </a:ext>
                </a:extLst>
              </p:cNvPr>
              <p:cNvSpPr>
                <a:spLocks noChangeArrowheads="1"/>
              </p:cNvSpPr>
              <p:nvPr/>
            </p:nvSpPr>
            <p:spPr bwMode="auto">
              <a:xfrm>
                <a:off x="5877483" y="1088296"/>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2" name="Freeform: Shape 1341">
                <a:extLst>
                  <a:ext uri="{FF2B5EF4-FFF2-40B4-BE49-F238E27FC236}">
                    <a16:creationId xmlns:a16="http://schemas.microsoft.com/office/drawing/2014/main" id="{86CFB126-84C4-4FB0-AB57-211B143E31B6}"/>
                  </a:ext>
                </a:extLst>
              </p:cNvPr>
              <p:cNvSpPr>
                <a:spLocks noChangeArrowheads="1"/>
              </p:cNvSpPr>
              <p:nvPr/>
            </p:nvSpPr>
            <p:spPr bwMode="auto">
              <a:xfrm>
                <a:off x="5940615" y="1088301"/>
                <a:ext cx="48796" cy="57707"/>
              </a:xfrm>
              <a:custGeom>
                <a:avLst/>
                <a:gdLst/>
                <a:ahLst/>
                <a:cxnLst/>
                <a:rect l="l" t="t" r="r" b="b"/>
                <a:pathLst>
                  <a:path w="48796"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3" name="Freeform: Shape 1342">
                <a:extLst>
                  <a:ext uri="{FF2B5EF4-FFF2-40B4-BE49-F238E27FC236}">
                    <a16:creationId xmlns:a16="http://schemas.microsoft.com/office/drawing/2014/main" id="{B1A6C9BC-11DB-471C-B305-A24DCD0BE8DA}"/>
                  </a:ext>
                </a:extLst>
              </p:cNvPr>
              <p:cNvSpPr>
                <a:spLocks noChangeArrowheads="1"/>
              </p:cNvSpPr>
              <p:nvPr/>
            </p:nvSpPr>
            <p:spPr bwMode="auto">
              <a:xfrm>
                <a:off x="6001309" y="108830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4" name="Freeform: Shape 1343">
                <a:extLst>
                  <a:ext uri="{FF2B5EF4-FFF2-40B4-BE49-F238E27FC236}">
                    <a16:creationId xmlns:a16="http://schemas.microsoft.com/office/drawing/2014/main" id="{20C21F42-E6DD-4CFF-851B-D11B0C16D83C}"/>
                  </a:ext>
                </a:extLst>
              </p:cNvPr>
              <p:cNvSpPr>
                <a:spLocks noChangeArrowheads="1"/>
              </p:cNvSpPr>
              <p:nvPr/>
            </p:nvSpPr>
            <p:spPr bwMode="auto">
              <a:xfrm>
                <a:off x="6036094" y="1088301"/>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5" name="Freeform: Shape 1344">
                <a:extLst>
                  <a:ext uri="{FF2B5EF4-FFF2-40B4-BE49-F238E27FC236}">
                    <a16:creationId xmlns:a16="http://schemas.microsoft.com/office/drawing/2014/main" id="{6F44CFCE-59EF-43AF-977B-1C3BC62AB49F}"/>
                  </a:ext>
                </a:extLst>
              </p:cNvPr>
              <p:cNvSpPr>
                <a:spLocks noChangeArrowheads="1"/>
              </p:cNvSpPr>
              <p:nvPr/>
            </p:nvSpPr>
            <p:spPr bwMode="auto">
              <a:xfrm>
                <a:off x="6182284" y="1088301"/>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6" y="44541"/>
                    </a:cubicBezTo>
                    <a:cubicBezTo>
                      <a:pt x="46894" y="48941"/>
                      <a:pt x="43806" y="52236"/>
                      <a:pt x="39995" y="54425"/>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2"/>
                    </a:lnTo>
                    <a:cubicBezTo>
                      <a:pt x="452"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2"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6" name="Freeform: Shape 1345">
                <a:extLst>
                  <a:ext uri="{FF2B5EF4-FFF2-40B4-BE49-F238E27FC236}">
                    <a16:creationId xmlns:a16="http://schemas.microsoft.com/office/drawing/2014/main" id="{FBDD70E2-B5A2-483C-A60E-DC3C83A7DD74}"/>
                  </a:ext>
                </a:extLst>
              </p:cNvPr>
              <p:cNvSpPr>
                <a:spLocks noChangeArrowheads="1"/>
              </p:cNvSpPr>
              <p:nvPr/>
            </p:nvSpPr>
            <p:spPr bwMode="auto">
              <a:xfrm>
                <a:off x="6154165" y="108944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347" name="Freeform: Shape 1346">
                <a:extLst>
                  <a:ext uri="{FF2B5EF4-FFF2-40B4-BE49-F238E27FC236}">
                    <a16:creationId xmlns:a16="http://schemas.microsoft.com/office/drawing/2014/main" id="{95755033-2092-4177-A220-4D1495372C39}"/>
                  </a:ext>
                </a:extLst>
              </p:cNvPr>
              <p:cNvSpPr>
                <a:spLocks noChangeArrowheads="1"/>
              </p:cNvSpPr>
              <p:nvPr/>
            </p:nvSpPr>
            <p:spPr bwMode="auto">
              <a:xfrm>
                <a:off x="6247016" y="1131621"/>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761" name="Group 760">
              <a:extLst>
                <a:ext uri="{FF2B5EF4-FFF2-40B4-BE49-F238E27FC236}">
                  <a16:creationId xmlns:a16="http://schemas.microsoft.com/office/drawing/2014/main" id="{9AEBA3D1-B52C-4E91-8EA3-7A11FC3087EE}"/>
                </a:ext>
              </a:extLst>
            </p:cNvPr>
            <p:cNvGrpSpPr/>
            <p:nvPr/>
          </p:nvGrpSpPr>
          <p:grpSpPr>
            <a:xfrm>
              <a:off x="5661274" y="1154492"/>
              <a:ext cx="3074752" cy="3074752"/>
              <a:chOff x="5661274" y="1154492"/>
              <a:chExt cx="3074752" cy="3074752"/>
            </a:xfrm>
          </p:grpSpPr>
          <p:sp>
            <p:nvSpPr>
              <p:cNvPr id="1089" name="Oval 1088">
                <a:extLst>
                  <a:ext uri="{FF2B5EF4-FFF2-40B4-BE49-F238E27FC236}">
                    <a16:creationId xmlns:a16="http://schemas.microsoft.com/office/drawing/2014/main" id="{0824386A-F9F0-48A5-867B-36BEC8814BD8}"/>
                  </a:ext>
                </a:extLst>
              </p:cNvPr>
              <p:cNvSpPr/>
              <p:nvPr/>
            </p:nvSpPr>
            <p:spPr>
              <a:xfrm>
                <a:off x="5661274" y="1154492"/>
                <a:ext cx="3074752" cy="3074752"/>
              </a:xfrm>
              <a:prstGeom prst="ellipse">
                <a:avLst/>
              </a:prstGeom>
              <a:solidFill>
                <a:srgbClr val="FBAF1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90" name="Freeform 190">
                <a:extLst>
                  <a:ext uri="{FF2B5EF4-FFF2-40B4-BE49-F238E27FC236}">
                    <a16:creationId xmlns:a16="http://schemas.microsoft.com/office/drawing/2014/main" id="{B4380759-4153-4F5A-9454-6032F498C1EE}"/>
                  </a:ext>
                </a:extLst>
              </p:cNvPr>
              <p:cNvSpPr>
                <a:spLocks noEditPoints="1"/>
              </p:cNvSpPr>
              <p:nvPr/>
            </p:nvSpPr>
            <p:spPr bwMode="auto">
              <a:xfrm>
                <a:off x="7474972" y="1513617"/>
                <a:ext cx="441325" cy="307975"/>
              </a:xfrm>
              <a:custGeom>
                <a:avLst/>
                <a:gdLst>
                  <a:gd name="T0" fmla="*/ 138 w 139"/>
                  <a:gd name="T1" fmla="*/ 50 h 97"/>
                  <a:gd name="T2" fmla="*/ 126 w 139"/>
                  <a:gd name="T3" fmla="*/ 60 h 97"/>
                  <a:gd name="T4" fmla="*/ 118 w 139"/>
                  <a:gd name="T5" fmla="*/ 54 h 97"/>
                  <a:gd name="T6" fmla="*/ 108 w 139"/>
                  <a:gd name="T7" fmla="*/ 59 h 97"/>
                  <a:gd name="T8" fmla="*/ 101 w 139"/>
                  <a:gd name="T9" fmla="*/ 67 h 97"/>
                  <a:gd name="T10" fmla="*/ 88 w 139"/>
                  <a:gd name="T11" fmla="*/ 76 h 97"/>
                  <a:gd name="T12" fmla="*/ 83 w 139"/>
                  <a:gd name="T13" fmla="*/ 84 h 97"/>
                  <a:gd name="T14" fmla="*/ 74 w 139"/>
                  <a:gd name="T15" fmla="*/ 87 h 97"/>
                  <a:gd name="T16" fmla="*/ 31 w 139"/>
                  <a:gd name="T17" fmla="*/ 73 h 97"/>
                  <a:gd name="T18" fmla="*/ 20 w 139"/>
                  <a:gd name="T19" fmla="*/ 59 h 97"/>
                  <a:gd name="T20" fmla="*/ 6 w 139"/>
                  <a:gd name="T21" fmla="*/ 55 h 97"/>
                  <a:gd name="T22" fmla="*/ 13 w 139"/>
                  <a:gd name="T23" fmla="*/ 12 h 97"/>
                  <a:gd name="T24" fmla="*/ 26 w 139"/>
                  <a:gd name="T25" fmla="*/ 2 h 97"/>
                  <a:gd name="T26" fmla="*/ 37 w 139"/>
                  <a:gd name="T27" fmla="*/ 9 h 97"/>
                  <a:gd name="T28" fmla="*/ 45 w 139"/>
                  <a:gd name="T29" fmla="*/ 10 h 97"/>
                  <a:gd name="T30" fmla="*/ 65 w 139"/>
                  <a:gd name="T31" fmla="*/ 11 h 97"/>
                  <a:gd name="T32" fmla="*/ 81 w 139"/>
                  <a:gd name="T33" fmla="*/ 9 h 97"/>
                  <a:gd name="T34" fmla="*/ 102 w 139"/>
                  <a:gd name="T35" fmla="*/ 14 h 97"/>
                  <a:gd name="T36" fmla="*/ 103 w 139"/>
                  <a:gd name="T37" fmla="*/ 11 h 97"/>
                  <a:gd name="T38" fmla="*/ 114 w 139"/>
                  <a:gd name="T39" fmla="*/ 2 h 97"/>
                  <a:gd name="T40" fmla="*/ 128 w 139"/>
                  <a:gd name="T41" fmla="*/ 17 h 97"/>
                  <a:gd name="T42" fmla="*/ 139 w 139"/>
                  <a:gd name="T43" fmla="*/ 47 h 97"/>
                  <a:gd name="T44" fmla="*/ 62 w 139"/>
                  <a:gd name="T45" fmla="*/ 15 h 97"/>
                  <a:gd name="T46" fmla="*/ 47 w 139"/>
                  <a:gd name="T47" fmla="*/ 15 h 97"/>
                  <a:gd name="T48" fmla="*/ 36 w 139"/>
                  <a:gd name="T49" fmla="*/ 17 h 97"/>
                  <a:gd name="T50" fmla="*/ 24 w 139"/>
                  <a:gd name="T51" fmla="*/ 53 h 97"/>
                  <a:gd name="T52" fmla="*/ 63 w 139"/>
                  <a:gd name="T53" fmla="*/ 89 h 97"/>
                  <a:gd name="T54" fmla="*/ 67 w 139"/>
                  <a:gd name="T55" fmla="*/ 80 h 97"/>
                  <a:gd name="T56" fmla="*/ 59 w 139"/>
                  <a:gd name="T57" fmla="*/ 70 h 97"/>
                  <a:gd name="T58" fmla="*/ 76 w 139"/>
                  <a:gd name="T59" fmla="*/ 80 h 97"/>
                  <a:gd name="T60" fmla="*/ 79 w 139"/>
                  <a:gd name="T61" fmla="*/ 71 h 97"/>
                  <a:gd name="T62" fmla="*/ 71 w 139"/>
                  <a:gd name="T63" fmla="*/ 63 h 97"/>
                  <a:gd name="T64" fmla="*/ 76 w 139"/>
                  <a:gd name="T65" fmla="*/ 63 h 97"/>
                  <a:gd name="T66" fmla="*/ 94 w 139"/>
                  <a:gd name="T67" fmla="*/ 71 h 97"/>
                  <a:gd name="T68" fmla="*/ 84 w 139"/>
                  <a:gd name="T69" fmla="*/ 57 h 97"/>
                  <a:gd name="T70" fmla="*/ 84 w 139"/>
                  <a:gd name="T71" fmla="*/ 53 h 97"/>
                  <a:gd name="T72" fmla="*/ 98 w 139"/>
                  <a:gd name="T73" fmla="*/ 60 h 97"/>
                  <a:gd name="T74" fmla="*/ 101 w 139"/>
                  <a:gd name="T75" fmla="*/ 51 h 97"/>
                  <a:gd name="T76" fmla="*/ 66 w 139"/>
                  <a:gd name="T77" fmla="*/ 38 h 97"/>
                  <a:gd name="T78" fmla="*/ 50 w 139"/>
                  <a:gd name="T79" fmla="*/ 38 h 97"/>
                  <a:gd name="T80" fmla="*/ 56 w 139"/>
                  <a:gd name="T81" fmla="*/ 21 h 97"/>
                  <a:gd name="T82" fmla="*/ 105 w 139"/>
                  <a:gd name="T83" fmla="*/ 19 h 97"/>
                  <a:gd name="T84" fmla="*/ 97 w 139"/>
                  <a:gd name="T85" fmla="*/ 21 h 97"/>
                  <a:gd name="T86" fmla="*/ 79 w 139"/>
                  <a:gd name="T87" fmla="*/ 14 h 97"/>
                  <a:gd name="T88" fmla="*/ 58 w 139"/>
                  <a:gd name="T89" fmla="*/ 26 h 97"/>
                  <a:gd name="T90" fmla="*/ 53 w 139"/>
                  <a:gd name="T91" fmla="*/ 34 h 97"/>
                  <a:gd name="T92" fmla="*/ 64 w 139"/>
                  <a:gd name="T93" fmla="*/ 33 h 97"/>
                  <a:gd name="T94" fmla="*/ 104 w 139"/>
                  <a:gd name="T95" fmla="*/ 47 h 97"/>
                  <a:gd name="T96" fmla="*/ 109 w 139"/>
                  <a:gd name="T97" fmla="*/ 52 h 97"/>
                  <a:gd name="T98" fmla="*/ 115 w 139"/>
                  <a:gd name="T99" fmla="*/ 48 h 97"/>
                  <a:gd name="T100" fmla="*/ 105 w 139"/>
                  <a:gd name="T101" fmla="*/ 19 h 97"/>
                  <a:gd name="T102" fmla="*/ 23 w 139"/>
                  <a:gd name="T103" fmla="*/ 6 h 97"/>
                  <a:gd name="T104" fmla="*/ 20 w 139"/>
                  <a:gd name="T105" fmla="*/ 8 h 97"/>
                  <a:gd name="T106" fmla="*/ 7 w 139"/>
                  <a:gd name="T107" fmla="*/ 46 h 97"/>
                  <a:gd name="T108" fmla="*/ 15 w 139"/>
                  <a:gd name="T109" fmla="*/ 54 h 97"/>
                  <a:gd name="T110" fmla="*/ 32 w 139"/>
                  <a:gd name="T111" fmla="*/ 11 h 97"/>
                  <a:gd name="T112" fmla="*/ 131 w 139"/>
                  <a:gd name="T113" fmla="*/ 51 h 97"/>
                  <a:gd name="T114" fmla="*/ 122 w 139"/>
                  <a:gd name="T115" fmla="*/ 16 h 97"/>
                  <a:gd name="T116" fmla="*/ 116 w 139"/>
                  <a:gd name="T117" fmla="*/ 7 h 97"/>
                  <a:gd name="T118" fmla="*/ 108 w 139"/>
                  <a:gd name="T119" fmla="*/ 11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9" h="97">
                    <a:moveTo>
                      <a:pt x="139" y="49"/>
                    </a:moveTo>
                    <a:cubicBezTo>
                      <a:pt x="139" y="50"/>
                      <a:pt x="139" y="50"/>
                      <a:pt x="138" y="50"/>
                    </a:cubicBezTo>
                    <a:cubicBezTo>
                      <a:pt x="138" y="53"/>
                      <a:pt x="137" y="54"/>
                      <a:pt x="135" y="55"/>
                    </a:cubicBezTo>
                    <a:cubicBezTo>
                      <a:pt x="132" y="57"/>
                      <a:pt x="129" y="58"/>
                      <a:pt x="126" y="60"/>
                    </a:cubicBezTo>
                    <a:cubicBezTo>
                      <a:pt x="123" y="61"/>
                      <a:pt x="120" y="60"/>
                      <a:pt x="119" y="57"/>
                    </a:cubicBezTo>
                    <a:cubicBezTo>
                      <a:pt x="118" y="56"/>
                      <a:pt x="118" y="55"/>
                      <a:pt x="118" y="54"/>
                    </a:cubicBezTo>
                    <a:cubicBezTo>
                      <a:pt x="115" y="56"/>
                      <a:pt x="112" y="57"/>
                      <a:pt x="109" y="58"/>
                    </a:cubicBezTo>
                    <a:cubicBezTo>
                      <a:pt x="109" y="58"/>
                      <a:pt x="109" y="59"/>
                      <a:pt x="108" y="59"/>
                    </a:cubicBezTo>
                    <a:cubicBezTo>
                      <a:pt x="107" y="62"/>
                      <a:pt x="105" y="65"/>
                      <a:pt x="102" y="66"/>
                    </a:cubicBezTo>
                    <a:cubicBezTo>
                      <a:pt x="102" y="66"/>
                      <a:pt x="101" y="66"/>
                      <a:pt x="101" y="67"/>
                    </a:cubicBezTo>
                    <a:cubicBezTo>
                      <a:pt x="101" y="69"/>
                      <a:pt x="101" y="71"/>
                      <a:pt x="100" y="73"/>
                    </a:cubicBezTo>
                    <a:cubicBezTo>
                      <a:pt x="97" y="77"/>
                      <a:pt x="93" y="78"/>
                      <a:pt x="88" y="76"/>
                    </a:cubicBezTo>
                    <a:cubicBezTo>
                      <a:pt x="88" y="76"/>
                      <a:pt x="88" y="76"/>
                      <a:pt x="87" y="76"/>
                    </a:cubicBezTo>
                    <a:cubicBezTo>
                      <a:pt x="87" y="79"/>
                      <a:pt x="86" y="82"/>
                      <a:pt x="83" y="84"/>
                    </a:cubicBezTo>
                    <a:cubicBezTo>
                      <a:pt x="80" y="86"/>
                      <a:pt x="78" y="86"/>
                      <a:pt x="74" y="85"/>
                    </a:cubicBezTo>
                    <a:cubicBezTo>
                      <a:pt x="74" y="86"/>
                      <a:pt x="74" y="86"/>
                      <a:pt x="74" y="87"/>
                    </a:cubicBezTo>
                    <a:cubicBezTo>
                      <a:pt x="72" y="94"/>
                      <a:pt x="65" y="97"/>
                      <a:pt x="60" y="93"/>
                    </a:cubicBezTo>
                    <a:cubicBezTo>
                      <a:pt x="50" y="86"/>
                      <a:pt x="40" y="79"/>
                      <a:pt x="31" y="73"/>
                    </a:cubicBezTo>
                    <a:cubicBezTo>
                      <a:pt x="26" y="70"/>
                      <a:pt x="22" y="65"/>
                      <a:pt x="21" y="60"/>
                    </a:cubicBezTo>
                    <a:cubicBezTo>
                      <a:pt x="20" y="59"/>
                      <a:pt x="20" y="59"/>
                      <a:pt x="20" y="59"/>
                    </a:cubicBezTo>
                    <a:cubicBezTo>
                      <a:pt x="18" y="61"/>
                      <a:pt x="16" y="60"/>
                      <a:pt x="14" y="59"/>
                    </a:cubicBezTo>
                    <a:cubicBezTo>
                      <a:pt x="11" y="58"/>
                      <a:pt x="8" y="56"/>
                      <a:pt x="6" y="55"/>
                    </a:cubicBezTo>
                    <a:cubicBezTo>
                      <a:pt x="1" y="53"/>
                      <a:pt x="0" y="49"/>
                      <a:pt x="2" y="45"/>
                    </a:cubicBezTo>
                    <a:cubicBezTo>
                      <a:pt x="5" y="34"/>
                      <a:pt x="9" y="23"/>
                      <a:pt x="13" y="12"/>
                    </a:cubicBezTo>
                    <a:cubicBezTo>
                      <a:pt x="14" y="10"/>
                      <a:pt x="15" y="8"/>
                      <a:pt x="15" y="6"/>
                    </a:cubicBezTo>
                    <a:cubicBezTo>
                      <a:pt x="17" y="1"/>
                      <a:pt x="21" y="0"/>
                      <a:pt x="26" y="2"/>
                    </a:cubicBezTo>
                    <a:cubicBezTo>
                      <a:pt x="29" y="3"/>
                      <a:pt x="32" y="5"/>
                      <a:pt x="35" y="6"/>
                    </a:cubicBezTo>
                    <a:cubicBezTo>
                      <a:pt x="36" y="7"/>
                      <a:pt x="37" y="8"/>
                      <a:pt x="37" y="9"/>
                    </a:cubicBezTo>
                    <a:cubicBezTo>
                      <a:pt x="37" y="10"/>
                      <a:pt x="38" y="10"/>
                      <a:pt x="39" y="10"/>
                    </a:cubicBezTo>
                    <a:cubicBezTo>
                      <a:pt x="41" y="10"/>
                      <a:pt x="43" y="10"/>
                      <a:pt x="45" y="10"/>
                    </a:cubicBezTo>
                    <a:cubicBezTo>
                      <a:pt x="48" y="9"/>
                      <a:pt x="51" y="8"/>
                      <a:pt x="54" y="8"/>
                    </a:cubicBezTo>
                    <a:cubicBezTo>
                      <a:pt x="58" y="7"/>
                      <a:pt x="62" y="8"/>
                      <a:pt x="65" y="11"/>
                    </a:cubicBezTo>
                    <a:cubicBezTo>
                      <a:pt x="66" y="11"/>
                      <a:pt x="66" y="11"/>
                      <a:pt x="66" y="11"/>
                    </a:cubicBezTo>
                    <a:cubicBezTo>
                      <a:pt x="71" y="8"/>
                      <a:pt x="76" y="7"/>
                      <a:pt x="81" y="9"/>
                    </a:cubicBezTo>
                    <a:cubicBezTo>
                      <a:pt x="84" y="11"/>
                      <a:pt x="87" y="12"/>
                      <a:pt x="90" y="14"/>
                    </a:cubicBezTo>
                    <a:cubicBezTo>
                      <a:pt x="94" y="16"/>
                      <a:pt x="98" y="16"/>
                      <a:pt x="102" y="14"/>
                    </a:cubicBezTo>
                    <a:cubicBezTo>
                      <a:pt x="103" y="14"/>
                      <a:pt x="103" y="14"/>
                      <a:pt x="103" y="14"/>
                    </a:cubicBezTo>
                    <a:cubicBezTo>
                      <a:pt x="103" y="13"/>
                      <a:pt x="102" y="12"/>
                      <a:pt x="103" y="11"/>
                    </a:cubicBezTo>
                    <a:cubicBezTo>
                      <a:pt x="103" y="9"/>
                      <a:pt x="104" y="7"/>
                      <a:pt x="105" y="6"/>
                    </a:cubicBezTo>
                    <a:cubicBezTo>
                      <a:pt x="108" y="5"/>
                      <a:pt x="111" y="3"/>
                      <a:pt x="114" y="2"/>
                    </a:cubicBezTo>
                    <a:cubicBezTo>
                      <a:pt x="118" y="0"/>
                      <a:pt x="123" y="2"/>
                      <a:pt x="124" y="6"/>
                    </a:cubicBezTo>
                    <a:cubicBezTo>
                      <a:pt x="126" y="10"/>
                      <a:pt x="127" y="13"/>
                      <a:pt x="128" y="17"/>
                    </a:cubicBezTo>
                    <a:cubicBezTo>
                      <a:pt x="131" y="26"/>
                      <a:pt x="135" y="35"/>
                      <a:pt x="138" y="45"/>
                    </a:cubicBezTo>
                    <a:cubicBezTo>
                      <a:pt x="138" y="46"/>
                      <a:pt x="139" y="46"/>
                      <a:pt x="139" y="47"/>
                    </a:cubicBezTo>
                    <a:cubicBezTo>
                      <a:pt x="139" y="48"/>
                      <a:pt x="139" y="49"/>
                      <a:pt x="139" y="49"/>
                    </a:cubicBezTo>
                    <a:close/>
                    <a:moveTo>
                      <a:pt x="62" y="15"/>
                    </a:moveTo>
                    <a:cubicBezTo>
                      <a:pt x="60" y="13"/>
                      <a:pt x="57" y="13"/>
                      <a:pt x="55" y="13"/>
                    </a:cubicBezTo>
                    <a:cubicBezTo>
                      <a:pt x="52" y="14"/>
                      <a:pt x="49" y="14"/>
                      <a:pt x="47" y="15"/>
                    </a:cubicBezTo>
                    <a:cubicBezTo>
                      <a:pt x="44" y="16"/>
                      <a:pt x="41" y="16"/>
                      <a:pt x="38" y="16"/>
                    </a:cubicBezTo>
                    <a:cubicBezTo>
                      <a:pt x="37" y="16"/>
                      <a:pt x="36" y="16"/>
                      <a:pt x="36" y="17"/>
                    </a:cubicBezTo>
                    <a:cubicBezTo>
                      <a:pt x="32" y="28"/>
                      <a:pt x="28" y="39"/>
                      <a:pt x="24" y="50"/>
                    </a:cubicBezTo>
                    <a:cubicBezTo>
                      <a:pt x="24" y="51"/>
                      <a:pt x="24" y="52"/>
                      <a:pt x="24" y="53"/>
                    </a:cubicBezTo>
                    <a:cubicBezTo>
                      <a:pt x="25" y="59"/>
                      <a:pt x="28" y="64"/>
                      <a:pt x="33" y="68"/>
                    </a:cubicBezTo>
                    <a:cubicBezTo>
                      <a:pt x="43" y="75"/>
                      <a:pt x="53" y="82"/>
                      <a:pt x="63" y="89"/>
                    </a:cubicBezTo>
                    <a:cubicBezTo>
                      <a:pt x="65" y="90"/>
                      <a:pt x="67" y="89"/>
                      <a:pt x="68" y="88"/>
                    </a:cubicBezTo>
                    <a:cubicBezTo>
                      <a:pt x="70" y="85"/>
                      <a:pt x="69" y="82"/>
                      <a:pt x="67" y="80"/>
                    </a:cubicBezTo>
                    <a:cubicBezTo>
                      <a:pt x="64" y="78"/>
                      <a:pt x="61" y="76"/>
                      <a:pt x="58" y="74"/>
                    </a:cubicBezTo>
                    <a:cubicBezTo>
                      <a:pt x="57" y="73"/>
                      <a:pt x="57" y="71"/>
                      <a:pt x="59" y="70"/>
                    </a:cubicBezTo>
                    <a:cubicBezTo>
                      <a:pt x="60" y="69"/>
                      <a:pt x="61" y="69"/>
                      <a:pt x="62" y="70"/>
                    </a:cubicBezTo>
                    <a:cubicBezTo>
                      <a:pt x="67" y="73"/>
                      <a:pt x="71" y="76"/>
                      <a:pt x="76" y="80"/>
                    </a:cubicBezTo>
                    <a:cubicBezTo>
                      <a:pt x="78" y="81"/>
                      <a:pt x="80" y="80"/>
                      <a:pt x="81" y="78"/>
                    </a:cubicBezTo>
                    <a:cubicBezTo>
                      <a:pt x="83" y="76"/>
                      <a:pt x="82" y="73"/>
                      <a:pt x="79" y="71"/>
                    </a:cubicBezTo>
                    <a:cubicBezTo>
                      <a:pt x="77" y="70"/>
                      <a:pt x="75" y="68"/>
                      <a:pt x="72" y="67"/>
                    </a:cubicBezTo>
                    <a:cubicBezTo>
                      <a:pt x="71" y="66"/>
                      <a:pt x="70" y="64"/>
                      <a:pt x="71" y="63"/>
                    </a:cubicBezTo>
                    <a:cubicBezTo>
                      <a:pt x="72" y="61"/>
                      <a:pt x="74" y="61"/>
                      <a:pt x="75" y="62"/>
                    </a:cubicBezTo>
                    <a:cubicBezTo>
                      <a:pt x="76" y="63"/>
                      <a:pt x="76" y="63"/>
                      <a:pt x="76" y="63"/>
                    </a:cubicBezTo>
                    <a:cubicBezTo>
                      <a:pt x="80" y="65"/>
                      <a:pt x="85" y="68"/>
                      <a:pt x="90" y="71"/>
                    </a:cubicBezTo>
                    <a:cubicBezTo>
                      <a:pt x="91" y="72"/>
                      <a:pt x="92" y="72"/>
                      <a:pt x="94" y="71"/>
                    </a:cubicBezTo>
                    <a:cubicBezTo>
                      <a:pt x="96" y="69"/>
                      <a:pt x="96" y="65"/>
                      <a:pt x="94" y="63"/>
                    </a:cubicBezTo>
                    <a:cubicBezTo>
                      <a:pt x="90" y="61"/>
                      <a:pt x="87" y="59"/>
                      <a:pt x="84" y="57"/>
                    </a:cubicBezTo>
                    <a:cubicBezTo>
                      <a:pt x="83" y="57"/>
                      <a:pt x="82" y="56"/>
                      <a:pt x="82" y="55"/>
                    </a:cubicBezTo>
                    <a:cubicBezTo>
                      <a:pt x="83" y="53"/>
                      <a:pt x="83" y="53"/>
                      <a:pt x="84" y="53"/>
                    </a:cubicBezTo>
                    <a:cubicBezTo>
                      <a:pt x="85" y="52"/>
                      <a:pt x="86" y="53"/>
                      <a:pt x="87" y="53"/>
                    </a:cubicBezTo>
                    <a:cubicBezTo>
                      <a:pt x="91" y="55"/>
                      <a:pt x="94" y="58"/>
                      <a:pt x="98" y="60"/>
                    </a:cubicBezTo>
                    <a:cubicBezTo>
                      <a:pt x="100" y="61"/>
                      <a:pt x="102" y="60"/>
                      <a:pt x="103" y="58"/>
                    </a:cubicBezTo>
                    <a:cubicBezTo>
                      <a:pt x="104" y="56"/>
                      <a:pt x="104" y="53"/>
                      <a:pt x="101" y="51"/>
                    </a:cubicBezTo>
                    <a:cubicBezTo>
                      <a:pt x="94" y="47"/>
                      <a:pt x="87" y="42"/>
                      <a:pt x="81" y="38"/>
                    </a:cubicBezTo>
                    <a:cubicBezTo>
                      <a:pt x="76" y="34"/>
                      <a:pt x="71" y="34"/>
                      <a:pt x="66" y="38"/>
                    </a:cubicBezTo>
                    <a:cubicBezTo>
                      <a:pt x="65" y="39"/>
                      <a:pt x="63" y="40"/>
                      <a:pt x="61" y="40"/>
                    </a:cubicBezTo>
                    <a:cubicBezTo>
                      <a:pt x="57" y="42"/>
                      <a:pt x="53" y="41"/>
                      <a:pt x="50" y="38"/>
                    </a:cubicBezTo>
                    <a:cubicBezTo>
                      <a:pt x="46" y="35"/>
                      <a:pt x="45" y="33"/>
                      <a:pt x="48" y="30"/>
                    </a:cubicBezTo>
                    <a:cubicBezTo>
                      <a:pt x="51" y="26"/>
                      <a:pt x="54" y="24"/>
                      <a:pt x="56" y="21"/>
                    </a:cubicBezTo>
                    <a:cubicBezTo>
                      <a:pt x="58" y="19"/>
                      <a:pt x="60" y="17"/>
                      <a:pt x="62" y="15"/>
                    </a:cubicBezTo>
                    <a:close/>
                    <a:moveTo>
                      <a:pt x="105" y="19"/>
                    </a:moveTo>
                    <a:cubicBezTo>
                      <a:pt x="104" y="19"/>
                      <a:pt x="104" y="19"/>
                      <a:pt x="103" y="19"/>
                    </a:cubicBezTo>
                    <a:cubicBezTo>
                      <a:pt x="101" y="20"/>
                      <a:pt x="99" y="20"/>
                      <a:pt x="97" y="21"/>
                    </a:cubicBezTo>
                    <a:cubicBezTo>
                      <a:pt x="94" y="21"/>
                      <a:pt x="90" y="20"/>
                      <a:pt x="87" y="18"/>
                    </a:cubicBezTo>
                    <a:cubicBezTo>
                      <a:pt x="85" y="17"/>
                      <a:pt x="82" y="16"/>
                      <a:pt x="79" y="14"/>
                    </a:cubicBezTo>
                    <a:cubicBezTo>
                      <a:pt x="75" y="12"/>
                      <a:pt x="71" y="14"/>
                      <a:pt x="68" y="17"/>
                    </a:cubicBezTo>
                    <a:cubicBezTo>
                      <a:pt x="65" y="20"/>
                      <a:pt x="61" y="23"/>
                      <a:pt x="58" y="26"/>
                    </a:cubicBezTo>
                    <a:cubicBezTo>
                      <a:pt x="56" y="28"/>
                      <a:pt x="54" y="30"/>
                      <a:pt x="52" y="33"/>
                    </a:cubicBezTo>
                    <a:cubicBezTo>
                      <a:pt x="52" y="33"/>
                      <a:pt x="52" y="34"/>
                      <a:pt x="53" y="34"/>
                    </a:cubicBezTo>
                    <a:cubicBezTo>
                      <a:pt x="54" y="36"/>
                      <a:pt x="56" y="36"/>
                      <a:pt x="59" y="35"/>
                    </a:cubicBezTo>
                    <a:cubicBezTo>
                      <a:pt x="60" y="35"/>
                      <a:pt x="62" y="34"/>
                      <a:pt x="64" y="33"/>
                    </a:cubicBezTo>
                    <a:cubicBezTo>
                      <a:pt x="70" y="29"/>
                      <a:pt x="76" y="29"/>
                      <a:pt x="82" y="33"/>
                    </a:cubicBezTo>
                    <a:cubicBezTo>
                      <a:pt x="90" y="37"/>
                      <a:pt x="97" y="42"/>
                      <a:pt x="104" y="47"/>
                    </a:cubicBezTo>
                    <a:cubicBezTo>
                      <a:pt x="106" y="48"/>
                      <a:pt x="107" y="50"/>
                      <a:pt x="108" y="51"/>
                    </a:cubicBezTo>
                    <a:cubicBezTo>
                      <a:pt x="109" y="52"/>
                      <a:pt x="109" y="52"/>
                      <a:pt x="109" y="52"/>
                    </a:cubicBezTo>
                    <a:cubicBezTo>
                      <a:pt x="111" y="51"/>
                      <a:pt x="113" y="51"/>
                      <a:pt x="114" y="50"/>
                    </a:cubicBezTo>
                    <a:cubicBezTo>
                      <a:pt x="115" y="49"/>
                      <a:pt x="116" y="49"/>
                      <a:pt x="115" y="48"/>
                    </a:cubicBezTo>
                    <a:cubicBezTo>
                      <a:pt x="112" y="40"/>
                      <a:pt x="110" y="33"/>
                      <a:pt x="107" y="25"/>
                    </a:cubicBezTo>
                    <a:cubicBezTo>
                      <a:pt x="106" y="23"/>
                      <a:pt x="106" y="21"/>
                      <a:pt x="105" y="19"/>
                    </a:cubicBezTo>
                    <a:close/>
                    <a:moveTo>
                      <a:pt x="32" y="11"/>
                    </a:moveTo>
                    <a:cubicBezTo>
                      <a:pt x="29" y="9"/>
                      <a:pt x="26" y="8"/>
                      <a:pt x="23" y="6"/>
                    </a:cubicBezTo>
                    <a:cubicBezTo>
                      <a:pt x="22" y="6"/>
                      <a:pt x="21" y="7"/>
                      <a:pt x="21" y="7"/>
                    </a:cubicBezTo>
                    <a:cubicBezTo>
                      <a:pt x="21" y="7"/>
                      <a:pt x="20" y="8"/>
                      <a:pt x="20" y="8"/>
                    </a:cubicBezTo>
                    <a:cubicBezTo>
                      <a:pt x="18" y="13"/>
                      <a:pt x="17" y="18"/>
                      <a:pt x="15" y="23"/>
                    </a:cubicBezTo>
                    <a:cubicBezTo>
                      <a:pt x="12" y="31"/>
                      <a:pt x="9" y="39"/>
                      <a:pt x="7" y="46"/>
                    </a:cubicBezTo>
                    <a:cubicBezTo>
                      <a:pt x="6" y="48"/>
                      <a:pt x="6" y="49"/>
                      <a:pt x="8" y="50"/>
                    </a:cubicBezTo>
                    <a:cubicBezTo>
                      <a:pt x="11" y="52"/>
                      <a:pt x="13" y="53"/>
                      <a:pt x="15" y="54"/>
                    </a:cubicBezTo>
                    <a:cubicBezTo>
                      <a:pt x="16" y="54"/>
                      <a:pt x="16" y="55"/>
                      <a:pt x="17" y="55"/>
                    </a:cubicBezTo>
                    <a:cubicBezTo>
                      <a:pt x="22" y="40"/>
                      <a:pt x="27" y="26"/>
                      <a:pt x="32" y="11"/>
                    </a:cubicBezTo>
                    <a:close/>
                    <a:moveTo>
                      <a:pt x="124" y="55"/>
                    </a:moveTo>
                    <a:cubicBezTo>
                      <a:pt x="126" y="53"/>
                      <a:pt x="129" y="52"/>
                      <a:pt x="131" y="51"/>
                    </a:cubicBezTo>
                    <a:cubicBezTo>
                      <a:pt x="134" y="50"/>
                      <a:pt x="134" y="49"/>
                      <a:pt x="133" y="47"/>
                    </a:cubicBezTo>
                    <a:cubicBezTo>
                      <a:pt x="129" y="36"/>
                      <a:pt x="126" y="26"/>
                      <a:pt x="122" y="16"/>
                    </a:cubicBezTo>
                    <a:cubicBezTo>
                      <a:pt x="121" y="13"/>
                      <a:pt x="120" y="11"/>
                      <a:pt x="119" y="8"/>
                    </a:cubicBezTo>
                    <a:cubicBezTo>
                      <a:pt x="119" y="6"/>
                      <a:pt x="118" y="6"/>
                      <a:pt x="116" y="7"/>
                    </a:cubicBezTo>
                    <a:cubicBezTo>
                      <a:pt x="115" y="8"/>
                      <a:pt x="113" y="8"/>
                      <a:pt x="112" y="9"/>
                    </a:cubicBezTo>
                    <a:cubicBezTo>
                      <a:pt x="110" y="10"/>
                      <a:pt x="109" y="11"/>
                      <a:pt x="108" y="11"/>
                    </a:cubicBezTo>
                    <a:cubicBezTo>
                      <a:pt x="113" y="26"/>
                      <a:pt x="118" y="40"/>
                      <a:pt x="124" y="5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1091" name="Group 1090">
                <a:extLst>
                  <a:ext uri="{FF2B5EF4-FFF2-40B4-BE49-F238E27FC236}">
                    <a16:creationId xmlns:a16="http://schemas.microsoft.com/office/drawing/2014/main" id="{4396DA37-1FF7-46FF-992A-DA3F284333A2}"/>
                  </a:ext>
                </a:extLst>
              </p:cNvPr>
              <p:cNvGrpSpPr/>
              <p:nvPr/>
            </p:nvGrpSpPr>
            <p:grpSpPr>
              <a:xfrm>
                <a:off x="6942159" y="1218669"/>
                <a:ext cx="99327" cy="109027"/>
                <a:chOff x="6942159" y="1218669"/>
                <a:chExt cx="99327" cy="109027"/>
              </a:xfrm>
            </p:grpSpPr>
            <p:sp>
              <p:nvSpPr>
                <p:cNvPr id="1274" name="Arrow: Chevron 1273">
                  <a:extLst>
                    <a:ext uri="{FF2B5EF4-FFF2-40B4-BE49-F238E27FC236}">
                      <a16:creationId xmlns:a16="http://schemas.microsoft.com/office/drawing/2014/main" id="{661D7938-C0A5-44D4-85CF-154B9D580592}"/>
                    </a:ext>
                  </a:extLst>
                </p:cNvPr>
                <p:cNvSpPr/>
                <p:nvPr/>
              </p:nvSpPr>
              <p:spPr>
                <a:xfrm rot="4741543">
                  <a:off x="6953701" y="1207127"/>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5" name="Arrow: Chevron 1274">
                  <a:extLst>
                    <a:ext uri="{FF2B5EF4-FFF2-40B4-BE49-F238E27FC236}">
                      <a16:creationId xmlns:a16="http://schemas.microsoft.com/office/drawing/2014/main" id="{F5E80916-AFB1-4096-94A8-3BEDE1977886}"/>
                    </a:ext>
                  </a:extLst>
                </p:cNvPr>
                <p:cNvSpPr/>
                <p:nvPr/>
              </p:nvSpPr>
              <p:spPr>
                <a:xfrm rot="4741543">
                  <a:off x="6961588" y="1247799"/>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2" name="Group 1091">
                <a:extLst>
                  <a:ext uri="{FF2B5EF4-FFF2-40B4-BE49-F238E27FC236}">
                    <a16:creationId xmlns:a16="http://schemas.microsoft.com/office/drawing/2014/main" id="{9D2EBED6-0D42-43E8-B2D3-F0E5331D94B2}"/>
                  </a:ext>
                </a:extLst>
              </p:cNvPr>
              <p:cNvGrpSpPr/>
              <p:nvPr/>
            </p:nvGrpSpPr>
            <p:grpSpPr>
              <a:xfrm>
                <a:off x="6260634" y="1505897"/>
                <a:ext cx="119395" cy="98931"/>
                <a:chOff x="6260634" y="1505897"/>
                <a:chExt cx="119395" cy="98931"/>
              </a:xfrm>
            </p:grpSpPr>
            <p:sp>
              <p:nvSpPr>
                <p:cNvPr id="1272" name="Arrow: Chevron 1271">
                  <a:extLst>
                    <a:ext uri="{FF2B5EF4-FFF2-40B4-BE49-F238E27FC236}">
                      <a16:creationId xmlns:a16="http://schemas.microsoft.com/office/drawing/2014/main" id="{EA0AF628-7EE6-4B9C-83B5-157E9EF8FAC5}"/>
                    </a:ext>
                  </a:extLst>
                </p:cNvPr>
                <p:cNvSpPr/>
                <p:nvPr/>
              </p:nvSpPr>
              <p:spPr>
                <a:xfrm rot="2853890">
                  <a:off x="6272176" y="1494355"/>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3" name="Arrow: Chevron 1272">
                  <a:extLst>
                    <a:ext uri="{FF2B5EF4-FFF2-40B4-BE49-F238E27FC236}">
                      <a16:creationId xmlns:a16="http://schemas.microsoft.com/office/drawing/2014/main" id="{B83D0A7D-648E-4808-A2FF-173B7163CF57}"/>
                    </a:ext>
                  </a:extLst>
                </p:cNvPr>
                <p:cNvSpPr/>
                <p:nvPr/>
              </p:nvSpPr>
              <p:spPr>
                <a:xfrm rot="2853890">
                  <a:off x="6300131" y="1524931"/>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3" name="Group 1092">
                <a:extLst>
                  <a:ext uri="{FF2B5EF4-FFF2-40B4-BE49-F238E27FC236}">
                    <a16:creationId xmlns:a16="http://schemas.microsoft.com/office/drawing/2014/main" id="{AB089864-CA98-4261-8FA0-7552342921FD}"/>
                  </a:ext>
                </a:extLst>
              </p:cNvPr>
              <p:cNvGrpSpPr/>
              <p:nvPr/>
            </p:nvGrpSpPr>
            <p:grpSpPr>
              <a:xfrm>
                <a:off x="5799194" y="2067080"/>
                <a:ext cx="106483" cy="107648"/>
                <a:chOff x="5799194" y="2067080"/>
                <a:chExt cx="106483" cy="107648"/>
              </a:xfrm>
            </p:grpSpPr>
            <p:sp>
              <p:nvSpPr>
                <p:cNvPr id="1270" name="Arrow: Chevron 1269">
                  <a:extLst>
                    <a:ext uri="{FF2B5EF4-FFF2-40B4-BE49-F238E27FC236}">
                      <a16:creationId xmlns:a16="http://schemas.microsoft.com/office/drawing/2014/main" id="{32C04E62-E106-4330-AE75-79E64DF8B0AF}"/>
                    </a:ext>
                  </a:extLst>
                </p:cNvPr>
                <p:cNvSpPr/>
                <p:nvPr/>
              </p:nvSpPr>
              <p:spPr>
                <a:xfrm rot="1381766">
                  <a:off x="5799194" y="2067080"/>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71" name="Arrow: Chevron 1270">
                  <a:extLst>
                    <a:ext uri="{FF2B5EF4-FFF2-40B4-BE49-F238E27FC236}">
                      <a16:creationId xmlns:a16="http://schemas.microsoft.com/office/drawing/2014/main" id="{77448DC6-CD1E-4ADD-85AB-D51552D15882}"/>
                    </a:ext>
                  </a:extLst>
                </p:cNvPr>
                <p:cNvSpPr/>
                <p:nvPr/>
              </p:nvSpPr>
              <p:spPr>
                <a:xfrm rot="1381766">
                  <a:off x="5837322" y="2083288"/>
                  <a:ext cx="68355" cy="91440"/>
                </a:xfrm>
                <a:prstGeom prst="chevron">
                  <a:avLst>
                    <a:gd name="adj" fmla="val 68856"/>
                  </a:avLst>
                </a:prstGeom>
                <a:solidFill>
                  <a:srgbClr val="53749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094" name="Group 1093">
                <a:extLst>
                  <a:ext uri="{FF2B5EF4-FFF2-40B4-BE49-F238E27FC236}">
                    <a16:creationId xmlns:a16="http://schemas.microsoft.com/office/drawing/2014/main" id="{F941EC96-251B-4A78-9315-2DAEA24FC00C}"/>
                  </a:ext>
                </a:extLst>
              </p:cNvPr>
              <p:cNvGrpSpPr/>
              <p:nvPr/>
            </p:nvGrpSpPr>
            <p:grpSpPr>
              <a:xfrm>
                <a:off x="6745077" y="1431154"/>
                <a:ext cx="463653" cy="137519"/>
                <a:chOff x="6745077" y="1431154"/>
                <a:chExt cx="463653" cy="137519"/>
              </a:xfrm>
            </p:grpSpPr>
            <p:sp>
              <p:nvSpPr>
                <p:cNvPr id="1263" name="Freeform: Shape 1262">
                  <a:extLst>
                    <a:ext uri="{FF2B5EF4-FFF2-40B4-BE49-F238E27FC236}">
                      <a16:creationId xmlns:a16="http://schemas.microsoft.com/office/drawing/2014/main" id="{0BB969BE-F9AD-4E08-A079-E44D7C4EED14}"/>
                    </a:ext>
                  </a:extLst>
                </p:cNvPr>
                <p:cNvSpPr>
                  <a:spLocks noChangeArrowheads="1"/>
                </p:cNvSpPr>
                <p:nvPr/>
              </p:nvSpPr>
              <p:spPr bwMode="auto">
                <a:xfrm>
                  <a:off x="6877094" y="1431154"/>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4" name="Freeform: Shape 1263">
                  <a:extLst>
                    <a:ext uri="{FF2B5EF4-FFF2-40B4-BE49-F238E27FC236}">
                      <a16:creationId xmlns:a16="http://schemas.microsoft.com/office/drawing/2014/main" id="{618BBEA2-D4D7-42BC-9B6A-E8B655448E9C}"/>
                    </a:ext>
                  </a:extLst>
                </p:cNvPr>
                <p:cNvSpPr>
                  <a:spLocks noChangeArrowheads="1"/>
                </p:cNvSpPr>
                <p:nvPr/>
              </p:nvSpPr>
              <p:spPr bwMode="auto">
                <a:xfrm>
                  <a:off x="6934244" y="1431154"/>
                  <a:ext cx="28932" cy="135422"/>
                </a:xfrm>
                <a:custGeom>
                  <a:avLst/>
                  <a:gdLst/>
                  <a:ahLst/>
                  <a:cxnLst/>
                  <a:rect l="l" t="t" r="r" b="b"/>
                  <a:pathLst>
                    <a:path w="28932" h="135422">
                      <a:moveTo>
                        <a:pt x="0" y="0"/>
                      </a:moveTo>
                      <a:lnTo>
                        <a:pt x="28932" y="0"/>
                      </a:lnTo>
                      <a:lnTo>
                        <a:pt x="28932" y="135422"/>
                      </a:lnTo>
                      <a:lnTo>
                        <a:pt x="0" y="135422"/>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5" name="Freeform: Shape 1264">
                  <a:extLst>
                    <a:ext uri="{FF2B5EF4-FFF2-40B4-BE49-F238E27FC236}">
                      <a16:creationId xmlns:a16="http://schemas.microsoft.com/office/drawing/2014/main" id="{0E92555D-B0EA-44FC-8625-599C37F4C810}"/>
                    </a:ext>
                  </a:extLst>
                </p:cNvPr>
                <p:cNvSpPr>
                  <a:spLocks noChangeArrowheads="1"/>
                </p:cNvSpPr>
                <p:nvPr/>
              </p:nvSpPr>
              <p:spPr bwMode="auto">
                <a:xfrm>
                  <a:off x="6990632" y="1433060"/>
                  <a:ext cx="30646" cy="28933"/>
                </a:xfrm>
                <a:custGeom>
                  <a:avLst/>
                  <a:gdLst/>
                  <a:ahLst/>
                  <a:cxnLst/>
                  <a:rect l="l" t="t" r="r" b="b"/>
                  <a:pathLst>
                    <a:path w="30646" h="28933">
                      <a:moveTo>
                        <a:pt x="15418" y="0"/>
                      </a:moveTo>
                      <a:cubicBezTo>
                        <a:pt x="20121" y="92"/>
                        <a:pt x="23802" y="1480"/>
                        <a:pt x="26459" y="4164"/>
                      </a:cubicBezTo>
                      <a:cubicBezTo>
                        <a:pt x="29116" y="6849"/>
                        <a:pt x="30511" y="10283"/>
                        <a:pt x="30646" y="14467"/>
                      </a:cubicBezTo>
                      <a:cubicBezTo>
                        <a:pt x="30603" y="18567"/>
                        <a:pt x="29215" y="21977"/>
                        <a:pt x="26482" y="24698"/>
                      </a:cubicBezTo>
                      <a:cubicBezTo>
                        <a:pt x="23750" y="27418"/>
                        <a:pt x="19935" y="28830"/>
                        <a:pt x="15037" y="28933"/>
                      </a:cubicBezTo>
                      <a:cubicBezTo>
                        <a:pt x="10413" y="28830"/>
                        <a:pt x="6765" y="27418"/>
                        <a:pt x="4092" y="24698"/>
                      </a:cubicBezTo>
                      <a:cubicBezTo>
                        <a:pt x="1419" y="21977"/>
                        <a:pt x="55" y="18567"/>
                        <a:pt x="0" y="14467"/>
                      </a:cubicBezTo>
                      <a:cubicBezTo>
                        <a:pt x="59" y="10283"/>
                        <a:pt x="1463" y="6849"/>
                        <a:pt x="4211" y="4164"/>
                      </a:cubicBezTo>
                      <a:cubicBezTo>
                        <a:pt x="6959" y="1480"/>
                        <a:pt x="10695" y="92"/>
                        <a:pt x="154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6" name="Freeform: Shape 1265">
                  <a:extLst>
                    <a:ext uri="{FF2B5EF4-FFF2-40B4-BE49-F238E27FC236}">
                      <a16:creationId xmlns:a16="http://schemas.microsoft.com/office/drawing/2014/main" id="{2CEBF9B1-26F3-46FC-8589-061081E17C2A}"/>
                    </a:ext>
                  </a:extLst>
                </p:cNvPr>
                <p:cNvSpPr>
                  <a:spLocks noChangeArrowheads="1"/>
                </p:cNvSpPr>
                <p:nvPr/>
              </p:nvSpPr>
              <p:spPr bwMode="auto">
                <a:xfrm>
                  <a:off x="6745077" y="1438204"/>
                  <a:ext cx="117134" cy="128373"/>
                </a:xfrm>
                <a:custGeom>
                  <a:avLst/>
                  <a:gdLst/>
                  <a:ahLst/>
                  <a:cxnLst/>
                  <a:rect l="l" t="t" r="r" b="b"/>
                  <a:pathLst>
                    <a:path w="117134" h="128373">
                      <a:moveTo>
                        <a:pt x="39045" y="0"/>
                      </a:moveTo>
                      <a:lnTo>
                        <a:pt x="77137" y="0"/>
                      </a:lnTo>
                      <a:lnTo>
                        <a:pt x="117134" y="128373"/>
                      </a:lnTo>
                      <a:lnTo>
                        <a:pt x="85708" y="128373"/>
                      </a:lnTo>
                      <a:lnTo>
                        <a:pt x="75804" y="95417"/>
                      </a:lnTo>
                      <a:lnTo>
                        <a:pt x="39045" y="95417"/>
                      </a:lnTo>
                      <a:lnTo>
                        <a:pt x="29903" y="128373"/>
                      </a:lnTo>
                      <a:lnTo>
                        <a:pt x="0" y="128373"/>
                      </a:lnTo>
                      <a:lnTo>
                        <a:pt x="39045" y="0"/>
                      </a:lnTo>
                      <a:close/>
                      <a:moveTo>
                        <a:pt x="56758" y="21693"/>
                      </a:moveTo>
                      <a:cubicBezTo>
                        <a:pt x="55810" y="25596"/>
                        <a:pt x="54849" y="29750"/>
                        <a:pt x="53877" y="34154"/>
                      </a:cubicBezTo>
                      <a:cubicBezTo>
                        <a:pt x="52905" y="38559"/>
                        <a:pt x="51897" y="42668"/>
                        <a:pt x="50854" y="46482"/>
                      </a:cubicBezTo>
                      <a:lnTo>
                        <a:pt x="43235" y="73723"/>
                      </a:lnTo>
                      <a:lnTo>
                        <a:pt x="71614" y="73723"/>
                      </a:lnTo>
                      <a:lnTo>
                        <a:pt x="63615" y="46469"/>
                      </a:lnTo>
                      <a:cubicBezTo>
                        <a:pt x="62464" y="42578"/>
                        <a:pt x="61337" y="38449"/>
                        <a:pt x="60234" y="34081"/>
                      </a:cubicBezTo>
                      <a:cubicBezTo>
                        <a:pt x="59131" y="29714"/>
                        <a:pt x="58099" y="25584"/>
                        <a:pt x="57139" y="21693"/>
                      </a:cubicBezTo>
                      <a:lnTo>
                        <a:pt x="56758" y="21693"/>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7" name="Freeform: Shape 1266">
                  <a:extLst>
                    <a:ext uri="{FF2B5EF4-FFF2-40B4-BE49-F238E27FC236}">
                      <a16:creationId xmlns:a16="http://schemas.microsoft.com/office/drawing/2014/main" id="{2713DEBE-441F-4230-A8BB-D4043D19822A}"/>
                    </a:ext>
                  </a:extLst>
                </p:cNvPr>
                <p:cNvSpPr>
                  <a:spLocks noChangeArrowheads="1"/>
                </p:cNvSpPr>
                <p:nvPr/>
              </p:nvSpPr>
              <p:spPr bwMode="auto">
                <a:xfrm>
                  <a:off x="7138460" y="1471160"/>
                  <a:ext cx="70270" cy="97513"/>
                </a:xfrm>
                <a:custGeom>
                  <a:avLst/>
                  <a:gdLst/>
                  <a:ahLst/>
                  <a:cxnLst/>
                  <a:rect l="l" t="t" r="r" b="b"/>
                  <a:pathLst>
                    <a:path w="70270" h="97513">
                      <a:moveTo>
                        <a:pt x="40191" y="0"/>
                      </a:moveTo>
                      <a:cubicBezTo>
                        <a:pt x="45670" y="52"/>
                        <a:pt x="50660" y="615"/>
                        <a:pt x="55162" y="1689"/>
                      </a:cubicBezTo>
                      <a:cubicBezTo>
                        <a:pt x="59663" y="2763"/>
                        <a:pt x="63367" y="4040"/>
                        <a:pt x="66273" y="5518"/>
                      </a:cubicBezTo>
                      <a:lnTo>
                        <a:pt x="61325" y="25506"/>
                      </a:lnTo>
                      <a:cubicBezTo>
                        <a:pt x="59140" y="24283"/>
                        <a:pt x="56229" y="23108"/>
                        <a:pt x="52592" y="21980"/>
                      </a:cubicBezTo>
                      <a:cubicBezTo>
                        <a:pt x="48956" y="20853"/>
                        <a:pt x="45140" y="20249"/>
                        <a:pt x="41145" y="20170"/>
                      </a:cubicBezTo>
                      <a:cubicBezTo>
                        <a:pt x="37594" y="20193"/>
                        <a:pt x="34866" y="20861"/>
                        <a:pt x="32962" y="22171"/>
                      </a:cubicBezTo>
                      <a:cubicBezTo>
                        <a:pt x="31057" y="23481"/>
                        <a:pt x="30095" y="25292"/>
                        <a:pt x="30075" y="27603"/>
                      </a:cubicBezTo>
                      <a:cubicBezTo>
                        <a:pt x="29988" y="29806"/>
                        <a:pt x="31069" y="31688"/>
                        <a:pt x="33319" y="33248"/>
                      </a:cubicBezTo>
                      <a:cubicBezTo>
                        <a:pt x="35568" y="34809"/>
                        <a:pt x="39511" y="36548"/>
                        <a:pt x="45146" y="38466"/>
                      </a:cubicBezTo>
                      <a:cubicBezTo>
                        <a:pt x="53925" y="41487"/>
                        <a:pt x="60301" y="45354"/>
                        <a:pt x="64275" y="50067"/>
                      </a:cubicBezTo>
                      <a:cubicBezTo>
                        <a:pt x="68248" y="54780"/>
                        <a:pt x="70247" y="60505"/>
                        <a:pt x="70270" y="67243"/>
                      </a:cubicBezTo>
                      <a:cubicBezTo>
                        <a:pt x="70263" y="76170"/>
                        <a:pt x="66899" y="83405"/>
                        <a:pt x="60178" y="88948"/>
                      </a:cubicBezTo>
                      <a:cubicBezTo>
                        <a:pt x="53457" y="94492"/>
                        <a:pt x="43423" y="97347"/>
                        <a:pt x="30075" y="97513"/>
                      </a:cubicBezTo>
                      <a:cubicBezTo>
                        <a:pt x="23933" y="97473"/>
                        <a:pt x="18278" y="96839"/>
                        <a:pt x="13111" y="95610"/>
                      </a:cubicBezTo>
                      <a:cubicBezTo>
                        <a:pt x="7944" y="94381"/>
                        <a:pt x="3573" y="92795"/>
                        <a:pt x="0" y="90853"/>
                      </a:cubicBezTo>
                      <a:lnTo>
                        <a:pt x="5141" y="70292"/>
                      </a:lnTo>
                      <a:cubicBezTo>
                        <a:pt x="7976" y="71995"/>
                        <a:pt x="11727" y="73544"/>
                        <a:pt x="16394" y="74937"/>
                      </a:cubicBezTo>
                      <a:cubicBezTo>
                        <a:pt x="21062" y="76331"/>
                        <a:pt x="25622" y="77070"/>
                        <a:pt x="30075" y="77153"/>
                      </a:cubicBezTo>
                      <a:cubicBezTo>
                        <a:pt x="34433" y="77133"/>
                        <a:pt x="37598" y="76458"/>
                        <a:pt x="39570" y="75128"/>
                      </a:cubicBezTo>
                      <a:cubicBezTo>
                        <a:pt x="41543" y="73798"/>
                        <a:pt x="42513" y="71932"/>
                        <a:pt x="42481" y="69530"/>
                      </a:cubicBezTo>
                      <a:cubicBezTo>
                        <a:pt x="42584" y="67136"/>
                        <a:pt x="41662" y="65158"/>
                        <a:pt x="39714" y="63598"/>
                      </a:cubicBezTo>
                      <a:cubicBezTo>
                        <a:pt x="37766" y="62038"/>
                        <a:pt x="34172" y="60394"/>
                        <a:pt x="28933" y="58667"/>
                      </a:cubicBezTo>
                      <a:cubicBezTo>
                        <a:pt x="19317" y="55356"/>
                        <a:pt x="12425" y="51258"/>
                        <a:pt x="8257" y="46375"/>
                      </a:cubicBezTo>
                      <a:cubicBezTo>
                        <a:pt x="4090" y="41491"/>
                        <a:pt x="2099" y="36250"/>
                        <a:pt x="2286" y="30652"/>
                      </a:cubicBezTo>
                      <a:cubicBezTo>
                        <a:pt x="2424" y="21709"/>
                        <a:pt x="5859" y="14410"/>
                        <a:pt x="12591" y="8755"/>
                      </a:cubicBezTo>
                      <a:cubicBezTo>
                        <a:pt x="19323" y="3101"/>
                        <a:pt x="28523" y="182"/>
                        <a:pt x="4019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8" name="Freeform: Shape 1267">
                  <a:extLst>
                    <a:ext uri="{FF2B5EF4-FFF2-40B4-BE49-F238E27FC236}">
                      <a16:creationId xmlns:a16="http://schemas.microsoft.com/office/drawing/2014/main" id="{E40D16CD-2026-4AFF-9F4E-BB0295A318A3}"/>
                    </a:ext>
                  </a:extLst>
                </p:cNvPr>
                <p:cNvSpPr>
                  <a:spLocks noChangeArrowheads="1"/>
                </p:cNvSpPr>
                <p:nvPr/>
              </p:nvSpPr>
              <p:spPr bwMode="auto">
                <a:xfrm>
                  <a:off x="7033684" y="1471351"/>
                  <a:ext cx="88560" cy="97131"/>
                </a:xfrm>
                <a:custGeom>
                  <a:avLst/>
                  <a:gdLst/>
                  <a:ahLst/>
                  <a:cxnLst/>
                  <a:rect l="l" t="t" r="r" b="b"/>
                  <a:pathLst>
                    <a:path w="88560" h="97131">
                      <a:moveTo>
                        <a:pt x="47044" y="0"/>
                      </a:moveTo>
                      <a:cubicBezTo>
                        <a:pt x="57031" y="147"/>
                        <a:pt x="65077" y="2455"/>
                        <a:pt x="71183" y="6924"/>
                      </a:cubicBezTo>
                      <a:cubicBezTo>
                        <a:pt x="77289" y="11393"/>
                        <a:pt x="81722" y="17144"/>
                        <a:pt x="84484" y="24175"/>
                      </a:cubicBezTo>
                      <a:cubicBezTo>
                        <a:pt x="87246" y="31207"/>
                        <a:pt x="88604" y="38639"/>
                        <a:pt x="88559" y="46472"/>
                      </a:cubicBezTo>
                      <a:cubicBezTo>
                        <a:pt x="88543" y="48981"/>
                        <a:pt x="88432" y="51241"/>
                        <a:pt x="88226" y="53250"/>
                      </a:cubicBezTo>
                      <a:cubicBezTo>
                        <a:pt x="88020" y="55260"/>
                        <a:pt x="87814" y="56806"/>
                        <a:pt x="87608" y="57888"/>
                      </a:cubicBezTo>
                      <a:lnTo>
                        <a:pt x="27599" y="57888"/>
                      </a:lnTo>
                      <a:cubicBezTo>
                        <a:pt x="28183" y="63885"/>
                        <a:pt x="30971" y="68344"/>
                        <a:pt x="35963" y="71265"/>
                      </a:cubicBezTo>
                      <a:cubicBezTo>
                        <a:pt x="40956" y="74186"/>
                        <a:pt x="46937" y="75640"/>
                        <a:pt x="53907" y="75628"/>
                      </a:cubicBezTo>
                      <a:cubicBezTo>
                        <a:pt x="58826" y="75628"/>
                        <a:pt x="63373" y="75295"/>
                        <a:pt x="67550" y="74627"/>
                      </a:cubicBezTo>
                      <a:cubicBezTo>
                        <a:pt x="71727" y="73959"/>
                        <a:pt x="75748" y="72958"/>
                        <a:pt x="79614" y="71623"/>
                      </a:cubicBezTo>
                      <a:lnTo>
                        <a:pt x="83420" y="91232"/>
                      </a:lnTo>
                      <a:cubicBezTo>
                        <a:pt x="78639" y="93226"/>
                        <a:pt x="73404" y="94709"/>
                        <a:pt x="67716" y="95680"/>
                      </a:cubicBezTo>
                      <a:cubicBezTo>
                        <a:pt x="62028" y="96651"/>
                        <a:pt x="56027" y="97135"/>
                        <a:pt x="49713" y="97131"/>
                      </a:cubicBezTo>
                      <a:cubicBezTo>
                        <a:pt x="33803" y="96977"/>
                        <a:pt x="21564" y="92718"/>
                        <a:pt x="12995" y="84353"/>
                      </a:cubicBezTo>
                      <a:cubicBezTo>
                        <a:pt x="4427" y="75987"/>
                        <a:pt x="95" y="64439"/>
                        <a:pt x="1" y="49707"/>
                      </a:cubicBezTo>
                      <a:cubicBezTo>
                        <a:pt x="-18" y="41656"/>
                        <a:pt x="1648" y="33861"/>
                        <a:pt x="5000" y="26320"/>
                      </a:cubicBezTo>
                      <a:cubicBezTo>
                        <a:pt x="8352" y="18780"/>
                        <a:pt x="13503" y="12553"/>
                        <a:pt x="20453" y="7637"/>
                      </a:cubicBezTo>
                      <a:cubicBezTo>
                        <a:pt x="27404" y="2722"/>
                        <a:pt x="36267" y="176"/>
                        <a:pt x="47044" y="0"/>
                      </a:cubicBezTo>
                      <a:close/>
                      <a:moveTo>
                        <a:pt x="45328" y="19217"/>
                      </a:moveTo>
                      <a:cubicBezTo>
                        <a:pt x="39292" y="19527"/>
                        <a:pt x="34875" y="21720"/>
                        <a:pt x="32079" y="25797"/>
                      </a:cubicBezTo>
                      <a:cubicBezTo>
                        <a:pt x="29283" y="29874"/>
                        <a:pt x="27727" y="33975"/>
                        <a:pt x="27409" y="38100"/>
                      </a:cubicBezTo>
                      <a:lnTo>
                        <a:pt x="61723" y="38100"/>
                      </a:lnTo>
                      <a:cubicBezTo>
                        <a:pt x="61767" y="35645"/>
                        <a:pt x="61339" y="32968"/>
                        <a:pt x="60438" y="30068"/>
                      </a:cubicBezTo>
                      <a:cubicBezTo>
                        <a:pt x="59536" y="27168"/>
                        <a:pt x="57894" y="24660"/>
                        <a:pt x="55509" y="22544"/>
                      </a:cubicBezTo>
                      <a:cubicBezTo>
                        <a:pt x="53125" y="20428"/>
                        <a:pt x="49732" y="19319"/>
                        <a:pt x="45328" y="1921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9" name="Freeform: Shape 1268">
                  <a:extLst>
                    <a:ext uri="{FF2B5EF4-FFF2-40B4-BE49-F238E27FC236}">
                      <a16:creationId xmlns:a16="http://schemas.microsoft.com/office/drawing/2014/main" id="{8C293CA4-7A75-4053-A3CF-F090FA21961B}"/>
                    </a:ext>
                  </a:extLst>
                </p:cNvPr>
                <p:cNvSpPr>
                  <a:spLocks noChangeArrowheads="1"/>
                </p:cNvSpPr>
                <p:nvPr/>
              </p:nvSpPr>
              <p:spPr bwMode="auto">
                <a:xfrm>
                  <a:off x="6991394" y="1473446"/>
                  <a:ext cx="28932" cy="93131"/>
                </a:xfrm>
                <a:custGeom>
                  <a:avLst/>
                  <a:gdLst/>
                  <a:ahLst/>
                  <a:cxnLst/>
                  <a:rect l="l" t="t" r="r" b="b"/>
                  <a:pathLst>
                    <a:path w="28932" h="93131">
                      <a:moveTo>
                        <a:pt x="0" y="0"/>
                      </a:moveTo>
                      <a:lnTo>
                        <a:pt x="28932" y="0"/>
                      </a:lnTo>
                      <a:lnTo>
                        <a:pt x="28932" y="93131"/>
                      </a:lnTo>
                      <a:lnTo>
                        <a:pt x="0" y="93131"/>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1095" name="Group 1094">
                <a:extLst>
                  <a:ext uri="{FF2B5EF4-FFF2-40B4-BE49-F238E27FC236}">
                    <a16:creationId xmlns:a16="http://schemas.microsoft.com/office/drawing/2014/main" id="{DD0001C7-1201-412C-805A-8A7C277ADCA5}"/>
                  </a:ext>
                </a:extLst>
              </p:cNvPr>
              <p:cNvGrpSpPr/>
              <p:nvPr/>
            </p:nvGrpSpPr>
            <p:grpSpPr>
              <a:xfrm>
                <a:off x="5967524" y="1704987"/>
                <a:ext cx="1399361" cy="377252"/>
                <a:chOff x="5967524" y="1704987"/>
                <a:chExt cx="1399361" cy="377252"/>
              </a:xfrm>
            </p:grpSpPr>
            <p:sp>
              <p:nvSpPr>
                <p:cNvPr id="1188" name="Freeform: Shape 1187">
                  <a:extLst>
                    <a:ext uri="{FF2B5EF4-FFF2-40B4-BE49-F238E27FC236}">
                      <a16:creationId xmlns:a16="http://schemas.microsoft.com/office/drawing/2014/main" id="{93D27685-B55A-4888-B3AC-C2D20C15E4C3}"/>
                    </a:ext>
                  </a:extLst>
                </p:cNvPr>
                <p:cNvSpPr>
                  <a:spLocks noChangeArrowheads="1"/>
                </p:cNvSpPr>
                <p:nvPr/>
              </p:nvSpPr>
              <p:spPr bwMode="auto">
                <a:xfrm>
                  <a:off x="6202678" y="1704987"/>
                  <a:ext cx="70395" cy="79653"/>
                </a:xfrm>
                <a:custGeom>
                  <a:avLst/>
                  <a:gdLst/>
                  <a:ahLst/>
                  <a:cxnLst/>
                  <a:rect l="l" t="t" r="r" b="b"/>
                  <a:pathLst>
                    <a:path w="70395" h="79653">
                      <a:moveTo>
                        <a:pt x="35655" y="0"/>
                      </a:moveTo>
                      <a:cubicBezTo>
                        <a:pt x="42743" y="57"/>
                        <a:pt x="48878" y="1733"/>
                        <a:pt x="54062" y="5027"/>
                      </a:cubicBezTo>
                      <a:cubicBezTo>
                        <a:pt x="59246" y="8320"/>
                        <a:pt x="63255" y="12891"/>
                        <a:pt x="66088" y="18738"/>
                      </a:cubicBezTo>
                      <a:cubicBezTo>
                        <a:pt x="68922" y="24585"/>
                        <a:pt x="70358" y="31367"/>
                        <a:pt x="70395" y="39084"/>
                      </a:cubicBezTo>
                      <a:cubicBezTo>
                        <a:pt x="70317" y="47898"/>
                        <a:pt x="68683" y="55317"/>
                        <a:pt x="65491" y="61339"/>
                      </a:cubicBezTo>
                      <a:cubicBezTo>
                        <a:pt x="62300" y="67361"/>
                        <a:pt x="58016" y="71916"/>
                        <a:pt x="52639" y="75004"/>
                      </a:cubicBezTo>
                      <a:cubicBezTo>
                        <a:pt x="47263" y="78092"/>
                        <a:pt x="41258" y="79641"/>
                        <a:pt x="34626" y="79653"/>
                      </a:cubicBezTo>
                      <a:cubicBezTo>
                        <a:pt x="24229" y="79478"/>
                        <a:pt x="15900" y="75860"/>
                        <a:pt x="9638" y="68800"/>
                      </a:cubicBezTo>
                      <a:cubicBezTo>
                        <a:pt x="3377" y="61741"/>
                        <a:pt x="164" y="52292"/>
                        <a:pt x="0" y="40455"/>
                      </a:cubicBezTo>
                      <a:cubicBezTo>
                        <a:pt x="59" y="32254"/>
                        <a:pt x="1616" y="25133"/>
                        <a:pt x="4671" y="19093"/>
                      </a:cubicBezTo>
                      <a:cubicBezTo>
                        <a:pt x="7725" y="13054"/>
                        <a:pt x="11923" y="8373"/>
                        <a:pt x="17264" y="5052"/>
                      </a:cubicBezTo>
                      <a:cubicBezTo>
                        <a:pt x="22606" y="1731"/>
                        <a:pt x="28736" y="47"/>
                        <a:pt x="35655" y="0"/>
                      </a:cubicBezTo>
                      <a:close/>
                      <a:moveTo>
                        <a:pt x="35312" y="8101"/>
                      </a:moveTo>
                      <a:cubicBezTo>
                        <a:pt x="29786" y="8187"/>
                        <a:pt x="25186" y="9718"/>
                        <a:pt x="21511" y="12696"/>
                      </a:cubicBezTo>
                      <a:cubicBezTo>
                        <a:pt x="17836" y="15673"/>
                        <a:pt x="15083" y="19584"/>
                        <a:pt x="13250" y="24429"/>
                      </a:cubicBezTo>
                      <a:cubicBezTo>
                        <a:pt x="11417" y="29273"/>
                        <a:pt x="10501" y="34539"/>
                        <a:pt x="10502" y="40227"/>
                      </a:cubicBezTo>
                      <a:cubicBezTo>
                        <a:pt x="10514" y="45832"/>
                        <a:pt x="11480" y="50995"/>
                        <a:pt x="13398" y="55716"/>
                      </a:cubicBezTo>
                      <a:cubicBezTo>
                        <a:pt x="15316" y="60436"/>
                        <a:pt x="18111" y="64236"/>
                        <a:pt x="21782" y="67115"/>
                      </a:cubicBezTo>
                      <a:cubicBezTo>
                        <a:pt x="25454" y="69993"/>
                        <a:pt x="29925" y="71472"/>
                        <a:pt x="35197" y="71552"/>
                      </a:cubicBezTo>
                      <a:cubicBezTo>
                        <a:pt x="40469" y="71481"/>
                        <a:pt x="44941" y="70010"/>
                        <a:pt x="48613" y="67140"/>
                      </a:cubicBezTo>
                      <a:cubicBezTo>
                        <a:pt x="52284" y="64270"/>
                        <a:pt x="55079" y="60428"/>
                        <a:pt x="56997" y="55614"/>
                      </a:cubicBezTo>
                      <a:cubicBezTo>
                        <a:pt x="58915" y="50801"/>
                        <a:pt x="59881" y="45443"/>
                        <a:pt x="59893" y="39541"/>
                      </a:cubicBezTo>
                      <a:cubicBezTo>
                        <a:pt x="59897" y="34294"/>
                        <a:pt x="59001" y="29290"/>
                        <a:pt x="57204" y="24530"/>
                      </a:cubicBezTo>
                      <a:cubicBezTo>
                        <a:pt x="55408" y="19770"/>
                        <a:pt x="52691" y="15868"/>
                        <a:pt x="49053" y="12823"/>
                      </a:cubicBezTo>
                      <a:cubicBezTo>
                        <a:pt x="45415" y="9777"/>
                        <a:pt x="40834" y="8204"/>
                        <a:pt x="35312" y="810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9" name="Freeform: Shape 1188">
                  <a:extLst>
                    <a:ext uri="{FF2B5EF4-FFF2-40B4-BE49-F238E27FC236}">
                      <a16:creationId xmlns:a16="http://schemas.microsoft.com/office/drawing/2014/main" id="{87697415-F974-4B72-B093-382EEEBF9960}"/>
                    </a:ext>
                  </a:extLst>
                </p:cNvPr>
                <p:cNvSpPr>
                  <a:spLocks noChangeArrowheads="1"/>
                </p:cNvSpPr>
                <p:nvPr/>
              </p:nvSpPr>
              <p:spPr bwMode="auto">
                <a:xfrm>
                  <a:off x="6510449" y="1706358"/>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0" name="Freeform: Shape 1189">
                  <a:extLst>
                    <a:ext uri="{FF2B5EF4-FFF2-40B4-BE49-F238E27FC236}">
                      <a16:creationId xmlns:a16="http://schemas.microsoft.com/office/drawing/2014/main" id="{40F65E89-8876-4C1E-BAB7-354DF41C5DB7}"/>
                    </a:ext>
                  </a:extLst>
                </p:cNvPr>
                <p:cNvSpPr>
                  <a:spLocks noChangeArrowheads="1"/>
                </p:cNvSpPr>
                <p:nvPr/>
              </p:nvSpPr>
              <p:spPr bwMode="auto">
                <a:xfrm>
                  <a:off x="6681899" y="1706358"/>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5"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1" name="Freeform: Shape 1190">
                  <a:extLst>
                    <a:ext uri="{FF2B5EF4-FFF2-40B4-BE49-F238E27FC236}">
                      <a16:creationId xmlns:a16="http://schemas.microsoft.com/office/drawing/2014/main" id="{54F27703-D784-46DD-AA94-A26D56118EEB}"/>
                    </a:ext>
                  </a:extLst>
                </p:cNvPr>
                <p:cNvSpPr>
                  <a:spLocks noChangeArrowheads="1"/>
                </p:cNvSpPr>
                <p:nvPr/>
              </p:nvSpPr>
              <p:spPr bwMode="auto">
                <a:xfrm>
                  <a:off x="6638770" y="17148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2" name="Freeform: Shape 1191">
                  <a:extLst>
                    <a:ext uri="{FF2B5EF4-FFF2-40B4-BE49-F238E27FC236}">
                      <a16:creationId xmlns:a16="http://schemas.microsoft.com/office/drawing/2014/main" id="{555ACBA6-5022-496C-ACCF-B3426C0B9079}"/>
                    </a:ext>
                  </a:extLst>
                </p:cNvPr>
                <p:cNvSpPr>
                  <a:spLocks noChangeArrowheads="1"/>
                </p:cNvSpPr>
                <p:nvPr/>
              </p:nvSpPr>
              <p:spPr bwMode="auto">
                <a:xfrm>
                  <a:off x="6282650" y="1726932"/>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3" name="Freeform: Shape 1192">
                  <a:extLst>
                    <a:ext uri="{FF2B5EF4-FFF2-40B4-BE49-F238E27FC236}">
                      <a16:creationId xmlns:a16="http://schemas.microsoft.com/office/drawing/2014/main" id="{ADF81F78-F0D1-4E69-B29B-553DDE3A08E7}"/>
                    </a:ext>
                  </a:extLst>
                </p:cNvPr>
                <p:cNvSpPr>
                  <a:spLocks noChangeArrowheads="1"/>
                </p:cNvSpPr>
                <p:nvPr/>
              </p:nvSpPr>
              <p:spPr bwMode="auto">
                <a:xfrm>
                  <a:off x="6317207" y="1726932"/>
                  <a:ext cx="51763" cy="80340"/>
                </a:xfrm>
                <a:custGeom>
                  <a:avLst/>
                  <a:gdLst/>
                  <a:ahLst/>
                  <a:cxnLst/>
                  <a:rect l="l" t="t" r="r" b="b"/>
                  <a:pathLst>
                    <a:path w="51763" h="80340">
                      <a:moveTo>
                        <a:pt x="25024" y="0"/>
                      </a:moveTo>
                      <a:cubicBezTo>
                        <a:pt x="29789" y="109"/>
                        <a:pt x="33553" y="1117"/>
                        <a:pt x="36316" y="3024"/>
                      </a:cubicBezTo>
                      <a:cubicBezTo>
                        <a:pt x="39079" y="4930"/>
                        <a:pt x="41070"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8"/>
                      </a:cubicBezTo>
                      <a:cubicBezTo>
                        <a:pt x="48025" y="68069"/>
                        <a:pt x="46056" y="71313"/>
                        <a:pt x="43431" y="73721"/>
                      </a:cubicBezTo>
                      <a:cubicBezTo>
                        <a:pt x="40624" y="76143"/>
                        <a:pt x="37437" y="77859"/>
                        <a:pt x="33871" y="78870"/>
                      </a:cubicBezTo>
                      <a:cubicBezTo>
                        <a:pt x="30306" y="79880"/>
                        <a:pt x="26747" y="80370"/>
                        <a:pt x="23194" y="80339"/>
                      </a:cubicBezTo>
                      <a:cubicBezTo>
                        <a:pt x="19804" y="80334"/>
                        <a:pt x="16465" y="79944"/>
                        <a:pt x="13176" y="79169"/>
                      </a:cubicBezTo>
                      <a:cubicBezTo>
                        <a:pt x="9887" y="78394"/>
                        <a:pt x="7093" y="77263"/>
                        <a:pt x="4794" y="75775"/>
                      </a:cubicBezTo>
                      <a:lnTo>
                        <a:pt x="7305" y="68005"/>
                      </a:lnTo>
                      <a:cubicBezTo>
                        <a:pt x="9151" y="69242"/>
                        <a:pt x="11455" y="70285"/>
                        <a:pt x="14218" y="71136"/>
                      </a:cubicBezTo>
                      <a:cubicBezTo>
                        <a:pt x="16981" y="71987"/>
                        <a:pt x="20088" y="72430"/>
                        <a:pt x="23537" y="72466"/>
                      </a:cubicBezTo>
                      <a:cubicBezTo>
                        <a:pt x="28783" y="72535"/>
                        <a:pt x="33043" y="71053"/>
                        <a:pt x="36316" y="68020"/>
                      </a:cubicBezTo>
                      <a:cubicBezTo>
                        <a:pt x="39589" y="64987"/>
                        <a:pt x="41276" y="59989"/>
                        <a:pt x="41376" y="53027"/>
                      </a:cubicBezTo>
                      <a:lnTo>
                        <a:pt x="41376" y="46977"/>
                      </a:lnTo>
                      <a:lnTo>
                        <a:pt x="41148" y="46977"/>
                      </a:lnTo>
                      <a:cubicBezTo>
                        <a:pt x="39649" y="49610"/>
                        <a:pt x="37415" y="51793"/>
                        <a:pt x="34444" y="53526"/>
                      </a:cubicBezTo>
                      <a:cubicBezTo>
                        <a:pt x="31473" y="55259"/>
                        <a:pt x="27838" y="56157"/>
                        <a:pt x="23537" y="56221"/>
                      </a:cubicBezTo>
                      <a:cubicBezTo>
                        <a:pt x="16553" y="56055"/>
                        <a:pt x="10915" y="53476"/>
                        <a:pt x="6623" y="48483"/>
                      </a:cubicBezTo>
                      <a:cubicBezTo>
                        <a:pt x="2331" y="43491"/>
                        <a:pt x="123" y="37081"/>
                        <a:pt x="0" y="29254"/>
                      </a:cubicBezTo>
                      <a:cubicBezTo>
                        <a:pt x="72"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7" y="48427"/>
                        <a:pt x="26511" y="48578"/>
                      </a:cubicBezTo>
                      <a:cubicBezTo>
                        <a:pt x="29715" y="48549"/>
                        <a:pt x="32569" y="47634"/>
                        <a:pt x="35073" y="45833"/>
                      </a:cubicBezTo>
                      <a:cubicBezTo>
                        <a:pt x="37577" y="44032"/>
                        <a:pt x="39373" y="41517"/>
                        <a:pt x="40462" y="38287"/>
                      </a:cubicBezTo>
                      <a:cubicBezTo>
                        <a:pt x="40745" y="37420"/>
                        <a:pt x="40950" y="36524"/>
                        <a:pt x="41076" y="35600"/>
                      </a:cubicBezTo>
                      <a:cubicBezTo>
                        <a:pt x="41203"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4" y="12922"/>
                        <a:pt x="35759" y="10902"/>
                      </a:cubicBezTo>
                      <a:cubicBezTo>
                        <a:pt x="33393" y="8882"/>
                        <a:pt x="30349"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4" name="Freeform: Shape 1193">
                  <a:extLst>
                    <a:ext uri="{FF2B5EF4-FFF2-40B4-BE49-F238E27FC236}">
                      <a16:creationId xmlns:a16="http://schemas.microsoft.com/office/drawing/2014/main" id="{CE3A2390-60EA-4DE9-8CA7-9171FA5A69AF}"/>
                    </a:ext>
                  </a:extLst>
                </p:cNvPr>
                <p:cNvSpPr>
                  <a:spLocks noChangeArrowheads="1"/>
                </p:cNvSpPr>
                <p:nvPr/>
              </p:nvSpPr>
              <p:spPr bwMode="auto">
                <a:xfrm>
                  <a:off x="6383539" y="172693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5" name="Freeform: Shape 1194">
                  <a:extLst>
                    <a:ext uri="{FF2B5EF4-FFF2-40B4-BE49-F238E27FC236}">
                      <a16:creationId xmlns:a16="http://schemas.microsoft.com/office/drawing/2014/main" id="{FC175C91-8450-4B6E-8AA2-E20547E935C8}"/>
                    </a:ext>
                  </a:extLst>
                </p:cNvPr>
                <p:cNvSpPr>
                  <a:spLocks noChangeArrowheads="1"/>
                </p:cNvSpPr>
                <p:nvPr/>
              </p:nvSpPr>
              <p:spPr bwMode="auto">
                <a:xfrm>
                  <a:off x="6444575" y="17269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6" name="Freeform: Shape 1195">
                  <a:extLst>
                    <a:ext uri="{FF2B5EF4-FFF2-40B4-BE49-F238E27FC236}">
                      <a16:creationId xmlns:a16="http://schemas.microsoft.com/office/drawing/2014/main" id="{F73C50CC-7484-4BF8-A092-DD22C77F9307}"/>
                    </a:ext>
                  </a:extLst>
                </p:cNvPr>
                <p:cNvSpPr>
                  <a:spLocks noChangeArrowheads="1"/>
                </p:cNvSpPr>
                <p:nvPr/>
              </p:nvSpPr>
              <p:spPr bwMode="auto">
                <a:xfrm>
                  <a:off x="6583564" y="172693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7" name="Freeform: Shape 1196">
                  <a:extLst>
                    <a:ext uri="{FF2B5EF4-FFF2-40B4-BE49-F238E27FC236}">
                      <a16:creationId xmlns:a16="http://schemas.microsoft.com/office/drawing/2014/main" id="{EAD57BDE-89E4-4526-BB6C-AB3758D1F385}"/>
                    </a:ext>
                  </a:extLst>
                </p:cNvPr>
                <p:cNvSpPr>
                  <a:spLocks noChangeArrowheads="1"/>
                </p:cNvSpPr>
                <p:nvPr/>
              </p:nvSpPr>
              <p:spPr bwMode="auto">
                <a:xfrm>
                  <a:off x="6707732" y="17269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8" name="Freeform: Shape 1197">
                  <a:extLst>
                    <a:ext uri="{FF2B5EF4-FFF2-40B4-BE49-F238E27FC236}">
                      <a16:creationId xmlns:a16="http://schemas.microsoft.com/office/drawing/2014/main" id="{BF113BC8-ABCE-41F4-98E1-FB3942D22BC2}"/>
                    </a:ext>
                  </a:extLst>
                </p:cNvPr>
                <p:cNvSpPr>
                  <a:spLocks noChangeArrowheads="1"/>
                </p:cNvSpPr>
                <p:nvPr/>
              </p:nvSpPr>
              <p:spPr bwMode="auto">
                <a:xfrm>
                  <a:off x="6777950" y="17269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99" name="Freeform: Shape 1198">
                  <a:extLst>
                    <a:ext uri="{FF2B5EF4-FFF2-40B4-BE49-F238E27FC236}">
                      <a16:creationId xmlns:a16="http://schemas.microsoft.com/office/drawing/2014/main" id="{F064CA7D-2D10-4565-9EF8-4FDE6460A62B}"/>
                    </a:ext>
                  </a:extLst>
                </p:cNvPr>
                <p:cNvSpPr>
                  <a:spLocks noChangeArrowheads="1"/>
                </p:cNvSpPr>
                <p:nvPr/>
              </p:nvSpPr>
              <p:spPr bwMode="auto">
                <a:xfrm>
                  <a:off x="6841310" y="1726933"/>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0" name="Freeform: Shape 1199">
                  <a:extLst>
                    <a:ext uri="{FF2B5EF4-FFF2-40B4-BE49-F238E27FC236}">
                      <a16:creationId xmlns:a16="http://schemas.microsoft.com/office/drawing/2014/main" id="{FAE7DC52-D961-427C-A46F-E8C0B93C246F}"/>
                    </a:ext>
                  </a:extLst>
                </p:cNvPr>
                <p:cNvSpPr>
                  <a:spLocks noChangeArrowheads="1"/>
                </p:cNvSpPr>
                <p:nvPr/>
              </p:nvSpPr>
              <p:spPr bwMode="auto">
                <a:xfrm>
                  <a:off x="6907757" y="17269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20"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1" name="Freeform: Shape 1200">
                  <a:extLst>
                    <a:ext uri="{FF2B5EF4-FFF2-40B4-BE49-F238E27FC236}">
                      <a16:creationId xmlns:a16="http://schemas.microsoft.com/office/drawing/2014/main" id="{91C5D193-C159-4C7A-9FEC-D9A5773B0F8C}"/>
                    </a:ext>
                  </a:extLst>
                </p:cNvPr>
                <p:cNvSpPr>
                  <a:spLocks noChangeArrowheads="1"/>
                </p:cNvSpPr>
                <p:nvPr/>
              </p:nvSpPr>
              <p:spPr bwMode="auto">
                <a:xfrm>
                  <a:off x="6977975" y="172693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2" name="Freeform: Shape 1201">
                  <a:extLst>
                    <a:ext uri="{FF2B5EF4-FFF2-40B4-BE49-F238E27FC236}">
                      <a16:creationId xmlns:a16="http://schemas.microsoft.com/office/drawing/2014/main" id="{FB970327-D297-4A6E-B495-FB7168565EC6}"/>
                    </a:ext>
                  </a:extLst>
                </p:cNvPr>
                <p:cNvSpPr>
                  <a:spLocks noChangeArrowheads="1"/>
                </p:cNvSpPr>
                <p:nvPr/>
              </p:nvSpPr>
              <p:spPr bwMode="auto">
                <a:xfrm>
                  <a:off x="6511706" y="17280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3" name="Freeform: Shape 1202">
                  <a:extLst>
                    <a:ext uri="{FF2B5EF4-FFF2-40B4-BE49-F238E27FC236}">
                      <a16:creationId xmlns:a16="http://schemas.microsoft.com/office/drawing/2014/main" id="{7B954B4C-FDDF-46A8-92B1-C914556580A4}"/>
                    </a:ext>
                  </a:extLst>
                </p:cNvPr>
                <p:cNvSpPr>
                  <a:spLocks noChangeArrowheads="1"/>
                </p:cNvSpPr>
                <p:nvPr/>
              </p:nvSpPr>
              <p:spPr bwMode="auto">
                <a:xfrm>
                  <a:off x="6533996" y="1728076"/>
                  <a:ext cx="44791" cy="55307"/>
                </a:xfrm>
                <a:custGeom>
                  <a:avLst/>
                  <a:gdLst/>
                  <a:ahLst/>
                  <a:cxnLst/>
                  <a:rect l="l" t="t" r="r" b="b"/>
                  <a:pathLst>
                    <a:path w="44791" h="55307">
                      <a:moveTo>
                        <a:pt x="2285" y="0"/>
                      </a:moveTo>
                      <a:lnTo>
                        <a:pt x="44334" y="0"/>
                      </a:lnTo>
                      <a:lnTo>
                        <a:pt x="44334" y="6275"/>
                      </a:lnTo>
                      <a:lnTo>
                        <a:pt x="19653" y="38402"/>
                      </a:lnTo>
                      <a:cubicBezTo>
                        <a:pt x="18465" y="39943"/>
                        <a:pt x="17299" y="41434"/>
                        <a:pt x="16154" y="42875"/>
                      </a:cubicBezTo>
                      <a:cubicBezTo>
                        <a:pt x="15009" y="44316"/>
                        <a:pt x="13814" y="45722"/>
                        <a:pt x="12569" y="47092"/>
                      </a:cubicBezTo>
                      <a:lnTo>
                        <a:pt x="12569" y="47320"/>
                      </a:lnTo>
                      <a:lnTo>
                        <a:pt x="44791" y="47320"/>
                      </a:lnTo>
                      <a:lnTo>
                        <a:pt x="44791" y="55307"/>
                      </a:lnTo>
                      <a:lnTo>
                        <a:pt x="0" y="55307"/>
                      </a:lnTo>
                      <a:lnTo>
                        <a:pt x="0" y="49488"/>
                      </a:lnTo>
                      <a:lnTo>
                        <a:pt x="24909" y="16905"/>
                      </a:lnTo>
                      <a:cubicBezTo>
                        <a:pt x="26157" y="15378"/>
                        <a:pt x="27375" y="13916"/>
                        <a:pt x="28566" y="12517"/>
                      </a:cubicBezTo>
                      <a:cubicBezTo>
                        <a:pt x="29756" y="11119"/>
                        <a:pt x="30975" y="9685"/>
                        <a:pt x="32222" y="8215"/>
                      </a:cubicBezTo>
                      <a:lnTo>
                        <a:pt x="32222" y="7987"/>
                      </a:lnTo>
                      <a:lnTo>
                        <a:pt x="2285" y="7987"/>
                      </a:lnTo>
                      <a:lnTo>
                        <a:pt x="228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4" name="Freeform: Shape 1203">
                  <a:extLst>
                    <a:ext uri="{FF2B5EF4-FFF2-40B4-BE49-F238E27FC236}">
                      <a16:creationId xmlns:a16="http://schemas.microsoft.com/office/drawing/2014/main" id="{D69C06C5-6A62-4C4F-B6AF-512CF7E66BB4}"/>
                    </a:ext>
                  </a:extLst>
                </p:cNvPr>
                <p:cNvSpPr>
                  <a:spLocks noChangeArrowheads="1"/>
                </p:cNvSpPr>
                <p:nvPr/>
              </p:nvSpPr>
              <p:spPr bwMode="auto">
                <a:xfrm>
                  <a:off x="6683156" y="17280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5" name="Freeform: Shape 1204">
                  <a:extLst>
                    <a:ext uri="{FF2B5EF4-FFF2-40B4-BE49-F238E27FC236}">
                      <a16:creationId xmlns:a16="http://schemas.microsoft.com/office/drawing/2014/main" id="{0141E2B6-9922-4D3F-934B-E0112B296B99}"/>
                    </a:ext>
                  </a:extLst>
                </p:cNvPr>
                <p:cNvSpPr>
                  <a:spLocks noChangeArrowheads="1"/>
                </p:cNvSpPr>
                <p:nvPr/>
              </p:nvSpPr>
              <p:spPr bwMode="auto">
                <a:xfrm>
                  <a:off x="6155281" y="1845118"/>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3"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6" name="Freeform: Shape 1205">
                  <a:extLst>
                    <a:ext uri="{FF2B5EF4-FFF2-40B4-BE49-F238E27FC236}">
                      <a16:creationId xmlns:a16="http://schemas.microsoft.com/office/drawing/2014/main" id="{FD4FBF7F-73BC-4FAC-9B15-60A983A05CA5}"/>
                    </a:ext>
                  </a:extLst>
                </p:cNvPr>
                <p:cNvSpPr>
                  <a:spLocks noChangeArrowheads="1"/>
                </p:cNvSpPr>
                <p:nvPr/>
              </p:nvSpPr>
              <p:spPr bwMode="auto">
                <a:xfrm>
                  <a:off x="6336256" y="1845118"/>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2"/>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7" name="Freeform: Shape 1206">
                  <a:extLst>
                    <a:ext uri="{FF2B5EF4-FFF2-40B4-BE49-F238E27FC236}">
                      <a16:creationId xmlns:a16="http://schemas.microsoft.com/office/drawing/2014/main" id="{38433BBE-C2B6-4A41-A42F-CDFD22094425}"/>
                    </a:ext>
                  </a:extLst>
                </p:cNvPr>
                <p:cNvSpPr>
                  <a:spLocks noChangeArrowheads="1"/>
                </p:cNvSpPr>
                <p:nvPr/>
              </p:nvSpPr>
              <p:spPr bwMode="auto">
                <a:xfrm>
                  <a:off x="6530756" y="1845119"/>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8" name="Freeform: Shape 1207">
                  <a:extLst>
                    <a:ext uri="{FF2B5EF4-FFF2-40B4-BE49-F238E27FC236}">
                      <a16:creationId xmlns:a16="http://schemas.microsoft.com/office/drawing/2014/main" id="{7D92C344-20B7-420F-ABB7-29C37FC3D409}"/>
                    </a:ext>
                  </a:extLst>
                </p:cNvPr>
                <p:cNvSpPr>
                  <a:spLocks noChangeArrowheads="1"/>
                </p:cNvSpPr>
                <p:nvPr/>
              </p:nvSpPr>
              <p:spPr bwMode="auto">
                <a:xfrm>
                  <a:off x="6778406" y="184511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7"/>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09" name="Freeform: Shape 1208">
                  <a:extLst>
                    <a:ext uri="{FF2B5EF4-FFF2-40B4-BE49-F238E27FC236}">
                      <a16:creationId xmlns:a16="http://schemas.microsoft.com/office/drawing/2014/main" id="{C914F725-03AC-4FD4-9A50-9EA417D33F92}"/>
                    </a:ext>
                  </a:extLst>
                </p:cNvPr>
                <p:cNvSpPr>
                  <a:spLocks noChangeArrowheads="1"/>
                </p:cNvSpPr>
                <p:nvPr/>
              </p:nvSpPr>
              <p:spPr bwMode="auto">
                <a:xfrm>
                  <a:off x="606277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0" name="Freeform: Shape 1209">
                  <a:extLst>
                    <a:ext uri="{FF2B5EF4-FFF2-40B4-BE49-F238E27FC236}">
                      <a16:creationId xmlns:a16="http://schemas.microsoft.com/office/drawing/2014/main" id="{726B91DB-8AE5-4D93-8FB2-00C225963B68}"/>
                    </a:ext>
                  </a:extLst>
                </p:cNvPr>
                <p:cNvSpPr>
                  <a:spLocks noChangeArrowheads="1"/>
                </p:cNvSpPr>
                <p:nvPr/>
              </p:nvSpPr>
              <p:spPr bwMode="auto">
                <a:xfrm>
                  <a:off x="6224699"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1" name="Freeform: Shape 1210">
                  <a:extLst>
                    <a:ext uri="{FF2B5EF4-FFF2-40B4-BE49-F238E27FC236}">
                      <a16:creationId xmlns:a16="http://schemas.microsoft.com/office/drawing/2014/main" id="{6417B87E-30E4-478B-9242-F91EFAEF92B8}"/>
                    </a:ext>
                  </a:extLst>
                </p:cNvPr>
                <p:cNvSpPr>
                  <a:spLocks noChangeArrowheads="1"/>
                </p:cNvSpPr>
                <p:nvPr/>
              </p:nvSpPr>
              <p:spPr bwMode="auto">
                <a:xfrm>
                  <a:off x="631042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2" name="Freeform: Shape 1211">
                  <a:extLst>
                    <a:ext uri="{FF2B5EF4-FFF2-40B4-BE49-F238E27FC236}">
                      <a16:creationId xmlns:a16="http://schemas.microsoft.com/office/drawing/2014/main" id="{BF013043-5D6B-43A0-8DA5-C16B0A019301}"/>
                    </a:ext>
                  </a:extLst>
                </p:cNvPr>
                <p:cNvSpPr>
                  <a:spLocks noChangeArrowheads="1"/>
                </p:cNvSpPr>
                <p:nvPr/>
              </p:nvSpPr>
              <p:spPr bwMode="auto">
                <a:xfrm>
                  <a:off x="6710474" y="184923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3" name="Freeform: Shape 1212">
                  <a:extLst>
                    <a:ext uri="{FF2B5EF4-FFF2-40B4-BE49-F238E27FC236}">
                      <a16:creationId xmlns:a16="http://schemas.microsoft.com/office/drawing/2014/main" id="{488F6931-8F84-4D58-9959-A109D34496F5}"/>
                    </a:ext>
                  </a:extLst>
                </p:cNvPr>
                <p:cNvSpPr>
                  <a:spLocks noChangeArrowheads="1"/>
                </p:cNvSpPr>
                <p:nvPr/>
              </p:nvSpPr>
              <p:spPr bwMode="auto">
                <a:xfrm>
                  <a:off x="7005749" y="1849233"/>
                  <a:ext cx="12444" cy="12444"/>
                </a:xfrm>
                <a:custGeom>
                  <a:avLst/>
                  <a:gdLst/>
                  <a:ahLst/>
                  <a:cxnLst/>
                  <a:rect l="l" t="t" r="r" b="b"/>
                  <a:pathLst>
                    <a:path w="12444" h="12444">
                      <a:moveTo>
                        <a:pt x="6279" y="0"/>
                      </a:moveTo>
                      <a:cubicBezTo>
                        <a:pt x="8134"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1" y="12402"/>
                        <a:pt x="2735" y="11802"/>
                        <a:pt x="1655" y="10646"/>
                      </a:cubicBezTo>
                      <a:cubicBezTo>
                        <a:pt x="575"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4" name="Freeform: Shape 1213">
                  <a:extLst>
                    <a:ext uri="{FF2B5EF4-FFF2-40B4-BE49-F238E27FC236}">
                      <a16:creationId xmlns:a16="http://schemas.microsoft.com/office/drawing/2014/main" id="{F6C06EF0-7B81-40E2-8B9B-8BFFB3EDFBDF}"/>
                    </a:ext>
                  </a:extLst>
                </p:cNvPr>
                <p:cNvSpPr>
                  <a:spLocks noChangeArrowheads="1"/>
                </p:cNvSpPr>
                <p:nvPr/>
              </p:nvSpPr>
              <p:spPr bwMode="auto">
                <a:xfrm>
                  <a:off x="6734020" y="18576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5" name="Freeform: Shape 1214">
                  <a:extLst>
                    <a:ext uri="{FF2B5EF4-FFF2-40B4-BE49-F238E27FC236}">
                      <a16:creationId xmlns:a16="http://schemas.microsoft.com/office/drawing/2014/main" id="{1F8FBDB5-4169-4CCE-BB80-2F7038758D7A}"/>
                    </a:ext>
                  </a:extLst>
                </p:cNvPr>
                <p:cNvSpPr>
                  <a:spLocks noChangeArrowheads="1"/>
                </p:cNvSpPr>
                <p:nvPr/>
              </p:nvSpPr>
              <p:spPr bwMode="auto">
                <a:xfrm>
                  <a:off x="7095971" y="1857692"/>
                  <a:ext cx="32789" cy="69823"/>
                </a:xfrm>
                <a:custGeom>
                  <a:avLst/>
                  <a:gdLst/>
                  <a:ahLst/>
                  <a:cxnLst/>
                  <a:rect l="l" t="t" r="r" b="b"/>
                  <a:pathLst>
                    <a:path w="32789" h="69823">
                      <a:moveTo>
                        <a:pt x="18388" y="0"/>
                      </a:moveTo>
                      <a:lnTo>
                        <a:pt x="18388" y="13259"/>
                      </a:lnTo>
                      <a:lnTo>
                        <a:pt x="32789" y="13259"/>
                      </a:lnTo>
                      <a:lnTo>
                        <a:pt x="32789" y="20903"/>
                      </a:lnTo>
                      <a:lnTo>
                        <a:pt x="18388" y="20903"/>
                      </a:lnTo>
                      <a:lnTo>
                        <a:pt x="18388" y="50746"/>
                      </a:lnTo>
                      <a:cubicBezTo>
                        <a:pt x="18352" y="54195"/>
                        <a:pt x="18909" y="56844"/>
                        <a:pt x="20059" y="58692"/>
                      </a:cubicBezTo>
                      <a:cubicBezTo>
                        <a:pt x="21209" y="60541"/>
                        <a:pt x="23167" y="61475"/>
                        <a:pt x="25931"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6" name="Freeform: Shape 1215">
                  <a:extLst>
                    <a:ext uri="{FF2B5EF4-FFF2-40B4-BE49-F238E27FC236}">
                      <a16:creationId xmlns:a16="http://schemas.microsoft.com/office/drawing/2014/main" id="{C593967E-2D9C-47EF-93BC-D5CD8FCC7424}"/>
                    </a:ext>
                  </a:extLst>
                </p:cNvPr>
                <p:cNvSpPr>
                  <a:spLocks noChangeArrowheads="1"/>
                </p:cNvSpPr>
                <p:nvPr/>
              </p:nvSpPr>
              <p:spPr bwMode="auto">
                <a:xfrm>
                  <a:off x="7334095" y="18576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1"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3"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7" name="Freeform: Shape 1216">
                  <a:extLst>
                    <a:ext uri="{FF2B5EF4-FFF2-40B4-BE49-F238E27FC236}">
                      <a16:creationId xmlns:a16="http://schemas.microsoft.com/office/drawing/2014/main" id="{CE49EE96-E98D-4D25-AA02-224378200E6B}"/>
                    </a:ext>
                  </a:extLst>
                </p:cNvPr>
                <p:cNvSpPr>
                  <a:spLocks noChangeArrowheads="1"/>
                </p:cNvSpPr>
                <p:nvPr/>
              </p:nvSpPr>
              <p:spPr bwMode="auto">
                <a:xfrm>
                  <a:off x="6092150" y="186980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8" name="Freeform: Shape 1217">
                  <a:extLst>
                    <a:ext uri="{FF2B5EF4-FFF2-40B4-BE49-F238E27FC236}">
                      <a16:creationId xmlns:a16="http://schemas.microsoft.com/office/drawing/2014/main" id="{E2DA35B7-52A1-48DF-96DB-3261C83F2972}"/>
                    </a:ext>
                  </a:extLst>
                </p:cNvPr>
                <p:cNvSpPr>
                  <a:spLocks noChangeArrowheads="1"/>
                </p:cNvSpPr>
                <p:nvPr/>
              </p:nvSpPr>
              <p:spPr bwMode="auto">
                <a:xfrm>
                  <a:off x="6469264" y="18698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19" name="Freeform: Shape 1218">
                  <a:extLst>
                    <a:ext uri="{FF2B5EF4-FFF2-40B4-BE49-F238E27FC236}">
                      <a16:creationId xmlns:a16="http://schemas.microsoft.com/office/drawing/2014/main" id="{08B59984-F647-48EB-B067-C784AF1865CB}"/>
                    </a:ext>
                  </a:extLst>
                </p:cNvPr>
                <p:cNvSpPr>
                  <a:spLocks noChangeArrowheads="1"/>
                </p:cNvSpPr>
                <p:nvPr/>
              </p:nvSpPr>
              <p:spPr bwMode="auto">
                <a:xfrm>
                  <a:off x="6555560" y="186980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8"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0" name="Freeform: Shape 1219">
                  <a:extLst>
                    <a:ext uri="{FF2B5EF4-FFF2-40B4-BE49-F238E27FC236}">
                      <a16:creationId xmlns:a16="http://schemas.microsoft.com/office/drawing/2014/main" id="{3971325C-DBEA-4995-A600-FD116E597F3C}"/>
                    </a:ext>
                  </a:extLst>
                </p:cNvPr>
                <p:cNvSpPr>
                  <a:spLocks noChangeArrowheads="1"/>
                </p:cNvSpPr>
                <p:nvPr/>
              </p:nvSpPr>
              <p:spPr bwMode="auto">
                <a:xfrm>
                  <a:off x="6859789" y="18698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2"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1" name="Freeform: Shape 1220">
                  <a:extLst>
                    <a:ext uri="{FF2B5EF4-FFF2-40B4-BE49-F238E27FC236}">
                      <a16:creationId xmlns:a16="http://schemas.microsoft.com/office/drawing/2014/main" id="{CECB8C68-8254-4216-8E6C-DB821C30BD39}"/>
                    </a:ext>
                  </a:extLst>
                </p:cNvPr>
                <p:cNvSpPr>
                  <a:spLocks noChangeArrowheads="1"/>
                </p:cNvSpPr>
                <p:nvPr/>
              </p:nvSpPr>
              <p:spPr bwMode="auto">
                <a:xfrm>
                  <a:off x="6920824" y="1869803"/>
                  <a:ext cx="47534" cy="56455"/>
                </a:xfrm>
                <a:custGeom>
                  <a:avLst/>
                  <a:gdLst/>
                  <a:ahLst/>
                  <a:cxnLst/>
                  <a:rect l="l" t="t" r="r" b="b"/>
                  <a:pathLst>
                    <a:path w="47534" h="56455">
                      <a:moveTo>
                        <a:pt x="27998"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8"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2" name="Freeform: Shape 1221">
                  <a:extLst>
                    <a:ext uri="{FF2B5EF4-FFF2-40B4-BE49-F238E27FC236}">
                      <a16:creationId xmlns:a16="http://schemas.microsoft.com/office/drawing/2014/main" id="{58B46E66-4CA5-43D8-A6C3-25EDE29B731B}"/>
                    </a:ext>
                  </a:extLst>
                </p:cNvPr>
                <p:cNvSpPr>
                  <a:spLocks noChangeArrowheads="1"/>
                </p:cNvSpPr>
                <p:nvPr/>
              </p:nvSpPr>
              <p:spPr bwMode="auto">
                <a:xfrm>
                  <a:off x="7035124" y="1869803"/>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49"/>
                      </a:cubicBezTo>
                      <a:cubicBezTo>
                        <a:pt x="32690" y="9954"/>
                        <a:pt x="29368"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3" name="Freeform: Shape 1222">
                  <a:extLst>
                    <a:ext uri="{FF2B5EF4-FFF2-40B4-BE49-F238E27FC236}">
                      <a16:creationId xmlns:a16="http://schemas.microsoft.com/office/drawing/2014/main" id="{CD5AB5B6-6BA0-4560-B58C-75223484A738}"/>
                    </a:ext>
                  </a:extLst>
                </p:cNvPr>
                <p:cNvSpPr>
                  <a:spLocks noChangeArrowheads="1"/>
                </p:cNvSpPr>
                <p:nvPr/>
              </p:nvSpPr>
              <p:spPr bwMode="auto">
                <a:xfrm>
                  <a:off x="7136357" y="1869808"/>
                  <a:ext cx="48795" cy="57707"/>
                </a:xfrm>
                <a:custGeom>
                  <a:avLst/>
                  <a:gdLst/>
                  <a:ahLst/>
                  <a:cxnLst/>
                  <a:rect l="l" t="t" r="r" b="b"/>
                  <a:pathLst>
                    <a:path w="48795"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4" name="Freeform: Shape 1223">
                  <a:extLst>
                    <a:ext uri="{FF2B5EF4-FFF2-40B4-BE49-F238E27FC236}">
                      <a16:creationId xmlns:a16="http://schemas.microsoft.com/office/drawing/2014/main" id="{C7772971-4E59-44A0-8A04-CAE04A20C415}"/>
                    </a:ext>
                  </a:extLst>
                </p:cNvPr>
                <p:cNvSpPr>
                  <a:spLocks noChangeArrowheads="1"/>
                </p:cNvSpPr>
                <p:nvPr/>
              </p:nvSpPr>
              <p:spPr bwMode="auto">
                <a:xfrm>
                  <a:off x="7197050" y="1869807"/>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4"/>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5" name="Freeform: Shape 1224">
                  <a:extLst>
                    <a:ext uri="{FF2B5EF4-FFF2-40B4-BE49-F238E27FC236}">
                      <a16:creationId xmlns:a16="http://schemas.microsoft.com/office/drawing/2014/main" id="{BF02B923-5151-4C9C-8733-F089DCA677ED}"/>
                    </a:ext>
                  </a:extLst>
                </p:cNvPr>
                <p:cNvSpPr>
                  <a:spLocks noChangeArrowheads="1"/>
                </p:cNvSpPr>
                <p:nvPr/>
              </p:nvSpPr>
              <p:spPr bwMode="auto">
                <a:xfrm>
                  <a:off x="7231607" y="1869808"/>
                  <a:ext cx="48795" cy="57707"/>
                </a:xfrm>
                <a:custGeom>
                  <a:avLst/>
                  <a:gdLst/>
                  <a:ahLst/>
                  <a:cxnLst/>
                  <a:rect l="l" t="t" r="r" b="b"/>
                  <a:pathLst>
                    <a:path w="48795" h="57707">
                      <a:moveTo>
                        <a:pt x="25939"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3"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6" name="Freeform: Shape 1225">
                  <a:extLst>
                    <a:ext uri="{FF2B5EF4-FFF2-40B4-BE49-F238E27FC236}">
                      <a16:creationId xmlns:a16="http://schemas.microsoft.com/office/drawing/2014/main" id="{000286DB-75AE-42EE-A4F6-2D6DCB0F65DB}"/>
                    </a:ext>
                  </a:extLst>
                </p:cNvPr>
                <p:cNvSpPr>
                  <a:spLocks noChangeArrowheads="1"/>
                </p:cNvSpPr>
                <p:nvPr/>
              </p:nvSpPr>
              <p:spPr bwMode="auto">
                <a:xfrm>
                  <a:off x="7288985" y="186980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7" name="Freeform: Shape 1226">
                  <a:extLst>
                    <a:ext uri="{FF2B5EF4-FFF2-40B4-BE49-F238E27FC236}">
                      <a16:creationId xmlns:a16="http://schemas.microsoft.com/office/drawing/2014/main" id="{A5EEEAD3-4FDA-4E5C-A0B3-E208EE5C9432}"/>
                    </a:ext>
                  </a:extLst>
                </p:cNvPr>
                <p:cNvSpPr>
                  <a:spLocks noChangeArrowheads="1"/>
                </p:cNvSpPr>
                <p:nvPr/>
              </p:nvSpPr>
              <p:spPr bwMode="auto">
                <a:xfrm>
                  <a:off x="606403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8" name="Freeform: Shape 1227">
                  <a:extLst>
                    <a:ext uri="{FF2B5EF4-FFF2-40B4-BE49-F238E27FC236}">
                      <a16:creationId xmlns:a16="http://schemas.microsoft.com/office/drawing/2014/main" id="{DF6654A4-827E-4885-BB85-E5168C4B895E}"/>
                    </a:ext>
                  </a:extLst>
                </p:cNvPr>
                <p:cNvSpPr>
                  <a:spLocks noChangeArrowheads="1"/>
                </p:cNvSpPr>
                <p:nvPr/>
              </p:nvSpPr>
              <p:spPr bwMode="auto">
                <a:xfrm>
                  <a:off x="6225956"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29" name="Freeform: Shape 1228">
                  <a:extLst>
                    <a:ext uri="{FF2B5EF4-FFF2-40B4-BE49-F238E27FC236}">
                      <a16:creationId xmlns:a16="http://schemas.microsoft.com/office/drawing/2014/main" id="{C225AF09-9928-41D2-8EA7-EF757ECA6725}"/>
                    </a:ext>
                  </a:extLst>
                </p:cNvPr>
                <p:cNvSpPr>
                  <a:spLocks noChangeArrowheads="1"/>
                </p:cNvSpPr>
                <p:nvPr/>
              </p:nvSpPr>
              <p:spPr bwMode="auto">
                <a:xfrm>
                  <a:off x="6247674" y="1870951"/>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0" name="Freeform: Shape 1229">
                  <a:extLst>
                    <a:ext uri="{FF2B5EF4-FFF2-40B4-BE49-F238E27FC236}">
                      <a16:creationId xmlns:a16="http://schemas.microsoft.com/office/drawing/2014/main" id="{2B33C2B5-3386-45A6-8023-5FB0209B0DE6}"/>
                    </a:ext>
                  </a:extLst>
                </p:cNvPr>
                <p:cNvSpPr>
                  <a:spLocks noChangeArrowheads="1"/>
                </p:cNvSpPr>
                <p:nvPr/>
              </p:nvSpPr>
              <p:spPr bwMode="auto">
                <a:xfrm>
                  <a:off x="631168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1" name="Freeform: Shape 1230">
                  <a:extLst>
                    <a:ext uri="{FF2B5EF4-FFF2-40B4-BE49-F238E27FC236}">
                      <a16:creationId xmlns:a16="http://schemas.microsoft.com/office/drawing/2014/main" id="{60539E0E-CDF6-4E2C-A721-94957B15096A}"/>
                    </a:ext>
                  </a:extLst>
                </p:cNvPr>
                <p:cNvSpPr>
                  <a:spLocks noChangeArrowheads="1"/>
                </p:cNvSpPr>
                <p:nvPr/>
              </p:nvSpPr>
              <p:spPr bwMode="auto">
                <a:xfrm>
                  <a:off x="6406588" y="1870951"/>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3"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0"/>
                        <a:pt x="10270" y="54577"/>
                      </a:cubicBezTo>
                      <a:cubicBezTo>
                        <a:pt x="7369" y="53193"/>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2" name="Freeform: Shape 1231">
                  <a:extLst>
                    <a:ext uri="{FF2B5EF4-FFF2-40B4-BE49-F238E27FC236}">
                      <a16:creationId xmlns:a16="http://schemas.microsoft.com/office/drawing/2014/main" id="{33AD9C6D-2F5B-4265-A8E5-3CDCD90D396D}"/>
                    </a:ext>
                  </a:extLst>
                </p:cNvPr>
                <p:cNvSpPr>
                  <a:spLocks noChangeArrowheads="1"/>
                </p:cNvSpPr>
                <p:nvPr/>
              </p:nvSpPr>
              <p:spPr bwMode="auto">
                <a:xfrm>
                  <a:off x="6619720" y="1870951"/>
                  <a:ext cx="80338" cy="55307"/>
                </a:xfrm>
                <a:custGeom>
                  <a:avLst/>
                  <a:gdLst/>
                  <a:ahLst/>
                  <a:cxnLst/>
                  <a:rect l="l" t="t" r="r" b="b"/>
                  <a:pathLst>
                    <a:path w="80338" h="55307">
                      <a:moveTo>
                        <a:pt x="0" y="0"/>
                      </a:moveTo>
                      <a:lnTo>
                        <a:pt x="10285" y="0"/>
                      </a:lnTo>
                      <a:lnTo>
                        <a:pt x="17713" y="28111"/>
                      </a:lnTo>
                      <a:cubicBezTo>
                        <a:pt x="18465" y="31188"/>
                        <a:pt x="19189" y="34180"/>
                        <a:pt x="19884" y="37087"/>
                      </a:cubicBezTo>
                      <a:cubicBezTo>
                        <a:pt x="20579" y="39993"/>
                        <a:pt x="21189" y="42871"/>
                        <a:pt x="21713" y="45720"/>
                      </a:cubicBezTo>
                      <a:lnTo>
                        <a:pt x="22056" y="45720"/>
                      </a:lnTo>
                      <a:cubicBezTo>
                        <a:pt x="22696" y="42911"/>
                        <a:pt x="23444" y="40038"/>
                        <a:pt x="24298" y="37101"/>
                      </a:cubicBezTo>
                      <a:cubicBezTo>
                        <a:pt x="25153" y="34164"/>
                        <a:pt x="26044" y="31205"/>
                        <a:pt x="26970" y="28225"/>
                      </a:cubicBezTo>
                      <a:lnTo>
                        <a:pt x="35998" y="0"/>
                      </a:lnTo>
                      <a:lnTo>
                        <a:pt x="44454" y="0"/>
                      </a:lnTo>
                      <a:lnTo>
                        <a:pt x="53025" y="27653"/>
                      </a:lnTo>
                      <a:cubicBezTo>
                        <a:pt x="54051" y="30957"/>
                        <a:pt x="54970" y="34097"/>
                        <a:pt x="55782" y="37073"/>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3" name="Freeform: Shape 1232">
                  <a:extLst>
                    <a:ext uri="{FF2B5EF4-FFF2-40B4-BE49-F238E27FC236}">
                      <a16:creationId xmlns:a16="http://schemas.microsoft.com/office/drawing/2014/main" id="{FE5741A8-5D47-4111-9AC6-5148CA8D0380}"/>
                    </a:ext>
                  </a:extLst>
                </p:cNvPr>
                <p:cNvSpPr>
                  <a:spLocks noChangeArrowheads="1"/>
                </p:cNvSpPr>
                <p:nvPr/>
              </p:nvSpPr>
              <p:spPr bwMode="auto">
                <a:xfrm>
                  <a:off x="6711731"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4" name="Freeform: Shape 1233">
                  <a:extLst>
                    <a:ext uri="{FF2B5EF4-FFF2-40B4-BE49-F238E27FC236}">
                      <a16:creationId xmlns:a16="http://schemas.microsoft.com/office/drawing/2014/main" id="{A632714C-18FA-4D0B-9241-467DAA8DC034}"/>
                    </a:ext>
                  </a:extLst>
                </p:cNvPr>
                <p:cNvSpPr>
                  <a:spLocks noChangeArrowheads="1"/>
                </p:cNvSpPr>
                <p:nvPr/>
              </p:nvSpPr>
              <p:spPr bwMode="auto">
                <a:xfrm>
                  <a:off x="7007006" y="18709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5" name="Freeform: Shape 1234">
                  <a:extLst>
                    <a:ext uri="{FF2B5EF4-FFF2-40B4-BE49-F238E27FC236}">
                      <a16:creationId xmlns:a16="http://schemas.microsoft.com/office/drawing/2014/main" id="{D79FDFB7-5B93-414C-92F1-851C6D3359A6}"/>
                    </a:ext>
                  </a:extLst>
                </p:cNvPr>
                <p:cNvSpPr>
                  <a:spLocks noChangeArrowheads="1"/>
                </p:cNvSpPr>
                <p:nvPr/>
              </p:nvSpPr>
              <p:spPr bwMode="auto">
                <a:xfrm>
                  <a:off x="6121181" y="197846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4" y="81139"/>
                      </a:lnTo>
                      <a:lnTo>
                        <a:pt x="37034"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6" name="Freeform: Shape 1235">
                  <a:extLst>
                    <a:ext uri="{FF2B5EF4-FFF2-40B4-BE49-F238E27FC236}">
                      <a16:creationId xmlns:a16="http://schemas.microsoft.com/office/drawing/2014/main" id="{E3616225-7AA0-4E9A-939E-15EE800725E8}"/>
                    </a:ext>
                  </a:extLst>
                </p:cNvPr>
                <p:cNvSpPr>
                  <a:spLocks noChangeArrowheads="1"/>
                </p:cNvSpPr>
                <p:nvPr/>
              </p:nvSpPr>
              <p:spPr bwMode="auto">
                <a:xfrm>
                  <a:off x="6673631" y="1978469"/>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7"/>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2" y="33097"/>
                        <a:pt x="18112" y="34083"/>
                        <a:pt x="15762" y="35976"/>
                      </a:cubicBezTo>
                      <a:cubicBezTo>
                        <a:pt x="13413" y="37869"/>
                        <a:pt x="11736" y="40198"/>
                        <a:pt x="10731" y="42963"/>
                      </a:cubicBezTo>
                      <a:cubicBezTo>
                        <a:pt x="10452" y="43699"/>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7" name="Freeform: Shape 1236">
                  <a:extLst>
                    <a:ext uri="{FF2B5EF4-FFF2-40B4-BE49-F238E27FC236}">
                      <a16:creationId xmlns:a16="http://schemas.microsoft.com/office/drawing/2014/main" id="{48D6E62B-2E8B-493F-90C8-2858B3C36114}"/>
                    </a:ext>
                  </a:extLst>
                </p:cNvPr>
                <p:cNvSpPr>
                  <a:spLocks noChangeArrowheads="1"/>
                </p:cNvSpPr>
                <p:nvPr/>
              </p:nvSpPr>
              <p:spPr bwMode="auto">
                <a:xfrm>
                  <a:off x="6831099" y="1980527"/>
                  <a:ext cx="17016" cy="27889"/>
                </a:xfrm>
                <a:custGeom>
                  <a:avLst/>
                  <a:gdLst/>
                  <a:ahLst/>
                  <a:cxnLst/>
                  <a:rect l="l" t="t" r="r" b="b"/>
                  <a:pathLst>
                    <a:path w="17016" h="27889">
                      <a:moveTo>
                        <a:pt x="17016" y="0"/>
                      </a:moveTo>
                      <a:cubicBezTo>
                        <a:pt x="16115" y="3261"/>
                        <a:pt x="15036" y="6645"/>
                        <a:pt x="13780" y="10151"/>
                      </a:cubicBezTo>
                      <a:cubicBezTo>
                        <a:pt x="12524" y="13658"/>
                        <a:pt x="11242" y="16923"/>
                        <a:pt x="9935" y="19947"/>
                      </a:cubicBezTo>
                      <a:cubicBezTo>
                        <a:pt x="8628" y="22971"/>
                        <a:pt x="7448" y="25390"/>
                        <a:pt x="6395" y="27203"/>
                      </a:cubicBezTo>
                      <a:lnTo>
                        <a:pt x="0" y="27889"/>
                      </a:lnTo>
                      <a:cubicBezTo>
                        <a:pt x="1251" y="24338"/>
                        <a:pt x="2517" y="20066"/>
                        <a:pt x="3797" y="15073"/>
                      </a:cubicBezTo>
                      <a:cubicBezTo>
                        <a:pt x="5077" y="10079"/>
                        <a:pt x="6057" y="5436"/>
                        <a:pt x="6738" y="1143"/>
                      </a:cubicBezTo>
                      <a:lnTo>
                        <a:pt x="17016"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8" name="Freeform: Shape 1237">
                  <a:extLst>
                    <a:ext uri="{FF2B5EF4-FFF2-40B4-BE49-F238E27FC236}">
                      <a16:creationId xmlns:a16="http://schemas.microsoft.com/office/drawing/2014/main" id="{42267458-00A4-4719-A501-71C7604B9254}"/>
                    </a:ext>
                  </a:extLst>
                </p:cNvPr>
                <p:cNvSpPr>
                  <a:spLocks noChangeArrowheads="1"/>
                </p:cNvSpPr>
                <p:nvPr/>
              </p:nvSpPr>
              <p:spPr bwMode="auto">
                <a:xfrm>
                  <a:off x="5967524" y="198258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39" name="Freeform: Shape 1238">
                  <a:extLst>
                    <a:ext uri="{FF2B5EF4-FFF2-40B4-BE49-F238E27FC236}">
                      <a16:creationId xmlns:a16="http://schemas.microsoft.com/office/drawing/2014/main" id="{576ABE6A-A670-4D40-B70A-F5FBC88D2919}"/>
                    </a:ext>
                  </a:extLst>
                </p:cNvPr>
                <p:cNvSpPr>
                  <a:spLocks noChangeArrowheads="1"/>
                </p:cNvSpPr>
                <p:nvPr/>
              </p:nvSpPr>
              <p:spPr bwMode="auto">
                <a:xfrm>
                  <a:off x="6739049" y="1982583"/>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0" name="Freeform: Shape 1239">
                  <a:extLst>
                    <a:ext uri="{FF2B5EF4-FFF2-40B4-BE49-F238E27FC236}">
                      <a16:creationId xmlns:a16="http://schemas.microsoft.com/office/drawing/2014/main" id="{9A986564-6066-42A0-808F-1DE86EBAB834}"/>
                    </a:ext>
                  </a:extLst>
                </p:cNvPr>
                <p:cNvSpPr>
                  <a:spLocks noChangeArrowheads="1"/>
                </p:cNvSpPr>
                <p:nvPr/>
              </p:nvSpPr>
              <p:spPr bwMode="auto">
                <a:xfrm>
                  <a:off x="6076795" y="19910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1" name="Freeform: Shape 1240">
                  <a:extLst>
                    <a:ext uri="{FF2B5EF4-FFF2-40B4-BE49-F238E27FC236}">
                      <a16:creationId xmlns:a16="http://schemas.microsoft.com/office/drawing/2014/main" id="{4E297140-5018-4A67-8C8F-5241319E7CAE}"/>
                    </a:ext>
                  </a:extLst>
                </p:cNvPr>
                <p:cNvSpPr>
                  <a:spLocks noChangeArrowheads="1"/>
                </p:cNvSpPr>
                <p:nvPr/>
              </p:nvSpPr>
              <p:spPr bwMode="auto">
                <a:xfrm>
                  <a:off x="6419695" y="19910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2" name="Freeform: Shape 1241">
                  <a:extLst>
                    <a:ext uri="{FF2B5EF4-FFF2-40B4-BE49-F238E27FC236}">
                      <a16:creationId xmlns:a16="http://schemas.microsoft.com/office/drawing/2014/main" id="{BD9F7918-0E49-44EE-B41C-18FF31B9C5EF}"/>
                    </a:ext>
                  </a:extLst>
                </p:cNvPr>
                <p:cNvSpPr>
                  <a:spLocks noChangeArrowheads="1"/>
                </p:cNvSpPr>
                <p:nvPr/>
              </p:nvSpPr>
              <p:spPr bwMode="auto">
                <a:xfrm>
                  <a:off x="5996900" y="20031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3" name="Freeform: Shape 1242">
                  <a:extLst>
                    <a:ext uri="{FF2B5EF4-FFF2-40B4-BE49-F238E27FC236}">
                      <a16:creationId xmlns:a16="http://schemas.microsoft.com/office/drawing/2014/main" id="{FCFCFA5E-AF9B-4B08-8AF2-D59BD05E3857}"/>
                    </a:ext>
                  </a:extLst>
                </p:cNvPr>
                <p:cNvSpPr>
                  <a:spLocks noChangeArrowheads="1"/>
                </p:cNvSpPr>
                <p:nvPr/>
              </p:nvSpPr>
              <p:spPr bwMode="auto">
                <a:xfrm>
                  <a:off x="6183857" y="20031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4" name="Freeform: Shape 1243">
                  <a:extLst>
                    <a:ext uri="{FF2B5EF4-FFF2-40B4-BE49-F238E27FC236}">
                      <a16:creationId xmlns:a16="http://schemas.microsoft.com/office/drawing/2014/main" id="{D826AEA3-BBAA-420D-99A5-8CE9583699A6}"/>
                    </a:ext>
                  </a:extLst>
                </p:cNvPr>
                <p:cNvSpPr>
                  <a:spLocks noChangeArrowheads="1"/>
                </p:cNvSpPr>
                <p:nvPr/>
              </p:nvSpPr>
              <p:spPr bwMode="auto">
                <a:xfrm>
                  <a:off x="6263600" y="200315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5"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5" name="Freeform: Shape 1244">
                  <a:extLst>
                    <a:ext uri="{FF2B5EF4-FFF2-40B4-BE49-F238E27FC236}">
                      <a16:creationId xmlns:a16="http://schemas.microsoft.com/office/drawing/2014/main" id="{3F7CFC59-983D-4401-BE79-B6ECF7758B10}"/>
                    </a:ext>
                  </a:extLst>
                </p:cNvPr>
                <p:cNvSpPr>
                  <a:spLocks noChangeArrowheads="1"/>
                </p:cNvSpPr>
                <p:nvPr/>
              </p:nvSpPr>
              <p:spPr bwMode="auto">
                <a:xfrm>
                  <a:off x="6326389" y="200315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6" name="Freeform: Shape 1245">
                  <a:extLst>
                    <a:ext uri="{FF2B5EF4-FFF2-40B4-BE49-F238E27FC236}">
                      <a16:creationId xmlns:a16="http://schemas.microsoft.com/office/drawing/2014/main" id="{E73C1120-6DF9-46F8-B1A2-EF7D373F1FCD}"/>
                    </a:ext>
                  </a:extLst>
                </p:cNvPr>
                <p:cNvSpPr>
                  <a:spLocks noChangeArrowheads="1"/>
                </p:cNvSpPr>
                <p:nvPr/>
              </p:nvSpPr>
              <p:spPr bwMode="auto">
                <a:xfrm>
                  <a:off x="6387425" y="200315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7" name="Freeform: Shape 1246">
                  <a:extLst>
                    <a:ext uri="{FF2B5EF4-FFF2-40B4-BE49-F238E27FC236}">
                      <a16:creationId xmlns:a16="http://schemas.microsoft.com/office/drawing/2014/main" id="{D1271ED8-AF9F-4095-8223-57CFE571F3A9}"/>
                    </a:ext>
                  </a:extLst>
                </p:cNvPr>
                <p:cNvSpPr>
                  <a:spLocks noChangeArrowheads="1"/>
                </p:cNvSpPr>
                <p:nvPr/>
              </p:nvSpPr>
              <p:spPr bwMode="auto">
                <a:xfrm>
                  <a:off x="6463625" y="20031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8" name="Freeform: Shape 1247">
                  <a:extLst>
                    <a:ext uri="{FF2B5EF4-FFF2-40B4-BE49-F238E27FC236}">
                      <a16:creationId xmlns:a16="http://schemas.microsoft.com/office/drawing/2014/main" id="{8BCE5570-C6CC-409D-9E2F-C9B39718F62C}"/>
                    </a:ext>
                  </a:extLst>
                </p:cNvPr>
                <p:cNvSpPr>
                  <a:spLocks noChangeArrowheads="1"/>
                </p:cNvSpPr>
                <p:nvPr/>
              </p:nvSpPr>
              <p:spPr bwMode="auto">
                <a:xfrm>
                  <a:off x="6526757" y="20031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4"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49" name="Freeform: Shape 1248">
                  <a:extLst>
                    <a:ext uri="{FF2B5EF4-FFF2-40B4-BE49-F238E27FC236}">
                      <a16:creationId xmlns:a16="http://schemas.microsoft.com/office/drawing/2014/main" id="{8B8D7863-EF10-4B55-875A-4103D2981CF9}"/>
                    </a:ext>
                  </a:extLst>
                </p:cNvPr>
                <p:cNvSpPr>
                  <a:spLocks noChangeArrowheads="1"/>
                </p:cNvSpPr>
                <p:nvPr/>
              </p:nvSpPr>
              <p:spPr bwMode="auto">
                <a:xfrm>
                  <a:off x="6587450" y="200315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29"/>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0" name="Freeform: Shape 1249">
                  <a:extLst>
                    <a:ext uri="{FF2B5EF4-FFF2-40B4-BE49-F238E27FC236}">
                      <a16:creationId xmlns:a16="http://schemas.microsoft.com/office/drawing/2014/main" id="{F4EEE54B-AD46-460D-91CA-49AF8ED90E74}"/>
                    </a:ext>
                  </a:extLst>
                </p:cNvPr>
                <p:cNvSpPr>
                  <a:spLocks noChangeArrowheads="1"/>
                </p:cNvSpPr>
                <p:nvPr/>
              </p:nvSpPr>
              <p:spPr bwMode="auto">
                <a:xfrm>
                  <a:off x="66222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1" name="Freeform: Shape 1250">
                  <a:extLst>
                    <a:ext uri="{FF2B5EF4-FFF2-40B4-BE49-F238E27FC236}">
                      <a16:creationId xmlns:a16="http://schemas.microsoft.com/office/drawing/2014/main" id="{EA783AC5-DD8B-4780-8E81-0C448B838687}"/>
                    </a:ext>
                  </a:extLst>
                </p:cNvPr>
                <p:cNvSpPr>
                  <a:spLocks noChangeArrowheads="1"/>
                </p:cNvSpPr>
                <p:nvPr/>
              </p:nvSpPr>
              <p:spPr bwMode="auto">
                <a:xfrm>
                  <a:off x="6768425" y="200315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0"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2" name="Freeform: Shape 1251">
                  <a:extLst>
                    <a:ext uri="{FF2B5EF4-FFF2-40B4-BE49-F238E27FC236}">
                      <a16:creationId xmlns:a16="http://schemas.microsoft.com/office/drawing/2014/main" id="{520E1A10-6262-4EB5-801A-9642476D13FB}"/>
                    </a:ext>
                  </a:extLst>
                </p:cNvPr>
                <p:cNvSpPr>
                  <a:spLocks noChangeArrowheads="1"/>
                </p:cNvSpPr>
                <p:nvPr/>
              </p:nvSpPr>
              <p:spPr bwMode="auto">
                <a:xfrm>
                  <a:off x="68508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3" name="Freeform: Shape 1252">
                  <a:extLst>
                    <a:ext uri="{FF2B5EF4-FFF2-40B4-BE49-F238E27FC236}">
                      <a16:creationId xmlns:a16="http://schemas.microsoft.com/office/drawing/2014/main" id="{814F60FD-9E7F-44B6-A8FF-C7D78BEF264F}"/>
                    </a:ext>
                  </a:extLst>
                </p:cNvPr>
                <p:cNvSpPr>
                  <a:spLocks noChangeArrowheads="1"/>
                </p:cNvSpPr>
                <p:nvPr/>
              </p:nvSpPr>
              <p:spPr bwMode="auto">
                <a:xfrm>
                  <a:off x="6917510"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4" name="Freeform: Shape 1253">
                  <a:extLst>
                    <a:ext uri="{FF2B5EF4-FFF2-40B4-BE49-F238E27FC236}">
                      <a16:creationId xmlns:a16="http://schemas.microsoft.com/office/drawing/2014/main" id="{4291878F-23A3-4F8F-90FB-DDBD708BFCBC}"/>
                    </a:ext>
                  </a:extLst>
                </p:cNvPr>
                <p:cNvSpPr>
                  <a:spLocks noChangeArrowheads="1"/>
                </p:cNvSpPr>
                <p:nvPr/>
              </p:nvSpPr>
              <p:spPr bwMode="auto">
                <a:xfrm>
                  <a:off x="7031581" y="2003158"/>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39"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5" name="Freeform: Shape 1254">
                  <a:extLst>
                    <a:ext uri="{FF2B5EF4-FFF2-40B4-BE49-F238E27FC236}">
                      <a16:creationId xmlns:a16="http://schemas.microsoft.com/office/drawing/2014/main" id="{1329D571-F708-4AA1-99D8-992FAE0BB849}"/>
                    </a:ext>
                  </a:extLst>
                </p:cNvPr>
                <p:cNvSpPr>
                  <a:spLocks noChangeArrowheads="1"/>
                </p:cNvSpPr>
                <p:nvPr/>
              </p:nvSpPr>
              <p:spPr bwMode="auto">
                <a:xfrm>
                  <a:off x="7079206" y="2003158"/>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4" y="44061"/>
                      </a:cubicBezTo>
                      <a:cubicBezTo>
                        <a:pt x="19188" y="47696"/>
                        <a:pt x="23760" y="49544"/>
                        <a:pt x="29361" y="49606"/>
                      </a:cubicBezTo>
                      <a:cubicBezTo>
                        <a:pt x="32197" y="49575"/>
                        <a:pt x="34611" y="49294"/>
                        <a:pt x="36604" y="48763"/>
                      </a:cubicBezTo>
                      <a:cubicBezTo>
                        <a:pt x="38597" y="48232"/>
                        <a:pt x="40298" y="47636"/>
                        <a:pt x="41705" y="46976"/>
                      </a:cubicBezTo>
                      <a:lnTo>
                        <a:pt x="43420" y="54512"/>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6" name="Freeform: Shape 1255">
                  <a:extLst>
                    <a:ext uri="{FF2B5EF4-FFF2-40B4-BE49-F238E27FC236}">
                      <a16:creationId xmlns:a16="http://schemas.microsoft.com/office/drawing/2014/main" id="{B0900729-2892-4CF5-9597-C8F17FAAACA9}"/>
                    </a:ext>
                  </a:extLst>
                </p:cNvPr>
                <p:cNvSpPr>
                  <a:spLocks noChangeArrowheads="1"/>
                </p:cNvSpPr>
                <p:nvPr/>
              </p:nvSpPr>
              <p:spPr bwMode="auto">
                <a:xfrm>
                  <a:off x="7126832" y="2003158"/>
                  <a:ext cx="48795" cy="57707"/>
                </a:xfrm>
                <a:custGeom>
                  <a:avLst/>
                  <a:gdLst/>
                  <a:ahLst/>
                  <a:cxnLst/>
                  <a:rect l="l" t="t" r="r" b="b"/>
                  <a:pathLst>
                    <a:path w="48795" h="57707">
                      <a:moveTo>
                        <a:pt x="25939"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1"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39"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7" name="Freeform: Shape 1256">
                  <a:extLst>
                    <a:ext uri="{FF2B5EF4-FFF2-40B4-BE49-F238E27FC236}">
                      <a16:creationId xmlns:a16="http://schemas.microsoft.com/office/drawing/2014/main" id="{3BAC9BA2-C8A3-4FF4-8086-3B7F8589FDE7}"/>
                    </a:ext>
                  </a:extLst>
                </p:cNvPr>
                <p:cNvSpPr>
                  <a:spLocks noChangeArrowheads="1"/>
                </p:cNvSpPr>
                <p:nvPr/>
              </p:nvSpPr>
              <p:spPr bwMode="auto">
                <a:xfrm>
                  <a:off x="7184210"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19"/>
                      </a:cubicBezTo>
                      <a:cubicBezTo>
                        <a:pt x="25539"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8" name="Freeform: Shape 1257">
                  <a:extLst>
                    <a:ext uri="{FF2B5EF4-FFF2-40B4-BE49-F238E27FC236}">
                      <a16:creationId xmlns:a16="http://schemas.microsoft.com/office/drawing/2014/main" id="{F78EF880-712E-4665-AD93-3F753EEEF6B2}"/>
                    </a:ext>
                  </a:extLst>
                </p:cNvPr>
                <p:cNvSpPr>
                  <a:spLocks noChangeArrowheads="1"/>
                </p:cNvSpPr>
                <p:nvPr/>
              </p:nvSpPr>
              <p:spPr bwMode="auto">
                <a:xfrm>
                  <a:off x="7231835" y="2003158"/>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19"/>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59" name="Freeform: Shape 1258">
                  <a:extLst>
                    <a:ext uri="{FF2B5EF4-FFF2-40B4-BE49-F238E27FC236}">
                      <a16:creationId xmlns:a16="http://schemas.microsoft.com/office/drawing/2014/main" id="{8BFD469A-DAFE-4A3C-9A89-F1DB57AC698D}"/>
                    </a:ext>
                  </a:extLst>
                </p:cNvPr>
                <p:cNvSpPr>
                  <a:spLocks noChangeArrowheads="1"/>
                </p:cNvSpPr>
                <p:nvPr/>
              </p:nvSpPr>
              <p:spPr bwMode="auto">
                <a:xfrm>
                  <a:off x="5968781" y="20043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0" name="Freeform: Shape 1259">
                  <a:extLst>
                    <a:ext uri="{FF2B5EF4-FFF2-40B4-BE49-F238E27FC236}">
                      <a16:creationId xmlns:a16="http://schemas.microsoft.com/office/drawing/2014/main" id="{32C8AFB2-A00A-452C-ADE3-B5AE09E2E4CA}"/>
                    </a:ext>
                  </a:extLst>
                </p:cNvPr>
                <p:cNvSpPr>
                  <a:spLocks noChangeArrowheads="1"/>
                </p:cNvSpPr>
                <p:nvPr/>
              </p:nvSpPr>
              <p:spPr bwMode="auto">
                <a:xfrm>
                  <a:off x="6740306" y="20043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1" name="Freeform: Shape 1260">
                  <a:extLst>
                    <a:ext uri="{FF2B5EF4-FFF2-40B4-BE49-F238E27FC236}">
                      <a16:creationId xmlns:a16="http://schemas.microsoft.com/office/drawing/2014/main" id="{B26E99DE-9E8C-4096-8451-8C06A87A5089}"/>
                    </a:ext>
                  </a:extLst>
                </p:cNvPr>
                <p:cNvSpPr>
                  <a:spLocks noChangeArrowheads="1"/>
                </p:cNvSpPr>
                <p:nvPr/>
              </p:nvSpPr>
              <p:spPr bwMode="auto">
                <a:xfrm>
                  <a:off x="6968563" y="2004301"/>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3" y="45320"/>
                      </a:cubicBezTo>
                      <a:cubicBezTo>
                        <a:pt x="33134" y="43477"/>
                        <a:pt x="34730" y="41362"/>
                        <a:pt x="35661" y="38976"/>
                      </a:cubicBezTo>
                      <a:cubicBezTo>
                        <a:pt x="35950" y="38283"/>
                        <a:pt x="36174" y="37498"/>
                        <a:pt x="36333" y="36619"/>
                      </a:cubicBezTo>
                      <a:cubicBezTo>
                        <a:pt x="36493" y="35740"/>
                        <a:pt x="36574" y="34812"/>
                        <a:pt x="36576" y="33833"/>
                      </a:cubicBezTo>
                      <a:lnTo>
                        <a:pt x="36576" y="0"/>
                      </a:lnTo>
                      <a:lnTo>
                        <a:pt x="46621" y="0"/>
                      </a:lnTo>
                      <a:lnTo>
                        <a:pt x="46621"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5"/>
                        <a:pt x="19079" y="56564"/>
                      </a:cubicBezTo>
                      <a:cubicBezTo>
                        <a:pt x="16107" y="56623"/>
                        <a:pt x="13171" y="55960"/>
                        <a:pt x="10270" y="54577"/>
                      </a:cubicBezTo>
                      <a:cubicBezTo>
                        <a:pt x="7369" y="53193"/>
                        <a:pt x="4950"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262" name="Freeform: Shape 1261">
                  <a:extLst>
                    <a:ext uri="{FF2B5EF4-FFF2-40B4-BE49-F238E27FC236}">
                      <a16:creationId xmlns:a16="http://schemas.microsoft.com/office/drawing/2014/main" id="{9AE29097-E341-4355-BA15-18420ADCF9A5}"/>
                    </a:ext>
                  </a:extLst>
                </p:cNvPr>
                <p:cNvSpPr>
                  <a:spLocks noChangeArrowheads="1"/>
                </p:cNvSpPr>
                <p:nvPr/>
              </p:nvSpPr>
              <p:spPr bwMode="auto">
                <a:xfrm>
                  <a:off x="7280832" y="2046478"/>
                  <a:ext cx="13587" cy="14387"/>
                </a:xfrm>
                <a:custGeom>
                  <a:avLst/>
                  <a:gdLst/>
                  <a:ahLst/>
                  <a:cxnLst/>
                  <a:rect l="l" t="t" r="r" b="b"/>
                  <a:pathLst>
                    <a:path w="13587" h="14387">
                      <a:moveTo>
                        <a:pt x="6851" y="0"/>
                      </a:moveTo>
                      <a:cubicBezTo>
                        <a:pt x="8880" y="35"/>
                        <a:pt x="10502" y="706"/>
                        <a:pt x="11718" y="2012"/>
                      </a:cubicBezTo>
                      <a:cubicBezTo>
                        <a:pt x="12933" y="3318"/>
                        <a:pt x="13556" y="5045"/>
                        <a:pt x="13587" y="7193"/>
                      </a:cubicBezTo>
                      <a:cubicBezTo>
                        <a:pt x="13561" y="9292"/>
                        <a:pt x="12928" y="11004"/>
                        <a:pt x="11689" y="12332"/>
                      </a:cubicBezTo>
                      <a:cubicBezTo>
                        <a:pt x="10450" y="13659"/>
                        <a:pt x="8761" y="14344"/>
                        <a:pt x="6622" y="14387"/>
                      </a:cubicBezTo>
                      <a:cubicBezTo>
                        <a:pt x="4648" y="14344"/>
                        <a:pt x="3059" y="13659"/>
                        <a:pt x="1855" y="12332"/>
                      </a:cubicBezTo>
                      <a:cubicBezTo>
                        <a:pt x="652" y="11004"/>
                        <a:pt x="33" y="9292"/>
                        <a:pt x="0" y="7193"/>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1096" name="Group 1095">
                <a:extLst>
                  <a:ext uri="{FF2B5EF4-FFF2-40B4-BE49-F238E27FC236}">
                    <a16:creationId xmlns:a16="http://schemas.microsoft.com/office/drawing/2014/main" id="{DA8B06C5-C78A-42EA-8327-654C52DE47D6}"/>
                  </a:ext>
                </a:extLst>
              </p:cNvPr>
              <p:cNvGrpSpPr/>
              <p:nvPr/>
            </p:nvGrpSpPr>
            <p:grpSpPr>
              <a:xfrm>
                <a:off x="5771995" y="2253436"/>
                <a:ext cx="1111325" cy="660007"/>
                <a:chOff x="5771995" y="2253436"/>
                <a:chExt cx="1111325" cy="660007"/>
              </a:xfrm>
            </p:grpSpPr>
            <p:sp>
              <p:nvSpPr>
                <p:cNvPr id="1097" name="Freeform: Shape 1096">
                  <a:extLst>
                    <a:ext uri="{FF2B5EF4-FFF2-40B4-BE49-F238E27FC236}">
                      <a16:creationId xmlns:a16="http://schemas.microsoft.com/office/drawing/2014/main" id="{66311A2F-47F0-4082-A0C7-0DAE87721B32}"/>
                    </a:ext>
                  </a:extLst>
                </p:cNvPr>
                <p:cNvSpPr>
                  <a:spLocks noChangeArrowheads="1"/>
                </p:cNvSpPr>
                <p:nvPr/>
              </p:nvSpPr>
              <p:spPr bwMode="auto">
                <a:xfrm>
                  <a:off x="6343152" y="2253436"/>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98" name="Freeform: Shape 1097">
                  <a:extLst>
                    <a:ext uri="{FF2B5EF4-FFF2-40B4-BE49-F238E27FC236}">
                      <a16:creationId xmlns:a16="http://schemas.microsoft.com/office/drawing/2014/main" id="{47F294D3-3718-4D33-99E8-E94DDBFABED2}"/>
                    </a:ext>
                  </a:extLst>
                </p:cNvPr>
                <p:cNvSpPr>
                  <a:spLocks noChangeArrowheads="1"/>
                </p:cNvSpPr>
                <p:nvPr/>
              </p:nvSpPr>
              <p:spPr bwMode="auto">
                <a:xfrm>
                  <a:off x="5902106" y="225469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99" name="Freeform: Shape 1098">
                  <a:extLst>
                    <a:ext uri="{FF2B5EF4-FFF2-40B4-BE49-F238E27FC236}">
                      <a16:creationId xmlns:a16="http://schemas.microsoft.com/office/drawing/2014/main" id="{5746CF00-4765-47B1-9B60-EEE84CA3A544}"/>
                    </a:ext>
                  </a:extLst>
                </p:cNvPr>
                <p:cNvSpPr>
                  <a:spLocks noChangeArrowheads="1"/>
                </p:cNvSpPr>
                <p:nvPr/>
              </p:nvSpPr>
              <p:spPr bwMode="auto">
                <a:xfrm>
                  <a:off x="6683156" y="2254694"/>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0" name="Freeform: Shape 1099">
                  <a:extLst>
                    <a:ext uri="{FF2B5EF4-FFF2-40B4-BE49-F238E27FC236}">
                      <a16:creationId xmlns:a16="http://schemas.microsoft.com/office/drawing/2014/main" id="{6AD710A5-EA7F-495C-9693-31321960D51B}"/>
                    </a:ext>
                  </a:extLst>
                </p:cNvPr>
                <p:cNvSpPr>
                  <a:spLocks noChangeArrowheads="1"/>
                </p:cNvSpPr>
                <p:nvPr/>
              </p:nvSpPr>
              <p:spPr bwMode="auto">
                <a:xfrm>
                  <a:off x="6711731" y="2254694"/>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1" name="Freeform: Shape 1100">
                  <a:extLst>
                    <a:ext uri="{FF2B5EF4-FFF2-40B4-BE49-F238E27FC236}">
                      <a16:creationId xmlns:a16="http://schemas.microsoft.com/office/drawing/2014/main" id="{CFA80A7A-6E69-4073-B2BF-545B8C22635C}"/>
                    </a:ext>
                  </a:extLst>
                </p:cNvPr>
                <p:cNvSpPr>
                  <a:spLocks noChangeArrowheads="1"/>
                </p:cNvSpPr>
                <p:nvPr/>
              </p:nvSpPr>
              <p:spPr bwMode="auto">
                <a:xfrm>
                  <a:off x="5836498" y="2258808"/>
                  <a:ext cx="57022" cy="77024"/>
                </a:xfrm>
                <a:custGeom>
                  <a:avLst/>
                  <a:gdLst/>
                  <a:ahLst/>
                  <a:cxnLst/>
                  <a:rect l="l" t="t" r="r" b="b"/>
                  <a:pathLst>
                    <a:path w="57022" h="77024">
                      <a:moveTo>
                        <a:pt x="0" y="0"/>
                      </a:moveTo>
                      <a:lnTo>
                        <a:pt x="57022" y="0"/>
                      </a:lnTo>
                      <a:lnTo>
                        <a:pt x="57022" y="8444"/>
                      </a:lnTo>
                      <a:lnTo>
                        <a:pt x="33476" y="8444"/>
                      </a:lnTo>
                      <a:lnTo>
                        <a:pt x="33476" y="77024"/>
                      </a:lnTo>
                      <a:lnTo>
                        <a:pt x="23432" y="77024"/>
                      </a:lnTo>
                      <a:lnTo>
                        <a:pt x="23432" y="8444"/>
                      </a:lnTo>
                      <a:lnTo>
                        <a:pt x="0" y="844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2" name="Freeform: Shape 1101">
                  <a:extLst>
                    <a:ext uri="{FF2B5EF4-FFF2-40B4-BE49-F238E27FC236}">
                      <a16:creationId xmlns:a16="http://schemas.microsoft.com/office/drawing/2014/main" id="{7148B050-F092-46FB-B7BA-8957E8CA3E01}"/>
                    </a:ext>
                  </a:extLst>
                </p:cNvPr>
                <p:cNvSpPr>
                  <a:spLocks noChangeArrowheads="1"/>
                </p:cNvSpPr>
                <p:nvPr/>
              </p:nvSpPr>
              <p:spPr bwMode="auto">
                <a:xfrm>
                  <a:off x="6653324" y="225880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3" name="Freeform: Shape 1102">
                  <a:extLst>
                    <a:ext uri="{FF2B5EF4-FFF2-40B4-BE49-F238E27FC236}">
                      <a16:creationId xmlns:a16="http://schemas.microsoft.com/office/drawing/2014/main" id="{40B642D9-A9DD-4AAD-B442-21101EE8630B}"/>
                    </a:ext>
                  </a:extLst>
                </p:cNvPr>
                <p:cNvSpPr>
                  <a:spLocks noChangeArrowheads="1"/>
                </p:cNvSpPr>
                <p:nvPr/>
              </p:nvSpPr>
              <p:spPr bwMode="auto">
                <a:xfrm>
                  <a:off x="6739049" y="225880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4" name="Freeform: Shape 1103">
                  <a:extLst>
                    <a:ext uri="{FF2B5EF4-FFF2-40B4-BE49-F238E27FC236}">
                      <a16:creationId xmlns:a16="http://schemas.microsoft.com/office/drawing/2014/main" id="{F8C826D9-954B-42B7-BC7D-E53E3D7BD7C4}"/>
                    </a:ext>
                  </a:extLst>
                </p:cNvPr>
                <p:cNvSpPr>
                  <a:spLocks noChangeArrowheads="1"/>
                </p:cNvSpPr>
                <p:nvPr/>
              </p:nvSpPr>
              <p:spPr bwMode="auto">
                <a:xfrm>
                  <a:off x="6381595" y="226726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5" name="Freeform: Shape 1104">
                  <a:extLst>
                    <a:ext uri="{FF2B5EF4-FFF2-40B4-BE49-F238E27FC236}">
                      <a16:creationId xmlns:a16="http://schemas.microsoft.com/office/drawing/2014/main" id="{C5EC50E2-EC17-4330-910F-EEFA7809B402}"/>
                    </a:ext>
                  </a:extLst>
                </p:cNvPr>
                <p:cNvSpPr>
                  <a:spLocks noChangeArrowheads="1"/>
                </p:cNvSpPr>
                <p:nvPr/>
              </p:nvSpPr>
              <p:spPr bwMode="auto">
                <a:xfrm>
                  <a:off x="5964781" y="227938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6" name="Freeform: Shape 1105">
                  <a:extLst>
                    <a:ext uri="{FF2B5EF4-FFF2-40B4-BE49-F238E27FC236}">
                      <a16:creationId xmlns:a16="http://schemas.microsoft.com/office/drawing/2014/main" id="{894E618B-02A4-4FA1-BBDF-8014C1ABD86C}"/>
                    </a:ext>
                  </a:extLst>
                </p:cNvPr>
                <p:cNvSpPr>
                  <a:spLocks noChangeArrowheads="1"/>
                </p:cNvSpPr>
                <p:nvPr/>
              </p:nvSpPr>
              <p:spPr bwMode="auto">
                <a:xfrm>
                  <a:off x="6097789" y="2279383"/>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7" name="Freeform: Shape 1106">
                  <a:extLst>
                    <a:ext uri="{FF2B5EF4-FFF2-40B4-BE49-F238E27FC236}">
                      <a16:creationId xmlns:a16="http://schemas.microsoft.com/office/drawing/2014/main" id="{B74B58E3-C45B-46AB-AEF7-E77639E4A648}"/>
                    </a:ext>
                  </a:extLst>
                </p:cNvPr>
                <p:cNvSpPr>
                  <a:spLocks noChangeArrowheads="1"/>
                </p:cNvSpPr>
                <p:nvPr/>
              </p:nvSpPr>
              <p:spPr bwMode="auto">
                <a:xfrm>
                  <a:off x="6158825" y="227938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8" name="Freeform: Shape 1107">
                  <a:extLst>
                    <a:ext uri="{FF2B5EF4-FFF2-40B4-BE49-F238E27FC236}">
                      <a16:creationId xmlns:a16="http://schemas.microsoft.com/office/drawing/2014/main" id="{00C3B389-C68B-440E-8958-CD5FCBBBD2D1}"/>
                    </a:ext>
                  </a:extLst>
                </p:cNvPr>
                <p:cNvSpPr>
                  <a:spLocks noChangeArrowheads="1"/>
                </p:cNvSpPr>
                <p:nvPr/>
              </p:nvSpPr>
              <p:spPr bwMode="auto">
                <a:xfrm>
                  <a:off x="6193382" y="227938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09" name="Freeform: Shape 1108">
                  <a:extLst>
                    <a:ext uri="{FF2B5EF4-FFF2-40B4-BE49-F238E27FC236}">
                      <a16:creationId xmlns:a16="http://schemas.microsoft.com/office/drawing/2014/main" id="{FE20DD57-6A4C-4DD0-842C-28BA391F7F24}"/>
                    </a:ext>
                  </a:extLst>
                </p:cNvPr>
                <p:cNvSpPr>
                  <a:spLocks noChangeArrowheads="1"/>
                </p:cNvSpPr>
                <p:nvPr/>
              </p:nvSpPr>
              <p:spPr bwMode="auto">
                <a:xfrm>
                  <a:off x="6279107" y="227938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0" name="Freeform: Shape 1109">
                  <a:extLst>
                    <a:ext uri="{FF2B5EF4-FFF2-40B4-BE49-F238E27FC236}">
                      <a16:creationId xmlns:a16="http://schemas.microsoft.com/office/drawing/2014/main" id="{31AC1F07-9EDF-453F-8968-052387C072E1}"/>
                    </a:ext>
                  </a:extLst>
                </p:cNvPr>
                <p:cNvSpPr>
                  <a:spLocks noChangeArrowheads="1"/>
                </p:cNvSpPr>
                <p:nvPr/>
              </p:nvSpPr>
              <p:spPr bwMode="auto">
                <a:xfrm>
                  <a:off x="6421982" y="227938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1" name="Freeform: Shape 1110">
                  <a:extLst>
                    <a:ext uri="{FF2B5EF4-FFF2-40B4-BE49-F238E27FC236}">
                      <a16:creationId xmlns:a16="http://schemas.microsoft.com/office/drawing/2014/main" id="{5B132C24-0F30-40F2-981E-AE21DC6D35D1}"/>
                    </a:ext>
                  </a:extLst>
                </p:cNvPr>
                <p:cNvSpPr>
                  <a:spLocks noChangeArrowheads="1"/>
                </p:cNvSpPr>
                <p:nvPr/>
              </p:nvSpPr>
              <p:spPr bwMode="auto">
                <a:xfrm>
                  <a:off x="6482675" y="227937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2" name="Freeform: Shape 1111">
                  <a:extLst>
                    <a:ext uri="{FF2B5EF4-FFF2-40B4-BE49-F238E27FC236}">
                      <a16:creationId xmlns:a16="http://schemas.microsoft.com/office/drawing/2014/main" id="{B8EAFE5A-ED84-4A01-A3B8-114285010366}"/>
                    </a:ext>
                  </a:extLst>
                </p:cNvPr>
                <p:cNvSpPr>
                  <a:spLocks noChangeArrowheads="1"/>
                </p:cNvSpPr>
                <p:nvPr/>
              </p:nvSpPr>
              <p:spPr bwMode="auto">
                <a:xfrm>
                  <a:off x="6768424" y="2279378"/>
                  <a:ext cx="47534" cy="56455"/>
                </a:xfrm>
                <a:custGeom>
                  <a:avLst/>
                  <a:gdLst/>
                  <a:ahLst/>
                  <a:cxnLst/>
                  <a:rect l="l" t="t" r="r" b="b"/>
                  <a:pathLst>
                    <a:path w="47534" h="56455">
                      <a:moveTo>
                        <a:pt x="27999" y="5"/>
                      </a:moveTo>
                      <a:cubicBezTo>
                        <a:pt x="30652" y="-56"/>
                        <a:pt x="33475" y="573"/>
                        <a:pt x="36469" y="1891"/>
                      </a:cubicBezTo>
                      <a:cubicBezTo>
                        <a:pt x="39462" y="3209"/>
                        <a:pt x="42030" y="5580"/>
                        <a:pt x="44172" y="9006"/>
                      </a:cubicBezTo>
                      <a:cubicBezTo>
                        <a:pt x="46315" y="12431"/>
                        <a:pt x="47435" y="17275"/>
                        <a:pt x="47534" y="23537"/>
                      </a:cubicBezTo>
                      <a:lnTo>
                        <a:pt x="47534"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6"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3" name="Freeform: Shape 1112">
                  <a:extLst>
                    <a:ext uri="{FF2B5EF4-FFF2-40B4-BE49-F238E27FC236}">
                      <a16:creationId xmlns:a16="http://schemas.microsoft.com/office/drawing/2014/main" id="{35C56744-6350-475E-9B1F-B35322DF1852}"/>
                    </a:ext>
                  </a:extLst>
                </p:cNvPr>
                <p:cNvSpPr>
                  <a:spLocks noChangeArrowheads="1"/>
                </p:cNvSpPr>
                <p:nvPr/>
              </p:nvSpPr>
              <p:spPr bwMode="auto">
                <a:xfrm>
                  <a:off x="6831557" y="2279382"/>
                  <a:ext cx="51763" cy="80340"/>
                </a:xfrm>
                <a:custGeom>
                  <a:avLst/>
                  <a:gdLst/>
                  <a:ahLst/>
                  <a:cxnLst/>
                  <a:rect l="l" t="t" r="r" b="b"/>
                  <a:pathLst>
                    <a:path w="51763" h="80340">
                      <a:moveTo>
                        <a:pt x="25024" y="0"/>
                      </a:moveTo>
                      <a:cubicBezTo>
                        <a:pt x="29789" y="109"/>
                        <a:pt x="33553" y="1117"/>
                        <a:pt x="36316" y="3024"/>
                      </a:cubicBezTo>
                      <a:cubicBezTo>
                        <a:pt x="39079" y="4931"/>
                        <a:pt x="41070" y="7080"/>
                        <a:pt x="42289" y="9473"/>
                      </a:cubicBezTo>
                      <a:lnTo>
                        <a:pt x="42518" y="9473"/>
                      </a:lnTo>
                      <a:lnTo>
                        <a:pt x="42860" y="1143"/>
                      </a:lnTo>
                      <a:lnTo>
                        <a:pt x="51763" y="1143"/>
                      </a:lnTo>
                      <a:cubicBezTo>
                        <a:pt x="51594" y="3058"/>
                        <a:pt x="51475" y="5229"/>
                        <a:pt x="51406" y="7657"/>
                      </a:cubicBezTo>
                      <a:cubicBezTo>
                        <a:pt x="51337" y="10084"/>
                        <a:pt x="51304" y="12939"/>
                        <a:pt x="51306" y="16219"/>
                      </a:cubicBezTo>
                      <a:lnTo>
                        <a:pt x="51306" y="48349"/>
                      </a:lnTo>
                      <a:cubicBezTo>
                        <a:pt x="51306" y="54695"/>
                        <a:pt x="50650" y="59908"/>
                        <a:pt x="49337" y="63989"/>
                      </a:cubicBezTo>
                      <a:cubicBezTo>
                        <a:pt x="48025" y="68069"/>
                        <a:pt x="46056" y="71313"/>
                        <a:pt x="43431" y="73721"/>
                      </a:cubicBezTo>
                      <a:cubicBezTo>
                        <a:pt x="40624" y="76143"/>
                        <a:pt x="37437" y="77860"/>
                        <a:pt x="33871" y="78870"/>
                      </a:cubicBezTo>
                      <a:cubicBezTo>
                        <a:pt x="30305" y="79880"/>
                        <a:pt x="26746" y="80370"/>
                        <a:pt x="23194" y="80339"/>
                      </a:cubicBezTo>
                      <a:cubicBezTo>
                        <a:pt x="19804" y="80334"/>
                        <a:pt x="16465" y="79944"/>
                        <a:pt x="13176" y="79169"/>
                      </a:cubicBezTo>
                      <a:cubicBezTo>
                        <a:pt x="9887" y="78394"/>
                        <a:pt x="7093" y="77263"/>
                        <a:pt x="4794" y="75775"/>
                      </a:cubicBezTo>
                      <a:lnTo>
                        <a:pt x="7305" y="68005"/>
                      </a:lnTo>
                      <a:cubicBezTo>
                        <a:pt x="9151" y="69242"/>
                        <a:pt x="11455" y="70286"/>
                        <a:pt x="14218" y="71136"/>
                      </a:cubicBezTo>
                      <a:cubicBezTo>
                        <a:pt x="16981" y="71987"/>
                        <a:pt x="20088" y="72431"/>
                        <a:pt x="23537" y="72466"/>
                      </a:cubicBezTo>
                      <a:cubicBezTo>
                        <a:pt x="28783" y="72535"/>
                        <a:pt x="33043" y="71053"/>
                        <a:pt x="36316" y="68020"/>
                      </a:cubicBezTo>
                      <a:cubicBezTo>
                        <a:pt x="39589" y="64987"/>
                        <a:pt x="41276" y="59989"/>
                        <a:pt x="41376" y="53027"/>
                      </a:cubicBezTo>
                      <a:lnTo>
                        <a:pt x="41376" y="46977"/>
                      </a:lnTo>
                      <a:lnTo>
                        <a:pt x="41148" y="46977"/>
                      </a:lnTo>
                      <a:cubicBezTo>
                        <a:pt x="39649" y="49610"/>
                        <a:pt x="37415" y="51793"/>
                        <a:pt x="34444" y="53526"/>
                      </a:cubicBezTo>
                      <a:cubicBezTo>
                        <a:pt x="31473" y="55259"/>
                        <a:pt x="27837" y="56157"/>
                        <a:pt x="23537" y="56221"/>
                      </a:cubicBezTo>
                      <a:cubicBezTo>
                        <a:pt x="16553" y="56055"/>
                        <a:pt x="10915" y="53476"/>
                        <a:pt x="6623" y="48483"/>
                      </a:cubicBezTo>
                      <a:cubicBezTo>
                        <a:pt x="2331" y="43491"/>
                        <a:pt x="123" y="37081"/>
                        <a:pt x="0" y="29254"/>
                      </a:cubicBezTo>
                      <a:cubicBezTo>
                        <a:pt x="72" y="22990"/>
                        <a:pt x="1285" y="17683"/>
                        <a:pt x="3641" y="13336"/>
                      </a:cubicBezTo>
                      <a:cubicBezTo>
                        <a:pt x="5997" y="8988"/>
                        <a:pt x="9065" y="5682"/>
                        <a:pt x="12844" y="3417"/>
                      </a:cubicBezTo>
                      <a:cubicBezTo>
                        <a:pt x="16623" y="1153"/>
                        <a:pt x="20683" y="14"/>
                        <a:pt x="25024" y="0"/>
                      </a:cubicBezTo>
                      <a:close/>
                      <a:moveTo>
                        <a:pt x="26625" y="7758"/>
                      </a:moveTo>
                      <a:cubicBezTo>
                        <a:pt x="21736" y="7830"/>
                        <a:pt x="17791" y="9716"/>
                        <a:pt x="14789" y="13418"/>
                      </a:cubicBezTo>
                      <a:cubicBezTo>
                        <a:pt x="11788" y="17120"/>
                        <a:pt x="10244" y="22208"/>
                        <a:pt x="10158" y="28682"/>
                      </a:cubicBezTo>
                      <a:cubicBezTo>
                        <a:pt x="10168" y="34264"/>
                        <a:pt x="11549" y="38937"/>
                        <a:pt x="14303" y="42703"/>
                      </a:cubicBezTo>
                      <a:cubicBezTo>
                        <a:pt x="17057" y="46469"/>
                        <a:pt x="21126" y="48428"/>
                        <a:pt x="26511" y="48578"/>
                      </a:cubicBezTo>
                      <a:cubicBezTo>
                        <a:pt x="29715" y="48549"/>
                        <a:pt x="32569" y="47634"/>
                        <a:pt x="35073" y="45833"/>
                      </a:cubicBezTo>
                      <a:cubicBezTo>
                        <a:pt x="37576" y="44033"/>
                        <a:pt x="39373" y="41517"/>
                        <a:pt x="40461" y="38287"/>
                      </a:cubicBezTo>
                      <a:cubicBezTo>
                        <a:pt x="40745" y="37420"/>
                        <a:pt x="40950" y="36524"/>
                        <a:pt x="41076" y="35600"/>
                      </a:cubicBezTo>
                      <a:cubicBezTo>
                        <a:pt x="41202" y="34676"/>
                        <a:pt x="41264" y="33780"/>
                        <a:pt x="41262" y="32913"/>
                      </a:cubicBezTo>
                      <a:lnTo>
                        <a:pt x="41262" y="22965"/>
                      </a:lnTo>
                      <a:cubicBezTo>
                        <a:pt x="41267" y="22108"/>
                        <a:pt x="41229" y="21307"/>
                        <a:pt x="41148" y="20564"/>
                      </a:cubicBezTo>
                      <a:cubicBezTo>
                        <a:pt x="41067" y="19821"/>
                        <a:pt x="40914" y="19135"/>
                        <a:pt x="40690" y="18506"/>
                      </a:cubicBezTo>
                      <a:cubicBezTo>
                        <a:pt x="39768" y="15457"/>
                        <a:pt x="38124" y="12923"/>
                        <a:pt x="35759" y="10903"/>
                      </a:cubicBezTo>
                      <a:cubicBezTo>
                        <a:pt x="33393" y="8883"/>
                        <a:pt x="30348" y="7834"/>
                        <a:pt x="26625" y="775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4" name="Freeform: Shape 1113">
                  <a:extLst>
                    <a:ext uri="{FF2B5EF4-FFF2-40B4-BE49-F238E27FC236}">
                      <a16:creationId xmlns:a16="http://schemas.microsoft.com/office/drawing/2014/main" id="{1BE7A053-04AB-4352-B545-F2944BC7ED06}"/>
                    </a:ext>
                  </a:extLst>
                </p:cNvPr>
                <p:cNvSpPr>
                  <a:spLocks noChangeArrowheads="1"/>
                </p:cNvSpPr>
                <p:nvPr/>
              </p:nvSpPr>
              <p:spPr bwMode="auto">
                <a:xfrm>
                  <a:off x="6018616" y="2280526"/>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3"/>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6"/>
                        <a:pt x="20910" y="54635"/>
                      </a:cubicBezTo>
                      <a:cubicBezTo>
                        <a:pt x="21057" y="54235"/>
                        <a:pt x="21132" y="53893"/>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5" name="Freeform: Shape 1114">
                  <a:extLst>
                    <a:ext uri="{FF2B5EF4-FFF2-40B4-BE49-F238E27FC236}">
                      <a16:creationId xmlns:a16="http://schemas.microsoft.com/office/drawing/2014/main" id="{8CBD9247-A6C5-4C3E-BAD6-49D89B045055}"/>
                    </a:ext>
                  </a:extLst>
                </p:cNvPr>
                <p:cNvSpPr>
                  <a:spLocks noChangeArrowheads="1"/>
                </p:cNvSpPr>
                <p:nvPr/>
              </p:nvSpPr>
              <p:spPr bwMode="auto">
                <a:xfrm>
                  <a:off x="6562570" y="2280526"/>
                  <a:ext cx="80338" cy="55307"/>
                </a:xfrm>
                <a:custGeom>
                  <a:avLst/>
                  <a:gdLst/>
                  <a:ahLst/>
                  <a:cxnLst/>
                  <a:rect l="l" t="t" r="r" b="b"/>
                  <a:pathLst>
                    <a:path w="80338" h="55307">
                      <a:moveTo>
                        <a:pt x="0" y="0"/>
                      </a:moveTo>
                      <a:lnTo>
                        <a:pt x="10285" y="0"/>
                      </a:lnTo>
                      <a:lnTo>
                        <a:pt x="17713" y="28111"/>
                      </a:lnTo>
                      <a:cubicBezTo>
                        <a:pt x="18465" y="31189"/>
                        <a:pt x="19189" y="34181"/>
                        <a:pt x="19884" y="37087"/>
                      </a:cubicBezTo>
                      <a:cubicBezTo>
                        <a:pt x="20580" y="39993"/>
                        <a:pt x="21189" y="42871"/>
                        <a:pt x="21713" y="45720"/>
                      </a:cubicBezTo>
                      <a:lnTo>
                        <a:pt x="22056" y="45720"/>
                      </a:lnTo>
                      <a:cubicBezTo>
                        <a:pt x="22696" y="42911"/>
                        <a:pt x="23444" y="40038"/>
                        <a:pt x="24298" y="37101"/>
                      </a:cubicBezTo>
                      <a:cubicBezTo>
                        <a:pt x="25153" y="34164"/>
                        <a:pt x="26043" y="31205"/>
                        <a:pt x="26970" y="28225"/>
                      </a:cubicBezTo>
                      <a:lnTo>
                        <a:pt x="35998" y="0"/>
                      </a:lnTo>
                      <a:lnTo>
                        <a:pt x="44454" y="0"/>
                      </a:lnTo>
                      <a:lnTo>
                        <a:pt x="53025" y="27653"/>
                      </a:lnTo>
                      <a:cubicBezTo>
                        <a:pt x="54051" y="30957"/>
                        <a:pt x="54970" y="34097"/>
                        <a:pt x="55782" y="37073"/>
                      </a:cubicBezTo>
                      <a:cubicBezTo>
                        <a:pt x="56594" y="40048"/>
                        <a:pt x="57313" y="42931"/>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6" name="Freeform: Shape 1115">
                  <a:extLst>
                    <a:ext uri="{FF2B5EF4-FFF2-40B4-BE49-F238E27FC236}">
                      <a16:creationId xmlns:a16="http://schemas.microsoft.com/office/drawing/2014/main" id="{64B64BFD-BF8A-4977-BCC6-3CF5B0D79B29}"/>
                    </a:ext>
                  </a:extLst>
                </p:cNvPr>
                <p:cNvSpPr>
                  <a:spLocks noChangeArrowheads="1"/>
                </p:cNvSpPr>
                <p:nvPr/>
              </p:nvSpPr>
              <p:spPr bwMode="auto">
                <a:xfrm>
                  <a:off x="6654581" y="228052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7" name="Freeform: Shape 1116">
                  <a:extLst>
                    <a:ext uri="{FF2B5EF4-FFF2-40B4-BE49-F238E27FC236}">
                      <a16:creationId xmlns:a16="http://schemas.microsoft.com/office/drawing/2014/main" id="{F33EE17E-71E5-4ECD-B5F9-64275DE46654}"/>
                    </a:ext>
                  </a:extLst>
                </p:cNvPr>
                <p:cNvSpPr>
                  <a:spLocks noChangeArrowheads="1"/>
                </p:cNvSpPr>
                <p:nvPr/>
              </p:nvSpPr>
              <p:spPr bwMode="auto">
                <a:xfrm>
                  <a:off x="6740306" y="228052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8" name="Freeform: Shape 1117">
                  <a:extLst>
                    <a:ext uri="{FF2B5EF4-FFF2-40B4-BE49-F238E27FC236}">
                      <a16:creationId xmlns:a16="http://schemas.microsoft.com/office/drawing/2014/main" id="{E5B74B0D-3AE7-4B5C-B2C2-C73F6FA1CD6D}"/>
                    </a:ext>
                  </a:extLst>
                </p:cNvPr>
                <p:cNvSpPr>
                  <a:spLocks noChangeArrowheads="1"/>
                </p:cNvSpPr>
                <p:nvPr/>
              </p:nvSpPr>
              <p:spPr bwMode="auto">
                <a:xfrm>
                  <a:off x="6245006" y="238804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19" name="Freeform: Shape 1118">
                  <a:extLst>
                    <a:ext uri="{FF2B5EF4-FFF2-40B4-BE49-F238E27FC236}">
                      <a16:creationId xmlns:a16="http://schemas.microsoft.com/office/drawing/2014/main" id="{EB7612D1-EF27-427A-AB45-74C325CEC5CB}"/>
                    </a:ext>
                  </a:extLst>
                </p:cNvPr>
                <p:cNvSpPr>
                  <a:spLocks noChangeArrowheads="1"/>
                </p:cNvSpPr>
                <p:nvPr/>
              </p:nvSpPr>
              <p:spPr bwMode="auto">
                <a:xfrm>
                  <a:off x="6053249" y="2392159"/>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0" name="Freeform: Shape 1119">
                  <a:extLst>
                    <a:ext uri="{FF2B5EF4-FFF2-40B4-BE49-F238E27FC236}">
                      <a16:creationId xmlns:a16="http://schemas.microsoft.com/office/drawing/2014/main" id="{B8E006CB-BBB1-4D52-85C5-DEC673E29E94}"/>
                    </a:ext>
                  </a:extLst>
                </p:cNvPr>
                <p:cNvSpPr>
                  <a:spLocks noChangeArrowheads="1"/>
                </p:cNvSpPr>
                <p:nvPr/>
              </p:nvSpPr>
              <p:spPr bwMode="auto">
                <a:xfrm>
                  <a:off x="6367574" y="2392159"/>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1" name="Freeform: Shape 1120">
                  <a:extLst>
                    <a:ext uri="{FF2B5EF4-FFF2-40B4-BE49-F238E27FC236}">
                      <a16:creationId xmlns:a16="http://schemas.microsoft.com/office/drawing/2014/main" id="{5E550AC7-C611-4A72-9FF6-433C854897EA}"/>
                    </a:ext>
                  </a:extLst>
                </p:cNvPr>
                <p:cNvSpPr>
                  <a:spLocks noChangeArrowheads="1"/>
                </p:cNvSpPr>
                <p:nvPr/>
              </p:nvSpPr>
              <p:spPr bwMode="auto">
                <a:xfrm>
                  <a:off x="5791045"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2" name="Freeform: Shape 1121">
                  <a:extLst>
                    <a:ext uri="{FF2B5EF4-FFF2-40B4-BE49-F238E27FC236}">
                      <a16:creationId xmlns:a16="http://schemas.microsoft.com/office/drawing/2014/main" id="{D57C285F-28B2-4777-B77E-7280987DF69F}"/>
                    </a:ext>
                  </a:extLst>
                </p:cNvPr>
                <p:cNvSpPr>
                  <a:spLocks noChangeArrowheads="1"/>
                </p:cNvSpPr>
                <p:nvPr/>
              </p:nvSpPr>
              <p:spPr bwMode="auto">
                <a:xfrm>
                  <a:off x="6200620"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3" name="Freeform: Shape 1122">
                  <a:extLst>
                    <a:ext uri="{FF2B5EF4-FFF2-40B4-BE49-F238E27FC236}">
                      <a16:creationId xmlns:a16="http://schemas.microsoft.com/office/drawing/2014/main" id="{D1BD8BBF-6CD7-4D67-BD52-89F2875E9C42}"/>
                    </a:ext>
                  </a:extLst>
                </p:cNvPr>
                <p:cNvSpPr>
                  <a:spLocks noChangeArrowheads="1"/>
                </p:cNvSpPr>
                <p:nvPr/>
              </p:nvSpPr>
              <p:spPr bwMode="auto">
                <a:xfrm>
                  <a:off x="6800695" y="24006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09"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4" name="Freeform: Shape 1123">
                  <a:extLst>
                    <a:ext uri="{FF2B5EF4-FFF2-40B4-BE49-F238E27FC236}">
                      <a16:creationId xmlns:a16="http://schemas.microsoft.com/office/drawing/2014/main" id="{61B02E93-DBD3-4364-BFCF-40D77FF04F5F}"/>
                    </a:ext>
                  </a:extLst>
                </p:cNvPr>
                <p:cNvSpPr>
                  <a:spLocks noChangeArrowheads="1"/>
                </p:cNvSpPr>
                <p:nvPr/>
              </p:nvSpPr>
              <p:spPr bwMode="auto">
                <a:xfrm>
                  <a:off x="5831432" y="24127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5" name="Freeform: Shape 1124">
                  <a:extLst>
                    <a:ext uri="{FF2B5EF4-FFF2-40B4-BE49-F238E27FC236}">
                      <a16:creationId xmlns:a16="http://schemas.microsoft.com/office/drawing/2014/main" id="{C5A38644-5D48-47E6-AA4A-7DE7ED84E77D}"/>
                    </a:ext>
                  </a:extLst>
                </p:cNvPr>
                <p:cNvSpPr>
                  <a:spLocks noChangeArrowheads="1"/>
                </p:cNvSpPr>
                <p:nvPr/>
              </p:nvSpPr>
              <p:spPr bwMode="auto">
                <a:xfrm>
                  <a:off x="5983832" y="2412733"/>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6" name="Freeform: Shape 1125">
                  <a:extLst>
                    <a:ext uri="{FF2B5EF4-FFF2-40B4-BE49-F238E27FC236}">
                      <a16:creationId xmlns:a16="http://schemas.microsoft.com/office/drawing/2014/main" id="{3091DDD2-9DA8-4183-B93A-47EA11212279}"/>
                    </a:ext>
                  </a:extLst>
                </p:cNvPr>
                <p:cNvSpPr>
                  <a:spLocks noChangeArrowheads="1"/>
                </p:cNvSpPr>
                <p:nvPr/>
              </p:nvSpPr>
              <p:spPr bwMode="auto">
                <a:xfrm>
                  <a:off x="6079081" y="2412733"/>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7" name="Freeform: Shape 1126">
                  <a:extLst>
                    <a:ext uri="{FF2B5EF4-FFF2-40B4-BE49-F238E27FC236}">
                      <a16:creationId xmlns:a16="http://schemas.microsoft.com/office/drawing/2014/main" id="{56BC8CEB-6D29-4501-A365-062EC826CA30}"/>
                    </a:ext>
                  </a:extLst>
                </p:cNvPr>
                <p:cNvSpPr>
                  <a:spLocks noChangeArrowheads="1"/>
                </p:cNvSpPr>
                <p:nvPr/>
              </p:nvSpPr>
              <p:spPr bwMode="auto">
                <a:xfrm>
                  <a:off x="6126706" y="241273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8" name="Freeform: Shape 1127">
                  <a:extLst>
                    <a:ext uri="{FF2B5EF4-FFF2-40B4-BE49-F238E27FC236}">
                      <a16:creationId xmlns:a16="http://schemas.microsoft.com/office/drawing/2014/main" id="{2EAC1080-9B3E-4291-B15E-5133895DB8D0}"/>
                    </a:ext>
                  </a:extLst>
                </p:cNvPr>
                <p:cNvSpPr>
                  <a:spLocks noChangeArrowheads="1"/>
                </p:cNvSpPr>
                <p:nvPr/>
              </p:nvSpPr>
              <p:spPr bwMode="auto">
                <a:xfrm>
                  <a:off x="6307682" y="2412733"/>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29" name="Freeform: Shape 1128">
                  <a:extLst>
                    <a:ext uri="{FF2B5EF4-FFF2-40B4-BE49-F238E27FC236}">
                      <a16:creationId xmlns:a16="http://schemas.microsoft.com/office/drawing/2014/main" id="{6C48D767-5266-4FF2-ADD8-46304D5DEA3C}"/>
                    </a:ext>
                  </a:extLst>
                </p:cNvPr>
                <p:cNvSpPr>
                  <a:spLocks noChangeArrowheads="1"/>
                </p:cNvSpPr>
                <p:nvPr/>
              </p:nvSpPr>
              <p:spPr bwMode="auto">
                <a:xfrm>
                  <a:off x="6396950" y="2412732"/>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0" name="Freeform: Shape 1129">
                  <a:extLst>
                    <a:ext uri="{FF2B5EF4-FFF2-40B4-BE49-F238E27FC236}">
                      <a16:creationId xmlns:a16="http://schemas.microsoft.com/office/drawing/2014/main" id="{56964D7D-2DE2-4AE6-BCEA-A5A09C92536E}"/>
                    </a:ext>
                  </a:extLst>
                </p:cNvPr>
                <p:cNvSpPr>
                  <a:spLocks noChangeArrowheads="1"/>
                </p:cNvSpPr>
                <p:nvPr/>
              </p:nvSpPr>
              <p:spPr bwMode="auto">
                <a:xfrm>
                  <a:off x="6450785" y="2412733"/>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1" name="Freeform: Shape 1130">
                  <a:extLst>
                    <a:ext uri="{FF2B5EF4-FFF2-40B4-BE49-F238E27FC236}">
                      <a16:creationId xmlns:a16="http://schemas.microsoft.com/office/drawing/2014/main" id="{AA8861F5-13E0-4EAE-9D94-796C1E7E28A8}"/>
                    </a:ext>
                  </a:extLst>
                </p:cNvPr>
                <p:cNvSpPr>
                  <a:spLocks noChangeArrowheads="1"/>
                </p:cNvSpPr>
                <p:nvPr/>
              </p:nvSpPr>
              <p:spPr bwMode="auto">
                <a:xfrm>
                  <a:off x="6568400" y="2412733"/>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7" y="44435"/>
                        <a:pt x="16376" y="46562"/>
                      </a:cubicBezTo>
                      <a:cubicBezTo>
                        <a:pt x="19085" y="48689"/>
                        <a:pt x="22272" y="49780"/>
                        <a:pt x="25939" y="49835"/>
                      </a:cubicBezTo>
                      <a:cubicBezTo>
                        <a:pt x="31292" y="49737"/>
                        <a:pt x="35423" y="47760"/>
                        <a:pt x="38331"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2" name="Freeform: Shape 1131">
                  <a:extLst>
                    <a:ext uri="{FF2B5EF4-FFF2-40B4-BE49-F238E27FC236}">
                      <a16:creationId xmlns:a16="http://schemas.microsoft.com/office/drawing/2014/main" id="{080FD46F-39C4-4C64-9656-6A15F05DF17A}"/>
                    </a:ext>
                  </a:extLst>
                </p:cNvPr>
                <p:cNvSpPr>
                  <a:spLocks noChangeArrowheads="1"/>
                </p:cNvSpPr>
                <p:nvPr/>
              </p:nvSpPr>
              <p:spPr bwMode="auto">
                <a:xfrm>
                  <a:off x="6635075" y="2412733"/>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3" name="Freeform: Shape 1132">
                  <a:extLst>
                    <a:ext uri="{FF2B5EF4-FFF2-40B4-BE49-F238E27FC236}">
                      <a16:creationId xmlns:a16="http://schemas.microsoft.com/office/drawing/2014/main" id="{6B181F29-EAAC-4D7A-8E1B-340D449D6754}"/>
                    </a:ext>
                  </a:extLst>
                </p:cNvPr>
                <p:cNvSpPr>
                  <a:spLocks noChangeArrowheads="1"/>
                </p:cNvSpPr>
                <p:nvPr/>
              </p:nvSpPr>
              <p:spPr bwMode="auto">
                <a:xfrm>
                  <a:off x="6698207" y="2412733"/>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4" name="Freeform: Shape 1133">
                  <a:extLst>
                    <a:ext uri="{FF2B5EF4-FFF2-40B4-BE49-F238E27FC236}">
                      <a16:creationId xmlns:a16="http://schemas.microsoft.com/office/drawing/2014/main" id="{5E826F81-F751-49E9-8910-23C9C1C55E24}"/>
                    </a:ext>
                  </a:extLst>
                </p:cNvPr>
                <p:cNvSpPr>
                  <a:spLocks noChangeArrowheads="1"/>
                </p:cNvSpPr>
                <p:nvPr/>
              </p:nvSpPr>
              <p:spPr bwMode="auto">
                <a:xfrm>
                  <a:off x="6768425" y="2412732"/>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5" name="Freeform: Shape 1134">
                  <a:extLst>
                    <a:ext uri="{FF2B5EF4-FFF2-40B4-BE49-F238E27FC236}">
                      <a16:creationId xmlns:a16="http://schemas.microsoft.com/office/drawing/2014/main" id="{ED5AFAE8-B245-434F-94C3-1F7F32755B32}"/>
                    </a:ext>
                  </a:extLst>
                </p:cNvPr>
                <p:cNvSpPr>
                  <a:spLocks noChangeArrowheads="1"/>
                </p:cNvSpPr>
                <p:nvPr/>
              </p:nvSpPr>
              <p:spPr bwMode="auto">
                <a:xfrm>
                  <a:off x="5923824" y="2413876"/>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6" name="Freeform: Shape 1135">
                  <a:extLst>
                    <a:ext uri="{FF2B5EF4-FFF2-40B4-BE49-F238E27FC236}">
                      <a16:creationId xmlns:a16="http://schemas.microsoft.com/office/drawing/2014/main" id="{38413365-32DD-44DE-AA6A-911140831C85}"/>
                    </a:ext>
                  </a:extLst>
                </p:cNvPr>
                <p:cNvSpPr>
                  <a:spLocks noChangeArrowheads="1"/>
                </p:cNvSpPr>
                <p:nvPr/>
              </p:nvSpPr>
              <p:spPr bwMode="auto">
                <a:xfrm>
                  <a:off x="6054506" y="24138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7" name="Freeform: Shape 1136">
                  <a:extLst>
                    <a:ext uri="{FF2B5EF4-FFF2-40B4-BE49-F238E27FC236}">
                      <a16:creationId xmlns:a16="http://schemas.microsoft.com/office/drawing/2014/main" id="{81223509-FE2D-452E-9608-99D7806409F3}"/>
                    </a:ext>
                  </a:extLst>
                </p:cNvPr>
                <p:cNvSpPr>
                  <a:spLocks noChangeArrowheads="1"/>
                </p:cNvSpPr>
                <p:nvPr/>
              </p:nvSpPr>
              <p:spPr bwMode="auto">
                <a:xfrm>
                  <a:off x="6368831" y="24138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8" name="Freeform: Shape 1137">
                  <a:extLst>
                    <a:ext uri="{FF2B5EF4-FFF2-40B4-BE49-F238E27FC236}">
                      <a16:creationId xmlns:a16="http://schemas.microsoft.com/office/drawing/2014/main" id="{301A78D3-80EF-48F4-952A-5FED5E38304A}"/>
                    </a:ext>
                  </a:extLst>
                </p:cNvPr>
                <p:cNvSpPr>
                  <a:spLocks noChangeArrowheads="1"/>
                </p:cNvSpPr>
                <p:nvPr/>
              </p:nvSpPr>
              <p:spPr bwMode="auto">
                <a:xfrm>
                  <a:off x="6501838" y="2413876"/>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4"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0"/>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39" name="Freeform: Shape 1138">
                  <a:extLst>
                    <a:ext uri="{FF2B5EF4-FFF2-40B4-BE49-F238E27FC236}">
                      <a16:creationId xmlns:a16="http://schemas.microsoft.com/office/drawing/2014/main" id="{DCF6D0D4-EBCA-43E1-986F-2AE6DF330B2A}"/>
                    </a:ext>
                  </a:extLst>
                </p:cNvPr>
                <p:cNvSpPr>
                  <a:spLocks noChangeArrowheads="1"/>
                </p:cNvSpPr>
                <p:nvPr/>
              </p:nvSpPr>
              <p:spPr bwMode="auto">
                <a:xfrm>
                  <a:off x="5838327" y="2529661"/>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0" name="Freeform: Shape 1139">
                  <a:extLst>
                    <a:ext uri="{FF2B5EF4-FFF2-40B4-BE49-F238E27FC236}">
                      <a16:creationId xmlns:a16="http://schemas.microsoft.com/office/drawing/2014/main" id="{FEF6FA17-CBCF-487D-96EE-5A81E4F6C32C}"/>
                    </a:ext>
                  </a:extLst>
                </p:cNvPr>
                <p:cNvSpPr>
                  <a:spLocks noChangeArrowheads="1"/>
                </p:cNvSpPr>
                <p:nvPr/>
              </p:nvSpPr>
              <p:spPr bwMode="auto">
                <a:xfrm>
                  <a:off x="5940206" y="2530919"/>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1" name="Freeform: Shape 1140">
                  <a:extLst>
                    <a:ext uri="{FF2B5EF4-FFF2-40B4-BE49-F238E27FC236}">
                      <a16:creationId xmlns:a16="http://schemas.microsoft.com/office/drawing/2014/main" id="{E7A170FD-2B59-4475-852C-05B83E0CAA34}"/>
                    </a:ext>
                  </a:extLst>
                </p:cNvPr>
                <p:cNvSpPr>
                  <a:spLocks noChangeArrowheads="1"/>
                </p:cNvSpPr>
                <p:nvPr/>
              </p:nvSpPr>
              <p:spPr bwMode="auto">
                <a:xfrm>
                  <a:off x="6492656" y="2530919"/>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2" name="Freeform: Shape 1141">
                  <a:extLst>
                    <a:ext uri="{FF2B5EF4-FFF2-40B4-BE49-F238E27FC236}">
                      <a16:creationId xmlns:a16="http://schemas.microsoft.com/office/drawing/2014/main" id="{752BACEB-EFAE-4B19-B5EA-710D9634BA1C}"/>
                    </a:ext>
                  </a:extLst>
                </p:cNvPr>
                <p:cNvSpPr>
                  <a:spLocks noChangeArrowheads="1"/>
                </p:cNvSpPr>
                <p:nvPr/>
              </p:nvSpPr>
              <p:spPr bwMode="auto">
                <a:xfrm>
                  <a:off x="6558074" y="253503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3" name="Freeform: Shape 1142">
                  <a:extLst>
                    <a:ext uri="{FF2B5EF4-FFF2-40B4-BE49-F238E27FC236}">
                      <a16:creationId xmlns:a16="http://schemas.microsoft.com/office/drawing/2014/main" id="{8ED19964-53A4-4215-8DA7-9651D9D01CCA}"/>
                    </a:ext>
                  </a:extLst>
                </p:cNvPr>
                <p:cNvSpPr>
                  <a:spLocks noChangeArrowheads="1"/>
                </p:cNvSpPr>
                <p:nvPr/>
              </p:nvSpPr>
              <p:spPr bwMode="auto">
                <a:xfrm>
                  <a:off x="5895820" y="25434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4" name="Freeform: Shape 1143">
                  <a:extLst>
                    <a:ext uri="{FF2B5EF4-FFF2-40B4-BE49-F238E27FC236}">
                      <a16:creationId xmlns:a16="http://schemas.microsoft.com/office/drawing/2014/main" id="{821BF4C2-63BD-408F-B7EF-1888A6575CCA}"/>
                    </a:ext>
                  </a:extLst>
                </p:cNvPr>
                <p:cNvSpPr>
                  <a:spLocks noChangeArrowheads="1"/>
                </p:cNvSpPr>
                <p:nvPr/>
              </p:nvSpPr>
              <p:spPr bwMode="auto">
                <a:xfrm>
                  <a:off x="6238720" y="254349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5" name="Freeform: Shape 1144">
                  <a:extLst>
                    <a:ext uri="{FF2B5EF4-FFF2-40B4-BE49-F238E27FC236}">
                      <a16:creationId xmlns:a16="http://schemas.microsoft.com/office/drawing/2014/main" id="{B852CCB0-ECB9-4988-8B65-21943E2CB4F1}"/>
                    </a:ext>
                  </a:extLst>
                </p:cNvPr>
                <p:cNvSpPr>
                  <a:spLocks noChangeArrowheads="1"/>
                </p:cNvSpPr>
                <p:nvPr/>
              </p:nvSpPr>
              <p:spPr bwMode="auto">
                <a:xfrm>
                  <a:off x="5774282" y="2555608"/>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6" name="Freeform: Shape 1145">
                  <a:extLst>
                    <a:ext uri="{FF2B5EF4-FFF2-40B4-BE49-F238E27FC236}">
                      <a16:creationId xmlns:a16="http://schemas.microsoft.com/office/drawing/2014/main" id="{A8C76DFD-0D9D-4BEF-9271-16CC253BCEE2}"/>
                    </a:ext>
                  </a:extLst>
                </p:cNvPr>
                <p:cNvSpPr>
                  <a:spLocks noChangeArrowheads="1"/>
                </p:cNvSpPr>
                <p:nvPr/>
              </p:nvSpPr>
              <p:spPr bwMode="auto">
                <a:xfrm>
                  <a:off x="6002881" y="2555608"/>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7" name="Freeform: Shape 1146">
                  <a:extLst>
                    <a:ext uri="{FF2B5EF4-FFF2-40B4-BE49-F238E27FC236}">
                      <a16:creationId xmlns:a16="http://schemas.microsoft.com/office/drawing/2014/main" id="{265E9576-6DA6-49CF-8386-5FF15813061D}"/>
                    </a:ext>
                  </a:extLst>
                </p:cNvPr>
                <p:cNvSpPr>
                  <a:spLocks noChangeArrowheads="1"/>
                </p:cNvSpPr>
                <p:nvPr/>
              </p:nvSpPr>
              <p:spPr bwMode="auto">
                <a:xfrm>
                  <a:off x="6082625" y="255560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30"/>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8" name="Freeform: Shape 1147">
                  <a:extLst>
                    <a:ext uri="{FF2B5EF4-FFF2-40B4-BE49-F238E27FC236}">
                      <a16:creationId xmlns:a16="http://schemas.microsoft.com/office/drawing/2014/main" id="{356F6591-8537-4C61-9E15-42636BDBB298}"/>
                    </a:ext>
                  </a:extLst>
                </p:cNvPr>
                <p:cNvSpPr>
                  <a:spLocks noChangeArrowheads="1"/>
                </p:cNvSpPr>
                <p:nvPr/>
              </p:nvSpPr>
              <p:spPr bwMode="auto">
                <a:xfrm>
                  <a:off x="6145414" y="255560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49" name="Freeform: Shape 1148">
                  <a:extLst>
                    <a:ext uri="{FF2B5EF4-FFF2-40B4-BE49-F238E27FC236}">
                      <a16:creationId xmlns:a16="http://schemas.microsoft.com/office/drawing/2014/main" id="{2B1D6E62-87B2-4B14-915B-0638CEECE602}"/>
                    </a:ext>
                  </a:extLst>
                </p:cNvPr>
                <p:cNvSpPr>
                  <a:spLocks noChangeArrowheads="1"/>
                </p:cNvSpPr>
                <p:nvPr/>
              </p:nvSpPr>
              <p:spPr bwMode="auto">
                <a:xfrm>
                  <a:off x="6206450" y="2555607"/>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0" name="Freeform: Shape 1149">
                  <a:extLst>
                    <a:ext uri="{FF2B5EF4-FFF2-40B4-BE49-F238E27FC236}">
                      <a16:creationId xmlns:a16="http://schemas.microsoft.com/office/drawing/2014/main" id="{A6AD3E17-75F0-4B91-8078-81624F721555}"/>
                    </a:ext>
                  </a:extLst>
                </p:cNvPr>
                <p:cNvSpPr>
                  <a:spLocks noChangeArrowheads="1"/>
                </p:cNvSpPr>
                <p:nvPr/>
              </p:nvSpPr>
              <p:spPr bwMode="auto">
                <a:xfrm>
                  <a:off x="6282650" y="255560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1" name="Freeform: Shape 1150">
                  <a:extLst>
                    <a:ext uri="{FF2B5EF4-FFF2-40B4-BE49-F238E27FC236}">
                      <a16:creationId xmlns:a16="http://schemas.microsoft.com/office/drawing/2014/main" id="{F51CE926-CD5D-4060-8CCA-4E1A6420AAE8}"/>
                    </a:ext>
                  </a:extLst>
                </p:cNvPr>
                <p:cNvSpPr>
                  <a:spLocks noChangeArrowheads="1"/>
                </p:cNvSpPr>
                <p:nvPr/>
              </p:nvSpPr>
              <p:spPr bwMode="auto">
                <a:xfrm>
                  <a:off x="6345782" y="255560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2" name="Freeform: Shape 1151">
                  <a:extLst>
                    <a:ext uri="{FF2B5EF4-FFF2-40B4-BE49-F238E27FC236}">
                      <a16:creationId xmlns:a16="http://schemas.microsoft.com/office/drawing/2014/main" id="{55C9AAB6-E4AB-4C59-A843-73C22BB8CB79}"/>
                    </a:ext>
                  </a:extLst>
                </p:cNvPr>
                <p:cNvSpPr>
                  <a:spLocks noChangeArrowheads="1"/>
                </p:cNvSpPr>
                <p:nvPr/>
              </p:nvSpPr>
              <p:spPr bwMode="auto">
                <a:xfrm>
                  <a:off x="6406475" y="2555607"/>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1"/>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3" name="Freeform: Shape 1152">
                  <a:extLst>
                    <a:ext uri="{FF2B5EF4-FFF2-40B4-BE49-F238E27FC236}">
                      <a16:creationId xmlns:a16="http://schemas.microsoft.com/office/drawing/2014/main" id="{93640BF6-2AF1-441B-9E71-51AA99D02DA2}"/>
                    </a:ext>
                  </a:extLst>
                </p:cNvPr>
                <p:cNvSpPr>
                  <a:spLocks noChangeArrowheads="1"/>
                </p:cNvSpPr>
                <p:nvPr/>
              </p:nvSpPr>
              <p:spPr bwMode="auto">
                <a:xfrm>
                  <a:off x="6441260" y="255560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4" name="Freeform: Shape 1153">
                  <a:extLst>
                    <a:ext uri="{FF2B5EF4-FFF2-40B4-BE49-F238E27FC236}">
                      <a16:creationId xmlns:a16="http://schemas.microsoft.com/office/drawing/2014/main" id="{ACA8D6C5-A4D1-4FAE-9D2E-BBD2F1B9787A}"/>
                    </a:ext>
                  </a:extLst>
                </p:cNvPr>
                <p:cNvSpPr>
                  <a:spLocks noChangeArrowheads="1"/>
                </p:cNvSpPr>
                <p:nvPr/>
              </p:nvSpPr>
              <p:spPr bwMode="auto">
                <a:xfrm>
                  <a:off x="6587450" y="2555608"/>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4"/>
                      </a:cubicBezTo>
                      <a:lnTo>
                        <a:pt x="10387" y="49034"/>
                      </a:lnTo>
                      <a:lnTo>
                        <a:pt x="10387" y="79081"/>
                      </a:lnTo>
                      <a:lnTo>
                        <a:pt x="457" y="79081"/>
                      </a:lnTo>
                      <a:lnTo>
                        <a:pt x="457" y="19203"/>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30"/>
                        <a:pt x="19597" y="9145"/>
                        <a:pt x="16791" y="11333"/>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4"/>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5" name="Freeform: Shape 1154">
                  <a:extLst>
                    <a:ext uri="{FF2B5EF4-FFF2-40B4-BE49-F238E27FC236}">
                      <a16:creationId xmlns:a16="http://schemas.microsoft.com/office/drawing/2014/main" id="{AB1E2895-85B1-4A15-A07B-308C62638538}"/>
                    </a:ext>
                  </a:extLst>
                </p:cNvPr>
                <p:cNvSpPr>
                  <a:spLocks noChangeArrowheads="1"/>
                </p:cNvSpPr>
                <p:nvPr/>
              </p:nvSpPr>
              <p:spPr bwMode="auto">
                <a:xfrm>
                  <a:off x="6559331" y="255675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6" name="Freeform: Shape 1155">
                  <a:extLst>
                    <a:ext uri="{FF2B5EF4-FFF2-40B4-BE49-F238E27FC236}">
                      <a16:creationId xmlns:a16="http://schemas.microsoft.com/office/drawing/2014/main" id="{6442FBBE-A379-45F7-BBC8-3B604D1F52B9}"/>
                    </a:ext>
                  </a:extLst>
                </p:cNvPr>
                <p:cNvSpPr>
                  <a:spLocks noChangeArrowheads="1"/>
                </p:cNvSpPr>
                <p:nvPr/>
              </p:nvSpPr>
              <p:spPr bwMode="auto">
                <a:xfrm>
                  <a:off x="6362202" y="2663011"/>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6"/>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7" name="Freeform: Shape 1156">
                  <a:extLst>
                    <a:ext uri="{FF2B5EF4-FFF2-40B4-BE49-F238E27FC236}">
                      <a16:creationId xmlns:a16="http://schemas.microsoft.com/office/drawing/2014/main" id="{5D0D26EF-1B1B-4C9A-A5AF-893C9D5CA070}"/>
                    </a:ext>
                  </a:extLst>
                </p:cNvPr>
                <p:cNvSpPr>
                  <a:spLocks noChangeArrowheads="1"/>
                </p:cNvSpPr>
                <p:nvPr/>
              </p:nvSpPr>
              <p:spPr bwMode="auto">
                <a:xfrm>
                  <a:off x="5898106" y="2664268"/>
                  <a:ext cx="52106" cy="82396"/>
                </a:xfrm>
                <a:custGeom>
                  <a:avLst/>
                  <a:gdLst/>
                  <a:ahLst/>
                  <a:cxnLst/>
                  <a:rect l="l" t="t" r="r" b="b"/>
                  <a:pathLst>
                    <a:path w="52106" h="82396">
                      <a:moveTo>
                        <a:pt x="41719" y="0"/>
                      </a:moveTo>
                      <a:lnTo>
                        <a:pt x="51649" y="0"/>
                      </a:lnTo>
                      <a:lnTo>
                        <a:pt x="51649" y="66852"/>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80"/>
                        <a:pt x="35358" y="79286"/>
                      </a:cubicBezTo>
                      <a:cubicBezTo>
                        <a:pt x="32173" y="81293"/>
                        <a:pt x="28309" y="82330"/>
                        <a:pt x="23766" y="82396"/>
                      </a:cubicBezTo>
                      <a:cubicBezTo>
                        <a:pt x="16922" y="82276"/>
                        <a:pt x="11289" y="79691"/>
                        <a:pt x="6866" y="74644"/>
                      </a:cubicBezTo>
                      <a:cubicBezTo>
                        <a:pt x="2443" y="69597"/>
                        <a:pt x="154" y="62811"/>
                        <a:pt x="0" y="54286"/>
                      </a:cubicBezTo>
                      <a:cubicBezTo>
                        <a:pt x="22" y="48125"/>
                        <a:pt x="1157" y="42841"/>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6"/>
                        <a:pt x="14303" y="68264"/>
                      </a:cubicBezTo>
                      <a:cubicBezTo>
                        <a:pt x="17057" y="72132"/>
                        <a:pt x="21127" y="74143"/>
                        <a:pt x="26511" y="74295"/>
                      </a:cubicBezTo>
                      <a:cubicBezTo>
                        <a:pt x="29963" y="74260"/>
                        <a:pt x="33036" y="73187"/>
                        <a:pt x="35730" y="71078"/>
                      </a:cubicBezTo>
                      <a:cubicBezTo>
                        <a:pt x="38425" y="68969"/>
                        <a:pt x="40269" y="66036"/>
                        <a:pt x="41262" y="62280"/>
                      </a:cubicBezTo>
                      <a:cubicBezTo>
                        <a:pt x="41431" y="61599"/>
                        <a:pt x="41550" y="60903"/>
                        <a:pt x="41619" y="60194"/>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8"/>
                        <a:pt x="38815" y="38167"/>
                        <a:pt x="36273" y="35978"/>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8" name="Freeform: Shape 1157">
                  <a:extLst>
                    <a:ext uri="{FF2B5EF4-FFF2-40B4-BE49-F238E27FC236}">
                      <a16:creationId xmlns:a16="http://schemas.microsoft.com/office/drawing/2014/main" id="{2C122658-3EAD-48E3-B5C8-D5DF15974431}"/>
                    </a:ext>
                  </a:extLst>
                </p:cNvPr>
                <p:cNvSpPr>
                  <a:spLocks noChangeArrowheads="1"/>
                </p:cNvSpPr>
                <p:nvPr/>
              </p:nvSpPr>
              <p:spPr bwMode="auto">
                <a:xfrm>
                  <a:off x="6120725" y="2664268"/>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3"/>
                        <a:pt x="314" y="74425"/>
                      </a:cubicBezTo>
                      <a:cubicBezTo>
                        <a:pt x="405" y="71888"/>
                        <a:pt x="452"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10"/>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59" name="Freeform: Shape 1158">
                  <a:extLst>
                    <a:ext uri="{FF2B5EF4-FFF2-40B4-BE49-F238E27FC236}">
                      <a16:creationId xmlns:a16="http://schemas.microsoft.com/office/drawing/2014/main" id="{947FF733-5152-4A5E-8DAC-ECD06E453B52}"/>
                    </a:ext>
                  </a:extLst>
                </p:cNvPr>
                <p:cNvSpPr>
                  <a:spLocks noChangeArrowheads="1"/>
                </p:cNvSpPr>
                <p:nvPr/>
              </p:nvSpPr>
              <p:spPr bwMode="auto">
                <a:xfrm>
                  <a:off x="5986574" y="266838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0" name="Freeform: Shape 1159">
                  <a:extLst>
                    <a:ext uri="{FF2B5EF4-FFF2-40B4-BE49-F238E27FC236}">
                      <a16:creationId xmlns:a16="http://schemas.microsoft.com/office/drawing/2014/main" id="{AEBD037F-335F-4102-9070-D1CDF0B4C857}"/>
                    </a:ext>
                  </a:extLst>
                </p:cNvPr>
                <p:cNvSpPr>
                  <a:spLocks noChangeArrowheads="1"/>
                </p:cNvSpPr>
                <p:nvPr/>
              </p:nvSpPr>
              <p:spPr bwMode="auto">
                <a:xfrm>
                  <a:off x="6405674" y="2668384"/>
                  <a:ext cx="12444" cy="12445"/>
                </a:xfrm>
                <a:custGeom>
                  <a:avLst/>
                  <a:gdLst/>
                  <a:ahLst/>
                  <a:cxnLst/>
                  <a:rect l="l" t="t" r="r" b="b"/>
                  <a:pathLst>
                    <a:path w="12444" h="12445">
                      <a:moveTo>
                        <a:pt x="6279" y="0"/>
                      </a:moveTo>
                      <a:cubicBezTo>
                        <a:pt x="8135" y="41"/>
                        <a:pt x="9619" y="645"/>
                        <a:pt x="10732" y="1812"/>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1" name="Freeform: Shape 1160">
                  <a:extLst>
                    <a:ext uri="{FF2B5EF4-FFF2-40B4-BE49-F238E27FC236}">
                      <a16:creationId xmlns:a16="http://schemas.microsoft.com/office/drawing/2014/main" id="{881A2AF9-CE4E-4D6B-9387-9161FD37949A}"/>
                    </a:ext>
                  </a:extLst>
                </p:cNvPr>
                <p:cNvSpPr>
                  <a:spLocks noChangeArrowheads="1"/>
                </p:cNvSpPr>
                <p:nvPr/>
              </p:nvSpPr>
              <p:spPr bwMode="auto">
                <a:xfrm>
                  <a:off x="6010120"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2" name="Freeform: Shape 1161">
                  <a:extLst>
                    <a:ext uri="{FF2B5EF4-FFF2-40B4-BE49-F238E27FC236}">
                      <a16:creationId xmlns:a16="http://schemas.microsoft.com/office/drawing/2014/main" id="{ABD6A311-6707-47FF-BBA0-74022C0A6EB0}"/>
                    </a:ext>
                  </a:extLst>
                </p:cNvPr>
                <p:cNvSpPr>
                  <a:spLocks noChangeArrowheads="1"/>
                </p:cNvSpPr>
                <p:nvPr/>
              </p:nvSpPr>
              <p:spPr bwMode="auto">
                <a:xfrm>
                  <a:off x="6429220"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3" name="Freeform: Shape 1162">
                  <a:extLst>
                    <a:ext uri="{FF2B5EF4-FFF2-40B4-BE49-F238E27FC236}">
                      <a16:creationId xmlns:a16="http://schemas.microsoft.com/office/drawing/2014/main" id="{009F21CB-F4E3-4822-B9DD-74646C7C0D4D}"/>
                    </a:ext>
                  </a:extLst>
                </p:cNvPr>
                <p:cNvSpPr>
                  <a:spLocks noChangeArrowheads="1"/>
                </p:cNvSpPr>
                <p:nvPr/>
              </p:nvSpPr>
              <p:spPr bwMode="auto">
                <a:xfrm>
                  <a:off x="6533995" y="2676842"/>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4" name="Freeform: Shape 1163">
                  <a:extLst>
                    <a:ext uri="{FF2B5EF4-FFF2-40B4-BE49-F238E27FC236}">
                      <a16:creationId xmlns:a16="http://schemas.microsoft.com/office/drawing/2014/main" id="{AC09ABD4-DF97-4BE1-933A-231FF8C42483}"/>
                    </a:ext>
                  </a:extLst>
                </p:cNvPr>
                <p:cNvSpPr>
                  <a:spLocks noChangeArrowheads="1"/>
                </p:cNvSpPr>
                <p:nvPr/>
              </p:nvSpPr>
              <p:spPr bwMode="auto">
                <a:xfrm>
                  <a:off x="5773939" y="2688958"/>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2"/>
                      </a:lnTo>
                      <a:lnTo>
                        <a:pt x="33832" y="49492"/>
                      </a:lnTo>
                      <a:cubicBezTo>
                        <a:pt x="32270" y="51731"/>
                        <a:pt x="30049" y="53643"/>
                        <a:pt x="27171" y="55226"/>
                      </a:cubicBezTo>
                      <a:cubicBezTo>
                        <a:pt x="24293" y="56809"/>
                        <a:pt x="20871" y="57636"/>
                        <a:pt x="16906" y="57707"/>
                      </a:cubicBezTo>
                      <a:cubicBezTo>
                        <a:pt x="11302" y="57546"/>
                        <a:pt x="7084" y="55900"/>
                        <a:pt x="4253" y="52770"/>
                      </a:cubicBezTo>
                      <a:cubicBezTo>
                        <a:pt x="1422" y="49640"/>
                        <a:pt x="4" y="45993"/>
                        <a:pt x="0" y="41829"/>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5" name="Freeform: Shape 1164">
                  <a:extLst>
                    <a:ext uri="{FF2B5EF4-FFF2-40B4-BE49-F238E27FC236}">
                      <a16:creationId xmlns:a16="http://schemas.microsoft.com/office/drawing/2014/main" id="{71016B99-225A-467B-B3D3-FF95D691AAF2}"/>
                    </a:ext>
                  </a:extLst>
                </p:cNvPr>
                <p:cNvSpPr>
                  <a:spLocks noChangeArrowheads="1"/>
                </p:cNvSpPr>
                <p:nvPr/>
              </p:nvSpPr>
              <p:spPr bwMode="auto">
                <a:xfrm>
                  <a:off x="5834975" y="26889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6" name="Freeform: Shape 1165">
                  <a:extLst>
                    <a:ext uri="{FF2B5EF4-FFF2-40B4-BE49-F238E27FC236}">
                      <a16:creationId xmlns:a16="http://schemas.microsoft.com/office/drawing/2014/main" id="{F6B8E9E3-0F1C-4D26-A207-C85EFD856760}"/>
                    </a:ext>
                  </a:extLst>
                </p:cNvPr>
                <p:cNvSpPr>
                  <a:spLocks noChangeArrowheads="1"/>
                </p:cNvSpPr>
                <p:nvPr/>
              </p:nvSpPr>
              <p:spPr bwMode="auto">
                <a:xfrm>
                  <a:off x="6050735" y="268895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6"/>
                        <a:pt x="22046" y="57627"/>
                        <a:pt x="15535" y="57707"/>
                      </a:cubicBezTo>
                      <a:cubicBezTo>
                        <a:pt x="12479" y="57688"/>
                        <a:pt x="9618" y="57327"/>
                        <a:pt x="6951" y="56624"/>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6"/>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7" name="Freeform: Shape 1166">
                  <a:extLst>
                    <a:ext uri="{FF2B5EF4-FFF2-40B4-BE49-F238E27FC236}">
                      <a16:creationId xmlns:a16="http://schemas.microsoft.com/office/drawing/2014/main" id="{CB5FA4E8-D660-44D4-9CBB-6D7390703D7E}"/>
                    </a:ext>
                  </a:extLst>
                </p:cNvPr>
                <p:cNvSpPr>
                  <a:spLocks noChangeArrowheads="1"/>
                </p:cNvSpPr>
                <p:nvPr/>
              </p:nvSpPr>
              <p:spPr bwMode="auto">
                <a:xfrm>
                  <a:off x="6183857" y="26889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8" name="Freeform: Shape 1167">
                  <a:extLst>
                    <a:ext uri="{FF2B5EF4-FFF2-40B4-BE49-F238E27FC236}">
                      <a16:creationId xmlns:a16="http://schemas.microsoft.com/office/drawing/2014/main" id="{A4B009E6-588F-420E-A73F-50B8861F9A34}"/>
                    </a:ext>
                  </a:extLst>
                </p:cNvPr>
                <p:cNvSpPr>
                  <a:spLocks noChangeArrowheads="1"/>
                </p:cNvSpPr>
                <p:nvPr/>
              </p:nvSpPr>
              <p:spPr bwMode="auto">
                <a:xfrm>
                  <a:off x="6244550" y="2688953"/>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69" name="Freeform: Shape 1168">
                  <a:extLst>
                    <a:ext uri="{FF2B5EF4-FFF2-40B4-BE49-F238E27FC236}">
                      <a16:creationId xmlns:a16="http://schemas.microsoft.com/office/drawing/2014/main" id="{9122A8CE-ED8B-48E3-9AC1-5CB9857599EF}"/>
                    </a:ext>
                  </a:extLst>
                </p:cNvPr>
                <p:cNvSpPr>
                  <a:spLocks noChangeArrowheads="1"/>
                </p:cNvSpPr>
                <p:nvPr/>
              </p:nvSpPr>
              <p:spPr bwMode="auto">
                <a:xfrm>
                  <a:off x="6307682" y="2688958"/>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0" name="Freeform: Shape 1169">
                  <a:extLst>
                    <a:ext uri="{FF2B5EF4-FFF2-40B4-BE49-F238E27FC236}">
                      <a16:creationId xmlns:a16="http://schemas.microsoft.com/office/drawing/2014/main" id="{133C498D-21F1-4748-9F35-2BC4A2EAA5FC}"/>
                    </a:ext>
                  </a:extLst>
                </p:cNvPr>
                <p:cNvSpPr>
                  <a:spLocks noChangeArrowheads="1"/>
                </p:cNvSpPr>
                <p:nvPr/>
              </p:nvSpPr>
              <p:spPr bwMode="auto">
                <a:xfrm>
                  <a:off x="6469835" y="2688958"/>
                  <a:ext cx="36105" cy="57707"/>
                </a:xfrm>
                <a:custGeom>
                  <a:avLst/>
                  <a:gdLst/>
                  <a:ahLst/>
                  <a:cxnLst/>
                  <a:rect l="l" t="t" r="r" b="b"/>
                  <a:pathLst>
                    <a:path w="36105" h="57707">
                      <a:moveTo>
                        <a:pt x="20569" y="0"/>
                      </a:moveTo>
                      <a:cubicBezTo>
                        <a:pt x="23398" y="22"/>
                        <a:pt x="25975" y="349"/>
                        <a:pt x="28299" y="984"/>
                      </a:cubicBezTo>
                      <a:cubicBezTo>
                        <a:pt x="30624" y="1619"/>
                        <a:pt x="32541" y="2431"/>
                        <a:pt x="34051" y="3423"/>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2"/>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4"/>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6"/>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1" name="Freeform: Shape 1170">
                  <a:extLst>
                    <a:ext uri="{FF2B5EF4-FFF2-40B4-BE49-F238E27FC236}">
                      <a16:creationId xmlns:a16="http://schemas.microsoft.com/office/drawing/2014/main" id="{9EB5DD2D-922F-4442-AF22-24D7FA2313E5}"/>
                    </a:ext>
                  </a:extLst>
                </p:cNvPr>
                <p:cNvSpPr>
                  <a:spLocks noChangeArrowheads="1"/>
                </p:cNvSpPr>
                <p:nvPr/>
              </p:nvSpPr>
              <p:spPr bwMode="auto">
                <a:xfrm>
                  <a:off x="6574382" y="2688958"/>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2"/>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2" name="Freeform: Shape 1171">
                  <a:extLst>
                    <a:ext uri="{FF2B5EF4-FFF2-40B4-BE49-F238E27FC236}">
                      <a16:creationId xmlns:a16="http://schemas.microsoft.com/office/drawing/2014/main" id="{7EBB4F4B-1143-484B-9016-DADF925D06FE}"/>
                    </a:ext>
                  </a:extLst>
                </p:cNvPr>
                <p:cNvSpPr>
                  <a:spLocks noChangeArrowheads="1"/>
                </p:cNvSpPr>
                <p:nvPr/>
              </p:nvSpPr>
              <p:spPr bwMode="auto">
                <a:xfrm>
                  <a:off x="5987831" y="26901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3" name="Freeform: Shape 1172">
                  <a:extLst>
                    <a:ext uri="{FF2B5EF4-FFF2-40B4-BE49-F238E27FC236}">
                      <a16:creationId xmlns:a16="http://schemas.microsoft.com/office/drawing/2014/main" id="{169DC7B5-49E0-476F-AB3F-8BCDC0B61DFC}"/>
                    </a:ext>
                  </a:extLst>
                </p:cNvPr>
                <p:cNvSpPr>
                  <a:spLocks noChangeArrowheads="1"/>
                </p:cNvSpPr>
                <p:nvPr/>
              </p:nvSpPr>
              <p:spPr bwMode="auto">
                <a:xfrm>
                  <a:off x="6406931" y="2690101"/>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4" name="Freeform: Shape 1173">
                  <a:extLst>
                    <a:ext uri="{FF2B5EF4-FFF2-40B4-BE49-F238E27FC236}">
                      <a16:creationId xmlns:a16="http://schemas.microsoft.com/office/drawing/2014/main" id="{F7894318-0F69-49D6-8731-33E3F47BB74E}"/>
                    </a:ext>
                  </a:extLst>
                </p:cNvPr>
                <p:cNvSpPr>
                  <a:spLocks noChangeArrowheads="1"/>
                </p:cNvSpPr>
                <p:nvPr/>
              </p:nvSpPr>
              <p:spPr bwMode="auto">
                <a:xfrm>
                  <a:off x="5816381" y="2807144"/>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5" name="Freeform: Shape 1174">
                  <a:extLst>
                    <a:ext uri="{FF2B5EF4-FFF2-40B4-BE49-F238E27FC236}">
                      <a16:creationId xmlns:a16="http://schemas.microsoft.com/office/drawing/2014/main" id="{9249E6FF-F9B3-40B8-9C17-C91FEF8B4C43}"/>
                    </a:ext>
                  </a:extLst>
                </p:cNvPr>
                <p:cNvSpPr>
                  <a:spLocks noChangeArrowheads="1"/>
                </p:cNvSpPr>
                <p:nvPr/>
              </p:nvSpPr>
              <p:spPr bwMode="auto">
                <a:xfrm>
                  <a:off x="6396149" y="2811259"/>
                  <a:ext cx="12444" cy="12445"/>
                </a:xfrm>
                <a:custGeom>
                  <a:avLst/>
                  <a:gdLst/>
                  <a:ahLst/>
                  <a:cxnLst/>
                  <a:rect l="l" t="t" r="r" b="b"/>
                  <a:pathLst>
                    <a:path w="12444" h="12445">
                      <a:moveTo>
                        <a:pt x="6279" y="0"/>
                      </a:moveTo>
                      <a:cubicBezTo>
                        <a:pt x="8135" y="41"/>
                        <a:pt x="9619" y="645"/>
                        <a:pt x="10732" y="1813"/>
                      </a:cubicBezTo>
                      <a:cubicBezTo>
                        <a:pt x="11845" y="2980"/>
                        <a:pt x="12416" y="4469"/>
                        <a:pt x="12444" y="6279"/>
                      </a:cubicBezTo>
                      <a:cubicBezTo>
                        <a:pt x="12428" y="8035"/>
                        <a:pt x="11862" y="9490"/>
                        <a:pt x="10746" y="10646"/>
                      </a:cubicBezTo>
                      <a:cubicBezTo>
                        <a:pt x="9631" y="11802"/>
                        <a:pt x="8066" y="12402"/>
                        <a:pt x="6051" y="12445"/>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6" name="Freeform: Shape 1175">
                  <a:extLst>
                    <a:ext uri="{FF2B5EF4-FFF2-40B4-BE49-F238E27FC236}">
                      <a16:creationId xmlns:a16="http://schemas.microsoft.com/office/drawing/2014/main" id="{CFE8AFDA-2B23-4063-8F72-B5DB5FB1DED4}"/>
                    </a:ext>
                  </a:extLst>
                </p:cNvPr>
                <p:cNvSpPr>
                  <a:spLocks noChangeArrowheads="1"/>
                </p:cNvSpPr>
                <p:nvPr/>
              </p:nvSpPr>
              <p:spPr bwMode="auto">
                <a:xfrm>
                  <a:off x="5771995" y="28197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7" name="Freeform: Shape 1176">
                  <a:extLst>
                    <a:ext uri="{FF2B5EF4-FFF2-40B4-BE49-F238E27FC236}">
                      <a16:creationId xmlns:a16="http://schemas.microsoft.com/office/drawing/2014/main" id="{45472615-75B0-4FBF-9177-868310B684C0}"/>
                    </a:ext>
                  </a:extLst>
                </p:cNvPr>
                <p:cNvSpPr>
                  <a:spLocks noChangeArrowheads="1"/>
                </p:cNvSpPr>
                <p:nvPr/>
              </p:nvSpPr>
              <p:spPr bwMode="auto">
                <a:xfrm>
                  <a:off x="6419695" y="2819717"/>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8" name="Freeform: Shape 1177">
                  <a:extLst>
                    <a:ext uri="{FF2B5EF4-FFF2-40B4-BE49-F238E27FC236}">
                      <a16:creationId xmlns:a16="http://schemas.microsoft.com/office/drawing/2014/main" id="{0BE7B4F1-C605-4FDD-9E71-F6D8CFC833E0}"/>
                    </a:ext>
                  </a:extLst>
                </p:cNvPr>
                <p:cNvSpPr>
                  <a:spLocks noChangeArrowheads="1"/>
                </p:cNvSpPr>
                <p:nvPr/>
              </p:nvSpPr>
              <p:spPr bwMode="auto">
                <a:xfrm>
                  <a:off x="5879056" y="2831833"/>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79" name="Freeform: Shape 1178">
                  <a:extLst>
                    <a:ext uri="{FF2B5EF4-FFF2-40B4-BE49-F238E27FC236}">
                      <a16:creationId xmlns:a16="http://schemas.microsoft.com/office/drawing/2014/main" id="{070DC7AB-1F0B-44D9-BDCF-2B3BA5F18673}"/>
                    </a:ext>
                  </a:extLst>
                </p:cNvPr>
                <p:cNvSpPr>
                  <a:spLocks noChangeArrowheads="1"/>
                </p:cNvSpPr>
                <p:nvPr/>
              </p:nvSpPr>
              <p:spPr bwMode="auto">
                <a:xfrm>
                  <a:off x="5955256" y="2831833"/>
                  <a:ext cx="43648" cy="57707"/>
                </a:xfrm>
                <a:custGeom>
                  <a:avLst/>
                  <a:gdLst/>
                  <a:ahLst/>
                  <a:cxnLst/>
                  <a:rect l="l" t="t" r="r" b="b"/>
                  <a:pathLst>
                    <a:path w="43648" h="57707">
                      <a:moveTo>
                        <a:pt x="29704"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4"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3"/>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0" name="Freeform: Shape 1179">
                  <a:extLst>
                    <a:ext uri="{FF2B5EF4-FFF2-40B4-BE49-F238E27FC236}">
                      <a16:creationId xmlns:a16="http://schemas.microsoft.com/office/drawing/2014/main" id="{E3ACE6B3-0963-46A1-A114-29338FE63905}"/>
                    </a:ext>
                  </a:extLst>
                </p:cNvPr>
                <p:cNvSpPr>
                  <a:spLocks noChangeArrowheads="1"/>
                </p:cNvSpPr>
                <p:nvPr/>
              </p:nvSpPr>
              <p:spPr bwMode="auto">
                <a:xfrm>
                  <a:off x="6002882" y="2831833"/>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2"/>
                      </a:cubicBezTo>
                      <a:cubicBezTo>
                        <a:pt x="35371" y="56702"/>
                        <a:pt x="31026" y="57724"/>
                        <a:pt x="26510" y="57707"/>
                      </a:cubicBezTo>
                      <a:cubicBezTo>
                        <a:pt x="18902" y="57615"/>
                        <a:pt x="12625" y="55060"/>
                        <a:pt x="7680" y="50041"/>
                      </a:cubicBezTo>
                      <a:cubicBezTo>
                        <a:pt x="2736" y="45022"/>
                        <a:pt x="175" y="38093"/>
                        <a:pt x="0" y="29254"/>
                      </a:cubicBezTo>
                      <a:cubicBezTo>
                        <a:pt x="57" y="23098"/>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1" name="Freeform: Shape 1180">
                  <a:extLst>
                    <a:ext uri="{FF2B5EF4-FFF2-40B4-BE49-F238E27FC236}">
                      <a16:creationId xmlns:a16="http://schemas.microsoft.com/office/drawing/2014/main" id="{A82D1E59-0CBC-4244-93BB-CBF76A833D19}"/>
                    </a:ext>
                  </a:extLst>
                </p:cNvPr>
                <p:cNvSpPr>
                  <a:spLocks noChangeArrowheads="1"/>
                </p:cNvSpPr>
                <p:nvPr/>
              </p:nvSpPr>
              <p:spPr bwMode="auto">
                <a:xfrm>
                  <a:off x="6073100" y="2831828"/>
                  <a:ext cx="79539" cy="56454"/>
                </a:xfrm>
                <a:custGeom>
                  <a:avLst/>
                  <a:gdLst/>
                  <a:ahLst/>
                  <a:cxnLst/>
                  <a:rect l="l" t="t" r="r" b="b"/>
                  <a:pathLst>
                    <a:path w="79539" h="56454">
                      <a:moveTo>
                        <a:pt x="27085" y="4"/>
                      </a:moveTo>
                      <a:cubicBezTo>
                        <a:pt x="30835" y="59"/>
                        <a:pt x="34054" y="1091"/>
                        <a:pt x="36743" y="3100"/>
                      </a:cubicBezTo>
                      <a:cubicBezTo>
                        <a:pt x="39432"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19"/>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3"/>
                        <a:pt x="27373" y="8298"/>
                        <a:pt x="23539" y="8219"/>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2" name="Freeform: Shape 1181">
                  <a:extLst>
                    <a:ext uri="{FF2B5EF4-FFF2-40B4-BE49-F238E27FC236}">
                      <a16:creationId xmlns:a16="http://schemas.microsoft.com/office/drawing/2014/main" id="{A4D43BF3-8321-4DE2-B561-ED1445E24702}"/>
                    </a:ext>
                  </a:extLst>
                </p:cNvPr>
                <p:cNvSpPr>
                  <a:spLocks noChangeArrowheads="1"/>
                </p:cNvSpPr>
                <p:nvPr/>
              </p:nvSpPr>
              <p:spPr bwMode="auto">
                <a:xfrm>
                  <a:off x="6168350" y="2831828"/>
                  <a:ext cx="79539" cy="56454"/>
                </a:xfrm>
                <a:custGeom>
                  <a:avLst/>
                  <a:gdLst/>
                  <a:ahLst/>
                  <a:cxnLst/>
                  <a:rect l="l" t="t" r="r" b="b"/>
                  <a:pathLst>
                    <a:path w="79539" h="56454">
                      <a:moveTo>
                        <a:pt x="27085" y="4"/>
                      </a:moveTo>
                      <a:cubicBezTo>
                        <a:pt x="30835" y="59"/>
                        <a:pt x="34054" y="1091"/>
                        <a:pt x="36743" y="3100"/>
                      </a:cubicBezTo>
                      <a:cubicBezTo>
                        <a:pt x="39432"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19"/>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3"/>
                        <a:pt x="27373" y="8298"/>
                        <a:pt x="23539" y="8219"/>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3" name="Freeform: Shape 1182">
                  <a:extLst>
                    <a:ext uri="{FF2B5EF4-FFF2-40B4-BE49-F238E27FC236}">
                      <a16:creationId xmlns:a16="http://schemas.microsoft.com/office/drawing/2014/main" id="{46E0A864-B401-4215-8BC2-1387FE5BF961}"/>
                    </a:ext>
                  </a:extLst>
                </p:cNvPr>
                <p:cNvSpPr>
                  <a:spLocks noChangeArrowheads="1"/>
                </p:cNvSpPr>
                <p:nvPr/>
              </p:nvSpPr>
              <p:spPr bwMode="auto">
                <a:xfrm>
                  <a:off x="6330275" y="2831828"/>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70"/>
                        <a:pt x="10673" y="20679"/>
                      </a:cubicBezTo>
                      <a:cubicBezTo>
                        <a:pt x="10559" y="21489"/>
                        <a:pt x="10501" y="22327"/>
                        <a:pt x="10501" y="23194"/>
                      </a:cubicBezTo>
                      <a:lnTo>
                        <a:pt x="10501" y="56455"/>
                      </a:lnTo>
                      <a:lnTo>
                        <a:pt x="457" y="56455"/>
                      </a:lnTo>
                      <a:lnTo>
                        <a:pt x="457" y="16118"/>
                      </a:lnTo>
                      <a:cubicBezTo>
                        <a:pt x="460" y="13230"/>
                        <a:pt x="426" y="10578"/>
                        <a:pt x="357" y="8162"/>
                      </a:cubicBezTo>
                      <a:cubicBezTo>
                        <a:pt x="288" y="5745"/>
                        <a:pt x="169" y="3407"/>
                        <a:pt x="0" y="1148"/>
                      </a:cubicBezTo>
                      <a:lnTo>
                        <a:pt x="8903" y="1148"/>
                      </a:lnTo>
                      <a:lnTo>
                        <a:pt x="9474" y="10278"/>
                      </a:lnTo>
                      <a:lnTo>
                        <a:pt x="9702" y="10278"/>
                      </a:lnTo>
                      <a:cubicBezTo>
                        <a:pt x="11093" y="7602"/>
                        <a:pt x="13342" y="5248"/>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4" name="Freeform: Shape 1183">
                  <a:extLst>
                    <a:ext uri="{FF2B5EF4-FFF2-40B4-BE49-F238E27FC236}">
                      <a16:creationId xmlns:a16="http://schemas.microsoft.com/office/drawing/2014/main" id="{D87E960A-3C98-4F02-94B6-1F2F0DEC5623}"/>
                    </a:ext>
                  </a:extLst>
                </p:cNvPr>
                <p:cNvSpPr>
                  <a:spLocks noChangeArrowheads="1"/>
                </p:cNvSpPr>
                <p:nvPr/>
              </p:nvSpPr>
              <p:spPr bwMode="auto">
                <a:xfrm>
                  <a:off x="6263713" y="2832976"/>
                  <a:ext cx="47078" cy="56567"/>
                </a:xfrm>
                <a:custGeom>
                  <a:avLst/>
                  <a:gdLst/>
                  <a:ahLst/>
                  <a:cxnLst/>
                  <a:rect l="l" t="t" r="r" b="b"/>
                  <a:pathLst>
                    <a:path w="47078" h="56567">
                      <a:moveTo>
                        <a:pt x="0" y="0"/>
                      </a:moveTo>
                      <a:lnTo>
                        <a:pt x="10044" y="0"/>
                      </a:lnTo>
                      <a:lnTo>
                        <a:pt x="10044" y="30518"/>
                      </a:lnTo>
                      <a:cubicBezTo>
                        <a:pt x="9994" y="35857"/>
                        <a:pt x="10924" y="40124"/>
                        <a:pt x="12832" y="43320"/>
                      </a:cubicBezTo>
                      <a:cubicBezTo>
                        <a:pt x="14740" y="46515"/>
                        <a:pt x="17928" y="48154"/>
                        <a:pt x="22395" y="48235"/>
                      </a:cubicBezTo>
                      <a:cubicBezTo>
                        <a:pt x="25786" y="48135"/>
                        <a:pt x="28611" y="47163"/>
                        <a:pt x="30872" y="45320"/>
                      </a:cubicBezTo>
                      <a:cubicBezTo>
                        <a:pt x="33133" y="43477"/>
                        <a:pt x="34730" y="41362"/>
                        <a:pt x="35661" y="38976"/>
                      </a:cubicBezTo>
                      <a:cubicBezTo>
                        <a:pt x="35950" y="38283"/>
                        <a:pt x="36174" y="37498"/>
                        <a:pt x="36333" y="36619"/>
                      </a:cubicBezTo>
                      <a:cubicBezTo>
                        <a:pt x="36493" y="35740"/>
                        <a:pt x="36574" y="34812"/>
                        <a:pt x="36576" y="33833"/>
                      </a:cubicBezTo>
                      <a:lnTo>
                        <a:pt x="36576" y="0"/>
                      </a:lnTo>
                      <a:lnTo>
                        <a:pt x="46620" y="0"/>
                      </a:lnTo>
                      <a:lnTo>
                        <a:pt x="46620"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1"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5" name="Freeform: Shape 1184">
                  <a:extLst>
                    <a:ext uri="{FF2B5EF4-FFF2-40B4-BE49-F238E27FC236}">
                      <a16:creationId xmlns:a16="http://schemas.microsoft.com/office/drawing/2014/main" id="{DD59957B-2D04-4851-AC76-D267A13ABC31}"/>
                    </a:ext>
                  </a:extLst>
                </p:cNvPr>
                <p:cNvSpPr>
                  <a:spLocks noChangeArrowheads="1"/>
                </p:cNvSpPr>
                <p:nvPr/>
              </p:nvSpPr>
              <p:spPr bwMode="auto">
                <a:xfrm>
                  <a:off x="6397406" y="2832976"/>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6" name="Freeform: Shape 1185">
                  <a:extLst>
                    <a:ext uri="{FF2B5EF4-FFF2-40B4-BE49-F238E27FC236}">
                      <a16:creationId xmlns:a16="http://schemas.microsoft.com/office/drawing/2014/main" id="{FA473E73-FA56-46C9-AA49-71DF021808D6}"/>
                    </a:ext>
                  </a:extLst>
                </p:cNvPr>
                <p:cNvSpPr>
                  <a:spLocks noChangeArrowheads="1"/>
                </p:cNvSpPr>
                <p:nvPr/>
              </p:nvSpPr>
              <p:spPr bwMode="auto">
                <a:xfrm>
                  <a:off x="6456766" y="2832976"/>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5"/>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3"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0"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187" name="Freeform: Shape 1186">
                  <a:extLst>
                    <a:ext uri="{FF2B5EF4-FFF2-40B4-BE49-F238E27FC236}">
                      <a16:creationId xmlns:a16="http://schemas.microsoft.com/office/drawing/2014/main" id="{B7D6A5A9-2F0D-488E-94EC-20FF6A17DE93}"/>
                    </a:ext>
                  </a:extLst>
                </p:cNvPr>
                <p:cNvSpPr>
                  <a:spLocks noChangeArrowheads="1"/>
                </p:cNvSpPr>
                <p:nvPr/>
              </p:nvSpPr>
              <p:spPr bwMode="auto">
                <a:xfrm>
                  <a:off x="6518832" y="2875153"/>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nvGrpSpPr>
            <p:cNvPr id="762" name="Group 761">
              <a:extLst>
                <a:ext uri="{FF2B5EF4-FFF2-40B4-BE49-F238E27FC236}">
                  <a16:creationId xmlns:a16="http://schemas.microsoft.com/office/drawing/2014/main" id="{BC461903-1758-4824-BFDC-DB6046303DA0}"/>
                </a:ext>
              </a:extLst>
            </p:cNvPr>
            <p:cNvGrpSpPr/>
            <p:nvPr/>
          </p:nvGrpSpPr>
          <p:grpSpPr>
            <a:xfrm>
              <a:off x="6671789" y="2113041"/>
              <a:ext cx="1926630" cy="1926630"/>
              <a:chOff x="6671789" y="2113041"/>
              <a:chExt cx="1926630" cy="1926630"/>
            </a:xfrm>
          </p:grpSpPr>
          <p:sp>
            <p:nvSpPr>
              <p:cNvPr id="889" name="Oval 888">
                <a:extLst>
                  <a:ext uri="{FF2B5EF4-FFF2-40B4-BE49-F238E27FC236}">
                    <a16:creationId xmlns:a16="http://schemas.microsoft.com/office/drawing/2014/main" id="{4690B373-89FE-45BD-B22A-597CED90E669}"/>
                  </a:ext>
                </a:extLst>
              </p:cNvPr>
              <p:cNvSpPr/>
              <p:nvPr/>
            </p:nvSpPr>
            <p:spPr>
              <a:xfrm>
                <a:off x="6671789" y="2113041"/>
                <a:ext cx="1926630" cy="1926630"/>
              </a:xfrm>
              <a:prstGeom prst="ellipse">
                <a:avLst/>
              </a:prstGeom>
              <a:solidFill>
                <a:srgbClr val="59988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nvGrpSpPr>
              <p:cNvPr id="890" name="Group 889">
                <a:extLst>
                  <a:ext uri="{FF2B5EF4-FFF2-40B4-BE49-F238E27FC236}">
                    <a16:creationId xmlns:a16="http://schemas.microsoft.com/office/drawing/2014/main" id="{3017A42A-5FB1-4CAD-8A75-6B290371E551}"/>
                  </a:ext>
                </a:extLst>
              </p:cNvPr>
              <p:cNvGrpSpPr/>
              <p:nvPr/>
            </p:nvGrpSpPr>
            <p:grpSpPr>
              <a:xfrm>
                <a:off x="7514395" y="2193390"/>
                <a:ext cx="355600" cy="355600"/>
                <a:chOff x="7514395" y="2193390"/>
                <a:chExt cx="355600" cy="355600"/>
              </a:xfrm>
            </p:grpSpPr>
            <p:sp>
              <p:nvSpPr>
                <p:cNvPr id="1087" name="Freeform 188">
                  <a:extLst>
                    <a:ext uri="{FF2B5EF4-FFF2-40B4-BE49-F238E27FC236}">
                      <a16:creationId xmlns:a16="http://schemas.microsoft.com/office/drawing/2014/main" id="{89602411-758F-4947-A571-AD717A2C6549}"/>
                    </a:ext>
                  </a:extLst>
                </p:cNvPr>
                <p:cNvSpPr>
                  <a:spLocks noEditPoints="1"/>
                </p:cNvSpPr>
                <p:nvPr/>
              </p:nvSpPr>
              <p:spPr bwMode="auto">
                <a:xfrm>
                  <a:off x="7514395" y="2193390"/>
                  <a:ext cx="355600" cy="355600"/>
                </a:xfrm>
                <a:custGeom>
                  <a:avLst/>
                  <a:gdLst>
                    <a:gd name="T0" fmla="*/ 86 w 112"/>
                    <a:gd name="T1" fmla="*/ 100 h 112"/>
                    <a:gd name="T2" fmla="*/ 88 w 112"/>
                    <a:gd name="T3" fmla="*/ 110 h 112"/>
                    <a:gd name="T4" fmla="*/ 85 w 112"/>
                    <a:gd name="T5" fmla="*/ 112 h 112"/>
                    <a:gd name="T6" fmla="*/ 24 w 112"/>
                    <a:gd name="T7" fmla="*/ 109 h 112"/>
                    <a:gd name="T8" fmla="*/ 26 w 112"/>
                    <a:gd name="T9" fmla="*/ 100 h 112"/>
                    <a:gd name="T10" fmla="*/ 27 w 112"/>
                    <a:gd name="T11" fmla="*/ 98 h 112"/>
                    <a:gd name="T12" fmla="*/ 35 w 112"/>
                    <a:gd name="T13" fmla="*/ 80 h 112"/>
                    <a:gd name="T14" fmla="*/ 49 w 112"/>
                    <a:gd name="T15" fmla="*/ 80 h 112"/>
                    <a:gd name="T16" fmla="*/ 44 w 112"/>
                    <a:gd name="T17" fmla="*/ 73 h 112"/>
                    <a:gd name="T18" fmla="*/ 43 w 112"/>
                    <a:gd name="T19" fmla="*/ 67 h 112"/>
                    <a:gd name="T20" fmla="*/ 32 w 112"/>
                    <a:gd name="T21" fmla="*/ 58 h 112"/>
                    <a:gd name="T22" fmla="*/ 0 w 112"/>
                    <a:gd name="T23" fmla="*/ 6 h 112"/>
                    <a:gd name="T24" fmla="*/ 22 w 112"/>
                    <a:gd name="T25" fmla="*/ 4 h 112"/>
                    <a:gd name="T26" fmla="*/ 24 w 112"/>
                    <a:gd name="T27" fmla="*/ 2 h 112"/>
                    <a:gd name="T28" fmla="*/ 26 w 112"/>
                    <a:gd name="T29" fmla="*/ 0 h 112"/>
                    <a:gd name="T30" fmla="*/ 88 w 112"/>
                    <a:gd name="T31" fmla="*/ 3 h 112"/>
                    <a:gd name="T32" fmla="*/ 89 w 112"/>
                    <a:gd name="T33" fmla="*/ 4 h 112"/>
                    <a:gd name="T34" fmla="*/ 111 w 112"/>
                    <a:gd name="T35" fmla="*/ 6 h 112"/>
                    <a:gd name="T36" fmla="*/ 80 w 112"/>
                    <a:gd name="T37" fmla="*/ 58 h 112"/>
                    <a:gd name="T38" fmla="*/ 67 w 112"/>
                    <a:gd name="T39" fmla="*/ 68 h 112"/>
                    <a:gd name="T40" fmla="*/ 62 w 112"/>
                    <a:gd name="T41" fmla="*/ 76 h 112"/>
                    <a:gd name="T42" fmla="*/ 64 w 112"/>
                    <a:gd name="T43" fmla="*/ 80 h 112"/>
                    <a:gd name="T44" fmla="*/ 84 w 112"/>
                    <a:gd name="T45" fmla="*/ 87 h 112"/>
                    <a:gd name="T46" fmla="*/ 27 w 112"/>
                    <a:gd name="T47" fmla="*/ 3 h 112"/>
                    <a:gd name="T48" fmla="*/ 27 w 112"/>
                    <a:gd name="T49" fmla="*/ 34 h 112"/>
                    <a:gd name="T50" fmla="*/ 48 w 112"/>
                    <a:gd name="T51" fmla="*/ 65 h 112"/>
                    <a:gd name="T52" fmla="*/ 63 w 112"/>
                    <a:gd name="T53" fmla="*/ 65 h 112"/>
                    <a:gd name="T54" fmla="*/ 66 w 112"/>
                    <a:gd name="T55" fmla="*/ 65 h 112"/>
                    <a:gd name="T56" fmla="*/ 85 w 112"/>
                    <a:gd name="T57" fmla="*/ 34 h 112"/>
                    <a:gd name="T58" fmla="*/ 85 w 112"/>
                    <a:gd name="T59" fmla="*/ 3 h 112"/>
                    <a:gd name="T60" fmla="*/ 81 w 112"/>
                    <a:gd name="T61" fmla="*/ 99 h 112"/>
                    <a:gd name="T62" fmla="*/ 76 w 112"/>
                    <a:gd name="T63" fmla="*/ 83 h 112"/>
                    <a:gd name="T64" fmla="*/ 30 w 112"/>
                    <a:gd name="T65" fmla="*/ 87 h 112"/>
                    <a:gd name="T66" fmla="*/ 30 w 112"/>
                    <a:gd name="T67" fmla="*/ 99 h 112"/>
                    <a:gd name="T68" fmla="*/ 27 w 112"/>
                    <a:gd name="T69" fmla="*/ 109 h 112"/>
                    <a:gd name="T70" fmla="*/ 85 w 112"/>
                    <a:gd name="T71" fmla="*/ 103 h 112"/>
                    <a:gd name="T72" fmla="*/ 27 w 112"/>
                    <a:gd name="T73" fmla="*/ 109 h 112"/>
                    <a:gd name="T74" fmla="*/ 26 w 112"/>
                    <a:gd name="T75" fmla="*/ 48 h 112"/>
                    <a:gd name="T76" fmla="*/ 7 w 112"/>
                    <a:gd name="T77" fmla="*/ 13 h 112"/>
                    <a:gd name="T78" fmla="*/ 11 w 112"/>
                    <a:gd name="T79" fmla="*/ 11 h 112"/>
                    <a:gd name="T80" fmla="*/ 23 w 112"/>
                    <a:gd name="T81" fmla="*/ 10 h 112"/>
                    <a:gd name="T82" fmla="*/ 3 w 112"/>
                    <a:gd name="T83" fmla="*/ 7 h 112"/>
                    <a:gd name="T84" fmla="*/ 29 w 112"/>
                    <a:gd name="T85" fmla="*/ 53 h 112"/>
                    <a:gd name="T86" fmla="*/ 89 w 112"/>
                    <a:gd name="T87" fmla="*/ 11 h 112"/>
                    <a:gd name="T88" fmla="*/ 105 w 112"/>
                    <a:gd name="T89" fmla="*/ 13 h 112"/>
                    <a:gd name="T90" fmla="*/ 86 w 112"/>
                    <a:gd name="T91" fmla="*/ 47 h 112"/>
                    <a:gd name="T92" fmla="*/ 83 w 112"/>
                    <a:gd name="T93" fmla="*/ 53 h 112"/>
                    <a:gd name="T94" fmla="*/ 108 w 112"/>
                    <a:gd name="T95" fmla="*/ 7 h 112"/>
                    <a:gd name="T96" fmla="*/ 88 w 112"/>
                    <a:gd name="T97" fmla="*/ 11 h 112"/>
                    <a:gd name="T98" fmla="*/ 24 w 112"/>
                    <a:gd name="T99" fmla="*/ 42 h 112"/>
                    <a:gd name="T100" fmla="*/ 10 w 112"/>
                    <a:gd name="T101" fmla="*/ 14 h 112"/>
                    <a:gd name="T102" fmla="*/ 101 w 112"/>
                    <a:gd name="T103" fmla="*/ 14 h 112"/>
                    <a:gd name="T104" fmla="*/ 87 w 112"/>
                    <a:gd name="T105" fmla="*/ 42 h 112"/>
                    <a:gd name="T106" fmla="*/ 56 w 112"/>
                    <a:gd name="T107" fmla="*/ 73 h 112"/>
                    <a:gd name="T108" fmla="*/ 63 w 112"/>
                    <a:gd name="T109" fmla="*/ 73 h 112"/>
                    <a:gd name="T110" fmla="*/ 63 w 112"/>
                    <a:gd name="T111" fmla="*/ 68 h 112"/>
                    <a:gd name="T112" fmla="*/ 46 w 112"/>
                    <a:gd name="T113" fmla="*/ 71 h 112"/>
                    <a:gd name="T114" fmla="*/ 56 w 112"/>
                    <a:gd name="T115" fmla="*/ 73 h 112"/>
                    <a:gd name="T116" fmla="*/ 52 w 112"/>
                    <a:gd name="T117" fmla="*/ 76 h 112"/>
                    <a:gd name="T118" fmla="*/ 59 w 112"/>
                    <a:gd name="T119" fmla="*/ 8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2" h="112">
                      <a:moveTo>
                        <a:pt x="84" y="100"/>
                      </a:moveTo>
                      <a:cubicBezTo>
                        <a:pt x="85" y="100"/>
                        <a:pt x="85" y="100"/>
                        <a:pt x="86" y="100"/>
                      </a:cubicBezTo>
                      <a:cubicBezTo>
                        <a:pt x="87" y="100"/>
                        <a:pt x="88" y="100"/>
                        <a:pt x="88" y="101"/>
                      </a:cubicBezTo>
                      <a:cubicBezTo>
                        <a:pt x="88" y="104"/>
                        <a:pt x="88" y="107"/>
                        <a:pt x="88" y="110"/>
                      </a:cubicBezTo>
                      <a:cubicBezTo>
                        <a:pt x="88" y="111"/>
                        <a:pt x="87" y="112"/>
                        <a:pt x="86" y="112"/>
                      </a:cubicBezTo>
                      <a:cubicBezTo>
                        <a:pt x="85" y="112"/>
                        <a:pt x="85" y="112"/>
                        <a:pt x="85" y="112"/>
                      </a:cubicBezTo>
                      <a:cubicBezTo>
                        <a:pt x="66" y="112"/>
                        <a:pt x="46" y="112"/>
                        <a:pt x="26" y="112"/>
                      </a:cubicBezTo>
                      <a:cubicBezTo>
                        <a:pt x="24" y="112"/>
                        <a:pt x="24" y="111"/>
                        <a:pt x="24" y="109"/>
                      </a:cubicBezTo>
                      <a:cubicBezTo>
                        <a:pt x="24" y="107"/>
                        <a:pt x="24" y="104"/>
                        <a:pt x="24" y="102"/>
                      </a:cubicBezTo>
                      <a:cubicBezTo>
                        <a:pt x="24" y="100"/>
                        <a:pt x="24" y="100"/>
                        <a:pt x="26" y="100"/>
                      </a:cubicBezTo>
                      <a:cubicBezTo>
                        <a:pt x="26" y="100"/>
                        <a:pt x="27" y="100"/>
                        <a:pt x="27" y="100"/>
                      </a:cubicBezTo>
                      <a:cubicBezTo>
                        <a:pt x="27" y="99"/>
                        <a:pt x="27" y="99"/>
                        <a:pt x="27" y="98"/>
                      </a:cubicBezTo>
                      <a:cubicBezTo>
                        <a:pt x="27" y="95"/>
                        <a:pt x="27" y="91"/>
                        <a:pt x="27" y="87"/>
                      </a:cubicBezTo>
                      <a:cubicBezTo>
                        <a:pt x="27" y="83"/>
                        <a:pt x="30" y="80"/>
                        <a:pt x="35" y="80"/>
                      </a:cubicBezTo>
                      <a:cubicBezTo>
                        <a:pt x="39" y="80"/>
                        <a:pt x="43" y="80"/>
                        <a:pt x="48" y="80"/>
                      </a:cubicBezTo>
                      <a:cubicBezTo>
                        <a:pt x="48" y="80"/>
                        <a:pt x="48" y="80"/>
                        <a:pt x="49" y="80"/>
                      </a:cubicBezTo>
                      <a:cubicBezTo>
                        <a:pt x="49" y="78"/>
                        <a:pt x="49" y="77"/>
                        <a:pt x="49" y="76"/>
                      </a:cubicBezTo>
                      <a:cubicBezTo>
                        <a:pt x="47" y="76"/>
                        <a:pt x="45" y="75"/>
                        <a:pt x="44" y="73"/>
                      </a:cubicBezTo>
                      <a:cubicBezTo>
                        <a:pt x="43" y="72"/>
                        <a:pt x="43" y="70"/>
                        <a:pt x="44" y="68"/>
                      </a:cubicBezTo>
                      <a:cubicBezTo>
                        <a:pt x="43" y="67"/>
                        <a:pt x="43" y="67"/>
                        <a:pt x="43" y="67"/>
                      </a:cubicBezTo>
                      <a:cubicBezTo>
                        <a:pt x="39" y="65"/>
                        <a:pt x="36" y="63"/>
                        <a:pt x="33" y="60"/>
                      </a:cubicBezTo>
                      <a:cubicBezTo>
                        <a:pt x="33" y="59"/>
                        <a:pt x="32" y="59"/>
                        <a:pt x="32" y="58"/>
                      </a:cubicBezTo>
                      <a:cubicBezTo>
                        <a:pt x="14" y="50"/>
                        <a:pt x="4" y="36"/>
                        <a:pt x="0" y="17"/>
                      </a:cubicBezTo>
                      <a:cubicBezTo>
                        <a:pt x="0" y="13"/>
                        <a:pt x="0" y="9"/>
                        <a:pt x="0" y="6"/>
                      </a:cubicBezTo>
                      <a:cubicBezTo>
                        <a:pt x="0" y="5"/>
                        <a:pt x="0" y="4"/>
                        <a:pt x="2" y="4"/>
                      </a:cubicBezTo>
                      <a:cubicBezTo>
                        <a:pt x="9" y="4"/>
                        <a:pt x="15" y="4"/>
                        <a:pt x="22" y="4"/>
                      </a:cubicBezTo>
                      <a:cubicBezTo>
                        <a:pt x="23" y="4"/>
                        <a:pt x="23" y="4"/>
                        <a:pt x="24" y="4"/>
                      </a:cubicBezTo>
                      <a:cubicBezTo>
                        <a:pt x="24" y="3"/>
                        <a:pt x="24" y="3"/>
                        <a:pt x="24" y="2"/>
                      </a:cubicBezTo>
                      <a:cubicBezTo>
                        <a:pt x="24" y="1"/>
                        <a:pt x="24" y="0"/>
                        <a:pt x="25" y="0"/>
                      </a:cubicBezTo>
                      <a:cubicBezTo>
                        <a:pt x="26" y="0"/>
                        <a:pt x="26" y="0"/>
                        <a:pt x="26" y="0"/>
                      </a:cubicBezTo>
                      <a:cubicBezTo>
                        <a:pt x="46" y="0"/>
                        <a:pt x="65" y="0"/>
                        <a:pt x="85" y="0"/>
                      </a:cubicBezTo>
                      <a:cubicBezTo>
                        <a:pt x="87" y="0"/>
                        <a:pt x="88" y="0"/>
                        <a:pt x="88" y="3"/>
                      </a:cubicBezTo>
                      <a:cubicBezTo>
                        <a:pt x="88" y="3"/>
                        <a:pt x="88" y="4"/>
                        <a:pt x="88" y="4"/>
                      </a:cubicBezTo>
                      <a:cubicBezTo>
                        <a:pt x="88" y="4"/>
                        <a:pt x="89" y="4"/>
                        <a:pt x="89" y="4"/>
                      </a:cubicBezTo>
                      <a:cubicBezTo>
                        <a:pt x="96" y="4"/>
                        <a:pt x="102" y="4"/>
                        <a:pt x="109" y="4"/>
                      </a:cubicBezTo>
                      <a:cubicBezTo>
                        <a:pt x="111" y="4"/>
                        <a:pt x="111" y="5"/>
                        <a:pt x="111" y="6"/>
                      </a:cubicBezTo>
                      <a:cubicBezTo>
                        <a:pt x="112" y="16"/>
                        <a:pt x="110" y="25"/>
                        <a:pt x="105" y="34"/>
                      </a:cubicBezTo>
                      <a:cubicBezTo>
                        <a:pt x="100" y="45"/>
                        <a:pt x="91" y="53"/>
                        <a:pt x="80" y="58"/>
                      </a:cubicBezTo>
                      <a:cubicBezTo>
                        <a:pt x="79" y="58"/>
                        <a:pt x="79" y="58"/>
                        <a:pt x="78" y="59"/>
                      </a:cubicBezTo>
                      <a:cubicBezTo>
                        <a:pt x="75" y="62"/>
                        <a:pt x="72" y="65"/>
                        <a:pt x="67" y="68"/>
                      </a:cubicBezTo>
                      <a:cubicBezTo>
                        <a:pt x="68" y="70"/>
                        <a:pt x="68" y="72"/>
                        <a:pt x="67" y="73"/>
                      </a:cubicBezTo>
                      <a:cubicBezTo>
                        <a:pt x="66" y="75"/>
                        <a:pt x="65" y="76"/>
                        <a:pt x="62" y="76"/>
                      </a:cubicBezTo>
                      <a:cubicBezTo>
                        <a:pt x="62" y="77"/>
                        <a:pt x="62" y="78"/>
                        <a:pt x="62" y="80"/>
                      </a:cubicBezTo>
                      <a:cubicBezTo>
                        <a:pt x="63" y="80"/>
                        <a:pt x="63" y="80"/>
                        <a:pt x="64" y="80"/>
                      </a:cubicBezTo>
                      <a:cubicBezTo>
                        <a:pt x="68" y="80"/>
                        <a:pt x="72" y="80"/>
                        <a:pt x="76" y="80"/>
                      </a:cubicBezTo>
                      <a:cubicBezTo>
                        <a:pt x="81" y="80"/>
                        <a:pt x="84" y="83"/>
                        <a:pt x="84" y="87"/>
                      </a:cubicBezTo>
                      <a:cubicBezTo>
                        <a:pt x="84" y="91"/>
                        <a:pt x="84" y="95"/>
                        <a:pt x="84" y="100"/>
                      </a:cubicBezTo>
                      <a:close/>
                      <a:moveTo>
                        <a:pt x="27" y="3"/>
                      </a:moveTo>
                      <a:cubicBezTo>
                        <a:pt x="27" y="4"/>
                        <a:pt x="27" y="5"/>
                        <a:pt x="27" y="6"/>
                      </a:cubicBezTo>
                      <a:cubicBezTo>
                        <a:pt x="27" y="16"/>
                        <a:pt x="26" y="25"/>
                        <a:pt x="27" y="34"/>
                      </a:cubicBezTo>
                      <a:cubicBezTo>
                        <a:pt x="27" y="48"/>
                        <a:pt x="33" y="58"/>
                        <a:pt x="44" y="65"/>
                      </a:cubicBezTo>
                      <a:cubicBezTo>
                        <a:pt x="45" y="65"/>
                        <a:pt x="46" y="66"/>
                        <a:pt x="48" y="65"/>
                      </a:cubicBezTo>
                      <a:cubicBezTo>
                        <a:pt x="48" y="65"/>
                        <a:pt x="48" y="65"/>
                        <a:pt x="49" y="65"/>
                      </a:cubicBezTo>
                      <a:cubicBezTo>
                        <a:pt x="53" y="65"/>
                        <a:pt x="58" y="65"/>
                        <a:pt x="63" y="65"/>
                      </a:cubicBezTo>
                      <a:cubicBezTo>
                        <a:pt x="63" y="65"/>
                        <a:pt x="64" y="65"/>
                        <a:pt x="64" y="65"/>
                      </a:cubicBezTo>
                      <a:cubicBezTo>
                        <a:pt x="65" y="65"/>
                        <a:pt x="65" y="65"/>
                        <a:pt x="66" y="65"/>
                      </a:cubicBezTo>
                      <a:cubicBezTo>
                        <a:pt x="70" y="63"/>
                        <a:pt x="74" y="60"/>
                        <a:pt x="77" y="55"/>
                      </a:cubicBezTo>
                      <a:cubicBezTo>
                        <a:pt x="82" y="49"/>
                        <a:pt x="85" y="42"/>
                        <a:pt x="85" y="34"/>
                      </a:cubicBezTo>
                      <a:cubicBezTo>
                        <a:pt x="85" y="25"/>
                        <a:pt x="85" y="16"/>
                        <a:pt x="85" y="6"/>
                      </a:cubicBezTo>
                      <a:cubicBezTo>
                        <a:pt x="85" y="5"/>
                        <a:pt x="85" y="4"/>
                        <a:pt x="85" y="3"/>
                      </a:cubicBezTo>
                      <a:cubicBezTo>
                        <a:pt x="65" y="3"/>
                        <a:pt x="46" y="3"/>
                        <a:pt x="27" y="3"/>
                      </a:cubicBezTo>
                      <a:close/>
                      <a:moveTo>
                        <a:pt x="81" y="99"/>
                      </a:moveTo>
                      <a:cubicBezTo>
                        <a:pt x="81" y="95"/>
                        <a:pt x="81" y="91"/>
                        <a:pt x="81" y="87"/>
                      </a:cubicBezTo>
                      <a:cubicBezTo>
                        <a:pt x="81" y="84"/>
                        <a:pt x="79" y="83"/>
                        <a:pt x="76" y="83"/>
                      </a:cubicBezTo>
                      <a:cubicBezTo>
                        <a:pt x="63" y="83"/>
                        <a:pt x="49" y="83"/>
                        <a:pt x="35" y="83"/>
                      </a:cubicBezTo>
                      <a:cubicBezTo>
                        <a:pt x="32" y="83"/>
                        <a:pt x="30" y="84"/>
                        <a:pt x="30" y="87"/>
                      </a:cubicBezTo>
                      <a:cubicBezTo>
                        <a:pt x="30" y="91"/>
                        <a:pt x="30" y="95"/>
                        <a:pt x="30" y="98"/>
                      </a:cubicBezTo>
                      <a:cubicBezTo>
                        <a:pt x="30" y="99"/>
                        <a:pt x="30" y="99"/>
                        <a:pt x="30" y="99"/>
                      </a:cubicBezTo>
                      <a:cubicBezTo>
                        <a:pt x="47" y="99"/>
                        <a:pt x="64" y="99"/>
                        <a:pt x="81" y="99"/>
                      </a:cubicBezTo>
                      <a:close/>
                      <a:moveTo>
                        <a:pt x="27" y="109"/>
                      </a:moveTo>
                      <a:cubicBezTo>
                        <a:pt x="46" y="109"/>
                        <a:pt x="65" y="109"/>
                        <a:pt x="85" y="109"/>
                      </a:cubicBezTo>
                      <a:cubicBezTo>
                        <a:pt x="85" y="107"/>
                        <a:pt x="85" y="105"/>
                        <a:pt x="85" y="103"/>
                      </a:cubicBezTo>
                      <a:cubicBezTo>
                        <a:pt x="65" y="103"/>
                        <a:pt x="46" y="103"/>
                        <a:pt x="27" y="103"/>
                      </a:cubicBezTo>
                      <a:cubicBezTo>
                        <a:pt x="27" y="105"/>
                        <a:pt x="27" y="107"/>
                        <a:pt x="27" y="109"/>
                      </a:cubicBezTo>
                      <a:close/>
                      <a:moveTo>
                        <a:pt x="29" y="53"/>
                      </a:moveTo>
                      <a:cubicBezTo>
                        <a:pt x="28" y="52"/>
                        <a:pt x="27" y="50"/>
                        <a:pt x="26" y="48"/>
                      </a:cubicBezTo>
                      <a:cubicBezTo>
                        <a:pt x="26" y="48"/>
                        <a:pt x="26" y="47"/>
                        <a:pt x="25" y="46"/>
                      </a:cubicBezTo>
                      <a:cubicBezTo>
                        <a:pt x="14" y="38"/>
                        <a:pt x="8" y="27"/>
                        <a:pt x="7" y="13"/>
                      </a:cubicBezTo>
                      <a:cubicBezTo>
                        <a:pt x="7" y="12"/>
                        <a:pt x="7" y="11"/>
                        <a:pt x="8" y="11"/>
                      </a:cubicBezTo>
                      <a:cubicBezTo>
                        <a:pt x="9" y="11"/>
                        <a:pt x="10" y="11"/>
                        <a:pt x="11" y="11"/>
                      </a:cubicBezTo>
                      <a:cubicBezTo>
                        <a:pt x="15" y="11"/>
                        <a:pt x="19" y="11"/>
                        <a:pt x="23" y="11"/>
                      </a:cubicBezTo>
                      <a:cubicBezTo>
                        <a:pt x="23" y="10"/>
                        <a:pt x="23" y="10"/>
                        <a:pt x="23" y="10"/>
                      </a:cubicBezTo>
                      <a:cubicBezTo>
                        <a:pt x="24" y="9"/>
                        <a:pt x="24" y="8"/>
                        <a:pt x="24" y="7"/>
                      </a:cubicBezTo>
                      <a:cubicBezTo>
                        <a:pt x="17" y="7"/>
                        <a:pt x="10" y="7"/>
                        <a:pt x="3" y="7"/>
                      </a:cubicBezTo>
                      <a:cubicBezTo>
                        <a:pt x="3" y="17"/>
                        <a:pt x="5" y="27"/>
                        <a:pt x="10" y="36"/>
                      </a:cubicBezTo>
                      <a:cubicBezTo>
                        <a:pt x="15" y="43"/>
                        <a:pt x="21" y="49"/>
                        <a:pt x="29" y="53"/>
                      </a:cubicBezTo>
                      <a:close/>
                      <a:moveTo>
                        <a:pt x="88" y="11"/>
                      </a:moveTo>
                      <a:cubicBezTo>
                        <a:pt x="88" y="11"/>
                        <a:pt x="89" y="11"/>
                        <a:pt x="89" y="11"/>
                      </a:cubicBezTo>
                      <a:cubicBezTo>
                        <a:pt x="94" y="11"/>
                        <a:pt x="98" y="11"/>
                        <a:pt x="103" y="11"/>
                      </a:cubicBezTo>
                      <a:cubicBezTo>
                        <a:pt x="104" y="11"/>
                        <a:pt x="105" y="12"/>
                        <a:pt x="105" y="13"/>
                      </a:cubicBezTo>
                      <a:cubicBezTo>
                        <a:pt x="105" y="14"/>
                        <a:pt x="104" y="15"/>
                        <a:pt x="104" y="16"/>
                      </a:cubicBezTo>
                      <a:cubicBezTo>
                        <a:pt x="102" y="29"/>
                        <a:pt x="96" y="39"/>
                        <a:pt x="86" y="47"/>
                      </a:cubicBezTo>
                      <a:cubicBezTo>
                        <a:pt x="85" y="47"/>
                        <a:pt x="85" y="47"/>
                        <a:pt x="85" y="47"/>
                      </a:cubicBezTo>
                      <a:cubicBezTo>
                        <a:pt x="84" y="49"/>
                        <a:pt x="84" y="51"/>
                        <a:pt x="83" y="53"/>
                      </a:cubicBezTo>
                      <a:cubicBezTo>
                        <a:pt x="92" y="48"/>
                        <a:pt x="99" y="41"/>
                        <a:pt x="103" y="31"/>
                      </a:cubicBezTo>
                      <a:cubicBezTo>
                        <a:pt x="107" y="24"/>
                        <a:pt x="109" y="16"/>
                        <a:pt x="108" y="7"/>
                      </a:cubicBezTo>
                      <a:cubicBezTo>
                        <a:pt x="101" y="7"/>
                        <a:pt x="95" y="7"/>
                        <a:pt x="88" y="7"/>
                      </a:cubicBezTo>
                      <a:cubicBezTo>
                        <a:pt x="88" y="8"/>
                        <a:pt x="88" y="10"/>
                        <a:pt x="88" y="11"/>
                      </a:cubicBezTo>
                      <a:close/>
                      <a:moveTo>
                        <a:pt x="10" y="14"/>
                      </a:moveTo>
                      <a:cubicBezTo>
                        <a:pt x="10" y="22"/>
                        <a:pt x="18" y="39"/>
                        <a:pt x="24" y="42"/>
                      </a:cubicBezTo>
                      <a:cubicBezTo>
                        <a:pt x="23" y="33"/>
                        <a:pt x="24" y="23"/>
                        <a:pt x="23" y="14"/>
                      </a:cubicBezTo>
                      <a:cubicBezTo>
                        <a:pt x="19" y="14"/>
                        <a:pt x="15" y="14"/>
                        <a:pt x="10" y="14"/>
                      </a:cubicBezTo>
                      <a:close/>
                      <a:moveTo>
                        <a:pt x="87" y="42"/>
                      </a:moveTo>
                      <a:cubicBezTo>
                        <a:pt x="95" y="34"/>
                        <a:pt x="100" y="25"/>
                        <a:pt x="101" y="14"/>
                      </a:cubicBezTo>
                      <a:cubicBezTo>
                        <a:pt x="97" y="14"/>
                        <a:pt x="92" y="14"/>
                        <a:pt x="88" y="14"/>
                      </a:cubicBezTo>
                      <a:cubicBezTo>
                        <a:pt x="87" y="23"/>
                        <a:pt x="88" y="32"/>
                        <a:pt x="87" y="42"/>
                      </a:cubicBezTo>
                      <a:close/>
                      <a:moveTo>
                        <a:pt x="56" y="73"/>
                      </a:moveTo>
                      <a:cubicBezTo>
                        <a:pt x="56" y="73"/>
                        <a:pt x="56" y="73"/>
                        <a:pt x="56" y="73"/>
                      </a:cubicBezTo>
                      <a:cubicBezTo>
                        <a:pt x="57" y="73"/>
                        <a:pt x="58" y="73"/>
                        <a:pt x="59" y="73"/>
                      </a:cubicBezTo>
                      <a:cubicBezTo>
                        <a:pt x="60" y="73"/>
                        <a:pt x="62" y="73"/>
                        <a:pt x="63" y="73"/>
                      </a:cubicBezTo>
                      <a:cubicBezTo>
                        <a:pt x="64" y="73"/>
                        <a:pt x="65" y="72"/>
                        <a:pt x="65" y="71"/>
                      </a:cubicBezTo>
                      <a:cubicBezTo>
                        <a:pt x="65" y="69"/>
                        <a:pt x="64" y="68"/>
                        <a:pt x="63" y="68"/>
                      </a:cubicBezTo>
                      <a:cubicBezTo>
                        <a:pt x="58" y="68"/>
                        <a:pt x="53" y="68"/>
                        <a:pt x="48" y="68"/>
                      </a:cubicBezTo>
                      <a:cubicBezTo>
                        <a:pt x="47" y="68"/>
                        <a:pt x="46" y="69"/>
                        <a:pt x="46" y="71"/>
                      </a:cubicBezTo>
                      <a:cubicBezTo>
                        <a:pt x="46" y="72"/>
                        <a:pt x="47" y="73"/>
                        <a:pt x="48" y="73"/>
                      </a:cubicBezTo>
                      <a:cubicBezTo>
                        <a:pt x="51" y="73"/>
                        <a:pt x="53" y="73"/>
                        <a:pt x="56" y="73"/>
                      </a:cubicBezTo>
                      <a:close/>
                      <a:moveTo>
                        <a:pt x="59" y="76"/>
                      </a:moveTo>
                      <a:cubicBezTo>
                        <a:pt x="57" y="76"/>
                        <a:pt x="54" y="76"/>
                        <a:pt x="52" y="76"/>
                      </a:cubicBezTo>
                      <a:cubicBezTo>
                        <a:pt x="52" y="77"/>
                        <a:pt x="52" y="78"/>
                        <a:pt x="52" y="80"/>
                      </a:cubicBezTo>
                      <a:cubicBezTo>
                        <a:pt x="55" y="80"/>
                        <a:pt x="57" y="80"/>
                        <a:pt x="59" y="80"/>
                      </a:cubicBezTo>
                      <a:cubicBezTo>
                        <a:pt x="59" y="78"/>
                        <a:pt x="59" y="77"/>
                        <a:pt x="59" y="76"/>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088" name="Freeform 189">
                  <a:extLst>
                    <a:ext uri="{FF2B5EF4-FFF2-40B4-BE49-F238E27FC236}">
                      <a16:creationId xmlns:a16="http://schemas.microsoft.com/office/drawing/2014/main" id="{ADAB8A80-7FF8-4853-83B8-277FCF4F83BA}"/>
                    </a:ext>
                  </a:extLst>
                </p:cNvPr>
                <p:cNvSpPr>
                  <a:spLocks noEditPoints="1"/>
                </p:cNvSpPr>
                <p:nvPr/>
              </p:nvSpPr>
              <p:spPr bwMode="auto">
                <a:xfrm>
                  <a:off x="7641395" y="2228315"/>
                  <a:ext cx="98425" cy="95250"/>
                </a:xfrm>
                <a:custGeom>
                  <a:avLst/>
                  <a:gdLst>
                    <a:gd name="T0" fmla="*/ 31 w 31"/>
                    <a:gd name="T1" fmla="*/ 12 h 30"/>
                    <a:gd name="T2" fmla="*/ 30 w 31"/>
                    <a:gd name="T3" fmla="*/ 13 h 30"/>
                    <a:gd name="T4" fmla="*/ 25 w 31"/>
                    <a:gd name="T5" fmla="*/ 19 h 30"/>
                    <a:gd name="T6" fmla="*/ 24 w 31"/>
                    <a:gd name="T7" fmla="*/ 20 h 30"/>
                    <a:gd name="T8" fmla="*/ 26 w 31"/>
                    <a:gd name="T9" fmla="*/ 27 h 30"/>
                    <a:gd name="T10" fmla="*/ 25 w 31"/>
                    <a:gd name="T11" fmla="*/ 29 h 30"/>
                    <a:gd name="T12" fmla="*/ 23 w 31"/>
                    <a:gd name="T13" fmla="*/ 29 h 30"/>
                    <a:gd name="T14" fmla="*/ 17 w 31"/>
                    <a:gd name="T15" fmla="*/ 26 h 30"/>
                    <a:gd name="T16" fmla="*/ 15 w 31"/>
                    <a:gd name="T17" fmla="*/ 26 h 30"/>
                    <a:gd name="T18" fmla="*/ 8 w 31"/>
                    <a:gd name="T19" fmla="*/ 29 h 30"/>
                    <a:gd name="T20" fmla="*/ 6 w 31"/>
                    <a:gd name="T21" fmla="*/ 29 h 30"/>
                    <a:gd name="T22" fmla="*/ 6 w 31"/>
                    <a:gd name="T23" fmla="*/ 27 h 30"/>
                    <a:gd name="T24" fmla="*/ 7 w 31"/>
                    <a:gd name="T25" fmla="*/ 20 h 30"/>
                    <a:gd name="T26" fmla="*/ 7 w 31"/>
                    <a:gd name="T27" fmla="*/ 19 h 30"/>
                    <a:gd name="T28" fmla="*/ 1 w 31"/>
                    <a:gd name="T29" fmla="*/ 13 h 30"/>
                    <a:gd name="T30" fmla="*/ 0 w 31"/>
                    <a:gd name="T31" fmla="*/ 11 h 30"/>
                    <a:gd name="T32" fmla="*/ 2 w 31"/>
                    <a:gd name="T33" fmla="*/ 10 h 30"/>
                    <a:gd name="T34" fmla="*/ 9 w 31"/>
                    <a:gd name="T35" fmla="*/ 9 h 30"/>
                    <a:gd name="T36" fmla="*/ 11 w 31"/>
                    <a:gd name="T37" fmla="*/ 8 h 30"/>
                    <a:gd name="T38" fmla="*/ 14 w 31"/>
                    <a:gd name="T39" fmla="*/ 2 h 30"/>
                    <a:gd name="T40" fmla="*/ 16 w 31"/>
                    <a:gd name="T41" fmla="*/ 0 h 30"/>
                    <a:gd name="T42" fmla="*/ 17 w 31"/>
                    <a:gd name="T43" fmla="*/ 2 h 30"/>
                    <a:gd name="T44" fmla="*/ 20 w 31"/>
                    <a:gd name="T45" fmla="*/ 8 h 30"/>
                    <a:gd name="T46" fmla="*/ 22 w 31"/>
                    <a:gd name="T47" fmla="*/ 9 h 30"/>
                    <a:gd name="T48" fmla="*/ 29 w 31"/>
                    <a:gd name="T49" fmla="*/ 10 h 30"/>
                    <a:gd name="T50" fmla="*/ 31 w 31"/>
                    <a:gd name="T51" fmla="*/ 12 h 30"/>
                    <a:gd name="T52" fmla="*/ 16 w 31"/>
                    <a:gd name="T53" fmla="*/ 5 h 30"/>
                    <a:gd name="T54" fmla="*/ 14 w 31"/>
                    <a:gd name="T55" fmla="*/ 10 h 30"/>
                    <a:gd name="T56" fmla="*/ 10 w 31"/>
                    <a:gd name="T57" fmla="*/ 12 h 30"/>
                    <a:gd name="T58" fmla="*/ 8 w 31"/>
                    <a:gd name="T59" fmla="*/ 13 h 30"/>
                    <a:gd name="T60" fmla="*/ 5 w 31"/>
                    <a:gd name="T61" fmla="*/ 13 h 30"/>
                    <a:gd name="T62" fmla="*/ 9 w 31"/>
                    <a:gd name="T63" fmla="*/ 17 h 30"/>
                    <a:gd name="T64" fmla="*/ 10 w 31"/>
                    <a:gd name="T65" fmla="*/ 20 h 30"/>
                    <a:gd name="T66" fmla="*/ 9 w 31"/>
                    <a:gd name="T67" fmla="*/ 25 h 30"/>
                    <a:gd name="T68" fmla="*/ 14 w 31"/>
                    <a:gd name="T69" fmla="*/ 23 h 30"/>
                    <a:gd name="T70" fmla="*/ 17 w 31"/>
                    <a:gd name="T71" fmla="*/ 23 h 30"/>
                    <a:gd name="T72" fmla="*/ 22 w 31"/>
                    <a:gd name="T73" fmla="*/ 25 h 30"/>
                    <a:gd name="T74" fmla="*/ 21 w 31"/>
                    <a:gd name="T75" fmla="*/ 20 h 30"/>
                    <a:gd name="T76" fmla="*/ 22 w 31"/>
                    <a:gd name="T77" fmla="*/ 17 h 30"/>
                    <a:gd name="T78" fmla="*/ 26 w 31"/>
                    <a:gd name="T79" fmla="*/ 13 h 30"/>
                    <a:gd name="T80" fmla="*/ 20 w 31"/>
                    <a:gd name="T81" fmla="*/ 12 h 30"/>
                    <a:gd name="T82" fmla="*/ 18 w 31"/>
                    <a:gd name="T83" fmla="*/ 10 h 30"/>
                    <a:gd name="T84" fmla="*/ 16 w 31"/>
                    <a:gd name="T85"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0">
                      <a:moveTo>
                        <a:pt x="31" y="12"/>
                      </a:moveTo>
                      <a:cubicBezTo>
                        <a:pt x="31" y="12"/>
                        <a:pt x="31" y="13"/>
                        <a:pt x="30" y="13"/>
                      </a:cubicBezTo>
                      <a:cubicBezTo>
                        <a:pt x="28" y="15"/>
                        <a:pt x="27" y="17"/>
                        <a:pt x="25" y="19"/>
                      </a:cubicBezTo>
                      <a:cubicBezTo>
                        <a:pt x="24" y="19"/>
                        <a:pt x="24" y="19"/>
                        <a:pt x="24" y="20"/>
                      </a:cubicBezTo>
                      <a:cubicBezTo>
                        <a:pt x="25" y="23"/>
                        <a:pt x="25" y="25"/>
                        <a:pt x="26" y="27"/>
                      </a:cubicBezTo>
                      <a:cubicBezTo>
                        <a:pt x="26" y="28"/>
                        <a:pt x="25" y="29"/>
                        <a:pt x="25" y="29"/>
                      </a:cubicBezTo>
                      <a:cubicBezTo>
                        <a:pt x="25" y="30"/>
                        <a:pt x="24" y="30"/>
                        <a:pt x="23" y="29"/>
                      </a:cubicBezTo>
                      <a:cubicBezTo>
                        <a:pt x="21" y="28"/>
                        <a:pt x="19" y="27"/>
                        <a:pt x="17" y="26"/>
                      </a:cubicBezTo>
                      <a:cubicBezTo>
                        <a:pt x="16" y="25"/>
                        <a:pt x="15" y="25"/>
                        <a:pt x="15" y="26"/>
                      </a:cubicBezTo>
                      <a:cubicBezTo>
                        <a:pt x="13" y="27"/>
                        <a:pt x="10" y="28"/>
                        <a:pt x="8" y="29"/>
                      </a:cubicBezTo>
                      <a:cubicBezTo>
                        <a:pt x="8" y="29"/>
                        <a:pt x="7" y="30"/>
                        <a:pt x="6" y="29"/>
                      </a:cubicBezTo>
                      <a:cubicBezTo>
                        <a:pt x="5" y="29"/>
                        <a:pt x="6" y="28"/>
                        <a:pt x="6" y="27"/>
                      </a:cubicBezTo>
                      <a:cubicBezTo>
                        <a:pt x="6" y="25"/>
                        <a:pt x="7" y="22"/>
                        <a:pt x="7" y="20"/>
                      </a:cubicBezTo>
                      <a:cubicBezTo>
                        <a:pt x="7" y="19"/>
                        <a:pt x="7" y="19"/>
                        <a:pt x="7" y="19"/>
                      </a:cubicBezTo>
                      <a:cubicBezTo>
                        <a:pt x="5" y="17"/>
                        <a:pt x="3" y="15"/>
                        <a:pt x="1" y="13"/>
                      </a:cubicBezTo>
                      <a:cubicBezTo>
                        <a:pt x="1" y="13"/>
                        <a:pt x="0" y="12"/>
                        <a:pt x="0" y="11"/>
                      </a:cubicBezTo>
                      <a:cubicBezTo>
                        <a:pt x="1" y="10"/>
                        <a:pt x="1" y="10"/>
                        <a:pt x="2" y="10"/>
                      </a:cubicBezTo>
                      <a:cubicBezTo>
                        <a:pt x="5" y="10"/>
                        <a:pt x="7" y="10"/>
                        <a:pt x="9" y="9"/>
                      </a:cubicBezTo>
                      <a:cubicBezTo>
                        <a:pt x="10" y="9"/>
                        <a:pt x="11" y="9"/>
                        <a:pt x="11" y="8"/>
                      </a:cubicBezTo>
                      <a:cubicBezTo>
                        <a:pt x="12" y="6"/>
                        <a:pt x="13" y="4"/>
                        <a:pt x="14" y="2"/>
                      </a:cubicBezTo>
                      <a:cubicBezTo>
                        <a:pt x="14" y="1"/>
                        <a:pt x="15" y="1"/>
                        <a:pt x="16" y="0"/>
                      </a:cubicBezTo>
                      <a:cubicBezTo>
                        <a:pt x="16" y="0"/>
                        <a:pt x="17" y="1"/>
                        <a:pt x="17" y="2"/>
                      </a:cubicBezTo>
                      <a:cubicBezTo>
                        <a:pt x="18" y="4"/>
                        <a:pt x="19" y="6"/>
                        <a:pt x="20" y="8"/>
                      </a:cubicBezTo>
                      <a:cubicBezTo>
                        <a:pt x="21" y="9"/>
                        <a:pt x="21" y="9"/>
                        <a:pt x="22" y="9"/>
                      </a:cubicBezTo>
                      <a:cubicBezTo>
                        <a:pt x="24" y="10"/>
                        <a:pt x="27" y="10"/>
                        <a:pt x="29" y="10"/>
                      </a:cubicBezTo>
                      <a:cubicBezTo>
                        <a:pt x="30" y="10"/>
                        <a:pt x="31" y="11"/>
                        <a:pt x="31" y="12"/>
                      </a:cubicBezTo>
                      <a:close/>
                      <a:moveTo>
                        <a:pt x="16" y="5"/>
                      </a:moveTo>
                      <a:cubicBezTo>
                        <a:pt x="15" y="7"/>
                        <a:pt x="14" y="8"/>
                        <a:pt x="14" y="10"/>
                      </a:cubicBezTo>
                      <a:cubicBezTo>
                        <a:pt x="13" y="11"/>
                        <a:pt x="12" y="12"/>
                        <a:pt x="10" y="12"/>
                      </a:cubicBezTo>
                      <a:cubicBezTo>
                        <a:pt x="9" y="12"/>
                        <a:pt x="9" y="12"/>
                        <a:pt x="8" y="13"/>
                      </a:cubicBezTo>
                      <a:cubicBezTo>
                        <a:pt x="7" y="13"/>
                        <a:pt x="6" y="13"/>
                        <a:pt x="5" y="13"/>
                      </a:cubicBezTo>
                      <a:cubicBezTo>
                        <a:pt x="7" y="14"/>
                        <a:pt x="8" y="16"/>
                        <a:pt x="9" y="17"/>
                      </a:cubicBezTo>
                      <a:cubicBezTo>
                        <a:pt x="10" y="18"/>
                        <a:pt x="10" y="19"/>
                        <a:pt x="10" y="20"/>
                      </a:cubicBezTo>
                      <a:cubicBezTo>
                        <a:pt x="10" y="22"/>
                        <a:pt x="10" y="23"/>
                        <a:pt x="9" y="25"/>
                      </a:cubicBezTo>
                      <a:cubicBezTo>
                        <a:pt x="11" y="24"/>
                        <a:pt x="13" y="23"/>
                        <a:pt x="14" y="23"/>
                      </a:cubicBezTo>
                      <a:cubicBezTo>
                        <a:pt x="15" y="22"/>
                        <a:pt x="16" y="22"/>
                        <a:pt x="17" y="23"/>
                      </a:cubicBezTo>
                      <a:cubicBezTo>
                        <a:pt x="19" y="23"/>
                        <a:pt x="20" y="24"/>
                        <a:pt x="22" y="25"/>
                      </a:cubicBezTo>
                      <a:cubicBezTo>
                        <a:pt x="22" y="23"/>
                        <a:pt x="21" y="21"/>
                        <a:pt x="21" y="20"/>
                      </a:cubicBezTo>
                      <a:cubicBezTo>
                        <a:pt x="21" y="19"/>
                        <a:pt x="21" y="18"/>
                        <a:pt x="22" y="17"/>
                      </a:cubicBezTo>
                      <a:cubicBezTo>
                        <a:pt x="23" y="16"/>
                        <a:pt x="24" y="14"/>
                        <a:pt x="26" y="13"/>
                      </a:cubicBezTo>
                      <a:cubicBezTo>
                        <a:pt x="24" y="13"/>
                        <a:pt x="22" y="12"/>
                        <a:pt x="20" y="12"/>
                      </a:cubicBezTo>
                      <a:cubicBezTo>
                        <a:pt x="19" y="12"/>
                        <a:pt x="19" y="12"/>
                        <a:pt x="18" y="10"/>
                      </a:cubicBezTo>
                      <a:cubicBezTo>
                        <a:pt x="17" y="9"/>
                        <a:pt x="17" y="7"/>
                        <a:pt x="16" y="5"/>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891" name="Group 890">
                <a:extLst>
                  <a:ext uri="{FF2B5EF4-FFF2-40B4-BE49-F238E27FC236}">
                    <a16:creationId xmlns:a16="http://schemas.microsoft.com/office/drawing/2014/main" id="{2BCB9BA8-8D71-4FD3-9C91-731A5D1E35DE}"/>
                  </a:ext>
                </a:extLst>
              </p:cNvPr>
              <p:cNvGrpSpPr/>
              <p:nvPr/>
            </p:nvGrpSpPr>
            <p:grpSpPr>
              <a:xfrm>
                <a:off x="7170102" y="2617319"/>
                <a:ext cx="885546" cy="164483"/>
                <a:chOff x="7170102" y="2617319"/>
                <a:chExt cx="885546" cy="164483"/>
              </a:xfrm>
            </p:grpSpPr>
            <p:sp>
              <p:nvSpPr>
                <p:cNvPr id="1077" name="Freeform: Shape 1076">
                  <a:extLst>
                    <a:ext uri="{FF2B5EF4-FFF2-40B4-BE49-F238E27FC236}">
                      <a16:creationId xmlns:a16="http://schemas.microsoft.com/office/drawing/2014/main" id="{DCCE080A-2FE8-4D89-8D81-2C16F7A435DB}"/>
                    </a:ext>
                  </a:extLst>
                </p:cNvPr>
                <p:cNvSpPr>
                  <a:spLocks noChangeArrowheads="1"/>
                </p:cNvSpPr>
                <p:nvPr/>
              </p:nvSpPr>
              <p:spPr bwMode="auto">
                <a:xfrm>
                  <a:off x="7279582" y="2617319"/>
                  <a:ext cx="83950" cy="128651"/>
                </a:xfrm>
                <a:custGeom>
                  <a:avLst/>
                  <a:gdLst/>
                  <a:ahLst/>
                  <a:cxnLst/>
                  <a:rect l="l" t="t" r="r" b="b"/>
                  <a:pathLst>
                    <a:path w="83950" h="128651">
                      <a:moveTo>
                        <a:pt x="0" y="0"/>
                      </a:moveTo>
                      <a:lnTo>
                        <a:pt x="27486" y="0"/>
                      </a:lnTo>
                      <a:lnTo>
                        <a:pt x="27486" y="50841"/>
                      </a:lnTo>
                      <a:lnTo>
                        <a:pt x="27848" y="50841"/>
                      </a:lnTo>
                      <a:cubicBezTo>
                        <a:pt x="30746" y="46864"/>
                        <a:pt x="34368" y="43791"/>
                        <a:pt x="38715" y="41621"/>
                      </a:cubicBezTo>
                      <a:cubicBezTo>
                        <a:pt x="40816" y="40529"/>
                        <a:pt x="43088" y="39685"/>
                        <a:pt x="45529" y="39090"/>
                      </a:cubicBezTo>
                      <a:cubicBezTo>
                        <a:pt x="47971" y="38495"/>
                        <a:pt x="50468" y="38193"/>
                        <a:pt x="53023" y="38186"/>
                      </a:cubicBezTo>
                      <a:cubicBezTo>
                        <a:pt x="61988" y="38133"/>
                        <a:pt x="69335" y="41267"/>
                        <a:pt x="75066" y="47589"/>
                      </a:cubicBezTo>
                      <a:cubicBezTo>
                        <a:pt x="80797" y="53911"/>
                        <a:pt x="83758" y="63739"/>
                        <a:pt x="83950" y="77073"/>
                      </a:cubicBezTo>
                      <a:lnTo>
                        <a:pt x="83950" y="128651"/>
                      </a:lnTo>
                      <a:lnTo>
                        <a:pt x="56464" y="128651"/>
                      </a:lnTo>
                      <a:lnTo>
                        <a:pt x="56464" y="79969"/>
                      </a:lnTo>
                      <a:cubicBezTo>
                        <a:pt x="56513" y="74087"/>
                        <a:pt x="55419" y="69382"/>
                        <a:pt x="53181" y="65852"/>
                      </a:cubicBezTo>
                      <a:cubicBezTo>
                        <a:pt x="50944" y="62323"/>
                        <a:pt x="47269" y="60514"/>
                        <a:pt x="42156" y="60423"/>
                      </a:cubicBezTo>
                      <a:cubicBezTo>
                        <a:pt x="38537" y="60514"/>
                        <a:pt x="35587" y="61509"/>
                        <a:pt x="33304" y="63409"/>
                      </a:cubicBezTo>
                      <a:cubicBezTo>
                        <a:pt x="31021" y="65310"/>
                        <a:pt x="29384" y="67572"/>
                        <a:pt x="28391" y="70196"/>
                      </a:cubicBezTo>
                      <a:cubicBezTo>
                        <a:pt x="28037" y="71033"/>
                        <a:pt x="27795" y="71983"/>
                        <a:pt x="27667" y="73046"/>
                      </a:cubicBezTo>
                      <a:cubicBezTo>
                        <a:pt x="27538" y="74109"/>
                        <a:pt x="27478" y="75150"/>
                        <a:pt x="27486" y="76168"/>
                      </a:cubicBezTo>
                      <a:lnTo>
                        <a:pt x="27486" y="128651"/>
                      </a:lnTo>
                      <a:lnTo>
                        <a:pt x="0" y="128651"/>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8" name="Freeform: Shape 1077">
                  <a:extLst>
                    <a:ext uri="{FF2B5EF4-FFF2-40B4-BE49-F238E27FC236}">
                      <a16:creationId xmlns:a16="http://schemas.microsoft.com/office/drawing/2014/main" id="{8DDFD3BE-7BD6-4117-9769-22578727477D}"/>
                    </a:ext>
                  </a:extLst>
                </p:cNvPr>
                <p:cNvSpPr>
                  <a:spLocks noChangeArrowheads="1"/>
                </p:cNvSpPr>
                <p:nvPr/>
              </p:nvSpPr>
              <p:spPr bwMode="auto">
                <a:xfrm>
                  <a:off x="7736058" y="2619128"/>
                  <a:ext cx="29114" cy="27486"/>
                </a:xfrm>
                <a:custGeom>
                  <a:avLst/>
                  <a:gdLst/>
                  <a:ahLst/>
                  <a:cxnLst/>
                  <a:rect l="l" t="t" r="r" b="b"/>
                  <a:pathLst>
                    <a:path w="29114" h="27486">
                      <a:moveTo>
                        <a:pt x="14648" y="0"/>
                      </a:moveTo>
                      <a:cubicBezTo>
                        <a:pt x="19116" y="87"/>
                        <a:pt x="22612" y="1405"/>
                        <a:pt x="25136" y="3956"/>
                      </a:cubicBezTo>
                      <a:cubicBezTo>
                        <a:pt x="27660" y="6506"/>
                        <a:pt x="28986" y="9768"/>
                        <a:pt x="29114" y="13743"/>
                      </a:cubicBezTo>
                      <a:cubicBezTo>
                        <a:pt x="29073" y="17638"/>
                        <a:pt x="27754" y="20878"/>
                        <a:pt x="25159" y="23462"/>
                      </a:cubicBezTo>
                      <a:cubicBezTo>
                        <a:pt x="22563" y="26046"/>
                        <a:pt x="18939" y="27388"/>
                        <a:pt x="14286" y="27486"/>
                      </a:cubicBezTo>
                      <a:cubicBezTo>
                        <a:pt x="9893" y="27388"/>
                        <a:pt x="6427" y="26046"/>
                        <a:pt x="3888" y="23462"/>
                      </a:cubicBezTo>
                      <a:cubicBezTo>
                        <a:pt x="1349" y="20878"/>
                        <a:pt x="53" y="17638"/>
                        <a:pt x="0" y="13743"/>
                      </a:cubicBezTo>
                      <a:cubicBezTo>
                        <a:pt x="57" y="9768"/>
                        <a:pt x="1390" y="6506"/>
                        <a:pt x="4001" y="3956"/>
                      </a:cubicBezTo>
                      <a:cubicBezTo>
                        <a:pt x="6612" y="1405"/>
                        <a:pt x="10161" y="87"/>
                        <a:pt x="1464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9" name="Freeform: Shape 1078">
                  <a:extLst>
                    <a:ext uri="{FF2B5EF4-FFF2-40B4-BE49-F238E27FC236}">
                      <a16:creationId xmlns:a16="http://schemas.microsoft.com/office/drawing/2014/main" id="{91B0665D-9426-4065-B535-B7263181859D}"/>
                    </a:ext>
                  </a:extLst>
                </p:cNvPr>
                <p:cNvSpPr>
                  <a:spLocks noChangeArrowheads="1"/>
                </p:cNvSpPr>
                <p:nvPr/>
              </p:nvSpPr>
              <p:spPr bwMode="auto">
                <a:xfrm>
                  <a:off x="7170102" y="2622206"/>
                  <a:ext cx="96618" cy="125755"/>
                </a:xfrm>
                <a:custGeom>
                  <a:avLst/>
                  <a:gdLst/>
                  <a:ahLst/>
                  <a:cxnLst/>
                  <a:rect l="l" t="t" r="r" b="b"/>
                  <a:pathLst>
                    <a:path w="96618" h="125755">
                      <a:moveTo>
                        <a:pt x="66576" y="0"/>
                      </a:moveTo>
                      <a:cubicBezTo>
                        <a:pt x="73777" y="56"/>
                        <a:pt x="79960" y="621"/>
                        <a:pt x="85126" y="1695"/>
                      </a:cubicBezTo>
                      <a:cubicBezTo>
                        <a:pt x="90291" y="2769"/>
                        <a:pt x="94122" y="4014"/>
                        <a:pt x="96618" y="5429"/>
                      </a:cubicBezTo>
                      <a:lnTo>
                        <a:pt x="90827" y="27125"/>
                      </a:lnTo>
                      <a:cubicBezTo>
                        <a:pt x="88108" y="25907"/>
                        <a:pt x="84813" y="24858"/>
                        <a:pt x="80941" y="23979"/>
                      </a:cubicBezTo>
                      <a:cubicBezTo>
                        <a:pt x="77069" y="23101"/>
                        <a:pt x="72642" y="22640"/>
                        <a:pt x="67662" y="22599"/>
                      </a:cubicBezTo>
                      <a:cubicBezTo>
                        <a:pt x="56547" y="22584"/>
                        <a:pt x="47377" y="25918"/>
                        <a:pt x="40154" y="32601"/>
                      </a:cubicBezTo>
                      <a:cubicBezTo>
                        <a:pt x="32930" y="39284"/>
                        <a:pt x="29189" y="49406"/>
                        <a:pt x="28933" y="62968"/>
                      </a:cubicBezTo>
                      <a:cubicBezTo>
                        <a:pt x="29027" y="75319"/>
                        <a:pt x="32458" y="85011"/>
                        <a:pt x="39226" y="92045"/>
                      </a:cubicBezTo>
                      <a:cubicBezTo>
                        <a:pt x="45994" y="99079"/>
                        <a:pt x="55533" y="102661"/>
                        <a:pt x="67843" y="102793"/>
                      </a:cubicBezTo>
                      <a:cubicBezTo>
                        <a:pt x="72179" y="102774"/>
                        <a:pt x="76401" y="102405"/>
                        <a:pt x="80511" y="101685"/>
                      </a:cubicBezTo>
                      <a:cubicBezTo>
                        <a:pt x="84621" y="100964"/>
                        <a:pt x="88119" y="100006"/>
                        <a:pt x="91007" y="98811"/>
                      </a:cubicBezTo>
                      <a:lnTo>
                        <a:pt x="94989" y="120511"/>
                      </a:lnTo>
                      <a:cubicBezTo>
                        <a:pt x="92470" y="121758"/>
                        <a:pt x="88504" y="122926"/>
                        <a:pt x="83090" y="124014"/>
                      </a:cubicBezTo>
                      <a:cubicBezTo>
                        <a:pt x="77676" y="125103"/>
                        <a:pt x="71266" y="125683"/>
                        <a:pt x="63861" y="125755"/>
                      </a:cubicBezTo>
                      <a:cubicBezTo>
                        <a:pt x="49800" y="125643"/>
                        <a:pt x="38035" y="122933"/>
                        <a:pt x="28566" y="117623"/>
                      </a:cubicBezTo>
                      <a:cubicBezTo>
                        <a:pt x="19098" y="112313"/>
                        <a:pt x="11971" y="105072"/>
                        <a:pt x="7187" y="95900"/>
                      </a:cubicBezTo>
                      <a:cubicBezTo>
                        <a:pt x="2403" y="86728"/>
                        <a:pt x="7" y="76294"/>
                        <a:pt x="0" y="64597"/>
                      </a:cubicBezTo>
                      <a:cubicBezTo>
                        <a:pt x="138" y="50692"/>
                        <a:pt x="3157" y="38941"/>
                        <a:pt x="9056" y="29345"/>
                      </a:cubicBezTo>
                      <a:cubicBezTo>
                        <a:pt x="14955" y="19748"/>
                        <a:pt x="22906" y="12465"/>
                        <a:pt x="32907" y="7495"/>
                      </a:cubicBezTo>
                      <a:cubicBezTo>
                        <a:pt x="42908" y="2524"/>
                        <a:pt x="54131" y="26"/>
                        <a:pt x="6657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0" name="Freeform: Shape 1079">
                  <a:extLst>
                    <a:ext uri="{FF2B5EF4-FFF2-40B4-BE49-F238E27FC236}">
                      <a16:creationId xmlns:a16="http://schemas.microsoft.com/office/drawing/2014/main" id="{9218A325-9907-433F-812E-40A1B22E6557}"/>
                    </a:ext>
                  </a:extLst>
                </p:cNvPr>
                <p:cNvSpPr>
                  <a:spLocks noChangeArrowheads="1"/>
                </p:cNvSpPr>
                <p:nvPr/>
              </p:nvSpPr>
              <p:spPr bwMode="auto">
                <a:xfrm>
                  <a:off x="7378567" y="2655324"/>
                  <a:ext cx="80873" cy="92637"/>
                </a:xfrm>
                <a:custGeom>
                  <a:avLst/>
                  <a:gdLst/>
                  <a:ahLst/>
                  <a:cxnLst/>
                  <a:rect l="l" t="t" r="r" b="b"/>
                  <a:pathLst>
                    <a:path w="80873" h="92637">
                      <a:moveTo>
                        <a:pt x="40709" y="0"/>
                      </a:moveTo>
                      <a:cubicBezTo>
                        <a:pt x="55226" y="285"/>
                        <a:pt x="65365" y="4053"/>
                        <a:pt x="71127" y="11302"/>
                      </a:cubicBezTo>
                      <a:cubicBezTo>
                        <a:pt x="76890" y="18551"/>
                        <a:pt x="79655" y="27570"/>
                        <a:pt x="79425" y="38358"/>
                      </a:cubicBezTo>
                      <a:lnTo>
                        <a:pt x="79425" y="69291"/>
                      </a:lnTo>
                      <a:cubicBezTo>
                        <a:pt x="79418" y="73517"/>
                        <a:pt x="79523" y="77506"/>
                        <a:pt x="79742" y="81258"/>
                      </a:cubicBezTo>
                      <a:cubicBezTo>
                        <a:pt x="79961" y="85009"/>
                        <a:pt x="80338" y="88139"/>
                        <a:pt x="80873" y="90646"/>
                      </a:cubicBezTo>
                      <a:lnTo>
                        <a:pt x="56099" y="90646"/>
                      </a:lnTo>
                      <a:lnTo>
                        <a:pt x="54472" y="81791"/>
                      </a:lnTo>
                      <a:lnTo>
                        <a:pt x="53929" y="81791"/>
                      </a:lnTo>
                      <a:cubicBezTo>
                        <a:pt x="50995" y="85327"/>
                        <a:pt x="47357" y="88016"/>
                        <a:pt x="43018" y="89857"/>
                      </a:cubicBezTo>
                      <a:cubicBezTo>
                        <a:pt x="38678" y="91699"/>
                        <a:pt x="33863" y="92625"/>
                        <a:pt x="28573" y="92637"/>
                      </a:cubicBezTo>
                      <a:cubicBezTo>
                        <a:pt x="19549" y="92389"/>
                        <a:pt x="12549" y="89631"/>
                        <a:pt x="7572" y="84363"/>
                      </a:cubicBezTo>
                      <a:cubicBezTo>
                        <a:pt x="2595" y="79095"/>
                        <a:pt x="71" y="72804"/>
                        <a:pt x="0" y="65490"/>
                      </a:cubicBezTo>
                      <a:cubicBezTo>
                        <a:pt x="206" y="54029"/>
                        <a:pt x="4947" y="45521"/>
                        <a:pt x="14222" y="39965"/>
                      </a:cubicBezTo>
                      <a:cubicBezTo>
                        <a:pt x="23498" y="34408"/>
                        <a:pt x="36070" y="31644"/>
                        <a:pt x="51939" y="31671"/>
                      </a:cubicBezTo>
                      <a:lnTo>
                        <a:pt x="51939" y="30583"/>
                      </a:lnTo>
                      <a:cubicBezTo>
                        <a:pt x="52116" y="27958"/>
                        <a:pt x="51128" y="25412"/>
                        <a:pt x="48973" y="22946"/>
                      </a:cubicBezTo>
                      <a:cubicBezTo>
                        <a:pt x="46818" y="20479"/>
                        <a:pt x="42433" y="19157"/>
                        <a:pt x="35818" y="18980"/>
                      </a:cubicBezTo>
                      <a:cubicBezTo>
                        <a:pt x="31200" y="19033"/>
                        <a:pt x="26720" y="19697"/>
                        <a:pt x="22379" y="20974"/>
                      </a:cubicBezTo>
                      <a:cubicBezTo>
                        <a:pt x="18037" y="22251"/>
                        <a:pt x="14375" y="23822"/>
                        <a:pt x="11392" y="25688"/>
                      </a:cubicBezTo>
                      <a:lnTo>
                        <a:pt x="6329" y="7953"/>
                      </a:lnTo>
                      <a:cubicBezTo>
                        <a:pt x="9444" y="6119"/>
                        <a:pt x="13927" y="4365"/>
                        <a:pt x="19780" y="2689"/>
                      </a:cubicBezTo>
                      <a:cubicBezTo>
                        <a:pt x="25633" y="1013"/>
                        <a:pt x="32609" y="117"/>
                        <a:pt x="40709" y="0"/>
                      </a:cubicBezTo>
                      <a:close/>
                      <a:moveTo>
                        <a:pt x="52845" y="48841"/>
                      </a:moveTo>
                      <a:cubicBezTo>
                        <a:pt x="45433" y="48765"/>
                        <a:pt x="39335" y="49776"/>
                        <a:pt x="34550" y="51875"/>
                      </a:cubicBezTo>
                      <a:cubicBezTo>
                        <a:pt x="29765" y="53973"/>
                        <a:pt x="27290" y="57611"/>
                        <a:pt x="27123" y="62789"/>
                      </a:cubicBezTo>
                      <a:cubicBezTo>
                        <a:pt x="27191" y="66317"/>
                        <a:pt x="28233" y="68951"/>
                        <a:pt x="30248" y="70691"/>
                      </a:cubicBezTo>
                      <a:cubicBezTo>
                        <a:pt x="32263" y="72431"/>
                        <a:pt x="34844" y="73299"/>
                        <a:pt x="37992" y="73295"/>
                      </a:cubicBezTo>
                      <a:cubicBezTo>
                        <a:pt x="41407" y="73223"/>
                        <a:pt x="44403" y="72234"/>
                        <a:pt x="46980" y="70329"/>
                      </a:cubicBezTo>
                      <a:cubicBezTo>
                        <a:pt x="49558" y="68423"/>
                        <a:pt x="51331" y="66030"/>
                        <a:pt x="52301" y="63151"/>
                      </a:cubicBezTo>
                      <a:cubicBezTo>
                        <a:pt x="52482" y="62422"/>
                        <a:pt x="52618" y="61660"/>
                        <a:pt x="52709" y="60864"/>
                      </a:cubicBezTo>
                      <a:cubicBezTo>
                        <a:pt x="52799" y="60068"/>
                        <a:pt x="52845" y="59260"/>
                        <a:pt x="52845" y="58441"/>
                      </a:cubicBezTo>
                      <a:lnTo>
                        <a:pt x="52845" y="48841"/>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1" name="Freeform: Shape 1080">
                  <a:extLst>
                    <a:ext uri="{FF2B5EF4-FFF2-40B4-BE49-F238E27FC236}">
                      <a16:creationId xmlns:a16="http://schemas.microsoft.com/office/drawing/2014/main" id="{12FBC595-6A82-423F-AA95-00E63F813468}"/>
                    </a:ext>
                  </a:extLst>
                </p:cNvPr>
                <p:cNvSpPr>
                  <a:spLocks noChangeArrowheads="1"/>
                </p:cNvSpPr>
                <p:nvPr/>
              </p:nvSpPr>
              <p:spPr bwMode="auto">
                <a:xfrm>
                  <a:off x="7478884" y="2655323"/>
                  <a:ext cx="134623" cy="90647"/>
                </a:xfrm>
                <a:custGeom>
                  <a:avLst/>
                  <a:gdLst/>
                  <a:ahLst/>
                  <a:cxnLst/>
                  <a:rect l="l" t="t" r="r" b="b"/>
                  <a:pathLst>
                    <a:path w="134623" h="90647">
                      <a:moveTo>
                        <a:pt x="51757" y="1"/>
                      </a:moveTo>
                      <a:cubicBezTo>
                        <a:pt x="57594" y="57"/>
                        <a:pt x="62606" y="1436"/>
                        <a:pt x="66791" y="4137"/>
                      </a:cubicBezTo>
                      <a:cubicBezTo>
                        <a:pt x="70977" y="6837"/>
                        <a:pt x="74044" y="10521"/>
                        <a:pt x="75991" y="15187"/>
                      </a:cubicBezTo>
                      <a:lnTo>
                        <a:pt x="76353" y="15187"/>
                      </a:lnTo>
                      <a:cubicBezTo>
                        <a:pt x="79759" y="10487"/>
                        <a:pt x="83620" y="6871"/>
                        <a:pt x="87937" y="4340"/>
                      </a:cubicBezTo>
                      <a:cubicBezTo>
                        <a:pt x="90371" y="2973"/>
                        <a:pt x="92975" y="1911"/>
                        <a:pt x="95748" y="1154"/>
                      </a:cubicBezTo>
                      <a:cubicBezTo>
                        <a:pt x="98522" y="396"/>
                        <a:pt x="101533" y="12"/>
                        <a:pt x="104782" y="1"/>
                      </a:cubicBezTo>
                      <a:cubicBezTo>
                        <a:pt x="113464" y="-56"/>
                        <a:pt x="120563" y="3041"/>
                        <a:pt x="126078" y="9291"/>
                      </a:cubicBezTo>
                      <a:cubicBezTo>
                        <a:pt x="131594" y="15542"/>
                        <a:pt x="134442" y="25286"/>
                        <a:pt x="134623" y="38526"/>
                      </a:cubicBezTo>
                      <a:lnTo>
                        <a:pt x="134623" y="90647"/>
                      </a:lnTo>
                      <a:lnTo>
                        <a:pt x="107861" y="90647"/>
                      </a:lnTo>
                      <a:lnTo>
                        <a:pt x="107861" y="42507"/>
                      </a:lnTo>
                      <a:cubicBezTo>
                        <a:pt x="107873" y="36041"/>
                        <a:pt x="106808" y="31057"/>
                        <a:pt x="104669" y="27554"/>
                      </a:cubicBezTo>
                      <a:cubicBezTo>
                        <a:pt x="102529" y="24052"/>
                        <a:pt x="99246" y="22280"/>
                        <a:pt x="94820" y="22238"/>
                      </a:cubicBezTo>
                      <a:cubicBezTo>
                        <a:pt x="91556" y="22310"/>
                        <a:pt x="88847" y="23252"/>
                        <a:pt x="86692" y="25066"/>
                      </a:cubicBezTo>
                      <a:cubicBezTo>
                        <a:pt x="84537" y="26880"/>
                        <a:pt x="82960" y="29134"/>
                        <a:pt x="81960" y="31830"/>
                      </a:cubicBezTo>
                      <a:cubicBezTo>
                        <a:pt x="81684" y="32848"/>
                        <a:pt x="81466" y="33979"/>
                        <a:pt x="81303" y="35223"/>
                      </a:cubicBezTo>
                      <a:cubicBezTo>
                        <a:pt x="81141" y="36467"/>
                        <a:pt x="81058" y="37689"/>
                        <a:pt x="81054" y="38888"/>
                      </a:cubicBezTo>
                      <a:lnTo>
                        <a:pt x="81054" y="90647"/>
                      </a:lnTo>
                      <a:lnTo>
                        <a:pt x="54293" y="90647"/>
                      </a:lnTo>
                      <a:lnTo>
                        <a:pt x="54293" y="40879"/>
                      </a:lnTo>
                      <a:cubicBezTo>
                        <a:pt x="54311" y="35272"/>
                        <a:pt x="53278" y="30786"/>
                        <a:pt x="51191" y="27419"/>
                      </a:cubicBezTo>
                      <a:cubicBezTo>
                        <a:pt x="49104" y="24052"/>
                        <a:pt x="45851" y="22325"/>
                        <a:pt x="41432" y="22238"/>
                      </a:cubicBezTo>
                      <a:cubicBezTo>
                        <a:pt x="37908" y="22374"/>
                        <a:pt x="35085" y="23460"/>
                        <a:pt x="32965" y="25496"/>
                      </a:cubicBezTo>
                      <a:cubicBezTo>
                        <a:pt x="30844" y="27532"/>
                        <a:pt x="29380" y="29703"/>
                        <a:pt x="28572" y="32011"/>
                      </a:cubicBezTo>
                      <a:cubicBezTo>
                        <a:pt x="28131" y="33108"/>
                        <a:pt x="27837" y="34262"/>
                        <a:pt x="27689" y="35472"/>
                      </a:cubicBezTo>
                      <a:cubicBezTo>
                        <a:pt x="27542" y="36682"/>
                        <a:pt x="27474" y="37881"/>
                        <a:pt x="27486" y="39069"/>
                      </a:cubicBezTo>
                      <a:lnTo>
                        <a:pt x="27486" y="90647"/>
                      </a:lnTo>
                      <a:lnTo>
                        <a:pt x="724" y="90647"/>
                      </a:lnTo>
                      <a:lnTo>
                        <a:pt x="724" y="30398"/>
                      </a:lnTo>
                      <a:cubicBezTo>
                        <a:pt x="716" y="24891"/>
                        <a:pt x="641" y="19802"/>
                        <a:pt x="498" y="15132"/>
                      </a:cubicBezTo>
                      <a:cubicBezTo>
                        <a:pt x="355" y="10462"/>
                        <a:pt x="189" y="6142"/>
                        <a:pt x="0" y="2173"/>
                      </a:cubicBezTo>
                      <a:lnTo>
                        <a:pt x="23327" y="2173"/>
                      </a:lnTo>
                      <a:lnTo>
                        <a:pt x="24412" y="14103"/>
                      </a:lnTo>
                      <a:lnTo>
                        <a:pt x="24954" y="14103"/>
                      </a:lnTo>
                      <a:cubicBezTo>
                        <a:pt x="26794" y="10984"/>
                        <a:pt x="29856" y="7911"/>
                        <a:pt x="34143" y="4882"/>
                      </a:cubicBezTo>
                      <a:cubicBezTo>
                        <a:pt x="38429" y="1854"/>
                        <a:pt x="44300" y="227"/>
                        <a:pt x="51757"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2" name="Freeform: Shape 1081">
                  <a:extLst>
                    <a:ext uri="{FF2B5EF4-FFF2-40B4-BE49-F238E27FC236}">
                      <a16:creationId xmlns:a16="http://schemas.microsoft.com/office/drawing/2014/main" id="{2516C079-CF78-4D86-82C4-83ABBE3653B8}"/>
                    </a:ext>
                  </a:extLst>
                </p:cNvPr>
                <p:cNvSpPr>
                  <a:spLocks noChangeArrowheads="1"/>
                </p:cNvSpPr>
                <p:nvPr/>
              </p:nvSpPr>
              <p:spPr bwMode="auto">
                <a:xfrm>
                  <a:off x="7779341" y="2655324"/>
                  <a:ext cx="92455" cy="92637"/>
                </a:xfrm>
                <a:custGeom>
                  <a:avLst/>
                  <a:gdLst/>
                  <a:ahLst/>
                  <a:cxnLst/>
                  <a:rect l="l" t="t" r="r" b="b"/>
                  <a:pathLst>
                    <a:path w="92455" h="92637">
                      <a:moveTo>
                        <a:pt x="47405" y="0"/>
                      </a:moveTo>
                      <a:cubicBezTo>
                        <a:pt x="61080" y="218"/>
                        <a:pt x="71959" y="4437"/>
                        <a:pt x="80043" y="12659"/>
                      </a:cubicBezTo>
                      <a:cubicBezTo>
                        <a:pt x="88126" y="20880"/>
                        <a:pt x="92264" y="31798"/>
                        <a:pt x="92455" y="45413"/>
                      </a:cubicBezTo>
                      <a:cubicBezTo>
                        <a:pt x="92318" y="56196"/>
                        <a:pt x="90041" y="65077"/>
                        <a:pt x="85623" y="72056"/>
                      </a:cubicBezTo>
                      <a:cubicBezTo>
                        <a:pt x="81205" y="79035"/>
                        <a:pt x="75470" y="84215"/>
                        <a:pt x="68417" y="87594"/>
                      </a:cubicBezTo>
                      <a:cubicBezTo>
                        <a:pt x="61364" y="90973"/>
                        <a:pt x="53817" y="92654"/>
                        <a:pt x="45775" y="92637"/>
                      </a:cubicBezTo>
                      <a:cubicBezTo>
                        <a:pt x="32543" y="92524"/>
                        <a:pt x="21679" y="88501"/>
                        <a:pt x="13181" y="80565"/>
                      </a:cubicBezTo>
                      <a:cubicBezTo>
                        <a:pt x="4683" y="72630"/>
                        <a:pt x="289" y="61456"/>
                        <a:pt x="0" y="47042"/>
                      </a:cubicBezTo>
                      <a:cubicBezTo>
                        <a:pt x="187" y="32489"/>
                        <a:pt x="4514" y="21050"/>
                        <a:pt x="12978" y="12727"/>
                      </a:cubicBezTo>
                      <a:cubicBezTo>
                        <a:pt x="21442" y="4403"/>
                        <a:pt x="32918" y="161"/>
                        <a:pt x="47405" y="0"/>
                      </a:cubicBezTo>
                      <a:close/>
                      <a:moveTo>
                        <a:pt x="46499" y="19704"/>
                      </a:moveTo>
                      <a:cubicBezTo>
                        <a:pt x="40040" y="19998"/>
                        <a:pt x="35392" y="22804"/>
                        <a:pt x="32555" y="28123"/>
                      </a:cubicBezTo>
                      <a:cubicBezTo>
                        <a:pt x="29718" y="33441"/>
                        <a:pt x="28330" y="39506"/>
                        <a:pt x="28390" y="46318"/>
                      </a:cubicBezTo>
                      <a:cubicBezTo>
                        <a:pt x="28409" y="54081"/>
                        <a:pt x="29956" y="60418"/>
                        <a:pt x="33031" y="65329"/>
                      </a:cubicBezTo>
                      <a:cubicBezTo>
                        <a:pt x="36105" y="70240"/>
                        <a:pt x="40595" y="72774"/>
                        <a:pt x="46499" y="72933"/>
                      </a:cubicBezTo>
                      <a:cubicBezTo>
                        <a:pt x="51985" y="72824"/>
                        <a:pt x="56271" y="70372"/>
                        <a:pt x="59357" y="65578"/>
                      </a:cubicBezTo>
                      <a:cubicBezTo>
                        <a:pt x="62443" y="60784"/>
                        <a:pt x="64012" y="54303"/>
                        <a:pt x="64065" y="46137"/>
                      </a:cubicBezTo>
                      <a:cubicBezTo>
                        <a:pt x="64114" y="39333"/>
                        <a:pt x="62748" y="33298"/>
                        <a:pt x="59968" y="28032"/>
                      </a:cubicBezTo>
                      <a:cubicBezTo>
                        <a:pt x="57187" y="22766"/>
                        <a:pt x="52698" y="19990"/>
                        <a:pt x="46499" y="1970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3" name="Freeform: Shape 1082">
                  <a:extLst>
                    <a:ext uri="{FF2B5EF4-FFF2-40B4-BE49-F238E27FC236}">
                      <a16:creationId xmlns:a16="http://schemas.microsoft.com/office/drawing/2014/main" id="{3531FFCA-DB79-4353-A682-08AA448C4FDA}"/>
                    </a:ext>
                  </a:extLst>
                </p:cNvPr>
                <p:cNvSpPr>
                  <a:spLocks noChangeArrowheads="1"/>
                </p:cNvSpPr>
                <p:nvPr/>
              </p:nvSpPr>
              <p:spPr bwMode="auto">
                <a:xfrm>
                  <a:off x="7988891" y="2655324"/>
                  <a:ext cx="66757" cy="92637"/>
                </a:xfrm>
                <a:custGeom>
                  <a:avLst/>
                  <a:gdLst/>
                  <a:ahLst/>
                  <a:cxnLst/>
                  <a:rect l="l" t="t" r="r" b="b"/>
                  <a:pathLst>
                    <a:path w="66757" h="92637">
                      <a:moveTo>
                        <a:pt x="38181" y="0"/>
                      </a:moveTo>
                      <a:cubicBezTo>
                        <a:pt x="43386" y="49"/>
                        <a:pt x="48127" y="584"/>
                        <a:pt x="52404" y="1604"/>
                      </a:cubicBezTo>
                      <a:cubicBezTo>
                        <a:pt x="56680" y="2625"/>
                        <a:pt x="60199" y="3837"/>
                        <a:pt x="62960" y="5242"/>
                      </a:cubicBezTo>
                      <a:lnTo>
                        <a:pt x="58258" y="24230"/>
                      </a:lnTo>
                      <a:cubicBezTo>
                        <a:pt x="56183" y="23069"/>
                        <a:pt x="53418" y="21952"/>
                        <a:pt x="49963" y="20881"/>
                      </a:cubicBezTo>
                      <a:cubicBezTo>
                        <a:pt x="46508" y="19810"/>
                        <a:pt x="42883" y="19236"/>
                        <a:pt x="39088" y="19161"/>
                      </a:cubicBezTo>
                      <a:cubicBezTo>
                        <a:pt x="35715" y="19183"/>
                        <a:pt x="33123" y="19817"/>
                        <a:pt x="31314" y="21062"/>
                      </a:cubicBezTo>
                      <a:cubicBezTo>
                        <a:pt x="29504" y="22307"/>
                        <a:pt x="28590" y="24027"/>
                        <a:pt x="28571" y="26222"/>
                      </a:cubicBezTo>
                      <a:cubicBezTo>
                        <a:pt x="28488" y="28315"/>
                        <a:pt x="29515" y="30103"/>
                        <a:pt x="31653" y="31586"/>
                      </a:cubicBezTo>
                      <a:cubicBezTo>
                        <a:pt x="33790" y="33068"/>
                        <a:pt x="37535" y="34720"/>
                        <a:pt x="42889" y="36542"/>
                      </a:cubicBezTo>
                      <a:cubicBezTo>
                        <a:pt x="51229" y="39412"/>
                        <a:pt x="57286" y="43086"/>
                        <a:pt x="61061" y="47563"/>
                      </a:cubicBezTo>
                      <a:cubicBezTo>
                        <a:pt x="64836" y="52040"/>
                        <a:pt x="66734" y="57479"/>
                        <a:pt x="66757" y="63880"/>
                      </a:cubicBezTo>
                      <a:cubicBezTo>
                        <a:pt x="66750" y="72361"/>
                        <a:pt x="63554" y="79234"/>
                        <a:pt x="57169" y="84500"/>
                      </a:cubicBezTo>
                      <a:cubicBezTo>
                        <a:pt x="50784" y="89767"/>
                        <a:pt x="41252" y="92479"/>
                        <a:pt x="28571" y="92637"/>
                      </a:cubicBezTo>
                      <a:cubicBezTo>
                        <a:pt x="22736" y="92599"/>
                        <a:pt x="17364" y="91996"/>
                        <a:pt x="12455" y="90829"/>
                      </a:cubicBezTo>
                      <a:cubicBezTo>
                        <a:pt x="7547" y="89661"/>
                        <a:pt x="3395" y="88155"/>
                        <a:pt x="0" y="86310"/>
                      </a:cubicBezTo>
                      <a:lnTo>
                        <a:pt x="4884" y="66777"/>
                      </a:lnTo>
                      <a:cubicBezTo>
                        <a:pt x="7577" y="68395"/>
                        <a:pt x="11141" y="69866"/>
                        <a:pt x="15575" y="71190"/>
                      </a:cubicBezTo>
                      <a:cubicBezTo>
                        <a:pt x="20009" y="72514"/>
                        <a:pt x="24341" y="73216"/>
                        <a:pt x="28571" y="73295"/>
                      </a:cubicBezTo>
                      <a:cubicBezTo>
                        <a:pt x="32711" y="73276"/>
                        <a:pt x="35718" y="72635"/>
                        <a:pt x="37592" y="71371"/>
                      </a:cubicBezTo>
                      <a:cubicBezTo>
                        <a:pt x="39466" y="70108"/>
                        <a:pt x="40387" y="68335"/>
                        <a:pt x="40357" y="66053"/>
                      </a:cubicBezTo>
                      <a:cubicBezTo>
                        <a:pt x="40455" y="63778"/>
                        <a:pt x="39579" y="61900"/>
                        <a:pt x="37728" y="60418"/>
                      </a:cubicBezTo>
                      <a:cubicBezTo>
                        <a:pt x="35878" y="58935"/>
                        <a:pt x="32464" y="57374"/>
                        <a:pt x="27486" y="55733"/>
                      </a:cubicBezTo>
                      <a:cubicBezTo>
                        <a:pt x="18351" y="52587"/>
                        <a:pt x="11804" y="48695"/>
                        <a:pt x="7845" y="44055"/>
                      </a:cubicBezTo>
                      <a:cubicBezTo>
                        <a:pt x="3885" y="39416"/>
                        <a:pt x="1994" y="34437"/>
                        <a:pt x="2171" y="29119"/>
                      </a:cubicBezTo>
                      <a:cubicBezTo>
                        <a:pt x="2303" y="20623"/>
                        <a:pt x="5566" y="13689"/>
                        <a:pt x="11962" y="8317"/>
                      </a:cubicBezTo>
                      <a:cubicBezTo>
                        <a:pt x="18357" y="2945"/>
                        <a:pt x="27097" y="173"/>
                        <a:pt x="3818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4" name="Freeform: Shape 1083">
                  <a:extLst>
                    <a:ext uri="{FF2B5EF4-FFF2-40B4-BE49-F238E27FC236}">
                      <a16:creationId xmlns:a16="http://schemas.microsoft.com/office/drawing/2014/main" id="{552D5C61-B774-4694-B056-F9E762255B9F}"/>
                    </a:ext>
                  </a:extLst>
                </p:cNvPr>
                <p:cNvSpPr>
                  <a:spLocks noChangeArrowheads="1"/>
                </p:cNvSpPr>
                <p:nvPr/>
              </p:nvSpPr>
              <p:spPr bwMode="auto">
                <a:xfrm>
                  <a:off x="7631283" y="2655504"/>
                  <a:ext cx="91732" cy="126298"/>
                </a:xfrm>
                <a:custGeom>
                  <a:avLst/>
                  <a:gdLst/>
                  <a:ahLst/>
                  <a:cxnLst/>
                  <a:rect l="l" t="t" r="r" b="b"/>
                  <a:pathLst>
                    <a:path w="91732" h="126298">
                      <a:moveTo>
                        <a:pt x="55011" y="0"/>
                      </a:moveTo>
                      <a:cubicBezTo>
                        <a:pt x="61560" y="33"/>
                        <a:pt x="67601" y="1835"/>
                        <a:pt x="73136" y="5405"/>
                      </a:cubicBezTo>
                      <a:cubicBezTo>
                        <a:pt x="78671" y="8975"/>
                        <a:pt x="83130" y="14115"/>
                        <a:pt x="86514" y="20824"/>
                      </a:cubicBezTo>
                      <a:cubicBezTo>
                        <a:pt x="89898" y="27533"/>
                        <a:pt x="91637" y="35613"/>
                        <a:pt x="91732" y="45063"/>
                      </a:cubicBezTo>
                      <a:cubicBezTo>
                        <a:pt x="91601" y="55787"/>
                        <a:pt x="89592" y="64654"/>
                        <a:pt x="85704" y="71664"/>
                      </a:cubicBezTo>
                      <a:cubicBezTo>
                        <a:pt x="81815" y="78674"/>
                        <a:pt x="76831" y="83894"/>
                        <a:pt x="70751" y="87326"/>
                      </a:cubicBezTo>
                      <a:cubicBezTo>
                        <a:pt x="64670" y="90757"/>
                        <a:pt x="58277" y="92467"/>
                        <a:pt x="51570" y="92456"/>
                      </a:cubicBezTo>
                      <a:cubicBezTo>
                        <a:pt x="46187" y="92395"/>
                        <a:pt x="41516" y="91431"/>
                        <a:pt x="37558" y="89563"/>
                      </a:cubicBezTo>
                      <a:cubicBezTo>
                        <a:pt x="33601" y="87695"/>
                        <a:pt x="30605" y="85285"/>
                        <a:pt x="28572" y="82332"/>
                      </a:cubicBezTo>
                      <a:lnTo>
                        <a:pt x="28210" y="82332"/>
                      </a:lnTo>
                      <a:lnTo>
                        <a:pt x="28210" y="126298"/>
                      </a:lnTo>
                      <a:lnTo>
                        <a:pt x="724" y="126298"/>
                      </a:lnTo>
                      <a:lnTo>
                        <a:pt x="724" y="31671"/>
                      </a:lnTo>
                      <a:cubicBezTo>
                        <a:pt x="716" y="25887"/>
                        <a:pt x="641" y="20533"/>
                        <a:pt x="498" y="15609"/>
                      </a:cubicBezTo>
                      <a:cubicBezTo>
                        <a:pt x="355" y="10685"/>
                        <a:pt x="189" y="6146"/>
                        <a:pt x="0" y="1991"/>
                      </a:cubicBezTo>
                      <a:lnTo>
                        <a:pt x="23870" y="1991"/>
                      </a:lnTo>
                      <a:lnTo>
                        <a:pt x="25136" y="14282"/>
                      </a:lnTo>
                      <a:lnTo>
                        <a:pt x="25497" y="14282"/>
                      </a:lnTo>
                      <a:cubicBezTo>
                        <a:pt x="28774" y="9653"/>
                        <a:pt x="32900" y="6120"/>
                        <a:pt x="37876" y="3683"/>
                      </a:cubicBezTo>
                      <a:cubicBezTo>
                        <a:pt x="42852" y="1247"/>
                        <a:pt x="48563" y="19"/>
                        <a:pt x="55011" y="0"/>
                      </a:cubicBezTo>
                      <a:close/>
                      <a:moveTo>
                        <a:pt x="45232" y="21513"/>
                      </a:moveTo>
                      <a:cubicBezTo>
                        <a:pt x="41252" y="21585"/>
                        <a:pt x="37758" y="22890"/>
                        <a:pt x="34752" y="25429"/>
                      </a:cubicBezTo>
                      <a:cubicBezTo>
                        <a:pt x="31745" y="27967"/>
                        <a:pt x="29745" y="31309"/>
                        <a:pt x="28753" y="35455"/>
                      </a:cubicBezTo>
                      <a:cubicBezTo>
                        <a:pt x="28572" y="36190"/>
                        <a:pt x="28436" y="36983"/>
                        <a:pt x="28345" y="37833"/>
                      </a:cubicBezTo>
                      <a:cubicBezTo>
                        <a:pt x="28255" y="38683"/>
                        <a:pt x="28210" y="39524"/>
                        <a:pt x="28210" y="40357"/>
                      </a:cubicBezTo>
                      <a:lnTo>
                        <a:pt x="28210" y="52474"/>
                      </a:lnTo>
                      <a:cubicBezTo>
                        <a:pt x="28210" y="53553"/>
                        <a:pt x="28255" y="54564"/>
                        <a:pt x="28345" y="55507"/>
                      </a:cubicBezTo>
                      <a:cubicBezTo>
                        <a:pt x="28436" y="56450"/>
                        <a:pt x="28572" y="57370"/>
                        <a:pt x="28753" y="58268"/>
                      </a:cubicBezTo>
                      <a:cubicBezTo>
                        <a:pt x="29719" y="62059"/>
                        <a:pt x="31635" y="65159"/>
                        <a:pt x="34503" y="67570"/>
                      </a:cubicBezTo>
                      <a:cubicBezTo>
                        <a:pt x="37370" y="69980"/>
                        <a:pt x="40826" y="71225"/>
                        <a:pt x="44870" y="71304"/>
                      </a:cubicBezTo>
                      <a:cubicBezTo>
                        <a:pt x="50891" y="71202"/>
                        <a:pt x="55554" y="68916"/>
                        <a:pt x="58859" y="64447"/>
                      </a:cubicBezTo>
                      <a:cubicBezTo>
                        <a:pt x="62164" y="59977"/>
                        <a:pt x="63839" y="53934"/>
                        <a:pt x="63884" y="46318"/>
                      </a:cubicBezTo>
                      <a:cubicBezTo>
                        <a:pt x="63877" y="39106"/>
                        <a:pt x="62307" y="33207"/>
                        <a:pt x="59176" y="28620"/>
                      </a:cubicBezTo>
                      <a:cubicBezTo>
                        <a:pt x="56045" y="24033"/>
                        <a:pt x="51397" y="21664"/>
                        <a:pt x="45232" y="21513"/>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5" name="Freeform: Shape 1084">
                  <a:extLst>
                    <a:ext uri="{FF2B5EF4-FFF2-40B4-BE49-F238E27FC236}">
                      <a16:creationId xmlns:a16="http://schemas.microsoft.com/office/drawing/2014/main" id="{AD7CCCC2-702C-4890-9F1A-D0CC467D147B}"/>
                    </a:ext>
                  </a:extLst>
                </p:cNvPr>
                <p:cNvSpPr>
                  <a:spLocks noChangeArrowheads="1"/>
                </p:cNvSpPr>
                <p:nvPr/>
              </p:nvSpPr>
              <p:spPr bwMode="auto">
                <a:xfrm>
                  <a:off x="7888458" y="2655503"/>
                  <a:ext cx="84674" cy="90466"/>
                </a:xfrm>
                <a:custGeom>
                  <a:avLst/>
                  <a:gdLst/>
                  <a:ahLst/>
                  <a:cxnLst/>
                  <a:rect l="l" t="t" r="r" b="b"/>
                  <a:pathLst>
                    <a:path w="84674" h="90466">
                      <a:moveTo>
                        <a:pt x="53022" y="1"/>
                      </a:moveTo>
                      <a:cubicBezTo>
                        <a:pt x="62255" y="-37"/>
                        <a:pt x="69792" y="3067"/>
                        <a:pt x="75632" y="9314"/>
                      </a:cubicBezTo>
                      <a:cubicBezTo>
                        <a:pt x="81472" y="15560"/>
                        <a:pt x="84486" y="25177"/>
                        <a:pt x="84674" y="38164"/>
                      </a:cubicBezTo>
                      <a:lnTo>
                        <a:pt x="84674" y="90466"/>
                      </a:lnTo>
                      <a:lnTo>
                        <a:pt x="57188" y="90466"/>
                      </a:lnTo>
                      <a:lnTo>
                        <a:pt x="57188" y="41422"/>
                      </a:lnTo>
                      <a:cubicBezTo>
                        <a:pt x="57230" y="35634"/>
                        <a:pt x="56151" y="31012"/>
                        <a:pt x="53951" y="27554"/>
                      </a:cubicBezTo>
                      <a:cubicBezTo>
                        <a:pt x="51751" y="24097"/>
                        <a:pt x="48181" y="22325"/>
                        <a:pt x="43242" y="22238"/>
                      </a:cubicBezTo>
                      <a:cubicBezTo>
                        <a:pt x="39450" y="22351"/>
                        <a:pt x="36394" y="23437"/>
                        <a:pt x="34073" y="25496"/>
                      </a:cubicBezTo>
                      <a:cubicBezTo>
                        <a:pt x="31753" y="27554"/>
                        <a:pt x="30100" y="29907"/>
                        <a:pt x="29115" y="32554"/>
                      </a:cubicBezTo>
                      <a:cubicBezTo>
                        <a:pt x="28761" y="33474"/>
                        <a:pt x="28519" y="34529"/>
                        <a:pt x="28391" y="35721"/>
                      </a:cubicBezTo>
                      <a:cubicBezTo>
                        <a:pt x="28262" y="36912"/>
                        <a:pt x="28202" y="38149"/>
                        <a:pt x="28210" y="39431"/>
                      </a:cubicBezTo>
                      <a:lnTo>
                        <a:pt x="28210" y="90466"/>
                      </a:lnTo>
                      <a:lnTo>
                        <a:pt x="724" y="90466"/>
                      </a:lnTo>
                      <a:lnTo>
                        <a:pt x="724" y="30217"/>
                      </a:lnTo>
                      <a:cubicBezTo>
                        <a:pt x="716" y="24710"/>
                        <a:pt x="641" y="19621"/>
                        <a:pt x="498" y="14951"/>
                      </a:cubicBezTo>
                      <a:cubicBezTo>
                        <a:pt x="354" y="10281"/>
                        <a:pt x="189" y="5961"/>
                        <a:pt x="0" y="1992"/>
                      </a:cubicBezTo>
                      <a:lnTo>
                        <a:pt x="23870" y="1992"/>
                      </a:lnTo>
                      <a:lnTo>
                        <a:pt x="25136" y="14283"/>
                      </a:lnTo>
                      <a:lnTo>
                        <a:pt x="25678" y="14283"/>
                      </a:lnTo>
                      <a:cubicBezTo>
                        <a:pt x="27472" y="11157"/>
                        <a:pt x="30625" y="8054"/>
                        <a:pt x="35138" y="4973"/>
                      </a:cubicBezTo>
                      <a:cubicBezTo>
                        <a:pt x="39650" y="1892"/>
                        <a:pt x="45612" y="234"/>
                        <a:pt x="5302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86" name="Freeform: Shape 1085">
                  <a:extLst>
                    <a:ext uri="{FF2B5EF4-FFF2-40B4-BE49-F238E27FC236}">
                      <a16:creationId xmlns:a16="http://schemas.microsoft.com/office/drawing/2014/main" id="{531438E1-5017-4FC5-94DE-629AF5AA42B3}"/>
                    </a:ext>
                  </a:extLst>
                </p:cNvPr>
                <p:cNvSpPr>
                  <a:spLocks noChangeArrowheads="1"/>
                </p:cNvSpPr>
                <p:nvPr/>
              </p:nvSpPr>
              <p:spPr bwMode="auto">
                <a:xfrm>
                  <a:off x="7736782" y="2657495"/>
                  <a:ext cx="27486" cy="88474"/>
                </a:xfrm>
                <a:custGeom>
                  <a:avLst/>
                  <a:gdLst/>
                  <a:ahLst/>
                  <a:cxnLst/>
                  <a:rect l="l" t="t" r="r" b="b"/>
                  <a:pathLst>
                    <a:path w="27486" h="88474">
                      <a:moveTo>
                        <a:pt x="0" y="0"/>
                      </a:moveTo>
                      <a:lnTo>
                        <a:pt x="27486" y="0"/>
                      </a:lnTo>
                      <a:lnTo>
                        <a:pt x="27486" y="88474"/>
                      </a:lnTo>
                      <a:lnTo>
                        <a:pt x="0" y="8847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nvGrpSpPr>
              <p:cNvPr id="892" name="Group 891">
                <a:extLst>
                  <a:ext uri="{FF2B5EF4-FFF2-40B4-BE49-F238E27FC236}">
                    <a16:creationId xmlns:a16="http://schemas.microsoft.com/office/drawing/2014/main" id="{6380B62C-BA0A-4C42-803F-09254C351327}"/>
                  </a:ext>
                </a:extLst>
              </p:cNvPr>
              <p:cNvGrpSpPr/>
              <p:nvPr/>
            </p:nvGrpSpPr>
            <p:grpSpPr>
              <a:xfrm>
                <a:off x="6789808" y="2880475"/>
                <a:ext cx="1677550" cy="1002317"/>
                <a:chOff x="6789808" y="2880475"/>
                <a:chExt cx="1677550" cy="1002317"/>
              </a:xfrm>
            </p:grpSpPr>
            <p:sp>
              <p:nvSpPr>
                <p:cNvPr id="893" name="Freeform: Shape 892">
                  <a:extLst>
                    <a:ext uri="{FF2B5EF4-FFF2-40B4-BE49-F238E27FC236}">
                      <a16:creationId xmlns:a16="http://schemas.microsoft.com/office/drawing/2014/main" id="{D0E399AD-D601-4FEA-AE67-32C971426980}"/>
                    </a:ext>
                  </a:extLst>
                </p:cNvPr>
                <p:cNvSpPr>
                  <a:spLocks noChangeArrowheads="1"/>
                </p:cNvSpPr>
                <p:nvPr/>
              </p:nvSpPr>
              <p:spPr bwMode="auto">
                <a:xfrm>
                  <a:off x="7196136" y="2880475"/>
                  <a:ext cx="47765" cy="75530"/>
                </a:xfrm>
                <a:custGeom>
                  <a:avLst/>
                  <a:gdLst/>
                  <a:ahLst/>
                  <a:cxnLst/>
                  <a:rect l="l" t="t" r="r" b="b"/>
                  <a:pathLst>
                    <a:path w="47765" h="75530">
                      <a:moveTo>
                        <a:pt x="38243" y="0"/>
                      </a:moveTo>
                      <a:lnTo>
                        <a:pt x="47345" y="0"/>
                      </a:lnTo>
                      <a:lnTo>
                        <a:pt x="47345" y="61281"/>
                      </a:lnTo>
                      <a:cubicBezTo>
                        <a:pt x="47350" y="63581"/>
                        <a:pt x="47394" y="65895"/>
                        <a:pt x="47476" y="68222"/>
                      </a:cubicBezTo>
                      <a:cubicBezTo>
                        <a:pt x="47559" y="70549"/>
                        <a:pt x="47655" y="72601"/>
                        <a:pt x="47765"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2"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3"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8" y="59029"/>
                        <a:pt x="13112" y="62575"/>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1" y="55178"/>
                      </a:cubicBezTo>
                      <a:cubicBezTo>
                        <a:pt x="38215" y="54527"/>
                        <a:pt x="38245" y="53837"/>
                        <a:pt x="38243" y="53108"/>
                      </a:cubicBezTo>
                      <a:lnTo>
                        <a:pt x="38243" y="44312"/>
                      </a:lnTo>
                      <a:cubicBezTo>
                        <a:pt x="38245" y="43718"/>
                        <a:pt x="38215" y="43072"/>
                        <a:pt x="38151" y="42373"/>
                      </a:cubicBezTo>
                      <a:cubicBezTo>
                        <a:pt x="38088" y="41675"/>
                        <a:pt x="37979" y="41028"/>
                        <a:pt x="37824" y="40434"/>
                      </a:cubicBezTo>
                      <a:cubicBezTo>
                        <a:pt x="37105"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4" name="Freeform: Shape 893">
                  <a:extLst>
                    <a:ext uri="{FF2B5EF4-FFF2-40B4-BE49-F238E27FC236}">
                      <a16:creationId xmlns:a16="http://schemas.microsoft.com/office/drawing/2014/main" id="{76FF3DDB-BA88-40D9-A322-ED1A162A5B8D}"/>
                    </a:ext>
                  </a:extLst>
                </p:cNvPr>
                <p:cNvSpPr>
                  <a:spLocks noChangeArrowheads="1"/>
                </p:cNvSpPr>
                <p:nvPr/>
              </p:nvSpPr>
              <p:spPr bwMode="auto">
                <a:xfrm>
                  <a:off x="8047108" y="2880475"/>
                  <a:ext cx="48498" cy="75530"/>
                </a:xfrm>
                <a:custGeom>
                  <a:avLst/>
                  <a:gdLst/>
                  <a:ahLst/>
                  <a:cxnLst/>
                  <a:rect l="l" t="t" r="r" b="b"/>
                  <a:pathLst>
                    <a:path w="48498" h="75530">
                      <a:moveTo>
                        <a:pt x="419" y="0"/>
                      </a:moveTo>
                      <a:lnTo>
                        <a:pt x="9522" y="0"/>
                      </a:lnTo>
                      <a:lnTo>
                        <a:pt x="9522" y="31840"/>
                      </a:lnTo>
                      <a:lnTo>
                        <a:pt x="9731" y="31840"/>
                      </a:lnTo>
                      <a:cubicBezTo>
                        <a:pt x="11363" y="28983"/>
                        <a:pt x="13629" y="26742"/>
                        <a:pt x="16532" y="25116"/>
                      </a:cubicBezTo>
                      <a:cubicBezTo>
                        <a:pt x="19434" y="23490"/>
                        <a:pt x="22932" y="22662"/>
                        <a:pt x="27027" y="22632"/>
                      </a:cubicBezTo>
                      <a:cubicBezTo>
                        <a:pt x="33470" y="22749"/>
                        <a:pt x="38634" y="25131"/>
                        <a:pt x="42518" y="29777"/>
                      </a:cubicBezTo>
                      <a:cubicBezTo>
                        <a:pt x="46403" y="34424"/>
                        <a:pt x="48396" y="40631"/>
                        <a:pt x="48498" y="48400"/>
                      </a:cubicBezTo>
                      <a:cubicBezTo>
                        <a:pt x="48426" y="54443"/>
                        <a:pt x="47291" y="59474"/>
                        <a:pt x="45094" y="63492"/>
                      </a:cubicBezTo>
                      <a:cubicBezTo>
                        <a:pt x="42897" y="67511"/>
                        <a:pt x="40071" y="70522"/>
                        <a:pt x="36615" y="72526"/>
                      </a:cubicBezTo>
                      <a:cubicBezTo>
                        <a:pt x="33160" y="74529"/>
                        <a:pt x="29510" y="75531"/>
                        <a:pt x="25664" y="75530"/>
                      </a:cubicBezTo>
                      <a:cubicBezTo>
                        <a:pt x="21984" y="75550"/>
                        <a:pt x="18705" y="74804"/>
                        <a:pt x="15824" y="73294"/>
                      </a:cubicBezTo>
                      <a:cubicBezTo>
                        <a:pt x="12944" y="71784"/>
                        <a:pt x="10529" y="69390"/>
                        <a:pt x="8580" y="66113"/>
                      </a:cubicBezTo>
                      <a:lnTo>
                        <a:pt x="8371" y="66113"/>
                      </a:lnTo>
                      <a:lnTo>
                        <a:pt x="7848" y="74378"/>
                      </a:lnTo>
                      <a:lnTo>
                        <a:pt x="0" y="74378"/>
                      </a:lnTo>
                      <a:cubicBezTo>
                        <a:pt x="109" y="72601"/>
                        <a:pt x="205" y="70549"/>
                        <a:pt x="288" y="68223"/>
                      </a:cubicBezTo>
                      <a:cubicBezTo>
                        <a:pt x="371" y="65898"/>
                        <a:pt x="415" y="63587"/>
                        <a:pt x="419" y="61291"/>
                      </a:cubicBezTo>
                      <a:lnTo>
                        <a:pt x="419" y="0"/>
                      </a:lnTo>
                      <a:close/>
                      <a:moveTo>
                        <a:pt x="23987" y="29848"/>
                      </a:moveTo>
                      <a:cubicBezTo>
                        <a:pt x="20818" y="29888"/>
                        <a:pt x="17958" y="30909"/>
                        <a:pt x="15405" y="32914"/>
                      </a:cubicBezTo>
                      <a:cubicBezTo>
                        <a:pt x="12852" y="34919"/>
                        <a:pt x="11066" y="37670"/>
                        <a:pt x="10046" y="41168"/>
                      </a:cubicBezTo>
                      <a:cubicBezTo>
                        <a:pt x="9886" y="41742"/>
                        <a:pt x="9760" y="42349"/>
                        <a:pt x="9666" y="42989"/>
                      </a:cubicBezTo>
                      <a:cubicBezTo>
                        <a:pt x="9572" y="43629"/>
                        <a:pt x="9524" y="44314"/>
                        <a:pt x="9522" y="45046"/>
                      </a:cubicBezTo>
                      <a:lnTo>
                        <a:pt x="9522" y="54060"/>
                      </a:lnTo>
                      <a:cubicBezTo>
                        <a:pt x="9519" y="54638"/>
                        <a:pt x="9550" y="55210"/>
                        <a:pt x="9613" y="55776"/>
                      </a:cubicBezTo>
                      <a:cubicBezTo>
                        <a:pt x="9677" y="56341"/>
                        <a:pt x="9786" y="56887"/>
                        <a:pt x="9941" y="57414"/>
                      </a:cubicBezTo>
                      <a:cubicBezTo>
                        <a:pt x="10832" y="60660"/>
                        <a:pt x="12509" y="63259"/>
                        <a:pt x="14972" y="65209"/>
                      </a:cubicBezTo>
                      <a:cubicBezTo>
                        <a:pt x="17436" y="67159"/>
                        <a:pt x="20371" y="68159"/>
                        <a:pt x="23777" y="68209"/>
                      </a:cubicBezTo>
                      <a:cubicBezTo>
                        <a:pt x="28684" y="68124"/>
                        <a:pt x="32471" y="66329"/>
                        <a:pt x="35137" y="62824"/>
                      </a:cubicBezTo>
                      <a:cubicBezTo>
                        <a:pt x="37804" y="59320"/>
                        <a:pt x="39153" y="54616"/>
                        <a:pt x="39186" y="48714"/>
                      </a:cubicBezTo>
                      <a:cubicBezTo>
                        <a:pt x="39175" y="43480"/>
                        <a:pt x="37887" y="39065"/>
                        <a:pt x="35321" y="35469"/>
                      </a:cubicBezTo>
                      <a:cubicBezTo>
                        <a:pt x="32755" y="31872"/>
                        <a:pt x="28977" y="29999"/>
                        <a:pt x="23987"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5" name="Freeform: Shape 894">
                  <a:extLst>
                    <a:ext uri="{FF2B5EF4-FFF2-40B4-BE49-F238E27FC236}">
                      <a16:creationId xmlns:a16="http://schemas.microsoft.com/office/drawing/2014/main" id="{600B85EF-956D-41A4-AD99-70877DB868F3}"/>
                    </a:ext>
                  </a:extLst>
                </p:cNvPr>
                <p:cNvSpPr>
                  <a:spLocks noChangeArrowheads="1"/>
                </p:cNvSpPr>
                <p:nvPr/>
              </p:nvSpPr>
              <p:spPr bwMode="auto">
                <a:xfrm>
                  <a:off x="8304702" y="2880475"/>
                  <a:ext cx="43154" cy="74378"/>
                </a:xfrm>
                <a:custGeom>
                  <a:avLst/>
                  <a:gdLst/>
                  <a:ahLst/>
                  <a:cxnLst/>
                  <a:rect l="l" t="t" r="r" b="b"/>
                  <a:pathLst>
                    <a:path w="43154" h="74378">
                      <a:moveTo>
                        <a:pt x="0" y="0"/>
                      </a:moveTo>
                      <a:lnTo>
                        <a:pt x="9207" y="0"/>
                      </a:lnTo>
                      <a:lnTo>
                        <a:pt x="9207" y="31734"/>
                      </a:lnTo>
                      <a:lnTo>
                        <a:pt x="9417" y="31734"/>
                      </a:lnTo>
                      <a:cubicBezTo>
                        <a:pt x="10158"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0"/>
                      </a:cubicBezTo>
                      <a:cubicBezTo>
                        <a:pt x="35788" y="25569"/>
                        <a:pt x="38123" y="27743"/>
                        <a:pt x="40080" y="30883"/>
                      </a:cubicBezTo>
                      <a:cubicBezTo>
                        <a:pt x="42038"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8"/>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6" name="Freeform: Shape 895">
                  <a:extLst>
                    <a:ext uri="{FF2B5EF4-FFF2-40B4-BE49-F238E27FC236}">
                      <a16:creationId xmlns:a16="http://schemas.microsoft.com/office/drawing/2014/main" id="{DD8BC2B0-BCFB-4208-962A-1735E1A5A587}"/>
                    </a:ext>
                  </a:extLst>
                </p:cNvPr>
                <p:cNvSpPr>
                  <a:spLocks noChangeArrowheads="1"/>
                </p:cNvSpPr>
                <p:nvPr/>
              </p:nvSpPr>
              <p:spPr bwMode="auto">
                <a:xfrm>
                  <a:off x="6842348" y="2884247"/>
                  <a:ext cx="59080" cy="70606"/>
                </a:xfrm>
                <a:custGeom>
                  <a:avLst/>
                  <a:gdLst/>
                  <a:ahLst/>
                  <a:cxnLst/>
                  <a:rect l="l" t="t" r="r" b="b"/>
                  <a:pathLst>
                    <a:path w="59080" h="70606">
                      <a:moveTo>
                        <a:pt x="24093" y="0"/>
                      </a:moveTo>
                      <a:lnTo>
                        <a:pt x="34987" y="0"/>
                      </a:lnTo>
                      <a:lnTo>
                        <a:pt x="59080" y="70606"/>
                      </a:lnTo>
                      <a:lnTo>
                        <a:pt x="49338" y="70606"/>
                      </a:lnTo>
                      <a:lnTo>
                        <a:pt x="41796" y="48393"/>
                      </a:lnTo>
                      <a:lnTo>
                        <a:pt x="16760" y="48393"/>
                      </a:lnTo>
                      <a:lnTo>
                        <a:pt x="9428" y="70606"/>
                      </a:lnTo>
                      <a:lnTo>
                        <a:pt x="0" y="70606"/>
                      </a:lnTo>
                      <a:lnTo>
                        <a:pt x="24093" y="0"/>
                      </a:lnTo>
                      <a:close/>
                      <a:moveTo>
                        <a:pt x="29121" y="8055"/>
                      </a:moveTo>
                      <a:cubicBezTo>
                        <a:pt x="28606" y="10107"/>
                        <a:pt x="28065" y="12213"/>
                        <a:pt x="27497" y="14371"/>
                      </a:cubicBezTo>
                      <a:cubicBezTo>
                        <a:pt x="26930" y="16529"/>
                        <a:pt x="26284" y="18689"/>
                        <a:pt x="25559" y="20851"/>
                      </a:cubicBezTo>
                      <a:lnTo>
                        <a:pt x="18646" y="41282"/>
                      </a:lnTo>
                      <a:lnTo>
                        <a:pt x="40015" y="41282"/>
                      </a:lnTo>
                      <a:lnTo>
                        <a:pt x="32997" y="20947"/>
                      </a:lnTo>
                      <a:cubicBezTo>
                        <a:pt x="32222" y="18648"/>
                        <a:pt x="31546" y="16434"/>
                        <a:pt x="30967" y="14305"/>
                      </a:cubicBezTo>
                      <a:cubicBezTo>
                        <a:pt x="30389" y="12175"/>
                        <a:pt x="29843" y="10092"/>
                        <a:pt x="29330" y="8055"/>
                      </a:cubicBezTo>
                      <a:lnTo>
                        <a:pt x="29121" y="8055"/>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7" name="Freeform: Shape 896">
                  <a:extLst>
                    <a:ext uri="{FF2B5EF4-FFF2-40B4-BE49-F238E27FC236}">
                      <a16:creationId xmlns:a16="http://schemas.microsoft.com/office/drawing/2014/main" id="{78373175-8920-4CBD-BCEC-9D4A8D6B8E0E}"/>
                    </a:ext>
                  </a:extLst>
                </p:cNvPr>
                <p:cNvSpPr>
                  <a:spLocks noChangeArrowheads="1"/>
                </p:cNvSpPr>
                <p:nvPr/>
              </p:nvSpPr>
              <p:spPr bwMode="auto">
                <a:xfrm>
                  <a:off x="7674901" y="288424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8" name="Freeform: Shape 897">
                  <a:extLst>
                    <a:ext uri="{FF2B5EF4-FFF2-40B4-BE49-F238E27FC236}">
                      <a16:creationId xmlns:a16="http://schemas.microsoft.com/office/drawing/2014/main" id="{AB05EC68-6818-4939-8ED9-3AD1DA1BB1AA}"/>
                    </a:ext>
                  </a:extLst>
                </p:cNvPr>
                <p:cNvSpPr>
                  <a:spLocks noChangeArrowheads="1"/>
                </p:cNvSpPr>
                <p:nvPr/>
              </p:nvSpPr>
              <p:spPr bwMode="auto">
                <a:xfrm>
                  <a:off x="6927341"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99" name="Freeform: Shape 898">
                  <a:extLst>
                    <a:ext uri="{FF2B5EF4-FFF2-40B4-BE49-F238E27FC236}">
                      <a16:creationId xmlns:a16="http://schemas.microsoft.com/office/drawing/2014/main" id="{1D3C82A6-D045-4FEB-A18D-39B728CE6DB1}"/>
                    </a:ext>
                  </a:extLst>
                </p:cNvPr>
                <p:cNvSpPr>
                  <a:spLocks noChangeArrowheads="1"/>
                </p:cNvSpPr>
                <p:nvPr/>
              </p:nvSpPr>
              <p:spPr bwMode="auto">
                <a:xfrm>
                  <a:off x="7098791"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0" name="Freeform: Shape 899">
                  <a:extLst>
                    <a:ext uri="{FF2B5EF4-FFF2-40B4-BE49-F238E27FC236}">
                      <a16:creationId xmlns:a16="http://schemas.microsoft.com/office/drawing/2014/main" id="{D6BB1776-7E66-4D71-A1FB-5A2956F06C5B}"/>
                    </a:ext>
                  </a:extLst>
                </p:cNvPr>
                <p:cNvSpPr>
                  <a:spLocks noChangeArrowheads="1"/>
                </p:cNvSpPr>
                <p:nvPr/>
              </p:nvSpPr>
              <p:spPr bwMode="auto">
                <a:xfrm>
                  <a:off x="7698866" y="28920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1" name="Freeform: Shape 900">
                  <a:extLst>
                    <a:ext uri="{FF2B5EF4-FFF2-40B4-BE49-F238E27FC236}">
                      <a16:creationId xmlns:a16="http://schemas.microsoft.com/office/drawing/2014/main" id="{EDDB94B3-B1E5-4565-ABC4-2F6F31C90B9D}"/>
                    </a:ext>
                  </a:extLst>
                </p:cNvPr>
                <p:cNvSpPr>
                  <a:spLocks noChangeArrowheads="1"/>
                </p:cNvSpPr>
                <p:nvPr/>
              </p:nvSpPr>
              <p:spPr bwMode="auto">
                <a:xfrm>
                  <a:off x="6970783" y="2903107"/>
                  <a:ext cx="25448" cy="51746"/>
                </a:xfrm>
                <a:custGeom>
                  <a:avLst/>
                  <a:gdLst/>
                  <a:ahLst/>
                  <a:cxnLst/>
                  <a:rect l="l" t="t" r="r" b="b"/>
                  <a:pathLst>
                    <a:path w="25448" h="51746">
                      <a:moveTo>
                        <a:pt x="22933" y="0"/>
                      </a:moveTo>
                      <a:cubicBezTo>
                        <a:pt x="23398" y="2"/>
                        <a:pt x="23830" y="24"/>
                        <a:pt x="24230" y="65"/>
                      </a:cubicBezTo>
                      <a:cubicBezTo>
                        <a:pt x="24629" y="107"/>
                        <a:pt x="25035" y="155"/>
                        <a:pt x="25448" y="209"/>
                      </a:cubicBezTo>
                      <a:lnTo>
                        <a:pt x="25448"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7" y="23971"/>
                        <a:pt x="9627" y="24714"/>
                      </a:cubicBezTo>
                      <a:lnTo>
                        <a:pt x="9627"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2" name="Freeform: Shape 901">
                  <a:extLst>
                    <a:ext uri="{FF2B5EF4-FFF2-40B4-BE49-F238E27FC236}">
                      <a16:creationId xmlns:a16="http://schemas.microsoft.com/office/drawing/2014/main" id="{59152169-096F-4647-9680-6A681A44E44B}"/>
                    </a:ext>
                  </a:extLst>
                </p:cNvPr>
                <p:cNvSpPr>
                  <a:spLocks noChangeArrowheads="1"/>
                </p:cNvSpPr>
                <p:nvPr/>
              </p:nvSpPr>
              <p:spPr bwMode="auto">
                <a:xfrm>
                  <a:off x="7062995" y="2903107"/>
                  <a:ext cx="33096" cy="52898"/>
                </a:xfrm>
                <a:custGeom>
                  <a:avLst/>
                  <a:gdLst/>
                  <a:ahLst/>
                  <a:cxnLst/>
                  <a:rect l="l" t="t" r="r" b="b"/>
                  <a:pathLst>
                    <a:path w="33096" h="52898">
                      <a:moveTo>
                        <a:pt x="18854" y="0"/>
                      </a:moveTo>
                      <a:cubicBezTo>
                        <a:pt x="21447" y="19"/>
                        <a:pt x="23810" y="320"/>
                        <a:pt x="25940" y="902"/>
                      </a:cubicBezTo>
                      <a:cubicBezTo>
                        <a:pt x="28071" y="1483"/>
                        <a:pt x="29829" y="2229"/>
                        <a:pt x="31212" y="3137"/>
                      </a:cubicBezTo>
                      <a:lnTo>
                        <a:pt x="29015" y="9837"/>
                      </a:lnTo>
                      <a:cubicBezTo>
                        <a:pt x="28009" y="9160"/>
                        <a:pt x="26622" y="8496"/>
                        <a:pt x="24854" y="7845"/>
                      </a:cubicBezTo>
                      <a:cubicBezTo>
                        <a:pt x="23087" y="7194"/>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4" y="19914"/>
                        <a:pt x="16510" y="21167"/>
                        <a:pt x="19798" y="22414"/>
                      </a:cubicBezTo>
                      <a:cubicBezTo>
                        <a:pt x="24156" y="23997"/>
                        <a:pt x="27459" y="25993"/>
                        <a:pt x="29707" y="28401"/>
                      </a:cubicBezTo>
                      <a:cubicBezTo>
                        <a:pt x="31955" y="30809"/>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2"/>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3" name="Freeform: Shape 902">
                  <a:extLst>
                    <a:ext uri="{FF2B5EF4-FFF2-40B4-BE49-F238E27FC236}">
                      <a16:creationId xmlns:a16="http://schemas.microsoft.com/office/drawing/2014/main" id="{AB5A9012-ACB8-4FFB-BBEC-549DEE1F9FEC}"/>
                    </a:ext>
                  </a:extLst>
                </p:cNvPr>
                <p:cNvSpPr>
                  <a:spLocks noChangeArrowheads="1"/>
                </p:cNvSpPr>
                <p:nvPr/>
              </p:nvSpPr>
              <p:spPr bwMode="auto">
                <a:xfrm>
                  <a:off x="7138985" y="29031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6"/>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4" name="Freeform: Shape 903">
                  <a:extLst>
                    <a:ext uri="{FF2B5EF4-FFF2-40B4-BE49-F238E27FC236}">
                      <a16:creationId xmlns:a16="http://schemas.microsoft.com/office/drawing/2014/main" id="{15F6582D-1A03-4004-A761-9322426F46F3}"/>
                    </a:ext>
                  </a:extLst>
                </p:cNvPr>
                <p:cNvSpPr>
                  <a:spLocks noChangeArrowheads="1"/>
                </p:cNvSpPr>
                <p:nvPr/>
              </p:nvSpPr>
              <p:spPr bwMode="auto">
                <a:xfrm>
                  <a:off x="7281861" y="29031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7"/>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0"/>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5" name="Freeform: Shape 904">
                  <a:extLst>
                    <a:ext uri="{FF2B5EF4-FFF2-40B4-BE49-F238E27FC236}">
                      <a16:creationId xmlns:a16="http://schemas.microsoft.com/office/drawing/2014/main" id="{8763AD0B-3F10-4514-96BE-02E7E08EE98D}"/>
                    </a:ext>
                  </a:extLst>
                </p:cNvPr>
                <p:cNvSpPr>
                  <a:spLocks noChangeArrowheads="1"/>
                </p:cNvSpPr>
                <p:nvPr/>
              </p:nvSpPr>
              <p:spPr bwMode="auto">
                <a:xfrm>
                  <a:off x="7329485" y="290310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6" name="Freeform: Shape 905">
                  <a:extLst>
                    <a:ext uri="{FF2B5EF4-FFF2-40B4-BE49-F238E27FC236}">
                      <a16:creationId xmlns:a16="http://schemas.microsoft.com/office/drawing/2014/main" id="{F44692BD-5E60-4982-B05B-41F929D554F5}"/>
                    </a:ext>
                  </a:extLst>
                </p:cNvPr>
                <p:cNvSpPr>
                  <a:spLocks noChangeArrowheads="1"/>
                </p:cNvSpPr>
                <p:nvPr/>
              </p:nvSpPr>
              <p:spPr bwMode="auto">
                <a:xfrm>
                  <a:off x="7389884"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7" name="Freeform: Shape 906">
                  <a:extLst>
                    <a:ext uri="{FF2B5EF4-FFF2-40B4-BE49-F238E27FC236}">
                      <a16:creationId xmlns:a16="http://schemas.microsoft.com/office/drawing/2014/main" id="{02B3DA4B-8C9D-40A6-BC1B-B7EB7BE5A549}"/>
                    </a:ext>
                  </a:extLst>
                </p:cNvPr>
                <p:cNvSpPr>
                  <a:spLocks noChangeArrowheads="1"/>
                </p:cNvSpPr>
                <p:nvPr/>
              </p:nvSpPr>
              <p:spPr bwMode="auto">
                <a:xfrm>
                  <a:off x="7475609"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8" name="Freeform: Shape 907">
                  <a:extLst>
                    <a:ext uri="{FF2B5EF4-FFF2-40B4-BE49-F238E27FC236}">
                      <a16:creationId xmlns:a16="http://schemas.microsoft.com/office/drawing/2014/main" id="{6F275F5F-FB87-46D0-B310-A08A963801D3}"/>
                    </a:ext>
                  </a:extLst>
                </p:cNvPr>
                <p:cNvSpPr>
                  <a:spLocks noChangeArrowheads="1"/>
                </p:cNvSpPr>
                <p:nvPr/>
              </p:nvSpPr>
              <p:spPr bwMode="auto">
                <a:xfrm>
                  <a:off x="7618483" y="29031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2" y="15834"/>
                        <a:pt x="43574" y="21574"/>
                      </a:cubicBezTo>
                      <a:lnTo>
                        <a:pt x="43574"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09" name="Freeform: Shape 908">
                  <a:extLst>
                    <a:ext uri="{FF2B5EF4-FFF2-40B4-BE49-F238E27FC236}">
                      <a16:creationId xmlns:a16="http://schemas.microsoft.com/office/drawing/2014/main" id="{DB17830B-273B-4B9F-A038-137C02756E7E}"/>
                    </a:ext>
                  </a:extLst>
                </p:cNvPr>
                <p:cNvSpPr>
                  <a:spLocks noChangeArrowheads="1"/>
                </p:cNvSpPr>
                <p:nvPr/>
              </p:nvSpPr>
              <p:spPr bwMode="auto">
                <a:xfrm>
                  <a:off x="7818509" y="2903103"/>
                  <a:ext cx="72911" cy="51750"/>
                </a:xfrm>
                <a:custGeom>
                  <a:avLst/>
                  <a:gdLst/>
                  <a:ahLst/>
                  <a:cxnLst/>
                  <a:rect l="l" t="t" r="r" b="b"/>
                  <a:pathLst>
                    <a:path w="72911" h="51750">
                      <a:moveTo>
                        <a:pt x="24828" y="4"/>
                      </a:moveTo>
                      <a:cubicBezTo>
                        <a:pt x="28265" y="54"/>
                        <a:pt x="31216" y="1000"/>
                        <a:pt x="33681" y="2841"/>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7"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0" name="Freeform: Shape 909">
                  <a:extLst>
                    <a:ext uri="{FF2B5EF4-FFF2-40B4-BE49-F238E27FC236}">
                      <a16:creationId xmlns:a16="http://schemas.microsoft.com/office/drawing/2014/main" id="{D7F9ADD0-7591-464C-82C2-6CC51EB5B3AC}"/>
                    </a:ext>
                  </a:extLst>
                </p:cNvPr>
                <p:cNvSpPr>
                  <a:spLocks noChangeArrowheads="1"/>
                </p:cNvSpPr>
                <p:nvPr/>
              </p:nvSpPr>
              <p:spPr bwMode="auto">
                <a:xfrm>
                  <a:off x="7900985" y="29031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7" y="26236"/>
                      </a:cubicBezTo>
                      <a:cubicBezTo>
                        <a:pt x="44595" y="26938"/>
                        <a:pt x="44517" y="27548"/>
                        <a:pt x="44412" y="28066"/>
                      </a:cubicBezTo>
                      <a:lnTo>
                        <a:pt x="8788" y="28066"/>
                      </a:lnTo>
                      <a:cubicBezTo>
                        <a:pt x="9022" y="34259"/>
                        <a:pt x="10782" y="38755"/>
                        <a:pt x="14069" y="41553"/>
                      </a:cubicBezTo>
                      <a:cubicBezTo>
                        <a:pt x="17355"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1" y="14775"/>
                      </a:cubicBezTo>
                      <a:cubicBezTo>
                        <a:pt x="9757" y="17046"/>
                        <a:pt x="9124" y="19281"/>
                        <a:pt x="8893" y="21479"/>
                      </a:cubicBezTo>
                      <a:lnTo>
                        <a:pt x="35833" y="21479"/>
                      </a:lnTo>
                      <a:cubicBezTo>
                        <a:pt x="35901"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1" name="Freeform: Shape 910">
                  <a:extLst>
                    <a:ext uri="{FF2B5EF4-FFF2-40B4-BE49-F238E27FC236}">
                      <a16:creationId xmlns:a16="http://schemas.microsoft.com/office/drawing/2014/main" id="{2A7586A5-A753-40A8-A815-B435CFC651E3}"/>
                    </a:ext>
                  </a:extLst>
                </p:cNvPr>
                <p:cNvSpPr>
                  <a:spLocks noChangeArrowheads="1"/>
                </p:cNvSpPr>
                <p:nvPr/>
              </p:nvSpPr>
              <p:spPr bwMode="auto">
                <a:xfrm>
                  <a:off x="7961384" y="29031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0"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6"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2" name="Freeform: Shape 911">
                  <a:extLst>
                    <a:ext uri="{FF2B5EF4-FFF2-40B4-BE49-F238E27FC236}">
                      <a16:creationId xmlns:a16="http://schemas.microsoft.com/office/drawing/2014/main" id="{8C68794D-9517-4F7B-BA1C-41497147F318}"/>
                    </a:ext>
                  </a:extLst>
                </p:cNvPr>
                <p:cNvSpPr>
                  <a:spLocks noChangeArrowheads="1"/>
                </p:cNvSpPr>
                <p:nvPr/>
              </p:nvSpPr>
              <p:spPr bwMode="auto">
                <a:xfrm>
                  <a:off x="8101010" y="2903107"/>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6"/>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30"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3" name="Freeform: Shape 912">
                  <a:extLst>
                    <a:ext uri="{FF2B5EF4-FFF2-40B4-BE49-F238E27FC236}">
                      <a16:creationId xmlns:a16="http://schemas.microsoft.com/office/drawing/2014/main" id="{2DDC809A-0350-4985-A801-6D522F5177DC}"/>
                    </a:ext>
                  </a:extLst>
                </p:cNvPr>
                <p:cNvSpPr>
                  <a:spLocks noChangeArrowheads="1"/>
                </p:cNvSpPr>
                <p:nvPr/>
              </p:nvSpPr>
              <p:spPr bwMode="auto">
                <a:xfrm>
                  <a:off x="8161409" y="2903107"/>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4" name="Freeform: Shape 913">
                  <a:extLst>
                    <a:ext uri="{FF2B5EF4-FFF2-40B4-BE49-F238E27FC236}">
                      <a16:creationId xmlns:a16="http://schemas.microsoft.com/office/drawing/2014/main" id="{EAB22E98-9337-4F61-B5D7-95617D84F59B}"/>
                    </a:ext>
                  </a:extLst>
                </p:cNvPr>
                <p:cNvSpPr>
                  <a:spLocks noChangeArrowheads="1"/>
                </p:cNvSpPr>
                <p:nvPr/>
              </p:nvSpPr>
              <p:spPr bwMode="auto">
                <a:xfrm>
                  <a:off x="8358186" y="2903107"/>
                  <a:ext cx="49545" cy="52898"/>
                </a:xfrm>
                <a:custGeom>
                  <a:avLst/>
                  <a:gdLst/>
                  <a:ahLst/>
                  <a:cxnLst/>
                  <a:rect l="l" t="t" r="r" b="b"/>
                  <a:pathLst>
                    <a:path w="49545" h="52898">
                      <a:moveTo>
                        <a:pt x="25140" y="0"/>
                      </a:moveTo>
                      <a:cubicBezTo>
                        <a:pt x="32531" y="119"/>
                        <a:pt x="38420" y="2523"/>
                        <a:pt x="42806" y="7211"/>
                      </a:cubicBezTo>
                      <a:cubicBezTo>
                        <a:pt x="47193" y="11899"/>
                        <a:pt x="49439" y="18154"/>
                        <a:pt x="49545" y="25977"/>
                      </a:cubicBezTo>
                      <a:cubicBezTo>
                        <a:pt x="49459" y="32216"/>
                        <a:pt x="48178" y="37322"/>
                        <a:pt x="45703" y="41295"/>
                      </a:cubicBezTo>
                      <a:cubicBezTo>
                        <a:pt x="43227" y="45268"/>
                        <a:pt x="40076" y="48199"/>
                        <a:pt x="36250" y="50088"/>
                      </a:cubicBezTo>
                      <a:cubicBezTo>
                        <a:pt x="32423"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5"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5" name="Freeform: Shape 914">
                  <a:extLst>
                    <a:ext uri="{FF2B5EF4-FFF2-40B4-BE49-F238E27FC236}">
                      <a16:creationId xmlns:a16="http://schemas.microsoft.com/office/drawing/2014/main" id="{4E5AD5D2-CDC8-4A76-B5F5-2E5B9DAB03EC}"/>
                    </a:ext>
                  </a:extLst>
                </p:cNvPr>
                <p:cNvSpPr>
                  <a:spLocks noChangeArrowheads="1"/>
                </p:cNvSpPr>
                <p:nvPr/>
              </p:nvSpPr>
              <p:spPr bwMode="auto">
                <a:xfrm>
                  <a:off x="7008988" y="29041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6" name="Freeform: Shape 915">
                  <a:extLst>
                    <a:ext uri="{FF2B5EF4-FFF2-40B4-BE49-F238E27FC236}">
                      <a16:creationId xmlns:a16="http://schemas.microsoft.com/office/drawing/2014/main" id="{10ABA4D0-DF53-4D90-A6C3-DFFD55D8D5FB}"/>
                    </a:ext>
                  </a:extLst>
                </p:cNvPr>
                <p:cNvSpPr>
                  <a:spLocks noChangeArrowheads="1"/>
                </p:cNvSpPr>
                <p:nvPr/>
              </p:nvSpPr>
              <p:spPr bwMode="auto">
                <a:xfrm>
                  <a:off x="7561438" y="29041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7" name="Freeform: Shape 916">
                  <a:extLst>
                    <a:ext uri="{FF2B5EF4-FFF2-40B4-BE49-F238E27FC236}">
                      <a16:creationId xmlns:a16="http://schemas.microsoft.com/office/drawing/2014/main" id="{7CC54496-E6C1-4BFD-99F2-A1498DF28F2E}"/>
                    </a:ext>
                  </a:extLst>
                </p:cNvPr>
                <p:cNvSpPr>
                  <a:spLocks noChangeArrowheads="1"/>
                </p:cNvSpPr>
                <p:nvPr/>
              </p:nvSpPr>
              <p:spPr bwMode="auto">
                <a:xfrm>
                  <a:off x="7676053" y="290415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8" name="Freeform: Shape 917">
                  <a:extLst>
                    <a:ext uri="{FF2B5EF4-FFF2-40B4-BE49-F238E27FC236}">
                      <a16:creationId xmlns:a16="http://schemas.microsoft.com/office/drawing/2014/main" id="{C1414F95-0F84-4C0F-9993-DB8BECA839A3}"/>
                    </a:ext>
                  </a:extLst>
                </p:cNvPr>
                <p:cNvSpPr>
                  <a:spLocks noChangeArrowheads="1"/>
                </p:cNvSpPr>
                <p:nvPr/>
              </p:nvSpPr>
              <p:spPr bwMode="auto">
                <a:xfrm>
                  <a:off x="7736023" y="2904156"/>
                  <a:ext cx="47659" cy="73761"/>
                </a:xfrm>
                <a:custGeom>
                  <a:avLst/>
                  <a:gdLst/>
                  <a:ahLst/>
                  <a:cxnLst/>
                  <a:rect l="l" t="t" r="r" b="b"/>
                  <a:pathLst>
                    <a:path w="47659" h="73761">
                      <a:moveTo>
                        <a:pt x="0" y="0"/>
                      </a:moveTo>
                      <a:lnTo>
                        <a:pt x="10055" y="0"/>
                      </a:lnTo>
                      <a:lnTo>
                        <a:pt x="21054" y="29965"/>
                      </a:lnTo>
                      <a:cubicBezTo>
                        <a:pt x="21691" y="31674"/>
                        <a:pt x="22302" y="33442"/>
                        <a:pt x="22887" y="35269"/>
                      </a:cubicBezTo>
                      <a:cubicBezTo>
                        <a:pt x="23472" y="37096"/>
                        <a:pt x="23978" y="38786"/>
                        <a:pt x="24406" y="40338"/>
                      </a:cubicBezTo>
                      <a:lnTo>
                        <a:pt x="24615" y="40338"/>
                      </a:lnTo>
                      <a:cubicBezTo>
                        <a:pt x="25084" y="38797"/>
                        <a:pt x="25586" y="37112"/>
                        <a:pt x="26121" y="35283"/>
                      </a:cubicBezTo>
                      <a:cubicBezTo>
                        <a:pt x="26655" y="33453"/>
                        <a:pt x="27236" y="31611"/>
                        <a:pt x="27862" y="29756"/>
                      </a:cubicBezTo>
                      <a:lnTo>
                        <a:pt x="37918" y="0"/>
                      </a:lnTo>
                      <a:lnTo>
                        <a:pt x="47659" y="0"/>
                      </a:lnTo>
                      <a:lnTo>
                        <a:pt x="33833" y="36147"/>
                      </a:lnTo>
                      <a:cubicBezTo>
                        <a:pt x="30614" y="44732"/>
                        <a:pt x="27677" y="51503"/>
                        <a:pt x="25021" y="56460"/>
                      </a:cubicBezTo>
                      <a:cubicBezTo>
                        <a:pt x="22365" y="61417"/>
                        <a:pt x="19507" y="65229"/>
                        <a:pt x="16445" y="67894"/>
                      </a:cubicBezTo>
                      <a:cubicBezTo>
                        <a:pt x="14101" y="69808"/>
                        <a:pt x="11928" y="71218"/>
                        <a:pt x="9924" y="72124"/>
                      </a:cubicBezTo>
                      <a:cubicBezTo>
                        <a:pt x="7921" y="73030"/>
                        <a:pt x="6324" y="73576"/>
                        <a:pt x="5132" y="73761"/>
                      </a:cubicBezTo>
                      <a:lnTo>
                        <a:pt x="2828" y="66113"/>
                      </a:lnTo>
                      <a:cubicBezTo>
                        <a:pt x="4002" y="65748"/>
                        <a:pt x="5294" y="65194"/>
                        <a:pt x="6703" y="64449"/>
                      </a:cubicBezTo>
                      <a:cubicBezTo>
                        <a:pt x="8113" y="63705"/>
                        <a:pt x="9510" y="62758"/>
                        <a:pt x="10893" y="61607"/>
                      </a:cubicBezTo>
                      <a:cubicBezTo>
                        <a:pt x="12179" y="60603"/>
                        <a:pt x="13510" y="59232"/>
                        <a:pt x="14887" y="57495"/>
                      </a:cubicBezTo>
                      <a:cubicBezTo>
                        <a:pt x="16264" y="55757"/>
                        <a:pt x="17516" y="53705"/>
                        <a:pt x="18644" y="51339"/>
                      </a:cubicBezTo>
                      <a:cubicBezTo>
                        <a:pt x="18858" y="50868"/>
                        <a:pt x="19032" y="50449"/>
                        <a:pt x="19167" y="50082"/>
                      </a:cubicBezTo>
                      <a:cubicBezTo>
                        <a:pt x="19301" y="49715"/>
                        <a:pt x="19371" y="49401"/>
                        <a:pt x="19375" y="49139"/>
                      </a:cubicBezTo>
                      <a:cubicBezTo>
                        <a:pt x="19377" y="48881"/>
                        <a:pt x="19321" y="48558"/>
                        <a:pt x="19206" y="48170"/>
                      </a:cubicBezTo>
                      <a:cubicBezTo>
                        <a:pt x="19091" y="47781"/>
                        <a:pt x="18904" y="47301"/>
                        <a:pt x="18644" y="46729"/>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19" name="Freeform: Shape 918">
                  <a:extLst>
                    <a:ext uri="{FF2B5EF4-FFF2-40B4-BE49-F238E27FC236}">
                      <a16:creationId xmlns:a16="http://schemas.microsoft.com/office/drawing/2014/main" id="{CAA2A286-9FE8-4471-911E-BE87692C44E4}"/>
                    </a:ext>
                  </a:extLst>
                </p:cNvPr>
                <p:cNvSpPr>
                  <a:spLocks noChangeArrowheads="1"/>
                </p:cNvSpPr>
                <p:nvPr/>
              </p:nvSpPr>
              <p:spPr bwMode="auto">
                <a:xfrm>
                  <a:off x="8222741" y="290415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4"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90"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1" y="23704"/>
                        <a:pt x="39464" y="20966"/>
                        <a:pt x="38720" y="18286"/>
                      </a:cubicBezTo>
                      <a:cubicBezTo>
                        <a:pt x="37976" y="15607"/>
                        <a:pt x="37291" y="12790"/>
                        <a:pt x="36664" y="9835"/>
                      </a:cubicBezTo>
                      <a:lnTo>
                        <a:pt x="36455" y="9835"/>
                      </a:lnTo>
                      <a:cubicBezTo>
                        <a:pt x="35824" y="12853"/>
                        <a:pt x="35121" y="15727"/>
                        <a:pt x="34346" y="18457"/>
                      </a:cubicBezTo>
                      <a:cubicBezTo>
                        <a:pt x="33572" y="21188"/>
                        <a:pt x="32738" y="23906"/>
                        <a:pt x="31846"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0" name="Freeform: Shape 919">
                  <a:extLst>
                    <a:ext uri="{FF2B5EF4-FFF2-40B4-BE49-F238E27FC236}">
                      <a16:creationId xmlns:a16="http://schemas.microsoft.com/office/drawing/2014/main" id="{C94C85DD-3B18-4255-9CB2-3ED70117B4D4}"/>
                    </a:ext>
                  </a:extLst>
                </p:cNvPr>
                <p:cNvSpPr>
                  <a:spLocks noChangeArrowheads="1"/>
                </p:cNvSpPr>
                <p:nvPr/>
              </p:nvSpPr>
              <p:spPr bwMode="auto">
                <a:xfrm>
                  <a:off x="6789808" y="3004300"/>
                  <a:ext cx="48498" cy="75530"/>
                </a:xfrm>
                <a:custGeom>
                  <a:avLst/>
                  <a:gdLst/>
                  <a:ahLst/>
                  <a:cxnLst/>
                  <a:rect l="l" t="t" r="r" b="b"/>
                  <a:pathLst>
                    <a:path w="48498" h="75530">
                      <a:moveTo>
                        <a:pt x="419" y="0"/>
                      </a:moveTo>
                      <a:lnTo>
                        <a:pt x="9522" y="0"/>
                      </a:lnTo>
                      <a:lnTo>
                        <a:pt x="9522" y="31840"/>
                      </a:lnTo>
                      <a:lnTo>
                        <a:pt x="9731" y="31840"/>
                      </a:lnTo>
                      <a:cubicBezTo>
                        <a:pt x="11363" y="28983"/>
                        <a:pt x="13629" y="26742"/>
                        <a:pt x="16532" y="25116"/>
                      </a:cubicBezTo>
                      <a:cubicBezTo>
                        <a:pt x="19434" y="23490"/>
                        <a:pt x="22932" y="22662"/>
                        <a:pt x="27027" y="22632"/>
                      </a:cubicBezTo>
                      <a:cubicBezTo>
                        <a:pt x="33470" y="22749"/>
                        <a:pt x="38634" y="25131"/>
                        <a:pt x="42518" y="29777"/>
                      </a:cubicBezTo>
                      <a:cubicBezTo>
                        <a:pt x="46403" y="34424"/>
                        <a:pt x="48396" y="40631"/>
                        <a:pt x="48498" y="48400"/>
                      </a:cubicBezTo>
                      <a:cubicBezTo>
                        <a:pt x="48426" y="54443"/>
                        <a:pt x="47291" y="59474"/>
                        <a:pt x="45094" y="63492"/>
                      </a:cubicBezTo>
                      <a:cubicBezTo>
                        <a:pt x="42897" y="67511"/>
                        <a:pt x="40071" y="70522"/>
                        <a:pt x="36616" y="72526"/>
                      </a:cubicBezTo>
                      <a:cubicBezTo>
                        <a:pt x="33160" y="74529"/>
                        <a:pt x="29510" y="75531"/>
                        <a:pt x="25664" y="75530"/>
                      </a:cubicBezTo>
                      <a:cubicBezTo>
                        <a:pt x="21985" y="75550"/>
                        <a:pt x="18705" y="74804"/>
                        <a:pt x="15824" y="73294"/>
                      </a:cubicBezTo>
                      <a:cubicBezTo>
                        <a:pt x="12944" y="71784"/>
                        <a:pt x="10529" y="69390"/>
                        <a:pt x="8580" y="66113"/>
                      </a:cubicBezTo>
                      <a:lnTo>
                        <a:pt x="8371" y="66113"/>
                      </a:lnTo>
                      <a:lnTo>
                        <a:pt x="7848" y="74378"/>
                      </a:lnTo>
                      <a:lnTo>
                        <a:pt x="0" y="74378"/>
                      </a:lnTo>
                      <a:cubicBezTo>
                        <a:pt x="109" y="72601"/>
                        <a:pt x="205" y="70549"/>
                        <a:pt x="288" y="68223"/>
                      </a:cubicBezTo>
                      <a:cubicBezTo>
                        <a:pt x="371" y="65898"/>
                        <a:pt x="415" y="63587"/>
                        <a:pt x="419" y="61291"/>
                      </a:cubicBezTo>
                      <a:lnTo>
                        <a:pt x="419" y="0"/>
                      </a:lnTo>
                      <a:close/>
                      <a:moveTo>
                        <a:pt x="23987" y="29848"/>
                      </a:moveTo>
                      <a:cubicBezTo>
                        <a:pt x="20818" y="29888"/>
                        <a:pt x="17958" y="30909"/>
                        <a:pt x="15405" y="32914"/>
                      </a:cubicBezTo>
                      <a:cubicBezTo>
                        <a:pt x="12852" y="34919"/>
                        <a:pt x="11066" y="37670"/>
                        <a:pt x="10046" y="41168"/>
                      </a:cubicBezTo>
                      <a:cubicBezTo>
                        <a:pt x="9886" y="41742"/>
                        <a:pt x="9760" y="42349"/>
                        <a:pt x="9666" y="42989"/>
                      </a:cubicBezTo>
                      <a:cubicBezTo>
                        <a:pt x="9572" y="43629"/>
                        <a:pt x="9524" y="44314"/>
                        <a:pt x="9522" y="45046"/>
                      </a:cubicBezTo>
                      <a:lnTo>
                        <a:pt x="9522" y="54060"/>
                      </a:lnTo>
                      <a:cubicBezTo>
                        <a:pt x="9520" y="54638"/>
                        <a:pt x="9550" y="55210"/>
                        <a:pt x="9613" y="55776"/>
                      </a:cubicBezTo>
                      <a:cubicBezTo>
                        <a:pt x="9677" y="56341"/>
                        <a:pt x="9786" y="56887"/>
                        <a:pt x="9941" y="57414"/>
                      </a:cubicBezTo>
                      <a:cubicBezTo>
                        <a:pt x="10832" y="60660"/>
                        <a:pt x="12509" y="63259"/>
                        <a:pt x="14972" y="65209"/>
                      </a:cubicBezTo>
                      <a:cubicBezTo>
                        <a:pt x="17436" y="67159"/>
                        <a:pt x="20371" y="68159"/>
                        <a:pt x="23777" y="68209"/>
                      </a:cubicBezTo>
                      <a:cubicBezTo>
                        <a:pt x="28684" y="68124"/>
                        <a:pt x="32471" y="66329"/>
                        <a:pt x="35137" y="62824"/>
                      </a:cubicBezTo>
                      <a:cubicBezTo>
                        <a:pt x="37804" y="59320"/>
                        <a:pt x="39153" y="54616"/>
                        <a:pt x="39186" y="48714"/>
                      </a:cubicBezTo>
                      <a:cubicBezTo>
                        <a:pt x="39175" y="43480"/>
                        <a:pt x="37887" y="39065"/>
                        <a:pt x="35321" y="35469"/>
                      </a:cubicBezTo>
                      <a:cubicBezTo>
                        <a:pt x="32755" y="31872"/>
                        <a:pt x="28977" y="29999"/>
                        <a:pt x="23987"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1" name="Freeform: Shape 920">
                  <a:extLst>
                    <a:ext uri="{FF2B5EF4-FFF2-40B4-BE49-F238E27FC236}">
                      <a16:creationId xmlns:a16="http://schemas.microsoft.com/office/drawing/2014/main" id="{1FF82A2D-07E4-4852-8FF4-4D49E1876433}"/>
                    </a:ext>
                  </a:extLst>
                </p:cNvPr>
                <p:cNvSpPr>
                  <a:spLocks noChangeArrowheads="1"/>
                </p:cNvSpPr>
                <p:nvPr/>
              </p:nvSpPr>
              <p:spPr bwMode="auto">
                <a:xfrm>
                  <a:off x="6904528" y="3004300"/>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2" name="Freeform: Shape 921">
                  <a:extLst>
                    <a:ext uri="{FF2B5EF4-FFF2-40B4-BE49-F238E27FC236}">
                      <a16:creationId xmlns:a16="http://schemas.microsoft.com/office/drawing/2014/main" id="{82CCA1A5-844A-47AB-A567-7EE9D27B80ED}"/>
                    </a:ext>
                  </a:extLst>
                </p:cNvPr>
                <p:cNvSpPr>
                  <a:spLocks noChangeArrowheads="1"/>
                </p:cNvSpPr>
                <p:nvPr/>
              </p:nvSpPr>
              <p:spPr bwMode="auto">
                <a:xfrm>
                  <a:off x="7323628" y="3004300"/>
                  <a:ext cx="43155" cy="74378"/>
                </a:xfrm>
                <a:custGeom>
                  <a:avLst/>
                  <a:gdLst/>
                  <a:ahLst/>
                  <a:cxnLst/>
                  <a:rect l="l" t="t" r="r" b="b"/>
                  <a:pathLst>
                    <a:path w="43155" h="74378">
                      <a:moveTo>
                        <a:pt x="0" y="0"/>
                      </a:moveTo>
                      <a:lnTo>
                        <a:pt x="9207" y="0"/>
                      </a:lnTo>
                      <a:lnTo>
                        <a:pt x="9207" y="31734"/>
                      </a:lnTo>
                      <a:lnTo>
                        <a:pt x="9417" y="31734"/>
                      </a:lnTo>
                      <a:cubicBezTo>
                        <a:pt x="10158"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2"/>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8"/>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3" name="Freeform: Shape 922">
                  <a:extLst>
                    <a:ext uri="{FF2B5EF4-FFF2-40B4-BE49-F238E27FC236}">
                      <a16:creationId xmlns:a16="http://schemas.microsoft.com/office/drawing/2014/main" id="{0C786B38-E4BD-4822-A5F1-EA198D7EC2DA}"/>
                    </a:ext>
                  </a:extLst>
                </p:cNvPr>
                <p:cNvSpPr>
                  <a:spLocks noChangeArrowheads="1"/>
                </p:cNvSpPr>
                <p:nvPr/>
              </p:nvSpPr>
              <p:spPr bwMode="auto">
                <a:xfrm>
                  <a:off x="7837977" y="300430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8" y="26907"/>
                        <a:pt x="14600" y="25940"/>
                        <a:pt x="16021" y="25142"/>
                      </a:cubicBezTo>
                      <a:cubicBezTo>
                        <a:pt x="17391" y="24351"/>
                        <a:pt x="18871"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5" y="34714"/>
                        <a:pt x="10758" y="36848"/>
                        <a:pt x="9836" y="39383"/>
                      </a:cubicBezTo>
                      <a:cubicBezTo>
                        <a:pt x="9581" y="40057"/>
                        <a:pt x="9410"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4" name="Freeform: Shape 923">
                  <a:extLst>
                    <a:ext uri="{FF2B5EF4-FFF2-40B4-BE49-F238E27FC236}">
                      <a16:creationId xmlns:a16="http://schemas.microsoft.com/office/drawing/2014/main" id="{C960F997-FC26-4283-9481-3A1B7FD15864}"/>
                    </a:ext>
                  </a:extLst>
                </p:cNvPr>
                <p:cNvSpPr>
                  <a:spLocks noChangeArrowheads="1"/>
                </p:cNvSpPr>
                <p:nvPr/>
              </p:nvSpPr>
              <p:spPr bwMode="auto">
                <a:xfrm>
                  <a:off x="8110535" y="3004300"/>
                  <a:ext cx="47764" cy="75530"/>
                </a:xfrm>
                <a:custGeom>
                  <a:avLst/>
                  <a:gdLst/>
                  <a:ahLst/>
                  <a:cxnLst/>
                  <a:rect l="l" t="t" r="r" b="b"/>
                  <a:pathLst>
                    <a:path w="47764" h="75530">
                      <a:moveTo>
                        <a:pt x="38243" y="0"/>
                      </a:moveTo>
                      <a:lnTo>
                        <a:pt x="47345" y="0"/>
                      </a:lnTo>
                      <a:lnTo>
                        <a:pt x="47345" y="61281"/>
                      </a:lnTo>
                      <a:cubicBezTo>
                        <a:pt x="47350" y="63581"/>
                        <a:pt x="47394" y="65895"/>
                        <a:pt x="47476" y="68222"/>
                      </a:cubicBezTo>
                      <a:cubicBezTo>
                        <a:pt x="47559" y="70549"/>
                        <a:pt x="47655" y="72601"/>
                        <a:pt x="47764"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1"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2"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8" y="59029"/>
                        <a:pt x="13112" y="62575"/>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2" y="55178"/>
                      </a:cubicBezTo>
                      <a:cubicBezTo>
                        <a:pt x="38215" y="54527"/>
                        <a:pt x="38245" y="53837"/>
                        <a:pt x="38243" y="53108"/>
                      </a:cubicBezTo>
                      <a:lnTo>
                        <a:pt x="38243" y="44312"/>
                      </a:lnTo>
                      <a:cubicBezTo>
                        <a:pt x="38245" y="43718"/>
                        <a:pt x="38215" y="43072"/>
                        <a:pt x="38152" y="42373"/>
                      </a:cubicBezTo>
                      <a:cubicBezTo>
                        <a:pt x="38088" y="41675"/>
                        <a:pt x="37979" y="41028"/>
                        <a:pt x="37824" y="40434"/>
                      </a:cubicBezTo>
                      <a:cubicBezTo>
                        <a:pt x="37106"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5" name="Freeform: Shape 924">
                  <a:extLst>
                    <a:ext uri="{FF2B5EF4-FFF2-40B4-BE49-F238E27FC236}">
                      <a16:creationId xmlns:a16="http://schemas.microsoft.com/office/drawing/2014/main" id="{A3C86DBB-77AA-4ABE-B598-B56BF5CDF142}"/>
                    </a:ext>
                  </a:extLst>
                </p:cNvPr>
                <p:cNvSpPr>
                  <a:spLocks noChangeArrowheads="1"/>
                </p:cNvSpPr>
                <p:nvPr/>
              </p:nvSpPr>
              <p:spPr bwMode="auto">
                <a:xfrm>
                  <a:off x="8209452" y="3004300"/>
                  <a:ext cx="42526" cy="74378"/>
                </a:xfrm>
                <a:custGeom>
                  <a:avLst/>
                  <a:gdLst/>
                  <a:ahLst/>
                  <a:cxnLst/>
                  <a:rect l="l" t="t" r="r" b="b"/>
                  <a:pathLst>
                    <a:path w="42526" h="74378">
                      <a:moveTo>
                        <a:pt x="0" y="0"/>
                      </a:moveTo>
                      <a:lnTo>
                        <a:pt x="9103" y="0"/>
                      </a:lnTo>
                      <a:lnTo>
                        <a:pt x="9103" y="46934"/>
                      </a:lnTo>
                      <a:lnTo>
                        <a:pt x="9312" y="46934"/>
                      </a:lnTo>
                      <a:cubicBezTo>
                        <a:pt x="9954" y="46026"/>
                        <a:pt x="10661" y="45066"/>
                        <a:pt x="11434" y="44053"/>
                      </a:cubicBezTo>
                      <a:cubicBezTo>
                        <a:pt x="12207" y="43041"/>
                        <a:pt x="12966" y="42080"/>
                        <a:pt x="13713" y="41173"/>
                      </a:cubicBezTo>
                      <a:lnTo>
                        <a:pt x="28696" y="23680"/>
                      </a:lnTo>
                      <a:lnTo>
                        <a:pt x="39697" y="23680"/>
                      </a:lnTo>
                      <a:lnTo>
                        <a:pt x="20209" y="44524"/>
                      </a:lnTo>
                      <a:lnTo>
                        <a:pt x="42526" y="74378"/>
                      </a:lnTo>
                      <a:lnTo>
                        <a:pt x="31210" y="74378"/>
                      </a:lnTo>
                      <a:lnTo>
                        <a:pt x="13817" y="50076"/>
                      </a:lnTo>
                      <a:lnTo>
                        <a:pt x="9103" y="55313"/>
                      </a:lnTo>
                      <a:lnTo>
                        <a:pt x="9103"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6" name="Freeform: Shape 925">
                  <a:extLst>
                    <a:ext uri="{FF2B5EF4-FFF2-40B4-BE49-F238E27FC236}">
                      <a16:creationId xmlns:a16="http://schemas.microsoft.com/office/drawing/2014/main" id="{E710FFB6-AB26-4135-9D8F-76A6424DF4DE}"/>
                    </a:ext>
                  </a:extLst>
                </p:cNvPr>
                <p:cNvSpPr>
                  <a:spLocks noChangeArrowheads="1"/>
                </p:cNvSpPr>
                <p:nvPr/>
              </p:nvSpPr>
              <p:spPr bwMode="auto">
                <a:xfrm>
                  <a:off x="6931951" y="300807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1"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7" name="Freeform: Shape 926">
                  <a:extLst>
                    <a:ext uri="{FF2B5EF4-FFF2-40B4-BE49-F238E27FC236}">
                      <a16:creationId xmlns:a16="http://schemas.microsoft.com/office/drawing/2014/main" id="{444545A6-8479-474A-8762-A0EBBE92ED63}"/>
                    </a:ext>
                  </a:extLst>
                </p:cNvPr>
                <p:cNvSpPr>
                  <a:spLocks noChangeArrowheads="1"/>
                </p:cNvSpPr>
                <p:nvPr/>
              </p:nvSpPr>
              <p:spPr bwMode="auto">
                <a:xfrm>
                  <a:off x="7179601" y="300807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1" y="9759"/>
                      </a:cubicBezTo>
                      <a:cubicBezTo>
                        <a:pt x="8828" y="10819"/>
                        <a:pt x="7393" y="11368"/>
                        <a:pt x="5547" y="11408"/>
                      </a:cubicBezTo>
                      <a:cubicBezTo>
                        <a:pt x="3850" y="11368"/>
                        <a:pt x="2507" y="10819"/>
                        <a:pt x="1517" y="9759"/>
                      </a:cubicBezTo>
                      <a:cubicBezTo>
                        <a:pt x="527" y="8700"/>
                        <a:pt x="22" y="7365"/>
                        <a:pt x="0" y="5756"/>
                      </a:cubicBezTo>
                      <a:cubicBezTo>
                        <a:pt x="24" y="4143"/>
                        <a:pt x="552"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8" name="Freeform: Shape 927">
                  <a:extLst>
                    <a:ext uri="{FF2B5EF4-FFF2-40B4-BE49-F238E27FC236}">
                      <a16:creationId xmlns:a16="http://schemas.microsoft.com/office/drawing/2014/main" id="{EBCCF9F9-979B-437A-8B86-CA7A710322B8}"/>
                    </a:ext>
                  </a:extLst>
                </p:cNvPr>
                <p:cNvSpPr>
                  <a:spLocks noChangeArrowheads="1"/>
                </p:cNvSpPr>
                <p:nvPr/>
              </p:nvSpPr>
              <p:spPr bwMode="auto">
                <a:xfrm>
                  <a:off x="7893976" y="30080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6"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29" name="Freeform: Shape 928">
                  <a:extLst>
                    <a:ext uri="{FF2B5EF4-FFF2-40B4-BE49-F238E27FC236}">
                      <a16:creationId xmlns:a16="http://schemas.microsoft.com/office/drawing/2014/main" id="{EE744D71-F075-4310-BF55-56863D817A90}"/>
                    </a:ext>
                  </a:extLst>
                </p:cNvPr>
                <p:cNvSpPr>
                  <a:spLocks noChangeArrowheads="1"/>
                </p:cNvSpPr>
                <p:nvPr/>
              </p:nvSpPr>
              <p:spPr bwMode="auto">
                <a:xfrm>
                  <a:off x="7279766" y="30158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8"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0" name="Freeform: Shape 929">
                  <a:extLst>
                    <a:ext uri="{FF2B5EF4-FFF2-40B4-BE49-F238E27FC236}">
                      <a16:creationId xmlns:a16="http://schemas.microsoft.com/office/drawing/2014/main" id="{D981F64F-4351-4DF9-8E54-F4D522FD825D}"/>
                    </a:ext>
                  </a:extLst>
                </p:cNvPr>
                <p:cNvSpPr>
                  <a:spLocks noChangeArrowheads="1"/>
                </p:cNvSpPr>
                <p:nvPr/>
              </p:nvSpPr>
              <p:spPr bwMode="auto">
                <a:xfrm>
                  <a:off x="7603616" y="30158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1" name="Freeform: Shape 930">
                  <a:extLst>
                    <a:ext uri="{FF2B5EF4-FFF2-40B4-BE49-F238E27FC236}">
                      <a16:creationId xmlns:a16="http://schemas.microsoft.com/office/drawing/2014/main" id="{A4B84220-8910-4672-8B41-8F12F251786B}"/>
                    </a:ext>
                  </a:extLst>
                </p:cNvPr>
                <p:cNvSpPr>
                  <a:spLocks noChangeArrowheads="1"/>
                </p:cNvSpPr>
                <p:nvPr/>
              </p:nvSpPr>
              <p:spPr bwMode="auto">
                <a:xfrm>
                  <a:off x="68437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2" name="Freeform: Shape 931">
                  <a:extLst>
                    <a:ext uri="{FF2B5EF4-FFF2-40B4-BE49-F238E27FC236}">
                      <a16:creationId xmlns:a16="http://schemas.microsoft.com/office/drawing/2014/main" id="{7B437292-5AF3-45D1-B781-92C1B74CD898}"/>
                    </a:ext>
                  </a:extLst>
                </p:cNvPr>
                <p:cNvSpPr>
                  <a:spLocks noChangeArrowheads="1"/>
                </p:cNvSpPr>
                <p:nvPr/>
              </p:nvSpPr>
              <p:spPr bwMode="auto">
                <a:xfrm>
                  <a:off x="69580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3" name="Freeform: Shape 932">
                  <a:extLst>
                    <a:ext uri="{FF2B5EF4-FFF2-40B4-BE49-F238E27FC236}">
                      <a16:creationId xmlns:a16="http://schemas.microsoft.com/office/drawing/2014/main" id="{3A5CAD2F-34FB-4E41-B6EA-EB1CD0A4DADA}"/>
                    </a:ext>
                  </a:extLst>
                </p:cNvPr>
                <p:cNvSpPr>
                  <a:spLocks noChangeArrowheads="1"/>
                </p:cNvSpPr>
                <p:nvPr/>
              </p:nvSpPr>
              <p:spPr bwMode="auto">
                <a:xfrm>
                  <a:off x="7062785"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4" name="Freeform: Shape 933">
                  <a:extLst>
                    <a:ext uri="{FF2B5EF4-FFF2-40B4-BE49-F238E27FC236}">
                      <a16:creationId xmlns:a16="http://schemas.microsoft.com/office/drawing/2014/main" id="{5972259D-18B3-47D6-ABF2-D3E2E9D268C7}"/>
                    </a:ext>
                  </a:extLst>
                </p:cNvPr>
                <p:cNvSpPr>
                  <a:spLocks noChangeArrowheads="1"/>
                </p:cNvSpPr>
                <p:nvPr/>
              </p:nvSpPr>
              <p:spPr bwMode="auto">
                <a:xfrm>
                  <a:off x="7120145" y="3026932"/>
                  <a:ext cx="33096" cy="52898"/>
                </a:xfrm>
                <a:custGeom>
                  <a:avLst/>
                  <a:gdLst/>
                  <a:ahLst/>
                  <a:cxnLst/>
                  <a:rect l="l" t="t" r="r" b="b"/>
                  <a:pathLst>
                    <a:path w="33096" h="52898">
                      <a:moveTo>
                        <a:pt x="18854" y="0"/>
                      </a:moveTo>
                      <a:cubicBezTo>
                        <a:pt x="21448" y="19"/>
                        <a:pt x="23810" y="320"/>
                        <a:pt x="25940" y="902"/>
                      </a:cubicBezTo>
                      <a:cubicBezTo>
                        <a:pt x="28071" y="1483"/>
                        <a:pt x="29829" y="2229"/>
                        <a:pt x="31212" y="3137"/>
                      </a:cubicBezTo>
                      <a:lnTo>
                        <a:pt x="29015" y="9837"/>
                      </a:lnTo>
                      <a:cubicBezTo>
                        <a:pt x="28009" y="9160"/>
                        <a:pt x="26622" y="8496"/>
                        <a:pt x="24854" y="7845"/>
                      </a:cubicBezTo>
                      <a:cubicBezTo>
                        <a:pt x="23087" y="7194"/>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4" y="19914"/>
                        <a:pt x="16510" y="21167"/>
                        <a:pt x="19798" y="22414"/>
                      </a:cubicBezTo>
                      <a:cubicBezTo>
                        <a:pt x="24156" y="23997"/>
                        <a:pt x="27459" y="25993"/>
                        <a:pt x="29707" y="28401"/>
                      </a:cubicBezTo>
                      <a:cubicBezTo>
                        <a:pt x="31955" y="30809"/>
                        <a:pt x="33085" y="33880"/>
                        <a:pt x="33096" y="37611"/>
                      </a:cubicBezTo>
                      <a:cubicBezTo>
                        <a:pt x="33050" y="42191"/>
                        <a:pt x="31389"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5" name="Freeform: Shape 934">
                  <a:extLst>
                    <a:ext uri="{FF2B5EF4-FFF2-40B4-BE49-F238E27FC236}">
                      <a16:creationId xmlns:a16="http://schemas.microsoft.com/office/drawing/2014/main" id="{35584156-CC14-44DC-835F-F42C1F6EFBA3}"/>
                    </a:ext>
                  </a:extLst>
                </p:cNvPr>
                <p:cNvSpPr>
                  <a:spLocks noChangeArrowheads="1"/>
                </p:cNvSpPr>
                <p:nvPr/>
              </p:nvSpPr>
              <p:spPr bwMode="auto">
                <a:xfrm>
                  <a:off x="7208908"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6" y="16964"/>
                      </a:cubicBezTo>
                      <a:cubicBezTo>
                        <a:pt x="10046" y="17549"/>
                        <a:pt x="9889" y="18213"/>
                        <a:pt x="9784" y="18955"/>
                      </a:cubicBezTo>
                      <a:cubicBezTo>
                        <a:pt x="9679" y="19697"/>
                        <a:pt x="9627" y="20466"/>
                        <a:pt x="9627" y="21260"/>
                      </a:cubicBezTo>
                      <a:lnTo>
                        <a:pt x="9627"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6" name="Freeform: Shape 935">
                  <a:extLst>
                    <a:ext uri="{FF2B5EF4-FFF2-40B4-BE49-F238E27FC236}">
                      <a16:creationId xmlns:a16="http://schemas.microsoft.com/office/drawing/2014/main" id="{B43F985A-D4F8-4918-8075-4F69F844A509}"/>
                    </a:ext>
                  </a:extLst>
                </p:cNvPr>
                <p:cNvSpPr>
                  <a:spLocks noChangeArrowheads="1"/>
                </p:cNvSpPr>
                <p:nvPr/>
              </p:nvSpPr>
              <p:spPr bwMode="auto">
                <a:xfrm>
                  <a:off x="737711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7" name="Freeform: Shape 936">
                  <a:extLst>
                    <a:ext uri="{FF2B5EF4-FFF2-40B4-BE49-F238E27FC236}">
                      <a16:creationId xmlns:a16="http://schemas.microsoft.com/office/drawing/2014/main" id="{CE1DA9F8-7826-4AF6-AC9F-C9EE9870D4CA}"/>
                    </a:ext>
                  </a:extLst>
                </p:cNvPr>
                <p:cNvSpPr>
                  <a:spLocks noChangeArrowheads="1"/>
                </p:cNvSpPr>
                <p:nvPr/>
              </p:nvSpPr>
              <p:spPr bwMode="auto">
                <a:xfrm>
                  <a:off x="7466083"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8"/>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8" name="Freeform: Shape 937">
                  <a:extLst>
                    <a:ext uri="{FF2B5EF4-FFF2-40B4-BE49-F238E27FC236}">
                      <a16:creationId xmlns:a16="http://schemas.microsoft.com/office/drawing/2014/main" id="{5DC8213A-B70F-47F8-B3C4-28FD3F05DAA4}"/>
                    </a:ext>
                  </a:extLst>
                </p:cNvPr>
                <p:cNvSpPr>
                  <a:spLocks noChangeArrowheads="1"/>
                </p:cNvSpPr>
                <p:nvPr/>
              </p:nvSpPr>
              <p:spPr bwMode="auto">
                <a:xfrm>
                  <a:off x="7519672" y="30269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8"/>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39" name="Freeform: Shape 938">
                  <a:extLst>
                    <a:ext uri="{FF2B5EF4-FFF2-40B4-BE49-F238E27FC236}">
                      <a16:creationId xmlns:a16="http://schemas.microsoft.com/office/drawing/2014/main" id="{15B5905F-012B-4F1C-BA34-7F351572B6E7}"/>
                    </a:ext>
                  </a:extLst>
                </p:cNvPr>
                <p:cNvSpPr>
                  <a:spLocks noChangeArrowheads="1"/>
                </p:cNvSpPr>
                <p:nvPr/>
              </p:nvSpPr>
              <p:spPr bwMode="auto">
                <a:xfrm>
                  <a:off x="7570859" y="30269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0" name="Freeform: Shape 939">
                  <a:extLst>
                    <a:ext uri="{FF2B5EF4-FFF2-40B4-BE49-F238E27FC236}">
                      <a16:creationId xmlns:a16="http://schemas.microsoft.com/office/drawing/2014/main" id="{6B44D336-BB88-450F-861E-AE579E8C06A0}"/>
                    </a:ext>
                  </a:extLst>
                </p:cNvPr>
                <p:cNvSpPr>
                  <a:spLocks noChangeArrowheads="1"/>
                </p:cNvSpPr>
                <p:nvPr/>
              </p:nvSpPr>
              <p:spPr bwMode="auto">
                <a:xfrm>
                  <a:off x="7647058"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2"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1" name="Freeform: Shape 940">
                  <a:extLst>
                    <a:ext uri="{FF2B5EF4-FFF2-40B4-BE49-F238E27FC236}">
                      <a16:creationId xmlns:a16="http://schemas.microsoft.com/office/drawing/2014/main" id="{742056F8-96B1-44E9-B4E2-BD2B285ACABD}"/>
                    </a:ext>
                  </a:extLst>
                </p:cNvPr>
                <p:cNvSpPr>
                  <a:spLocks noChangeArrowheads="1"/>
                </p:cNvSpPr>
                <p:nvPr/>
              </p:nvSpPr>
              <p:spPr bwMode="auto">
                <a:xfrm>
                  <a:off x="770096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4"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2" name="Freeform: Shape 941">
                  <a:extLst>
                    <a:ext uri="{FF2B5EF4-FFF2-40B4-BE49-F238E27FC236}">
                      <a16:creationId xmlns:a16="http://schemas.microsoft.com/office/drawing/2014/main" id="{EAE65E3E-98E3-41E6-B228-17F466385416}"/>
                    </a:ext>
                  </a:extLst>
                </p:cNvPr>
                <p:cNvSpPr>
                  <a:spLocks noChangeArrowheads="1"/>
                </p:cNvSpPr>
                <p:nvPr/>
              </p:nvSpPr>
              <p:spPr bwMode="auto">
                <a:xfrm>
                  <a:off x="7761359" y="30269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3" name="Freeform: Shape 942">
                  <a:extLst>
                    <a:ext uri="{FF2B5EF4-FFF2-40B4-BE49-F238E27FC236}">
                      <a16:creationId xmlns:a16="http://schemas.microsoft.com/office/drawing/2014/main" id="{6F1FA51F-4C2C-4B0A-8D10-FCE4358589E9}"/>
                    </a:ext>
                  </a:extLst>
                </p:cNvPr>
                <p:cNvSpPr>
                  <a:spLocks noChangeArrowheads="1"/>
                </p:cNvSpPr>
                <p:nvPr/>
              </p:nvSpPr>
              <p:spPr bwMode="auto">
                <a:xfrm>
                  <a:off x="7796421" y="3026932"/>
                  <a:ext cx="33095" cy="52898"/>
                </a:xfrm>
                <a:custGeom>
                  <a:avLst/>
                  <a:gdLst/>
                  <a:ahLst/>
                  <a:cxnLst/>
                  <a:rect l="l" t="t" r="r" b="b"/>
                  <a:pathLst>
                    <a:path w="33095" h="52898">
                      <a:moveTo>
                        <a:pt x="18854" y="0"/>
                      </a:moveTo>
                      <a:cubicBezTo>
                        <a:pt x="21447" y="19"/>
                        <a:pt x="23809" y="320"/>
                        <a:pt x="25940" y="902"/>
                      </a:cubicBezTo>
                      <a:cubicBezTo>
                        <a:pt x="28071" y="1483"/>
                        <a:pt x="29829" y="2229"/>
                        <a:pt x="31212" y="3137"/>
                      </a:cubicBezTo>
                      <a:lnTo>
                        <a:pt x="29015" y="9837"/>
                      </a:lnTo>
                      <a:cubicBezTo>
                        <a:pt x="28008" y="9160"/>
                        <a:pt x="26621" y="8496"/>
                        <a:pt x="24854" y="7845"/>
                      </a:cubicBezTo>
                      <a:cubicBezTo>
                        <a:pt x="23087" y="7194"/>
                        <a:pt x="21017" y="6845"/>
                        <a:pt x="18645"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09"/>
                        <a:pt x="33085" y="33880"/>
                        <a:pt x="33095"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4" name="Freeform: Shape 943">
                  <a:extLst>
                    <a:ext uri="{FF2B5EF4-FFF2-40B4-BE49-F238E27FC236}">
                      <a16:creationId xmlns:a16="http://schemas.microsoft.com/office/drawing/2014/main" id="{6A75F10D-CFFE-4658-86BA-CA004BB96B04}"/>
                    </a:ext>
                  </a:extLst>
                </p:cNvPr>
                <p:cNvSpPr>
                  <a:spLocks noChangeArrowheads="1"/>
                </p:cNvSpPr>
                <p:nvPr/>
              </p:nvSpPr>
              <p:spPr bwMode="auto">
                <a:xfrm>
                  <a:off x="7923283"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8"/>
                        <a:pt x="37869" y="16514"/>
                        <a:pt x="35294"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5" name="Freeform: Shape 944">
                  <a:extLst>
                    <a:ext uri="{FF2B5EF4-FFF2-40B4-BE49-F238E27FC236}">
                      <a16:creationId xmlns:a16="http://schemas.microsoft.com/office/drawing/2014/main" id="{D0664701-F1C2-478E-A2E7-5FAC49C50D75}"/>
                    </a:ext>
                  </a:extLst>
                </p:cNvPr>
                <p:cNvSpPr>
                  <a:spLocks noChangeArrowheads="1"/>
                </p:cNvSpPr>
                <p:nvPr/>
              </p:nvSpPr>
              <p:spPr bwMode="auto">
                <a:xfrm>
                  <a:off x="8005447" y="30269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3" y="29905"/>
                      </a:cubicBezTo>
                      <a:cubicBezTo>
                        <a:pt x="10398" y="31583"/>
                        <a:pt x="9286" y="34047"/>
                        <a:pt x="9207" y="37294"/>
                      </a:cubicBezTo>
                      <a:cubicBezTo>
                        <a:pt x="9277" y="40321"/>
                        <a:pt x="10133" y="42549"/>
                        <a:pt x="11776" y="43978"/>
                      </a:cubicBezTo>
                      <a:cubicBezTo>
                        <a:pt x="13418" y="45406"/>
                        <a:pt x="15428" y="46114"/>
                        <a:pt x="17804" y="46101"/>
                      </a:cubicBezTo>
                      <a:cubicBezTo>
                        <a:pt x="21167" y="46016"/>
                        <a:pt x="23902" y="45138"/>
                        <a:pt x="26008" y="43467"/>
                      </a:cubicBezTo>
                      <a:cubicBezTo>
                        <a:pt x="28113" y="41796"/>
                        <a:pt x="29537" y="39843"/>
                        <a:pt x="30280" y="37609"/>
                      </a:cubicBezTo>
                      <a:cubicBezTo>
                        <a:pt x="30435" y="37080"/>
                        <a:pt x="30544" y="36564"/>
                        <a:pt x="30607" y="36061"/>
                      </a:cubicBezTo>
                      <a:cubicBezTo>
                        <a:pt x="30671" y="35558"/>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6" name="Freeform: Shape 945">
                  <a:extLst>
                    <a:ext uri="{FF2B5EF4-FFF2-40B4-BE49-F238E27FC236}">
                      <a16:creationId xmlns:a16="http://schemas.microsoft.com/office/drawing/2014/main" id="{CC9A5471-C50E-47D6-B981-099403C138A9}"/>
                    </a:ext>
                  </a:extLst>
                </p:cNvPr>
                <p:cNvSpPr>
                  <a:spLocks noChangeArrowheads="1"/>
                </p:cNvSpPr>
                <p:nvPr/>
              </p:nvSpPr>
              <p:spPr bwMode="auto">
                <a:xfrm>
                  <a:off x="8056633" y="30269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4"/>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7" name="Freeform: Shape 946">
                  <a:extLst>
                    <a:ext uri="{FF2B5EF4-FFF2-40B4-BE49-F238E27FC236}">
                      <a16:creationId xmlns:a16="http://schemas.microsoft.com/office/drawing/2014/main" id="{06DEF9AF-A768-41BD-84D4-5C898FF2ABE3}"/>
                    </a:ext>
                  </a:extLst>
                </p:cNvPr>
                <p:cNvSpPr>
                  <a:spLocks noChangeArrowheads="1"/>
                </p:cNvSpPr>
                <p:nvPr/>
              </p:nvSpPr>
              <p:spPr bwMode="auto">
                <a:xfrm>
                  <a:off x="8253410" y="3026932"/>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30"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8" name="Freeform: Shape 947">
                  <a:extLst>
                    <a:ext uri="{FF2B5EF4-FFF2-40B4-BE49-F238E27FC236}">
                      <a16:creationId xmlns:a16="http://schemas.microsoft.com/office/drawing/2014/main" id="{C25840AB-A79A-4F34-9DCA-DB2D45240B67}"/>
                    </a:ext>
                  </a:extLst>
                </p:cNvPr>
                <p:cNvSpPr>
                  <a:spLocks noChangeArrowheads="1"/>
                </p:cNvSpPr>
                <p:nvPr/>
              </p:nvSpPr>
              <p:spPr bwMode="auto">
                <a:xfrm>
                  <a:off x="8310560" y="30269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49" name="Freeform: Shape 948">
                  <a:extLst>
                    <a:ext uri="{FF2B5EF4-FFF2-40B4-BE49-F238E27FC236}">
                      <a16:creationId xmlns:a16="http://schemas.microsoft.com/office/drawing/2014/main" id="{4F85BC53-42C9-4C61-9A5C-EE6D7BEE2147}"/>
                    </a:ext>
                  </a:extLst>
                </p:cNvPr>
                <p:cNvSpPr>
                  <a:spLocks noChangeArrowheads="1"/>
                </p:cNvSpPr>
                <p:nvPr/>
              </p:nvSpPr>
              <p:spPr bwMode="auto">
                <a:xfrm>
                  <a:off x="8370958" y="30269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0"/>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20" y="31794"/>
                        <a:pt x="9550" y="32449"/>
                        <a:pt x="9613" y="33078"/>
                      </a:cubicBezTo>
                      <a:cubicBezTo>
                        <a:pt x="9677" y="33707"/>
                        <a:pt x="9786" y="34310"/>
                        <a:pt x="9941" y="34886"/>
                      </a:cubicBezTo>
                      <a:cubicBezTo>
                        <a:pt x="10839"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8"/>
                        <a:pt x="37869" y="16514"/>
                        <a:pt x="35294"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0" name="Freeform: Shape 949">
                  <a:extLst>
                    <a:ext uri="{FF2B5EF4-FFF2-40B4-BE49-F238E27FC236}">
                      <a16:creationId xmlns:a16="http://schemas.microsoft.com/office/drawing/2014/main" id="{F8A21EA6-A8ED-4B47-BABD-3A77486021B7}"/>
                    </a:ext>
                  </a:extLst>
                </p:cNvPr>
                <p:cNvSpPr>
                  <a:spLocks noChangeArrowheads="1"/>
                </p:cNvSpPr>
                <p:nvPr/>
              </p:nvSpPr>
              <p:spPr bwMode="auto">
                <a:xfrm>
                  <a:off x="8425071" y="3026932"/>
                  <a:ext cx="33095" cy="52898"/>
                </a:xfrm>
                <a:custGeom>
                  <a:avLst/>
                  <a:gdLst/>
                  <a:ahLst/>
                  <a:cxnLst/>
                  <a:rect l="l" t="t" r="r" b="b"/>
                  <a:pathLst>
                    <a:path w="33095" h="52898">
                      <a:moveTo>
                        <a:pt x="18854" y="0"/>
                      </a:moveTo>
                      <a:cubicBezTo>
                        <a:pt x="21447" y="19"/>
                        <a:pt x="23809" y="320"/>
                        <a:pt x="25940" y="902"/>
                      </a:cubicBezTo>
                      <a:cubicBezTo>
                        <a:pt x="28071" y="1483"/>
                        <a:pt x="29828" y="2229"/>
                        <a:pt x="31212" y="3137"/>
                      </a:cubicBezTo>
                      <a:lnTo>
                        <a:pt x="29015" y="9837"/>
                      </a:lnTo>
                      <a:cubicBezTo>
                        <a:pt x="28008" y="9160"/>
                        <a:pt x="26621" y="8496"/>
                        <a:pt x="24854" y="7845"/>
                      </a:cubicBezTo>
                      <a:cubicBezTo>
                        <a:pt x="23087" y="7194"/>
                        <a:pt x="21017" y="6845"/>
                        <a:pt x="18644" y="6797"/>
                      </a:cubicBezTo>
                      <a:cubicBezTo>
                        <a:pt x="15909" y="6850"/>
                        <a:pt x="13829" y="7531"/>
                        <a:pt x="12404" y="8841"/>
                      </a:cubicBezTo>
                      <a:cubicBezTo>
                        <a:pt x="10980" y="10151"/>
                        <a:pt x="10263" y="11776"/>
                        <a:pt x="10254" y="13715"/>
                      </a:cubicBezTo>
                      <a:cubicBezTo>
                        <a:pt x="10239" y="15747"/>
                        <a:pt x="11004" y="17394"/>
                        <a:pt x="12548" y="18654"/>
                      </a:cubicBezTo>
                      <a:cubicBezTo>
                        <a:pt x="14093" y="19914"/>
                        <a:pt x="16510" y="21167"/>
                        <a:pt x="19798" y="22414"/>
                      </a:cubicBezTo>
                      <a:cubicBezTo>
                        <a:pt x="24156" y="23997"/>
                        <a:pt x="27459" y="25993"/>
                        <a:pt x="29707" y="28401"/>
                      </a:cubicBezTo>
                      <a:cubicBezTo>
                        <a:pt x="31955" y="30809"/>
                        <a:pt x="33085" y="33880"/>
                        <a:pt x="33095" y="37611"/>
                      </a:cubicBezTo>
                      <a:cubicBezTo>
                        <a:pt x="33050" y="42191"/>
                        <a:pt x="31388" y="45865"/>
                        <a:pt x="28110" y="48634"/>
                      </a:cubicBezTo>
                      <a:cubicBezTo>
                        <a:pt x="24831" y="51403"/>
                        <a:pt x="20208" y="52824"/>
                        <a:pt x="14240" y="52898"/>
                      </a:cubicBezTo>
                      <a:cubicBezTo>
                        <a:pt x="11439" y="52881"/>
                        <a:pt x="8816" y="52550"/>
                        <a:pt x="6372" y="51905"/>
                      </a:cubicBezTo>
                      <a:cubicBezTo>
                        <a:pt x="3927" y="51260"/>
                        <a:pt x="1803" y="50406"/>
                        <a:pt x="0" y="49343"/>
                      </a:cubicBezTo>
                      <a:lnTo>
                        <a:pt x="2199" y="42433"/>
                      </a:lnTo>
                      <a:cubicBezTo>
                        <a:pt x="3656" y="43315"/>
                        <a:pt x="5475" y="44118"/>
                        <a:pt x="7653" y="44843"/>
                      </a:cubicBezTo>
                      <a:cubicBezTo>
                        <a:pt x="9832" y="45568"/>
                        <a:pt x="12097" y="45952"/>
                        <a:pt x="14450" y="45996"/>
                      </a:cubicBezTo>
                      <a:cubicBezTo>
                        <a:pt x="17746"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1" name="Freeform: Shape 950">
                  <a:extLst>
                    <a:ext uri="{FF2B5EF4-FFF2-40B4-BE49-F238E27FC236}">
                      <a16:creationId xmlns:a16="http://schemas.microsoft.com/office/drawing/2014/main" id="{5EC753FB-BED4-4D33-808A-8C4B38D78E2D}"/>
                    </a:ext>
                  </a:extLst>
                </p:cNvPr>
                <p:cNvSpPr>
                  <a:spLocks noChangeArrowheads="1"/>
                </p:cNvSpPr>
                <p:nvPr/>
              </p:nvSpPr>
              <p:spPr bwMode="auto">
                <a:xfrm>
                  <a:off x="6933102" y="3027980"/>
                  <a:ext cx="9208" cy="50698"/>
                </a:xfrm>
                <a:custGeom>
                  <a:avLst/>
                  <a:gdLst/>
                  <a:ahLst/>
                  <a:cxnLst/>
                  <a:rect l="l" t="t" r="r" b="b"/>
                  <a:pathLst>
                    <a:path w="9208" h="50698">
                      <a:moveTo>
                        <a:pt x="0" y="0"/>
                      </a:moveTo>
                      <a:lnTo>
                        <a:pt x="9208" y="0"/>
                      </a:lnTo>
                      <a:lnTo>
                        <a:pt x="9208"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2" name="Freeform: Shape 951">
                  <a:extLst>
                    <a:ext uri="{FF2B5EF4-FFF2-40B4-BE49-F238E27FC236}">
                      <a16:creationId xmlns:a16="http://schemas.microsoft.com/office/drawing/2014/main" id="{9CFA57F6-F78F-4D3A-8000-CED9FADF8A83}"/>
                    </a:ext>
                  </a:extLst>
                </p:cNvPr>
                <p:cNvSpPr>
                  <a:spLocks noChangeArrowheads="1"/>
                </p:cNvSpPr>
                <p:nvPr/>
              </p:nvSpPr>
              <p:spPr bwMode="auto">
                <a:xfrm>
                  <a:off x="7012541" y="3027980"/>
                  <a:ext cx="47974" cy="50698"/>
                </a:xfrm>
                <a:custGeom>
                  <a:avLst/>
                  <a:gdLst/>
                  <a:ahLst/>
                  <a:cxnLst/>
                  <a:rect l="l" t="t" r="r" b="b"/>
                  <a:pathLst>
                    <a:path w="47974" h="50698">
                      <a:moveTo>
                        <a:pt x="0" y="0"/>
                      </a:moveTo>
                      <a:lnTo>
                        <a:pt x="9846" y="0"/>
                      </a:lnTo>
                      <a:lnTo>
                        <a:pt x="19797" y="28394"/>
                      </a:lnTo>
                      <a:cubicBezTo>
                        <a:pt x="20635" y="30740"/>
                        <a:pt x="21394" y="32988"/>
                        <a:pt x="22075" y="35138"/>
                      </a:cubicBezTo>
                      <a:cubicBezTo>
                        <a:pt x="22756" y="37289"/>
                        <a:pt x="23358" y="39406"/>
                        <a:pt x="23882" y="41490"/>
                      </a:cubicBezTo>
                      <a:lnTo>
                        <a:pt x="24196" y="41490"/>
                      </a:lnTo>
                      <a:cubicBezTo>
                        <a:pt x="24775" y="39406"/>
                        <a:pt x="25425" y="37288"/>
                        <a:pt x="26147" y="35138"/>
                      </a:cubicBezTo>
                      <a:cubicBezTo>
                        <a:pt x="26869" y="32987"/>
                        <a:pt x="27651" y="30736"/>
                        <a:pt x="28491" y="28386"/>
                      </a:cubicBezTo>
                      <a:lnTo>
                        <a:pt x="38337" y="0"/>
                      </a:lnTo>
                      <a:lnTo>
                        <a:pt x="47974" y="0"/>
                      </a:lnTo>
                      <a:lnTo>
                        <a:pt x="28072" y="50698"/>
                      </a:lnTo>
                      <a:lnTo>
                        <a:pt x="19273"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3" name="Freeform: Shape 952">
                  <a:extLst>
                    <a:ext uri="{FF2B5EF4-FFF2-40B4-BE49-F238E27FC236}">
                      <a16:creationId xmlns:a16="http://schemas.microsoft.com/office/drawing/2014/main" id="{3A9F4651-904F-4E64-8266-44CCEF1B37C7}"/>
                    </a:ext>
                  </a:extLst>
                </p:cNvPr>
                <p:cNvSpPr>
                  <a:spLocks noChangeArrowheads="1"/>
                </p:cNvSpPr>
                <p:nvPr/>
              </p:nvSpPr>
              <p:spPr bwMode="auto">
                <a:xfrm>
                  <a:off x="7180752" y="3027980"/>
                  <a:ext cx="9208" cy="50698"/>
                </a:xfrm>
                <a:custGeom>
                  <a:avLst/>
                  <a:gdLst/>
                  <a:ahLst/>
                  <a:cxnLst/>
                  <a:rect l="l" t="t" r="r" b="b"/>
                  <a:pathLst>
                    <a:path w="9208" h="50698">
                      <a:moveTo>
                        <a:pt x="0" y="0"/>
                      </a:moveTo>
                      <a:lnTo>
                        <a:pt x="9208" y="0"/>
                      </a:lnTo>
                      <a:lnTo>
                        <a:pt x="9208"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4" name="Freeform: Shape 953">
                  <a:extLst>
                    <a:ext uri="{FF2B5EF4-FFF2-40B4-BE49-F238E27FC236}">
                      <a16:creationId xmlns:a16="http://schemas.microsoft.com/office/drawing/2014/main" id="{48F83933-0E34-4233-A7CE-DC81C8C7BEED}"/>
                    </a:ext>
                  </a:extLst>
                </p:cNvPr>
                <p:cNvSpPr>
                  <a:spLocks noChangeArrowheads="1"/>
                </p:cNvSpPr>
                <p:nvPr/>
              </p:nvSpPr>
              <p:spPr bwMode="auto">
                <a:xfrm>
                  <a:off x="7895128" y="30279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5" name="Freeform: Shape 954">
                  <a:extLst>
                    <a:ext uri="{FF2B5EF4-FFF2-40B4-BE49-F238E27FC236}">
                      <a16:creationId xmlns:a16="http://schemas.microsoft.com/office/drawing/2014/main" id="{261CBFD1-5D34-499E-8D15-5A921D8FB5BC}"/>
                    </a:ext>
                  </a:extLst>
                </p:cNvPr>
                <p:cNvSpPr>
                  <a:spLocks noChangeArrowheads="1"/>
                </p:cNvSpPr>
                <p:nvPr/>
              </p:nvSpPr>
              <p:spPr bwMode="auto">
                <a:xfrm>
                  <a:off x="7631875" y="3136498"/>
                  <a:ext cx="33096" cy="75531"/>
                </a:xfrm>
                <a:custGeom>
                  <a:avLst/>
                  <a:gdLst/>
                  <a:ahLst/>
                  <a:cxnLst/>
                  <a:rect l="l" t="t" r="r" b="b"/>
                  <a:pathLst>
                    <a:path w="33096" h="75531">
                      <a:moveTo>
                        <a:pt x="25238" y="1"/>
                      </a:moveTo>
                      <a:cubicBezTo>
                        <a:pt x="26921" y="16"/>
                        <a:pt x="28427" y="169"/>
                        <a:pt x="29756"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5"/>
                        <a:pt x="8380" y="12421"/>
                      </a:cubicBezTo>
                      <a:cubicBezTo>
                        <a:pt x="9305" y="9357"/>
                        <a:pt x="10804" y="6786"/>
                        <a:pt x="12879" y="4707"/>
                      </a:cubicBezTo>
                      <a:cubicBezTo>
                        <a:pt x="14636"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6" name="Freeform: Shape 955">
                  <a:extLst>
                    <a:ext uri="{FF2B5EF4-FFF2-40B4-BE49-F238E27FC236}">
                      <a16:creationId xmlns:a16="http://schemas.microsoft.com/office/drawing/2014/main" id="{3E10FAF6-4B46-40CF-A7C1-B9A39D005664}"/>
                    </a:ext>
                  </a:extLst>
                </p:cNvPr>
                <p:cNvSpPr>
                  <a:spLocks noChangeArrowheads="1"/>
                </p:cNvSpPr>
                <p:nvPr/>
              </p:nvSpPr>
              <p:spPr bwMode="auto">
                <a:xfrm>
                  <a:off x="8212900" y="3136498"/>
                  <a:ext cx="33096" cy="75531"/>
                </a:xfrm>
                <a:custGeom>
                  <a:avLst/>
                  <a:gdLst/>
                  <a:ahLst/>
                  <a:cxnLst/>
                  <a:rect l="l" t="t" r="r" b="b"/>
                  <a:pathLst>
                    <a:path w="33096" h="75531">
                      <a:moveTo>
                        <a:pt x="25238" y="1"/>
                      </a:moveTo>
                      <a:cubicBezTo>
                        <a:pt x="26921" y="16"/>
                        <a:pt x="28427" y="169"/>
                        <a:pt x="29757"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5"/>
                        <a:pt x="8380" y="12421"/>
                      </a:cubicBezTo>
                      <a:cubicBezTo>
                        <a:pt x="9305" y="9357"/>
                        <a:pt x="10804" y="6786"/>
                        <a:pt x="12879" y="4707"/>
                      </a:cubicBezTo>
                      <a:cubicBezTo>
                        <a:pt x="14637"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7" name="Freeform: Shape 956">
                  <a:extLst>
                    <a:ext uri="{FF2B5EF4-FFF2-40B4-BE49-F238E27FC236}">
                      <a16:creationId xmlns:a16="http://schemas.microsoft.com/office/drawing/2014/main" id="{BE65727F-2C2B-4066-9508-5D54C8E2F25D}"/>
                    </a:ext>
                  </a:extLst>
                </p:cNvPr>
                <p:cNvSpPr>
                  <a:spLocks noChangeArrowheads="1"/>
                </p:cNvSpPr>
                <p:nvPr/>
              </p:nvSpPr>
              <p:spPr bwMode="auto">
                <a:xfrm>
                  <a:off x="8399952" y="313765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8" y="26907"/>
                        <a:pt x="14600" y="25940"/>
                        <a:pt x="16021" y="25142"/>
                      </a:cubicBezTo>
                      <a:cubicBezTo>
                        <a:pt x="17391" y="24351"/>
                        <a:pt x="18871" y="23737"/>
                        <a:pt x="20463"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2"/>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5" y="34714"/>
                        <a:pt x="10758" y="36848"/>
                        <a:pt x="9836" y="39383"/>
                      </a:cubicBezTo>
                      <a:cubicBezTo>
                        <a:pt x="9581" y="40057"/>
                        <a:pt x="9410"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8" name="Freeform: Shape 957">
                  <a:extLst>
                    <a:ext uri="{FF2B5EF4-FFF2-40B4-BE49-F238E27FC236}">
                      <a16:creationId xmlns:a16="http://schemas.microsoft.com/office/drawing/2014/main" id="{E376733B-4F06-461B-9409-27026962C1E2}"/>
                    </a:ext>
                  </a:extLst>
                </p:cNvPr>
                <p:cNvSpPr>
                  <a:spLocks noChangeArrowheads="1"/>
                </p:cNvSpPr>
                <p:nvPr/>
              </p:nvSpPr>
              <p:spPr bwMode="auto">
                <a:xfrm>
                  <a:off x="7465351" y="314142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59" name="Freeform: Shape 958">
                  <a:extLst>
                    <a:ext uri="{FF2B5EF4-FFF2-40B4-BE49-F238E27FC236}">
                      <a16:creationId xmlns:a16="http://schemas.microsoft.com/office/drawing/2014/main" id="{7DF915CF-04A9-45BA-842E-CD0F883BD581}"/>
                    </a:ext>
                  </a:extLst>
                </p:cNvPr>
                <p:cNvSpPr>
                  <a:spLocks noChangeArrowheads="1"/>
                </p:cNvSpPr>
                <p:nvPr/>
              </p:nvSpPr>
              <p:spPr bwMode="auto">
                <a:xfrm>
                  <a:off x="8246401" y="314142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0" name="Freeform: Shape 959">
                  <a:extLst>
                    <a:ext uri="{FF2B5EF4-FFF2-40B4-BE49-F238E27FC236}">
                      <a16:creationId xmlns:a16="http://schemas.microsoft.com/office/drawing/2014/main" id="{14759513-8EE1-4228-B2CD-4F595D0A82E5}"/>
                    </a:ext>
                  </a:extLst>
                </p:cNvPr>
                <p:cNvSpPr>
                  <a:spLocks noChangeArrowheads="1"/>
                </p:cNvSpPr>
                <p:nvPr/>
              </p:nvSpPr>
              <p:spPr bwMode="auto">
                <a:xfrm>
                  <a:off x="8332126" y="3141422"/>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1" name="Freeform: Shape 960">
                  <a:extLst>
                    <a:ext uri="{FF2B5EF4-FFF2-40B4-BE49-F238E27FC236}">
                      <a16:creationId xmlns:a16="http://schemas.microsoft.com/office/drawing/2014/main" id="{8D6BE606-3BD2-4A86-A6F7-E3385CC0C040}"/>
                    </a:ext>
                  </a:extLst>
                </p:cNvPr>
                <p:cNvSpPr>
                  <a:spLocks noChangeArrowheads="1"/>
                </p:cNvSpPr>
                <p:nvPr/>
              </p:nvSpPr>
              <p:spPr bwMode="auto">
                <a:xfrm>
                  <a:off x="712736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4"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9" y="63991"/>
                        <a:pt x="21361" y="64004"/>
                      </a:cubicBezTo>
                      <a:cubicBezTo>
                        <a:pt x="19204" y="63993"/>
                        <a:pt x="17284" y="63649"/>
                        <a:pt x="15601" y="62971"/>
                      </a:cubicBezTo>
                      <a:cubicBezTo>
                        <a:pt x="13918"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2" name="Freeform: Shape 961">
                  <a:extLst>
                    <a:ext uri="{FF2B5EF4-FFF2-40B4-BE49-F238E27FC236}">
                      <a16:creationId xmlns:a16="http://schemas.microsoft.com/office/drawing/2014/main" id="{F6241742-DF5B-48F4-BC6E-6DCF6A85B4D2}"/>
                    </a:ext>
                  </a:extLst>
                </p:cNvPr>
                <p:cNvSpPr>
                  <a:spLocks noChangeArrowheads="1"/>
                </p:cNvSpPr>
                <p:nvPr/>
              </p:nvSpPr>
              <p:spPr bwMode="auto">
                <a:xfrm>
                  <a:off x="790841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3" name="Freeform: Shape 962">
                  <a:extLst>
                    <a:ext uri="{FF2B5EF4-FFF2-40B4-BE49-F238E27FC236}">
                      <a16:creationId xmlns:a16="http://schemas.microsoft.com/office/drawing/2014/main" id="{EF8AA8A1-823B-46FC-A149-0A731E28B69C}"/>
                    </a:ext>
                  </a:extLst>
                </p:cNvPr>
                <p:cNvSpPr>
                  <a:spLocks noChangeArrowheads="1"/>
                </p:cNvSpPr>
                <p:nvPr/>
              </p:nvSpPr>
              <p:spPr bwMode="auto">
                <a:xfrm>
                  <a:off x="8032241"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4" name="Freeform: Shape 963">
                  <a:extLst>
                    <a:ext uri="{FF2B5EF4-FFF2-40B4-BE49-F238E27FC236}">
                      <a16:creationId xmlns:a16="http://schemas.microsoft.com/office/drawing/2014/main" id="{F55F907B-69B7-4AFF-B2DC-B70F8D4EF179}"/>
                    </a:ext>
                  </a:extLst>
                </p:cNvPr>
                <p:cNvSpPr>
                  <a:spLocks noChangeArrowheads="1"/>
                </p:cNvSpPr>
                <p:nvPr/>
              </p:nvSpPr>
              <p:spPr bwMode="auto">
                <a:xfrm>
                  <a:off x="8098916" y="31491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3"/>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5" name="Freeform: Shape 964">
                  <a:extLst>
                    <a:ext uri="{FF2B5EF4-FFF2-40B4-BE49-F238E27FC236}">
                      <a16:creationId xmlns:a16="http://schemas.microsoft.com/office/drawing/2014/main" id="{AE8A2728-4126-4D7F-892C-644716E7330A}"/>
                    </a:ext>
                  </a:extLst>
                </p:cNvPr>
                <p:cNvSpPr>
                  <a:spLocks noChangeArrowheads="1"/>
                </p:cNvSpPr>
                <p:nvPr/>
              </p:nvSpPr>
              <p:spPr bwMode="auto">
                <a:xfrm>
                  <a:off x="6789809"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6" name="Freeform: Shape 965">
                  <a:extLst>
                    <a:ext uri="{FF2B5EF4-FFF2-40B4-BE49-F238E27FC236}">
                      <a16:creationId xmlns:a16="http://schemas.microsoft.com/office/drawing/2014/main" id="{4E5EE835-922E-4618-B276-6953C740BCA0}"/>
                    </a:ext>
                  </a:extLst>
                </p:cNvPr>
                <p:cNvSpPr>
                  <a:spLocks noChangeArrowheads="1"/>
                </p:cNvSpPr>
                <p:nvPr/>
              </p:nvSpPr>
              <p:spPr bwMode="auto">
                <a:xfrm>
                  <a:off x="6872285" y="31602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7" name="Freeform: Shape 966">
                  <a:extLst>
                    <a:ext uri="{FF2B5EF4-FFF2-40B4-BE49-F238E27FC236}">
                      <a16:creationId xmlns:a16="http://schemas.microsoft.com/office/drawing/2014/main" id="{95858FB8-B82D-419A-B12D-C107B161932E}"/>
                    </a:ext>
                  </a:extLst>
                </p:cNvPr>
                <p:cNvSpPr>
                  <a:spLocks noChangeArrowheads="1"/>
                </p:cNvSpPr>
                <p:nvPr/>
              </p:nvSpPr>
              <p:spPr bwMode="auto">
                <a:xfrm>
                  <a:off x="6932684"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8" name="Freeform: Shape 967">
                  <a:extLst>
                    <a:ext uri="{FF2B5EF4-FFF2-40B4-BE49-F238E27FC236}">
                      <a16:creationId xmlns:a16="http://schemas.microsoft.com/office/drawing/2014/main" id="{B0E79FDF-9BA9-4A5C-AF96-92F36D229BB1}"/>
                    </a:ext>
                  </a:extLst>
                </p:cNvPr>
                <p:cNvSpPr>
                  <a:spLocks noChangeArrowheads="1"/>
                </p:cNvSpPr>
                <p:nvPr/>
              </p:nvSpPr>
              <p:spPr bwMode="auto">
                <a:xfrm>
                  <a:off x="7015160" y="316028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69" name="Freeform: Shape 968">
                  <a:extLst>
                    <a:ext uri="{FF2B5EF4-FFF2-40B4-BE49-F238E27FC236}">
                      <a16:creationId xmlns:a16="http://schemas.microsoft.com/office/drawing/2014/main" id="{91949B31-7B28-45C8-B6D4-6F3D386426B5}"/>
                    </a:ext>
                  </a:extLst>
                </p:cNvPr>
                <p:cNvSpPr>
                  <a:spLocks noChangeArrowheads="1"/>
                </p:cNvSpPr>
                <p:nvPr/>
              </p:nvSpPr>
              <p:spPr bwMode="auto">
                <a:xfrm>
                  <a:off x="707555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7" y="51750"/>
                      </a:lnTo>
                      <a:lnTo>
                        <a:pt x="34367"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0" name="Freeform: Shape 969">
                  <a:extLst>
                    <a:ext uri="{FF2B5EF4-FFF2-40B4-BE49-F238E27FC236}">
                      <a16:creationId xmlns:a16="http://schemas.microsoft.com/office/drawing/2014/main" id="{2B20E0DF-82B7-4F6C-9C95-327D5BACCC79}"/>
                    </a:ext>
                  </a:extLst>
                </p:cNvPr>
                <p:cNvSpPr>
                  <a:spLocks noChangeArrowheads="1"/>
                </p:cNvSpPr>
                <p:nvPr/>
              </p:nvSpPr>
              <p:spPr bwMode="auto">
                <a:xfrm>
                  <a:off x="7227959" y="3160278"/>
                  <a:ext cx="72911" cy="51750"/>
                </a:xfrm>
                <a:custGeom>
                  <a:avLst/>
                  <a:gdLst/>
                  <a:ahLst/>
                  <a:cxnLst/>
                  <a:rect l="l" t="t" r="r" b="b"/>
                  <a:pathLst>
                    <a:path w="72911" h="51750">
                      <a:moveTo>
                        <a:pt x="24828" y="4"/>
                      </a:moveTo>
                      <a:cubicBezTo>
                        <a:pt x="28265" y="54"/>
                        <a:pt x="31216" y="1000"/>
                        <a:pt x="33681" y="2842"/>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1" name="Freeform: Shape 970">
                  <a:extLst>
                    <a:ext uri="{FF2B5EF4-FFF2-40B4-BE49-F238E27FC236}">
                      <a16:creationId xmlns:a16="http://schemas.microsoft.com/office/drawing/2014/main" id="{0AFAAF36-1FA5-415C-BC91-0A65388CDC51}"/>
                    </a:ext>
                  </a:extLst>
                </p:cNvPr>
                <p:cNvSpPr>
                  <a:spLocks noChangeArrowheads="1"/>
                </p:cNvSpPr>
                <p:nvPr/>
              </p:nvSpPr>
              <p:spPr bwMode="auto">
                <a:xfrm>
                  <a:off x="7348535" y="3160283"/>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1" y="73223"/>
                        <a:pt x="24518" y="73672"/>
                        <a:pt x="21262" y="73644"/>
                      </a:cubicBezTo>
                      <a:cubicBezTo>
                        <a:pt x="18154" y="73639"/>
                        <a:pt x="15093" y="73282"/>
                        <a:pt x="12079"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1"/>
                      </a:cubicBezTo>
                      <a:cubicBezTo>
                        <a:pt x="36291" y="59571"/>
                        <a:pt x="37837" y="54990"/>
                        <a:pt x="37929" y="48608"/>
                      </a:cubicBezTo>
                      <a:lnTo>
                        <a:pt x="37929" y="43062"/>
                      </a:lnTo>
                      <a:lnTo>
                        <a:pt x="37719" y="43062"/>
                      </a:lnTo>
                      <a:cubicBezTo>
                        <a:pt x="36346" y="45475"/>
                        <a:pt x="34297" y="47476"/>
                        <a:pt x="31574" y="49065"/>
                      </a:cubicBezTo>
                      <a:cubicBezTo>
                        <a:pt x="28851" y="50654"/>
                        <a:pt x="25518" y="51477"/>
                        <a:pt x="21576" y="51536"/>
                      </a:cubicBezTo>
                      <a:cubicBezTo>
                        <a:pt x="15174" y="51384"/>
                        <a:pt x="10006" y="49019"/>
                        <a:pt x="6072"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5"/>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2" name="Freeform: Shape 971">
                  <a:extLst>
                    <a:ext uri="{FF2B5EF4-FFF2-40B4-BE49-F238E27FC236}">
                      <a16:creationId xmlns:a16="http://schemas.microsoft.com/office/drawing/2014/main" id="{78E03189-621A-4039-95CF-BFEEDEF2CC16}"/>
                    </a:ext>
                  </a:extLst>
                </p:cNvPr>
                <p:cNvSpPr>
                  <a:spLocks noChangeArrowheads="1"/>
                </p:cNvSpPr>
                <p:nvPr/>
              </p:nvSpPr>
              <p:spPr bwMode="auto">
                <a:xfrm>
                  <a:off x="7405685" y="3160282"/>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3" name="Freeform: Shape 972">
                  <a:extLst>
                    <a:ext uri="{FF2B5EF4-FFF2-40B4-BE49-F238E27FC236}">
                      <a16:creationId xmlns:a16="http://schemas.microsoft.com/office/drawing/2014/main" id="{7A423726-5945-4AFE-8BF1-D4EC5F8E75A4}"/>
                    </a:ext>
                  </a:extLst>
                </p:cNvPr>
                <p:cNvSpPr>
                  <a:spLocks noChangeArrowheads="1"/>
                </p:cNvSpPr>
                <p:nvPr/>
              </p:nvSpPr>
              <p:spPr bwMode="auto">
                <a:xfrm>
                  <a:off x="749465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2" y="15834"/>
                        <a:pt x="43574" y="21574"/>
                      </a:cubicBezTo>
                      <a:lnTo>
                        <a:pt x="43574"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4" name="Freeform: Shape 973">
                  <a:extLst>
                    <a:ext uri="{FF2B5EF4-FFF2-40B4-BE49-F238E27FC236}">
                      <a16:creationId xmlns:a16="http://schemas.microsoft.com/office/drawing/2014/main" id="{AC298F38-9EA8-46D6-89B4-51AD5A77CFE4}"/>
                    </a:ext>
                  </a:extLst>
                </p:cNvPr>
                <p:cNvSpPr>
                  <a:spLocks noChangeArrowheads="1"/>
                </p:cNvSpPr>
                <p:nvPr/>
              </p:nvSpPr>
              <p:spPr bwMode="auto">
                <a:xfrm>
                  <a:off x="7548560" y="3160283"/>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0" y="73223"/>
                        <a:pt x="24518" y="73672"/>
                        <a:pt x="21262" y="73644"/>
                      </a:cubicBezTo>
                      <a:cubicBezTo>
                        <a:pt x="18154" y="73639"/>
                        <a:pt x="15093" y="73282"/>
                        <a:pt x="12079"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1"/>
                      </a:cubicBezTo>
                      <a:cubicBezTo>
                        <a:pt x="36291" y="59571"/>
                        <a:pt x="37837" y="54990"/>
                        <a:pt x="37929" y="48608"/>
                      </a:cubicBezTo>
                      <a:lnTo>
                        <a:pt x="37929" y="43062"/>
                      </a:lnTo>
                      <a:lnTo>
                        <a:pt x="37719" y="43062"/>
                      </a:lnTo>
                      <a:cubicBezTo>
                        <a:pt x="36345" y="45475"/>
                        <a:pt x="34297" y="47476"/>
                        <a:pt x="31574" y="49065"/>
                      </a:cubicBezTo>
                      <a:cubicBezTo>
                        <a:pt x="28851" y="50654"/>
                        <a:pt x="25518" y="51477"/>
                        <a:pt x="21576" y="51536"/>
                      </a:cubicBezTo>
                      <a:cubicBezTo>
                        <a:pt x="15174" y="51384"/>
                        <a:pt x="10006" y="49019"/>
                        <a:pt x="6072"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5"/>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5" name="Freeform: Shape 974">
                  <a:extLst>
                    <a:ext uri="{FF2B5EF4-FFF2-40B4-BE49-F238E27FC236}">
                      <a16:creationId xmlns:a16="http://schemas.microsoft.com/office/drawing/2014/main" id="{4C0B8A91-89CE-4D31-8D9F-BF2C9C2E6B49}"/>
                    </a:ext>
                  </a:extLst>
                </p:cNvPr>
                <p:cNvSpPr>
                  <a:spLocks noChangeArrowheads="1"/>
                </p:cNvSpPr>
                <p:nvPr/>
              </p:nvSpPr>
              <p:spPr bwMode="auto">
                <a:xfrm>
                  <a:off x="7666108" y="3160282"/>
                  <a:ext cx="25448" cy="51746"/>
                </a:xfrm>
                <a:custGeom>
                  <a:avLst/>
                  <a:gdLst/>
                  <a:ahLst/>
                  <a:cxnLst/>
                  <a:rect l="l" t="t" r="r" b="b"/>
                  <a:pathLst>
                    <a:path w="25448" h="51746">
                      <a:moveTo>
                        <a:pt x="22933" y="0"/>
                      </a:moveTo>
                      <a:cubicBezTo>
                        <a:pt x="23398" y="2"/>
                        <a:pt x="23830" y="24"/>
                        <a:pt x="24230" y="65"/>
                      </a:cubicBezTo>
                      <a:cubicBezTo>
                        <a:pt x="24629" y="107"/>
                        <a:pt x="25035" y="155"/>
                        <a:pt x="25448" y="209"/>
                      </a:cubicBezTo>
                      <a:lnTo>
                        <a:pt x="25448"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6" name="Freeform: Shape 975">
                  <a:extLst>
                    <a:ext uri="{FF2B5EF4-FFF2-40B4-BE49-F238E27FC236}">
                      <a16:creationId xmlns:a16="http://schemas.microsoft.com/office/drawing/2014/main" id="{841D44E7-E326-4300-A079-80D60F0301FD}"/>
                    </a:ext>
                  </a:extLst>
                </p:cNvPr>
                <p:cNvSpPr>
                  <a:spLocks noChangeArrowheads="1"/>
                </p:cNvSpPr>
                <p:nvPr/>
              </p:nvSpPr>
              <p:spPr bwMode="auto">
                <a:xfrm>
                  <a:off x="7700960" y="31602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7" name="Freeform: Shape 976">
                  <a:extLst>
                    <a:ext uri="{FF2B5EF4-FFF2-40B4-BE49-F238E27FC236}">
                      <a16:creationId xmlns:a16="http://schemas.microsoft.com/office/drawing/2014/main" id="{84004BB0-D6A4-48CD-85BB-386742490616}"/>
                    </a:ext>
                  </a:extLst>
                </p:cNvPr>
                <p:cNvSpPr>
                  <a:spLocks noChangeArrowheads="1"/>
                </p:cNvSpPr>
                <p:nvPr/>
              </p:nvSpPr>
              <p:spPr bwMode="auto">
                <a:xfrm>
                  <a:off x="7761359" y="3160278"/>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7" y="313"/>
                        <a:pt x="53772" y="8"/>
                        <a:pt x="56155" y="4"/>
                      </a:cubicBezTo>
                      <a:cubicBezTo>
                        <a:pt x="58507" y="-51"/>
                        <a:pt x="60965" y="546"/>
                        <a:pt x="63528" y="1794"/>
                      </a:cubicBezTo>
                      <a:cubicBezTo>
                        <a:pt x="66091" y="3043"/>
                        <a:pt x="68275" y="5268"/>
                        <a:pt x="70081" y="8472"/>
                      </a:cubicBezTo>
                      <a:cubicBezTo>
                        <a:pt x="71887" y="11675"/>
                        <a:pt x="72830" y="16182"/>
                        <a:pt x="72911" y="21993"/>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1"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8" name="Freeform: Shape 977">
                  <a:extLst>
                    <a:ext uri="{FF2B5EF4-FFF2-40B4-BE49-F238E27FC236}">
                      <a16:creationId xmlns:a16="http://schemas.microsoft.com/office/drawing/2014/main" id="{F025E752-06BF-4064-9EF8-6F481CF8EE84}"/>
                    </a:ext>
                  </a:extLst>
                </p:cNvPr>
                <p:cNvSpPr>
                  <a:spLocks noChangeArrowheads="1"/>
                </p:cNvSpPr>
                <p:nvPr/>
              </p:nvSpPr>
              <p:spPr bwMode="auto">
                <a:xfrm>
                  <a:off x="7872620" y="3160282"/>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9" y="9160"/>
                        <a:pt x="26622" y="8496"/>
                        <a:pt x="24854" y="7845"/>
                      </a:cubicBezTo>
                      <a:cubicBezTo>
                        <a:pt x="23087" y="7195"/>
                        <a:pt x="21017" y="6845"/>
                        <a:pt x="18644"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79" name="Freeform: Shape 978">
                  <a:extLst>
                    <a:ext uri="{FF2B5EF4-FFF2-40B4-BE49-F238E27FC236}">
                      <a16:creationId xmlns:a16="http://schemas.microsoft.com/office/drawing/2014/main" id="{62D4897B-16E8-41E2-B550-C53E66CBD13E}"/>
                    </a:ext>
                  </a:extLst>
                </p:cNvPr>
                <p:cNvSpPr>
                  <a:spLocks noChangeArrowheads="1"/>
                </p:cNvSpPr>
                <p:nvPr/>
              </p:nvSpPr>
              <p:spPr bwMode="auto">
                <a:xfrm>
                  <a:off x="7948297" y="3160282"/>
                  <a:ext cx="40325" cy="52898"/>
                </a:xfrm>
                <a:custGeom>
                  <a:avLst/>
                  <a:gdLst/>
                  <a:ahLst/>
                  <a:cxnLst/>
                  <a:rect l="l" t="t" r="r" b="b"/>
                  <a:pathLst>
                    <a:path w="40325" h="52898">
                      <a:moveTo>
                        <a:pt x="20320" y="0"/>
                      </a:moveTo>
                      <a:cubicBezTo>
                        <a:pt x="25439" y="68"/>
                        <a:pt x="29402" y="1106"/>
                        <a:pt x="32208" y="3114"/>
                      </a:cubicBezTo>
                      <a:cubicBezTo>
                        <a:pt x="35013"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6"/>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5"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0" name="Freeform: Shape 979">
                  <a:extLst>
                    <a:ext uri="{FF2B5EF4-FFF2-40B4-BE49-F238E27FC236}">
                      <a16:creationId xmlns:a16="http://schemas.microsoft.com/office/drawing/2014/main" id="{AE1FC8DF-5F83-4D7C-B30B-07D863E3090D}"/>
                    </a:ext>
                  </a:extLst>
                </p:cNvPr>
                <p:cNvSpPr>
                  <a:spLocks noChangeArrowheads="1"/>
                </p:cNvSpPr>
                <p:nvPr/>
              </p:nvSpPr>
              <p:spPr bwMode="auto">
                <a:xfrm>
                  <a:off x="7999484" y="316028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1"/>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1" name="Freeform: Shape 980">
                  <a:extLst>
                    <a:ext uri="{FF2B5EF4-FFF2-40B4-BE49-F238E27FC236}">
                      <a16:creationId xmlns:a16="http://schemas.microsoft.com/office/drawing/2014/main" id="{FAFD1844-91B5-436F-A14A-524548D6BC2C}"/>
                    </a:ext>
                  </a:extLst>
                </p:cNvPr>
                <p:cNvSpPr>
                  <a:spLocks noChangeArrowheads="1"/>
                </p:cNvSpPr>
                <p:nvPr/>
              </p:nvSpPr>
              <p:spPr bwMode="auto">
                <a:xfrm>
                  <a:off x="8139110" y="3160282"/>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2" name="Freeform: Shape 981">
                  <a:extLst>
                    <a:ext uri="{FF2B5EF4-FFF2-40B4-BE49-F238E27FC236}">
                      <a16:creationId xmlns:a16="http://schemas.microsoft.com/office/drawing/2014/main" id="{A1AC7D7E-3785-47C9-A1E9-FABB8C8E6E9D}"/>
                    </a:ext>
                  </a:extLst>
                </p:cNvPr>
                <p:cNvSpPr>
                  <a:spLocks noChangeArrowheads="1"/>
                </p:cNvSpPr>
                <p:nvPr/>
              </p:nvSpPr>
              <p:spPr bwMode="auto">
                <a:xfrm>
                  <a:off x="8275708" y="316027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0"/>
                      </a:lnTo>
                      <a:lnTo>
                        <a:pt x="8894" y="9420"/>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3" name="Freeform: Shape 982">
                  <a:extLst>
                    <a:ext uri="{FF2B5EF4-FFF2-40B4-BE49-F238E27FC236}">
                      <a16:creationId xmlns:a16="http://schemas.microsoft.com/office/drawing/2014/main" id="{3FE4EC14-C1D1-4C33-83C7-49E0B0F48AC6}"/>
                    </a:ext>
                  </a:extLst>
                </p:cNvPr>
                <p:cNvSpPr>
                  <a:spLocks noChangeArrowheads="1"/>
                </p:cNvSpPr>
                <p:nvPr/>
              </p:nvSpPr>
              <p:spPr bwMode="auto">
                <a:xfrm>
                  <a:off x="8358396" y="3160282"/>
                  <a:ext cx="33095" cy="52898"/>
                </a:xfrm>
                <a:custGeom>
                  <a:avLst/>
                  <a:gdLst/>
                  <a:ahLst/>
                  <a:cxnLst/>
                  <a:rect l="l" t="t" r="r" b="b"/>
                  <a:pathLst>
                    <a:path w="33095" h="52898">
                      <a:moveTo>
                        <a:pt x="18854" y="0"/>
                      </a:moveTo>
                      <a:cubicBezTo>
                        <a:pt x="21447" y="19"/>
                        <a:pt x="23810" y="320"/>
                        <a:pt x="25940" y="902"/>
                      </a:cubicBezTo>
                      <a:cubicBezTo>
                        <a:pt x="28071" y="1483"/>
                        <a:pt x="29829" y="2229"/>
                        <a:pt x="31212" y="3137"/>
                      </a:cubicBezTo>
                      <a:lnTo>
                        <a:pt x="29015" y="9837"/>
                      </a:lnTo>
                      <a:cubicBezTo>
                        <a:pt x="28009" y="9160"/>
                        <a:pt x="26622" y="8496"/>
                        <a:pt x="24854" y="7845"/>
                      </a:cubicBezTo>
                      <a:cubicBezTo>
                        <a:pt x="23087" y="7195"/>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5"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3"/>
                      </a:cubicBezTo>
                      <a:lnTo>
                        <a:pt x="2199" y="42433"/>
                      </a:lnTo>
                      <a:cubicBezTo>
                        <a:pt x="3657" y="43315"/>
                        <a:pt x="5475" y="44118"/>
                        <a:pt x="7654"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4"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4" name="Freeform: Shape 983">
                  <a:extLst>
                    <a:ext uri="{FF2B5EF4-FFF2-40B4-BE49-F238E27FC236}">
                      <a16:creationId xmlns:a16="http://schemas.microsoft.com/office/drawing/2014/main" id="{A2F991B6-01C9-4762-8987-BBE9D702018F}"/>
                    </a:ext>
                  </a:extLst>
                </p:cNvPr>
                <p:cNvSpPr>
                  <a:spLocks noChangeArrowheads="1"/>
                </p:cNvSpPr>
                <p:nvPr/>
              </p:nvSpPr>
              <p:spPr bwMode="auto">
                <a:xfrm>
                  <a:off x="7170913" y="3161331"/>
                  <a:ext cx="43154" cy="51853"/>
                </a:xfrm>
                <a:custGeom>
                  <a:avLst/>
                  <a:gdLst/>
                  <a:ahLst/>
                  <a:cxnLst/>
                  <a:rect l="l" t="t" r="r" b="b"/>
                  <a:pathLst>
                    <a:path w="43154" h="51853">
                      <a:moveTo>
                        <a:pt x="0" y="0"/>
                      </a:moveTo>
                      <a:lnTo>
                        <a:pt x="9207" y="0"/>
                      </a:lnTo>
                      <a:lnTo>
                        <a:pt x="9207" y="27974"/>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3"/>
                      </a:lnTo>
                      <a:lnTo>
                        <a:pt x="34260" y="42433"/>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5" name="Freeform: Shape 984">
                  <a:extLst>
                    <a:ext uri="{FF2B5EF4-FFF2-40B4-BE49-F238E27FC236}">
                      <a16:creationId xmlns:a16="http://schemas.microsoft.com/office/drawing/2014/main" id="{5784EAAE-75AA-4573-B878-AD397D56BE34}"/>
                    </a:ext>
                  </a:extLst>
                </p:cNvPr>
                <p:cNvSpPr>
                  <a:spLocks noChangeArrowheads="1"/>
                </p:cNvSpPr>
                <p:nvPr/>
              </p:nvSpPr>
              <p:spPr bwMode="auto">
                <a:xfrm>
                  <a:off x="7466503"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6" name="Freeform: Shape 985">
                  <a:extLst>
                    <a:ext uri="{FF2B5EF4-FFF2-40B4-BE49-F238E27FC236}">
                      <a16:creationId xmlns:a16="http://schemas.microsoft.com/office/drawing/2014/main" id="{709D7089-5C0E-400D-8532-E58F49CCD98D}"/>
                    </a:ext>
                  </a:extLst>
                </p:cNvPr>
                <p:cNvSpPr>
                  <a:spLocks noChangeArrowheads="1"/>
                </p:cNvSpPr>
                <p:nvPr/>
              </p:nvSpPr>
              <p:spPr bwMode="auto">
                <a:xfrm>
                  <a:off x="8247553"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7" name="Freeform: Shape 986">
                  <a:extLst>
                    <a:ext uri="{FF2B5EF4-FFF2-40B4-BE49-F238E27FC236}">
                      <a16:creationId xmlns:a16="http://schemas.microsoft.com/office/drawing/2014/main" id="{1DE93AA6-734A-46F3-B324-208C16D55DE6}"/>
                    </a:ext>
                  </a:extLst>
                </p:cNvPr>
                <p:cNvSpPr>
                  <a:spLocks noChangeArrowheads="1"/>
                </p:cNvSpPr>
                <p:nvPr/>
              </p:nvSpPr>
              <p:spPr bwMode="auto">
                <a:xfrm>
                  <a:off x="8333278" y="31613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8" name="Freeform: Shape 987">
                  <a:extLst>
                    <a:ext uri="{FF2B5EF4-FFF2-40B4-BE49-F238E27FC236}">
                      <a16:creationId xmlns:a16="http://schemas.microsoft.com/office/drawing/2014/main" id="{9F221E39-F586-4DD7-98DB-A3E3A2F90EAC}"/>
                    </a:ext>
                  </a:extLst>
                </p:cNvPr>
                <p:cNvSpPr>
                  <a:spLocks noChangeArrowheads="1"/>
                </p:cNvSpPr>
                <p:nvPr/>
              </p:nvSpPr>
              <p:spPr bwMode="auto">
                <a:xfrm>
                  <a:off x="8454903" y="3199992"/>
                  <a:ext cx="12455" cy="13188"/>
                </a:xfrm>
                <a:custGeom>
                  <a:avLst/>
                  <a:gdLst/>
                  <a:ahLst/>
                  <a:cxnLst/>
                  <a:rect l="l" t="t" r="r" b="b"/>
                  <a:pathLst>
                    <a:path w="12455" h="13188">
                      <a:moveTo>
                        <a:pt x="6280" y="0"/>
                      </a:moveTo>
                      <a:cubicBezTo>
                        <a:pt x="8140" y="32"/>
                        <a:pt x="9627" y="647"/>
                        <a:pt x="10741" y="1844"/>
                      </a:cubicBezTo>
                      <a:cubicBezTo>
                        <a:pt x="11856" y="3042"/>
                        <a:pt x="12427" y="4625"/>
                        <a:pt x="12455" y="6594"/>
                      </a:cubicBezTo>
                      <a:cubicBezTo>
                        <a:pt x="12431" y="8517"/>
                        <a:pt x="11851" y="10087"/>
                        <a:pt x="10715" y="11304"/>
                      </a:cubicBezTo>
                      <a:cubicBezTo>
                        <a:pt x="9579" y="12521"/>
                        <a:pt x="8031" y="13149"/>
                        <a:pt x="6070" y="13188"/>
                      </a:cubicBezTo>
                      <a:cubicBezTo>
                        <a:pt x="4261" y="13149"/>
                        <a:pt x="2804" y="12521"/>
                        <a:pt x="1701" y="11304"/>
                      </a:cubicBezTo>
                      <a:cubicBezTo>
                        <a:pt x="597" y="10087"/>
                        <a:pt x="30" y="8517"/>
                        <a:pt x="0" y="6594"/>
                      </a:cubicBezTo>
                      <a:cubicBezTo>
                        <a:pt x="33" y="4670"/>
                        <a:pt x="621" y="3100"/>
                        <a:pt x="1766" y="1884"/>
                      </a:cubicBezTo>
                      <a:cubicBezTo>
                        <a:pt x="2911" y="667"/>
                        <a:pt x="4416" y="39"/>
                        <a:pt x="6280"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89" name="Freeform: Shape 988">
                  <a:extLst>
                    <a:ext uri="{FF2B5EF4-FFF2-40B4-BE49-F238E27FC236}">
                      <a16:creationId xmlns:a16="http://schemas.microsoft.com/office/drawing/2014/main" id="{FC74D664-B4C9-48E5-A316-4E5515798DA0}"/>
                    </a:ext>
                  </a:extLst>
                </p:cNvPr>
                <p:cNvSpPr>
                  <a:spLocks noChangeArrowheads="1"/>
                </p:cNvSpPr>
                <p:nvPr/>
              </p:nvSpPr>
              <p:spPr bwMode="auto">
                <a:xfrm>
                  <a:off x="7361728" y="3394825"/>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1"/>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7"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0" name="Freeform: Shape 989">
                  <a:extLst>
                    <a:ext uri="{FF2B5EF4-FFF2-40B4-BE49-F238E27FC236}">
                      <a16:creationId xmlns:a16="http://schemas.microsoft.com/office/drawing/2014/main" id="{C5547E82-0D9C-485A-B5D8-EC018BFD81E9}"/>
                    </a:ext>
                  </a:extLst>
                </p:cNvPr>
                <p:cNvSpPr>
                  <a:spLocks noChangeArrowheads="1"/>
                </p:cNvSpPr>
                <p:nvPr/>
              </p:nvSpPr>
              <p:spPr bwMode="auto">
                <a:xfrm>
                  <a:off x="7704628" y="339482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1" name="Freeform: Shape 990">
                  <a:extLst>
                    <a:ext uri="{FF2B5EF4-FFF2-40B4-BE49-F238E27FC236}">
                      <a16:creationId xmlns:a16="http://schemas.microsoft.com/office/drawing/2014/main" id="{D1C1A7F5-0BF5-4775-97C6-1BA623E9A84B}"/>
                    </a:ext>
                  </a:extLst>
                </p:cNvPr>
                <p:cNvSpPr>
                  <a:spLocks noChangeArrowheads="1"/>
                </p:cNvSpPr>
                <p:nvPr/>
              </p:nvSpPr>
              <p:spPr bwMode="auto">
                <a:xfrm>
                  <a:off x="7733203" y="339482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2" name="Freeform: Shape 991">
                  <a:extLst>
                    <a:ext uri="{FF2B5EF4-FFF2-40B4-BE49-F238E27FC236}">
                      <a16:creationId xmlns:a16="http://schemas.microsoft.com/office/drawing/2014/main" id="{B3F21F22-B477-495E-9C63-C181940FBFE0}"/>
                    </a:ext>
                  </a:extLst>
                </p:cNvPr>
                <p:cNvSpPr>
                  <a:spLocks noChangeArrowheads="1"/>
                </p:cNvSpPr>
                <p:nvPr/>
              </p:nvSpPr>
              <p:spPr bwMode="auto">
                <a:xfrm>
                  <a:off x="6834605" y="3397445"/>
                  <a:ext cx="42631" cy="72910"/>
                </a:xfrm>
                <a:custGeom>
                  <a:avLst/>
                  <a:gdLst/>
                  <a:ahLst/>
                  <a:cxnLst/>
                  <a:rect l="l" t="t" r="r" b="b"/>
                  <a:pathLst>
                    <a:path w="42631" h="72910">
                      <a:moveTo>
                        <a:pt x="24303" y="0"/>
                      </a:moveTo>
                      <a:cubicBezTo>
                        <a:pt x="27878" y="32"/>
                        <a:pt x="30974" y="386"/>
                        <a:pt x="33590" y="1060"/>
                      </a:cubicBezTo>
                      <a:cubicBezTo>
                        <a:pt x="36206" y="1734"/>
                        <a:pt x="38278" y="2533"/>
                        <a:pt x="39806" y="3457"/>
                      </a:cubicBezTo>
                      <a:lnTo>
                        <a:pt x="37295" y="10884"/>
                      </a:lnTo>
                      <a:cubicBezTo>
                        <a:pt x="36179" y="10148"/>
                        <a:pt x="34486" y="9419"/>
                        <a:pt x="32216" y="8696"/>
                      </a:cubicBezTo>
                      <a:cubicBezTo>
                        <a:pt x="29946" y="7974"/>
                        <a:pt x="27203" y="7585"/>
                        <a:pt x="23988" y="7531"/>
                      </a:cubicBezTo>
                      <a:cubicBezTo>
                        <a:pt x="19214" y="7670"/>
                        <a:pt x="15789" y="8832"/>
                        <a:pt x="13715" y="11015"/>
                      </a:cubicBezTo>
                      <a:cubicBezTo>
                        <a:pt x="11640" y="13198"/>
                        <a:pt x="10626" y="15565"/>
                        <a:pt x="10674" y="18115"/>
                      </a:cubicBezTo>
                      <a:cubicBezTo>
                        <a:pt x="10650" y="21336"/>
                        <a:pt x="11773" y="23960"/>
                        <a:pt x="14042" y="25988"/>
                      </a:cubicBezTo>
                      <a:cubicBezTo>
                        <a:pt x="16311" y="28016"/>
                        <a:pt x="19871" y="29933"/>
                        <a:pt x="24722" y="31739"/>
                      </a:cubicBezTo>
                      <a:cubicBezTo>
                        <a:pt x="30694" y="33972"/>
                        <a:pt x="35172" y="36710"/>
                        <a:pt x="38156" y="39953"/>
                      </a:cubicBezTo>
                      <a:cubicBezTo>
                        <a:pt x="41139" y="43195"/>
                        <a:pt x="42631" y="47374"/>
                        <a:pt x="42631" y="52489"/>
                      </a:cubicBezTo>
                      <a:cubicBezTo>
                        <a:pt x="42647" y="58108"/>
                        <a:pt x="40627" y="62874"/>
                        <a:pt x="36572" y="66787"/>
                      </a:cubicBezTo>
                      <a:cubicBezTo>
                        <a:pt x="32516" y="70699"/>
                        <a:pt x="26330" y="72740"/>
                        <a:pt x="18013" y="72910"/>
                      </a:cubicBezTo>
                      <a:cubicBezTo>
                        <a:pt x="14517" y="72875"/>
                        <a:pt x="11134" y="72422"/>
                        <a:pt x="7864" y="71550"/>
                      </a:cubicBezTo>
                      <a:cubicBezTo>
                        <a:pt x="4595" y="70679"/>
                        <a:pt x="1974" y="69598"/>
                        <a:pt x="0" y="68308"/>
                      </a:cubicBezTo>
                      <a:lnTo>
                        <a:pt x="2409" y="60663"/>
                      </a:lnTo>
                      <a:cubicBezTo>
                        <a:pt x="4477" y="62002"/>
                        <a:pt x="6907" y="63098"/>
                        <a:pt x="9697" y="63952"/>
                      </a:cubicBezTo>
                      <a:cubicBezTo>
                        <a:pt x="12487" y="64805"/>
                        <a:pt x="15469" y="65246"/>
                        <a:pt x="18642" y="65275"/>
                      </a:cubicBezTo>
                      <a:cubicBezTo>
                        <a:pt x="23340" y="65218"/>
                        <a:pt x="26970" y="64100"/>
                        <a:pt x="29532" y="61921"/>
                      </a:cubicBezTo>
                      <a:cubicBezTo>
                        <a:pt x="32094" y="59742"/>
                        <a:pt x="33391" y="56843"/>
                        <a:pt x="33424" y="53223"/>
                      </a:cubicBezTo>
                      <a:cubicBezTo>
                        <a:pt x="33465" y="50022"/>
                        <a:pt x="32439" y="47332"/>
                        <a:pt x="30344" y="45153"/>
                      </a:cubicBezTo>
                      <a:cubicBezTo>
                        <a:pt x="28250" y="42974"/>
                        <a:pt x="24838" y="41018"/>
                        <a:pt x="20110" y="39285"/>
                      </a:cubicBezTo>
                      <a:cubicBezTo>
                        <a:pt x="14289" y="37228"/>
                        <a:pt x="9741" y="34582"/>
                        <a:pt x="6465" y="31346"/>
                      </a:cubicBezTo>
                      <a:cubicBezTo>
                        <a:pt x="3190" y="28110"/>
                        <a:pt x="1523" y="24049"/>
                        <a:pt x="1467" y="19163"/>
                      </a:cubicBezTo>
                      <a:cubicBezTo>
                        <a:pt x="1560" y="13550"/>
                        <a:pt x="3650" y="8981"/>
                        <a:pt x="7735" y="5455"/>
                      </a:cubicBezTo>
                      <a:cubicBezTo>
                        <a:pt x="11821" y="1929"/>
                        <a:pt x="17343" y="111"/>
                        <a:pt x="243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3" name="Freeform: Shape 992">
                  <a:extLst>
                    <a:ext uri="{FF2B5EF4-FFF2-40B4-BE49-F238E27FC236}">
                      <a16:creationId xmlns:a16="http://schemas.microsoft.com/office/drawing/2014/main" id="{46A8CD5E-A578-477E-B257-C92938208333}"/>
                    </a:ext>
                  </a:extLst>
                </p:cNvPr>
                <p:cNvSpPr>
                  <a:spLocks noChangeArrowheads="1"/>
                </p:cNvSpPr>
                <p:nvPr/>
              </p:nvSpPr>
              <p:spPr bwMode="auto">
                <a:xfrm>
                  <a:off x="7512976"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4" name="Freeform: Shape 993">
                  <a:extLst>
                    <a:ext uri="{FF2B5EF4-FFF2-40B4-BE49-F238E27FC236}">
                      <a16:creationId xmlns:a16="http://schemas.microsoft.com/office/drawing/2014/main" id="{20C7BB08-ED24-4345-9224-A63026C73B1B}"/>
                    </a:ext>
                  </a:extLst>
                </p:cNvPr>
                <p:cNvSpPr>
                  <a:spLocks noChangeArrowheads="1"/>
                </p:cNvSpPr>
                <p:nvPr/>
              </p:nvSpPr>
              <p:spPr bwMode="auto">
                <a:xfrm>
                  <a:off x="7674901"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5" name="Freeform: Shape 994">
                  <a:extLst>
                    <a:ext uri="{FF2B5EF4-FFF2-40B4-BE49-F238E27FC236}">
                      <a16:creationId xmlns:a16="http://schemas.microsoft.com/office/drawing/2014/main" id="{D26D680D-E006-44EA-89AE-4F6912766730}"/>
                    </a:ext>
                  </a:extLst>
                </p:cNvPr>
                <p:cNvSpPr>
                  <a:spLocks noChangeArrowheads="1"/>
                </p:cNvSpPr>
                <p:nvPr/>
              </p:nvSpPr>
              <p:spPr bwMode="auto">
                <a:xfrm>
                  <a:off x="7760626" y="3398597"/>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6" name="Freeform: Shape 995">
                  <a:extLst>
                    <a:ext uri="{FF2B5EF4-FFF2-40B4-BE49-F238E27FC236}">
                      <a16:creationId xmlns:a16="http://schemas.microsoft.com/office/drawing/2014/main" id="{07B5072C-6C78-4C7A-9EB2-FB1291946136}"/>
                    </a:ext>
                  </a:extLst>
                </p:cNvPr>
                <p:cNvSpPr>
                  <a:spLocks noChangeArrowheads="1"/>
                </p:cNvSpPr>
                <p:nvPr/>
              </p:nvSpPr>
              <p:spPr bwMode="auto">
                <a:xfrm>
                  <a:off x="7917941" y="340635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7" name="Freeform: Shape 996">
                  <a:extLst>
                    <a:ext uri="{FF2B5EF4-FFF2-40B4-BE49-F238E27FC236}">
                      <a16:creationId xmlns:a16="http://schemas.microsoft.com/office/drawing/2014/main" id="{C7E35C94-46B1-4B11-8E41-3EBCEBE34063}"/>
                    </a:ext>
                  </a:extLst>
                </p:cNvPr>
                <p:cNvSpPr>
                  <a:spLocks noChangeArrowheads="1"/>
                </p:cNvSpPr>
                <p:nvPr/>
              </p:nvSpPr>
              <p:spPr bwMode="auto">
                <a:xfrm>
                  <a:off x="8327516" y="3406351"/>
                  <a:ext cx="30057" cy="64004"/>
                </a:xfrm>
                <a:custGeom>
                  <a:avLst/>
                  <a:gdLst/>
                  <a:ahLst/>
                  <a:cxnLst/>
                  <a:rect l="l" t="t" r="r" b="b"/>
                  <a:pathLst>
                    <a:path w="30057" h="64004">
                      <a:moveTo>
                        <a:pt x="16856" y="0"/>
                      </a:moveTo>
                      <a:lnTo>
                        <a:pt x="16856" y="12154"/>
                      </a:lnTo>
                      <a:lnTo>
                        <a:pt x="30057" y="12154"/>
                      </a:lnTo>
                      <a:lnTo>
                        <a:pt x="30057" y="19160"/>
                      </a:lnTo>
                      <a:lnTo>
                        <a:pt x="16856" y="19160"/>
                      </a:lnTo>
                      <a:lnTo>
                        <a:pt x="16856" y="46516"/>
                      </a:lnTo>
                      <a:cubicBezTo>
                        <a:pt x="16823" y="49678"/>
                        <a:pt x="17334"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6"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8" name="Freeform: Shape 997">
                  <a:extLst>
                    <a:ext uri="{FF2B5EF4-FFF2-40B4-BE49-F238E27FC236}">
                      <a16:creationId xmlns:a16="http://schemas.microsoft.com/office/drawing/2014/main" id="{690006C3-0BF9-4AAF-83CB-2D7A1BC0903B}"/>
                    </a:ext>
                  </a:extLst>
                </p:cNvPr>
                <p:cNvSpPr>
                  <a:spLocks noChangeArrowheads="1"/>
                </p:cNvSpPr>
                <p:nvPr/>
              </p:nvSpPr>
              <p:spPr bwMode="auto">
                <a:xfrm>
                  <a:off x="6881810" y="341745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999" name="Freeform: Shape 998">
                  <a:extLst>
                    <a:ext uri="{FF2B5EF4-FFF2-40B4-BE49-F238E27FC236}">
                      <a16:creationId xmlns:a16="http://schemas.microsoft.com/office/drawing/2014/main" id="{FDBF173C-A22D-4834-B578-E6F51FA21EE3}"/>
                    </a:ext>
                  </a:extLst>
                </p:cNvPr>
                <p:cNvSpPr>
                  <a:spLocks noChangeArrowheads="1"/>
                </p:cNvSpPr>
                <p:nvPr/>
              </p:nvSpPr>
              <p:spPr bwMode="auto">
                <a:xfrm>
                  <a:off x="6942209" y="3417453"/>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6"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0" name="Freeform: Shape 999">
                  <a:extLst>
                    <a:ext uri="{FF2B5EF4-FFF2-40B4-BE49-F238E27FC236}">
                      <a16:creationId xmlns:a16="http://schemas.microsoft.com/office/drawing/2014/main" id="{24715571-5762-4549-B782-4CAB08A3E309}"/>
                    </a:ext>
                  </a:extLst>
                </p:cNvPr>
                <p:cNvSpPr>
                  <a:spLocks noChangeArrowheads="1"/>
                </p:cNvSpPr>
                <p:nvPr/>
              </p:nvSpPr>
              <p:spPr bwMode="auto">
                <a:xfrm>
                  <a:off x="7024685" y="341745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2"/>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1" name="Freeform: Shape 1000">
                  <a:extLst>
                    <a:ext uri="{FF2B5EF4-FFF2-40B4-BE49-F238E27FC236}">
                      <a16:creationId xmlns:a16="http://schemas.microsoft.com/office/drawing/2014/main" id="{CA44E5C8-A22B-4472-85BF-BC0888B2DF57}"/>
                    </a:ext>
                  </a:extLst>
                </p:cNvPr>
                <p:cNvSpPr>
                  <a:spLocks noChangeArrowheads="1"/>
                </p:cNvSpPr>
                <p:nvPr/>
              </p:nvSpPr>
              <p:spPr bwMode="auto">
                <a:xfrm>
                  <a:off x="7081835" y="341745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2" name="Freeform: Shape 1001">
                  <a:extLst>
                    <a:ext uri="{FF2B5EF4-FFF2-40B4-BE49-F238E27FC236}">
                      <a16:creationId xmlns:a16="http://schemas.microsoft.com/office/drawing/2014/main" id="{B92A46EA-8444-43F5-81FD-9266420E8C72}"/>
                    </a:ext>
                  </a:extLst>
                </p:cNvPr>
                <p:cNvSpPr>
                  <a:spLocks noChangeArrowheads="1"/>
                </p:cNvSpPr>
                <p:nvPr/>
              </p:nvSpPr>
              <p:spPr bwMode="auto">
                <a:xfrm>
                  <a:off x="7142233" y="341745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4"/>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7" y="20466"/>
                        <a:pt x="9627" y="21260"/>
                      </a:cubicBezTo>
                      <a:lnTo>
                        <a:pt x="9627"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3" name="Freeform: Shape 1002">
                  <a:extLst>
                    <a:ext uri="{FF2B5EF4-FFF2-40B4-BE49-F238E27FC236}">
                      <a16:creationId xmlns:a16="http://schemas.microsoft.com/office/drawing/2014/main" id="{3095D98A-A7D9-49A4-A037-73E0AB9C8FAD}"/>
                    </a:ext>
                  </a:extLst>
                </p:cNvPr>
                <p:cNvSpPr>
                  <a:spLocks noChangeArrowheads="1"/>
                </p:cNvSpPr>
                <p:nvPr/>
              </p:nvSpPr>
              <p:spPr bwMode="auto">
                <a:xfrm>
                  <a:off x="7196135" y="3417457"/>
                  <a:ext cx="44728" cy="52898"/>
                </a:xfrm>
                <a:custGeom>
                  <a:avLst/>
                  <a:gdLst/>
                  <a:ahLst/>
                  <a:cxnLst/>
                  <a:rect l="l" t="t" r="r" b="b"/>
                  <a:pathLst>
                    <a:path w="44728" h="52898">
                      <a:moveTo>
                        <a:pt x="23778" y="0"/>
                      </a:moveTo>
                      <a:cubicBezTo>
                        <a:pt x="29281" y="121"/>
                        <a:pt x="33559" y="1485"/>
                        <a:pt x="36613" y="4092"/>
                      </a:cubicBezTo>
                      <a:cubicBezTo>
                        <a:pt x="39666" y="6700"/>
                        <a:pt x="41795"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1" y="19479"/>
                        <a:pt x="35580" y="17338"/>
                        <a:pt x="34870" y="15055"/>
                      </a:cubicBezTo>
                      <a:cubicBezTo>
                        <a:pt x="34161" y="12772"/>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4" name="Freeform: Shape 1003">
                  <a:extLst>
                    <a:ext uri="{FF2B5EF4-FFF2-40B4-BE49-F238E27FC236}">
                      <a16:creationId xmlns:a16="http://schemas.microsoft.com/office/drawing/2014/main" id="{9CEC566C-B51B-4457-AC28-72B998D38EA2}"/>
                    </a:ext>
                  </a:extLst>
                </p:cNvPr>
                <p:cNvSpPr>
                  <a:spLocks noChangeArrowheads="1"/>
                </p:cNvSpPr>
                <p:nvPr/>
              </p:nvSpPr>
              <p:spPr bwMode="auto">
                <a:xfrm>
                  <a:off x="7415210"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5" name="Freeform: Shape 1004">
                  <a:extLst>
                    <a:ext uri="{FF2B5EF4-FFF2-40B4-BE49-F238E27FC236}">
                      <a16:creationId xmlns:a16="http://schemas.microsoft.com/office/drawing/2014/main" id="{F14A475F-C737-489E-9B3C-182F4DC28536}"/>
                    </a:ext>
                  </a:extLst>
                </p:cNvPr>
                <p:cNvSpPr>
                  <a:spLocks noChangeArrowheads="1"/>
                </p:cNvSpPr>
                <p:nvPr/>
              </p:nvSpPr>
              <p:spPr bwMode="auto">
                <a:xfrm>
                  <a:off x="7539245" y="3417457"/>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9" y="9160"/>
                        <a:pt x="26622" y="8496"/>
                        <a:pt x="24854" y="7845"/>
                      </a:cubicBezTo>
                      <a:cubicBezTo>
                        <a:pt x="23087" y="7195"/>
                        <a:pt x="21017" y="6845"/>
                        <a:pt x="18645" y="6797"/>
                      </a:cubicBezTo>
                      <a:cubicBezTo>
                        <a:pt x="15909" y="6850"/>
                        <a:pt x="13829" y="7531"/>
                        <a:pt x="12405"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1" y="51905"/>
                      </a:cubicBezTo>
                      <a:cubicBezTo>
                        <a:pt x="3927" y="51260"/>
                        <a:pt x="1803" y="50406"/>
                        <a:pt x="0" y="49342"/>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8" y="20649"/>
                        <a:pt x="1349"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6" name="Freeform: Shape 1005">
                  <a:extLst>
                    <a:ext uri="{FF2B5EF4-FFF2-40B4-BE49-F238E27FC236}">
                      <a16:creationId xmlns:a16="http://schemas.microsoft.com/office/drawing/2014/main" id="{F3EC895C-DE19-4B70-B0A0-D4E9ED3FD4CB}"/>
                    </a:ext>
                  </a:extLst>
                </p:cNvPr>
                <p:cNvSpPr>
                  <a:spLocks noChangeArrowheads="1"/>
                </p:cNvSpPr>
                <p:nvPr/>
              </p:nvSpPr>
              <p:spPr bwMode="auto">
                <a:xfrm>
                  <a:off x="7789934" y="3417453"/>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2" y="15834"/>
                        <a:pt x="43573" y="21574"/>
                      </a:cubicBezTo>
                      <a:lnTo>
                        <a:pt x="43573"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5"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7" name="Freeform: Shape 1006">
                  <a:extLst>
                    <a:ext uri="{FF2B5EF4-FFF2-40B4-BE49-F238E27FC236}">
                      <a16:creationId xmlns:a16="http://schemas.microsoft.com/office/drawing/2014/main" id="{4064CA6A-E367-4AF4-B488-055591696CB6}"/>
                    </a:ext>
                  </a:extLst>
                </p:cNvPr>
                <p:cNvSpPr>
                  <a:spLocks noChangeArrowheads="1"/>
                </p:cNvSpPr>
                <p:nvPr/>
              </p:nvSpPr>
              <p:spPr bwMode="auto">
                <a:xfrm>
                  <a:off x="7843835" y="3417458"/>
                  <a:ext cx="47450" cy="73645"/>
                </a:xfrm>
                <a:custGeom>
                  <a:avLst/>
                  <a:gdLst/>
                  <a:ahLst/>
                  <a:cxnLst/>
                  <a:rect l="l" t="t" r="r" b="b"/>
                  <a:pathLst>
                    <a:path w="47450" h="73645">
                      <a:moveTo>
                        <a:pt x="22939" y="0"/>
                      </a:moveTo>
                      <a:cubicBezTo>
                        <a:pt x="27307" y="100"/>
                        <a:pt x="30757" y="1024"/>
                        <a:pt x="33290" y="2772"/>
                      </a:cubicBezTo>
                      <a:cubicBezTo>
                        <a:pt x="35823" y="4519"/>
                        <a:pt x="37648" y="6490"/>
                        <a:pt x="38766" y="8684"/>
                      </a:cubicBezTo>
                      <a:lnTo>
                        <a:pt x="38975" y="8684"/>
                      </a:lnTo>
                      <a:lnTo>
                        <a:pt x="39289" y="1048"/>
                      </a:lnTo>
                      <a:lnTo>
                        <a:pt x="47450" y="1048"/>
                      </a:lnTo>
                      <a:cubicBezTo>
                        <a:pt x="47295" y="2803"/>
                        <a:pt x="47186" y="4793"/>
                        <a:pt x="47123" y="7018"/>
                      </a:cubicBezTo>
                      <a:cubicBezTo>
                        <a:pt x="47059" y="9244"/>
                        <a:pt x="47029" y="11860"/>
                        <a:pt x="47031" y="14867"/>
                      </a:cubicBezTo>
                      <a:lnTo>
                        <a:pt x="47031" y="44320"/>
                      </a:lnTo>
                      <a:cubicBezTo>
                        <a:pt x="47031" y="50137"/>
                        <a:pt x="46429" y="54916"/>
                        <a:pt x="45226" y="58656"/>
                      </a:cubicBezTo>
                      <a:cubicBezTo>
                        <a:pt x="44023" y="62396"/>
                        <a:pt x="42218" y="65370"/>
                        <a:pt x="39812" y="67578"/>
                      </a:cubicBezTo>
                      <a:cubicBezTo>
                        <a:pt x="37239" y="69798"/>
                        <a:pt x="34318" y="71371"/>
                        <a:pt x="31049" y="72297"/>
                      </a:cubicBezTo>
                      <a:cubicBezTo>
                        <a:pt x="27780" y="73223"/>
                        <a:pt x="24518" y="73672"/>
                        <a:pt x="21262" y="73644"/>
                      </a:cubicBezTo>
                      <a:cubicBezTo>
                        <a:pt x="18154" y="73639"/>
                        <a:pt x="15093" y="73282"/>
                        <a:pt x="12078" y="72572"/>
                      </a:cubicBezTo>
                      <a:cubicBezTo>
                        <a:pt x="9064" y="71861"/>
                        <a:pt x="6503" y="70824"/>
                        <a:pt x="4395" y="69460"/>
                      </a:cubicBezTo>
                      <a:lnTo>
                        <a:pt x="6696" y="62337"/>
                      </a:lnTo>
                      <a:cubicBezTo>
                        <a:pt x="8389" y="63471"/>
                        <a:pt x="10501" y="64428"/>
                        <a:pt x="13034" y="65208"/>
                      </a:cubicBezTo>
                      <a:cubicBezTo>
                        <a:pt x="15567" y="65988"/>
                        <a:pt x="18414" y="66394"/>
                        <a:pt x="21576" y="66427"/>
                      </a:cubicBezTo>
                      <a:cubicBezTo>
                        <a:pt x="26385" y="66490"/>
                        <a:pt x="30290" y="65132"/>
                        <a:pt x="33290" y="62352"/>
                      </a:cubicBezTo>
                      <a:cubicBezTo>
                        <a:pt x="36291" y="59571"/>
                        <a:pt x="37837" y="54990"/>
                        <a:pt x="37929" y="48608"/>
                      </a:cubicBezTo>
                      <a:lnTo>
                        <a:pt x="37929" y="43062"/>
                      </a:lnTo>
                      <a:lnTo>
                        <a:pt x="37719" y="43062"/>
                      </a:lnTo>
                      <a:cubicBezTo>
                        <a:pt x="36345" y="45475"/>
                        <a:pt x="34297" y="47476"/>
                        <a:pt x="31574" y="49065"/>
                      </a:cubicBezTo>
                      <a:cubicBezTo>
                        <a:pt x="28851" y="50654"/>
                        <a:pt x="25518" y="51477"/>
                        <a:pt x="21576" y="51536"/>
                      </a:cubicBezTo>
                      <a:cubicBezTo>
                        <a:pt x="15174" y="51384"/>
                        <a:pt x="10006" y="49019"/>
                        <a:pt x="6071" y="44443"/>
                      </a:cubicBezTo>
                      <a:cubicBezTo>
                        <a:pt x="2137" y="39866"/>
                        <a:pt x="113" y="33991"/>
                        <a:pt x="0" y="26816"/>
                      </a:cubicBezTo>
                      <a:cubicBezTo>
                        <a:pt x="66" y="21074"/>
                        <a:pt x="1179" y="16210"/>
                        <a:pt x="3338" y="12224"/>
                      </a:cubicBezTo>
                      <a:cubicBezTo>
                        <a:pt x="5498" y="8239"/>
                        <a:pt x="8310" y="5208"/>
                        <a:pt x="11774" y="3132"/>
                      </a:cubicBezTo>
                      <a:cubicBezTo>
                        <a:pt x="15238" y="1057"/>
                        <a:pt x="18960" y="13"/>
                        <a:pt x="22939" y="0"/>
                      </a:cubicBezTo>
                      <a:close/>
                      <a:moveTo>
                        <a:pt x="24407" y="7111"/>
                      </a:moveTo>
                      <a:cubicBezTo>
                        <a:pt x="19925" y="7177"/>
                        <a:pt x="16309" y="8906"/>
                        <a:pt x="13557" y="12300"/>
                      </a:cubicBezTo>
                      <a:cubicBezTo>
                        <a:pt x="10806" y="15693"/>
                        <a:pt x="9391" y="20357"/>
                        <a:pt x="9312" y="26292"/>
                      </a:cubicBezTo>
                      <a:cubicBezTo>
                        <a:pt x="9321" y="31408"/>
                        <a:pt x="10587" y="35692"/>
                        <a:pt x="13112" y="39145"/>
                      </a:cubicBezTo>
                      <a:cubicBezTo>
                        <a:pt x="15636" y="42597"/>
                        <a:pt x="19366" y="44392"/>
                        <a:pt x="24302" y="44529"/>
                      </a:cubicBezTo>
                      <a:cubicBezTo>
                        <a:pt x="27239" y="44503"/>
                        <a:pt x="29855" y="43664"/>
                        <a:pt x="32150" y="42014"/>
                      </a:cubicBezTo>
                      <a:cubicBezTo>
                        <a:pt x="34446" y="40363"/>
                        <a:pt x="36092" y="38057"/>
                        <a:pt x="37090" y="35096"/>
                      </a:cubicBezTo>
                      <a:cubicBezTo>
                        <a:pt x="37350" y="34301"/>
                        <a:pt x="37538" y="33480"/>
                        <a:pt x="37654" y="32633"/>
                      </a:cubicBezTo>
                      <a:cubicBezTo>
                        <a:pt x="37769" y="31786"/>
                        <a:pt x="37826" y="30965"/>
                        <a:pt x="37824" y="30170"/>
                      </a:cubicBezTo>
                      <a:lnTo>
                        <a:pt x="37824" y="21051"/>
                      </a:lnTo>
                      <a:cubicBezTo>
                        <a:pt x="37828" y="20265"/>
                        <a:pt x="37793" y="19532"/>
                        <a:pt x="37719" y="18850"/>
                      </a:cubicBezTo>
                      <a:cubicBezTo>
                        <a:pt x="37645" y="18169"/>
                        <a:pt x="37505" y="17540"/>
                        <a:pt x="37300" y="16964"/>
                      </a:cubicBezTo>
                      <a:cubicBezTo>
                        <a:pt x="36455" y="14169"/>
                        <a:pt x="34948" y="11845"/>
                        <a:pt x="32779" y="9994"/>
                      </a:cubicBezTo>
                      <a:cubicBezTo>
                        <a:pt x="30611" y="8142"/>
                        <a:pt x="27820" y="7181"/>
                        <a:pt x="24407" y="711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8" name="Freeform: Shape 1007">
                  <a:extLst>
                    <a:ext uri="{FF2B5EF4-FFF2-40B4-BE49-F238E27FC236}">
                      <a16:creationId xmlns:a16="http://schemas.microsoft.com/office/drawing/2014/main" id="{5BA8AE49-3093-491E-B296-BAAF16CE5651}"/>
                    </a:ext>
                  </a:extLst>
                </p:cNvPr>
                <p:cNvSpPr>
                  <a:spLocks noChangeArrowheads="1"/>
                </p:cNvSpPr>
                <p:nvPr/>
              </p:nvSpPr>
              <p:spPr bwMode="auto">
                <a:xfrm>
                  <a:off x="7958135"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09" name="Freeform: Shape 1008">
                  <a:extLst>
                    <a:ext uri="{FF2B5EF4-FFF2-40B4-BE49-F238E27FC236}">
                      <a16:creationId xmlns:a16="http://schemas.microsoft.com/office/drawing/2014/main" id="{B37D2ABB-CA27-4F12-83C6-641C0F52E025}"/>
                    </a:ext>
                  </a:extLst>
                </p:cNvPr>
                <p:cNvSpPr>
                  <a:spLocks noChangeArrowheads="1"/>
                </p:cNvSpPr>
                <p:nvPr/>
              </p:nvSpPr>
              <p:spPr bwMode="auto">
                <a:xfrm>
                  <a:off x="8037583" y="3417458"/>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1"/>
                        <a:pt x="371" y="11403"/>
                        <a:pt x="288" y="8696"/>
                      </a:cubicBezTo>
                      <a:cubicBezTo>
                        <a:pt x="205" y="5990"/>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0" name="Freeform: Shape 1009">
                  <a:extLst>
                    <a:ext uri="{FF2B5EF4-FFF2-40B4-BE49-F238E27FC236}">
                      <a16:creationId xmlns:a16="http://schemas.microsoft.com/office/drawing/2014/main" id="{33217308-DA18-457C-9A71-72FDBB6E1D6C}"/>
                    </a:ext>
                  </a:extLst>
                </p:cNvPr>
                <p:cNvSpPr>
                  <a:spLocks noChangeArrowheads="1"/>
                </p:cNvSpPr>
                <p:nvPr/>
              </p:nvSpPr>
              <p:spPr bwMode="auto">
                <a:xfrm>
                  <a:off x="8094734" y="3417457"/>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1"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1" name="Freeform: Shape 1010">
                  <a:extLst>
                    <a:ext uri="{FF2B5EF4-FFF2-40B4-BE49-F238E27FC236}">
                      <a16:creationId xmlns:a16="http://schemas.microsoft.com/office/drawing/2014/main" id="{897DBA2B-52C1-4D0E-8336-F7EBC4AD4D2B}"/>
                    </a:ext>
                  </a:extLst>
                </p:cNvPr>
                <p:cNvSpPr>
                  <a:spLocks noChangeArrowheads="1"/>
                </p:cNvSpPr>
                <p:nvPr/>
              </p:nvSpPr>
              <p:spPr bwMode="auto">
                <a:xfrm>
                  <a:off x="8129585" y="3417457"/>
                  <a:ext cx="49546" cy="52898"/>
                </a:xfrm>
                <a:custGeom>
                  <a:avLst/>
                  <a:gdLst/>
                  <a:ahLst/>
                  <a:cxnLst/>
                  <a:rect l="l" t="t" r="r" b="b"/>
                  <a:pathLst>
                    <a:path w="49546" h="52898">
                      <a:moveTo>
                        <a:pt x="25140" y="0"/>
                      </a:moveTo>
                      <a:cubicBezTo>
                        <a:pt x="32531" y="119"/>
                        <a:pt x="38420" y="2523"/>
                        <a:pt x="42806" y="7211"/>
                      </a:cubicBezTo>
                      <a:cubicBezTo>
                        <a:pt x="47193" y="11899"/>
                        <a:pt x="49440"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2" name="Freeform: Shape 1011">
                  <a:extLst>
                    <a:ext uri="{FF2B5EF4-FFF2-40B4-BE49-F238E27FC236}">
                      <a16:creationId xmlns:a16="http://schemas.microsoft.com/office/drawing/2014/main" id="{026963FE-A4A0-4F45-860D-3113581AE42B}"/>
                    </a:ext>
                  </a:extLst>
                </p:cNvPr>
                <p:cNvSpPr>
                  <a:spLocks noChangeArrowheads="1"/>
                </p:cNvSpPr>
                <p:nvPr/>
              </p:nvSpPr>
              <p:spPr bwMode="auto">
                <a:xfrm>
                  <a:off x="8189984" y="3417453"/>
                  <a:ext cx="72911" cy="51750"/>
                </a:xfrm>
                <a:custGeom>
                  <a:avLst/>
                  <a:gdLst/>
                  <a:ahLst/>
                  <a:cxnLst/>
                  <a:rect l="l" t="t" r="r" b="b"/>
                  <a:pathLst>
                    <a:path w="72911" h="51750">
                      <a:moveTo>
                        <a:pt x="24828" y="4"/>
                      </a:moveTo>
                      <a:cubicBezTo>
                        <a:pt x="28265" y="54"/>
                        <a:pt x="31216" y="1000"/>
                        <a:pt x="33681" y="2842"/>
                      </a:cubicBezTo>
                      <a:cubicBezTo>
                        <a:pt x="36146" y="4683"/>
                        <a:pt x="37943"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4"/>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7" y="8940"/>
                        <a:pt x="56575" y="7569"/>
                        <a:pt x="52905" y="7535"/>
                      </a:cubicBezTo>
                      <a:cubicBezTo>
                        <a:pt x="50212" y="7604"/>
                        <a:pt x="47919" y="8434"/>
                        <a:pt x="46026" y="10023"/>
                      </a:cubicBezTo>
                      <a:cubicBezTo>
                        <a:pt x="44132" y="11612"/>
                        <a:pt x="42756" y="13542"/>
                        <a:pt x="41898" y="15812"/>
                      </a:cubicBezTo>
                      <a:cubicBezTo>
                        <a:pt x="41683" y="16495"/>
                        <a:pt x="41509" y="17224"/>
                        <a:pt x="41373" y="17999"/>
                      </a:cubicBezTo>
                      <a:cubicBezTo>
                        <a:pt x="41238" y="18774"/>
                        <a:pt x="41168" y="19581"/>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4"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3" name="Freeform: Shape 1012">
                  <a:extLst>
                    <a:ext uri="{FF2B5EF4-FFF2-40B4-BE49-F238E27FC236}">
                      <a16:creationId xmlns:a16="http://schemas.microsoft.com/office/drawing/2014/main" id="{6A34C205-B48F-4214-A11E-FCC9FCC9AC55}"/>
                    </a:ext>
                  </a:extLst>
                </p:cNvPr>
                <p:cNvSpPr>
                  <a:spLocks noChangeArrowheads="1"/>
                </p:cNvSpPr>
                <p:nvPr/>
              </p:nvSpPr>
              <p:spPr bwMode="auto">
                <a:xfrm>
                  <a:off x="8272460" y="3417457"/>
                  <a:ext cx="49546" cy="52898"/>
                </a:xfrm>
                <a:custGeom>
                  <a:avLst/>
                  <a:gdLst/>
                  <a:ahLst/>
                  <a:cxnLst/>
                  <a:rect l="l" t="t" r="r" b="b"/>
                  <a:pathLst>
                    <a:path w="49546" h="52898">
                      <a:moveTo>
                        <a:pt x="25140" y="0"/>
                      </a:moveTo>
                      <a:cubicBezTo>
                        <a:pt x="32531" y="119"/>
                        <a:pt x="38420" y="2523"/>
                        <a:pt x="42806"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9"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4" name="Freeform: Shape 1013">
                  <a:extLst>
                    <a:ext uri="{FF2B5EF4-FFF2-40B4-BE49-F238E27FC236}">
                      <a16:creationId xmlns:a16="http://schemas.microsoft.com/office/drawing/2014/main" id="{09B6023B-1170-4B26-B3B7-E4D307624838}"/>
                    </a:ext>
                  </a:extLst>
                </p:cNvPr>
                <p:cNvSpPr>
                  <a:spLocks noChangeArrowheads="1"/>
                </p:cNvSpPr>
                <p:nvPr/>
              </p:nvSpPr>
              <p:spPr bwMode="auto">
                <a:xfrm>
                  <a:off x="8367710" y="341745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199"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4" y="6588"/>
                      </a:moveTo>
                      <a:cubicBezTo>
                        <a:pt x="19913" y="6653"/>
                        <a:pt x="17347" y="7466"/>
                        <a:pt x="15346" y="9027"/>
                      </a:cubicBezTo>
                      <a:cubicBezTo>
                        <a:pt x="13344" y="10587"/>
                        <a:pt x="11826" y="12503"/>
                        <a:pt x="10792" y="14775"/>
                      </a:cubicBezTo>
                      <a:cubicBezTo>
                        <a:pt x="9757" y="17046"/>
                        <a:pt x="9124" y="19281"/>
                        <a:pt x="8893" y="21479"/>
                      </a:cubicBezTo>
                      <a:lnTo>
                        <a:pt x="35833" y="21479"/>
                      </a:lnTo>
                      <a:cubicBezTo>
                        <a:pt x="35900" y="19479"/>
                        <a:pt x="35579" y="17338"/>
                        <a:pt x="34870" y="15055"/>
                      </a:cubicBezTo>
                      <a:cubicBezTo>
                        <a:pt x="34161" y="12772"/>
                        <a:pt x="32870" y="10809"/>
                        <a:pt x="30996" y="9167"/>
                      </a:cubicBezTo>
                      <a:cubicBezTo>
                        <a:pt x="29122" y="7524"/>
                        <a:pt x="26471" y="6665"/>
                        <a:pt x="23044"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5" name="Freeform: Shape 1014">
                  <a:extLst>
                    <a:ext uri="{FF2B5EF4-FFF2-40B4-BE49-F238E27FC236}">
                      <a16:creationId xmlns:a16="http://schemas.microsoft.com/office/drawing/2014/main" id="{807980D2-D8FF-4992-A7A9-C4A73CDB18BD}"/>
                    </a:ext>
                  </a:extLst>
                </p:cNvPr>
                <p:cNvSpPr>
                  <a:spLocks noChangeArrowheads="1"/>
                </p:cNvSpPr>
                <p:nvPr/>
              </p:nvSpPr>
              <p:spPr bwMode="auto">
                <a:xfrm>
                  <a:off x="7279766" y="341850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5"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89"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0" y="23704"/>
                        <a:pt x="39464" y="20966"/>
                        <a:pt x="38720" y="18286"/>
                      </a:cubicBezTo>
                      <a:cubicBezTo>
                        <a:pt x="37976" y="15607"/>
                        <a:pt x="37291" y="12790"/>
                        <a:pt x="36664" y="9835"/>
                      </a:cubicBezTo>
                      <a:lnTo>
                        <a:pt x="36455" y="9835"/>
                      </a:lnTo>
                      <a:cubicBezTo>
                        <a:pt x="35824" y="12853"/>
                        <a:pt x="35121" y="15727"/>
                        <a:pt x="34347" y="18457"/>
                      </a:cubicBezTo>
                      <a:cubicBezTo>
                        <a:pt x="33572" y="21188"/>
                        <a:pt x="32738" y="23906"/>
                        <a:pt x="31845"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6" name="Freeform: Shape 1015">
                  <a:extLst>
                    <a:ext uri="{FF2B5EF4-FFF2-40B4-BE49-F238E27FC236}">
                      <a16:creationId xmlns:a16="http://schemas.microsoft.com/office/drawing/2014/main" id="{87F13D82-C192-472C-ACDA-2C254BBED737}"/>
                    </a:ext>
                  </a:extLst>
                </p:cNvPr>
                <p:cNvSpPr>
                  <a:spLocks noChangeArrowheads="1"/>
                </p:cNvSpPr>
                <p:nvPr/>
              </p:nvSpPr>
              <p:spPr bwMode="auto">
                <a:xfrm>
                  <a:off x="7514128"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7" name="Freeform: Shape 1016">
                  <a:extLst>
                    <a:ext uri="{FF2B5EF4-FFF2-40B4-BE49-F238E27FC236}">
                      <a16:creationId xmlns:a16="http://schemas.microsoft.com/office/drawing/2014/main" id="{58EF100C-4953-4696-8511-40EF4C5CE227}"/>
                    </a:ext>
                  </a:extLst>
                </p:cNvPr>
                <p:cNvSpPr>
                  <a:spLocks noChangeArrowheads="1"/>
                </p:cNvSpPr>
                <p:nvPr/>
              </p:nvSpPr>
              <p:spPr bwMode="auto">
                <a:xfrm>
                  <a:off x="7594091" y="3418505"/>
                  <a:ext cx="73643" cy="50698"/>
                </a:xfrm>
                <a:custGeom>
                  <a:avLst/>
                  <a:gdLst/>
                  <a:ahLst/>
                  <a:cxnLst/>
                  <a:rect l="l" t="t" r="r" b="b"/>
                  <a:pathLst>
                    <a:path w="73643" h="50698">
                      <a:moveTo>
                        <a:pt x="0" y="0"/>
                      </a:moveTo>
                      <a:lnTo>
                        <a:pt x="9428" y="0"/>
                      </a:lnTo>
                      <a:lnTo>
                        <a:pt x="16237" y="25768"/>
                      </a:lnTo>
                      <a:cubicBezTo>
                        <a:pt x="16927" y="28589"/>
                        <a:pt x="17590" y="31332"/>
                        <a:pt x="18227" y="33996"/>
                      </a:cubicBezTo>
                      <a:cubicBezTo>
                        <a:pt x="18865" y="36660"/>
                        <a:pt x="19423" y="39298"/>
                        <a:pt x="19903" y="41910"/>
                      </a:cubicBezTo>
                      <a:lnTo>
                        <a:pt x="20218" y="41910"/>
                      </a:lnTo>
                      <a:cubicBezTo>
                        <a:pt x="20805" y="39335"/>
                        <a:pt x="21490" y="36701"/>
                        <a:pt x="22273" y="34009"/>
                      </a:cubicBezTo>
                      <a:cubicBezTo>
                        <a:pt x="23057" y="31316"/>
                        <a:pt x="23873" y="28604"/>
                        <a:pt x="24722" y="25872"/>
                      </a:cubicBezTo>
                      <a:lnTo>
                        <a:pt x="32998" y="0"/>
                      </a:lnTo>
                      <a:lnTo>
                        <a:pt x="40750" y="0"/>
                      </a:lnTo>
                      <a:lnTo>
                        <a:pt x="48606" y="25348"/>
                      </a:lnTo>
                      <a:cubicBezTo>
                        <a:pt x="49547" y="28377"/>
                        <a:pt x="50389" y="31255"/>
                        <a:pt x="51134" y="33983"/>
                      </a:cubicBezTo>
                      <a:cubicBezTo>
                        <a:pt x="51878" y="36710"/>
                        <a:pt x="52537" y="39352"/>
                        <a:pt x="53111" y="41910"/>
                      </a:cubicBezTo>
                      <a:lnTo>
                        <a:pt x="53425" y="41910"/>
                      </a:lnTo>
                      <a:cubicBezTo>
                        <a:pt x="53849" y="39350"/>
                        <a:pt x="54390" y="36712"/>
                        <a:pt x="55049" y="33996"/>
                      </a:cubicBezTo>
                      <a:cubicBezTo>
                        <a:pt x="55708" y="31279"/>
                        <a:pt x="56459" y="28432"/>
                        <a:pt x="57301" y="25453"/>
                      </a:cubicBezTo>
                      <a:lnTo>
                        <a:pt x="64529" y="0"/>
                      </a:lnTo>
                      <a:lnTo>
                        <a:pt x="73643" y="0"/>
                      </a:lnTo>
                      <a:lnTo>
                        <a:pt x="57301" y="50698"/>
                      </a:lnTo>
                      <a:lnTo>
                        <a:pt x="48921" y="50698"/>
                      </a:lnTo>
                      <a:lnTo>
                        <a:pt x="41169" y="26501"/>
                      </a:lnTo>
                      <a:cubicBezTo>
                        <a:pt x="40280" y="23704"/>
                        <a:pt x="39464" y="20966"/>
                        <a:pt x="38720" y="18286"/>
                      </a:cubicBezTo>
                      <a:cubicBezTo>
                        <a:pt x="37976" y="15607"/>
                        <a:pt x="37291" y="12790"/>
                        <a:pt x="36664" y="9835"/>
                      </a:cubicBezTo>
                      <a:lnTo>
                        <a:pt x="36455" y="9835"/>
                      </a:lnTo>
                      <a:cubicBezTo>
                        <a:pt x="35824" y="12853"/>
                        <a:pt x="35121" y="15727"/>
                        <a:pt x="34347" y="18457"/>
                      </a:cubicBezTo>
                      <a:cubicBezTo>
                        <a:pt x="33572" y="21188"/>
                        <a:pt x="32738" y="23906"/>
                        <a:pt x="31845" y="26612"/>
                      </a:cubicBezTo>
                      <a:lnTo>
                        <a:pt x="23675" y="50698"/>
                      </a:lnTo>
                      <a:lnTo>
                        <a:pt x="15294"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8" name="Freeform: Shape 1017">
                  <a:extLst>
                    <a:ext uri="{FF2B5EF4-FFF2-40B4-BE49-F238E27FC236}">
                      <a16:creationId xmlns:a16="http://schemas.microsoft.com/office/drawing/2014/main" id="{D465D31B-43B1-46E5-9823-434BEC6C08D5}"/>
                    </a:ext>
                  </a:extLst>
                </p:cNvPr>
                <p:cNvSpPr>
                  <a:spLocks noChangeArrowheads="1"/>
                </p:cNvSpPr>
                <p:nvPr/>
              </p:nvSpPr>
              <p:spPr bwMode="auto">
                <a:xfrm>
                  <a:off x="7676053"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19" name="Freeform: Shape 1018">
                  <a:extLst>
                    <a:ext uri="{FF2B5EF4-FFF2-40B4-BE49-F238E27FC236}">
                      <a16:creationId xmlns:a16="http://schemas.microsoft.com/office/drawing/2014/main" id="{7B30BBAA-729A-4EFC-9A66-8A4F9604E909}"/>
                    </a:ext>
                  </a:extLst>
                </p:cNvPr>
                <p:cNvSpPr>
                  <a:spLocks noChangeArrowheads="1"/>
                </p:cNvSpPr>
                <p:nvPr/>
              </p:nvSpPr>
              <p:spPr bwMode="auto">
                <a:xfrm>
                  <a:off x="7761778" y="341850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0" name="Freeform: Shape 1019">
                  <a:extLst>
                    <a:ext uri="{FF2B5EF4-FFF2-40B4-BE49-F238E27FC236}">
                      <a16:creationId xmlns:a16="http://schemas.microsoft.com/office/drawing/2014/main" id="{F2D85C73-BDCD-445F-AA2B-ED439B3B7A8E}"/>
                    </a:ext>
                  </a:extLst>
                </p:cNvPr>
                <p:cNvSpPr>
                  <a:spLocks noChangeArrowheads="1"/>
                </p:cNvSpPr>
                <p:nvPr/>
              </p:nvSpPr>
              <p:spPr bwMode="auto">
                <a:xfrm>
                  <a:off x="7110411" y="3528175"/>
                  <a:ext cx="47765" cy="75530"/>
                </a:xfrm>
                <a:custGeom>
                  <a:avLst/>
                  <a:gdLst/>
                  <a:ahLst/>
                  <a:cxnLst/>
                  <a:rect l="l" t="t" r="r" b="b"/>
                  <a:pathLst>
                    <a:path w="47765" h="75530">
                      <a:moveTo>
                        <a:pt x="38243" y="0"/>
                      </a:moveTo>
                      <a:lnTo>
                        <a:pt x="47345" y="0"/>
                      </a:lnTo>
                      <a:lnTo>
                        <a:pt x="47345" y="61281"/>
                      </a:lnTo>
                      <a:cubicBezTo>
                        <a:pt x="47350" y="63581"/>
                        <a:pt x="47393" y="65895"/>
                        <a:pt x="47476" y="68222"/>
                      </a:cubicBezTo>
                      <a:cubicBezTo>
                        <a:pt x="47559" y="70549"/>
                        <a:pt x="47655" y="72601"/>
                        <a:pt x="47765" y="74378"/>
                      </a:cubicBezTo>
                      <a:lnTo>
                        <a:pt x="39603" y="74378"/>
                      </a:lnTo>
                      <a:lnTo>
                        <a:pt x="39185" y="65589"/>
                      </a:lnTo>
                      <a:lnTo>
                        <a:pt x="38871" y="65589"/>
                      </a:lnTo>
                      <a:cubicBezTo>
                        <a:pt x="37485" y="68476"/>
                        <a:pt x="35332" y="70840"/>
                        <a:pt x="32412" y="72679"/>
                      </a:cubicBezTo>
                      <a:cubicBezTo>
                        <a:pt x="29493" y="74519"/>
                        <a:pt x="25951" y="75469"/>
                        <a:pt x="21786" y="75530"/>
                      </a:cubicBezTo>
                      <a:cubicBezTo>
                        <a:pt x="15513" y="75419"/>
                        <a:pt x="10349" y="73051"/>
                        <a:pt x="6294" y="68424"/>
                      </a:cubicBezTo>
                      <a:cubicBezTo>
                        <a:pt x="2239" y="63797"/>
                        <a:pt x="141" y="57577"/>
                        <a:pt x="0" y="49762"/>
                      </a:cubicBezTo>
                      <a:cubicBezTo>
                        <a:pt x="21" y="44115"/>
                        <a:pt x="1061" y="39271"/>
                        <a:pt x="3121" y="35229"/>
                      </a:cubicBezTo>
                      <a:cubicBezTo>
                        <a:pt x="5181" y="31187"/>
                        <a:pt x="7928" y="28083"/>
                        <a:pt x="11363" y="25916"/>
                      </a:cubicBezTo>
                      <a:cubicBezTo>
                        <a:pt x="14797" y="23749"/>
                        <a:pt x="18586" y="22654"/>
                        <a:pt x="22729" y="22632"/>
                      </a:cubicBezTo>
                      <a:cubicBezTo>
                        <a:pt x="26662" y="22702"/>
                        <a:pt x="29908" y="23477"/>
                        <a:pt x="32465" y="24959"/>
                      </a:cubicBezTo>
                      <a:cubicBezTo>
                        <a:pt x="35022" y="26441"/>
                        <a:pt x="36878" y="28210"/>
                        <a:pt x="38034" y="30268"/>
                      </a:cubicBezTo>
                      <a:lnTo>
                        <a:pt x="38243" y="30268"/>
                      </a:lnTo>
                      <a:lnTo>
                        <a:pt x="38243" y="0"/>
                      </a:lnTo>
                      <a:close/>
                      <a:moveTo>
                        <a:pt x="24511" y="29848"/>
                      </a:moveTo>
                      <a:cubicBezTo>
                        <a:pt x="19705" y="29966"/>
                        <a:pt x="15979" y="31827"/>
                        <a:pt x="13335" y="35429"/>
                      </a:cubicBezTo>
                      <a:cubicBezTo>
                        <a:pt x="10690" y="39032"/>
                        <a:pt x="9349" y="43670"/>
                        <a:pt x="9312" y="49343"/>
                      </a:cubicBezTo>
                      <a:cubicBezTo>
                        <a:pt x="9321" y="54619"/>
                        <a:pt x="10587" y="59029"/>
                        <a:pt x="13112" y="62576"/>
                      </a:cubicBezTo>
                      <a:cubicBezTo>
                        <a:pt x="15636" y="66122"/>
                        <a:pt x="19366" y="67964"/>
                        <a:pt x="24302" y="68104"/>
                      </a:cubicBezTo>
                      <a:cubicBezTo>
                        <a:pt x="27466" y="68072"/>
                        <a:pt x="30283" y="67089"/>
                        <a:pt x="32753" y="65155"/>
                      </a:cubicBezTo>
                      <a:cubicBezTo>
                        <a:pt x="35223" y="63222"/>
                        <a:pt x="36913" y="60533"/>
                        <a:pt x="37824" y="57090"/>
                      </a:cubicBezTo>
                      <a:cubicBezTo>
                        <a:pt x="37979" y="56465"/>
                        <a:pt x="38088" y="55828"/>
                        <a:pt x="38151" y="55178"/>
                      </a:cubicBezTo>
                      <a:cubicBezTo>
                        <a:pt x="38215" y="54527"/>
                        <a:pt x="38245" y="53837"/>
                        <a:pt x="38243" y="53108"/>
                      </a:cubicBezTo>
                      <a:lnTo>
                        <a:pt x="38243" y="44312"/>
                      </a:lnTo>
                      <a:cubicBezTo>
                        <a:pt x="38245" y="43718"/>
                        <a:pt x="38215" y="43072"/>
                        <a:pt x="38151" y="42373"/>
                      </a:cubicBezTo>
                      <a:cubicBezTo>
                        <a:pt x="38088" y="41675"/>
                        <a:pt x="37979" y="41028"/>
                        <a:pt x="37824" y="40434"/>
                      </a:cubicBezTo>
                      <a:cubicBezTo>
                        <a:pt x="37105" y="37471"/>
                        <a:pt x="35581" y="34986"/>
                        <a:pt x="33251" y="32980"/>
                      </a:cubicBezTo>
                      <a:cubicBezTo>
                        <a:pt x="30921" y="30973"/>
                        <a:pt x="28008" y="29929"/>
                        <a:pt x="24511" y="2984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1" name="Freeform: Shape 1020">
                  <a:extLst>
                    <a:ext uri="{FF2B5EF4-FFF2-40B4-BE49-F238E27FC236}">
                      <a16:creationId xmlns:a16="http://schemas.microsoft.com/office/drawing/2014/main" id="{665F0696-8A01-42E1-9EF2-2478C232C89E}"/>
                    </a:ext>
                  </a:extLst>
                </p:cNvPr>
                <p:cNvSpPr>
                  <a:spLocks noChangeArrowheads="1"/>
                </p:cNvSpPr>
                <p:nvPr/>
              </p:nvSpPr>
              <p:spPr bwMode="auto">
                <a:xfrm>
                  <a:off x="7885603" y="3528175"/>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2" name="Freeform: Shape 1021">
                  <a:extLst>
                    <a:ext uri="{FF2B5EF4-FFF2-40B4-BE49-F238E27FC236}">
                      <a16:creationId xmlns:a16="http://schemas.microsoft.com/office/drawing/2014/main" id="{7A364092-8140-46F7-8DA0-650E422C987E}"/>
                    </a:ext>
                  </a:extLst>
                </p:cNvPr>
                <p:cNvSpPr>
                  <a:spLocks noChangeArrowheads="1"/>
                </p:cNvSpPr>
                <p:nvPr/>
              </p:nvSpPr>
              <p:spPr bwMode="auto">
                <a:xfrm>
                  <a:off x="8114203" y="3528175"/>
                  <a:ext cx="9207" cy="74378"/>
                </a:xfrm>
                <a:custGeom>
                  <a:avLst/>
                  <a:gdLst/>
                  <a:ahLst/>
                  <a:cxnLst/>
                  <a:rect l="l" t="t" r="r" b="b"/>
                  <a:pathLst>
                    <a:path w="9207" h="74378">
                      <a:moveTo>
                        <a:pt x="0" y="0"/>
                      </a:moveTo>
                      <a:lnTo>
                        <a:pt x="9207" y="0"/>
                      </a:ln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3" name="Freeform: Shape 1022">
                  <a:extLst>
                    <a:ext uri="{FF2B5EF4-FFF2-40B4-BE49-F238E27FC236}">
                      <a16:creationId xmlns:a16="http://schemas.microsoft.com/office/drawing/2014/main" id="{C8B97CC9-F1CE-4C17-AF1F-982482EFFFCD}"/>
                    </a:ext>
                  </a:extLst>
                </p:cNvPr>
                <p:cNvSpPr>
                  <a:spLocks noChangeArrowheads="1"/>
                </p:cNvSpPr>
                <p:nvPr/>
              </p:nvSpPr>
              <p:spPr bwMode="auto">
                <a:xfrm>
                  <a:off x="7589176" y="3531947"/>
                  <a:ext cx="11407" cy="11408"/>
                </a:xfrm>
                <a:custGeom>
                  <a:avLst/>
                  <a:gdLst/>
                  <a:ahLst/>
                  <a:cxnLst/>
                  <a:rect l="l" t="t" r="r" b="b"/>
                  <a:pathLst>
                    <a:path w="11407" h="11408">
                      <a:moveTo>
                        <a:pt x="5756" y="0"/>
                      </a:moveTo>
                      <a:cubicBezTo>
                        <a:pt x="7457"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4" name="Freeform: Shape 1023">
                  <a:extLst>
                    <a:ext uri="{FF2B5EF4-FFF2-40B4-BE49-F238E27FC236}">
                      <a16:creationId xmlns:a16="http://schemas.microsoft.com/office/drawing/2014/main" id="{A4279419-DB10-4C93-87AF-4480C362CF51}"/>
                    </a:ext>
                  </a:extLst>
                </p:cNvPr>
                <p:cNvSpPr>
                  <a:spLocks noChangeArrowheads="1"/>
                </p:cNvSpPr>
                <p:nvPr/>
              </p:nvSpPr>
              <p:spPr bwMode="auto">
                <a:xfrm>
                  <a:off x="7708391" y="35397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5" name="Freeform: Shape 1024">
                  <a:extLst>
                    <a:ext uri="{FF2B5EF4-FFF2-40B4-BE49-F238E27FC236}">
                      <a16:creationId xmlns:a16="http://schemas.microsoft.com/office/drawing/2014/main" id="{C7CA3C82-7980-4CE8-A13F-4B599F46C5D4}"/>
                    </a:ext>
                  </a:extLst>
                </p:cNvPr>
                <p:cNvSpPr>
                  <a:spLocks noChangeArrowheads="1"/>
                </p:cNvSpPr>
                <p:nvPr/>
              </p:nvSpPr>
              <p:spPr bwMode="auto">
                <a:xfrm>
                  <a:off x="7841741" y="3539701"/>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6" name="Freeform: Shape 1025">
                  <a:extLst>
                    <a:ext uri="{FF2B5EF4-FFF2-40B4-BE49-F238E27FC236}">
                      <a16:creationId xmlns:a16="http://schemas.microsoft.com/office/drawing/2014/main" id="{7AB5524A-7D65-4055-B49F-5795DF4D696E}"/>
                    </a:ext>
                  </a:extLst>
                </p:cNvPr>
                <p:cNvSpPr>
                  <a:spLocks noChangeArrowheads="1"/>
                </p:cNvSpPr>
                <p:nvPr/>
              </p:nvSpPr>
              <p:spPr bwMode="auto">
                <a:xfrm>
                  <a:off x="7005322" y="3550807"/>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1"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7" name="Freeform: Shape 1026">
                  <a:extLst>
                    <a:ext uri="{FF2B5EF4-FFF2-40B4-BE49-F238E27FC236}">
                      <a16:creationId xmlns:a16="http://schemas.microsoft.com/office/drawing/2014/main" id="{30B066CC-96BC-4C79-8E3F-29C68AF21763}"/>
                    </a:ext>
                  </a:extLst>
                </p:cNvPr>
                <p:cNvSpPr>
                  <a:spLocks noChangeArrowheads="1"/>
                </p:cNvSpPr>
                <p:nvPr/>
              </p:nvSpPr>
              <p:spPr bwMode="auto">
                <a:xfrm>
                  <a:off x="7056508" y="35508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8" name="Freeform: Shape 1027">
                  <a:extLst>
                    <a:ext uri="{FF2B5EF4-FFF2-40B4-BE49-F238E27FC236}">
                      <a16:creationId xmlns:a16="http://schemas.microsoft.com/office/drawing/2014/main" id="{E76B7A5E-879C-4B13-8D57-C5F08C1AE7FE}"/>
                    </a:ext>
                  </a:extLst>
                </p:cNvPr>
                <p:cNvSpPr>
                  <a:spLocks noChangeArrowheads="1"/>
                </p:cNvSpPr>
                <p:nvPr/>
              </p:nvSpPr>
              <p:spPr bwMode="auto">
                <a:xfrm>
                  <a:off x="7196136" y="35508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2"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29" name="Freeform: Shape 1028">
                  <a:extLst>
                    <a:ext uri="{FF2B5EF4-FFF2-40B4-BE49-F238E27FC236}">
                      <a16:creationId xmlns:a16="http://schemas.microsoft.com/office/drawing/2014/main" id="{98A4EF91-2506-43C2-BB47-20369B827721}"/>
                    </a:ext>
                  </a:extLst>
                </p:cNvPr>
                <p:cNvSpPr>
                  <a:spLocks noChangeArrowheads="1"/>
                </p:cNvSpPr>
                <p:nvPr/>
              </p:nvSpPr>
              <p:spPr bwMode="auto">
                <a:xfrm>
                  <a:off x="7243760" y="3550807"/>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0" name="Freeform: Shape 1029">
                  <a:extLst>
                    <a:ext uri="{FF2B5EF4-FFF2-40B4-BE49-F238E27FC236}">
                      <a16:creationId xmlns:a16="http://schemas.microsoft.com/office/drawing/2014/main" id="{1D14CB65-467E-46F4-AA40-D8E10E47548C}"/>
                    </a:ext>
                  </a:extLst>
                </p:cNvPr>
                <p:cNvSpPr>
                  <a:spLocks noChangeArrowheads="1"/>
                </p:cNvSpPr>
                <p:nvPr/>
              </p:nvSpPr>
              <p:spPr bwMode="auto">
                <a:xfrm>
                  <a:off x="7304159" y="35508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1" name="Freeform: Shape 1030">
                  <a:extLst>
                    <a:ext uri="{FF2B5EF4-FFF2-40B4-BE49-F238E27FC236}">
                      <a16:creationId xmlns:a16="http://schemas.microsoft.com/office/drawing/2014/main" id="{C9FDCC05-BF6C-42E5-BDE6-9BCF65347AE2}"/>
                    </a:ext>
                  </a:extLst>
                </p:cNvPr>
                <p:cNvSpPr>
                  <a:spLocks noChangeArrowheads="1"/>
                </p:cNvSpPr>
                <p:nvPr/>
              </p:nvSpPr>
              <p:spPr bwMode="auto">
                <a:xfrm>
                  <a:off x="7389884" y="3550803"/>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6"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2" name="Freeform: Shape 1031">
                  <a:extLst>
                    <a:ext uri="{FF2B5EF4-FFF2-40B4-BE49-F238E27FC236}">
                      <a16:creationId xmlns:a16="http://schemas.microsoft.com/office/drawing/2014/main" id="{D5DC6091-D891-4BF8-8F3B-C69D2C86274A}"/>
                    </a:ext>
                  </a:extLst>
                </p:cNvPr>
                <p:cNvSpPr>
                  <a:spLocks noChangeArrowheads="1"/>
                </p:cNvSpPr>
                <p:nvPr/>
              </p:nvSpPr>
              <p:spPr bwMode="auto">
                <a:xfrm>
                  <a:off x="7532758" y="3550803"/>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3" name="Freeform: Shape 1032">
                  <a:extLst>
                    <a:ext uri="{FF2B5EF4-FFF2-40B4-BE49-F238E27FC236}">
                      <a16:creationId xmlns:a16="http://schemas.microsoft.com/office/drawing/2014/main" id="{8CAF29FD-CE05-46E2-94DD-07DAC31C8B31}"/>
                    </a:ext>
                  </a:extLst>
                </p:cNvPr>
                <p:cNvSpPr>
                  <a:spLocks noChangeArrowheads="1"/>
                </p:cNvSpPr>
                <p:nvPr/>
              </p:nvSpPr>
              <p:spPr bwMode="auto">
                <a:xfrm>
                  <a:off x="7615236" y="3550807"/>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4"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6"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4" name="Freeform: Shape 1033">
                  <a:extLst>
                    <a:ext uri="{FF2B5EF4-FFF2-40B4-BE49-F238E27FC236}">
                      <a16:creationId xmlns:a16="http://schemas.microsoft.com/office/drawing/2014/main" id="{F7BE18A1-1FE9-40C1-BC9F-41C1286F723C}"/>
                    </a:ext>
                  </a:extLst>
                </p:cNvPr>
                <p:cNvSpPr>
                  <a:spLocks noChangeArrowheads="1"/>
                </p:cNvSpPr>
                <p:nvPr/>
              </p:nvSpPr>
              <p:spPr bwMode="auto">
                <a:xfrm>
                  <a:off x="7662547" y="3550807"/>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5" name="Freeform: Shape 1034">
                  <a:extLst>
                    <a:ext uri="{FF2B5EF4-FFF2-40B4-BE49-F238E27FC236}">
                      <a16:creationId xmlns:a16="http://schemas.microsoft.com/office/drawing/2014/main" id="{484F5EEE-656F-46C2-AF31-E663E8747A8E}"/>
                    </a:ext>
                  </a:extLst>
                </p:cNvPr>
                <p:cNvSpPr>
                  <a:spLocks noChangeArrowheads="1"/>
                </p:cNvSpPr>
                <p:nvPr/>
              </p:nvSpPr>
              <p:spPr bwMode="auto">
                <a:xfrm>
                  <a:off x="7748585" y="35508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199"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1"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6" name="Freeform: Shape 1035">
                  <a:extLst>
                    <a:ext uri="{FF2B5EF4-FFF2-40B4-BE49-F238E27FC236}">
                      <a16:creationId xmlns:a16="http://schemas.microsoft.com/office/drawing/2014/main" id="{AC1CBA4E-0AB0-4442-900A-850038A616AF}"/>
                    </a:ext>
                  </a:extLst>
                </p:cNvPr>
                <p:cNvSpPr>
                  <a:spLocks noChangeArrowheads="1"/>
                </p:cNvSpPr>
                <p:nvPr/>
              </p:nvSpPr>
              <p:spPr bwMode="auto">
                <a:xfrm>
                  <a:off x="7939085" y="3550807"/>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7"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7" name="Freeform: Shape 1036">
                  <a:extLst>
                    <a:ext uri="{FF2B5EF4-FFF2-40B4-BE49-F238E27FC236}">
                      <a16:creationId xmlns:a16="http://schemas.microsoft.com/office/drawing/2014/main" id="{4CEA9FCA-EF15-4877-8C99-288E091F4901}"/>
                    </a:ext>
                  </a:extLst>
                </p:cNvPr>
                <p:cNvSpPr>
                  <a:spLocks noChangeArrowheads="1"/>
                </p:cNvSpPr>
                <p:nvPr/>
              </p:nvSpPr>
              <p:spPr bwMode="auto">
                <a:xfrm>
                  <a:off x="8062597" y="3550807"/>
                  <a:ext cx="40325" cy="52898"/>
                </a:xfrm>
                <a:custGeom>
                  <a:avLst/>
                  <a:gdLst/>
                  <a:ahLst/>
                  <a:cxnLst/>
                  <a:rect l="l" t="t" r="r" b="b"/>
                  <a:pathLst>
                    <a:path w="40325" h="52898">
                      <a:moveTo>
                        <a:pt x="20320" y="0"/>
                      </a:moveTo>
                      <a:cubicBezTo>
                        <a:pt x="25439" y="68"/>
                        <a:pt x="29402" y="1106"/>
                        <a:pt x="32208" y="3114"/>
                      </a:cubicBezTo>
                      <a:cubicBezTo>
                        <a:pt x="35013"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8"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5"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8" name="Freeform: Shape 1037">
                  <a:extLst>
                    <a:ext uri="{FF2B5EF4-FFF2-40B4-BE49-F238E27FC236}">
                      <a16:creationId xmlns:a16="http://schemas.microsoft.com/office/drawing/2014/main" id="{95CFE81A-9CA4-4F8B-949C-07E4DB0CD49E}"/>
                    </a:ext>
                  </a:extLst>
                </p:cNvPr>
                <p:cNvSpPr>
                  <a:spLocks noChangeArrowheads="1"/>
                </p:cNvSpPr>
                <p:nvPr/>
              </p:nvSpPr>
              <p:spPr bwMode="auto">
                <a:xfrm>
                  <a:off x="8196260" y="3550807"/>
                  <a:ext cx="44728" cy="52898"/>
                </a:xfrm>
                <a:custGeom>
                  <a:avLst/>
                  <a:gdLst/>
                  <a:ahLst/>
                  <a:cxnLst/>
                  <a:rect l="l" t="t" r="r" b="b"/>
                  <a:pathLst>
                    <a:path w="44728" h="52898">
                      <a:moveTo>
                        <a:pt x="23778" y="0"/>
                      </a:moveTo>
                      <a:cubicBezTo>
                        <a:pt x="29281" y="121"/>
                        <a:pt x="33560"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4"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39" name="Freeform: Shape 1038">
                  <a:extLst>
                    <a:ext uri="{FF2B5EF4-FFF2-40B4-BE49-F238E27FC236}">
                      <a16:creationId xmlns:a16="http://schemas.microsoft.com/office/drawing/2014/main" id="{58EA9E4A-7895-449F-9999-2D54EE6C61F0}"/>
                    </a:ext>
                  </a:extLst>
                </p:cNvPr>
                <p:cNvSpPr>
                  <a:spLocks noChangeArrowheads="1"/>
                </p:cNvSpPr>
                <p:nvPr/>
              </p:nvSpPr>
              <p:spPr bwMode="auto">
                <a:xfrm>
                  <a:off x="7475713" y="35518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0" name="Freeform: Shape 1039">
                  <a:extLst>
                    <a:ext uri="{FF2B5EF4-FFF2-40B4-BE49-F238E27FC236}">
                      <a16:creationId xmlns:a16="http://schemas.microsoft.com/office/drawing/2014/main" id="{4CB7039F-0174-4470-A8D3-FCB47267F9DA}"/>
                    </a:ext>
                  </a:extLst>
                </p:cNvPr>
                <p:cNvSpPr>
                  <a:spLocks noChangeArrowheads="1"/>
                </p:cNvSpPr>
                <p:nvPr/>
              </p:nvSpPr>
              <p:spPr bwMode="auto">
                <a:xfrm>
                  <a:off x="7590328" y="3551855"/>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1" name="Freeform: Shape 1040">
                  <a:extLst>
                    <a:ext uri="{FF2B5EF4-FFF2-40B4-BE49-F238E27FC236}">
                      <a16:creationId xmlns:a16="http://schemas.microsoft.com/office/drawing/2014/main" id="{833D4E7C-E8FE-49D5-9DBB-0F9F07569D25}"/>
                    </a:ext>
                  </a:extLst>
                </p:cNvPr>
                <p:cNvSpPr>
                  <a:spLocks noChangeArrowheads="1"/>
                </p:cNvSpPr>
                <p:nvPr/>
              </p:nvSpPr>
              <p:spPr bwMode="auto">
                <a:xfrm>
                  <a:off x="8012666" y="3551855"/>
                  <a:ext cx="47974" cy="50698"/>
                </a:xfrm>
                <a:custGeom>
                  <a:avLst/>
                  <a:gdLst/>
                  <a:ahLst/>
                  <a:cxnLst/>
                  <a:rect l="l" t="t" r="r" b="b"/>
                  <a:pathLst>
                    <a:path w="47974" h="50698">
                      <a:moveTo>
                        <a:pt x="0" y="0"/>
                      </a:moveTo>
                      <a:lnTo>
                        <a:pt x="9846" y="0"/>
                      </a:lnTo>
                      <a:lnTo>
                        <a:pt x="19797" y="28394"/>
                      </a:lnTo>
                      <a:cubicBezTo>
                        <a:pt x="20635" y="30740"/>
                        <a:pt x="21394" y="32988"/>
                        <a:pt x="22075" y="35139"/>
                      </a:cubicBezTo>
                      <a:cubicBezTo>
                        <a:pt x="22756" y="37289"/>
                        <a:pt x="23358" y="39406"/>
                        <a:pt x="23882" y="41490"/>
                      </a:cubicBezTo>
                      <a:lnTo>
                        <a:pt x="24196" y="41490"/>
                      </a:lnTo>
                      <a:cubicBezTo>
                        <a:pt x="24774" y="39406"/>
                        <a:pt x="25425" y="37288"/>
                        <a:pt x="26147" y="35138"/>
                      </a:cubicBezTo>
                      <a:cubicBezTo>
                        <a:pt x="26869" y="32987"/>
                        <a:pt x="27651" y="30736"/>
                        <a:pt x="28491" y="28386"/>
                      </a:cubicBezTo>
                      <a:lnTo>
                        <a:pt x="38337" y="0"/>
                      </a:lnTo>
                      <a:lnTo>
                        <a:pt x="47974" y="0"/>
                      </a:lnTo>
                      <a:lnTo>
                        <a:pt x="28072" y="50698"/>
                      </a:lnTo>
                      <a:lnTo>
                        <a:pt x="19273"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2" name="Freeform: Shape 1041">
                  <a:extLst>
                    <a:ext uri="{FF2B5EF4-FFF2-40B4-BE49-F238E27FC236}">
                      <a16:creationId xmlns:a16="http://schemas.microsoft.com/office/drawing/2014/main" id="{09617E5C-66E4-41F8-96AE-098A0C2A2809}"/>
                    </a:ext>
                  </a:extLst>
                </p:cNvPr>
                <p:cNvSpPr>
                  <a:spLocks noChangeArrowheads="1"/>
                </p:cNvSpPr>
                <p:nvPr/>
              </p:nvSpPr>
              <p:spPr bwMode="auto">
                <a:xfrm>
                  <a:off x="8142463" y="3551856"/>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300" y="41543"/>
                      </a:cubicBezTo>
                      <a:cubicBezTo>
                        <a:pt x="30372" y="39853"/>
                        <a:pt x="31835" y="37915"/>
                        <a:pt x="32689" y="35728"/>
                      </a:cubicBezTo>
                      <a:cubicBezTo>
                        <a:pt x="32953"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3" name="Freeform: Shape 1042">
                  <a:extLst>
                    <a:ext uri="{FF2B5EF4-FFF2-40B4-BE49-F238E27FC236}">
                      <a16:creationId xmlns:a16="http://schemas.microsoft.com/office/drawing/2014/main" id="{F664A852-B9AB-4DFC-BE7C-ED10BD31DE4E}"/>
                    </a:ext>
                  </a:extLst>
                </p:cNvPr>
                <p:cNvSpPr>
                  <a:spLocks noChangeArrowheads="1"/>
                </p:cNvSpPr>
                <p:nvPr/>
              </p:nvSpPr>
              <p:spPr bwMode="auto">
                <a:xfrm>
                  <a:off x="7222300" y="3650848"/>
                  <a:ext cx="33096" cy="75531"/>
                </a:xfrm>
                <a:custGeom>
                  <a:avLst/>
                  <a:gdLst/>
                  <a:ahLst/>
                  <a:cxnLst/>
                  <a:rect l="l" t="t" r="r" b="b"/>
                  <a:pathLst>
                    <a:path w="33096" h="75531">
                      <a:moveTo>
                        <a:pt x="25238" y="1"/>
                      </a:moveTo>
                      <a:cubicBezTo>
                        <a:pt x="26921" y="16"/>
                        <a:pt x="28427" y="169"/>
                        <a:pt x="29757" y="458"/>
                      </a:cubicBezTo>
                      <a:cubicBezTo>
                        <a:pt x="31086" y="748"/>
                        <a:pt x="32199" y="1084"/>
                        <a:pt x="33096" y="1465"/>
                      </a:cubicBezTo>
                      <a:lnTo>
                        <a:pt x="31839" y="8580"/>
                      </a:lnTo>
                      <a:cubicBezTo>
                        <a:pt x="31169" y="8257"/>
                        <a:pt x="30361" y="7986"/>
                        <a:pt x="29416" y="7768"/>
                      </a:cubicBezTo>
                      <a:cubicBezTo>
                        <a:pt x="28471" y="7549"/>
                        <a:pt x="27323" y="7436"/>
                        <a:pt x="25971" y="7427"/>
                      </a:cubicBezTo>
                      <a:cubicBezTo>
                        <a:pt x="22123" y="7547"/>
                        <a:pt x="19499" y="9011"/>
                        <a:pt x="18100" y="11818"/>
                      </a:cubicBezTo>
                      <a:cubicBezTo>
                        <a:pt x="16701" y="14625"/>
                        <a:pt x="16042" y="18054"/>
                        <a:pt x="16123" y="22106"/>
                      </a:cubicBezTo>
                      <a:lnTo>
                        <a:pt x="16123" y="24833"/>
                      </a:lnTo>
                      <a:lnTo>
                        <a:pt x="28381" y="24833"/>
                      </a:lnTo>
                      <a:lnTo>
                        <a:pt x="28381" y="31839"/>
                      </a:lnTo>
                      <a:lnTo>
                        <a:pt x="16123" y="31839"/>
                      </a:lnTo>
                      <a:lnTo>
                        <a:pt x="16123" y="75531"/>
                      </a:lnTo>
                      <a:lnTo>
                        <a:pt x="7020" y="75531"/>
                      </a:lnTo>
                      <a:lnTo>
                        <a:pt x="7020" y="31839"/>
                      </a:lnTo>
                      <a:lnTo>
                        <a:pt x="0" y="31839"/>
                      </a:lnTo>
                      <a:lnTo>
                        <a:pt x="0" y="24833"/>
                      </a:lnTo>
                      <a:lnTo>
                        <a:pt x="7020" y="24833"/>
                      </a:lnTo>
                      <a:lnTo>
                        <a:pt x="7020" y="22421"/>
                      </a:lnTo>
                      <a:cubicBezTo>
                        <a:pt x="7003" y="18819"/>
                        <a:pt x="7456" y="15486"/>
                        <a:pt x="8380" y="12421"/>
                      </a:cubicBezTo>
                      <a:cubicBezTo>
                        <a:pt x="9305" y="9357"/>
                        <a:pt x="10804" y="6786"/>
                        <a:pt x="12879" y="4707"/>
                      </a:cubicBezTo>
                      <a:cubicBezTo>
                        <a:pt x="14636" y="3047"/>
                        <a:pt x="16591" y="1844"/>
                        <a:pt x="18743" y="1099"/>
                      </a:cubicBezTo>
                      <a:cubicBezTo>
                        <a:pt x="20894" y="354"/>
                        <a:pt x="23060" y="-12"/>
                        <a:pt x="25238"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4" name="Freeform: Shape 1043">
                  <a:extLst>
                    <a:ext uri="{FF2B5EF4-FFF2-40B4-BE49-F238E27FC236}">
                      <a16:creationId xmlns:a16="http://schemas.microsoft.com/office/drawing/2014/main" id="{F773B01B-FA39-43EB-AE37-4790FE2B2F37}"/>
                    </a:ext>
                  </a:extLst>
                </p:cNvPr>
                <p:cNvSpPr>
                  <a:spLocks noChangeArrowheads="1"/>
                </p:cNvSpPr>
                <p:nvPr/>
              </p:nvSpPr>
              <p:spPr bwMode="auto">
                <a:xfrm>
                  <a:off x="7323628" y="3652000"/>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2"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5" name="Freeform: Shape 1044">
                  <a:extLst>
                    <a:ext uri="{FF2B5EF4-FFF2-40B4-BE49-F238E27FC236}">
                      <a16:creationId xmlns:a16="http://schemas.microsoft.com/office/drawing/2014/main" id="{832B4C73-E286-42E8-9A45-73F07A9D9EE6}"/>
                    </a:ext>
                  </a:extLst>
                </p:cNvPr>
                <p:cNvSpPr>
                  <a:spLocks noChangeArrowheads="1"/>
                </p:cNvSpPr>
                <p:nvPr/>
              </p:nvSpPr>
              <p:spPr bwMode="auto">
                <a:xfrm>
                  <a:off x="7828452" y="3652000"/>
                  <a:ext cx="43154" cy="74378"/>
                </a:xfrm>
                <a:custGeom>
                  <a:avLst/>
                  <a:gdLst/>
                  <a:ahLst/>
                  <a:cxnLst/>
                  <a:rect l="l" t="t" r="r" b="b"/>
                  <a:pathLst>
                    <a:path w="43154"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1"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7" y="34023"/>
                        <a:pt x="43062" y="38463"/>
                        <a:pt x="43154" y="44202"/>
                      </a:cubicBezTo>
                      <a:lnTo>
                        <a:pt x="43154" y="74378"/>
                      </a:lnTo>
                      <a:lnTo>
                        <a:pt x="33947" y="74378"/>
                      </a:lnTo>
                      <a:lnTo>
                        <a:pt x="33947" y="45250"/>
                      </a:lnTo>
                      <a:cubicBezTo>
                        <a:pt x="34002" y="41050"/>
                        <a:pt x="33133" y="37532"/>
                        <a:pt x="31340" y="34694"/>
                      </a:cubicBezTo>
                      <a:cubicBezTo>
                        <a:pt x="29547" y="31856"/>
                        <a:pt x="26502" y="30381"/>
                        <a:pt x="22206"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6" name="Freeform: Shape 1045">
                  <a:extLst>
                    <a:ext uri="{FF2B5EF4-FFF2-40B4-BE49-F238E27FC236}">
                      <a16:creationId xmlns:a16="http://schemas.microsoft.com/office/drawing/2014/main" id="{F7B5B44F-15A1-424B-8620-BA4C5A330E95}"/>
                    </a:ext>
                  </a:extLst>
                </p:cNvPr>
                <p:cNvSpPr>
                  <a:spLocks noChangeArrowheads="1"/>
                </p:cNvSpPr>
                <p:nvPr/>
              </p:nvSpPr>
              <p:spPr bwMode="auto">
                <a:xfrm>
                  <a:off x="7884451" y="36557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7" name="Freeform: Shape 1046">
                  <a:extLst>
                    <a:ext uri="{FF2B5EF4-FFF2-40B4-BE49-F238E27FC236}">
                      <a16:creationId xmlns:a16="http://schemas.microsoft.com/office/drawing/2014/main" id="{9BF7AC24-930A-4514-A192-D0801949FFCA}"/>
                    </a:ext>
                  </a:extLst>
                </p:cNvPr>
                <p:cNvSpPr>
                  <a:spLocks noChangeArrowheads="1"/>
                </p:cNvSpPr>
                <p:nvPr/>
              </p:nvSpPr>
              <p:spPr bwMode="auto">
                <a:xfrm>
                  <a:off x="7998751" y="365577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8" name="Freeform: Shape 1047">
                  <a:extLst>
                    <a:ext uri="{FF2B5EF4-FFF2-40B4-BE49-F238E27FC236}">
                      <a16:creationId xmlns:a16="http://schemas.microsoft.com/office/drawing/2014/main" id="{2A945BE6-7217-48AF-8D78-66AA0F58A8BA}"/>
                    </a:ext>
                  </a:extLst>
                </p:cNvPr>
                <p:cNvSpPr>
                  <a:spLocks noChangeArrowheads="1"/>
                </p:cNvSpPr>
                <p:nvPr/>
              </p:nvSpPr>
              <p:spPr bwMode="auto">
                <a:xfrm>
                  <a:off x="7279766" y="36635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49" name="Freeform: Shape 1048">
                  <a:extLst>
                    <a:ext uri="{FF2B5EF4-FFF2-40B4-BE49-F238E27FC236}">
                      <a16:creationId xmlns:a16="http://schemas.microsoft.com/office/drawing/2014/main" id="{5247CBB0-2D4D-4A00-A451-9AA352F37D40}"/>
                    </a:ext>
                  </a:extLst>
                </p:cNvPr>
                <p:cNvSpPr>
                  <a:spLocks noChangeArrowheads="1"/>
                </p:cNvSpPr>
                <p:nvPr/>
              </p:nvSpPr>
              <p:spPr bwMode="auto">
                <a:xfrm>
                  <a:off x="7594091" y="366352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0" name="Freeform: Shape 1049">
                  <a:extLst>
                    <a:ext uri="{FF2B5EF4-FFF2-40B4-BE49-F238E27FC236}">
                      <a16:creationId xmlns:a16="http://schemas.microsoft.com/office/drawing/2014/main" id="{89212E82-B45D-4264-860D-87D48887FAE6}"/>
                    </a:ext>
                  </a:extLst>
                </p:cNvPr>
                <p:cNvSpPr>
                  <a:spLocks noChangeArrowheads="1"/>
                </p:cNvSpPr>
                <p:nvPr/>
              </p:nvSpPr>
              <p:spPr bwMode="auto">
                <a:xfrm>
                  <a:off x="7167560" y="367463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8"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7"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1" name="Freeform: Shape 1050">
                  <a:extLst>
                    <a:ext uri="{FF2B5EF4-FFF2-40B4-BE49-F238E27FC236}">
                      <a16:creationId xmlns:a16="http://schemas.microsoft.com/office/drawing/2014/main" id="{AE864893-FC63-4652-ABBA-A684C4A2B883}"/>
                    </a:ext>
                  </a:extLst>
                </p:cNvPr>
                <p:cNvSpPr>
                  <a:spLocks noChangeArrowheads="1"/>
                </p:cNvSpPr>
                <p:nvPr/>
              </p:nvSpPr>
              <p:spPr bwMode="auto">
                <a:xfrm>
                  <a:off x="7377110" y="36746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1" y="43812"/>
                        <a:pt x="40227" y="43060"/>
                      </a:cubicBezTo>
                      <a:lnTo>
                        <a:pt x="41901" y="49656"/>
                      </a:lnTo>
                      <a:cubicBezTo>
                        <a:pt x="40280" y="50432"/>
                        <a:pt x="38055" y="51155"/>
                        <a:pt x="35227" y="51826"/>
                      </a:cubicBezTo>
                      <a:cubicBezTo>
                        <a:pt x="32399" y="52497"/>
                        <a:pt x="28967" y="52855"/>
                        <a:pt x="24932"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2" name="Freeform: Shape 1051">
                  <a:extLst>
                    <a:ext uri="{FF2B5EF4-FFF2-40B4-BE49-F238E27FC236}">
                      <a16:creationId xmlns:a16="http://schemas.microsoft.com/office/drawing/2014/main" id="{598C9A80-D7D0-4A04-87C2-82062413C26F}"/>
                    </a:ext>
                  </a:extLst>
                </p:cNvPr>
                <p:cNvSpPr>
                  <a:spLocks noChangeArrowheads="1"/>
                </p:cNvSpPr>
                <p:nvPr/>
              </p:nvSpPr>
              <p:spPr bwMode="auto">
                <a:xfrm>
                  <a:off x="7456558" y="36746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3"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2"/>
                        <a:pt x="371" y="11403"/>
                        <a:pt x="288" y="8696"/>
                      </a:cubicBezTo>
                      <a:cubicBezTo>
                        <a:pt x="205" y="5989"/>
                        <a:pt x="109" y="3440"/>
                        <a:pt x="0" y="1048"/>
                      </a:cubicBezTo>
                      <a:lnTo>
                        <a:pt x="8162"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20" y="31794"/>
                        <a:pt x="9550" y="32449"/>
                        <a:pt x="9613" y="33078"/>
                      </a:cubicBezTo>
                      <a:cubicBezTo>
                        <a:pt x="9677" y="33707"/>
                        <a:pt x="9786" y="34310"/>
                        <a:pt x="9941" y="34886"/>
                      </a:cubicBezTo>
                      <a:cubicBezTo>
                        <a:pt x="10839" y="38133"/>
                        <a:pt x="12529" y="40732"/>
                        <a:pt x="15012" y="42682"/>
                      </a:cubicBezTo>
                      <a:cubicBezTo>
                        <a:pt x="17495" y="44631"/>
                        <a:pt x="20417"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3" name="Freeform: Shape 1052">
                  <a:extLst>
                    <a:ext uri="{FF2B5EF4-FFF2-40B4-BE49-F238E27FC236}">
                      <a16:creationId xmlns:a16="http://schemas.microsoft.com/office/drawing/2014/main" id="{63CD5FC7-FED0-49FC-BC35-951A500144E9}"/>
                    </a:ext>
                  </a:extLst>
                </p:cNvPr>
                <p:cNvSpPr>
                  <a:spLocks noChangeArrowheads="1"/>
                </p:cNvSpPr>
                <p:nvPr/>
              </p:nvSpPr>
              <p:spPr bwMode="auto">
                <a:xfrm>
                  <a:off x="7510147" y="3674632"/>
                  <a:ext cx="40325" cy="52898"/>
                </a:xfrm>
                <a:custGeom>
                  <a:avLst/>
                  <a:gdLst/>
                  <a:ahLst/>
                  <a:cxnLst/>
                  <a:rect l="l" t="t" r="r" b="b"/>
                  <a:pathLst>
                    <a:path w="40325" h="52898">
                      <a:moveTo>
                        <a:pt x="20320" y="0"/>
                      </a:moveTo>
                      <a:cubicBezTo>
                        <a:pt x="25439" y="68"/>
                        <a:pt x="29402" y="1106"/>
                        <a:pt x="32208" y="3114"/>
                      </a:cubicBezTo>
                      <a:cubicBezTo>
                        <a:pt x="35014" y="5121"/>
                        <a:pt x="36958" y="7688"/>
                        <a:pt x="38041" y="10814"/>
                      </a:cubicBezTo>
                      <a:cubicBezTo>
                        <a:pt x="39124" y="13940"/>
                        <a:pt x="39641" y="17215"/>
                        <a:pt x="39592" y="20638"/>
                      </a:cubicBezTo>
                      <a:lnTo>
                        <a:pt x="39592" y="39592"/>
                      </a:lnTo>
                      <a:cubicBezTo>
                        <a:pt x="39590" y="41807"/>
                        <a:pt x="39646" y="43951"/>
                        <a:pt x="39762" y="46022"/>
                      </a:cubicBezTo>
                      <a:cubicBezTo>
                        <a:pt x="39878" y="48094"/>
                        <a:pt x="40065" y="50002"/>
                        <a:pt x="40325" y="51746"/>
                      </a:cubicBezTo>
                      <a:lnTo>
                        <a:pt x="32059" y="51746"/>
                      </a:lnTo>
                      <a:lnTo>
                        <a:pt x="31327" y="45367"/>
                      </a:lnTo>
                      <a:lnTo>
                        <a:pt x="31013" y="45367"/>
                      </a:lnTo>
                      <a:cubicBezTo>
                        <a:pt x="29580" y="47420"/>
                        <a:pt x="27545" y="49172"/>
                        <a:pt x="24907" y="50623"/>
                      </a:cubicBezTo>
                      <a:cubicBezTo>
                        <a:pt x="22268" y="52075"/>
                        <a:pt x="19132" y="52833"/>
                        <a:pt x="15497" y="52898"/>
                      </a:cubicBezTo>
                      <a:cubicBezTo>
                        <a:pt x="10360" y="52750"/>
                        <a:pt x="6494" y="51242"/>
                        <a:pt x="3899" y="48372"/>
                      </a:cubicBezTo>
                      <a:cubicBezTo>
                        <a:pt x="1304" y="45503"/>
                        <a:pt x="4" y="42160"/>
                        <a:pt x="0" y="38343"/>
                      </a:cubicBezTo>
                      <a:cubicBezTo>
                        <a:pt x="45" y="32184"/>
                        <a:pt x="2676" y="27495"/>
                        <a:pt x="7893" y="24276"/>
                      </a:cubicBezTo>
                      <a:cubicBezTo>
                        <a:pt x="13110" y="21057"/>
                        <a:pt x="20642" y="19461"/>
                        <a:pt x="30489" y="19488"/>
                      </a:cubicBezTo>
                      <a:lnTo>
                        <a:pt x="30489" y="18439"/>
                      </a:lnTo>
                      <a:cubicBezTo>
                        <a:pt x="30539" y="17006"/>
                        <a:pt x="30311" y="15386"/>
                        <a:pt x="29806" y="13580"/>
                      </a:cubicBezTo>
                      <a:cubicBezTo>
                        <a:pt x="29300" y="11773"/>
                        <a:pt x="28219" y="10200"/>
                        <a:pt x="26560" y="8860"/>
                      </a:cubicBezTo>
                      <a:cubicBezTo>
                        <a:pt x="24901" y="7520"/>
                        <a:pt x="22367" y="6832"/>
                        <a:pt x="18957" y="6797"/>
                      </a:cubicBezTo>
                      <a:cubicBezTo>
                        <a:pt x="16515" y="6804"/>
                        <a:pt x="14139" y="7131"/>
                        <a:pt x="11829" y="7780"/>
                      </a:cubicBezTo>
                      <a:cubicBezTo>
                        <a:pt x="9519" y="8429"/>
                        <a:pt x="7459" y="9360"/>
                        <a:pt x="5650" y="10573"/>
                      </a:cubicBezTo>
                      <a:lnTo>
                        <a:pt x="3557" y="4392"/>
                      </a:lnTo>
                      <a:cubicBezTo>
                        <a:pt x="5687" y="3065"/>
                        <a:pt x="8204" y="2006"/>
                        <a:pt x="11110" y="1215"/>
                      </a:cubicBezTo>
                      <a:cubicBezTo>
                        <a:pt x="14015" y="425"/>
                        <a:pt x="17085" y="19"/>
                        <a:pt x="20320" y="0"/>
                      </a:cubicBezTo>
                      <a:close/>
                      <a:moveTo>
                        <a:pt x="30699" y="25866"/>
                      </a:moveTo>
                      <a:cubicBezTo>
                        <a:pt x="27265" y="25759"/>
                        <a:pt x="23917" y="25986"/>
                        <a:pt x="20654" y="26546"/>
                      </a:cubicBezTo>
                      <a:cubicBezTo>
                        <a:pt x="17391" y="27106"/>
                        <a:pt x="14687" y="28226"/>
                        <a:pt x="12542" y="29905"/>
                      </a:cubicBezTo>
                      <a:cubicBezTo>
                        <a:pt x="10398" y="31583"/>
                        <a:pt x="9286" y="34047"/>
                        <a:pt x="9207" y="37294"/>
                      </a:cubicBezTo>
                      <a:cubicBezTo>
                        <a:pt x="9277" y="40321"/>
                        <a:pt x="10133" y="42549"/>
                        <a:pt x="11776" y="43978"/>
                      </a:cubicBezTo>
                      <a:cubicBezTo>
                        <a:pt x="13418" y="45406"/>
                        <a:pt x="15427" y="46114"/>
                        <a:pt x="17804" y="46101"/>
                      </a:cubicBezTo>
                      <a:cubicBezTo>
                        <a:pt x="21167" y="46016"/>
                        <a:pt x="23902" y="45138"/>
                        <a:pt x="26007" y="43467"/>
                      </a:cubicBezTo>
                      <a:cubicBezTo>
                        <a:pt x="28113" y="41796"/>
                        <a:pt x="29537" y="39843"/>
                        <a:pt x="30280" y="37609"/>
                      </a:cubicBezTo>
                      <a:cubicBezTo>
                        <a:pt x="30435" y="37080"/>
                        <a:pt x="30544" y="36564"/>
                        <a:pt x="30607" y="36061"/>
                      </a:cubicBezTo>
                      <a:cubicBezTo>
                        <a:pt x="30671" y="35559"/>
                        <a:pt x="30701" y="35094"/>
                        <a:pt x="30699" y="34667"/>
                      </a:cubicBezTo>
                      <a:lnTo>
                        <a:pt x="30699" y="25866"/>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4" name="Freeform: Shape 1053">
                  <a:extLst>
                    <a:ext uri="{FF2B5EF4-FFF2-40B4-BE49-F238E27FC236}">
                      <a16:creationId xmlns:a16="http://schemas.microsoft.com/office/drawing/2014/main" id="{2B915700-E04A-4BF1-BBF2-3B419DC1DAD7}"/>
                    </a:ext>
                  </a:extLst>
                </p:cNvPr>
                <p:cNvSpPr>
                  <a:spLocks noChangeArrowheads="1"/>
                </p:cNvSpPr>
                <p:nvPr/>
              </p:nvSpPr>
              <p:spPr bwMode="auto">
                <a:xfrm>
                  <a:off x="7561334" y="36746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3" y="8792"/>
                        <a:pt x="24498" y="8731"/>
                        <a:pt x="23994" y="8709"/>
                      </a:cubicBezTo>
                      <a:cubicBezTo>
                        <a:pt x="23490"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5" name="Freeform: Shape 1054">
                  <a:extLst>
                    <a:ext uri="{FF2B5EF4-FFF2-40B4-BE49-F238E27FC236}">
                      <a16:creationId xmlns:a16="http://schemas.microsoft.com/office/drawing/2014/main" id="{B177250A-87B4-446E-BD01-996A16CA3FB3}"/>
                    </a:ext>
                  </a:extLst>
                </p:cNvPr>
                <p:cNvSpPr>
                  <a:spLocks noChangeArrowheads="1"/>
                </p:cNvSpPr>
                <p:nvPr/>
              </p:nvSpPr>
              <p:spPr bwMode="auto">
                <a:xfrm>
                  <a:off x="7637533" y="3674628"/>
                  <a:ext cx="43574" cy="51750"/>
                </a:xfrm>
                <a:custGeom>
                  <a:avLst/>
                  <a:gdLst/>
                  <a:ahLst/>
                  <a:cxnLst/>
                  <a:rect l="l" t="t" r="r" b="b"/>
                  <a:pathLst>
                    <a:path w="43574" h="51750">
                      <a:moveTo>
                        <a:pt x="25666" y="4"/>
                      </a:moveTo>
                      <a:cubicBezTo>
                        <a:pt x="28098" y="-52"/>
                        <a:pt x="30686" y="524"/>
                        <a:pt x="33430" y="1732"/>
                      </a:cubicBezTo>
                      <a:cubicBezTo>
                        <a:pt x="36174" y="2941"/>
                        <a:pt x="38528" y="5115"/>
                        <a:pt x="40492" y="8255"/>
                      </a:cubicBezTo>
                      <a:cubicBezTo>
                        <a:pt x="42455" y="11395"/>
                        <a:pt x="43483" y="15835"/>
                        <a:pt x="43574" y="21574"/>
                      </a:cubicBezTo>
                      <a:lnTo>
                        <a:pt x="43574"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9" y="18213"/>
                        <a:pt x="9784" y="18955"/>
                      </a:cubicBezTo>
                      <a:cubicBezTo>
                        <a:pt x="9679" y="19697"/>
                        <a:pt x="9626" y="20466"/>
                        <a:pt x="9626" y="21260"/>
                      </a:cubicBezTo>
                      <a:lnTo>
                        <a:pt x="9626" y="51750"/>
                      </a:lnTo>
                      <a:lnTo>
                        <a:pt x="419" y="51750"/>
                      </a:lnTo>
                      <a:lnTo>
                        <a:pt x="419" y="14774"/>
                      </a:lnTo>
                      <a:cubicBezTo>
                        <a:pt x="422"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6" name="Freeform: Shape 1055">
                  <a:extLst>
                    <a:ext uri="{FF2B5EF4-FFF2-40B4-BE49-F238E27FC236}">
                      <a16:creationId xmlns:a16="http://schemas.microsoft.com/office/drawing/2014/main" id="{9EB65A5E-3BBB-4A93-8057-6736A1D04502}"/>
                    </a:ext>
                  </a:extLst>
                </p:cNvPr>
                <p:cNvSpPr>
                  <a:spLocks noChangeArrowheads="1"/>
                </p:cNvSpPr>
                <p:nvPr/>
              </p:nvSpPr>
              <p:spPr bwMode="auto">
                <a:xfrm>
                  <a:off x="7691435" y="367463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0" y="19479"/>
                        <a:pt x="35579" y="17338"/>
                        <a:pt x="34870" y="15055"/>
                      </a:cubicBezTo>
                      <a:cubicBezTo>
                        <a:pt x="34161" y="12771"/>
                        <a:pt x="32870" y="10809"/>
                        <a:pt x="30996" y="9167"/>
                      </a:cubicBezTo>
                      <a:cubicBezTo>
                        <a:pt x="29122" y="7524"/>
                        <a:pt x="26471"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7" name="Freeform: Shape 1056">
                  <a:extLst>
                    <a:ext uri="{FF2B5EF4-FFF2-40B4-BE49-F238E27FC236}">
                      <a16:creationId xmlns:a16="http://schemas.microsoft.com/office/drawing/2014/main" id="{C596E689-0B49-4F80-B3BE-23419AF35E46}"/>
                    </a:ext>
                  </a:extLst>
                </p:cNvPr>
                <p:cNvSpPr>
                  <a:spLocks noChangeArrowheads="1"/>
                </p:cNvSpPr>
                <p:nvPr/>
              </p:nvSpPr>
              <p:spPr bwMode="auto">
                <a:xfrm>
                  <a:off x="7751834" y="3674632"/>
                  <a:ext cx="25447" cy="51746"/>
                </a:xfrm>
                <a:custGeom>
                  <a:avLst/>
                  <a:gdLst/>
                  <a:ahLst/>
                  <a:cxnLst/>
                  <a:rect l="l" t="t" r="r" b="b"/>
                  <a:pathLst>
                    <a:path w="25447" h="51746">
                      <a:moveTo>
                        <a:pt x="22933" y="0"/>
                      </a:moveTo>
                      <a:cubicBezTo>
                        <a:pt x="23398" y="2"/>
                        <a:pt x="23830" y="24"/>
                        <a:pt x="24229" y="65"/>
                      </a:cubicBezTo>
                      <a:cubicBezTo>
                        <a:pt x="24629" y="107"/>
                        <a:pt x="25035" y="155"/>
                        <a:pt x="25447" y="209"/>
                      </a:cubicBezTo>
                      <a:lnTo>
                        <a:pt x="25447" y="8893"/>
                      </a:lnTo>
                      <a:cubicBezTo>
                        <a:pt x="24982" y="8792"/>
                        <a:pt x="24498" y="8731"/>
                        <a:pt x="23994" y="8709"/>
                      </a:cubicBezTo>
                      <a:cubicBezTo>
                        <a:pt x="23489" y="8687"/>
                        <a:pt x="22926" y="8679"/>
                        <a:pt x="22304" y="8683"/>
                      </a:cubicBezTo>
                      <a:cubicBezTo>
                        <a:pt x="19026" y="8740"/>
                        <a:pt x="16310" y="9831"/>
                        <a:pt x="14158" y="11957"/>
                      </a:cubicBezTo>
                      <a:cubicBezTo>
                        <a:pt x="12006" y="14083"/>
                        <a:pt x="10600" y="16904"/>
                        <a:pt x="9941" y="20418"/>
                      </a:cubicBezTo>
                      <a:cubicBezTo>
                        <a:pt x="9836" y="21055"/>
                        <a:pt x="9757" y="21745"/>
                        <a:pt x="9705" y="22487"/>
                      </a:cubicBezTo>
                      <a:cubicBezTo>
                        <a:pt x="9653" y="23229"/>
                        <a:pt x="9626" y="23972"/>
                        <a:pt x="9626" y="24714"/>
                      </a:cubicBezTo>
                      <a:lnTo>
                        <a:pt x="9626" y="51746"/>
                      </a:lnTo>
                      <a:lnTo>
                        <a:pt x="419" y="51746"/>
                      </a:lnTo>
                      <a:lnTo>
                        <a:pt x="419" y="16865"/>
                      </a:lnTo>
                      <a:cubicBezTo>
                        <a:pt x="422" y="13888"/>
                        <a:pt x="391" y="11095"/>
                        <a:pt x="328" y="8485"/>
                      </a:cubicBezTo>
                      <a:cubicBezTo>
                        <a:pt x="264" y="5875"/>
                        <a:pt x="155" y="3396"/>
                        <a:pt x="0" y="1048"/>
                      </a:cubicBezTo>
                      <a:lnTo>
                        <a:pt x="8057" y="1048"/>
                      </a:lnTo>
                      <a:lnTo>
                        <a:pt x="8476" y="11093"/>
                      </a:lnTo>
                      <a:lnTo>
                        <a:pt x="8789" y="11093"/>
                      </a:lnTo>
                      <a:cubicBezTo>
                        <a:pt x="10000" y="7654"/>
                        <a:pt x="11873" y="4955"/>
                        <a:pt x="14407" y="2995"/>
                      </a:cubicBezTo>
                      <a:cubicBezTo>
                        <a:pt x="16941" y="1035"/>
                        <a:pt x="19783" y="37"/>
                        <a:pt x="2293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8" name="Freeform: Shape 1057">
                  <a:extLst>
                    <a:ext uri="{FF2B5EF4-FFF2-40B4-BE49-F238E27FC236}">
                      <a16:creationId xmlns:a16="http://schemas.microsoft.com/office/drawing/2014/main" id="{80FFC764-671E-4223-B492-E0DA458CFB41}"/>
                    </a:ext>
                  </a:extLst>
                </p:cNvPr>
                <p:cNvSpPr>
                  <a:spLocks noChangeArrowheads="1"/>
                </p:cNvSpPr>
                <p:nvPr/>
              </p:nvSpPr>
              <p:spPr bwMode="auto">
                <a:xfrm>
                  <a:off x="7786895" y="3674632"/>
                  <a:ext cx="33096" cy="52898"/>
                </a:xfrm>
                <a:custGeom>
                  <a:avLst/>
                  <a:gdLst/>
                  <a:ahLst/>
                  <a:cxnLst/>
                  <a:rect l="l" t="t" r="r" b="b"/>
                  <a:pathLst>
                    <a:path w="33096" h="52898">
                      <a:moveTo>
                        <a:pt x="18854" y="0"/>
                      </a:moveTo>
                      <a:cubicBezTo>
                        <a:pt x="21447" y="19"/>
                        <a:pt x="23809" y="320"/>
                        <a:pt x="25940" y="902"/>
                      </a:cubicBezTo>
                      <a:cubicBezTo>
                        <a:pt x="28071" y="1483"/>
                        <a:pt x="29829" y="2229"/>
                        <a:pt x="31212" y="3137"/>
                      </a:cubicBezTo>
                      <a:lnTo>
                        <a:pt x="29015" y="9837"/>
                      </a:lnTo>
                      <a:cubicBezTo>
                        <a:pt x="28008" y="9160"/>
                        <a:pt x="26621" y="8496"/>
                        <a:pt x="24854" y="7845"/>
                      </a:cubicBezTo>
                      <a:cubicBezTo>
                        <a:pt x="23087" y="7195"/>
                        <a:pt x="21017" y="6845"/>
                        <a:pt x="18645" y="6797"/>
                      </a:cubicBezTo>
                      <a:cubicBezTo>
                        <a:pt x="15909" y="6850"/>
                        <a:pt x="13829" y="7531"/>
                        <a:pt x="12404" y="8841"/>
                      </a:cubicBezTo>
                      <a:cubicBezTo>
                        <a:pt x="10980" y="10151"/>
                        <a:pt x="10263" y="11776"/>
                        <a:pt x="10255" y="13715"/>
                      </a:cubicBezTo>
                      <a:cubicBezTo>
                        <a:pt x="10239" y="15747"/>
                        <a:pt x="11004" y="17394"/>
                        <a:pt x="12549" y="18654"/>
                      </a:cubicBezTo>
                      <a:cubicBezTo>
                        <a:pt x="14093" y="19914"/>
                        <a:pt x="16510" y="21167"/>
                        <a:pt x="19798" y="22414"/>
                      </a:cubicBezTo>
                      <a:cubicBezTo>
                        <a:pt x="24156" y="23997"/>
                        <a:pt x="27459" y="25993"/>
                        <a:pt x="29707" y="28401"/>
                      </a:cubicBezTo>
                      <a:cubicBezTo>
                        <a:pt x="31955" y="30810"/>
                        <a:pt x="33085" y="33880"/>
                        <a:pt x="33096" y="37611"/>
                      </a:cubicBezTo>
                      <a:cubicBezTo>
                        <a:pt x="33050" y="42191"/>
                        <a:pt x="31388" y="45865"/>
                        <a:pt x="28110" y="48634"/>
                      </a:cubicBezTo>
                      <a:cubicBezTo>
                        <a:pt x="24832" y="51403"/>
                        <a:pt x="20208" y="52824"/>
                        <a:pt x="14240" y="52898"/>
                      </a:cubicBezTo>
                      <a:cubicBezTo>
                        <a:pt x="11439" y="52881"/>
                        <a:pt x="8816" y="52550"/>
                        <a:pt x="6372" y="51905"/>
                      </a:cubicBezTo>
                      <a:cubicBezTo>
                        <a:pt x="3927" y="51260"/>
                        <a:pt x="1803" y="50406"/>
                        <a:pt x="0" y="49342"/>
                      </a:cubicBezTo>
                      <a:lnTo>
                        <a:pt x="2199" y="42433"/>
                      </a:lnTo>
                      <a:cubicBezTo>
                        <a:pt x="3657" y="43315"/>
                        <a:pt x="5475" y="44118"/>
                        <a:pt x="7653" y="44843"/>
                      </a:cubicBezTo>
                      <a:cubicBezTo>
                        <a:pt x="9832" y="45568"/>
                        <a:pt x="12097" y="45952"/>
                        <a:pt x="14450" y="45996"/>
                      </a:cubicBezTo>
                      <a:cubicBezTo>
                        <a:pt x="17747" y="45950"/>
                        <a:pt x="20198" y="45230"/>
                        <a:pt x="21804" y="43834"/>
                      </a:cubicBezTo>
                      <a:cubicBezTo>
                        <a:pt x="23410" y="42439"/>
                        <a:pt x="24209" y="40644"/>
                        <a:pt x="24203" y="38450"/>
                      </a:cubicBezTo>
                      <a:cubicBezTo>
                        <a:pt x="24233" y="36297"/>
                        <a:pt x="23517" y="34524"/>
                        <a:pt x="22053" y="33131"/>
                      </a:cubicBezTo>
                      <a:cubicBezTo>
                        <a:pt x="20589" y="31738"/>
                        <a:pt x="18194" y="30436"/>
                        <a:pt x="14869" y="29226"/>
                      </a:cubicBezTo>
                      <a:cubicBezTo>
                        <a:pt x="10273" y="27541"/>
                        <a:pt x="6870" y="25488"/>
                        <a:pt x="4659" y="23069"/>
                      </a:cubicBezTo>
                      <a:cubicBezTo>
                        <a:pt x="2447" y="20649"/>
                        <a:pt x="1348" y="17916"/>
                        <a:pt x="1362" y="14867"/>
                      </a:cubicBezTo>
                      <a:cubicBezTo>
                        <a:pt x="1416" y="10671"/>
                        <a:pt x="2982" y="7172"/>
                        <a:pt x="6059" y="4368"/>
                      </a:cubicBezTo>
                      <a:cubicBezTo>
                        <a:pt x="9137" y="1564"/>
                        <a:pt x="13402" y="108"/>
                        <a:pt x="1885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59" name="Freeform: Shape 1058">
                  <a:extLst>
                    <a:ext uri="{FF2B5EF4-FFF2-40B4-BE49-F238E27FC236}">
                      <a16:creationId xmlns:a16="http://schemas.microsoft.com/office/drawing/2014/main" id="{09B90D71-719E-48B8-8EC9-CCA40BEB9A5D}"/>
                    </a:ext>
                  </a:extLst>
                </p:cNvPr>
                <p:cNvSpPr>
                  <a:spLocks noChangeArrowheads="1"/>
                </p:cNvSpPr>
                <p:nvPr/>
              </p:nvSpPr>
              <p:spPr bwMode="auto">
                <a:xfrm>
                  <a:off x="7913758" y="3674633"/>
                  <a:ext cx="48498" cy="72491"/>
                </a:xfrm>
                <a:custGeom>
                  <a:avLst/>
                  <a:gdLst/>
                  <a:ahLst/>
                  <a:cxnLst/>
                  <a:rect l="l" t="t" r="r" b="b"/>
                  <a:pathLst>
                    <a:path w="48498" h="72491">
                      <a:moveTo>
                        <a:pt x="26922" y="0"/>
                      </a:moveTo>
                      <a:cubicBezTo>
                        <a:pt x="33232" y="113"/>
                        <a:pt x="38374" y="2477"/>
                        <a:pt x="42348" y="7093"/>
                      </a:cubicBezTo>
                      <a:cubicBezTo>
                        <a:pt x="46322" y="11709"/>
                        <a:pt x="48372" y="17899"/>
                        <a:pt x="48498" y="25663"/>
                      </a:cubicBezTo>
                      <a:cubicBezTo>
                        <a:pt x="48434" y="31741"/>
                        <a:pt x="47318" y="36796"/>
                        <a:pt x="45152" y="40829"/>
                      </a:cubicBezTo>
                      <a:cubicBezTo>
                        <a:pt x="42986" y="44863"/>
                        <a:pt x="40156" y="47883"/>
                        <a:pt x="36662" y="49890"/>
                      </a:cubicBezTo>
                      <a:cubicBezTo>
                        <a:pt x="33168" y="51897"/>
                        <a:pt x="29397" y="52900"/>
                        <a:pt x="25350" y="52898"/>
                      </a:cubicBezTo>
                      <a:cubicBezTo>
                        <a:pt x="21954" y="52881"/>
                        <a:pt x="18892" y="52183"/>
                        <a:pt x="16165" y="50806"/>
                      </a:cubicBezTo>
                      <a:cubicBezTo>
                        <a:pt x="13437" y="49429"/>
                        <a:pt x="11293" y="47476"/>
                        <a:pt x="9731" y="44948"/>
                      </a:cubicBezTo>
                      <a:lnTo>
                        <a:pt x="9522" y="44948"/>
                      </a:lnTo>
                      <a:lnTo>
                        <a:pt x="9522" y="72491"/>
                      </a:lnTo>
                      <a:lnTo>
                        <a:pt x="419" y="72491"/>
                      </a:lnTo>
                      <a:lnTo>
                        <a:pt x="419" y="17602"/>
                      </a:lnTo>
                      <a:cubicBezTo>
                        <a:pt x="415" y="14372"/>
                        <a:pt x="371" y="11403"/>
                        <a:pt x="288" y="8696"/>
                      </a:cubicBezTo>
                      <a:cubicBezTo>
                        <a:pt x="205" y="5989"/>
                        <a:pt x="109" y="3440"/>
                        <a:pt x="0" y="1048"/>
                      </a:cubicBezTo>
                      <a:lnTo>
                        <a:pt x="8161" y="1048"/>
                      </a:lnTo>
                      <a:lnTo>
                        <a:pt x="8685" y="9732"/>
                      </a:lnTo>
                      <a:lnTo>
                        <a:pt x="8894" y="9732"/>
                      </a:lnTo>
                      <a:cubicBezTo>
                        <a:pt x="10732" y="6624"/>
                        <a:pt x="13160" y="4230"/>
                        <a:pt x="16178" y="2550"/>
                      </a:cubicBezTo>
                      <a:cubicBezTo>
                        <a:pt x="19196" y="869"/>
                        <a:pt x="22777" y="19"/>
                        <a:pt x="26922" y="0"/>
                      </a:cubicBezTo>
                      <a:close/>
                      <a:moveTo>
                        <a:pt x="24092" y="7321"/>
                      </a:moveTo>
                      <a:cubicBezTo>
                        <a:pt x="20864" y="7360"/>
                        <a:pt x="17964" y="8382"/>
                        <a:pt x="15392" y="10388"/>
                      </a:cubicBezTo>
                      <a:cubicBezTo>
                        <a:pt x="12819" y="12393"/>
                        <a:pt x="11072" y="15147"/>
                        <a:pt x="10151" y="18650"/>
                      </a:cubicBezTo>
                      <a:cubicBezTo>
                        <a:pt x="9987" y="19235"/>
                        <a:pt x="9843" y="19846"/>
                        <a:pt x="9718" y="20483"/>
                      </a:cubicBezTo>
                      <a:cubicBezTo>
                        <a:pt x="9594" y="21121"/>
                        <a:pt x="9528" y="21732"/>
                        <a:pt x="9522" y="22317"/>
                      </a:cubicBezTo>
                      <a:lnTo>
                        <a:pt x="9522" y="31113"/>
                      </a:lnTo>
                      <a:cubicBezTo>
                        <a:pt x="9519" y="31794"/>
                        <a:pt x="9550" y="32449"/>
                        <a:pt x="9613" y="33078"/>
                      </a:cubicBezTo>
                      <a:cubicBezTo>
                        <a:pt x="9677" y="33707"/>
                        <a:pt x="9786" y="34310"/>
                        <a:pt x="9941" y="34886"/>
                      </a:cubicBezTo>
                      <a:cubicBezTo>
                        <a:pt x="10838" y="38133"/>
                        <a:pt x="12529" y="40732"/>
                        <a:pt x="15012" y="42682"/>
                      </a:cubicBezTo>
                      <a:cubicBezTo>
                        <a:pt x="17495" y="44631"/>
                        <a:pt x="20416" y="45632"/>
                        <a:pt x="23777" y="45682"/>
                      </a:cubicBezTo>
                      <a:cubicBezTo>
                        <a:pt x="28684" y="45592"/>
                        <a:pt x="32471" y="43780"/>
                        <a:pt x="35137" y="40245"/>
                      </a:cubicBezTo>
                      <a:cubicBezTo>
                        <a:pt x="37804" y="36710"/>
                        <a:pt x="39153" y="31989"/>
                        <a:pt x="39186" y="26082"/>
                      </a:cubicBezTo>
                      <a:cubicBezTo>
                        <a:pt x="39166" y="20899"/>
                        <a:pt x="37869" y="16514"/>
                        <a:pt x="35295" y="12928"/>
                      </a:cubicBezTo>
                      <a:cubicBezTo>
                        <a:pt x="32720" y="9343"/>
                        <a:pt x="28986" y="7474"/>
                        <a:pt x="24092" y="732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0" name="Freeform: Shape 1059">
                  <a:extLst>
                    <a:ext uri="{FF2B5EF4-FFF2-40B4-BE49-F238E27FC236}">
                      <a16:creationId xmlns:a16="http://schemas.microsoft.com/office/drawing/2014/main" id="{100B4420-5995-48C7-8F1D-3BD4E65D3FB4}"/>
                    </a:ext>
                  </a:extLst>
                </p:cNvPr>
                <p:cNvSpPr>
                  <a:spLocks noChangeArrowheads="1"/>
                </p:cNvSpPr>
                <p:nvPr/>
              </p:nvSpPr>
              <p:spPr bwMode="auto">
                <a:xfrm>
                  <a:off x="8028059" y="3674628"/>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3" y="15835"/>
                        <a:pt x="43573" y="21574"/>
                      </a:cubicBezTo>
                      <a:lnTo>
                        <a:pt x="43573" y="51750"/>
                      </a:lnTo>
                      <a:lnTo>
                        <a:pt x="34366" y="51750"/>
                      </a:lnTo>
                      <a:lnTo>
                        <a:pt x="34366" y="22517"/>
                      </a:lnTo>
                      <a:cubicBezTo>
                        <a:pt x="34421" y="18318"/>
                        <a:pt x="33552" y="14799"/>
                        <a:pt x="31759" y="11961"/>
                      </a:cubicBezTo>
                      <a:cubicBezTo>
                        <a:pt x="29966" y="9124"/>
                        <a:pt x="26921" y="7648"/>
                        <a:pt x="22626"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1" name="Freeform: Shape 1060">
                  <a:extLst>
                    <a:ext uri="{FF2B5EF4-FFF2-40B4-BE49-F238E27FC236}">
                      <a16:creationId xmlns:a16="http://schemas.microsoft.com/office/drawing/2014/main" id="{684C4E02-E34D-4DA7-8AA1-2D3461308D5E}"/>
                    </a:ext>
                  </a:extLst>
                </p:cNvPr>
                <p:cNvSpPr>
                  <a:spLocks noChangeArrowheads="1"/>
                </p:cNvSpPr>
                <p:nvPr/>
              </p:nvSpPr>
              <p:spPr bwMode="auto">
                <a:xfrm>
                  <a:off x="7885603" y="36756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2" name="Freeform: Shape 1061">
                  <a:extLst>
                    <a:ext uri="{FF2B5EF4-FFF2-40B4-BE49-F238E27FC236}">
                      <a16:creationId xmlns:a16="http://schemas.microsoft.com/office/drawing/2014/main" id="{1945C22E-6E1C-46B7-B614-DA78BC700A25}"/>
                    </a:ext>
                  </a:extLst>
                </p:cNvPr>
                <p:cNvSpPr>
                  <a:spLocks noChangeArrowheads="1"/>
                </p:cNvSpPr>
                <p:nvPr/>
              </p:nvSpPr>
              <p:spPr bwMode="auto">
                <a:xfrm>
                  <a:off x="7999903" y="367568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3" name="Freeform: Shape 1062">
                  <a:extLst>
                    <a:ext uri="{FF2B5EF4-FFF2-40B4-BE49-F238E27FC236}">
                      <a16:creationId xmlns:a16="http://schemas.microsoft.com/office/drawing/2014/main" id="{6715BCEA-AE9E-4A56-B0F0-F15A17B75E9D}"/>
                    </a:ext>
                  </a:extLst>
                </p:cNvPr>
                <p:cNvSpPr>
                  <a:spLocks noChangeArrowheads="1"/>
                </p:cNvSpPr>
                <p:nvPr/>
              </p:nvSpPr>
              <p:spPr bwMode="auto">
                <a:xfrm>
                  <a:off x="7323628" y="3785350"/>
                  <a:ext cx="43155" cy="74378"/>
                </a:xfrm>
                <a:custGeom>
                  <a:avLst/>
                  <a:gdLst/>
                  <a:ahLst/>
                  <a:cxnLst/>
                  <a:rect l="l" t="t" r="r" b="b"/>
                  <a:pathLst>
                    <a:path w="43155" h="74378">
                      <a:moveTo>
                        <a:pt x="0" y="0"/>
                      </a:moveTo>
                      <a:lnTo>
                        <a:pt x="9207" y="0"/>
                      </a:lnTo>
                      <a:lnTo>
                        <a:pt x="9207" y="31734"/>
                      </a:lnTo>
                      <a:lnTo>
                        <a:pt x="9417" y="31734"/>
                      </a:lnTo>
                      <a:cubicBezTo>
                        <a:pt x="10157" y="30412"/>
                        <a:pt x="11088" y="29183"/>
                        <a:pt x="12208" y="28045"/>
                      </a:cubicBezTo>
                      <a:cubicBezTo>
                        <a:pt x="13329" y="26907"/>
                        <a:pt x="14600" y="25940"/>
                        <a:pt x="16021" y="25142"/>
                      </a:cubicBezTo>
                      <a:cubicBezTo>
                        <a:pt x="17391" y="24351"/>
                        <a:pt x="18872" y="23737"/>
                        <a:pt x="20464" y="23299"/>
                      </a:cubicBezTo>
                      <a:cubicBezTo>
                        <a:pt x="22056" y="22861"/>
                        <a:pt x="23720" y="22638"/>
                        <a:pt x="25456" y="22632"/>
                      </a:cubicBezTo>
                      <a:cubicBezTo>
                        <a:pt x="27820" y="22576"/>
                        <a:pt x="30359" y="23152"/>
                        <a:pt x="33073" y="24360"/>
                      </a:cubicBezTo>
                      <a:cubicBezTo>
                        <a:pt x="35787" y="25569"/>
                        <a:pt x="38123" y="27743"/>
                        <a:pt x="40080" y="30883"/>
                      </a:cubicBezTo>
                      <a:cubicBezTo>
                        <a:pt x="42038" y="34023"/>
                        <a:pt x="43062" y="38463"/>
                        <a:pt x="43155" y="44202"/>
                      </a:cubicBezTo>
                      <a:lnTo>
                        <a:pt x="43155" y="74378"/>
                      </a:lnTo>
                      <a:lnTo>
                        <a:pt x="33947" y="74378"/>
                      </a:lnTo>
                      <a:lnTo>
                        <a:pt x="33947" y="45250"/>
                      </a:lnTo>
                      <a:cubicBezTo>
                        <a:pt x="34002" y="41050"/>
                        <a:pt x="33133" y="37532"/>
                        <a:pt x="31340" y="34694"/>
                      </a:cubicBezTo>
                      <a:cubicBezTo>
                        <a:pt x="29547" y="31856"/>
                        <a:pt x="26502" y="30381"/>
                        <a:pt x="22207" y="30267"/>
                      </a:cubicBezTo>
                      <a:cubicBezTo>
                        <a:pt x="19188" y="30339"/>
                        <a:pt x="16602" y="31243"/>
                        <a:pt x="14449" y="32978"/>
                      </a:cubicBezTo>
                      <a:cubicBezTo>
                        <a:pt x="12296" y="34714"/>
                        <a:pt x="10758" y="36849"/>
                        <a:pt x="9836" y="39383"/>
                      </a:cubicBezTo>
                      <a:cubicBezTo>
                        <a:pt x="9581" y="40057"/>
                        <a:pt x="9411" y="40751"/>
                        <a:pt x="9325" y="41465"/>
                      </a:cubicBezTo>
                      <a:cubicBezTo>
                        <a:pt x="9240" y="42179"/>
                        <a:pt x="9201" y="42952"/>
                        <a:pt x="9207" y="43783"/>
                      </a:cubicBezTo>
                      <a:lnTo>
                        <a:pt x="9207" y="74378"/>
                      </a:lnTo>
                      <a:lnTo>
                        <a:pt x="0" y="7437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4" name="Freeform: Shape 1063">
                  <a:extLst>
                    <a:ext uri="{FF2B5EF4-FFF2-40B4-BE49-F238E27FC236}">
                      <a16:creationId xmlns:a16="http://schemas.microsoft.com/office/drawing/2014/main" id="{AA9B8E48-F6DE-402B-B8F3-BC91C2CB59F7}"/>
                    </a:ext>
                  </a:extLst>
                </p:cNvPr>
                <p:cNvSpPr>
                  <a:spLocks noChangeArrowheads="1"/>
                </p:cNvSpPr>
                <p:nvPr/>
              </p:nvSpPr>
              <p:spPr bwMode="auto">
                <a:xfrm>
                  <a:off x="7846351" y="3789122"/>
                  <a:ext cx="11407" cy="11408"/>
                </a:xfrm>
                <a:custGeom>
                  <a:avLst/>
                  <a:gdLst/>
                  <a:ahLst/>
                  <a:cxnLst/>
                  <a:rect l="l" t="t" r="r" b="b"/>
                  <a:pathLst>
                    <a:path w="11407" h="11408">
                      <a:moveTo>
                        <a:pt x="5756" y="0"/>
                      </a:moveTo>
                      <a:cubicBezTo>
                        <a:pt x="7456" y="37"/>
                        <a:pt x="8817" y="591"/>
                        <a:pt x="9837" y="1662"/>
                      </a:cubicBezTo>
                      <a:cubicBezTo>
                        <a:pt x="10858" y="2732"/>
                        <a:pt x="11381" y="4097"/>
                        <a:pt x="11407" y="5756"/>
                      </a:cubicBezTo>
                      <a:cubicBezTo>
                        <a:pt x="11392" y="7365"/>
                        <a:pt x="10873" y="8700"/>
                        <a:pt x="9850" y="9759"/>
                      </a:cubicBezTo>
                      <a:cubicBezTo>
                        <a:pt x="8828" y="10819"/>
                        <a:pt x="7393" y="11368"/>
                        <a:pt x="5547" y="11408"/>
                      </a:cubicBezTo>
                      <a:cubicBezTo>
                        <a:pt x="3850" y="11368"/>
                        <a:pt x="2507" y="10819"/>
                        <a:pt x="1517" y="9759"/>
                      </a:cubicBezTo>
                      <a:cubicBezTo>
                        <a:pt x="527" y="8700"/>
                        <a:pt x="22" y="7365"/>
                        <a:pt x="0" y="5756"/>
                      </a:cubicBezTo>
                      <a:cubicBezTo>
                        <a:pt x="24" y="4143"/>
                        <a:pt x="551" y="2791"/>
                        <a:pt x="1583" y="1701"/>
                      </a:cubicBezTo>
                      <a:cubicBezTo>
                        <a:pt x="2614" y="611"/>
                        <a:pt x="4005" y="44"/>
                        <a:pt x="5756"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5" name="Freeform: Shape 1064">
                  <a:extLst>
                    <a:ext uri="{FF2B5EF4-FFF2-40B4-BE49-F238E27FC236}">
                      <a16:creationId xmlns:a16="http://schemas.microsoft.com/office/drawing/2014/main" id="{53FB7472-0899-4DC7-8FF8-E1A104025A43}"/>
                    </a:ext>
                  </a:extLst>
                </p:cNvPr>
                <p:cNvSpPr>
                  <a:spLocks noChangeArrowheads="1"/>
                </p:cNvSpPr>
                <p:nvPr/>
              </p:nvSpPr>
              <p:spPr bwMode="auto">
                <a:xfrm>
                  <a:off x="7279766" y="37968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5"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6" name="Freeform: Shape 1065">
                  <a:extLst>
                    <a:ext uri="{FF2B5EF4-FFF2-40B4-BE49-F238E27FC236}">
                      <a16:creationId xmlns:a16="http://schemas.microsoft.com/office/drawing/2014/main" id="{4F3C2988-F816-4ADC-9963-AB9E610E68B3}"/>
                    </a:ext>
                  </a:extLst>
                </p:cNvPr>
                <p:cNvSpPr>
                  <a:spLocks noChangeArrowheads="1"/>
                </p:cNvSpPr>
                <p:nvPr/>
              </p:nvSpPr>
              <p:spPr bwMode="auto">
                <a:xfrm>
                  <a:off x="7870316" y="3796876"/>
                  <a:ext cx="30057" cy="64004"/>
                </a:xfrm>
                <a:custGeom>
                  <a:avLst/>
                  <a:gdLst/>
                  <a:ahLst/>
                  <a:cxnLst/>
                  <a:rect l="l" t="t" r="r" b="b"/>
                  <a:pathLst>
                    <a:path w="30057" h="64004">
                      <a:moveTo>
                        <a:pt x="16855" y="0"/>
                      </a:moveTo>
                      <a:lnTo>
                        <a:pt x="16855" y="12154"/>
                      </a:lnTo>
                      <a:lnTo>
                        <a:pt x="30057" y="12154"/>
                      </a:lnTo>
                      <a:lnTo>
                        <a:pt x="30057" y="19160"/>
                      </a:lnTo>
                      <a:lnTo>
                        <a:pt x="16855" y="19160"/>
                      </a:lnTo>
                      <a:lnTo>
                        <a:pt x="16855" y="46516"/>
                      </a:lnTo>
                      <a:cubicBezTo>
                        <a:pt x="16823" y="49678"/>
                        <a:pt x="17333" y="52106"/>
                        <a:pt x="18388" y="53801"/>
                      </a:cubicBezTo>
                      <a:cubicBezTo>
                        <a:pt x="19442" y="55495"/>
                        <a:pt x="21236" y="56351"/>
                        <a:pt x="23771" y="56369"/>
                      </a:cubicBezTo>
                      <a:cubicBezTo>
                        <a:pt x="25008" y="56369"/>
                        <a:pt x="26043" y="56316"/>
                        <a:pt x="26874" y="56211"/>
                      </a:cubicBezTo>
                      <a:cubicBezTo>
                        <a:pt x="27706" y="56107"/>
                        <a:pt x="28453" y="55949"/>
                        <a:pt x="29114" y="55740"/>
                      </a:cubicBezTo>
                      <a:lnTo>
                        <a:pt x="29533" y="62749"/>
                      </a:lnTo>
                      <a:cubicBezTo>
                        <a:pt x="28636" y="63076"/>
                        <a:pt x="27497" y="63364"/>
                        <a:pt x="26115" y="63612"/>
                      </a:cubicBezTo>
                      <a:cubicBezTo>
                        <a:pt x="24733" y="63860"/>
                        <a:pt x="23148" y="63991"/>
                        <a:pt x="21361" y="64004"/>
                      </a:cubicBezTo>
                      <a:cubicBezTo>
                        <a:pt x="19204" y="63993"/>
                        <a:pt x="17284" y="63649"/>
                        <a:pt x="15601" y="62971"/>
                      </a:cubicBezTo>
                      <a:cubicBezTo>
                        <a:pt x="13917" y="62294"/>
                        <a:pt x="12522" y="61348"/>
                        <a:pt x="11415" y="60134"/>
                      </a:cubicBezTo>
                      <a:cubicBezTo>
                        <a:pt x="10168" y="58716"/>
                        <a:pt x="9262" y="56895"/>
                        <a:pt x="8695" y="54671"/>
                      </a:cubicBezTo>
                      <a:cubicBezTo>
                        <a:pt x="8128" y="52446"/>
                        <a:pt x="7849" y="49852"/>
                        <a:pt x="7858" y="46887"/>
                      </a:cubicBezTo>
                      <a:lnTo>
                        <a:pt x="7858" y="19160"/>
                      </a:lnTo>
                      <a:lnTo>
                        <a:pt x="0" y="19160"/>
                      </a:lnTo>
                      <a:lnTo>
                        <a:pt x="0" y="12154"/>
                      </a:lnTo>
                      <a:lnTo>
                        <a:pt x="7858" y="12154"/>
                      </a:lnTo>
                      <a:lnTo>
                        <a:pt x="7858" y="2724"/>
                      </a:lnTo>
                      <a:lnTo>
                        <a:pt x="1685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7" name="Freeform: Shape 1066">
                  <a:extLst>
                    <a:ext uri="{FF2B5EF4-FFF2-40B4-BE49-F238E27FC236}">
                      <a16:creationId xmlns:a16="http://schemas.microsoft.com/office/drawing/2014/main" id="{56610594-3F5F-42AB-AB3E-E685B82B8D9D}"/>
                    </a:ext>
                  </a:extLst>
                </p:cNvPr>
                <p:cNvSpPr>
                  <a:spLocks noChangeArrowheads="1"/>
                </p:cNvSpPr>
                <p:nvPr/>
              </p:nvSpPr>
              <p:spPr bwMode="auto">
                <a:xfrm>
                  <a:off x="7377110" y="3807982"/>
                  <a:ext cx="44728" cy="52898"/>
                </a:xfrm>
                <a:custGeom>
                  <a:avLst/>
                  <a:gdLst/>
                  <a:ahLst/>
                  <a:cxnLst/>
                  <a:rect l="l" t="t" r="r" b="b"/>
                  <a:pathLst>
                    <a:path w="44728" h="52898">
                      <a:moveTo>
                        <a:pt x="23778" y="0"/>
                      </a:moveTo>
                      <a:cubicBezTo>
                        <a:pt x="29281" y="121"/>
                        <a:pt x="33559" y="1485"/>
                        <a:pt x="36613" y="4092"/>
                      </a:cubicBezTo>
                      <a:cubicBezTo>
                        <a:pt x="39666" y="6700"/>
                        <a:pt x="41794" y="9825"/>
                        <a:pt x="42997" y="13469"/>
                      </a:cubicBezTo>
                      <a:cubicBezTo>
                        <a:pt x="44200" y="17113"/>
                        <a:pt x="44776" y="20549"/>
                        <a:pt x="44726" y="23779"/>
                      </a:cubicBezTo>
                      <a:cubicBezTo>
                        <a:pt x="44726" y="24716"/>
                        <a:pt x="44700" y="25535"/>
                        <a:pt x="44648" y="26237"/>
                      </a:cubicBezTo>
                      <a:cubicBezTo>
                        <a:pt x="44595" y="26938"/>
                        <a:pt x="44517" y="27548"/>
                        <a:pt x="44412" y="28066"/>
                      </a:cubicBezTo>
                      <a:lnTo>
                        <a:pt x="8788" y="28066"/>
                      </a:lnTo>
                      <a:cubicBezTo>
                        <a:pt x="9022" y="34259"/>
                        <a:pt x="10782" y="38755"/>
                        <a:pt x="14069" y="41553"/>
                      </a:cubicBezTo>
                      <a:cubicBezTo>
                        <a:pt x="17356" y="44351"/>
                        <a:pt x="21396" y="45728"/>
                        <a:pt x="26189" y="45682"/>
                      </a:cubicBezTo>
                      <a:cubicBezTo>
                        <a:pt x="29454" y="45664"/>
                        <a:pt x="32201" y="45411"/>
                        <a:pt x="34429" y="44922"/>
                      </a:cubicBezTo>
                      <a:cubicBezTo>
                        <a:pt x="36658" y="44432"/>
                        <a:pt x="38590" y="43812"/>
                        <a:pt x="40227" y="43060"/>
                      </a:cubicBezTo>
                      <a:lnTo>
                        <a:pt x="41901" y="49656"/>
                      </a:lnTo>
                      <a:cubicBezTo>
                        <a:pt x="40280" y="50432"/>
                        <a:pt x="38055" y="51155"/>
                        <a:pt x="35227" y="51826"/>
                      </a:cubicBezTo>
                      <a:cubicBezTo>
                        <a:pt x="32399" y="52497"/>
                        <a:pt x="28967" y="52855"/>
                        <a:pt x="24931" y="52898"/>
                      </a:cubicBezTo>
                      <a:cubicBezTo>
                        <a:pt x="17059" y="52785"/>
                        <a:pt x="10952" y="50420"/>
                        <a:pt x="6609" y="45804"/>
                      </a:cubicBezTo>
                      <a:cubicBezTo>
                        <a:pt x="2266" y="41187"/>
                        <a:pt x="63" y="34996"/>
                        <a:pt x="0" y="27230"/>
                      </a:cubicBezTo>
                      <a:cubicBezTo>
                        <a:pt x="20" y="22079"/>
                        <a:pt x="980" y="17460"/>
                        <a:pt x="2880" y="13373"/>
                      </a:cubicBezTo>
                      <a:cubicBezTo>
                        <a:pt x="4781" y="9286"/>
                        <a:pt x="7502" y="6048"/>
                        <a:pt x="11045" y="3661"/>
                      </a:cubicBezTo>
                      <a:cubicBezTo>
                        <a:pt x="14587" y="1273"/>
                        <a:pt x="18832" y="53"/>
                        <a:pt x="23778" y="0"/>
                      </a:cubicBezTo>
                      <a:close/>
                      <a:moveTo>
                        <a:pt x="23045" y="6588"/>
                      </a:moveTo>
                      <a:cubicBezTo>
                        <a:pt x="19913" y="6653"/>
                        <a:pt x="17347" y="7466"/>
                        <a:pt x="15346" y="9027"/>
                      </a:cubicBezTo>
                      <a:cubicBezTo>
                        <a:pt x="13344" y="10587"/>
                        <a:pt x="11826" y="12504"/>
                        <a:pt x="10792" y="14775"/>
                      </a:cubicBezTo>
                      <a:cubicBezTo>
                        <a:pt x="9757" y="17046"/>
                        <a:pt x="9124" y="19281"/>
                        <a:pt x="8893" y="21479"/>
                      </a:cubicBezTo>
                      <a:lnTo>
                        <a:pt x="35833" y="21479"/>
                      </a:lnTo>
                      <a:cubicBezTo>
                        <a:pt x="35901" y="19479"/>
                        <a:pt x="35580" y="17338"/>
                        <a:pt x="34870" y="15055"/>
                      </a:cubicBezTo>
                      <a:cubicBezTo>
                        <a:pt x="34161" y="12771"/>
                        <a:pt x="32870" y="10809"/>
                        <a:pt x="30996" y="9167"/>
                      </a:cubicBezTo>
                      <a:cubicBezTo>
                        <a:pt x="29122" y="7524"/>
                        <a:pt x="26472" y="6665"/>
                        <a:pt x="23045" y="6588"/>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8" name="Freeform: Shape 1067">
                  <a:extLst>
                    <a:ext uri="{FF2B5EF4-FFF2-40B4-BE49-F238E27FC236}">
                      <a16:creationId xmlns:a16="http://schemas.microsoft.com/office/drawing/2014/main" id="{8E45D4E5-076B-4E27-9CC0-E965B2FD866B}"/>
                    </a:ext>
                  </a:extLst>
                </p:cNvPr>
                <p:cNvSpPr>
                  <a:spLocks noChangeArrowheads="1"/>
                </p:cNvSpPr>
                <p:nvPr/>
              </p:nvSpPr>
              <p:spPr bwMode="auto">
                <a:xfrm>
                  <a:off x="7453311" y="3807982"/>
                  <a:ext cx="40011" cy="52898"/>
                </a:xfrm>
                <a:custGeom>
                  <a:avLst/>
                  <a:gdLst/>
                  <a:ahLst/>
                  <a:cxnLst/>
                  <a:rect l="l" t="t" r="r" b="b"/>
                  <a:pathLst>
                    <a:path w="40011" h="52898">
                      <a:moveTo>
                        <a:pt x="27229" y="0"/>
                      </a:moveTo>
                      <a:cubicBezTo>
                        <a:pt x="29988" y="28"/>
                        <a:pt x="32485" y="311"/>
                        <a:pt x="34720" y="850"/>
                      </a:cubicBezTo>
                      <a:cubicBezTo>
                        <a:pt x="36955" y="1388"/>
                        <a:pt x="38719" y="2011"/>
                        <a:pt x="40011" y="2719"/>
                      </a:cubicBezTo>
                      <a:lnTo>
                        <a:pt x="37916" y="9731"/>
                      </a:lnTo>
                      <a:cubicBezTo>
                        <a:pt x="36822" y="9127"/>
                        <a:pt x="35395" y="8581"/>
                        <a:pt x="33633" y="8094"/>
                      </a:cubicBezTo>
                      <a:cubicBezTo>
                        <a:pt x="31871" y="7607"/>
                        <a:pt x="29737" y="7349"/>
                        <a:pt x="27229" y="7321"/>
                      </a:cubicBezTo>
                      <a:cubicBezTo>
                        <a:pt x="21394" y="7465"/>
                        <a:pt x="16954" y="9352"/>
                        <a:pt x="13909" y="12981"/>
                      </a:cubicBezTo>
                      <a:cubicBezTo>
                        <a:pt x="10864" y="16610"/>
                        <a:pt x="9332" y="21117"/>
                        <a:pt x="9312" y="26501"/>
                      </a:cubicBezTo>
                      <a:cubicBezTo>
                        <a:pt x="9417" y="32428"/>
                        <a:pt x="11093" y="37057"/>
                        <a:pt x="14341" y="40389"/>
                      </a:cubicBezTo>
                      <a:cubicBezTo>
                        <a:pt x="17589" y="43721"/>
                        <a:pt x="21780" y="45415"/>
                        <a:pt x="26914" y="45472"/>
                      </a:cubicBezTo>
                      <a:cubicBezTo>
                        <a:pt x="29514" y="45444"/>
                        <a:pt x="31727" y="45186"/>
                        <a:pt x="33554" y="44699"/>
                      </a:cubicBezTo>
                      <a:cubicBezTo>
                        <a:pt x="35381" y="44212"/>
                        <a:pt x="36940" y="43666"/>
                        <a:pt x="38230" y="43062"/>
                      </a:cubicBezTo>
                      <a:lnTo>
                        <a:pt x="39802" y="49970"/>
                      </a:lnTo>
                      <a:cubicBezTo>
                        <a:pt x="38566" y="50595"/>
                        <a:pt x="36689" y="51227"/>
                        <a:pt x="34170" y="51865"/>
                      </a:cubicBezTo>
                      <a:cubicBezTo>
                        <a:pt x="31651" y="52504"/>
                        <a:pt x="28674" y="52848"/>
                        <a:pt x="25238" y="52898"/>
                      </a:cubicBezTo>
                      <a:cubicBezTo>
                        <a:pt x="17494" y="52790"/>
                        <a:pt x="11375" y="50416"/>
                        <a:pt x="6883" y="45779"/>
                      </a:cubicBezTo>
                      <a:cubicBezTo>
                        <a:pt x="2390" y="41141"/>
                        <a:pt x="96" y="34890"/>
                        <a:pt x="0" y="27025"/>
                      </a:cubicBezTo>
                      <a:cubicBezTo>
                        <a:pt x="100" y="19067"/>
                        <a:pt x="2569" y="12611"/>
                        <a:pt x="7407" y="7656"/>
                      </a:cubicBezTo>
                      <a:cubicBezTo>
                        <a:pt x="12244" y="2702"/>
                        <a:pt x="18852" y="150"/>
                        <a:pt x="2722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69" name="Freeform: Shape 1068">
                  <a:extLst>
                    <a:ext uri="{FF2B5EF4-FFF2-40B4-BE49-F238E27FC236}">
                      <a16:creationId xmlns:a16="http://schemas.microsoft.com/office/drawing/2014/main" id="{B8B646D0-6822-475A-8576-62CC44CF230C}"/>
                    </a:ext>
                  </a:extLst>
                </p:cNvPr>
                <p:cNvSpPr>
                  <a:spLocks noChangeArrowheads="1"/>
                </p:cNvSpPr>
                <p:nvPr/>
              </p:nvSpPr>
              <p:spPr bwMode="auto">
                <a:xfrm>
                  <a:off x="7500935" y="3807982"/>
                  <a:ext cx="49546" cy="52898"/>
                </a:xfrm>
                <a:custGeom>
                  <a:avLst/>
                  <a:gdLst/>
                  <a:ahLst/>
                  <a:cxnLst/>
                  <a:rect l="l" t="t" r="r" b="b"/>
                  <a:pathLst>
                    <a:path w="49546" h="52898">
                      <a:moveTo>
                        <a:pt x="25140" y="0"/>
                      </a:moveTo>
                      <a:cubicBezTo>
                        <a:pt x="32531" y="119"/>
                        <a:pt x="38420" y="2523"/>
                        <a:pt x="42807" y="7211"/>
                      </a:cubicBezTo>
                      <a:cubicBezTo>
                        <a:pt x="47193" y="11899"/>
                        <a:pt x="49439" y="18154"/>
                        <a:pt x="49546" y="25977"/>
                      </a:cubicBezTo>
                      <a:cubicBezTo>
                        <a:pt x="49459" y="32216"/>
                        <a:pt x="48178" y="37322"/>
                        <a:pt x="45703" y="41295"/>
                      </a:cubicBezTo>
                      <a:cubicBezTo>
                        <a:pt x="43227" y="45268"/>
                        <a:pt x="40077" y="48199"/>
                        <a:pt x="36250" y="50088"/>
                      </a:cubicBezTo>
                      <a:cubicBezTo>
                        <a:pt x="32424" y="51976"/>
                        <a:pt x="28441" y="52913"/>
                        <a:pt x="24301" y="52898"/>
                      </a:cubicBezTo>
                      <a:cubicBezTo>
                        <a:pt x="17327" y="52814"/>
                        <a:pt x="11574" y="50471"/>
                        <a:pt x="7041" y="45870"/>
                      </a:cubicBezTo>
                      <a:cubicBezTo>
                        <a:pt x="2508" y="41270"/>
                        <a:pt x="161" y="34918"/>
                        <a:pt x="0" y="26816"/>
                      </a:cubicBezTo>
                      <a:cubicBezTo>
                        <a:pt x="52" y="21172"/>
                        <a:pt x="1192" y="16355"/>
                        <a:pt x="3420" y="12364"/>
                      </a:cubicBezTo>
                      <a:cubicBezTo>
                        <a:pt x="5648" y="8372"/>
                        <a:pt x="8650" y="5319"/>
                        <a:pt x="12426" y="3202"/>
                      </a:cubicBezTo>
                      <a:cubicBezTo>
                        <a:pt x="16203" y="1086"/>
                        <a:pt x="20441" y="18"/>
                        <a:pt x="25140" y="0"/>
                      </a:cubicBezTo>
                      <a:close/>
                      <a:moveTo>
                        <a:pt x="24930" y="6902"/>
                      </a:moveTo>
                      <a:cubicBezTo>
                        <a:pt x="21340" y="6967"/>
                        <a:pt x="18400" y="7955"/>
                        <a:pt x="16110" y="9864"/>
                      </a:cubicBezTo>
                      <a:cubicBezTo>
                        <a:pt x="13820" y="11773"/>
                        <a:pt x="12130" y="14212"/>
                        <a:pt x="11040" y="17181"/>
                      </a:cubicBezTo>
                      <a:cubicBezTo>
                        <a:pt x="9949" y="20150"/>
                        <a:pt x="9408" y="23257"/>
                        <a:pt x="9417" y="26501"/>
                      </a:cubicBezTo>
                      <a:cubicBezTo>
                        <a:pt x="9491" y="32174"/>
                        <a:pt x="10915" y="36812"/>
                        <a:pt x="13688" y="40415"/>
                      </a:cubicBezTo>
                      <a:cubicBezTo>
                        <a:pt x="16462" y="44018"/>
                        <a:pt x="20139" y="45878"/>
                        <a:pt x="24721" y="45996"/>
                      </a:cubicBezTo>
                      <a:cubicBezTo>
                        <a:pt x="29215" y="45889"/>
                        <a:pt x="32883" y="44033"/>
                        <a:pt x="35727" y="40428"/>
                      </a:cubicBezTo>
                      <a:cubicBezTo>
                        <a:pt x="38570" y="36823"/>
                        <a:pt x="40037" y="32111"/>
                        <a:pt x="40129" y="26292"/>
                      </a:cubicBezTo>
                      <a:cubicBezTo>
                        <a:pt x="40143" y="23347"/>
                        <a:pt x="39637" y="20398"/>
                        <a:pt x="38611" y="17445"/>
                      </a:cubicBezTo>
                      <a:cubicBezTo>
                        <a:pt x="37585" y="14492"/>
                        <a:pt x="35953" y="12017"/>
                        <a:pt x="33716" y="10019"/>
                      </a:cubicBezTo>
                      <a:cubicBezTo>
                        <a:pt x="31478" y="8021"/>
                        <a:pt x="28550" y="6982"/>
                        <a:pt x="24930" y="6902"/>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0" name="Freeform: Shape 1069">
                  <a:extLst>
                    <a:ext uri="{FF2B5EF4-FFF2-40B4-BE49-F238E27FC236}">
                      <a16:creationId xmlns:a16="http://schemas.microsoft.com/office/drawing/2014/main" id="{3665BC4E-DC3E-4349-BF85-58A698B05FBD}"/>
                    </a:ext>
                  </a:extLst>
                </p:cNvPr>
                <p:cNvSpPr>
                  <a:spLocks noChangeArrowheads="1"/>
                </p:cNvSpPr>
                <p:nvPr/>
              </p:nvSpPr>
              <p:spPr bwMode="auto">
                <a:xfrm>
                  <a:off x="7561334" y="3807978"/>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6"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1" name="Freeform: Shape 1070">
                  <a:extLst>
                    <a:ext uri="{FF2B5EF4-FFF2-40B4-BE49-F238E27FC236}">
                      <a16:creationId xmlns:a16="http://schemas.microsoft.com/office/drawing/2014/main" id="{65956E0C-8900-4B8B-92E1-49AE00D3D821}"/>
                    </a:ext>
                  </a:extLst>
                </p:cNvPr>
                <p:cNvSpPr>
                  <a:spLocks noChangeArrowheads="1"/>
                </p:cNvSpPr>
                <p:nvPr/>
              </p:nvSpPr>
              <p:spPr bwMode="auto">
                <a:xfrm>
                  <a:off x="7647059" y="3807978"/>
                  <a:ext cx="72911" cy="51750"/>
                </a:xfrm>
                <a:custGeom>
                  <a:avLst/>
                  <a:gdLst/>
                  <a:ahLst/>
                  <a:cxnLst/>
                  <a:rect l="l" t="t" r="r" b="b"/>
                  <a:pathLst>
                    <a:path w="72911" h="51750">
                      <a:moveTo>
                        <a:pt x="24828" y="4"/>
                      </a:moveTo>
                      <a:cubicBezTo>
                        <a:pt x="28265" y="54"/>
                        <a:pt x="31216" y="1000"/>
                        <a:pt x="33681" y="2841"/>
                      </a:cubicBezTo>
                      <a:cubicBezTo>
                        <a:pt x="36146" y="4683"/>
                        <a:pt x="37942" y="7121"/>
                        <a:pt x="39071" y="10154"/>
                      </a:cubicBezTo>
                      <a:lnTo>
                        <a:pt x="39281" y="10154"/>
                      </a:lnTo>
                      <a:cubicBezTo>
                        <a:pt x="40076" y="8694"/>
                        <a:pt x="40971" y="7424"/>
                        <a:pt x="41964" y="6345"/>
                      </a:cubicBezTo>
                      <a:cubicBezTo>
                        <a:pt x="42957" y="5266"/>
                        <a:pt x="43983" y="4338"/>
                        <a:pt x="45043" y="3560"/>
                      </a:cubicBezTo>
                      <a:cubicBezTo>
                        <a:pt x="46534" y="2405"/>
                        <a:pt x="48164" y="1525"/>
                        <a:pt x="49931" y="919"/>
                      </a:cubicBezTo>
                      <a:cubicBezTo>
                        <a:pt x="51698" y="313"/>
                        <a:pt x="53772" y="8"/>
                        <a:pt x="56155" y="4"/>
                      </a:cubicBezTo>
                      <a:cubicBezTo>
                        <a:pt x="58507" y="-51"/>
                        <a:pt x="60965" y="546"/>
                        <a:pt x="63528" y="1795"/>
                      </a:cubicBezTo>
                      <a:cubicBezTo>
                        <a:pt x="66091" y="3043"/>
                        <a:pt x="68275" y="5268"/>
                        <a:pt x="70081" y="8472"/>
                      </a:cubicBezTo>
                      <a:cubicBezTo>
                        <a:pt x="71887" y="11675"/>
                        <a:pt x="72830" y="16182"/>
                        <a:pt x="72911" y="21994"/>
                      </a:cubicBezTo>
                      <a:lnTo>
                        <a:pt x="72911" y="51750"/>
                      </a:lnTo>
                      <a:lnTo>
                        <a:pt x="63913" y="51750"/>
                      </a:lnTo>
                      <a:lnTo>
                        <a:pt x="63913" y="23146"/>
                      </a:lnTo>
                      <a:cubicBezTo>
                        <a:pt x="63913" y="18187"/>
                        <a:pt x="62996" y="14354"/>
                        <a:pt x="61161" y="11647"/>
                      </a:cubicBezTo>
                      <a:cubicBezTo>
                        <a:pt x="59326" y="8940"/>
                        <a:pt x="56575" y="7569"/>
                        <a:pt x="52905" y="7535"/>
                      </a:cubicBezTo>
                      <a:cubicBezTo>
                        <a:pt x="50212" y="7604"/>
                        <a:pt x="47919" y="8434"/>
                        <a:pt x="46025" y="10023"/>
                      </a:cubicBezTo>
                      <a:cubicBezTo>
                        <a:pt x="44132" y="11612"/>
                        <a:pt x="42756" y="13542"/>
                        <a:pt x="41898" y="15812"/>
                      </a:cubicBezTo>
                      <a:cubicBezTo>
                        <a:pt x="41684" y="16495"/>
                        <a:pt x="41509" y="17224"/>
                        <a:pt x="41373" y="17999"/>
                      </a:cubicBezTo>
                      <a:cubicBezTo>
                        <a:pt x="41238" y="18774"/>
                        <a:pt x="41168" y="19582"/>
                        <a:pt x="41164" y="20422"/>
                      </a:cubicBezTo>
                      <a:lnTo>
                        <a:pt x="41164" y="51750"/>
                      </a:lnTo>
                      <a:lnTo>
                        <a:pt x="32166" y="51750"/>
                      </a:lnTo>
                      <a:lnTo>
                        <a:pt x="32166" y="21365"/>
                      </a:lnTo>
                      <a:cubicBezTo>
                        <a:pt x="32164" y="17259"/>
                        <a:pt x="31277" y="13945"/>
                        <a:pt x="29506" y="11424"/>
                      </a:cubicBezTo>
                      <a:cubicBezTo>
                        <a:pt x="27735" y="8903"/>
                        <a:pt x="25092" y="7607"/>
                        <a:pt x="21578" y="7535"/>
                      </a:cubicBezTo>
                      <a:cubicBezTo>
                        <a:pt x="18717" y="7631"/>
                        <a:pt x="16288" y="8591"/>
                        <a:pt x="14292" y="10416"/>
                      </a:cubicBezTo>
                      <a:cubicBezTo>
                        <a:pt x="12295" y="12241"/>
                        <a:pt x="10915" y="14354"/>
                        <a:pt x="10151" y="16755"/>
                      </a:cubicBezTo>
                      <a:cubicBezTo>
                        <a:pt x="9891" y="17394"/>
                        <a:pt x="9703" y="18106"/>
                        <a:pt x="9587" y="18890"/>
                      </a:cubicBezTo>
                      <a:cubicBezTo>
                        <a:pt x="9472" y="19673"/>
                        <a:pt x="9415" y="20463"/>
                        <a:pt x="9417" y="21260"/>
                      </a:cubicBezTo>
                      <a:lnTo>
                        <a:pt x="9417" y="51750"/>
                      </a:lnTo>
                      <a:lnTo>
                        <a:pt x="419" y="51750"/>
                      </a:lnTo>
                      <a:lnTo>
                        <a:pt x="419" y="14774"/>
                      </a:lnTo>
                      <a:cubicBezTo>
                        <a:pt x="415" y="12127"/>
                        <a:pt x="371" y="9696"/>
                        <a:pt x="288" y="7481"/>
                      </a:cubicBezTo>
                      <a:cubicBezTo>
                        <a:pt x="205" y="5266"/>
                        <a:pt x="109" y="3123"/>
                        <a:pt x="0" y="1052"/>
                      </a:cubicBezTo>
                      <a:lnTo>
                        <a:pt x="8057" y="1052"/>
                      </a:lnTo>
                      <a:lnTo>
                        <a:pt x="8475" y="9316"/>
                      </a:lnTo>
                      <a:lnTo>
                        <a:pt x="8789" y="9316"/>
                      </a:lnTo>
                      <a:cubicBezTo>
                        <a:pt x="10165" y="6821"/>
                        <a:pt x="12130" y="4668"/>
                        <a:pt x="14685" y="2854"/>
                      </a:cubicBezTo>
                      <a:cubicBezTo>
                        <a:pt x="17240" y="1041"/>
                        <a:pt x="20621" y="91"/>
                        <a:pt x="24828"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2" name="Freeform: Shape 1071">
                  <a:extLst>
                    <a:ext uri="{FF2B5EF4-FFF2-40B4-BE49-F238E27FC236}">
                      <a16:creationId xmlns:a16="http://schemas.microsoft.com/office/drawing/2014/main" id="{254ED30F-C72D-4BF0-A0B3-1963ED04C61A}"/>
                    </a:ext>
                  </a:extLst>
                </p:cNvPr>
                <p:cNvSpPr>
                  <a:spLocks noChangeArrowheads="1"/>
                </p:cNvSpPr>
                <p:nvPr/>
              </p:nvSpPr>
              <p:spPr bwMode="auto">
                <a:xfrm>
                  <a:off x="7789934" y="3807978"/>
                  <a:ext cx="43573" cy="51750"/>
                </a:xfrm>
                <a:custGeom>
                  <a:avLst/>
                  <a:gdLst/>
                  <a:ahLst/>
                  <a:cxnLst/>
                  <a:rect l="l" t="t" r="r" b="b"/>
                  <a:pathLst>
                    <a:path w="43573" h="51750">
                      <a:moveTo>
                        <a:pt x="25666" y="4"/>
                      </a:moveTo>
                      <a:cubicBezTo>
                        <a:pt x="28098" y="-52"/>
                        <a:pt x="30686" y="524"/>
                        <a:pt x="33430" y="1732"/>
                      </a:cubicBezTo>
                      <a:cubicBezTo>
                        <a:pt x="36174" y="2941"/>
                        <a:pt x="38528" y="5115"/>
                        <a:pt x="40492" y="8255"/>
                      </a:cubicBezTo>
                      <a:cubicBezTo>
                        <a:pt x="42455" y="11395"/>
                        <a:pt x="43483" y="15835"/>
                        <a:pt x="43573" y="21574"/>
                      </a:cubicBezTo>
                      <a:lnTo>
                        <a:pt x="43573" y="51750"/>
                      </a:lnTo>
                      <a:lnTo>
                        <a:pt x="34366" y="51750"/>
                      </a:lnTo>
                      <a:lnTo>
                        <a:pt x="34366" y="22517"/>
                      </a:lnTo>
                      <a:cubicBezTo>
                        <a:pt x="34421" y="18318"/>
                        <a:pt x="33552" y="14799"/>
                        <a:pt x="31759" y="11961"/>
                      </a:cubicBezTo>
                      <a:cubicBezTo>
                        <a:pt x="29966" y="9124"/>
                        <a:pt x="26921" y="7648"/>
                        <a:pt x="22625" y="7535"/>
                      </a:cubicBezTo>
                      <a:cubicBezTo>
                        <a:pt x="19601" y="7607"/>
                        <a:pt x="17002" y="8536"/>
                        <a:pt x="14829" y="10324"/>
                      </a:cubicBezTo>
                      <a:cubicBezTo>
                        <a:pt x="12656" y="12112"/>
                        <a:pt x="11131" y="14325"/>
                        <a:pt x="10255" y="16964"/>
                      </a:cubicBezTo>
                      <a:cubicBezTo>
                        <a:pt x="10046" y="17549"/>
                        <a:pt x="9888" y="18213"/>
                        <a:pt x="9784" y="18955"/>
                      </a:cubicBezTo>
                      <a:cubicBezTo>
                        <a:pt x="9679" y="19697"/>
                        <a:pt x="9626" y="20466"/>
                        <a:pt x="9626" y="21260"/>
                      </a:cubicBezTo>
                      <a:lnTo>
                        <a:pt x="9626" y="51750"/>
                      </a:lnTo>
                      <a:lnTo>
                        <a:pt x="419" y="51750"/>
                      </a:lnTo>
                      <a:lnTo>
                        <a:pt x="419" y="14774"/>
                      </a:lnTo>
                      <a:cubicBezTo>
                        <a:pt x="421" y="12127"/>
                        <a:pt x="391" y="9696"/>
                        <a:pt x="328" y="7481"/>
                      </a:cubicBezTo>
                      <a:cubicBezTo>
                        <a:pt x="264" y="5266"/>
                        <a:pt x="155" y="3123"/>
                        <a:pt x="0" y="1052"/>
                      </a:cubicBezTo>
                      <a:lnTo>
                        <a:pt x="8162" y="1052"/>
                      </a:lnTo>
                      <a:lnTo>
                        <a:pt x="8685" y="9421"/>
                      </a:lnTo>
                      <a:lnTo>
                        <a:pt x="8894" y="9421"/>
                      </a:lnTo>
                      <a:cubicBezTo>
                        <a:pt x="10169" y="6968"/>
                        <a:pt x="12230" y="4809"/>
                        <a:pt x="15078" y="2946"/>
                      </a:cubicBezTo>
                      <a:cubicBezTo>
                        <a:pt x="17926" y="1083"/>
                        <a:pt x="21455" y="102"/>
                        <a:pt x="25666"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3" name="Freeform: Shape 1072">
                  <a:extLst>
                    <a:ext uri="{FF2B5EF4-FFF2-40B4-BE49-F238E27FC236}">
                      <a16:creationId xmlns:a16="http://schemas.microsoft.com/office/drawing/2014/main" id="{3BC80945-1CA5-401C-8877-E707B63CACC4}"/>
                    </a:ext>
                  </a:extLst>
                </p:cNvPr>
                <p:cNvSpPr>
                  <a:spLocks noChangeArrowheads="1"/>
                </p:cNvSpPr>
                <p:nvPr/>
              </p:nvSpPr>
              <p:spPr bwMode="auto">
                <a:xfrm>
                  <a:off x="7732888" y="3809031"/>
                  <a:ext cx="43154" cy="51853"/>
                </a:xfrm>
                <a:custGeom>
                  <a:avLst/>
                  <a:gdLst/>
                  <a:ahLst/>
                  <a:cxnLst/>
                  <a:rect l="l" t="t" r="r" b="b"/>
                  <a:pathLst>
                    <a:path w="43154" h="51853">
                      <a:moveTo>
                        <a:pt x="0" y="0"/>
                      </a:moveTo>
                      <a:lnTo>
                        <a:pt x="9207" y="0"/>
                      </a:lnTo>
                      <a:lnTo>
                        <a:pt x="9207" y="27975"/>
                      </a:lnTo>
                      <a:cubicBezTo>
                        <a:pt x="9161" y="32868"/>
                        <a:pt x="10013" y="36780"/>
                        <a:pt x="11762" y="39709"/>
                      </a:cubicBezTo>
                      <a:cubicBezTo>
                        <a:pt x="13512" y="42639"/>
                        <a:pt x="16434" y="44140"/>
                        <a:pt x="20529" y="44215"/>
                      </a:cubicBezTo>
                      <a:cubicBezTo>
                        <a:pt x="23637" y="44123"/>
                        <a:pt x="26227" y="43232"/>
                        <a:pt x="28299" y="41543"/>
                      </a:cubicBezTo>
                      <a:cubicBezTo>
                        <a:pt x="30372" y="39853"/>
                        <a:pt x="31835" y="37915"/>
                        <a:pt x="32689" y="35728"/>
                      </a:cubicBezTo>
                      <a:cubicBezTo>
                        <a:pt x="32954" y="35093"/>
                        <a:pt x="33159" y="34372"/>
                        <a:pt x="33305" y="33567"/>
                      </a:cubicBezTo>
                      <a:cubicBezTo>
                        <a:pt x="33452" y="32761"/>
                        <a:pt x="33526" y="31910"/>
                        <a:pt x="33528" y="31013"/>
                      </a:cubicBezTo>
                      <a:lnTo>
                        <a:pt x="33528" y="0"/>
                      </a:lnTo>
                      <a:lnTo>
                        <a:pt x="42735" y="0"/>
                      </a:lnTo>
                      <a:lnTo>
                        <a:pt x="42735" y="36766"/>
                      </a:lnTo>
                      <a:cubicBezTo>
                        <a:pt x="42718" y="42091"/>
                        <a:pt x="42857" y="46735"/>
                        <a:pt x="43154" y="50698"/>
                      </a:cubicBezTo>
                      <a:lnTo>
                        <a:pt x="34993" y="50698"/>
                      </a:lnTo>
                      <a:lnTo>
                        <a:pt x="34470" y="42434"/>
                      </a:lnTo>
                      <a:lnTo>
                        <a:pt x="34260" y="42434"/>
                      </a:lnTo>
                      <a:cubicBezTo>
                        <a:pt x="33117" y="44612"/>
                        <a:pt x="31160" y="46692"/>
                        <a:pt x="28391" y="48673"/>
                      </a:cubicBezTo>
                      <a:cubicBezTo>
                        <a:pt x="25622" y="50654"/>
                        <a:pt x="21988" y="51713"/>
                        <a:pt x="17489" y="51850"/>
                      </a:cubicBezTo>
                      <a:cubicBezTo>
                        <a:pt x="14765" y="51904"/>
                        <a:pt x="12073" y="51297"/>
                        <a:pt x="9414" y="50028"/>
                      </a:cubicBezTo>
                      <a:cubicBezTo>
                        <a:pt x="6754" y="48760"/>
                        <a:pt x="4538" y="46509"/>
                        <a:pt x="2764" y="43274"/>
                      </a:cubicBezTo>
                      <a:cubicBezTo>
                        <a:pt x="990" y="40039"/>
                        <a:pt x="68" y="35498"/>
                        <a:pt x="0" y="29651"/>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4" name="Freeform: Shape 1073">
                  <a:extLst>
                    <a:ext uri="{FF2B5EF4-FFF2-40B4-BE49-F238E27FC236}">
                      <a16:creationId xmlns:a16="http://schemas.microsoft.com/office/drawing/2014/main" id="{5A7DA54A-A821-41D1-AB04-B289B4F0D278}"/>
                    </a:ext>
                  </a:extLst>
                </p:cNvPr>
                <p:cNvSpPr>
                  <a:spLocks noChangeArrowheads="1"/>
                </p:cNvSpPr>
                <p:nvPr/>
              </p:nvSpPr>
              <p:spPr bwMode="auto">
                <a:xfrm>
                  <a:off x="7847503" y="3809030"/>
                  <a:ext cx="9207" cy="50698"/>
                </a:xfrm>
                <a:custGeom>
                  <a:avLst/>
                  <a:gdLst/>
                  <a:ahLst/>
                  <a:cxnLst/>
                  <a:rect l="l" t="t" r="r" b="b"/>
                  <a:pathLst>
                    <a:path w="9207" h="50698">
                      <a:moveTo>
                        <a:pt x="0" y="0"/>
                      </a:moveTo>
                      <a:lnTo>
                        <a:pt x="9207" y="0"/>
                      </a:lnTo>
                      <a:lnTo>
                        <a:pt x="9207" y="50698"/>
                      </a:lnTo>
                      <a:lnTo>
                        <a:pt x="0" y="50698"/>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5" name="Freeform: Shape 1074">
                  <a:extLst>
                    <a:ext uri="{FF2B5EF4-FFF2-40B4-BE49-F238E27FC236}">
                      <a16:creationId xmlns:a16="http://schemas.microsoft.com/office/drawing/2014/main" id="{CE1FC356-26D5-430C-A434-DC64B9EAA8ED}"/>
                    </a:ext>
                  </a:extLst>
                </p:cNvPr>
                <p:cNvSpPr>
                  <a:spLocks noChangeArrowheads="1"/>
                </p:cNvSpPr>
                <p:nvPr/>
              </p:nvSpPr>
              <p:spPr bwMode="auto">
                <a:xfrm>
                  <a:off x="7907473" y="3809031"/>
                  <a:ext cx="47659" cy="73761"/>
                </a:xfrm>
                <a:custGeom>
                  <a:avLst/>
                  <a:gdLst/>
                  <a:ahLst/>
                  <a:cxnLst/>
                  <a:rect l="l" t="t" r="r" b="b"/>
                  <a:pathLst>
                    <a:path w="47659" h="73761">
                      <a:moveTo>
                        <a:pt x="0" y="0"/>
                      </a:moveTo>
                      <a:lnTo>
                        <a:pt x="10055" y="0"/>
                      </a:lnTo>
                      <a:lnTo>
                        <a:pt x="21054" y="29965"/>
                      </a:lnTo>
                      <a:cubicBezTo>
                        <a:pt x="21691" y="31674"/>
                        <a:pt x="22302" y="33442"/>
                        <a:pt x="22887" y="35269"/>
                      </a:cubicBezTo>
                      <a:cubicBezTo>
                        <a:pt x="23472" y="37096"/>
                        <a:pt x="23978" y="38786"/>
                        <a:pt x="24406" y="40338"/>
                      </a:cubicBezTo>
                      <a:lnTo>
                        <a:pt x="24615" y="40338"/>
                      </a:lnTo>
                      <a:cubicBezTo>
                        <a:pt x="25084" y="38797"/>
                        <a:pt x="25586" y="37112"/>
                        <a:pt x="26121" y="35283"/>
                      </a:cubicBezTo>
                      <a:cubicBezTo>
                        <a:pt x="26655" y="33453"/>
                        <a:pt x="27236" y="31611"/>
                        <a:pt x="27862" y="29756"/>
                      </a:cubicBezTo>
                      <a:lnTo>
                        <a:pt x="37918" y="0"/>
                      </a:lnTo>
                      <a:lnTo>
                        <a:pt x="47659" y="0"/>
                      </a:lnTo>
                      <a:lnTo>
                        <a:pt x="33833" y="36147"/>
                      </a:lnTo>
                      <a:cubicBezTo>
                        <a:pt x="30614" y="44732"/>
                        <a:pt x="27677" y="51503"/>
                        <a:pt x="25021" y="56460"/>
                      </a:cubicBezTo>
                      <a:cubicBezTo>
                        <a:pt x="22365" y="61417"/>
                        <a:pt x="19507" y="65229"/>
                        <a:pt x="16445" y="67894"/>
                      </a:cubicBezTo>
                      <a:cubicBezTo>
                        <a:pt x="14101" y="69808"/>
                        <a:pt x="11928" y="71218"/>
                        <a:pt x="9924" y="72124"/>
                      </a:cubicBezTo>
                      <a:cubicBezTo>
                        <a:pt x="7921" y="73030"/>
                        <a:pt x="6324" y="73576"/>
                        <a:pt x="5132" y="73761"/>
                      </a:cubicBezTo>
                      <a:lnTo>
                        <a:pt x="2828" y="66113"/>
                      </a:lnTo>
                      <a:cubicBezTo>
                        <a:pt x="4002" y="65748"/>
                        <a:pt x="5294" y="65194"/>
                        <a:pt x="6703" y="64449"/>
                      </a:cubicBezTo>
                      <a:cubicBezTo>
                        <a:pt x="8113" y="63705"/>
                        <a:pt x="9510" y="62758"/>
                        <a:pt x="10893" y="61607"/>
                      </a:cubicBezTo>
                      <a:cubicBezTo>
                        <a:pt x="12179" y="60603"/>
                        <a:pt x="13510" y="59232"/>
                        <a:pt x="14887" y="57495"/>
                      </a:cubicBezTo>
                      <a:cubicBezTo>
                        <a:pt x="16264" y="55757"/>
                        <a:pt x="17516" y="53705"/>
                        <a:pt x="18645" y="51339"/>
                      </a:cubicBezTo>
                      <a:cubicBezTo>
                        <a:pt x="18858" y="50868"/>
                        <a:pt x="19032" y="50449"/>
                        <a:pt x="19167" y="50082"/>
                      </a:cubicBezTo>
                      <a:cubicBezTo>
                        <a:pt x="19301" y="49715"/>
                        <a:pt x="19371" y="49401"/>
                        <a:pt x="19375" y="49139"/>
                      </a:cubicBezTo>
                      <a:cubicBezTo>
                        <a:pt x="19377" y="48882"/>
                        <a:pt x="19321" y="48558"/>
                        <a:pt x="19206" y="48170"/>
                      </a:cubicBezTo>
                      <a:cubicBezTo>
                        <a:pt x="19091" y="47781"/>
                        <a:pt x="18904" y="47301"/>
                        <a:pt x="18645" y="46729"/>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1076" name="Freeform: Shape 1075">
                  <a:extLst>
                    <a:ext uri="{FF2B5EF4-FFF2-40B4-BE49-F238E27FC236}">
                      <a16:creationId xmlns:a16="http://schemas.microsoft.com/office/drawing/2014/main" id="{9645F68E-4F3D-44EB-A393-444F3BE5576F}"/>
                    </a:ext>
                  </a:extLst>
                </p:cNvPr>
                <p:cNvSpPr>
                  <a:spLocks noChangeArrowheads="1"/>
                </p:cNvSpPr>
                <p:nvPr/>
              </p:nvSpPr>
              <p:spPr bwMode="auto">
                <a:xfrm>
                  <a:off x="7959603" y="3847692"/>
                  <a:ext cx="12455" cy="13188"/>
                </a:xfrm>
                <a:custGeom>
                  <a:avLst/>
                  <a:gdLst/>
                  <a:ahLst/>
                  <a:cxnLst/>
                  <a:rect l="l" t="t" r="r" b="b"/>
                  <a:pathLst>
                    <a:path w="12455" h="13188">
                      <a:moveTo>
                        <a:pt x="6280" y="0"/>
                      </a:moveTo>
                      <a:cubicBezTo>
                        <a:pt x="8140" y="32"/>
                        <a:pt x="9627" y="647"/>
                        <a:pt x="10741" y="1844"/>
                      </a:cubicBezTo>
                      <a:cubicBezTo>
                        <a:pt x="11856" y="3042"/>
                        <a:pt x="12427" y="4625"/>
                        <a:pt x="12455" y="6594"/>
                      </a:cubicBezTo>
                      <a:cubicBezTo>
                        <a:pt x="12431" y="8517"/>
                        <a:pt x="11851" y="10087"/>
                        <a:pt x="10715" y="11304"/>
                      </a:cubicBezTo>
                      <a:cubicBezTo>
                        <a:pt x="9579" y="12521"/>
                        <a:pt x="8031" y="13149"/>
                        <a:pt x="6071" y="13188"/>
                      </a:cubicBezTo>
                      <a:cubicBezTo>
                        <a:pt x="4261" y="13149"/>
                        <a:pt x="2804" y="12521"/>
                        <a:pt x="1701" y="11304"/>
                      </a:cubicBezTo>
                      <a:cubicBezTo>
                        <a:pt x="597" y="10087"/>
                        <a:pt x="31" y="8517"/>
                        <a:pt x="0" y="6594"/>
                      </a:cubicBezTo>
                      <a:cubicBezTo>
                        <a:pt x="33" y="4671"/>
                        <a:pt x="621" y="3100"/>
                        <a:pt x="1766" y="1884"/>
                      </a:cubicBezTo>
                      <a:cubicBezTo>
                        <a:pt x="2911" y="667"/>
                        <a:pt x="4416" y="39"/>
                        <a:pt x="6280"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nvGrpSpPr>
            <p:cNvPr id="763" name="Group 762">
              <a:extLst>
                <a:ext uri="{FF2B5EF4-FFF2-40B4-BE49-F238E27FC236}">
                  <a16:creationId xmlns:a16="http://schemas.microsoft.com/office/drawing/2014/main" id="{F9ACA7E1-54B7-4FA7-AA80-550A57375C33}"/>
                </a:ext>
              </a:extLst>
            </p:cNvPr>
            <p:cNvGrpSpPr/>
            <p:nvPr/>
          </p:nvGrpSpPr>
          <p:grpSpPr>
            <a:xfrm>
              <a:off x="4820729" y="1339836"/>
              <a:ext cx="1084516" cy="1201674"/>
              <a:chOff x="4820729" y="1339836"/>
              <a:chExt cx="1084516" cy="1201674"/>
            </a:xfrm>
          </p:grpSpPr>
          <p:sp>
            <p:nvSpPr>
              <p:cNvPr id="764" name="Freeform: Shape 763">
                <a:extLst>
                  <a:ext uri="{FF2B5EF4-FFF2-40B4-BE49-F238E27FC236}">
                    <a16:creationId xmlns:a16="http://schemas.microsoft.com/office/drawing/2014/main" id="{B0F540C5-0016-4D17-A52E-D1093BB1938D}"/>
                  </a:ext>
                </a:extLst>
              </p:cNvPr>
              <p:cNvSpPr>
                <a:spLocks noChangeArrowheads="1"/>
              </p:cNvSpPr>
              <p:nvPr/>
            </p:nvSpPr>
            <p:spPr bwMode="auto">
              <a:xfrm>
                <a:off x="5725084" y="1339836"/>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89" y="48343"/>
                      <a:pt x="10387" y="49141"/>
                    </a:cubicBezTo>
                    <a:lnTo>
                      <a:pt x="10387" y="58974"/>
                    </a:lnTo>
                    <a:cubicBezTo>
                      <a:pt x="10385" y="59605"/>
                      <a:pt x="10418" y="60229"/>
                      <a:pt x="10487" y="60846"/>
                    </a:cubicBezTo>
                    <a:cubicBezTo>
                      <a:pt x="10556" y="61463"/>
                      <a:pt x="10675" y="62059"/>
                      <a:pt x="10844" y="62633"/>
                    </a:cubicBezTo>
                    <a:cubicBezTo>
                      <a:pt x="11816" y="66175"/>
                      <a:pt x="13646" y="69009"/>
                      <a:pt x="16333" y="71137"/>
                    </a:cubicBezTo>
                    <a:cubicBezTo>
                      <a:pt x="19021" y="73264"/>
                      <a:pt x="22222" y="74355"/>
                      <a:pt x="25939" y="74410"/>
                    </a:cubicBezTo>
                    <a:cubicBezTo>
                      <a:pt x="31292" y="74317"/>
                      <a:pt x="35423" y="72359"/>
                      <a:pt x="38332"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5" name="Freeform: Shape 764">
                <a:extLst>
                  <a:ext uri="{FF2B5EF4-FFF2-40B4-BE49-F238E27FC236}">
                    <a16:creationId xmlns:a16="http://schemas.microsoft.com/office/drawing/2014/main" id="{B864627C-A5FA-4506-9758-1FB7E8BC664D}"/>
                  </a:ext>
                </a:extLst>
              </p:cNvPr>
              <p:cNvSpPr>
                <a:spLocks noChangeArrowheads="1"/>
              </p:cNvSpPr>
              <p:nvPr/>
            </p:nvSpPr>
            <p:spPr bwMode="auto">
              <a:xfrm>
                <a:off x="5135219" y="1343951"/>
                <a:ext cx="10044" cy="77024"/>
              </a:xfrm>
              <a:custGeom>
                <a:avLst/>
                <a:gdLst/>
                <a:ahLst/>
                <a:cxnLst/>
                <a:rect l="l" t="t" r="r" b="b"/>
                <a:pathLst>
                  <a:path w="10044" h="77024">
                    <a:moveTo>
                      <a:pt x="0" y="0"/>
                    </a:moveTo>
                    <a:lnTo>
                      <a:pt x="10044" y="0"/>
                    </a:lnTo>
                    <a:lnTo>
                      <a:pt x="10044" y="77024"/>
                    </a:lnTo>
                    <a:lnTo>
                      <a:pt x="0" y="77024"/>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6" name="Freeform: Shape 765">
                <a:extLst>
                  <a:ext uri="{FF2B5EF4-FFF2-40B4-BE49-F238E27FC236}">
                    <a16:creationId xmlns:a16="http://schemas.microsoft.com/office/drawing/2014/main" id="{B8593C23-7D1E-4931-B570-09E4AA5D8579}"/>
                  </a:ext>
                </a:extLst>
              </p:cNvPr>
              <p:cNvSpPr>
                <a:spLocks noChangeArrowheads="1"/>
              </p:cNvSpPr>
              <p:nvPr/>
            </p:nvSpPr>
            <p:spPr bwMode="auto">
              <a:xfrm>
                <a:off x="5423979" y="135241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7" name="Freeform: Shape 766">
                <a:extLst>
                  <a:ext uri="{FF2B5EF4-FFF2-40B4-BE49-F238E27FC236}">
                    <a16:creationId xmlns:a16="http://schemas.microsoft.com/office/drawing/2014/main" id="{F72E39CF-1AE4-435B-8AE9-85E3C71214EA}"/>
                  </a:ext>
                </a:extLst>
              </p:cNvPr>
              <p:cNvSpPr>
                <a:spLocks noChangeArrowheads="1"/>
              </p:cNvSpPr>
              <p:nvPr/>
            </p:nvSpPr>
            <p:spPr bwMode="auto">
              <a:xfrm>
                <a:off x="5163109" y="136452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8" name="Freeform: Shape 767">
                <a:extLst>
                  <a:ext uri="{FF2B5EF4-FFF2-40B4-BE49-F238E27FC236}">
                    <a16:creationId xmlns:a16="http://schemas.microsoft.com/office/drawing/2014/main" id="{2DAB5723-D173-4B7B-8814-240D8DF9E0A9}"/>
                  </a:ext>
                </a:extLst>
              </p:cNvPr>
              <p:cNvSpPr>
                <a:spLocks noChangeArrowheads="1"/>
              </p:cNvSpPr>
              <p:nvPr/>
            </p:nvSpPr>
            <p:spPr bwMode="auto">
              <a:xfrm>
                <a:off x="5258359" y="1364526"/>
                <a:ext cx="52907" cy="79081"/>
              </a:xfrm>
              <a:custGeom>
                <a:avLst/>
                <a:gdLst/>
                <a:ahLst/>
                <a:cxnLst/>
                <a:rect l="l" t="t" r="r" b="b"/>
                <a:pathLst>
                  <a:path w="52907" h="79081">
                    <a:moveTo>
                      <a:pt x="29369" y="0"/>
                    </a:moveTo>
                    <a:cubicBezTo>
                      <a:pt x="36253" y="123"/>
                      <a:pt x="41863" y="2703"/>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3"/>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4"/>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69" name="Freeform: Shape 768">
                <a:extLst>
                  <a:ext uri="{FF2B5EF4-FFF2-40B4-BE49-F238E27FC236}">
                    <a16:creationId xmlns:a16="http://schemas.microsoft.com/office/drawing/2014/main" id="{C437A86C-8151-44F3-88F5-5CA32DB3141F}"/>
                  </a:ext>
                </a:extLst>
              </p:cNvPr>
              <p:cNvSpPr>
                <a:spLocks noChangeArrowheads="1"/>
              </p:cNvSpPr>
              <p:nvPr/>
            </p:nvSpPr>
            <p:spPr bwMode="auto">
              <a:xfrm>
                <a:off x="5321148" y="136452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0" name="Freeform: Shape 769">
                <a:extLst>
                  <a:ext uri="{FF2B5EF4-FFF2-40B4-BE49-F238E27FC236}">
                    <a16:creationId xmlns:a16="http://schemas.microsoft.com/office/drawing/2014/main" id="{A5ECCCC5-E958-49F4-8938-5ACF7B1BEB20}"/>
                  </a:ext>
                </a:extLst>
              </p:cNvPr>
              <p:cNvSpPr>
                <a:spLocks noChangeArrowheads="1"/>
              </p:cNvSpPr>
              <p:nvPr/>
            </p:nvSpPr>
            <p:spPr bwMode="auto">
              <a:xfrm>
                <a:off x="5378640" y="1364526"/>
                <a:ext cx="43648" cy="57707"/>
              </a:xfrm>
              <a:custGeom>
                <a:avLst/>
                <a:gdLst/>
                <a:ahLst/>
                <a:cxnLst/>
                <a:rect l="l" t="t" r="r" b="b"/>
                <a:pathLst>
                  <a:path w="43648" h="57707">
                    <a:moveTo>
                      <a:pt x="29704"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4"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4"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1" name="Freeform: Shape 770">
                <a:extLst>
                  <a:ext uri="{FF2B5EF4-FFF2-40B4-BE49-F238E27FC236}">
                    <a16:creationId xmlns:a16="http://schemas.microsoft.com/office/drawing/2014/main" id="{928519C4-02EF-4F8D-ADF8-08EEF28112ED}"/>
                  </a:ext>
                </a:extLst>
              </p:cNvPr>
              <p:cNvSpPr>
                <a:spLocks noChangeArrowheads="1"/>
              </p:cNvSpPr>
              <p:nvPr/>
            </p:nvSpPr>
            <p:spPr bwMode="auto">
              <a:xfrm>
                <a:off x="5464594" y="136452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2" name="Freeform: Shape 771">
                <a:extLst>
                  <a:ext uri="{FF2B5EF4-FFF2-40B4-BE49-F238E27FC236}">
                    <a16:creationId xmlns:a16="http://schemas.microsoft.com/office/drawing/2014/main" id="{0DCFF8F4-18EC-49DB-A35F-3993B51D2A38}"/>
                  </a:ext>
                </a:extLst>
              </p:cNvPr>
              <p:cNvSpPr>
                <a:spLocks noChangeArrowheads="1"/>
              </p:cNvSpPr>
              <p:nvPr/>
            </p:nvSpPr>
            <p:spPr bwMode="auto">
              <a:xfrm>
                <a:off x="5531040" y="136452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3" name="Freeform: Shape 772">
                <a:extLst>
                  <a:ext uri="{FF2B5EF4-FFF2-40B4-BE49-F238E27FC236}">
                    <a16:creationId xmlns:a16="http://schemas.microsoft.com/office/drawing/2014/main" id="{7379CC2F-E9E9-4F32-8DCB-B207689186B4}"/>
                  </a:ext>
                </a:extLst>
              </p:cNvPr>
              <p:cNvSpPr>
                <a:spLocks noChangeArrowheads="1"/>
              </p:cNvSpPr>
              <p:nvPr/>
            </p:nvSpPr>
            <p:spPr bwMode="auto">
              <a:xfrm>
                <a:off x="5578323" y="1364526"/>
                <a:ext cx="43991" cy="57707"/>
              </a:xfrm>
              <a:custGeom>
                <a:avLst/>
                <a:gdLst/>
                <a:ahLst/>
                <a:cxnLst/>
                <a:rect l="l" t="t" r="r" b="b"/>
                <a:pathLst>
                  <a:path w="43991" h="57707">
                    <a:moveTo>
                      <a:pt x="22167" y="0"/>
                    </a:moveTo>
                    <a:cubicBezTo>
                      <a:pt x="27752" y="75"/>
                      <a:pt x="32075" y="1207"/>
                      <a:pt x="35136" y="3397"/>
                    </a:cubicBezTo>
                    <a:cubicBezTo>
                      <a:pt x="38196"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4" name="Freeform: Shape 773">
                <a:extLst>
                  <a:ext uri="{FF2B5EF4-FFF2-40B4-BE49-F238E27FC236}">
                    <a16:creationId xmlns:a16="http://schemas.microsoft.com/office/drawing/2014/main" id="{A5EC0DEC-F9A0-405D-B79A-4CF9C23E92D8}"/>
                  </a:ext>
                </a:extLst>
              </p:cNvPr>
              <p:cNvSpPr>
                <a:spLocks noChangeArrowheads="1"/>
              </p:cNvSpPr>
              <p:nvPr/>
            </p:nvSpPr>
            <p:spPr bwMode="auto">
              <a:xfrm>
                <a:off x="5639359" y="136452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5" name="Freeform: Shape 774">
                <a:extLst>
                  <a:ext uri="{FF2B5EF4-FFF2-40B4-BE49-F238E27FC236}">
                    <a16:creationId xmlns:a16="http://schemas.microsoft.com/office/drawing/2014/main" id="{BAF87E55-A96B-4153-9330-26AC2AF11241}"/>
                  </a:ext>
                </a:extLst>
              </p:cNvPr>
              <p:cNvSpPr>
                <a:spLocks noChangeArrowheads="1"/>
              </p:cNvSpPr>
              <p:nvPr/>
            </p:nvSpPr>
            <p:spPr bwMode="auto">
              <a:xfrm>
                <a:off x="5788215" y="1364526"/>
                <a:ext cx="48796" cy="57707"/>
              </a:xfrm>
              <a:custGeom>
                <a:avLst/>
                <a:gdLst/>
                <a:ahLst/>
                <a:cxnLst/>
                <a:rect l="l" t="t" r="r" b="b"/>
                <a:pathLst>
                  <a:path w="48796"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6" name="Freeform: Shape 775">
                <a:extLst>
                  <a:ext uri="{FF2B5EF4-FFF2-40B4-BE49-F238E27FC236}">
                    <a16:creationId xmlns:a16="http://schemas.microsoft.com/office/drawing/2014/main" id="{E746923E-AB59-4B3D-900F-754CECD261F6}"/>
                  </a:ext>
                </a:extLst>
              </p:cNvPr>
              <p:cNvSpPr>
                <a:spLocks noChangeArrowheads="1"/>
              </p:cNvSpPr>
              <p:nvPr/>
            </p:nvSpPr>
            <p:spPr bwMode="auto">
              <a:xfrm>
                <a:off x="5033111" y="1471929"/>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1"/>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7" name="Freeform: Shape 776">
                <a:extLst>
                  <a:ext uri="{FF2B5EF4-FFF2-40B4-BE49-F238E27FC236}">
                    <a16:creationId xmlns:a16="http://schemas.microsoft.com/office/drawing/2014/main" id="{FFE56F73-4237-4D29-9D9E-4D1431F43FAF}"/>
                  </a:ext>
                </a:extLst>
              </p:cNvPr>
              <p:cNvSpPr>
                <a:spLocks noChangeArrowheads="1"/>
              </p:cNvSpPr>
              <p:nvPr/>
            </p:nvSpPr>
            <p:spPr bwMode="auto">
              <a:xfrm>
                <a:off x="5430265"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8" name="Freeform: Shape 777">
                <a:extLst>
                  <a:ext uri="{FF2B5EF4-FFF2-40B4-BE49-F238E27FC236}">
                    <a16:creationId xmlns:a16="http://schemas.microsoft.com/office/drawing/2014/main" id="{69E103BF-65B3-411A-ABF8-6AC2C00C642D}"/>
                  </a:ext>
                </a:extLst>
              </p:cNvPr>
              <p:cNvSpPr>
                <a:spLocks noChangeArrowheads="1"/>
              </p:cNvSpPr>
              <p:nvPr/>
            </p:nvSpPr>
            <p:spPr bwMode="auto">
              <a:xfrm>
                <a:off x="5744590" y="14731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79" name="Freeform: Shape 778">
                <a:extLst>
                  <a:ext uri="{FF2B5EF4-FFF2-40B4-BE49-F238E27FC236}">
                    <a16:creationId xmlns:a16="http://schemas.microsoft.com/office/drawing/2014/main" id="{ACB13BFD-8752-4128-A3CC-8881FE323444}"/>
                  </a:ext>
                </a:extLst>
              </p:cNvPr>
              <p:cNvSpPr>
                <a:spLocks noChangeArrowheads="1"/>
              </p:cNvSpPr>
              <p:nvPr/>
            </p:nvSpPr>
            <p:spPr bwMode="auto">
              <a:xfrm>
                <a:off x="50765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0" name="Freeform: Shape 779">
                <a:extLst>
                  <a:ext uri="{FF2B5EF4-FFF2-40B4-BE49-F238E27FC236}">
                    <a16:creationId xmlns:a16="http://schemas.microsoft.com/office/drawing/2014/main" id="{F33E87AC-7A93-496B-8CE7-8FFCEEB8D22B}"/>
                  </a:ext>
                </a:extLst>
              </p:cNvPr>
              <p:cNvSpPr>
                <a:spLocks noChangeArrowheads="1"/>
              </p:cNvSpPr>
              <p:nvPr/>
            </p:nvSpPr>
            <p:spPr bwMode="auto">
              <a:xfrm>
                <a:off x="5343283"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1" name="Freeform: Shape 780">
                <a:extLst>
                  <a:ext uri="{FF2B5EF4-FFF2-40B4-BE49-F238E27FC236}">
                    <a16:creationId xmlns:a16="http://schemas.microsoft.com/office/drawing/2014/main" id="{8EA5632F-5D8E-4DBD-9447-89690E07D0E9}"/>
                  </a:ext>
                </a:extLst>
              </p:cNvPr>
              <p:cNvSpPr>
                <a:spLocks noChangeArrowheads="1"/>
              </p:cNvSpPr>
              <p:nvPr/>
            </p:nvSpPr>
            <p:spPr bwMode="auto">
              <a:xfrm>
                <a:off x="5657608" y="14773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2" name="Freeform: Shape 781">
                <a:extLst>
                  <a:ext uri="{FF2B5EF4-FFF2-40B4-BE49-F238E27FC236}">
                    <a16:creationId xmlns:a16="http://schemas.microsoft.com/office/drawing/2014/main" id="{0B009745-D14C-4830-98F8-791254C9794C}"/>
                  </a:ext>
                </a:extLst>
              </p:cNvPr>
              <p:cNvSpPr>
                <a:spLocks noChangeArrowheads="1"/>
              </p:cNvSpPr>
              <p:nvPr/>
            </p:nvSpPr>
            <p:spPr bwMode="auto">
              <a:xfrm>
                <a:off x="5105959"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3" name="Freeform: Shape 782">
                <a:extLst>
                  <a:ext uri="{FF2B5EF4-FFF2-40B4-BE49-F238E27FC236}">
                    <a16:creationId xmlns:a16="http://schemas.microsoft.com/office/drawing/2014/main" id="{4E411F6A-CB96-41B9-8E1E-DDFE1C0D2B42}"/>
                  </a:ext>
                </a:extLst>
              </p:cNvPr>
              <p:cNvSpPr>
                <a:spLocks noChangeArrowheads="1"/>
              </p:cNvSpPr>
              <p:nvPr/>
            </p:nvSpPr>
            <p:spPr bwMode="auto">
              <a:xfrm>
                <a:off x="516874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4" name="Freeform: Shape 783">
                <a:extLst>
                  <a:ext uri="{FF2B5EF4-FFF2-40B4-BE49-F238E27FC236}">
                    <a16:creationId xmlns:a16="http://schemas.microsoft.com/office/drawing/2014/main" id="{48E11620-EB4D-48FE-B3B5-825AA2342CE2}"/>
                  </a:ext>
                </a:extLst>
              </p:cNvPr>
              <p:cNvSpPr>
                <a:spLocks noChangeArrowheads="1"/>
              </p:cNvSpPr>
              <p:nvPr/>
            </p:nvSpPr>
            <p:spPr bwMode="auto">
              <a:xfrm>
                <a:off x="5229784" y="14978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1" y="56455"/>
                    </a:lnTo>
                    <a:lnTo>
                      <a:pt x="37491"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5" name="Freeform: Shape 784">
                <a:extLst>
                  <a:ext uri="{FF2B5EF4-FFF2-40B4-BE49-F238E27FC236}">
                    <a16:creationId xmlns:a16="http://schemas.microsoft.com/office/drawing/2014/main" id="{50D51B1E-D921-4CF9-8C67-F6157EAB03A8}"/>
                  </a:ext>
                </a:extLst>
              </p:cNvPr>
              <p:cNvSpPr>
                <a:spLocks noChangeArrowheads="1"/>
              </p:cNvSpPr>
              <p:nvPr/>
            </p:nvSpPr>
            <p:spPr bwMode="auto">
              <a:xfrm>
                <a:off x="5292915" y="1497876"/>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6" name="Freeform: Shape 785">
                <a:extLst>
                  <a:ext uri="{FF2B5EF4-FFF2-40B4-BE49-F238E27FC236}">
                    <a16:creationId xmlns:a16="http://schemas.microsoft.com/office/drawing/2014/main" id="{97BFA15E-D500-4D56-B3CE-D76A0104FA8C}"/>
                  </a:ext>
                </a:extLst>
              </p:cNvPr>
              <p:cNvSpPr>
                <a:spLocks noChangeArrowheads="1"/>
              </p:cNvSpPr>
              <p:nvPr/>
            </p:nvSpPr>
            <p:spPr bwMode="auto">
              <a:xfrm>
                <a:off x="5368773"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7" name="Freeform: Shape 786">
                <a:extLst>
                  <a:ext uri="{FF2B5EF4-FFF2-40B4-BE49-F238E27FC236}">
                    <a16:creationId xmlns:a16="http://schemas.microsoft.com/office/drawing/2014/main" id="{6B0EC8C0-7C39-48E5-A2C5-7FE8BC64BDB5}"/>
                  </a:ext>
                </a:extLst>
              </p:cNvPr>
              <p:cNvSpPr>
                <a:spLocks noChangeArrowheads="1"/>
              </p:cNvSpPr>
              <p:nvPr/>
            </p:nvSpPr>
            <p:spPr bwMode="auto">
              <a:xfrm>
                <a:off x="5493169" y="1497876"/>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2" y="26179"/>
                      <a:pt x="29956" y="28356"/>
                      <a:pt x="32408" y="30983"/>
                    </a:cubicBezTo>
                    <a:cubicBezTo>
                      <a:pt x="34861" y="33611"/>
                      <a:pt x="36093" y="36960"/>
                      <a:pt x="36105" y="41031"/>
                    </a:cubicBezTo>
                    <a:cubicBezTo>
                      <a:pt x="36056" y="46027"/>
                      <a:pt x="34243" y="50035"/>
                      <a:pt x="30666" y="53056"/>
                    </a:cubicBezTo>
                    <a:cubicBezTo>
                      <a:pt x="27090" y="56076"/>
                      <a:pt x="22046" y="57627"/>
                      <a:pt x="15535" y="57707"/>
                    </a:cubicBezTo>
                    <a:cubicBezTo>
                      <a:pt x="12479" y="57688"/>
                      <a:pt x="9618" y="57327"/>
                      <a:pt x="6951" y="56623"/>
                    </a:cubicBezTo>
                    <a:cubicBezTo>
                      <a:pt x="4285" y="55920"/>
                      <a:pt x="1968" y="54988"/>
                      <a:pt x="0" y="53828"/>
                    </a:cubicBezTo>
                    <a:lnTo>
                      <a:pt x="2399" y="46290"/>
                    </a:lnTo>
                    <a:cubicBezTo>
                      <a:pt x="3990" y="47253"/>
                      <a:pt x="5973" y="48129"/>
                      <a:pt x="8350" y="48920"/>
                    </a:cubicBezTo>
                    <a:cubicBezTo>
                      <a:pt x="10726" y="49711"/>
                      <a:pt x="13198" y="50130"/>
                      <a:pt x="15764" y="50178"/>
                    </a:cubicBezTo>
                    <a:cubicBezTo>
                      <a:pt x="19360"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5"/>
                      <a:pt x="1486" y="16219"/>
                    </a:cubicBezTo>
                    <a:cubicBezTo>
                      <a:pt x="1545" y="11642"/>
                      <a:pt x="3253" y="7824"/>
                      <a:pt x="6611" y="4765"/>
                    </a:cubicBezTo>
                    <a:cubicBezTo>
                      <a:pt x="9968" y="1707"/>
                      <a:pt x="14621" y="118"/>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8" name="Freeform: Shape 787">
                <a:extLst>
                  <a:ext uri="{FF2B5EF4-FFF2-40B4-BE49-F238E27FC236}">
                    <a16:creationId xmlns:a16="http://schemas.microsoft.com/office/drawing/2014/main" id="{7A98447B-49A8-467B-B272-47E12E9C3FE9}"/>
                  </a:ext>
                </a:extLst>
              </p:cNvPr>
              <p:cNvSpPr>
                <a:spLocks noChangeArrowheads="1"/>
              </p:cNvSpPr>
              <p:nvPr/>
            </p:nvSpPr>
            <p:spPr bwMode="auto">
              <a:xfrm>
                <a:off x="5540566" y="1497876"/>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89" name="Freeform: Shape 788">
                <a:extLst>
                  <a:ext uri="{FF2B5EF4-FFF2-40B4-BE49-F238E27FC236}">
                    <a16:creationId xmlns:a16="http://schemas.microsoft.com/office/drawing/2014/main" id="{E85E0734-2F98-40DB-A17E-009C17BD1F3F}"/>
                  </a:ext>
                </a:extLst>
              </p:cNvPr>
              <p:cNvSpPr>
                <a:spLocks noChangeArrowheads="1"/>
              </p:cNvSpPr>
              <p:nvPr/>
            </p:nvSpPr>
            <p:spPr bwMode="auto">
              <a:xfrm>
                <a:off x="5607240" y="1497876"/>
                <a:ext cx="43648" cy="57707"/>
              </a:xfrm>
              <a:custGeom>
                <a:avLst/>
                <a:gdLst/>
                <a:ahLst/>
                <a:cxnLst/>
                <a:rect l="l" t="t" r="r" b="b"/>
                <a:pathLst>
                  <a:path w="43648" h="57707">
                    <a:moveTo>
                      <a:pt x="29703" y="0"/>
                    </a:moveTo>
                    <a:cubicBezTo>
                      <a:pt x="32713" y="31"/>
                      <a:pt x="35437" y="340"/>
                      <a:pt x="37876" y="927"/>
                    </a:cubicBezTo>
                    <a:cubicBezTo>
                      <a:pt x="40314" y="1514"/>
                      <a:pt x="42238" y="2194"/>
                      <a:pt x="43648" y="2967"/>
                    </a:cubicBezTo>
                    <a:lnTo>
                      <a:pt x="41362" y="10616"/>
                    </a:lnTo>
                    <a:cubicBezTo>
                      <a:pt x="40169" y="9956"/>
                      <a:pt x="38612" y="9361"/>
                      <a:pt x="36690" y="8830"/>
                    </a:cubicBezTo>
                    <a:cubicBezTo>
                      <a:pt x="34768" y="8299"/>
                      <a:pt x="32440" y="8018"/>
                      <a:pt x="29703" y="7987"/>
                    </a:cubicBezTo>
                    <a:cubicBezTo>
                      <a:pt x="23338" y="8144"/>
                      <a:pt x="18495" y="10202"/>
                      <a:pt x="15173" y="14161"/>
                    </a:cubicBezTo>
                    <a:cubicBezTo>
                      <a:pt x="11851" y="18120"/>
                      <a:pt x="10180" y="23036"/>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6"/>
                    </a:cubicBezTo>
                    <a:lnTo>
                      <a:pt x="43419" y="54512"/>
                    </a:lnTo>
                    <a:cubicBezTo>
                      <a:pt x="42072" y="55195"/>
                      <a:pt x="40024" y="55884"/>
                      <a:pt x="37276" y="56580"/>
                    </a:cubicBezTo>
                    <a:cubicBezTo>
                      <a:pt x="34528" y="57277"/>
                      <a:pt x="31280" y="57653"/>
                      <a:pt x="27532" y="57707"/>
                    </a:cubicBezTo>
                    <a:cubicBezTo>
                      <a:pt x="19084" y="57589"/>
                      <a:pt x="12409" y="55000"/>
                      <a:pt x="7508" y="49941"/>
                    </a:cubicBezTo>
                    <a:cubicBezTo>
                      <a:pt x="2607" y="44881"/>
                      <a:pt x="104" y="38062"/>
                      <a:pt x="0" y="29482"/>
                    </a:cubicBezTo>
                    <a:cubicBezTo>
                      <a:pt x="109" y="20800"/>
                      <a:pt x="2802" y="13757"/>
                      <a:pt x="8079" y="8352"/>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0" name="Freeform: Shape 789">
                <a:extLst>
                  <a:ext uri="{FF2B5EF4-FFF2-40B4-BE49-F238E27FC236}">
                    <a16:creationId xmlns:a16="http://schemas.microsoft.com/office/drawing/2014/main" id="{2571D6A2-44A3-4C78-828A-739923703C29}"/>
                  </a:ext>
                </a:extLst>
              </p:cNvPr>
              <p:cNvSpPr>
                <a:spLocks noChangeArrowheads="1"/>
              </p:cNvSpPr>
              <p:nvPr/>
            </p:nvSpPr>
            <p:spPr bwMode="auto">
              <a:xfrm>
                <a:off x="5683098" y="14978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1" name="Freeform: Shape 790">
                <a:extLst>
                  <a:ext uri="{FF2B5EF4-FFF2-40B4-BE49-F238E27FC236}">
                    <a16:creationId xmlns:a16="http://schemas.microsoft.com/office/drawing/2014/main" id="{0CB4F024-99B5-446B-944F-AF275FCCE88D}"/>
                  </a:ext>
                </a:extLst>
              </p:cNvPr>
              <p:cNvSpPr>
                <a:spLocks noChangeArrowheads="1"/>
              </p:cNvSpPr>
              <p:nvPr/>
            </p:nvSpPr>
            <p:spPr bwMode="auto">
              <a:xfrm>
                <a:off x="5807266" y="1497876"/>
                <a:ext cx="54049" cy="57707"/>
              </a:xfrm>
              <a:custGeom>
                <a:avLst/>
                <a:gdLst/>
                <a:ahLst/>
                <a:cxnLst/>
                <a:rect l="l" t="t" r="r" b="b"/>
                <a:pathLst>
                  <a:path w="54049" h="57707">
                    <a:moveTo>
                      <a:pt x="27425" y="0"/>
                    </a:moveTo>
                    <a:cubicBezTo>
                      <a:pt x="35488" y="130"/>
                      <a:pt x="41912" y="2753"/>
                      <a:pt x="46697"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2" name="Freeform: Shape 791">
                <a:extLst>
                  <a:ext uri="{FF2B5EF4-FFF2-40B4-BE49-F238E27FC236}">
                    <a16:creationId xmlns:a16="http://schemas.microsoft.com/office/drawing/2014/main" id="{7B3615D0-5BD0-4B97-8C61-650B1817B80B}"/>
                  </a:ext>
                </a:extLst>
              </p:cNvPr>
              <p:cNvSpPr>
                <a:spLocks noChangeArrowheads="1"/>
              </p:cNvSpPr>
              <p:nvPr/>
            </p:nvSpPr>
            <p:spPr bwMode="auto">
              <a:xfrm>
                <a:off x="5877484" y="149787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3" name="Freeform: Shape 792">
                <a:extLst>
                  <a:ext uri="{FF2B5EF4-FFF2-40B4-BE49-F238E27FC236}">
                    <a16:creationId xmlns:a16="http://schemas.microsoft.com/office/drawing/2014/main" id="{CB0A50B8-578F-4293-8EC9-2F5A56FCA00B}"/>
                  </a:ext>
                </a:extLst>
              </p:cNvPr>
              <p:cNvSpPr>
                <a:spLocks noChangeArrowheads="1"/>
              </p:cNvSpPr>
              <p:nvPr/>
            </p:nvSpPr>
            <p:spPr bwMode="auto">
              <a:xfrm>
                <a:off x="50778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4" name="Freeform: Shape 793">
                <a:extLst>
                  <a:ext uri="{FF2B5EF4-FFF2-40B4-BE49-F238E27FC236}">
                    <a16:creationId xmlns:a16="http://schemas.microsoft.com/office/drawing/2014/main" id="{393963FF-E138-4864-92E7-C9BB6DE678BF}"/>
                  </a:ext>
                </a:extLst>
              </p:cNvPr>
              <p:cNvSpPr>
                <a:spLocks noChangeArrowheads="1"/>
              </p:cNvSpPr>
              <p:nvPr/>
            </p:nvSpPr>
            <p:spPr bwMode="auto">
              <a:xfrm>
                <a:off x="5344540"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5" name="Freeform: Shape 794">
                <a:extLst>
                  <a:ext uri="{FF2B5EF4-FFF2-40B4-BE49-F238E27FC236}">
                    <a16:creationId xmlns:a16="http://schemas.microsoft.com/office/drawing/2014/main" id="{8263B3ED-ADA6-421D-AA67-13CB553A3875}"/>
                  </a:ext>
                </a:extLst>
              </p:cNvPr>
              <p:cNvSpPr>
                <a:spLocks noChangeArrowheads="1"/>
              </p:cNvSpPr>
              <p:nvPr/>
            </p:nvSpPr>
            <p:spPr bwMode="auto">
              <a:xfrm>
                <a:off x="5658865" y="14990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6" name="Freeform: Shape 795">
                <a:extLst>
                  <a:ext uri="{FF2B5EF4-FFF2-40B4-BE49-F238E27FC236}">
                    <a16:creationId xmlns:a16="http://schemas.microsoft.com/office/drawing/2014/main" id="{1AB13293-54FF-4E30-AFC5-3141A601BC0E}"/>
                  </a:ext>
                </a:extLst>
              </p:cNvPr>
              <p:cNvSpPr>
                <a:spLocks noChangeArrowheads="1"/>
              </p:cNvSpPr>
              <p:nvPr/>
            </p:nvSpPr>
            <p:spPr bwMode="auto">
              <a:xfrm>
                <a:off x="5452326"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7" name="Freeform: Shape 796">
                <a:extLst>
                  <a:ext uri="{FF2B5EF4-FFF2-40B4-BE49-F238E27FC236}">
                    <a16:creationId xmlns:a16="http://schemas.microsoft.com/office/drawing/2014/main" id="{35F76890-32EA-4310-AA7A-2A8163580FDE}"/>
                  </a:ext>
                </a:extLst>
              </p:cNvPr>
              <p:cNvSpPr>
                <a:spLocks noChangeArrowheads="1"/>
              </p:cNvSpPr>
              <p:nvPr/>
            </p:nvSpPr>
            <p:spPr bwMode="auto">
              <a:xfrm>
                <a:off x="5766651" y="1539924"/>
                <a:ext cx="18045" cy="28575"/>
              </a:xfrm>
              <a:custGeom>
                <a:avLst/>
                <a:gdLst/>
                <a:ahLst/>
                <a:cxnLst/>
                <a:rect l="l" t="t" r="r" b="b"/>
                <a:pathLst>
                  <a:path w="18045" h="28575">
                    <a:moveTo>
                      <a:pt x="18045" y="0"/>
                    </a:moveTo>
                    <a:cubicBezTo>
                      <a:pt x="17106" y="3302"/>
                      <a:pt x="15989" y="6744"/>
                      <a:pt x="14695" y="10325"/>
                    </a:cubicBezTo>
                    <a:cubicBezTo>
                      <a:pt x="13401" y="13907"/>
                      <a:pt x="12081" y="17247"/>
                      <a:pt x="10736" y="20346"/>
                    </a:cubicBezTo>
                    <a:cubicBezTo>
                      <a:pt x="9391" y="23444"/>
                      <a:pt x="8172" y="25921"/>
                      <a:pt x="7081" y="27775"/>
                    </a:cubicBezTo>
                    <a:lnTo>
                      <a:pt x="0" y="28575"/>
                    </a:lnTo>
                    <a:cubicBezTo>
                      <a:pt x="852" y="26232"/>
                      <a:pt x="1724" y="23463"/>
                      <a:pt x="2614" y="20269"/>
                    </a:cubicBezTo>
                    <a:cubicBezTo>
                      <a:pt x="3505" y="17075"/>
                      <a:pt x="4325" y="13799"/>
                      <a:pt x="5076" y="10440"/>
                    </a:cubicBezTo>
                    <a:cubicBezTo>
                      <a:pt x="5827" y="7080"/>
                      <a:pt x="6419" y="3982"/>
                      <a:pt x="6853" y="1143"/>
                    </a:cubicBezTo>
                    <a:lnTo>
                      <a:pt x="18045"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8" name="Freeform: Shape 797">
                <a:extLst>
                  <a:ext uri="{FF2B5EF4-FFF2-40B4-BE49-F238E27FC236}">
                    <a16:creationId xmlns:a16="http://schemas.microsoft.com/office/drawing/2014/main" id="{F90C5BFA-8976-4853-AAE4-8068889F300D}"/>
                  </a:ext>
                </a:extLst>
              </p:cNvPr>
              <p:cNvSpPr>
                <a:spLocks noChangeArrowheads="1"/>
              </p:cNvSpPr>
              <p:nvPr/>
            </p:nvSpPr>
            <p:spPr bwMode="auto">
              <a:xfrm>
                <a:off x="5658865" y="161606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799" name="Freeform: Shape 798">
                <a:extLst>
                  <a:ext uri="{FF2B5EF4-FFF2-40B4-BE49-F238E27FC236}">
                    <a16:creationId xmlns:a16="http://schemas.microsoft.com/office/drawing/2014/main" id="{1FE7F0AD-F07A-49B0-836C-561C690F0999}"/>
                  </a:ext>
                </a:extLst>
              </p:cNvPr>
              <p:cNvSpPr>
                <a:spLocks noChangeArrowheads="1"/>
              </p:cNvSpPr>
              <p:nvPr/>
            </p:nvSpPr>
            <p:spPr bwMode="auto">
              <a:xfrm>
                <a:off x="5143258" y="1620176"/>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0" name="Freeform: Shape 799">
                <a:extLst>
                  <a:ext uri="{FF2B5EF4-FFF2-40B4-BE49-F238E27FC236}">
                    <a16:creationId xmlns:a16="http://schemas.microsoft.com/office/drawing/2014/main" id="{B0B96B6F-F49A-4E7D-87CF-F6F66F1A1312}"/>
                  </a:ext>
                </a:extLst>
              </p:cNvPr>
              <p:cNvSpPr>
                <a:spLocks noChangeArrowheads="1"/>
              </p:cNvSpPr>
              <p:nvPr/>
            </p:nvSpPr>
            <p:spPr bwMode="auto">
              <a:xfrm>
                <a:off x="5557329" y="162863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1" name="Freeform: Shape 800">
                <a:extLst>
                  <a:ext uri="{FF2B5EF4-FFF2-40B4-BE49-F238E27FC236}">
                    <a16:creationId xmlns:a16="http://schemas.microsoft.com/office/drawing/2014/main" id="{F5061143-6ACB-4CFA-AD90-D050138D6DB3}"/>
                  </a:ext>
                </a:extLst>
              </p:cNvPr>
              <p:cNvSpPr>
                <a:spLocks noChangeArrowheads="1"/>
              </p:cNvSpPr>
              <p:nvPr/>
            </p:nvSpPr>
            <p:spPr bwMode="auto">
              <a:xfrm>
                <a:off x="495954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2" name="Freeform: Shape 801">
                <a:extLst>
                  <a:ext uri="{FF2B5EF4-FFF2-40B4-BE49-F238E27FC236}">
                    <a16:creationId xmlns:a16="http://schemas.microsoft.com/office/drawing/2014/main" id="{E653F96D-8F4E-4B96-A7A9-7C335B4C737C}"/>
                  </a:ext>
                </a:extLst>
              </p:cNvPr>
              <p:cNvSpPr>
                <a:spLocks noChangeArrowheads="1"/>
              </p:cNvSpPr>
              <p:nvPr/>
            </p:nvSpPr>
            <p:spPr bwMode="auto">
              <a:xfrm>
                <a:off x="502023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3" name="Freeform: Shape 802">
                <a:extLst>
                  <a:ext uri="{FF2B5EF4-FFF2-40B4-BE49-F238E27FC236}">
                    <a16:creationId xmlns:a16="http://schemas.microsoft.com/office/drawing/2014/main" id="{2154DF44-F82C-4592-856E-6BF37D0E4ADD}"/>
                  </a:ext>
                </a:extLst>
              </p:cNvPr>
              <p:cNvSpPr>
                <a:spLocks noChangeArrowheads="1"/>
              </p:cNvSpPr>
              <p:nvPr/>
            </p:nvSpPr>
            <p:spPr bwMode="auto">
              <a:xfrm>
                <a:off x="5172634" y="1640750"/>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4" name="Freeform: Shape 803">
                <a:extLst>
                  <a:ext uri="{FF2B5EF4-FFF2-40B4-BE49-F238E27FC236}">
                    <a16:creationId xmlns:a16="http://schemas.microsoft.com/office/drawing/2014/main" id="{508B777A-2B15-472C-B5F1-A0CB91785570}"/>
                  </a:ext>
                </a:extLst>
              </p:cNvPr>
              <p:cNvSpPr>
                <a:spLocks noChangeArrowheads="1"/>
              </p:cNvSpPr>
              <p:nvPr/>
            </p:nvSpPr>
            <p:spPr bwMode="auto">
              <a:xfrm>
                <a:off x="5207191" y="1640751"/>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5" name="Freeform: Shape 804">
                <a:extLst>
                  <a:ext uri="{FF2B5EF4-FFF2-40B4-BE49-F238E27FC236}">
                    <a16:creationId xmlns:a16="http://schemas.microsoft.com/office/drawing/2014/main" id="{71282B22-5284-4584-A71B-C7E0EC5B447E}"/>
                  </a:ext>
                </a:extLst>
              </p:cNvPr>
              <p:cNvSpPr>
                <a:spLocks noChangeArrowheads="1"/>
              </p:cNvSpPr>
              <p:nvPr/>
            </p:nvSpPr>
            <p:spPr bwMode="auto">
              <a:xfrm>
                <a:off x="5277409"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6" name="Freeform: Shape 805">
                <a:extLst>
                  <a:ext uri="{FF2B5EF4-FFF2-40B4-BE49-F238E27FC236}">
                    <a16:creationId xmlns:a16="http://schemas.microsoft.com/office/drawing/2014/main" id="{FEEDEBC9-A7AB-4FD1-9659-BD57EC077018}"/>
                  </a:ext>
                </a:extLst>
              </p:cNvPr>
              <p:cNvSpPr>
                <a:spLocks noChangeArrowheads="1"/>
              </p:cNvSpPr>
              <p:nvPr/>
            </p:nvSpPr>
            <p:spPr bwMode="auto">
              <a:xfrm>
                <a:off x="5344084" y="1640746"/>
                <a:ext cx="79539" cy="56454"/>
              </a:xfrm>
              <a:custGeom>
                <a:avLst/>
                <a:gdLst/>
                <a:ahLst/>
                <a:cxnLst/>
                <a:rect l="l" t="t" r="r" b="b"/>
                <a:pathLst>
                  <a:path w="79539" h="56454">
                    <a:moveTo>
                      <a:pt x="27085" y="4"/>
                    </a:moveTo>
                    <a:cubicBezTo>
                      <a:pt x="30835" y="59"/>
                      <a:pt x="34054" y="1090"/>
                      <a:pt x="36743" y="3100"/>
                    </a:cubicBezTo>
                    <a:cubicBezTo>
                      <a:pt x="39431"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7" name="Freeform: Shape 806">
                <a:extLst>
                  <a:ext uri="{FF2B5EF4-FFF2-40B4-BE49-F238E27FC236}">
                    <a16:creationId xmlns:a16="http://schemas.microsoft.com/office/drawing/2014/main" id="{A22B91D5-CC7E-4369-B125-5FCE1D6DB2C0}"/>
                  </a:ext>
                </a:extLst>
              </p:cNvPr>
              <p:cNvSpPr>
                <a:spLocks noChangeArrowheads="1"/>
              </p:cNvSpPr>
              <p:nvPr/>
            </p:nvSpPr>
            <p:spPr bwMode="auto">
              <a:xfrm>
                <a:off x="5435790" y="164075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8" name="Freeform: Shape 807">
                <a:extLst>
                  <a:ext uri="{FF2B5EF4-FFF2-40B4-BE49-F238E27FC236}">
                    <a16:creationId xmlns:a16="http://schemas.microsoft.com/office/drawing/2014/main" id="{FDD5FB22-8E05-440D-B7F7-7BDFAA981D37}"/>
                  </a:ext>
                </a:extLst>
              </p:cNvPr>
              <p:cNvSpPr>
                <a:spLocks noChangeArrowheads="1"/>
              </p:cNvSpPr>
              <p:nvPr/>
            </p:nvSpPr>
            <p:spPr bwMode="auto">
              <a:xfrm>
                <a:off x="5496484" y="164074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09" name="Freeform: Shape 808">
                <a:extLst>
                  <a:ext uri="{FF2B5EF4-FFF2-40B4-BE49-F238E27FC236}">
                    <a16:creationId xmlns:a16="http://schemas.microsoft.com/office/drawing/2014/main" id="{FC63E0BE-C6EB-4668-A256-C2922EE47FFF}"/>
                  </a:ext>
                </a:extLst>
              </p:cNvPr>
              <p:cNvSpPr>
                <a:spLocks noChangeArrowheads="1"/>
              </p:cNvSpPr>
              <p:nvPr/>
            </p:nvSpPr>
            <p:spPr bwMode="auto">
              <a:xfrm>
                <a:off x="5597373" y="164075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0" name="Freeform: Shape 809">
                <a:extLst>
                  <a:ext uri="{FF2B5EF4-FFF2-40B4-BE49-F238E27FC236}">
                    <a16:creationId xmlns:a16="http://schemas.microsoft.com/office/drawing/2014/main" id="{C2EEA5C6-C4D8-4F42-86D6-9FDDB7916345}"/>
                  </a:ext>
                </a:extLst>
              </p:cNvPr>
              <p:cNvSpPr>
                <a:spLocks noChangeArrowheads="1"/>
              </p:cNvSpPr>
              <p:nvPr/>
            </p:nvSpPr>
            <p:spPr bwMode="auto">
              <a:xfrm>
                <a:off x="5080508" y="1641894"/>
                <a:ext cx="52335" cy="55307"/>
              </a:xfrm>
              <a:custGeom>
                <a:avLst/>
                <a:gdLst/>
                <a:ahLst/>
                <a:cxnLst/>
                <a:rect l="l" t="t" r="r" b="b"/>
                <a:pathLst>
                  <a:path w="52335" h="55307">
                    <a:moveTo>
                      <a:pt x="0" y="0"/>
                    </a:moveTo>
                    <a:lnTo>
                      <a:pt x="10742" y="0"/>
                    </a:lnTo>
                    <a:lnTo>
                      <a:pt x="21597" y="30975"/>
                    </a:lnTo>
                    <a:cubicBezTo>
                      <a:pt x="22511" y="33535"/>
                      <a:pt x="23340" y="35988"/>
                      <a:pt x="24082" y="38333"/>
                    </a:cubicBezTo>
                    <a:cubicBezTo>
                      <a:pt x="24825" y="40679"/>
                      <a:pt x="25482" y="42989"/>
                      <a:pt x="26054" y="45263"/>
                    </a:cubicBezTo>
                    <a:lnTo>
                      <a:pt x="26396" y="45263"/>
                    </a:lnTo>
                    <a:cubicBezTo>
                      <a:pt x="27027" y="42989"/>
                      <a:pt x="27737" y="40679"/>
                      <a:pt x="28525" y="38332"/>
                    </a:cubicBezTo>
                    <a:cubicBezTo>
                      <a:pt x="29313" y="35986"/>
                      <a:pt x="30165" y="33531"/>
                      <a:pt x="31081" y="30967"/>
                    </a:cubicBezTo>
                    <a:lnTo>
                      <a:pt x="41823" y="0"/>
                    </a:lnTo>
                    <a:lnTo>
                      <a:pt x="52335" y="0"/>
                    </a:lnTo>
                    <a:lnTo>
                      <a:pt x="30624" y="55307"/>
                    </a:lnTo>
                    <a:lnTo>
                      <a:pt x="21026"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1" name="Freeform: Shape 810">
                <a:extLst>
                  <a:ext uri="{FF2B5EF4-FFF2-40B4-BE49-F238E27FC236}">
                    <a16:creationId xmlns:a16="http://schemas.microsoft.com/office/drawing/2014/main" id="{01ECDB54-F794-483D-A27B-9C3B5BE33476}"/>
                  </a:ext>
                </a:extLst>
              </p:cNvPr>
              <p:cNvSpPr>
                <a:spLocks noChangeArrowheads="1"/>
              </p:cNvSpPr>
              <p:nvPr/>
            </p:nvSpPr>
            <p:spPr bwMode="auto">
              <a:xfrm>
                <a:off x="5144515" y="1641894"/>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2" name="Freeform: Shape 811">
                <a:extLst>
                  <a:ext uri="{FF2B5EF4-FFF2-40B4-BE49-F238E27FC236}">
                    <a16:creationId xmlns:a16="http://schemas.microsoft.com/office/drawing/2014/main" id="{7C4C9EA7-1FEF-4B64-983E-F8F06E24E47B}"/>
                  </a:ext>
                </a:extLst>
              </p:cNvPr>
              <p:cNvSpPr>
                <a:spLocks noChangeArrowheads="1"/>
              </p:cNvSpPr>
              <p:nvPr/>
            </p:nvSpPr>
            <p:spPr bwMode="auto">
              <a:xfrm>
                <a:off x="503574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7"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3" y="69597"/>
                      <a:pt x="154" y="62811"/>
                      <a:pt x="0" y="54286"/>
                    </a:cubicBezTo>
                    <a:cubicBezTo>
                      <a:pt x="22" y="48125"/>
                      <a:pt x="1157" y="42840"/>
                      <a:pt x="3404" y="38431"/>
                    </a:cubicBezTo>
                    <a:cubicBezTo>
                      <a:pt x="5652" y="34022"/>
                      <a:pt x="8649" y="30635"/>
                      <a:pt x="12395" y="28272"/>
                    </a:cubicBezTo>
                    <a:cubicBezTo>
                      <a:pt x="16142" y="25908"/>
                      <a:pt x="20275" y="24714"/>
                      <a:pt x="24795" y="24689"/>
                    </a:cubicBezTo>
                    <a:cubicBezTo>
                      <a:pt x="29086" y="24765"/>
                      <a:pt x="32626" y="25611"/>
                      <a:pt x="35416" y="27228"/>
                    </a:cubicBezTo>
                    <a:cubicBezTo>
                      <a:pt x="38206" y="28844"/>
                      <a:pt x="40230" y="30775"/>
                      <a:pt x="41491" y="33019"/>
                    </a:cubicBezTo>
                    <a:lnTo>
                      <a:pt x="41719" y="33019"/>
                    </a:lnTo>
                    <a:lnTo>
                      <a:pt x="41719" y="0"/>
                    </a:lnTo>
                    <a:close/>
                    <a:moveTo>
                      <a:pt x="26739" y="32561"/>
                    </a:moveTo>
                    <a:cubicBezTo>
                      <a:pt x="21496" y="32690"/>
                      <a:pt x="17432" y="34720"/>
                      <a:pt x="14546" y="38650"/>
                    </a:cubicBezTo>
                    <a:cubicBezTo>
                      <a:pt x="11661" y="42581"/>
                      <a:pt x="10199" y="47640"/>
                      <a:pt x="10158" y="53829"/>
                    </a:cubicBezTo>
                    <a:cubicBezTo>
                      <a:pt x="10168" y="59584"/>
                      <a:pt x="11550"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3" name="Freeform: Shape 812">
                <a:extLst>
                  <a:ext uri="{FF2B5EF4-FFF2-40B4-BE49-F238E27FC236}">
                    <a16:creationId xmlns:a16="http://schemas.microsoft.com/office/drawing/2014/main" id="{C24A8981-7855-4DE2-BBB4-BC58A7DEC086}"/>
                  </a:ext>
                </a:extLst>
              </p:cNvPr>
              <p:cNvSpPr>
                <a:spLocks noChangeArrowheads="1"/>
              </p:cNvSpPr>
              <p:nvPr/>
            </p:nvSpPr>
            <p:spPr bwMode="auto">
              <a:xfrm>
                <a:off x="5353609" y="1749411"/>
                <a:ext cx="52907" cy="82396"/>
              </a:xfrm>
              <a:custGeom>
                <a:avLst/>
                <a:gdLst/>
                <a:ahLst/>
                <a:cxnLst/>
                <a:rect l="l" t="t" r="r" b="b"/>
                <a:pathLst>
                  <a:path w="52907" h="82396">
                    <a:moveTo>
                      <a:pt x="457" y="0"/>
                    </a:moveTo>
                    <a:lnTo>
                      <a:pt x="10387" y="0"/>
                    </a:lnTo>
                    <a:lnTo>
                      <a:pt x="10387" y="34734"/>
                    </a:lnTo>
                    <a:lnTo>
                      <a:pt x="10616" y="34734"/>
                    </a:lnTo>
                    <a:cubicBezTo>
                      <a:pt x="12395" y="31618"/>
                      <a:pt x="14868" y="29173"/>
                      <a:pt x="18034" y="27399"/>
                    </a:cubicBezTo>
                    <a:cubicBezTo>
                      <a:pt x="21200" y="25626"/>
                      <a:pt x="25017" y="24722"/>
                      <a:pt x="29484" y="24689"/>
                    </a:cubicBezTo>
                    <a:cubicBezTo>
                      <a:pt x="36513" y="24817"/>
                      <a:pt x="42146" y="27415"/>
                      <a:pt x="46383" y="32484"/>
                    </a:cubicBezTo>
                    <a:cubicBezTo>
                      <a:pt x="50621" y="37553"/>
                      <a:pt x="52795" y="44325"/>
                      <a:pt x="52907" y="52800"/>
                    </a:cubicBezTo>
                    <a:cubicBezTo>
                      <a:pt x="52828" y="59392"/>
                      <a:pt x="51590" y="64880"/>
                      <a:pt x="49193" y="69264"/>
                    </a:cubicBezTo>
                    <a:cubicBezTo>
                      <a:pt x="46796" y="73648"/>
                      <a:pt x="43713" y="76933"/>
                      <a:pt x="39944" y="79119"/>
                    </a:cubicBezTo>
                    <a:cubicBezTo>
                      <a:pt x="36175" y="81305"/>
                      <a:pt x="32193" y="82397"/>
                      <a:pt x="27997" y="82396"/>
                    </a:cubicBezTo>
                    <a:cubicBezTo>
                      <a:pt x="23983" y="82418"/>
                      <a:pt x="20405" y="81605"/>
                      <a:pt x="17263" y="79957"/>
                    </a:cubicBezTo>
                    <a:cubicBezTo>
                      <a:pt x="14121" y="78309"/>
                      <a:pt x="11486" y="75698"/>
                      <a:pt x="9360" y="72123"/>
                    </a:cubicBezTo>
                    <a:lnTo>
                      <a:pt x="9132" y="72123"/>
                    </a:lnTo>
                    <a:lnTo>
                      <a:pt x="8561" y="81139"/>
                    </a:lnTo>
                    <a:lnTo>
                      <a:pt x="0" y="81139"/>
                    </a:lnTo>
                    <a:cubicBezTo>
                      <a:pt x="119" y="79200"/>
                      <a:pt x="224" y="76962"/>
                      <a:pt x="314" y="74425"/>
                    </a:cubicBezTo>
                    <a:cubicBezTo>
                      <a:pt x="405" y="71888"/>
                      <a:pt x="453" y="69367"/>
                      <a:pt x="457" y="66863"/>
                    </a:cubicBezTo>
                    <a:lnTo>
                      <a:pt x="457" y="0"/>
                    </a:lnTo>
                    <a:close/>
                    <a:moveTo>
                      <a:pt x="26167" y="32561"/>
                    </a:moveTo>
                    <a:cubicBezTo>
                      <a:pt x="22711" y="32604"/>
                      <a:pt x="19590" y="33719"/>
                      <a:pt x="16805" y="35906"/>
                    </a:cubicBezTo>
                    <a:cubicBezTo>
                      <a:pt x="14020" y="38093"/>
                      <a:pt x="12071" y="41094"/>
                      <a:pt x="10959" y="44910"/>
                    </a:cubicBezTo>
                    <a:cubicBezTo>
                      <a:pt x="10785" y="45537"/>
                      <a:pt x="10647" y="46199"/>
                      <a:pt x="10544" y="46897"/>
                    </a:cubicBezTo>
                    <a:cubicBezTo>
                      <a:pt x="10442" y="47595"/>
                      <a:pt x="10390" y="48343"/>
                      <a:pt x="10387" y="49141"/>
                    </a:cubicBezTo>
                    <a:lnTo>
                      <a:pt x="10387" y="58974"/>
                    </a:lnTo>
                    <a:cubicBezTo>
                      <a:pt x="10385" y="59605"/>
                      <a:pt x="10418" y="60229"/>
                      <a:pt x="10487" y="60846"/>
                    </a:cubicBezTo>
                    <a:cubicBezTo>
                      <a:pt x="10556" y="61463"/>
                      <a:pt x="10675" y="62059"/>
                      <a:pt x="10845" y="62633"/>
                    </a:cubicBezTo>
                    <a:cubicBezTo>
                      <a:pt x="11816" y="66175"/>
                      <a:pt x="13646" y="69009"/>
                      <a:pt x="16333" y="71137"/>
                    </a:cubicBezTo>
                    <a:cubicBezTo>
                      <a:pt x="19021" y="73264"/>
                      <a:pt x="22222" y="74355"/>
                      <a:pt x="25939" y="74409"/>
                    </a:cubicBezTo>
                    <a:cubicBezTo>
                      <a:pt x="31292" y="74317"/>
                      <a:pt x="35423" y="72359"/>
                      <a:pt x="38331" y="68535"/>
                    </a:cubicBezTo>
                    <a:cubicBezTo>
                      <a:pt x="41240" y="64712"/>
                      <a:pt x="42713" y="59581"/>
                      <a:pt x="42748" y="53143"/>
                    </a:cubicBezTo>
                    <a:cubicBezTo>
                      <a:pt x="42736" y="47433"/>
                      <a:pt x="41331" y="42616"/>
                      <a:pt x="38532" y="38693"/>
                    </a:cubicBezTo>
                    <a:cubicBezTo>
                      <a:pt x="35732" y="34770"/>
                      <a:pt x="31611" y="32726"/>
                      <a:pt x="26167"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4" name="Freeform: Shape 813">
                <a:extLst>
                  <a:ext uri="{FF2B5EF4-FFF2-40B4-BE49-F238E27FC236}">
                    <a16:creationId xmlns:a16="http://schemas.microsoft.com/office/drawing/2014/main" id="{0C617BB9-1993-4596-9965-59A5C684F8D0}"/>
                  </a:ext>
                </a:extLst>
              </p:cNvPr>
              <p:cNvSpPr>
                <a:spLocks noChangeArrowheads="1"/>
              </p:cNvSpPr>
              <p:nvPr/>
            </p:nvSpPr>
            <p:spPr bwMode="auto">
              <a:xfrm>
                <a:off x="5601715" y="1749412"/>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5" name="Freeform: Shape 814">
                <a:extLst>
                  <a:ext uri="{FF2B5EF4-FFF2-40B4-BE49-F238E27FC236}">
                    <a16:creationId xmlns:a16="http://schemas.microsoft.com/office/drawing/2014/main" id="{390CC438-7B55-4187-BBC3-E20A1B9ADA37}"/>
                  </a:ext>
                </a:extLst>
              </p:cNvPr>
              <p:cNvSpPr>
                <a:spLocks noChangeArrowheads="1"/>
              </p:cNvSpPr>
              <p:nvPr/>
            </p:nvSpPr>
            <p:spPr bwMode="auto">
              <a:xfrm>
                <a:off x="5778690" y="1749411"/>
                <a:ext cx="52106" cy="82396"/>
              </a:xfrm>
              <a:custGeom>
                <a:avLst/>
                <a:gdLst/>
                <a:ahLst/>
                <a:cxnLst/>
                <a:rect l="l" t="t" r="r" b="b"/>
                <a:pathLst>
                  <a:path w="52106" h="82396">
                    <a:moveTo>
                      <a:pt x="41719" y="0"/>
                    </a:moveTo>
                    <a:lnTo>
                      <a:pt x="51649" y="0"/>
                    </a:lnTo>
                    <a:lnTo>
                      <a:pt x="51649" y="66851"/>
                    </a:lnTo>
                    <a:cubicBezTo>
                      <a:pt x="51654" y="69361"/>
                      <a:pt x="51701" y="71885"/>
                      <a:pt x="51792" y="74424"/>
                    </a:cubicBezTo>
                    <a:cubicBezTo>
                      <a:pt x="51882" y="76962"/>
                      <a:pt x="51987" y="79201"/>
                      <a:pt x="52106" y="81139"/>
                    </a:cubicBezTo>
                    <a:lnTo>
                      <a:pt x="43203" y="81139"/>
                    </a:lnTo>
                    <a:lnTo>
                      <a:pt x="42746" y="71551"/>
                    </a:lnTo>
                    <a:lnTo>
                      <a:pt x="42404" y="71551"/>
                    </a:lnTo>
                    <a:cubicBezTo>
                      <a:pt x="40892" y="74701"/>
                      <a:pt x="38543" y="77279"/>
                      <a:pt x="35358" y="79286"/>
                    </a:cubicBezTo>
                    <a:cubicBezTo>
                      <a:pt x="32173" y="81293"/>
                      <a:pt x="28309" y="82330"/>
                      <a:pt x="23766" y="82396"/>
                    </a:cubicBezTo>
                    <a:cubicBezTo>
                      <a:pt x="16922" y="82275"/>
                      <a:pt x="11289" y="79691"/>
                      <a:pt x="6866" y="74644"/>
                    </a:cubicBezTo>
                    <a:cubicBezTo>
                      <a:pt x="2442" y="69597"/>
                      <a:pt x="154" y="62811"/>
                      <a:pt x="0" y="54286"/>
                    </a:cubicBezTo>
                    <a:cubicBezTo>
                      <a:pt x="22" y="48125"/>
                      <a:pt x="1157" y="42840"/>
                      <a:pt x="3404" y="38431"/>
                    </a:cubicBezTo>
                    <a:cubicBezTo>
                      <a:pt x="5652" y="34022"/>
                      <a:pt x="8648" y="30635"/>
                      <a:pt x="12395" y="28272"/>
                    </a:cubicBezTo>
                    <a:cubicBezTo>
                      <a:pt x="16142" y="25908"/>
                      <a:pt x="20275" y="24714"/>
                      <a:pt x="24795" y="24689"/>
                    </a:cubicBezTo>
                    <a:cubicBezTo>
                      <a:pt x="29086" y="24765"/>
                      <a:pt x="32626" y="25611"/>
                      <a:pt x="35416" y="27228"/>
                    </a:cubicBezTo>
                    <a:cubicBezTo>
                      <a:pt x="38205" y="28844"/>
                      <a:pt x="40231" y="30775"/>
                      <a:pt x="41491" y="33019"/>
                    </a:cubicBezTo>
                    <a:lnTo>
                      <a:pt x="41719" y="33019"/>
                    </a:lnTo>
                    <a:lnTo>
                      <a:pt x="41719" y="0"/>
                    </a:lnTo>
                    <a:close/>
                    <a:moveTo>
                      <a:pt x="26739" y="32561"/>
                    </a:moveTo>
                    <a:cubicBezTo>
                      <a:pt x="21496" y="32690"/>
                      <a:pt x="17431" y="34720"/>
                      <a:pt x="14546" y="38650"/>
                    </a:cubicBezTo>
                    <a:cubicBezTo>
                      <a:pt x="11661" y="42581"/>
                      <a:pt x="10199" y="47640"/>
                      <a:pt x="10158" y="53829"/>
                    </a:cubicBezTo>
                    <a:cubicBezTo>
                      <a:pt x="10168" y="59584"/>
                      <a:pt x="11549" y="64395"/>
                      <a:pt x="14303" y="68264"/>
                    </a:cubicBezTo>
                    <a:cubicBezTo>
                      <a:pt x="17057" y="72132"/>
                      <a:pt x="21126" y="74143"/>
                      <a:pt x="26511" y="74295"/>
                    </a:cubicBezTo>
                    <a:cubicBezTo>
                      <a:pt x="29963" y="74260"/>
                      <a:pt x="33036" y="73187"/>
                      <a:pt x="35730" y="71078"/>
                    </a:cubicBezTo>
                    <a:cubicBezTo>
                      <a:pt x="38425" y="68969"/>
                      <a:pt x="40269" y="66036"/>
                      <a:pt x="41262" y="62279"/>
                    </a:cubicBezTo>
                    <a:cubicBezTo>
                      <a:pt x="41431" y="61598"/>
                      <a:pt x="41550" y="60903"/>
                      <a:pt x="41619" y="60193"/>
                    </a:cubicBezTo>
                    <a:cubicBezTo>
                      <a:pt x="41688" y="59484"/>
                      <a:pt x="41722" y="58731"/>
                      <a:pt x="41719" y="57936"/>
                    </a:cubicBezTo>
                    <a:lnTo>
                      <a:pt x="41719" y="48340"/>
                    </a:lnTo>
                    <a:cubicBezTo>
                      <a:pt x="41722" y="47693"/>
                      <a:pt x="41688" y="46987"/>
                      <a:pt x="41619" y="46225"/>
                    </a:cubicBezTo>
                    <a:cubicBezTo>
                      <a:pt x="41550" y="45463"/>
                      <a:pt x="41431" y="44758"/>
                      <a:pt x="41262" y="44110"/>
                    </a:cubicBezTo>
                    <a:cubicBezTo>
                      <a:pt x="40478" y="40877"/>
                      <a:pt x="38815" y="38167"/>
                      <a:pt x="36273" y="35977"/>
                    </a:cubicBezTo>
                    <a:cubicBezTo>
                      <a:pt x="33731" y="33788"/>
                      <a:pt x="30553" y="32650"/>
                      <a:pt x="26739" y="3256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6" name="Freeform: Shape 815">
                <a:extLst>
                  <a:ext uri="{FF2B5EF4-FFF2-40B4-BE49-F238E27FC236}">
                    <a16:creationId xmlns:a16="http://schemas.microsoft.com/office/drawing/2014/main" id="{E436AE65-CC66-4F79-96A9-19280B19AD71}"/>
                  </a:ext>
                </a:extLst>
              </p:cNvPr>
              <p:cNvSpPr>
                <a:spLocks noChangeArrowheads="1"/>
              </p:cNvSpPr>
              <p:nvPr/>
            </p:nvSpPr>
            <p:spPr bwMode="auto">
              <a:xfrm>
                <a:off x="5681154" y="1761985"/>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7" name="Freeform: Shape 816">
                <a:extLst>
                  <a:ext uri="{FF2B5EF4-FFF2-40B4-BE49-F238E27FC236}">
                    <a16:creationId xmlns:a16="http://schemas.microsoft.com/office/drawing/2014/main" id="{9AE5307F-94EF-4400-8F1D-8E8C007B7F74}"/>
                  </a:ext>
                </a:extLst>
              </p:cNvPr>
              <p:cNvSpPr>
                <a:spLocks noChangeArrowheads="1"/>
              </p:cNvSpPr>
              <p:nvPr/>
            </p:nvSpPr>
            <p:spPr bwMode="auto">
              <a:xfrm>
                <a:off x="49115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2"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8" name="Freeform: Shape 817">
                <a:extLst>
                  <a:ext uri="{FF2B5EF4-FFF2-40B4-BE49-F238E27FC236}">
                    <a16:creationId xmlns:a16="http://schemas.microsoft.com/office/drawing/2014/main" id="{855FCDD2-D30C-4CCE-A75B-6CA166850893}"/>
                  </a:ext>
                </a:extLst>
              </p:cNvPr>
              <p:cNvSpPr>
                <a:spLocks noChangeArrowheads="1"/>
              </p:cNvSpPr>
              <p:nvPr/>
            </p:nvSpPr>
            <p:spPr bwMode="auto">
              <a:xfrm>
                <a:off x="4972609" y="1774096"/>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4"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19" name="Freeform: Shape 818">
                <a:extLst>
                  <a:ext uri="{FF2B5EF4-FFF2-40B4-BE49-F238E27FC236}">
                    <a16:creationId xmlns:a16="http://schemas.microsoft.com/office/drawing/2014/main" id="{CE730342-DD79-4BF2-82AF-C37E73F716E0}"/>
                  </a:ext>
                </a:extLst>
              </p:cNvPr>
              <p:cNvSpPr>
                <a:spLocks noChangeArrowheads="1"/>
              </p:cNvSpPr>
              <p:nvPr/>
            </p:nvSpPr>
            <p:spPr bwMode="auto">
              <a:xfrm>
                <a:off x="5125009" y="1774096"/>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0" name="Freeform: Shape 819">
                <a:extLst>
                  <a:ext uri="{FF2B5EF4-FFF2-40B4-BE49-F238E27FC236}">
                    <a16:creationId xmlns:a16="http://schemas.microsoft.com/office/drawing/2014/main" id="{AF924968-215B-4FBE-B9E1-AA25DC21448F}"/>
                  </a:ext>
                </a:extLst>
              </p:cNvPr>
              <p:cNvSpPr>
                <a:spLocks noChangeArrowheads="1"/>
              </p:cNvSpPr>
              <p:nvPr/>
            </p:nvSpPr>
            <p:spPr bwMode="auto">
              <a:xfrm>
                <a:off x="5216373"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6"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1" name="Freeform: Shape 820">
                <a:extLst>
                  <a:ext uri="{FF2B5EF4-FFF2-40B4-BE49-F238E27FC236}">
                    <a16:creationId xmlns:a16="http://schemas.microsoft.com/office/drawing/2014/main" id="{BC572610-0425-4D7A-A532-74EC9CA0D467}"/>
                  </a:ext>
                </a:extLst>
              </p:cNvPr>
              <p:cNvSpPr>
                <a:spLocks noChangeArrowheads="1"/>
              </p:cNvSpPr>
              <p:nvPr/>
            </p:nvSpPr>
            <p:spPr bwMode="auto">
              <a:xfrm>
                <a:off x="54167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3"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2" name="Freeform: Shape 821">
                <a:extLst>
                  <a:ext uri="{FF2B5EF4-FFF2-40B4-BE49-F238E27FC236}">
                    <a16:creationId xmlns:a16="http://schemas.microsoft.com/office/drawing/2014/main" id="{7BCF531D-FC48-4810-92FE-83C7523E022E}"/>
                  </a:ext>
                </a:extLst>
              </p:cNvPr>
              <p:cNvSpPr>
                <a:spLocks noChangeArrowheads="1"/>
              </p:cNvSpPr>
              <p:nvPr/>
            </p:nvSpPr>
            <p:spPr bwMode="auto">
              <a:xfrm>
                <a:off x="5506009" y="1774100"/>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5"/>
                      <a:pt x="15716" y="3267"/>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3" name="Freeform: Shape 822">
                <a:extLst>
                  <a:ext uri="{FF2B5EF4-FFF2-40B4-BE49-F238E27FC236}">
                    <a16:creationId xmlns:a16="http://schemas.microsoft.com/office/drawing/2014/main" id="{46096BEF-B444-4E6F-9272-E61DD011EA14}"/>
                  </a:ext>
                </a:extLst>
              </p:cNvPr>
              <p:cNvSpPr>
                <a:spLocks noChangeArrowheads="1"/>
              </p:cNvSpPr>
              <p:nvPr/>
            </p:nvSpPr>
            <p:spPr bwMode="auto">
              <a:xfrm>
                <a:off x="5540565"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4" name="Freeform: Shape 823">
                <a:extLst>
                  <a:ext uri="{FF2B5EF4-FFF2-40B4-BE49-F238E27FC236}">
                    <a16:creationId xmlns:a16="http://schemas.microsoft.com/office/drawing/2014/main" id="{D90257C7-D009-4271-A22F-B3A7C5A641E1}"/>
                  </a:ext>
                </a:extLst>
              </p:cNvPr>
              <p:cNvSpPr>
                <a:spLocks noChangeArrowheads="1"/>
              </p:cNvSpPr>
              <p:nvPr/>
            </p:nvSpPr>
            <p:spPr bwMode="auto">
              <a:xfrm>
                <a:off x="5625948" y="1774101"/>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5" name="Freeform: Shape 824">
                <a:extLst>
                  <a:ext uri="{FF2B5EF4-FFF2-40B4-BE49-F238E27FC236}">
                    <a16:creationId xmlns:a16="http://schemas.microsoft.com/office/drawing/2014/main" id="{86D67EF4-A3EB-4BE5-89C5-4651ADB98619}"/>
                  </a:ext>
                </a:extLst>
              </p:cNvPr>
              <p:cNvSpPr>
                <a:spLocks noChangeArrowheads="1"/>
              </p:cNvSpPr>
              <p:nvPr/>
            </p:nvSpPr>
            <p:spPr bwMode="auto">
              <a:xfrm>
                <a:off x="5721540" y="1774101"/>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1"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4"/>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9"/>
                      <a:pt x="28877"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6" name="Freeform: Shape 825">
                <a:extLst>
                  <a:ext uri="{FF2B5EF4-FFF2-40B4-BE49-F238E27FC236}">
                    <a16:creationId xmlns:a16="http://schemas.microsoft.com/office/drawing/2014/main" id="{A035F7C8-CF88-4059-ACEC-A7C046A6C9AD}"/>
                  </a:ext>
                </a:extLst>
              </p:cNvPr>
              <p:cNvSpPr>
                <a:spLocks noChangeArrowheads="1"/>
              </p:cNvSpPr>
              <p:nvPr/>
            </p:nvSpPr>
            <p:spPr bwMode="auto">
              <a:xfrm>
                <a:off x="5270550" y="1775244"/>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2"/>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3"/>
                    </a:lnTo>
                    <a:cubicBezTo>
                      <a:pt x="33397" y="48799"/>
                      <a:pt x="30193" y="56186"/>
                      <a:pt x="27296" y="61593"/>
                    </a:cubicBezTo>
                    <a:cubicBezTo>
                      <a:pt x="24399" y="67001"/>
                      <a:pt x="21280" y="71159"/>
                      <a:pt x="17940" y="74066"/>
                    </a:cubicBezTo>
                    <a:cubicBezTo>
                      <a:pt x="15383" y="76155"/>
                      <a:pt x="13012" y="77693"/>
                      <a:pt x="10827" y="78681"/>
                    </a:cubicBezTo>
                    <a:cubicBezTo>
                      <a:pt x="8642" y="79669"/>
                      <a:pt x="6899" y="80265"/>
                      <a:pt x="5599" y="80467"/>
                    </a:cubicBezTo>
                    <a:lnTo>
                      <a:pt x="3085" y="72123"/>
                    </a:lnTo>
                    <a:cubicBezTo>
                      <a:pt x="4366" y="71726"/>
                      <a:pt x="5775" y="71121"/>
                      <a:pt x="7313" y="70309"/>
                    </a:cubicBezTo>
                    <a:cubicBezTo>
                      <a:pt x="8851" y="69497"/>
                      <a:pt x="10375" y="68463"/>
                      <a:pt x="11884" y="67208"/>
                    </a:cubicBezTo>
                    <a:cubicBezTo>
                      <a:pt x="13286" y="66113"/>
                      <a:pt x="14738" y="64618"/>
                      <a:pt x="16241" y="62722"/>
                    </a:cubicBezTo>
                    <a:cubicBezTo>
                      <a:pt x="17743" y="60827"/>
                      <a:pt x="19109" y="58588"/>
                      <a:pt x="20340" y="56007"/>
                    </a:cubicBezTo>
                    <a:cubicBezTo>
                      <a:pt x="20573" y="55493"/>
                      <a:pt x="20763" y="55035"/>
                      <a:pt x="20910" y="54635"/>
                    </a:cubicBezTo>
                    <a:cubicBezTo>
                      <a:pt x="21057" y="54235"/>
                      <a:pt x="21132" y="53892"/>
                      <a:pt x="21137" y="53607"/>
                    </a:cubicBezTo>
                    <a:cubicBezTo>
                      <a:pt x="21139" y="53326"/>
                      <a:pt x="21078" y="52973"/>
                      <a:pt x="20953" y="52549"/>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7" name="Freeform: Shape 826">
                <a:extLst>
                  <a:ext uri="{FF2B5EF4-FFF2-40B4-BE49-F238E27FC236}">
                    <a16:creationId xmlns:a16="http://schemas.microsoft.com/office/drawing/2014/main" id="{EBF62517-A37F-4981-BC87-467F7733B46E}"/>
                  </a:ext>
                </a:extLst>
              </p:cNvPr>
              <p:cNvSpPr>
                <a:spLocks noChangeArrowheads="1"/>
              </p:cNvSpPr>
              <p:nvPr/>
            </p:nvSpPr>
            <p:spPr bwMode="auto">
              <a:xfrm>
                <a:off x="5192140" y="1892287"/>
                <a:ext cx="10044" cy="81139"/>
              </a:xfrm>
              <a:custGeom>
                <a:avLst/>
                <a:gdLst/>
                <a:ahLst/>
                <a:cxnLst/>
                <a:rect l="l" t="t" r="r" b="b"/>
                <a:pathLst>
                  <a:path w="10044" h="81139">
                    <a:moveTo>
                      <a:pt x="0" y="0"/>
                    </a:moveTo>
                    <a:lnTo>
                      <a:pt x="10044" y="0"/>
                    </a:ln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8" name="Freeform: Shape 827">
                <a:extLst>
                  <a:ext uri="{FF2B5EF4-FFF2-40B4-BE49-F238E27FC236}">
                    <a16:creationId xmlns:a16="http://schemas.microsoft.com/office/drawing/2014/main" id="{3E6079A3-59D9-4DD9-8043-8292653C603D}"/>
                  </a:ext>
                </a:extLst>
              </p:cNvPr>
              <p:cNvSpPr>
                <a:spLocks noChangeArrowheads="1"/>
              </p:cNvSpPr>
              <p:nvPr/>
            </p:nvSpPr>
            <p:spPr bwMode="auto">
              <a:xfrm>
                <a:off x="500038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29" name="Freeform: Shape 828">
                <a:extLst>
                  <a:ext uri="{FF2B5EF4-FFF2-40B4-BE49-F238E27FC236}">
                    <a16:creationId xmlns:a16="http://schemas.microsoft.com/office/drawing/2014/main" id="{6F3E8B1D-2485-437D-A574-6122FAE0C158}"/>
                  </a:ext>
                </a:extLst>
              </p:cNvPr>
              <p:cNvSpPr>
                <a:spLocks noChangeArrowheads="1"/>
              </p:cNvSpPr>
              <p:nvPr/>
            </p:nvSpPr>
            <p:spPr bwMode="auto">
              <a:xfrm>
                <a:off x="5629033" y="189640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5"/>
                      <a:pt x="1727" y="1855"/>
                    </a:cubicBezTo>
                    <a:cubicBezTo>
                      <a:pt x="2852" y="666"/>
                      <a:pt x="4369" y="48"/>
                      <a:pt x="627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0" name="Freeform: Shape 829">
                <a:extLst>
                  <a:ext uri="{FF2B5EF4-FFF2-40B4-BE49-F238E27FC236}">
                    <a16:creationId xmlns:a16="http://schemas.microsoft.com/office/drawing/2014/main" id="{F490B1EA-4E3F-4F3C-81F9-821E999E24BB}"/>
                  </a:ext>
                </a:extLst>
              </p:cNvPr>
              <p:cNvSpPr>
                <a:spLocks noChangeArrowheads="1"/>
              </p:cNvSpPr>
              <p:nvPr/>
            </p:nvSpPr>
            <p:spPr bwMode="auto">
              <a:xfrm>
                <a:off x="48620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1" name="Freeform: Shape 830">
                <a:extLst>
                  <a:ext uri="{FF2B5EF4-FFF2-40B4-BE49-F238E27FC236}">
                    <a16:creationId xmlns:a16="http://schemas.microsoft.com/office/drawing/2014/main" id="{7BF105F5-5D07-412F-9F97-2855F2569350}"/>
                  </a:ext>
                </a:extLst>
              </p:cNvPr>
              <p:cNvSpPr>
                <a:spLocks noChangeArrowheads="1"/>
              </p:cNvSpPr>
              <p:nvPr/>
            </p:nvSpPr>
            <p:spPr bwMode="auto">
              <a:xfrm>
                <a:off x="549065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2" name="Freeform: Shape 831">
                <a:extLst>
                  <a:ext uri="{FF2B5EF4-FFF2-40B4-BE49-F238E27FC236}">
                    <a16:creationId xmlns:a16="http://schemas.microsoft.com/office/drawing/2014/main" id="{BFEBDC2F-53E8-4090-859B-61220203BD5D}"/>
                  </a:ext>
                </a:extLst>
              </p:cNvPr>
              <p:cNvSpPr>
                <a:spLocks noChangeArrowheads="1"/>
              </p:cNvSpPr>
              <p:nvPr/>
            </p:nvSpPr>
            <p:spPr bwMode="auto">
              <a:xfrm>
                <a:off x="5585904" y="1904860"/>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6"/>
                      <a:pt x="29318" y="61322"/>
                    </a:cubicBezTo>
                    <a:cubicBezTo>
                      <a:pt x="30225" y="61208"/>
                      <a:pt x="31039" y="61036"/>
                      <a:pt x="31761" y="60808"/>
                    </a:cubicBezTo>
                    <a:lnTo>
                      <a:pt x="32218" y="68454"/>
                    </a:lnTo>
                    <a:cubicBezTo>
                      <a:pt x="31239" y="68811"/>
                      <a:pt x="29996" y="69124"/>
                      <a:pt x="28489" y="69395"/>
                    </a:cubicBezTo>
                    <a:cubicBezTo>
                      <a:pt x="26982" y="69666"/>
                      <a:pt x="25253" y="69809"/>
                      <a:pt x="23303" y="69823"/>
                    </a:cubicBezTo>
                    <a:cubicBezTo>
                      <a:pt x="20950" y="69811"/>
                      <a:pt x="18856" y="69436"/>
                      <a:pt x="17019" y="68696"/>
                    </a:cubicBezTo>
                    <a:cubicBezTo>
                      <a:pt x="15183" y="67957"/>
                      <a:pt x="13661" y="66925"/>
                      <a:pt x="12453" y="65601"/>
                    </a:cubicBezTo>
                    <a:cubicBezTo>
                      <a:pt x="11093" y="64055"/>
                      <a:pt x="10104" y="62068"/>
                      <a:pt x="9485" y="59641"/>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3" name="Freeform: Shape 832">
                <a:extLst>
                  <a:ext uri="{FF2B5EF4-FFF2-40B4-BE49-F238E27FC236}">
                    <a16:creationId xmlns:a16="http://schemas.microsoft.com/office/drawing/2014/main" id="{85001383-FF69-482F-9659-3DF2744670AC}"/>
                  </a:ext>
                </a:extLst>
              </p:cNvPr>
              <p:cNvSpPr>
                <a:spLocks noChangeArrowheads="1"/>
              </p:cNvSpPr>
              <p:nvPr/>
            </p:nvSpPr>
            <p:spPr bwMode="auto">
              <a:xfrm>
                <a:off x="4902391"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4" name="Freeform: Shape 833">
                <a:extLst>
                  <a:ext uri="{FF2B5EF4-FFF2-40B4-BE49-F238E27FC236}">
                    <a16:creationId xmlns:a16="http://schemas.microsoft.com/office/drawing/2014/main" id="{32FF634E-9707-43EC-BF44-9526F39D36B2}"/>
                  </a:ext>
                </a:extLst>
              </p:cNvPr>
              <p:cNvSpPr>
                <a:spLocks noChangeArrowheads="1"/>
              </p:cNvSpPr>
              <p:nvPr/>
            </p:nvSpPr>
            <p:spPr bwMode="auto">
              <a:xfrm>
                <a:off x="502975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5" name="Freeform: Shape 834">
                <a:extLst>
                  <a:ext uri="{FF2B5EF4-FFF2-40B4-BE49-F238E27FC236}">
                    <a16:creationId xmlns:a16="http://schemas.microsoft.com/office/drawing/2014/main" id="{0B944A25-22A5-4E99-A927-BB2BE730C7F8}"/>
                  </a:ext>
                </a:extLst>
              </p:cNvPr>
              <p:cNvSpPr>
                <a:spLocks noChangeArrowheads="1"/>
              </p:cNvSpPr>
              <p:nvPr/>
            </p:nvSpPr>
            <p:spPr bwMode="auto">
              <a:xfrm>
                <a:off x="5125009" y="1916976"/>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5"/>
                    </a:cubicBezTo>
                    <a:cubicBezTo>
                      <a:pt x="36183" y="56615"/>
                      <a:pt x="32070" y="57709"/>
                      <a:pt x="27654" y="57707"/>
                    </a:cubicBezTo>
                    <a:cubicBezTo>
                      <a:pt x="23950" y="57688"/>
                      <a:pt x="20610" y="56928"/>
                      <a:pt x="17634" y="55425"/>
                    </a:cubicBezTo>
                    <a:cubicBezTo>
                      <a:pt x="14659" y="53923"/>
                      <a:pt x="12319" y="51793"/>
                      <a:pt x="10616" y="49034"/>
                    </a:cubicBezTo>
                    <a:lnTo>
                      <a:pt x="10387" y="49034"/>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6" name="Freeform: Shape 835">
                <a:extLst>
                  <a:ext uri="{FF2B5EF4-FFF2-40B4-BE49-F238E27FC236}">
                    <a16:creationId xmlns:a16="http://schemas.microsoft.com/office/drawing/2014/main" id="{FF1B664C-E144-41B1-84FD-BDE3B8A5C9A4}"/>
                  </a:ext>
                </a:extLst>
              </p:cNvPr>
              <p:cNvSpPr>
                <a:spLocks noChangeArrowheads="1"/>
              </p:cNvSpPr>
              <p:nvPr/>
            </p:nvSpPr>
            <p:spPr bwMode="auto">
              <a:xfrm>
                <a:off x="52167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7" name="Freeform: Shape 836">
                <a:extLst>
                  <a:ext uri="{FF2B5EF4-FFF2-40B4-BE49-F238E27FC236}">
                    <a16:creationId xmlns:a16="http://schemas.microsoft.com/office/drawing/2014/main" id="{C451BCA4-2E31-48EE-8EBA-16A382D4444D}"/>
                  </a:ext>
                </a:extLst>
              </p:cNvPr>
              <p:cNvSpPr>
                <a:spLocks noChangeArrowheads="1"/>
              </p:cNvSpPr>
              <p:nvPr/>
            </p:nvSpPr>
            <p:spPr bwMode="auto">
              <a:xfrm>
                <a:off x="5277409" y="1916971"/>
                <a:ext cx="79539" cy="56454"/>
              </a:xfrm>
              <a:custGeom>
                <a:avLst/>
                <a:gdLst/>
                <a:ahLst/>
                <a:cxnLst/>
                <a:rect l="l" t="t" r="r" b="b"/>
                <a:pathLst>
                  <a:path w="79539" h="56454">
                    <a:moveTo>
                      <a:pt x="27085" y="4"/>
                    </a:moveTo>
                    <a:cubicBezTo>
                      <a:pt x="30835" y="59"/>
                      <a:pt x="34054" y="1090"/>
                      <a:pt x="36743" y="3100"/>
                    </a:cubicBezTo>
                    <a:cubicBezTo>
                      <a:pt x="39432" y="5109"/>
                      <a:pt x="41392" y="7768"/>
                      <a:pt x="42623" y="11077"/>
                    </a:cubicBezTo>
                    <a:lnTo>
                      <a:pt x="42851" y="11077"/>
                    </a:lnTo>
                    <a:cubicBezTo>
                      <a:pt x="43719" y="9484"/>
                      <a:pt x="44695" y="8099"/>
                      <a:pt x="45779" y="6922"/>
                    </a:cubicBezTo>
                    <a:cubicBezTo>
                      <a:pt x="46862" y="5745"/>
                      <a:pt x="47982" y="4732"/>
                      <a:pt x="49137" y="3883"/>
                    </a:cubicBezTo>
                    <a:cubicBezTo>
                      <a:pt x="50765" y="2624"/>
                      <a:pt x="52542" y="1663"/>
                      <a:pt x="54470" y="1002"/>
                    </a:cubicBezTo>
                    <a:cubicBezTo>
                      <a:pt x="56397" y="342"/>
                      <a:pt x="58661" y="9"/>
                      <a:pt x="61260" y="4"/>
                    </a:cubicBezTo>
                    <a:cubicBezTo>
                      <a:pt x="63826" y="-55"/>
                      <a:pt x="66507" y="596"/>
                      <a:pt x="69303" y="1957"/>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7"/>
                      <a:pt x="57715" y="8219"/>
                    </a:cubicBezTo>
                    <a:cubicBezTo>
                      <a:pt x="54777" y="8296"/>
                      <a:pt x="52275" y="9200"/>
                      <a:pt x="50209" y="10934"/>
                    </a:cubicBezTo>
                    <a:cubicBezTo>
                      <a:pt x="48144" y="12668"/>
                      <a:pt x="46643" y="14773"/>
                      <a:pt x="45706" y="17249"/>
                    </a:cubicBezTo>
                    <a:cubicBezTo>
                      <a:pt x="45473" y="17994"/>
                      <a:pt x="45282" y="18790"/>
                      <a:pt x="45134" y="19635"/>
                    </a:cubicBezTo>
                    <a:cubicBezTo>
                      <a:pt x="44987" y="20480"/>
                      <a:pt x="44910" y="21361"/>
                      <a:pt x="44906" y="22278"/>
                    </a:cubicBezTo>
                    <a:lnTo>
                      <a:pt x="44906" y="56454"/>
                    </a:lnTo>
                    <a:lnTo>
                      <a:pt x="35090" y="56454"/>
                    </a:lnTo>
                    <a:lnTo>
                      <a:pt x="35090" y="23307"/>
                    </a:lnTo>
                    <a:cubicBezTo>
                      <a:pt x="35088" y="18828"/>
                      <a:pt x="34120" y="15213"/>
                      <a:pt x="32188" y="12463"/>
                    </a:cubicBezTo>
                    <a:cubicBezTo>
                      <a:pt x="30256" y="9712"/>
                      <a:pt x="27373" y="8298"/>
                      <a:pt x="23539" y="8219"/>
                    </a:cubicBezTo>
                    <a:cubicBezTo>
                      <a:pt x="20418" y="8324"/>
                      <a:pt x="17769" y="9372"/>
                      <a:pt x="15591" y="11363"/>
                    </a:cubicBezTo>
                    <a:cubicBezTo>
                      <a:pt x="13413" y="13353"/>
                      <a:pt x="11907" y="15658"/>
                      <a:pt x="11073" y="18278"/>
                    </a:cubicBezTo>
                    <a:cubicBezTo>
                      <a:pt x="10790" y="18975"/>
                      <a:pt x="10585" y="19752"/>
                      <a:pt x="10459" y="20607"/>
                    </a:cubicBezTo>
                    <a:cubicBezTo>
                      <a:pt x="10332" y="21461"/>
                      <a:pt x="10270" y="22323"/>
                      <a:pt x="10273" y="23193"/>
                    </a:cubicBezTo>
                    <a:lnTo>
                      <a:pt x="10273" y="56454"/>
                    </a:lnTo>
                    <a:lnTo>
                      <a:pt x="457" y="56454"/>
                    </a:lnTo>
                    <a:lnTo>
                      <a:pt x="457" y="16117"/>
                    </a:lnTo>
                    <a:cubicBezTo>
                      <a:pt x="453" y="13229"/>
                      <a:pt x="405" y="10577"/>
                      <a:pt x="314" y="8160"/>
                    </a:cubicBezTo>
                    <a:cubicBezTo>
                      <a:pt x="224" y="5744"/>
                      <a:pt x="119" y="3406"/>
                      <a:pt x="0" y="1147"/>
                    </a:cubicBezTo>
                    <a:lnTo>
                      <a:pt x="8789" y="1147"/>
                    </a:lnTo>
                    <a:lnTo>
                      <a:pt x="9246" y="10162"/>
                    </a:lnTo>
                    <a:lnTo>
                      <a:pt x="9588" y="10162"/>
                    </a:lnTo>
                    <a:cubicBezTo>
                      <a:pt x="11088" y="7441"/>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8" name="Freeform: Shape 837">
                <a:extLst>
                  <a:ext uri="{FF2B5EF4-FFF2-40B4-BE49-F238E27FC236}">
                    <a16:creationId xmlns:a16="http://schemas.microsoft.com/office/drawing/2014/main" id="{FD8F7AAE-1DBA-4968-925A-DDF4C64595E6}"/>
                  </a:ext>
                </a:extLst>
              </p:cNvPr>
              <p:cNvSpPr>
                <a:spLocks noChangeArrowheads="1"/>
              </p:cNvSpPr>
              <p:nvPr/>
            </p:nvSpPr>
            <p:spPr bwMode="auto">
              <a:xfrm>
                <a:off x="5369115" y="1916976"/>
                <a:ext cx="48796" cy="57707"/>
              </a:xfrm>
              <a:custGeom>
                <a:avLst/>
                <a:gdLst/>
                <a:ahLst/>
                <a:cxnLst/>
                <a:rect l="l" t="t" r="r" b="b"/>
                <a:pathLst>
                  <a:path w="48796"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2"/>
                      <a:pt x="48449" y="30618"/>
                    </a:cubicBezTo>
                    <a:lnTo>
                      <a:pt x="9587" y="30618"/>
                    </a:lnTo>
                    <a:cubicBezTo>
                      <a:pt x="9842" y="37374"/>
                      <a:pt x="11762" y="42278"/>
                      <a:pt x="15347" y="45331"/>
                    </a:cubicBezTo>
                    <a:cubicBezTo>
                      <a:pt x="18933" y="48384"/>
                      <a:pt x="23340" y="49885"/>
                      <a:pt x="28570" y="49835"/>
                    </a:cubicBezTo>
                    <a:cubicBezTo>
                      <a:pt x="32132" y="49816"/>
                      <a:pt x="35128" y="49539"/>
                      <a:pt x="37559" y="49005"/>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4"/>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7"/>
                    </a:cubicBezTo>
                    <a:cubicBezTo>
                      <a:pt x="14557" y="11550"/>
                      <a:pt x="12901" y="13640"/>
                      <a:pt x="11772" y="16118"/>
                    </a:cubicBezTo>
                    <a:cubicBezTo>
                      <a:pt x="10643" y="18596"/>
                      <a:pt x="9953" y="21034"/>
                      <a:pt x="9701" y="23432"/>
                    </a:cubicBezTo>
                    <a:lnTo>
                      <a:pt x="39090" y="23432"/>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39" name="Freeform: Shape 838">
                <a:extLst>
                  <a:ext uri="{FF2B5EF4-FFF2-40B4-BE49-F238E27FC236}">
                    <a16:creationId xmlns:a16="http://schemas.microsoft.com/office/drawing/2014/main" id="{229D6765-6C92-4469-B4CD-352781595878}"/>
                  </a:ext>
                </a:extLst>
              </p:cNvPr>
              <p:cNvSpPr>
                <a:spLocks noChangeArrowheads="1"/>
              </p:cNvSpPr>
              <p:nvPr/>
            </p:nvSpPr>
            <p:spPr bwMode="auto">
              <a:xfrm>
                <a:off x="5429809"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0" name="Freeform: Shape 839">
                <a:extLst>
                  <a:ext uri="{FF2B5EF4-FFF2-40B4-BE49-F238E27FC236}">
                    <a16:creationId xmlns:a16="http://schemas.microsoft.com/office/drawing/2014/main" id="{6C82BC4D-F73A-45D8-85D4-7723B8E76542}"/>
                  </a:ext>
                </a:extLst>
              </p:cNvPr>
              <p:cNvSpPr>
                <a:spLocks noChangeArrowheads="1"/>
              </p:cNvSpPr>
              <p:nvPr/>
            </p:nvSpPr>
            <p:spPr bwMode="auto">
              <a:xfrm>
                <a:off x="5530698" y="1916976"/>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0" y="47946"/>
                      <a:pt x="43377" y="50206"/>
                    </a:cubicBezTo>
                    <a:cubicBezTo>
                      <a:pt x="43503" y="52466"/>
                      <a:pt x="43708" y="54547"/>
                      <a:pt x="43991" y="56450"/>
                    </a:cubicBezTo>
                    <a:lnTo>
                      <a:pt x="34973"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2"/>
                      <a:pt x="22518" y="21230"/>
                      <a:pt x="33261" y="21260"/>
                    </a:cubicBezTo>
                    <a:lnTo>
                      <a:pt x="33261" y="20116"/>
                    </a:lnTo>
                    <a:cubicBezTo>
                      <a:pt x="33315" y="18552"/>
                      <a:pt x="33067" y="16785"/>
                      <a:pt x="32515" y="14814"/>
                    </a:cubicBezTo>
                    <a:cubicBezTo>
                      <a:pt x="31964" y="12844"/>
                      <a:pt x="30784" y="11128"/>
                      <a:pt x="28974" y="9666"/>
                    </a:cubicBezTo>
                    <a:cubicBezTo>
                      <a:pt x="27165" y="8204"/>
                      <a:pt x="24400" y="7453"/>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1" name="Freeform: Shape 840">
                <a:extLst>
                  <a:ext uri="{FF2B5EF4-FFF2-40B4-BE49-F238E27FC236}">
                    <a16:creationId xmlns:a16="http://schemas.microsoft.com/office/drawing/2014/main" id="{E0ED08DE-308B-42E4-92CF-C403E0AE9D69}"/>
                  </a:ext>
                </a:extLst>
              </p:cNvPr>
              <p:cNvSpPr>
                <a:spLocks noChangeArrowheads="1"/>
              </p:cNvSpPr>
              <p:nvPr/>
            </p:nvSpPr>
            <p:spPr bwMode="auto">
              <a:xfrm>
                <a:off x="5654866" y="1916976"/>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59"/>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09"/>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2" name="Freeform: Shape 841">
                <a:extLst>
                  <a:ext uri="{FF2B5EF4-FFF2-40B4-BE49-F238E27FC236}">
                    <a16:creationId xmlns:a16="http://schemas.microsoft.com/office/drawing/2014/main" id="{0C8AF38E-1F94-4A03-AA4A-1F2BBC92B092}"/>
                  </a:ext>
                </a:extLst>
              </p:cNvPr>
              <p:cNvSpPr>
                <a:spLocks noChangeArrowheads="1"/>
              </p:cNvSpPr>
              <p:nvPr/>
            </p:nvSpPr>
            <p:spPr bwMode="auto">
              <a:xfrm>
                <a:off x="5725084" y="1916971"/>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7"/>
                    </a:cubicBezTo>
                    <a:lnTo>
                      <a:pt x="47535" y="56455"/>
                    </a:lnTo>
                    <a:lnTo>
                      <a:pt x="37490" y="56455"/>
                    </a:lnTo>
                    <a:lnTo>
                      <a:pt x="37490" y="24565"/>
                    </a:lnTo>
                    <a:cubicBezTo>
                      <a:pt x="37550" y="19984"/>
                      <a:pt x="36602" y="16145"/>
                      <a:pt x="34646" y="13050"/>
                    </a:cubicBezTo>
                    <a:cubicBezTo>
                      <a:pt x="32690" y="9954"/>
                      <a:pt x="29369" y="8344"/>
                      <a:pt x="24682" y="8220"/>
                    </a:cubicBezTo>
                    <a:cubicBezTo>
                      <a:pt x="21382" y="8299"/>
                      <a:pt x="18547" y="9313"/>
                      <a:pt x="16177" y="11264"/>
                    </a:cubicBezTo>
                    <a:cubicBezTo>
                      <a:pt x="13806" y="13214"/>
                      <a:pt x="12143" y="15628"/>
                      <a:pt x="11188" y="18507"/>
                    </a:cubicBezTo>
                    <a:cubicBezTo>
                      <a:pt x="10959" y="19146"/>
                      <a:pt x="10787" y="19869"/>
                      <a:pt x="10673" y="20679"/>
                    </a:cubicBezTo>
                    <a:cubicBezTo>
                      <a:pt x="10559" y="21489"/>
                      <a:pt x="10501" y="22327"/>
                      <a:pt x="10501" y="23194"/>
                    </a:cubicBezTo>
                    <a:lnTo>
                      <a:pt x="10501" y="56455"/>
                    </a:lnTo>
                    <a:lnTo>
                      <a:pt x="457" y="56455"/>
                    </a:lnTo>
                    <a:lnTo>
                      <a:pt x="457" y="16118"/>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3" name="Freeform: Shape 842">
                <a:extLst>
                  <a:ext uri="{FF2B5EF4-FFF2-40B4-BE49-F238E27FC236}">
                    <a16:creationId xmlns:a16="http://schemas.microsoft.com/office/drawing/2014/main" id="{DC75BFB9-CF11-40C3-AACC-3E102216614B}"/>
                  </a:ext>
                </a:extLst>
              </p:cNvPr>
              <p:cNvSpPr>
                <a:spLocks noChangeArrowheads="1"/>
              </p:cNvSpPr>
              <p:nvPr/>
            </p:nvSpPr>
            <p:spPr bwMode="auto">
              <a:xfrm>
                <a:off x="500164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4" name="Freeform: Shape 843">
                <a:extLst>
                  <a:ext uri="{FF2B5EF4-FFF2-40B4-BE49-F238E27FC236}">
                    <a16:creationId xmlns:a16="http://schemas.microsoft.com/office/drawing/2014/main" id="{D15583A9-0FBA-4211-A487-71F39F5A6C6A}"/>
                  </a:ext>
                </a:extLst>
              </p:cNvPr>
              <p:cNvSpPr>
                <a:spLocks noChangeArrowheads="1"/>
              </p:cNvSpPr>
              <p:nvPr/>
            </p:nvSpPr>
            <p:spPr bwMode="auto">
              <a:xfrm>
                <a:off x="5630290" y="1918119"/>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845" name="Group 844">
                <a:extLst>
                  <a:ext uri="{FF2B5EF4-FFF2-40B4-BE49-F238E27FC236}">
                    <a16:creationId xmlns:a16="http://schemas.microsoft.com/office/drawing/2014/main" id="{B791316E-8656-47CA-823A-96A38A170BDE}"/>
                  </a:ext>
                </a:extLst>
              </p:cNvPr>
              <p:cNvGrpSpPr/>
              <p:nvPr/>
            </p:nvGrpSpPr>
            <p:grpSpPr>
              <a:xfrm>
                <a:off x="4820729" y="2024378"/>
                <a:ext cx="887411" cy="517132"/>
                <a:chOff x="4820729" y="2024378"/>
                <a:chExt cx="887411" cy="517132"/>
              </a:xfrm>
            </p:grpSpPr>
            <p:sp>
              <p:nvSpPr>
                <p:cNvPr id="846" name="Freeform: Shape 845">
                  <a:extLst>
                    <a:ext uri="{FF2B5EF4-FFF2-40B4-BE49-F238E27FC236}">
                      <a16:creationId xmlns:a16="http://schemas.microsoft.com/office/drawing/2014/main" id="{7D96E446-3D97-4548-9A09-1DF0B51E32D0}"/>
                    </a:ext>
                  </a:extLst>
                </p:cNvPr>
                <p:cNvSpPr>
                  <a:spLocks noChangeArrowheads="1"/>
                </p:cNvSpPr>
                <p:nvPr/>
              </p:nvSpPr>
              <p:spPr bwMode="auto">
                <a:xfrm>
                  <a:off x="4906111" y="2024378"/>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9" y="8235"/>
                        <a:pt x="29806" y="8112"/>
                        <a:pt x="28332" y="8102"/>
                      </a:cubicBezTo>
                      <a:cubicBezTo>
                        <a:pt x="24134" y="8233"/>
                        <a:pt x="21272" y="9830"/>
                        <a:pt x="19745" y="12892"/>
                      </a:cubicBezTo>
                      <a:cubicBezTo>
                        <a:pt x="18219" y="15954"/>
                        <a:pt x="17500" y="19695"/>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5"/>
                      </a:cubicBezTo>
                      <a:cubicBezTo>
                        <a:pt x="15966" y="3324"/>
                        <a:pt x="18099" y="2012"/>
                        <a:pt x="20446" y="1199"/>
                      </a:cubicBezTo>
                      <a:cubicBezTo>
                        <a:pt x="22793" y="386"/>
                        <a:pt x="25155" y="-13"/>
                        <a:pt x="27532" y="1"/>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7" name="Freeform: Shape 846">
                  <a:extLst>
                    <a:ext uri="{FF2B5EF4-FFF2-40B4-BE49-F238E27FC236}">
                      <a16:creationId xmlns:a16="http://schemas.microsoft.com/office/drawing/2014/main" id="{35C1B859-3F70-4478-B841-A84F7AFCA889}"/>
                    </a:ext>
                  </a:extLst>
                </p:cNvPr>
                <p:cNvSpPr>
                  <a:spLocks noChangeArrowheads="1"/>
                </p:cNvSpPr>
                <p:nvPr/>
              </p:nvSpPr>
              <p:spPr bwMode="auto">
                <a:xfrm>
                  <a:off x="5007990" y="2025636"/>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8" name="Freeform: Shape 847">
                  <a:extLst>
                    <a:ext uri="{FF2B5EF4-FFF2-40B4-BE49-F238E27FC236}">
                      <a16:creationId xmlns:a16="http://schemas.microsoft.com/office/drawing/2014/main" id="{69F69547-0DDC-4003-B7F6-8B2355E2FB16}"/>
                    </a:ext>
                  </a:extLst>
                </p:cNvPr>
                <p:cNvSpPr>
                  <a:spLocks noChangeArrowheads="1"/>
                </p:cNvSpPr>
                <p:nvPr/>
              </p:nvSpPr>
              <p:spPr bwMode="auto">
                <a:xfrm>
                  <a:off x="5560440" y="2025636"/>
                  <a:ext cx="47078" cy="81139"/>
                </a:xfrm>
                <a:custGeom>
                  <a:avLst/>
                  <a:gdLst/>
                  <a:ahLst/>
                  <a:cxnLst/>
                  <a:rect l="l" t="t" r="r" b="b"/>
                  <a:pathLst>
                    <a:path w="47078" h="81139">
                      <a:moveTo>
                        <a:pt x="0" y="0"/>
                      </a:moveTo>
                      <a:lnTo>
                        <a:pt x="10044" y="0"/>
                      </a:lnTo>
                      <a:lnTo>
                        <a:pt x="10044" y="34619"/>
                      </a:lnTo>
                      <a:lnTo>
                        <a:pt x="10273" y="34619"/>
                      </a:lnTo>
                      <a:cubicBezTo>
                        <a:pt x="11081" y="33177"/>
                        <a:pt x="12096" y="31835"/>
                        <a:pt x="13318" y="30594"/>
                      </a:cubicBezTo>
                      <a:cubicBezTo>
                        <a:pt x="14540" y="29353"/>
                        <a:pt x="15927" y="28298"/>
                        <a:pt x="17478" y="27428"/>
                      </a:cubicBezTo>
                      <a:cubicBezTo>
                        <a:pt x="18972" y="26565"/>
                        <a:pt x="20587" y="25894"/>
                        <a:pt x="22324" y="25416"/>
                      </a:cubicBezTo>
                      <a:cubicBezTo>
                        <a:pt x="24061" y="24939"/>
                        <a:pt x="25876" y="24696"/>
                        <a:pt x="27770" y="24689"/>
                      </a:cubicBezTo>
                      <a:cubicBezTo>
                        <a:pt x="30349" y="24628"/>
                        <a:pt x="33119" y="25257"/>
                        <a:pt x="36080" y="26575"/>
                      </a:cubicBezTo>
                      <a:cubicBezTo>
                        <a:pt x="39041" y="27893"/>
                        <a:pt x="41589" y="30264"/>
                        <a:pt x="43724" y="33690"/>
                      </a:cubicBezTo>
                      <a:cubicBezTo>
                        <a:pt x="45859" y="37115"/>
                        <a:pt x="46977" y="41959"/>
                        <a:pt x="47078" y="48220"/>
                      </a:cubicBezTo>
                      <a:lnTo>
                        <a:pt x="47078" y="81139"/>
                      </a:lnTo>
                      <a:lnTo>
                        <a:pt x="37033" y="81139"/>
                      </a:lnTo>
                      <a:lnTo>
                        <a:pt x="37033" y="49364"/>
                      </a:lnTo>
                      <a:cubicBezTo>
                        <a:pt x="37093" y="44782"/>
                        <a:pt x="36145" y="40943"/>
                        <a:pt x="34189" y="37848"/>
                      </a:cubicBezTo>
                      <a:cubicBezTo>
                        <a:pt x="32233" y="34752"/>
                        <a:pt x="28912" y="33142"/>
                        <a:pt x="24225" y="33019"/>
                      </a:cubicBezTo>
                      <a:cubicBezTo>
                        <a:pt x="20933" y="33097"/>
                        <a:pt x="18112" y="34083"/>
                        <a:pt x="15762" y="35976"/>
                      </a:cubicBezTo>
                      <a:cubicBezTo>
                        <a:pt x="13413" y="37869"/>
                        <a:pt x="11736" y="40198"/>
                        <a:pt x="10731" y="42963"/>
                      </a:cubicBezTo>
                      <a:cubicBezTo>
                        <a:pt x="10452" y="43698"/>
                        <a:pt x="10266" y="44456"/>
                        <a:pt x="10173" y="45234"/>
                      </a:cubicBezTo>
                      <a:cubicBezTo>
                        <a:pt x="10080" y="46013"/>
                        <a:pt x="10037" y="46856"/>
                        <a:pt x="10044" y="47763"/>
                      </a:cubicBezTo>
                      <a:lnTo>
                        <a:pt x="10044" y="81139"/>
                      </a:lnTo>
                      <a:lnTo>
                        <a:pt x="0" y="81139"/>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49" name="Freeform: Shape 848">
                  <a:extLst>
                    <a:ext uri="{FF2B5EF4-FFF2-40B4-BE49-F238E27FC236}">
                      <a16:creationId xmlns:a16="http://schemas.microsoft.com/office/drawing/2014/main" id="{4C99B7DC-ACD5-433B-96B0-1FAAAFD9120E}"/>
                    </a:ext>
                  </a:extLst>
                </p:cNvPr>
                <p:cNvSpPr>
                  <a:spLocks noChangeArrowheads="1"/>
                </p:cNvSpPr>
                <p:nvPr/>
              </p:nvSpPr>
              <p:spPr bwMode="auto">
                <a:xfrm>
                  <a:off x="5625858" y="2029751"/>
                  <a:ext cx="12444" cy="12444"/>
                </a:xfrm>
                <a:custGeom>
                  <a:avLst/>
                  <a:gdLst/>
                  <a:ahLst/>
                  <a:cxnLst/>
                  <a:rect l="l" t="t" r="r" b="b"/>
                  <a:pathLst>
                    <a:path w="12444" h="12444">
                      <a:moveTo>
                        <a:pt x="6279" y="0"/>
                      </a:moveTo>
                      <a:cubicBezTo>
                        <a:pt x="8135" y="40"/>
                        <a:pt x="9619" y="645"/>
                        <a:pt x="10732" y="1812"/>
                      </a:cubicBezTo>
                      <a:cubicBezTo>
                        <a:pt x="11845" y="2980"/>
                        <a:pt x="12416" y="4469"/>
                        <a:pt x="12444" y="6279"/>
                      </a:cubicBezTo>
                      <a:cubicBezTo>
                        <a:pt x="12428" y="8035"/>
                        <a:pt x="11862" y="9490"/>
                        <a:pt x="10746" y="10646"/>
                      </a:cubicBezTo>
                      <a:cubicBezTo>
                        <a:pt x="9631" y="11802"/>
                        <a:pt x="8066" y="12402"/>
                        <a:pt x="6051" y="12444"/>
                      </a:cubicBezTo>
                      <a:cubicBezTo>
                        <a:pt x="4200" y="12402"/>
                        <a:pt x="2735" y="11802"/>
                        <a:pt x="1655" y="10646"/>
                      </a:cubicBezTo>
                      <a:cubicBezTo>
                        <a:pt x="576" y="9490"/>
                        <a:pt x="24" y="8035"/>
                        <a:pt x="0" y="6279"/>
                      </a:cubicBezTo>
                      <a:cubicBezTo>
                        <a:pt x="26" y="4519"/>
                        <a:pt x="602" y="3044"/>
                        <a:pt x="1727" y="1855"/>
                      </a:cubicBezTo>
                      <a:cubicBezTo>
                        <a:pt x="2852" y="666"/>
                        <a:pt x="4369" y="48"/>
                        <a:pt x="6279"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0" name="Freeform: Shape 849">
                  <a:extLst>
                    <a:ext uri="{FF2B5EF4-FFF2-40B4-BE49-F238E27FC236}">
                      <a16:creationId xmlns:a16="http://schemas.microsoft.com/office/drawing/2014/main" id="{2E3DE09A-8130-4D5E-9173-C17327F7ADA0}"/>
                    </a:ext>
                  </a:extLst>
                </p:cNvPr>
                <p:cNvSpPr>
                  <a:spLocks noChangeArrowheads="1"/>
                </p:cNvSpPr>
                <p:nvPr/>
              </p:nvSpPr>
              <p:spPr bwMode="auto">
                <a:xfrm>
                  <a:off x="4963604" y="2038209"/>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1"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1" name="Freeform: Shape 850">
                  <a:extLst>
                    <a:ext uri="{FF2B5EF4-FFF2-40B4-BE49-F238E27FC236}">
                      <a16:creationId xmlns:a16="http://schemas.microsoft.com/office/drawing/2014/main" id="{4D8D6F20-888E-4C5A-8548-B60030D4CB57}"/>
                    </a:ext>
                  </a:extLst>
                </p:cNvPr>
                <p:cNvSpPr>
                  <a:spLocks noChangeArrowheads="1"/>
                </p:cNvSpPr>
                <p:nvPr/>
              </p:nvSpPr>
              <p:spPr bwMode="auto">
                <a:xfrm>
                  <a:off x="5306504" y="2038209"/>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4"/>
                        <a:pt x="8572" y="51150"/>
                      </a:cubicBezTo>
                      <a:lnTo>
                        <a:pt x="8572" y="20903"/>
                      </a:lnTo>
                      <a:lnTo>
                        <a:pt x="0" y="20903"/>
                      </a:lnTo>
                      <a:lnTo>
                        <a:pt x="0" y="13259"/>
                      </a:lnTo>
                      <a:lnTo>
                        <a:pt x="8572" y="13259"/>
                      </a:lnTo>
                      <a:lnTo>
                        <a:pt x="8572" y="2972"/>
                      </a:lnTo>
                      <a:lnTo>
                        <a:pt x="18388"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2" name="Freeform: Shape 851">
                  <a:extLst>
                    <a:ext uri="{FF2B5EF4-FFF2-40B4-BE49-F238E27FC236}">
                      <a16:creationId xmlns:a16="http://schemas.microsoft.com/office/drawing/2014/main" id="{BEDCC935-C6F7-4013-BA13-B0D07217849C}"/>
                    </a:ext>
                  </a:extLst>
                </p:cNvPr>
                <p:cNvSpPr>
                  <a:spLocks noChangeArrowheads="1"/>
                </p:cNvSpPr>
                <p:nvPr/>
              </p:nvSpPr>
              <p:spPr bwMode="auto">
                <a:xfrm>
                  <a:off x="4842065" y="2050325"/>
                  <a:ext cx="54049" cy="57707"/>
                </a:xfrm>
                <a:custGeom>
                  <a:avLst/>
                  <a:gdLst/>
                  <a:ahLst/>
                  <a:cxnLst/>
                  <a:rect l="l" t="t" r="r" b="b"/>
                  <a:pathLst>
                    <a:path w="54049" h="57707">
                      <a:moveTo>
                        <a:pt x="27425" y="0"/>
                      </a:moveTo>
                      <a:cubicBezTo>
                        <a:pt x="35488" y="130"/>
                        <a:pt x="41912" y="2752"/>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3"/>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3"/>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3" name="Freeform: Shape 852">
                  <a:extLst>
                    <a:ext uri="{FF2B5EF4-FFF2-40B4-BE49-F238E27FC236}">
                      <a16:creationId xmlns:a16="http://schemas.microsoft.com/office/drawing/2014/main" id="{9975AB39-9C22-4E05-9BF5-C168164ED05C}"/>
                    </a:ext>
                  </a:extLst>
                </p:cNvPr>
                <p:cNvSpPr>
                  <a:spLocks noChangeArrowheads="1"/>
                </p:cNvSpPr>
                <p:nvPr/>
              </p:nvSpPr>
              <p:spPr bwMode="auto">
                <a:xfrm>
                  <a:off x="5070665" y="2050325"/>
                  <a:ext cx="48795" cy="57707"/>
                </a:xfrm>
                <a:custGeom>
                  <a:avLst/>
                  <a:gdLst/>
                  <a:ahLst/>
                  <a:cxnLst/>
                  <a:rect l="l" t="t" r="r" b="b"/>
                  <a:pathLst>
                    <a:path w="48795"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8"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8" y="7271"/>
                        <a:pt x="25139" y="71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4" name="Freeform: Shape 853">
                  <a:extLst>
                    <a:ext uri="{FF2B5EF4-FFF2-40B4-BE49-F238E27FC236}">
                      <a16:creationId xmlns:a16="http://schemas.microsoft.com/office/drawing/2014/main" id="{32544878-1307-4186-B303-C18F15E59191}"/>
                    </a:ext>
                  </a:extLst>
                </p:cNvPr>
                <p:cNvSpPr>
                  <a:spLocks noChangeArrowheads="1"/>
                </p:cNvSpPr>
                <p:nvPr/>
              </p:nvSpPr>
              <p:spPr bwMode="auto">
                <a:xfrm>
                  <a:off x="5150408" y="2050325"/>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4" y="48941"/>
                        <a:pt x="43806" y="52236"/>
                        <a:pt x="39995" y="54426"/>
                      </a:cubicBezTo>
                      <a:cubicBezTo>
                        <a:pt x="36183" y="56615"/>
                        <a:pt x="32070" y="57709"/>
                        <a:pt x="27654" y="57707"/>
                      </a:cubicBezTo>
                      <a:cubicBezTo>
                        <a:pt x="23950" y="57688"/>
                        <a:pt x="20610"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9" y="2782"/>
                      </a:cubicBezTo>
                      <a:cubicBezTo>
                        <a:pt x="20941" y="949"/>
                        <a:pt x="24848" y="21"/>
                        <a:pt x="29369" y="0"/>
                      </a:cubicBezTo>
                      <a:close/>
                      <a:moveTo>
                        <a:pt x="26282" y="7987"/>
                      </a:moveTo>
                      <a:cubicBezTo>
                        <a:pt x="22761" y="8029"/>
                        <a:pt x="19597" y="9145"/>
                        <a:pt x="16791" y="11332"/>
                      </a:cubicBezTo>
                      <a:cubicBezTo>
                        <a:pt x="13984" y="13520"/>
                        <a:pt x="12079" y="16525"/>
                        <a:pt x="11073" y="20345"/>
                      </a:cubicBezTo>
                      <a:cubicBezTo>
                        <a:pt x="10895" y="20984"/>
                        <a:pt x="10737" y="21650"/>
                        <a:pt x="10602"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5" name="Freeform: Shape 854">
                  <a:extLst>
                    <a:ext uri="{FF2B5EF4-FFF2-40B4-BE49-F238E27FC236}">
                      <a16:creationId xmlns:a16="http://schemas.microsoft.com/office/drawing/2014/main" id="{C3E37681-2190-4124-9C5C-5756706BE47A}"/>
                    </a:ext>
                  </a:extLst>
                </p:cNvPr>
                <p:cNvSpPr>
                  <a:spLocks noChangeArrowheads="1"/>
                </p:cNvSpPr>
                <p:nvPr/>
              </p:nvSpPr>
              <p:spPr bwMode="auto">
                <a:xfrm>
                  <a:off x="5213197" y="2050325"/>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7"/>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8"/>
                      </a:cubicBezTo>
                      <a:cubicBezTo>
                        <a:pt x="49" y="35110"/>
                        <a:pt x="2919" y="29995"/>
                        <a:pt x="8610" y="26483"/>
                      </a:cubicBezTo>
                      <a:cubicBezTo>
                        <a:pt x="14301" y="22971"/>
                        <a:pt x="22518" y="21230"/>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2"/>
                        <a:pt x="15424" y="7780"/>
                        <a:pt x="12904" y="8488"/>
                      </a:cubicBezTo>
                      <a:cubicBezTo>
                        <a:pt x="10384" y="9196"/>
                        <a:pt x="8137" y="10211"/>
                        <a:pt x="6163" y="11534"/>
                      </a:cubicBezTo>
                      <a:lnTo>
                        <a:pt x="3881" y="4791"/>
                      </a:lnTo>
                      <a:cubicBezTo>
                        <a:pt x="6204" y="3344"/>
                        <a:pt x="8950" y="2189"/>
                        <a:pt x="12120" y="1326"/>
                      </a:cubicBezTo>
                      <a:cubicBezTo>
                        <a:pt x="15289" y="463"/>
                        <a:pt x="18638" y="21"/>
                        <a:pt x="22167" y="0"/>
                      </a:cubicBezTo>
                      <a:close/>
                      <a:moveTo>
                        <a:pt x="33490" y="28218"/>
                      </a:moveTo>
                      <a:cubicBezTo>
                        <a:pt x="29744" y="28101"/>
                        <a:pt x="26091" y="28348"/>
                        <a:pt x="22531" y="28959"/>
                      </a:cubicBezTo>
                      <a:cubicBezTo>
                        <a:pt x="18972" y="29571"/>
                        <a:pt x="16022" y="30792"/>
                        <a:pt x="13683" y="32623"/>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5"/>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6" name="Freeform: Shape 855">
                  <a:extLst>
                    <a:ext uri="{FF2B5EF4-FFF2-40B4-BE49-F238E27FC236}">
                      <a16:creationId xmlns:a16="http://schemas.microsoft.com/office/drawing/2014/main" id="{99A33CA4-C887-4098-9B23-4129269CE028}"/>
                    </a:ext>
                  </a:extLst>
                </p:cNvPr>
                <p:cNvSpPr>
                  <a:spLocks noChangeArrowheads="1"/>
                </p:cNvSpPr>
                <p:nvPr/>
              </p:nvSpPr>
              <p:spPr bwMode="auto">
                <a:xfrm>
                  <a:off x="5274233" y="2050325"/>
                  <a:ext cx="27761" cy="56450"/>
                </a:xfrm>
                <a:custGeom>
                  <a:avLst/>
                  <a:gdLst/>
                  <a:ahLst/>
                  <a:cxnLst/>
                  <a:rect l="l" t="t" r="r" b="b"/>
                  <a:pathLst>
                    <a:path w="27761" h="56450">
                      <a:moveTo>
                        <a:pt x="25017"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7"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7" name="Freeform: Shape 856">
                  <a:extLst>
                    <a:ext uri="{FF2B5EF4-FFF2-40B4-BE49-F238E27FC236}">
                      <a16:creationId xmlns:a16="http://schemas.microsoft.com/office/drawing/2014/main" id="{9BE91233-1066-47AD-9FD7-D2345EF9D6D2}"/>
                    </a:ext>
                  </a:extLst>
                </p:cNvPr>
                <p:cNvSpPr>
                  <a:spLocks noChangeArrowheads="1"/>
                </p:cNvSpPr>
                <p:nvPr/>
              </p:nvSpPr>
              <p:spPr bwMode="auto">
                <a:xfrm>
                  <a:off x="5350433" y="2050320"/>
                  <a:ext cx="47535" cy="56455"/>
                </a:xfrm>
                <a:custGeom>
                  <a:avLst/>
                  <a:gdLst/>
                  <a:ahLst/>
                  <a:cxnLst/>
                  <a:rect l="l" t="t" r="r" b="b"/>
                  <a:pathLst>
                    <a:path w="47535" h="56455">
                      <a:moveTo>
                        <a:pt x="27999" y="5"/>
                      </a:moveTo>
                      <a:cubicBezTo>
                        <a:pt x="30652" y="-56"/>
                        <a:pt x="33475" y="573"/>
                        <a:pt x="36469" y="1891"/>
                      </a:cubicBezTo>
                      <a:cubicBezTo>
                        <a:pt x="39462" y="3209"/>
                        <a:pt x="42030" y="5580"/>
                        <a:pt x="44172" y="9006"/>
                      </a:cubicBezTo>
                      <a:cubicBezTo>
                        <a:pt x="46315" y="12431"/>
                        <a:pt x="47435" y="17275"/>
                        <a:pt x="47535" y="23536"/>
                      </a:cubicBezTo>
                      <a:lnTo>
                        <a:pt x="47535" y="56455"/>
                      </a:lnTo>
                      <a:lnTo>
                        <a:pt x="37490" y="56455"/>
                      </a:lnTo>
                      <a:lnTo>
                        <a:pt x="37490" y="24565"/>
                      </a:lnTo>
                      <a:cubicBezTo>
                        <a:pt x="37550" y="19984"/>
                        <a:pt x="36602" y="16145"/>
                        <a:pt x="34646" y="13049"/>
                      </a:cubicBezTo>
                      <a:cubicBezTo>
                        <a:pt x="32690" y="9954"/>
                        <a:pt x="29369" y="8344"/>
                        <a:pt x="24682" y="8220"/>
                      </a:cubicBezTo>
                      <a:cubicBezTo>
                        <a:pt x="21382" y="8299"/>
                        <a:pt x="18547" y="9313"/>
                        <a:pt x="16177" y="11264"/>
                      </a:cubicBezTo>
                      <a:cubicBezTo>
                        <a:pt x="13806" y="13214"/>
                        <a:pt x="12143" y="15628"/>
                        <a:pt x="11188" y="18507"/>
                      </a:cubicBezTo>
                      <a:cubicBezTo>
                        <a:pt x="10959" y="19145"/>
                        <a:pt x="10787" y="19869"/>
                        <a:pt x="10673" y="20679"/>
                      </a:cubicBezTo>
                      <a:cubicBezTo>
                        <a:pt x="10559" y="21489"/>
                        <a:pt x="10501" y="22327"/>
                        <a:pt x="10501" y="23194"/>
                      </a:cubicBezTo>
                      <a:lnTo>
                        <a:pt x="10501" y="56455"/>
                      </a:lnTo>
                      <a:lnTo>
                        <a:pt x="457" y="56455"/>
                      </a:lnTo>
                      <a:lnTo>
                        <a:pt x="457" y="16117"/>
                      </a:lnTo>
                      <a:cubicBezTo>
                        <a:pt x="460" y="13230"/>
                        <a:pt x="426" y="10578"/>
                        <a:pt x="357" y="8161"/>
                      </a:cubicBezTo>
                      <a:cubicBezTo>
                        <a:pt x="288" y="5745"/>
                        <a:pt x="169" y="3407"/>
                        <a:pt x="0" y="1148"/>
                      </a:cubicBezTo>
                      <a:lnTo>
                        <a:pt x="8903" y="1148"/>
                      </a:lnTo>
                      <a:lnTo>
                        <a:pt x="9474" y="10278"/>
                      </a:lnTo>
                      <a:lnTo>
                        <a:pt x="9702" y="10278"/>
                      </a:lnTo>
                      <a:cubicBezTo>
                        <a:pt x="11093" y="7602"/>
                        <a:pt x="13342" y="5247"/>
                        <a:pt x="16448" y="3215"/>
                      </a:cubicBezTo>
                      <a:cubicBezTo>
                        <a:pt x="19555" y="1182"/>
                        <a:pt x="23405" y="112"/>
                        <a:pt x="27999" y="5"/>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8" name="Freeform: Shape 857">
                  <a:extLst>
                    <a:ext uri="{FF2B5EF4-FFF2-40B4-BE49-F238E27FC236}">
                      <a16:creationId xmlns:a16="http://schemas.microsoft.com/office/drawing/2014/main" id="{3B28ECF9-B4C1-4A6A-8D76-E9BD0C81D89F}"/>
                    </a:ext>
                  </a:extLst>
                </p:cNvPr>
                <p:cNvSpPr>
                  <a:spLocks noChangeArrowheads="1"/>
                </p:cNvSpPr>
                <p:nvPr/>
              </p:nvSpPr>
              <p:spPr bwMode="auto">
                <a:xfrm>
                  <a:off x="5413565" y="2050325"/>
                  <a:ext cx="48795" cy="57707"/>
                </a:xfrm>
                <a:custGeom>
                  <a:avLst/>
                  <a:gdLst/>
                  <a:ahLst/>
                  <a:cxnLst/>
                  <a:rect l="l" t="t" r="r" b="b"/>
                  <a:pathLst>
                    <a:path w="48795" h="57707">
                      <a:moveTo>
                        <a:pt x="25940" y="0"/>
                      </a:moveTo>
                      <a:cubicBezTo>
                        <a:pt x="31943" y="132"/>
                        <a:pt x="36610" y="1620"/>
                        <a:pt x="39941" y="4464"/>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5"/>
                      </a:cubicBezTo>
                      <a:cubicBezTo>
                        <a:pt x="21" y="24086"/>
                        <a:pt x="1069" y="19047"/>
                        <a:pt x="3142" y="14589"/>
                      </a:cubicBezTo>
                      <a:cubicBezTo>
                        <a:pt x="5215" y="10130"/>
                        <a:pt x="8184" y="6598"/>
                        <a:pt x="12048" y="3994"/>
                      </a:cubicBezTo>
                      <a:cubicBezTo>
                        <a:pt x="15913" y="1389"/>
                        <a:pt x="20543" y="58"/>
                        <a:pt x="25940" y="0"/>
                      </a:cubicBezTo>
                      <a:close/>
                      <a:moveTo>
                        <a:pt x="25139" y="7187"/>
                      </a:moveTo>
                      <a:cubicBezTo>
                        <a:pt x="21723" y="7258"/>
                        <a:pt x="18924" y="8145"/>
                        <a:pt x="16740" y="9848"/>
                      </a:cubicBezTo>
                      <a:cubicBezTo>
                        <a:pt x="14557" y="11550"/>
                        <a:pt x="12901" y="13640"/>
                        <a:pt x="11772" y="16118"/>
                      </a:cubicBezTo>
                      <a:cubicBezTo>
                        <a:pt x="10643" y="18596"/>
                        <a:pt x="9953" y="21034"/>
                        <a:pt x="9701" y="23431"/>
                      </a:cubicBezTo>
                      <a:lnTo>
                        <a:pt x="39090" y="23431"/>
                      </a:lnTo>
                      <a:cubicBezTo>
                        <a:pt x="39164" y="21250"/>
                        <a:pt x="38814" y="18914"/>
                        <a:pt x="38040" y="16423"/>
                      </a:cubicBezTo>
                      <a:cubicBezTo>
                        <a:pt x="37266" y="13933"/>
                        <a:pt x="35857" y="11792"/>
                        <a:pt x="33813" y="10000"/>
                      </a:cubicBezTo>
                      <a:cubicBezTo>
                        <a:pt x="31769" y="8208"/>
                        <a:pt x="28877" y="7271"/>
                        <a:pt x="25139" y="71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59" name="Freeform: Shape 858">
                  <a:extLst>
                    <a:ext uri="{FF2B5EF4-FFF2-40B4-BE49-F238E27FC236}">
                      <a16:creationId xmlns:a16="http://schemas.microsoft.com/office/drawing/2014/main" id="{CEEF8A0F-9E9A-4295-A72E-97C0ABD3B7AD}"/>
                    </a:ext>
                  </a:extLst>
                </p:cNvPr>
                <p:cNvSpPr>
                  <a:spLocks noChangeArrowheads="1"/>
                </p:cNvSpPr>
                <p:nvPr/>
              </p:nvSpPr>
              <p:spPr bwMode="auto">
                <a:xfrm>
                  <a:off x="5474258" y="2050325"/>
                  <a:ext cx="27761" cy="56450"/>
                </a:xfrm>
                <a:custGeom>
                  <a:avLst/>
                  <a:gdLst/>
                  <a:ahLst/>
                  <a:cxnLst/>
                  <a:rect l="l" t="t" r="r" b="b"/>
                  <a:pathLst>
                    <a:path w="27761" h="56450">
                      <a:moveTo>
                        <a:pt x="25018" y="0"/>
                      </a:moveTo>
                      <a:cubicBezTo>
                        <a:pt x="25525" y="2"/>
                        <a:pt x="25996" y="26"/>
                        <a:pt x="26432" y="71"/>
                      </a:cubicBezTo>
                      <a:cubicBezTo>
                        <a:pt x="26868" y="117"/>
                        <a:pt x="27311" y="169"/>
                        <a:pt x="27761" y="228"/>
                      </a:cubicBezTo>
                      <a:lnTo>
                        <a:pt x="27761" y="9701"/>
                      </a:lnTo>
                      <a:cubicBezTo>
                        <a:pt x="27253" y="9592"/>
                        <a:pt x="26725" y="9525"/>
                        <a:pt x="26175" y="9501"/>
                      </a:cubicBezTo>
                      <a:cubicBezTo>
                        <a:pt x="25625" y="9477"/>
                        <a:pt x="25010" y="9468"/>
                        <a:pt x="24332" y="9473"/>
                      </a:cubicBezTo>
                      <a:cubicBezTo>
                        <a:pt x="20755" y="9534"/>
                        <a:pt x="17793" y="10725"/>
                        <a:pt x="15445" y="13044"/>
                      </a:cubicBezTo>
                      <a:cubicBezTo>
                        <a:pt x="13097" y="15364"/>
                        <a:pt x="11563" y="18440"/>
                        <a:pt x="10844" y="22274"/>
                      </a:cubicBezTo>
                      <a:cubicBezTo>
                        <a:pt x="10730" y="22970"/>
                        <a:pt x="10644" y="23722"/>
                        <a:pt x="10587" y="24532"/>
                      </a:cubicBezTo>
                      <a:cubicBezTo>
                        <a:pt x="10530" y="25341"/>
                        <a:pt x="10501" y="26151"/>
                        <a:pt x="10501" y="26960"/>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1"/>
                      </a:lnTo>
                      <a:lnTo>
                        <a:pt x="9588" y="12101"/>
                      </a:lnTo>
                      <a:cubicBezTo>
                        <a:pt x="10909" y="8350"/>
                        <a:pt x="12952" y="5405"/>
                        <a:pt x="15716" y="3267"/>
                      </a:cubicBezTo>
                      <a:cubicBezTo>
                        <a:pt x="18481" y="1129"/>
                        <a:pt x="21581" y="40"/>
                        <a:pt x="25018"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0" name="Freeform: Shape 859">
                  <a:extLst>
                    <a:ext uri="{FF2B5EF4-FFF2-40B4-BE49-F238E27FC236}">
                      <a16:creationId xmlns:a16="http://schemas.microsoft.com/office/drawing/2014/main" id="{1695FDD9-A2E0-4E7A-99AE-8BA1D4D071ED}"/>
                    </a:ext>
                  </a:extLst>
                </p:cNvPr>
                <p:cNvSpPr>
                  <a:spLocks noChangeArrowheads="1"/>
                </p:cNvSpPr>
                <p:nvPr/>
              </p:nvSpPr>
              <p:spPr bwMode="auto">
                <a:xfrm>
                  <a:off x="5509043" y="2050325"/>
                  <a:ext cx="36105" cy="57707"/>
                </a:xfrm>
                <a:custGeom>
                  <a:avLst/>
                  <a:gdLst/>
                  <a:ahLst/>
                  <a:cxnLst/>
                  <a:rect l="l" t="t" r="r" b="b"/>
                  <a:pathLst>
                    <a:path w="36105" h="57707">
                      <a:moveTo>
                        <a:pt x="20569" y="0"/>
                      </a:moveTo>
                      <a:cubicBezTo>
                        <a:pt x="23398" y="21"/>
                        <a:pt x="25975" y="349"/>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2"/>
                        <a:pt x="15087" y="8216"/>
                        <a:pt x="13533" y="9645"/>
                      </a:cubicBezTo>
                      <a:cubicBezTo>
                        <a:pt x="11979" y="11074"/>
                        <a:pt x="11197" y="12846"/>
                        <a:pt x="11187" y="14961"/>
                      </a:cubicBezTo>
                      <a:cubicBezTo>
                        <a:pt x="11171" y="17179"/>
                        <a:pt x="12005" y="18975"/>
                        <a:pt x="13690" y="20350"/>
                      </a:cubicBezTo>
                      <a:cubicBezTo>
                        <a:pt x="15375" y="21724"/>
                        <a:pt x="18011" y="23091"/>
                        <a:pt x="21599" y="24452"/>
                      </a:cubicBezTo>
                      <a:cubicBezTo>
                        <a:pt x="26352" y="26179"/>
                        <a:pt x="29956" y="28356"/>
                        <a:pt x="32408" y="30983"/>
                      </a:cubicBezTo>
                      <a:cubicBezTo>
                        <a:pt x="34861" y="33610"/>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2"/>
                        <a:pt x="24058" y="36143"/>
                      </a:cubicBezTo>
                      <a:cubicBezTo>
                        <a:pt x="22461" y="34623"/>
                        <a:pt x="19849" y="33203"/>
                        <a:pt x="16221" y="31884"/>
                      </a:cubicBezTo>
                      <a:cubicBezTo>
                        <a:pt x="11208" y="30045"/>
                        <a:pt x="7495" y="27805"/>
                        <a:pt x="5083" y="25166"/>
                      </a:cubicBezTo>
                      <a:cubicBezTo>
                        <a:pt x="2671" y="22527"/>
                        <a:pt x="1472" y="19544"/>
                        <a:pt x="1486" y="16219"/>
                      </a:cubicBezTo>
                      <a:cubicBezTo>
                        <a:pt x="1545" y="11642"/>
                        <a:pt x="3253" y="7824"/>
                        <a:pt x="6611" y="4765"/>
                      </a:cubicBezTo>
                      <a:cubicBezTo>
                        <a:pt x="9968" y="1707"/>
                        <a:pt x="14621" y="118"/>
                        <a:pt x="20569" y="0"/>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1" name="Freeform: Shape 860">
                  <a:extLst>
                    <a:ext uri="{FF2B5EF4-FFF2-40B4-BE49-F238E27FC236}">
                      <a16:creationId xmlns:a16="http://schemas.microsoft.com/office/drawing/2014/main" id="{3130D007-0723-4C63-8DD6-E5281DFB2F35}"/>
                    </a:ext>
                  </a:extLst>
                </p:cNvPr>
                <p:cNvSpPr>
                  <a:spLocks noChangeArrowheads="1"/>
                </p:cNvSpPr>
                <p:nvPr/>
              </p:nvSpPr>
              <p:spPr bwMode="auto">
                <a:xfrm>
                  <a:off x="5655233" y="2050325"/>
                  <a:ext cx="52907" cy="79081"/>
                </a:xfrm>
                <a:custGeom>
                  <a:avLst/>
                  <a:gdLst/>
                  <a:ahLst/>
                  <a:cxnLst/>
                  <a:rect l="l" t="t" r="r" b="b"/>
                  <a:pathLst>
                    <a:path w="52907" h="79081">
                      <a:moveTo>
                        <a:pt x="29369" y="0"/>
                      </a:moveTo>
                      <a:cubicBezTo>
                        <a:pt x="36253" y="123"/>
                        <a:pt x="41863" y="2702"/>
                        <a:pt x="46198" y="7738"/>
                      </a:cubicBezTo>
                      <a:cubicBezTo>
                        <a:pt x="50533" y="12774"/>
                        <a:pt x="52769" y="19526"/>
                        <a:pt x="52907" y="27996"/>
                      </a:cubicBezTo>
                      <a:cubicBezTo>
                        <a:pt x="52836" y="34626"/>
                        <a:pt x="51620" y="40141"/>
                        <a:pt x="49257" y="44541"/>
                      </a:cubicBezTo>
                      <a:cubicBezTo>
                        <a:pt x="46893" y="48941"/>
                        <a:pt x="43806" y="52236"/>
                        <a:pt x="39995" y="54426"/>
                      </a:cubicBezTo>
                      <a:cubicBezTo>
                        <a:pt x="36183" y="56615"/>
                        <a:pt x="32070" y="57709"/>
                        <a:pt x="27654" y="57707"/>
                      </a:cubicBezTo>
                      <a:cubicBezTo>
                        <a:pt x="23949" y="57688"/>
                        <a:pt x="20609" y="56928"/>
                        <a:pt x="17634" y="55425"/>
                      </a:cubicBezTo>
                      <a:cubicBezTo>
                        <a:pt x="14659" y="53923"/>
                        <a:pt x="12319" y="51793"/>
                        <a:pt x="10616" y="49035"/>
                      </a:cubicBezTo>
                      <a:lnTo>
                        <a:pt x="10387" y="49035"/>
                      </a:lnTo>
                      <a:lnTo>
                        <a:pt x="10387" y="79081"/>
                      </a:lnTo>
                      <a:lnTo>
                        <a:pt x="457" y="79081"/>
                      </a:lnTo>
                      <a:lnTo>
                        <a:pt x="457" y="19202"/>
                      </a:lnTo>
                      <a:cubicBezTo>
                        <a:pt x="453" y="15678"/>
                        <a:pt x="405" y="12440"/>
                        <a:pt x="314" y="9487"/>
                      </a:cubicBezTo>
                      <a:cubicBezTo>
                        <a:pt x="224" y="6534"/>
                        <a:pt x="119" y="3753"/>
                        <a:pt x="0" y="1143"/>
                      </a:cubicBezTo>
                      <a:lnTo>
                        <a:pt x="8903" y="1143"/>
                      </a:lnTo>
                      <a:lnTo>
                        <a:pt x="9474" y="10617"/>
                      </a:lnTo>
                      <a:lnTo>
                        <a:pt x="9702" y="10617"/>
                      </a:lnTo>
                      <a:cubicBezTo>
                        <a:pt x="11708" y="7227"/>
                        <a:pt x="14356" y="4615"/>
                        <a:pt x="17648" y="2782"/>
                      </a:cubicBezTo>
                      <a:cubicBezTo>
                        <a:pt x="20941" y="949"/>
                        <a:pt x="24848" y="21"/>
                        <a:pt x="29369" y="0"/>
                      </a:cubicBezTo>
                      <a:close/>
                      <a:moveTo>
                        <a:pt x="26282" y="7987"/>
                      </a:moveTo>
                      <a:cubicBezTo>
                        <a:pt x="22761" y="8029"/>
                        <a:pt x="19597" y="9145"/>
                        <a:pt x="16791" y="11332"/>
                      </a:cubicBezTo>
                      <a:cubicBezTo>
                        <a:pt x="13984" y="13520"/>
                        <a:pt x="12078" y="16525"/>
                        <a:pt x="11073" y="20345"/>
                      </a:cubicBezTo>
                      <a:cubicBezTo>
                        <a:pt x="10895" y="20984"/>
                        <a:pt x="10737" y="21650"/>
                        <a:pt x="10601" y="22346"/>
                      </a:cubicBezTo>
                      <a:cubicBezTo>
                        <a:pt x="10466" y="23041"/>
                        <a:pt x="10394" y="23708"/>
                        <a:pt x="10387" y="24346"/>
                      </a:cubicBezTo>
                      <a:lnTo>
                        <a:pt x="10387" y="33942"/>
                      </a:lnTo>
                      <a:cubicBezTo>
                        <a:pt x="10385" y="34685"/>
                        <a:pt x="10418" y="35400"/>
                        <a:pt x="10487" y="36086"/>
                      </a:cubicBezTo>
                      <a:cubicBezTo>
                        <a:pt x="10556" y="36772"/>
                        <a:pt x="10675" y="37429"/>
                        <a:pt x="10844" y="38058"/>
                      </a:cubicBezTo>
                      <a:cubicBezTo>
                        <a:pt x="11824" y="41600"/>
                        <a:pt x="13668" y="44435"/>
                        <a:pt x="16376" y="46562"/>
                      </a:cubicBezTo>
                      <a:cubicBezTo>
                        <a:pt x="19085" y="48689"/>
                        <a:pt x="22272" y="49780"/>
                        <a:pt x="25939" y="49835"/>
                      </a:cubicBezTo>
                      <a:cubicBezTo>
                        <a:pt x="31292" y="49737"/>
                        <a:pt x="35423" y="47760"/>
                        <a:pt x="38332" y="43903"/>
                      </a:cubicBezTo>
                      <a:cubicBezTo>
                        <a:pt x="41240" y="40047"/>
                        <a:pt x="42713" y="34897"/>
                        <a:pt x="42748" y="28454"/>
                      </a:cubicBezTo>
                      <a:cubicBezTo>
                        <a:pt x="42727" y="22799"/>
                        <a:pt x="41312" y="18015"/>
                        <a:pt x="38503" y="14104"/>
                      </a:cubicBezTo>
                      <a:cubicBezTo>
                        <a:pt x="35694" y="10193"/>
                        <a:pt x="31621" y="8153"/>
                        <a:pt x="26282" y="7987"/>
                      </a:cubicBez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2" name="Freeform: Shape 861">
                  <a:extLst>
                    <a:ext uri="{FF2B5EF4-FFF2-40B4-BE49-F238E27FC236}">
                      <a16:creationId xmlns:a16="http://schemas.microsoft.com/office/drawing/2014/main" id="{056BF759-F23F-4D1D-93F5-D11057821918}"/>
                    </a:ext>
                  </a:extLst>
                </p:cNvPr>
                <p:cNvSpPr>
                  <a:spLocks noChangeArrowheads="1"/>
                </p:cNvSpPr>
                <p:nvPr/>
              </p:nvSpPr>
              <p:spPr bwMode="auto">
                <a:xfrm>
                  <a:off x="5627115" y="2051468"/>
                  <a:ext cx="10044" cy="55307"/>
                </a:xfrm>
                <a:custGeom>
                  <a:avLst/>
                  <a:gdLst/>
                  <a:ahLst/>
                  <a:cxnLst/>
                  <a:rect l="l" t="t" r="r" b="b"/>
                  <a:pathLst>
                    <a:path w="10044" h="55307">
                      <a:moveTo>
                        <a:pt x="0" y="0"/>
                      </a:moveTo>
                      <a:lnTo>
                        <a:pt x="10044" y="0"/>
                      </a:lnTo>
                      <a:lnTo>
                        <a:pt x="10044" y="55307"/>
                      </a:lnTo>
                      <a:lnTo>
                        <a:pt x="0" y="55307"/>
                      </a:lnTo>
                      <a:lnTo>
                        <a:pt x="0" y="0"/>
                      </a:lnTo>
                      <a:close/>
                    </a:path>
                  </a:pathLst>
                </a:custGeom>
                <a:solidFill>
                  <a:schemeClr val="bg1"/>
                </a:solidFill>
                <a:ln w="1270">
                  <a:noFill/>
                  <a:miter lim="800000"/>
                  <a:headEnd/>
                  <a:tailEnd/>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3" name="Freeform: Shape 862">
                  <a:extLst>
                    <a:ext uri="{FF2B5EF4-FFF2-40B4-BE49-F238E27FC236}">
                      <a16:creationId xmlns:a16="http://schemas.microsoft.com/office/drawing/2014/main" id="{E785324A-8131-461C-A25D-1EB524C760F5}"/>
                    </a:ext>
                  </a:extLst>
                </p:cNvPr>
                <p:cNvSpPr>
                  <a:spLocks noChangeArrowheads="1"/>
                </p:cNvSpPr>
                <p:nvPr/>
              </p:nvSpPr>
              <p:spPr bwMode="auto">
                <a:xfrm>
                  <a:off x="5391886" y="2157728"/>
                  <a:ext cx="36104" cy="82397"/>
                </a:xfrm>
                <a:custGeom>
                  <a:avLst/>
                  <a:gdLst/>
                  <a:ahLst/>
                  <a:cxnLst/>
                  <a:rect l="l" t="t" r="r" b="b"/>
                  <a:pathLst>
                    <a:path w="36104" h="82397">
                      <a:moveTo>
                        <a:pt x="27532" y="1"/>
                      </a:moveTo>
                      <a:cubicBezTo>
                        <a:pt x="29368" y="18"/>
                        <a:pt x="31011" y="184"/>
                        <a:pt x="32461" y="500"/>
                      </a:cubicBezTo>
                      <a:cubicBezTo>
                        <a:pt x="33911" y="816"/>
                        <a:pt x="35126" y="1182"/>
                        <a:pt x="36104" y="1598"/>
                      </a:cubicBezTo>
                      <a:lnTo>
                        <a:pt x="34733" y="9360"/>
                      </a:lnTo>
                      <a:cubicBezTo>
                        <a:pt x="34002" y="9008"/>
                        <a:pt x="33121" y="8712"/>
                        <a:pt x="32090" y="8474"/>
                      </a:cubicBezTo>
                      <a:cubicBezTo>
                        <a:pt x="31058" y="8235"/>
                        <a:pt x="29806" y="8112"/>
                        <a:pt x="28332" y="8102"/>
                      </a:cubicBezTo>
                      <a:cubicBezTo>
                        <a:pt x="24134" y="8233"/>
                        <a:pt x="21272" y="9830"/>
                        <a:pt x="19745" y="12892"/>
                      </a:cubicBezTo>
                      <a:cubicBezTo>
                        <a:pt x="18219" y="15954"/>
                        <a:pt x="17500" y="19696"/>
                        <a:pt x="17588" y="24116"/>
                      </a:cubicBezTo>
                      <a:lnTo>
                        <a:pt x="17588" y="27090"/>
                      </a:lnTo>
                      <a:lnTo>
                        <a:pt x="30961" y="27090"/>
                      </a:lnTo>
                      <a:lnTo>
                        <a:pt x="30961" y="34734"/>
                      </a:lnTo>
                      <a:lnTo>
                        <a:pt x="17588" y="34734"/>
                      </a:lnTo>
                      <a:lnTo>
                        <a:pt x="17588" y="82397"/>
                      </a:lnTo>
                      <a:lnTo>
                        <a:pt x="7658" y="82397"/>
                      </a:lnTo>
                      <a:lnTo>
                        <a:pt x="7658" y="34734"/>
                      </a:lnTo>
                      <a:lnTo>
                        <a:pt x="0" y="34734"/>
                      </a:lnTo>
                      <a:lnTo>
                        <a:pt x="0" y="27090"/>
                      </a:lnTo>
                      <a:lnTo>
                        <a:pt x="7658" y="27090"/>
                      </a:lnTo>
                      <a:lnTo>
                        <a:pt x="7658" y="24459"/>
                      </a:lnTo>
                      <a:cubicBezTo>
                        <a:pt x="7639" y="20529"/>
                        <a:pt x="8134" y="16893"/>
                        <a:pt x="9142" y="13551"/>
                      </a:cubicBezTo>
                      <a:cubicBezTo>
                        <a:pt x="10150" y="10208"/>
                        <a:pt x="11786" y="7403"/>
                        <a:pt x="14050" y="5136"/>
                      </a:cubicBezTo>
                      <a:cubicBezTo>
                        <a:pt x="15966" y="3324"/>
                        <a:pt x="18099" y="2012"/>
                        <a:pt x="20446" y="1199"/>
                      </a:cubicBezTo>
                      <a:cubicBezTo>
                        <a:pt x="22793" y="386"/>
                        <a:pt x="25155" y="-13"/>
                        <a:pt x="27532" y="1"/>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4" name="Freeform: Shape 863">
                  <a:extLst>
                    <a:ext uri="{FF2B5EF4-FFF2-40B4-BE49-F238E27FC236}">
                      <a16:creationId xmlns:a16="http://schemas.microsoft.com/office/drawing/2014/main" id="{B05C8022-F1F1-432B-A104-2BCD23002ECA}"/>
                    </a:ext>
                  </a:extLst>
                </p:cNvPr>
                <p:cNvSpPr>
                  <a:spLocks noChangeArrowheads="1"/>
                </p:cNvSpPr>
                <p:nvPr/>
              </p:nvSpPr>
              <p:spPr bwMode="auto">
                <a:xfrm>
                  <a:off x="4823015" y="2183675"/>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6"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3" y="28911"/>
                      </a:cubicBezTo>
                      <a:cubicBezTo>
                        <a:pt x="10354"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5" name="Freeform: Shape 864">
                  <a:extLst>
                    <a:ext uri="{FF2B5EF4-FFF2-40B4-BE49-F238E27FC236}">
                      <a16:creationId xmlns:a16="http://schemas.microsoft.com/office/drawing/2014/main" id="{51304FA6-5A83-40A9-8F8F-B8C45F1CB6BD}"/>
                    </a:ext>
                  </a:extLst>
                </p:cNvPr>
                <p:cNvSpPr>
                  <a:spLocks noChangeArrowheads="1"/>
                </p:cNvSpPr>
                <p:nvPr/>
              </p:nvSpPr>
              <p:spPr bwMode="auto">
                <a:xfrm>
                  <a:off x="4893233" y="2183675"/>
                  <a:ext cx="27761" cy="56450"/>
                </a:xfrm>
                <a:custGeom>
                  <a:avLst/>
                  <a:gdLst/>
                  <a:ahLst/>
                  <a:cxnLst/>
                  <a:rect l="l" t="t" r="r" b="b"/>
                  <a:pathLst>
                    <a:path w="27761" h="56450">
                      <a:moveTo>
                        <a:pt x="25018"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7" y="3268"/>
                      </a:cubicBezTo>
                      <a:cubicBezTo>
                        <a:pt x="18481" y="1130"/>
                        <a:pt x="21581" y="40"/>
                        <a:pt x="25018"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6" name="Freeform: Shape 865">
                  <a:extLst>
                    <a:ext uri="{FF2B5EF4-FFF2-40B4-BE49-F238E27FC236}">
                      <a16:creationId xmlns:a16="http://schemas.microsoft.com/office/drawing/2014/main" id="{D593AAE1-E8B4-4722-8C04-5E52663B231F}"/>
                    </a:ext>
                  </a:extLst>
                </p:cNvPr>
                <p:cNvSpPr>
                  <a:spLocks noChangeArrowheads="1"/>
                </p:cNvSpPr>
                <p:nvPr/>
              </p:nvSpPr>
              <p:spPr bwMode="auto">
                <a:xfrm>
                  <a:off x="4947068"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7" name="Freeform: Shape 866">
                  <a:extLst>
                    <a:ext uri="{FF2B5EF4-FFF2-40B4-BE49-F238E27FC236}">
                      <a16:creationId xmlns:a16="http://schemas.microsoft.com/office/drawing/2014/main" id="{7AD9B87C-ED0F-4695-9FA5-30533AC1A268}"/>
                    </a:ext>
                  </a:extLst>
                </p:cNvPr>
                <p:cNvSpPr>
                  <a:spLocks noChangeArrowheads="1"/>
                </p:cNvSpPr>
                <p:nvPr/>
              </p:nvSpPr>
              <p:spPr bwMode="auto">
                <a:xfrm>
                  <a:off x="5061140" y="2183675"/>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3"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8" name="Freeform: Shape 867">
                  <a:extLst>
                    <a:ext uri="{FF2B5EF4-FFF2-40B4-BE49-F238E27FC236}">
                      <a16:creationId xmlns:a16="http://schemas.microsoft.com/office/drawing/2014/main" id="{507699BC-A18A-44AC-9D04-C5BF71F06C7E}"/>
                    </a:ext>
                  </a:extLst>
                </p:cNvPr>
                <p:cNvSpPr>
                  <a:spLocks noChangeArrowheads="1"/>
                </p:cNvSpPr>
                <p:nvPr/>
              </p:nvSpPr>
              <p:spPr bwMode="auto">
                <a:xfrm>
                  <a:off x="5108765" y="2183675"/>
                  <a:ext cx="43648" cy="57707"/>
                </a:xfrm>
                <a:custGeom>
                  <a:avLst/>
                  <a:gdLst/>
                  <a:ahLst/>
                  <a:cxnLst/>
                  <a:rect l="l" t="t" r="r" b="b"/>
                  <a:pathLst>
                    <a:path w="43648" h="57707">
                      <a:moveTo>
                        <a:pt x="29703" y="0"/>
                      </a:moveTo>
                      <a:cubicBezTo>
                        <a:pt x="32713" y="31"/>
                        <a:pt x="35438" y="340"/>
                        <a:pt x="37876" y="927"/>
                      </a:cubicBezTo>
                      <a:cubicBezTo>
                        <a:pt x="40314" y="1514"/>
                        <a:pt x="42238" y="2194"/>
                        <a:pt x="43648" y="2967"/>
                      </a:cubicBezTo>
                      <a:lnTo>
                        <a:pt x="41362" y="10616"/>
                      </a:lnTo>
                      <a:cubicBezTo>
                        <a:pt x="40169" y="9957"/>
                        <a:pt x="38612" y="9361"/>
                        <a:pt x="36690" y="8830"/>
                      </a:cubicBezTo>
                      <a:cubicBezTo>
                        <a:pt x="34768" y="8299"/>
                        <a:pt x="32440" y="8018"/>
                        <a:pt x="29703" y="7987"/>
                      </a:cubicBezTo>
                      <a:cubicBezTo>
                        <a:pt x="23338" y="8144"/>
                        <a:pt x="18495" y="10202"/>
                        <a:pt x="15173" y="14161"/>
                      </a:cubicBezTo>
                      <a:cubicBezTo>
                        <a:pt x="11851" y="18120"/>
                        <a:pt x="10180" y="23037"/>
                        <a:pt x="10158" y="28911"/>
                      </a:cubicBezTo>
                      <a:cubicBezTo>
                        <a:pt x="10272" y="35376"/>
                        <a:pt x="12101" y="40426"/>
                        <a:pt x="15645" y="44061"/>
                      </a:cubicBezTo>
                      <a:cubicBezTo>
                        <a:pt x="19188" y="47696"/>
                        <a:pt x="23760" y="49544"/>
                        <a:pt x="29361" y="49606"/>
                      </a:cubicBezTo>
                      <a:cubicBezTo>
                        <a:pt x="32197" y="49575"/>
                        <a:pt x="34611" y="49294"/>
                        <a:pt x="36604" y="48763"/>
                      </a:cubicBezTo>
                      <a:cubicBezTo>
                        <a:pt x="38597" y="48232"/>
                        <a:pt x="40298" y="47636"/>
                        <a:pt x="41705" y="46977"/>
                      </a:cubicBezTo>
                      <a:lnTo>
                        <a:pt x="43420" y="54513"/>
                      </a:lnTo>
                      <a:cubicBezTo>
                        <a:pt x="42072" y="55195"/>
                        <a:pt x="40024" y="55884"/>
                        <a:pt x="37276" y="56581"/>
                      </a:cubicBezTo>
                      <a:cubicBezTo>
                        <a:pt x="34528" y="57277"/>
                        <a:pt x="31280" y="57653"/>
                        <a:pt x="27532" y="57707"/>
                      </a:cubicBezTo>
                      <a:cubicBezTo>
                        <a:pt x="19084" y="57589"/>
                        <a:pt x="12409" y="55000"/>
                        <a:pt x="7508" y="49941"/>
                      </a:cubicBezTo>
                      <a:cubicBezTo>
                        <a:pt x="2607" y="44881"/>
                        <a:pt x="104" y="38062"/>
                        <a:pt x="0" y="29483"/>
                      </a:cubicBezTo>
                      <a:cubicBezTo>
                        <a:pt x="109" y="20800"/>
                        <a:pt x="2802" y="13757"/>
                        <a:pt x="8079" y="8353"/>
                      </a:cubicBezTo>
                      <a:cubicBezTo>
                        <a:pt x="13357" y="2948"/>
                        <a:pt x="20565" y="164"/>
                        <a:pt x="29703"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69" name="Freeform: Shape 868">
                  <a:extLst>
                    <a:ext uri="{FF2B5EF4-FFF2-40B4-BE49-F238E27FC236}">
                      <a16:creationId xmlns:a16="http://schemas.microsoft.com/office/drawing/2014/main" id="{AFCA8FFF-D0EB-421C-B120-3D4FD4FEFBD8}"/>
                    </a:ext>
                  </a:extLst>
                </p:cNvPr>
                <p:cNvSpPr>
                  <a:spLocks noChangeArrowheads="1"/>
                </p:cNvSpPr>
                <p:nvPr/>
              </p:nvSpPr>
              <p:spPr bwMode="auto">
                <a:xfrm>
                  <a:off x="5156390" y="2183675"/>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0" name="Freeform: Shape 869">
                  <a:extLst>
                    <a:ext uri="{FF2B5EF4-FFF2-40B4-BE49-F238E27FC236}">
                      <a16:creationId xmlns:a16="http://schemas.microsoft.com/office/drawing/2014/main" id="{E11B1159-92BF-407E-8571-4085CB7DE143}"/>
                    </a:ext>
                  </a:extLst>
                </p:cNvPr>
                <p:cNvSpPr>
                  <a:spLocks noChangeArrowheads="1"/>
                </p:cNvSpPr>
                <p:nvPr/>
              </p:nvSpPr>
              <p:spPr bwMode="auto">
                <a:xfrm>
                  <a:off x="5213768"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5"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1" name="Freeform: Shape 870">
                  <a:extLst>
                    <a:ext uri="{FF2B5EF4-FFF2-40B4-BE49-F238E27FC236}">
                      <a16:creationId xmlns:a16="http://schemas.microsoft.com/office/drawing/2014/main" id="{31CDE64D-7EA4-41BB-AC30-B727787E00E7}"/>
                    </a:ext>
                  </a:extLst>
                </p:cNvPr>
                <p:cNvSpPr>
                  <a:spLocks noChangeArrowheads="1"/>
                </p:cNvSpPr>
                <p:nvPr/>
              </p:nvSpPr>
              <p:spPr bwMode="auto">
                <a:xfrm>
                  <a:off x="5261393" y="2183675"/>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6" y="7849"/>
                        <a:pt x="22928" y="7468"/>
                        <a:pt x="20340" y="7415"/>
                      </a:cubicBezTo>
                      <a:cubicBezTo>
                        <a:pt x="17356" y="7473"/>
                        <a:pt x="15087" y="8216"/>
                        <a:pt x="13533" y="9645"/>
                      </a:cubicBezTo>
                      <a:cubicBezTo>
                        <a:pt x="11979" y="11074"/>
                        <a:pt x="11197" y="12846"/>
                        <a:pt x="11187"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2" name="Freeform: Shape 871">
                  <a:extLst>
                    <a:ext uri="{FF2B5EF4-FFF2-40B4-BE49-F238E27FC236}">
                      <a16:creationId xmlns:a16="http://schemas.microsoft.com/office/drawing/2014/main" id="{07DFF17B-4371-43D8-9F52-4502A05CC724}"/>
                    </a:ext>
                  </a:extLst>
                </p:cNvPr>
                <p:cNvSpPr>
                  <a:spLocks noChangeArrowheads="1"/>
                </p:cNvSpPr>
                <p:nvPr/>
              </p:nvSpPr>
              <p:spPr bwMode="auto">
                <a:xfrm>
                  <a:off x="5327840" y="2183675"/>
                  <a:ext cx="54049" cy="57707"/>
                </a:xfrm>
                <a:custGeom>
                  <a:avLst/>
                  <a:gdLst/>
                  <a:ahLst/>
                  <a:cxnLst/>
                  <a:rect l="l" t="t" r="r" b="b"/>
                  <a:pathLst>
                    <a:path w="54049" h="57707">
                      <a:moveTo>
                        <a:pt x="27425" y="0"/>
                      </a:moveTo>
                      <a:cubicBezTo>
                        <a:pt x="35488" y="130"/>
                        <a:pt x="41912" y="2753"/>
                        <a:pt x="46698" y="7867"/>
                      </a:cubicBezTo>
                      <a:cubicBezTo>
                        <a:pt x="51483" y="12981"/>
                        <a:pt x="53933" y="19805"/>
                        <a:pt x="54049" y="28339"/>
                      </a:cubicBezTo>
                      <a:cubicBezTo>
                        <a:pt x="53955" y="35145"/>
                        <a:pt x="52558" y="40715"/>
                        <a:pt x="49857" y="45049"/>
                      </a:cubicBezTo>
                      <a:cubicBezTo>
                        <a:pt x="47157" y="49384"/>
                        <a:pt x="43719" y="52581"/>
                        <a:pt x="39545" y="54641"/>
                      </a:cubicBezTo>
                      <a:cubicBezTo>
                        <a:pt x="35371" y="56702"/>
                        <a:pt x="31026" y="57724"/>
                        <a:pt x="26510" y="57707"/>
                      </a:cubicBezTo>
                      <a:cubicBezTo>
                        <a:pt x="18902" y="57615"/>
                        <a:pt x="12625" y="55060"/>
                        <a:pt x="7680" y="50041"/>
                      </a:cubicBezTo>
                      <a:cubicBezTo>
                        <a:pt x="2735" y="45022"/>
                        <a:pt x="175" y="38093"/>
                        <a:pt x="0" y="29254"/>
                      </a:cubicBezTo>
                      <a:cubicBezTo>
                        <a:pt x="57" y="23097"/>
                        <a:pt x="1300" y="17842"/>
                        <a:pt x="3730" y="13488"/>
                      </a:cubicBezTo>
                      <a:cubicBezTo>
                        <a:pt x="6160" y="9134"/>
                        <a:pt x="9435" y="5802"/>
                        <a:pt x="13555" y="3494"/>
                      </a:cubicBezTo>
                      <a:cubicBezTo>
                        <a:pt x="17675" y="1185"/>
                        <a:pt x="22298" y="20"/>
                        <a:pt x="27425" y="0"/>
                      </a:cubicBezTo>
                      <a:close/>
                      <a:moveTo>
                        <a:pt x="27196" y="7530"/>
                      </a:moveTo>
                      <a:cubicBezTo>
                        <a:pt x="23279" y="7601"/>
                        <a:pt x="20072" y="8678"/>
                        <a:pt x="17574" y="10761"/>
                      </a:cubicBezTo>
                      <a:cubicBezTo>
                        <a:pt x="15076" y="12844"/>
                        <a:pt x="13232" y="15504"/>
                        <a:pt x="12043" y="18743"/>
                      </a:cubicBezTo>
                      <a:cubicBezTo>
                        <a:pt x="10853" y="21982"/>
                        <a:pt x="10263" y="25371"/>
                        <a:pt x="10272" y="28911"/>
                      </a:cubicBezTo>
                      <a:cubicBezTo>
                        <a:pt x="10353" y="35099"/>
                        <a:pt x="11907" y="40159"/>
                        <a:pt x="14932" y="44089"/>
                      </a:cubicBezTo>
                      <a:cubicBezTo>
                        <a:pt x="17958" y="48020"/>
                        <a:pt x="21969" y="50049"/>
                        <a:pt x="26967" y="50178"/>
                      </a:cubicBezTo>
                      <a:cubicBezTo>
                        <a:pt x="31870" y="50061"/>
                        <a:pt x="35872" y="48036"/>
                        <a:pt x="38974" y="44104"/>
                      </a:cubicBezTo>
                      <a:cubicBezTo>
                        <a:pt x="42076" y="40171"/>
                        <a:pt x="43677" y="35030"/>
                        <a:pt x="43777" y="28682"/>
                      </a:cubicBezTo>
                      <a:cubicBezTo>
                        <a:pt x="43792" y="25469"/>
                        <a:pt x="43240" y="22252"/>
                        <a:pt x="42121" y="19031"/>
                      </a:cubicBezTo>
                      <a:cubicBezTo>
                        <a:pt x="41001" y="15810"/>
                        <a:pt x="39221" y="13110"/>
                        <a:pt x="36780" y="10930"/>
                      </a:cubicBezTo>
                      <a:cubicBezTo>
                        <a:pt x="34339" y="8751"/>
                        <a:pt x="31145" y="7617"/>
                        <a:pt x="27196" y="753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3" name="Freeform: Shape 872">
                  <a:extLst>
                    <a:ext uri="{FF2B5EF4-FFF2-40B4-BE49-F238E27FC236}">
                      <a16:creationId xmlns:a16="http://schemas.microsoft.com/office/drawing/2014/main" id="{C85FD3D4-92A2-4949-A388-4BE3BDC7B0D6}"/>
                    </a:ext>
                  </a:extLst>
                </p:cNvPr>
                <p:cNvSpPr>
                  <a:spLocks noChangeArrowheads="1"/>
                </p:cNvSpPr>
                <p:nvPr/>
              </p:nvSpPr>
              <p:spPr bwMode="auto">
                <a:xfrm>
                  <a:off x="4998122" y="2184818"/>
                  <a:ext cx="47078" cy="56567"/>
                </a:xfrm>
                <a:custGeom>
                  <a:avLst/>
                  <a:gdLst/>
                  <a:ahLst/>
                  <a:cxnLst/>
                  <a:rect l="l" t="t" r="r" b="b"/>
                  <a:pathLst>
                    <a:path w="47078" h="56567">
                      <a:moveTo>
                        <a:pt x="0" y="0"/>
                      </a:moveTo>
                      <a:lnTo>
                        <a:pt x="10045" y="0"/>
                      </a:lnTo>
                      <a:lnTo>
                        <a:pt x="10045" y="30518"/>
                      </a:lnTo>
                      <a:cubicBezTo>
                        <a:pt x="9994" y="35857"/>
                        <a:pt x="10924" y="40124"/>
                        <a:pt x="12832" y="43320"/>
                      </a:cubicBezTo>
                      <a:cubicBezTo>
                        <a:pt x="14740" y="46515"/>
                        <a:pt x="17928" y="48154"/>
                        <a:pt x="22396" y="48235"/>
                      </a:cubicBezTo>
                      <a:cubicBezTo>
                        <a:pt x="25786" y="48135"/>
                        <a:pt x="28612" y="47163"/>
                        <a:pt x="30872" y="45320"/>
                      </a:cubicBezTo>
                      <a:cubicBezTo>
                        <a:pt x="33134" y="43477"/>
                        <a:pt x="34730" y="41362"/>
                        <a:pt x="35661" y="38976"/>
                      </a:cubicBezTo>
                      <a:cubicBezTo>
                        <a:pt x="35950" y="38284"/>
                        <a:pt x="36174" y="37498"/>
                        <a:pt x="36333" y="36619"/>
                      </a:cubicBezTo>
                      <a:cubicBezTo>
                        <a:pt x="36493" y="35740"/>
                        <a:pt x="36574" y="34812"/>
                        <a:pt x="36576" y="33833"/>
                      </a:cubicBezTo>
                      <a:lnTo>
                        <a:pt x="36576" y="0"/>
                      </a:lnTo>
                      <a:lnTo>
                        <a:pt x="46621" y="0"/>
                      </a:lnTo>
                      <a:lnTo>
                        <a:pt x="46621" y="40109"/>
                      </a:lnTo>
                      <a:cubicBezTo>
                        <a:pt x="46601" y="45918"/>
                        <a:pt x="46754" y="50984"/>
                        <a:pt x="47078" y="55307"/>
                      </a:cubicBezTo>
                      <a:lnTo>
                        <a:pt x="38174" y="55307"/>
                      </a:lnTo>
                      <a:lnTo>
                        <a:pt x="37604" y="46292"/>
                      </a:lnTo>
                      <a:lnTo>
                        <a:pt x="37375" y="46292"/>
                      </a:lnTo>
                      <a:cubicBezTo>
                        <a:pt x="36128" y="48668"/>
                        <a:pt x="33993" y="50937"/>
                        <a:pt x="30972" y="53098"/>
                      </a:cubicBezTo>
                      <a:cubicBezTo>
                        <a:pt x="27952" y="55259"/>
                        <a:pt x="23987" y="56415"/>
                        <a:pt x="19079" y="56564"/>
                      </a:cubicBezTo>
                      <a:cubicBezTo>
                        <a:pt x="16107" y="56623"/>
                        <a:pt x="13171" y="55961"/>
                        <a:pt x="10270" y="54577"/>
                      </a:cubicBezTo>
                      <a:cubicBezTo>
                        <a:pt x="7369" y="53194"/>
                        <a:pt x="4951" y="50737"/>
                        <a:pt x="3015" y="47208"/>
                      </a:cubicBezTo>
                      <a:cubicBezTo>
                        <a:pt x="1080" y="43679"/>
                        <a:pt x="75" y="38725"/>
                        <a:pt x="0" y="32347"/>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4" name="Freeform: Shape 873">
                  <a:extLst>
                    <a:ext uri="{FF2B5EF4-FFF2-40B4-BE49-F238E27FC236}">
                      <a16:creationId xmlns:a16="http://schemas.microsoft.com/office/drawing/2014/main" id="{81B8EF65-907C-48E6-8F10-EC1136EA1FAF}"/>
                    </a:ext>
                  </a:extLst>
                </p:cNvPr>
                <p:cNvSpPr>
                  <a:spLocks noChangeArrowheads="1"/>
                </p:cNvSpPr>
                <p:nvPr/>
              </p:nvSpPr>
              <p:spPr bwMode="auto">
                <a:xfrm>
                  <a:off x="4865115" y="2301861"/>
                  <a:ext cx="47078" cy="81139"/>
                </a:xfrm>
                <a:custGeom>
                  <a:avLst/>
                  <a:gdLst/>
                  <a:ahLst/>
                  <a:cxnLst/>
                  <a:rect l="l" t="t" r="r" b="b"/>
                  <a:pathLst>
                    <a:path w="47078" h="81139">
                      <a:moveTo>
                        <a:pt x="0" y="0"/>
                      </a:moveTo>
                      <a:lnTo>
                        <a:pt x="10044" y="0"/>
                      </a:lnTo>
                      <a:lnTo>
                        <a:pt x="10044" y="34619"/>
                      </a:lnTo>
                      <a:lnTo>
                        <a:pt x="10273" y="34619"/>
                      </a:lnTo>
                      <a:cubicBezTo>
                        <a:pt x="11081" y="33177"/>
                        <a:pt x="12096" y="31836"/>
                        <a:pt x="13318" y="30594"/>
                      </a:cubicBezTo>
                      <a:cubicBezTo>
                        <a:pt x="14540" y="29353"/>
                        <a:pt x="15927" y="28298"/>
                        <a:pt x="17478" y="27428"/>
                      </a:cubicBezTo>
                      <a:cubicBezTo>
                        <a:pt x="18972" y="26565"/>
                        <a:pt x="20587" y="25894"/>
                        <a:pt x="22324" y="25417"/>
                      </a:cubicBezTo>
                      <a:cubicBezTo>
                        <a:pt x="24061" y="24939"/>
                        <a:pt x="25876" y="24696"/>
                        <a:pt x="27770" y="24689"/>
                      </a:cubicBezTo>
                      <a:cubicBezTo>
                        <a:pt x="30349" y="24628"/>
                        <a:pt x="33119" y="25257"/>
                        <a:pt x="36080" y="26575"/>
                      </a:cubicBezTo>
                      <a:cubicBezTo>
                        <a:pt x="39041" y="27893"/>
                        <a:pt x="41589" y="30265"/>
                        <a:pt x="43724" y="33690"/>
                      </a:cubicBezTo>
                      <a:cubicBezTo>
                        <a:pt x="45859" y="37115"/>
                        <a:pt x="46977" y="41959"/>
                        <a:pt x="47078" y="48221"/>
                      </a:cubicBezTo>
                      <a:lnTo>
                        <a:pt x="47078" y="81139"/>
                      </a:lnTo>
                      <a:lnTo>
                        <a:pt x="37033" y="81139"/>
                      </a:lnTo>
                      <a:lnTo>
                        <a:pt x="37033" y="49364"/>
                      </a:lnTo>
                      <a:cubicBezTo>
                        <a:pt x="37093" y="44782"/>
                        <a:pt x="36145" y="40944"/>
                        <a:pt x="34189" y="37848"/>
                      </a:cubicBezTo>
                      <a:cubicBezTo>
                        <a:pt x="32233" y="34752"/>
                        <a:pt x="28912" y="33143"/>
                        <a:pt x="24225" y="33019"/>
                      </a:cubicBezTo>
                      <a:cubicBezTo>
                        <a:pt x="20933" y="33097"/>
                        <a:pt x="18112" y="34083"/>
                        <a:pt x="15762" y="35976"/>
                      </a:cubicBezTo>
                      <a:cubicBezTo>
                        <a:pt x="13413" y="37869"/>
                        <a:pt x="11736" y="40198"/>
                        <a:pt x="10731" y="42963"/>
                      </a:cubicBezTo>
                      <a:cubicBezTo>
                        <a:pt x="10452" y="43699"/>
                        <a:pt x="10266" y="44456"/>
                        <a:pt x="10173" y="45235"/>
                      </a:cubicBezTo>
                      <a:cubicBezTo>
                        <a:pt x="10080" y="46013"/>
                        <a:pt x="10037" y="46856"/>
                        <a:pt x="10044" y="47763"/>
                      </a:cubicBezTo>
                      <a:lnTo>
                        <a:pt x="10044" y="81139"/>
                      </a:lnTo>
                      <a:lnTo>
                        <a:pt x="0" y="81139"/>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5" name="Freeform: Shape 874">
                  <a:extLst>
                    <a:ext uri="{FF2B5EF4-FFF2-40B4-BE49-F238E27FC236}">
                      <a16:creationId xmlns:a16="http://schemas.microsoft.com/office/drawing/2014/main" id="{43DF9A9D-991D-4EAC-9D21-D2A9DC0DBC37}"/>
                    </a:ext>
                  </a:extLst>
                </p:cNvPr>
                <p:cNvSpPr>
                  <a:spLocks noChangeArrowheads="1"/>
                </p:cNvSpPr>
                <p:nvPr/>
              </p:nvSpPr>
              <p:spPr bwMode="auto">
                <a:xfrm>
                  <a:off x="4820729" y="231443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6" name="Freeform: Shape 875">
                  <a:extLst>
                    <a:ext uri="{FF2B5EF4-FFF2-40B4-BE49-F238E27FC236}">
                      <a16:creationId xmlns:a16="http://schemas.microsoft.com/office/drawing/2014/main" id="{ABE4E9E4-F748-4D61-8FAB-0F2647BE3D73}"/>
                    </a:ext>
                  </a:extLst>
                </p:cNvPr>
                <p:cNvSpPr>
                  <a:spLocks noChangeArrowheads="1"/>
                </p:cNvSpPr>
                <p:nvPr/>
              </p:nvSpPr>
              <p:spPr bwMode="auto">
                <a:xfrm>
                  <a:off x="5144579" y="231443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7" name="Freeform: Shape 876">
                  <a:extLst>
                    <a:ext uri="{FF2B5EF4-FFF2-40B4-BE49-F238E27FC236}">
                      <a16:creationId xmlns:a16="http://schemas.microsoft.com/office/drawing/2014/main" id="{C90D8473-1AC8-40B8-A762-874767ED4B57}"/>
                    </a:ext>
                  </a:extLst>
                </p:cNvPr>
                <p:cNvSpPr>
                  <a:spLocks noChangeArrowheads="1"/>
                </p:cNvSpPr>
                <p:nvPr/>
              </p:nvSpPr>
              <p:spPr bwMode="auto">
                <a:xfrm>
                  <a:off x="4927790" y="232655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8" name="Freeform: Shape 877">
                  <a:extLst>
                    <a:ext uri="{FF2B5EF4-FFF2-40B4-BE49-F238E27FC236}">
                      <a16:creationId xmlns:a16="http://schemas.microsoft.com/office/drawing/2014/main" id="{C8929EA1-21D8-432A-BBAE-28978DA8A7CD}"/>
                    </a:ext>
                  </a:extLst>
                </p:cNvPr>
                <p:cNvSpPr>
                  <a:spLocks noChangeArrowheads="1"/>
                </p:cNvSpPr>
                <p:nvPr/>
              </p:nvSpPr>
              <p:spPr bwMode="auto">
                <a:xfrm>
                  <a:off x="5089372" y="2326550"/>
                  <a:ext cx="43991" cy="57707"/>
                </a:xfrm>
                <a:custGeom>
                  <a:avLst/>
                  <a:gdLst/>
                  <a:ahLst/>
                  <a:cxnLst/>
                  <a:rect l="l" t="t" r="r" b="b"/>
                  <a:pathLst>
                    <a:path w="43991" h="57707">
                      <a:moveTo>
                        <a:pt x="22167" y="0"/>
                      </a:moveTo>
                      <a:cubicBezTo>
                        <a:pt x="27752" y="75"/>
                        <a:pt x="32075" y="1207"/>
                        <a:pt x="35136" y="3397"/>
                      </a:cubicBezTo>
                      <a:cubicBezTo>
                        <a:pt x="38197" y="5587"/>
                        <a:pt x="40318" y="8387"/>
                        <a:pt x="41499" y="11797"/>
                      </a:cubicBezTo>
                      <a:cubicBezTo>
                        <a:pt x="42681" y="15208"/>
                        <a:pt x="43245" y="18780"/>
                        <a:pt x="43191" y="22515"/>
                      </a:cubicBezTo>
                      <a:lnTo>
                        <a:pt x="43191" y="43191"/>
                      </a:lnTo>
                      <a:cubicBezTo>
                        <a:pt x="43189" y="45608"/>
                        <a:pt x="43251" y="47947"/>
                        <a:pt x="43377" y="50206"/>
                      </a:cubicBezTo>
                      <a:cubicBezTo>
                        <a:pt x="43503" y="52466"/>
                        <a:pt x="43708" y="54547"/>
                        <a:pt x="43991" y="56450"/>
                      </a:cubicBezTo>
                      <a:lnTo>
                        <a:pt x="34974" y="56450"/>
                      </a:lnTo>
                      <a:lnTo>
                        <a:pt x="34175" y="49491"/>
                      </a:lnTo>
                      <a:lnTo>
                        <a:pt x="33832" y="49491"/>
                      </a:lnTo>
                      <a:cubicBezTo>
                        <a:pt x="32269" y="51731"/>
                        <a:pt x="30049" y="53643"/>
                        <a:pt x="27171" y="55226"/>
                      </a:cubicBezTo>
                      <a:cubicBezTo>
                        <a:pt x="24293" y="56809"/>
                        <a:pt x="20871" y="57636"/>
                        <a:pt x="16906" y="57707"/>
                      </a:cubicBezTo>
                      <a:cubicBezTo>
                        <a:pt x="11302" y="57546"/>
                        <a:pt x="7084" y="55900"/>
                        <a:pt x="4253" y="52770"/>
                      </a:cubicBezTo>
                      <a:cubicBezTo>
                        <a:pt x="1422" y="49640"/>
                        <a:pt x="4" y="45993"/>
                        <a:pt x="0" y="41829"/>
                      </a:cubicBezTo>
                      <a:cubicBezTo>
                        <a:pt x="49" y="35110"/>
                        <a:pt x="2919" y="29995"/>
                        <a:pt x="8610" y="26483"/>
                      </a:cubicBezTo>
                      <a:cubicBezTo>
                        <a:pt x="14301" y="22972"/>
                        <a:pt x="22518" y="21231"/>
                        <a:pt x="33261" y="21260"/>
                      </a:cubicBezTo>
                      <a:lnTo>
                        <a:pt x="33261" y="20116"/>
                      </a:lnTo>
                      <a:cubicBezTo>
                        <a:pt x="33315" y="18552"/>
                        <a:pt x="33067" y="16785"/>
                        <a:pt x="32516" y="14814"/>
                      </a:cubicBezTo>
                      <a:cubicBezTo>
                        <a:pt x="31964" y="12844"/>
                        <a:pt x="30784" y="11128"/>
                        <a:pt x="28974" y="9666"/>
                      </a:cubicBezTo>
                      <a:cubicBezTo>
                        <a:pt x="27165" y="8204"/>
                        <a:pt x="24400" y="7454"/>
                        <a:pt x="20680" y="7415"/>
                      </a:cubicBezTo>
                      <a:cubicBezTo>
                        <a:pt x="18016" y="7423"/>
                        <a:pt x="15424" y="7780"/>
                        <a:pt x="12904" y="8488"/>
                      </a:cubicBezTo>
                      <a:cubicBezTo>
                        <a:pt x="10384" y="9196"/>
                        <a:pt x="8137" y="10211"/>
                        <a:pt x="6163" y="11534"/>
                      </a:cubicBezTo>
                      <a:lnTo>
                        <a:pt x="3881" y="4791"/>
                      </a:lnTo>
                      <a:cubicBezTo>
                        <a:pt x="6204" y="3344"/>
                        <a:pt x="8950" y="2189"/>
                        <a:pt x="12120" y="1326"/>
                      </a:cubicBezTo>
                      <a:cubicBezTo>
                        <a:pt x="15289" y="464"/>
                        <a:pt x="18638" y="22"/>
                        <a:pt x="22167" y="0"/>
                      </a:cubicBezTo>
                      <a:close/>
                      <a:moveTo>
                        <a:pt x="33490" y="28218"/>
                      </a:moveTo>
                      <a:cubicBezTo>
                        <a:pt x="29744" y="28101"/>
                        <a:pt x="26091" y="28348"/>
                        <a:pt x="22531" y="28960"/>
                      </a:cubicBezTo>
                      <a:cubicBezTo>
                        <a:pt x="18972" y="29571"/>
                        <a:pt x="16022" y="30792"/>
                        <a:pt x="13683" y="32624"/>
                      </a:cubicBezTo>
                      <a:cubicBezTo>
                        <a:pt x="11343" y="34455"/>
                        <a:pt x="10130" y="37142"/>
                        <a:pt x="10044" y="40685"/>
                      </a:cubicBezTo>
                      <a:cubicBezTo>
                        <a:pt x="10120" y="43987"/>
                        <a:pt x="11054" y="46418"/>
                        <a:pt x="12846" y="47976"/>
                      </a:cubicBezTo>
                      <a:cubicBezTo>
                        <a:pt x="14638" y="49534"/>
                        <a:pt x="16830" y="50306"/>
                        <a:pt x="19422" y="50292"/>
                      </a:cubicBezTo>
                      <a:cubicBezTo>
                        <a:pt x="23092" y="50199"/>
                        <a:pt x="26075" y="49241"/>
                        <a:pt x="28372" y="47418"/>
                      </a:cubicBezTo>
                      <a:cubicBezTo>
                        <a:pt x="30669" y="45596"/>
                        <a:pt x="32222" y="43466"/>
                        <a:pt x="33032" y="41028"/>
                      </a:cubicBezTo>
                      <a:cubicBezTo>
                        <a:pt x="33201" y="40451"/>
                        <a:pt x="33321" y="39889"/>
                        <a:pt x="33390" y="39340"/>
                      </a:cubicBezTo>
                      <a:cubicBezTo>
                        <a:pt x="33459" y="38791"/>
                        <a:pt x="33492" y="38284"/>
                        <a:pt x="33490" y="37819"/>
                      </a:cubicBezTo>
                      <a:lnTo>
                        <a:pt x="33490" y="28218"/>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79" name="Freeform: Shape 878">
                  <a:extLst>
                    <a:ext uri="{FF2B5EF4-FFF2-40B4-BE49-F238E27FC236}">
                      <a16:creationId xmlns:a16="http://schemas.microsoft.com/office/drawing/2014/main" id="{1D9CAD23-D487-4DC3-AB17-12B6A6DAF37C}"/>
                    </a:ext>
                  </a:extLst>
                </p:cNvPr>
                <p:cNvSpPr>
                  <a:spLocks noChangeArrowheads="1"/>
                </p:cNvSpPr>
                <p:nvPr/>
              </p:nvSpPr>
              <p:spPr bwMode="auto">
                <a:xfrm>
                  <a:off x="5184965" y="232655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0" name="Freeform: Shape 879">
                  <a:extLst>
                    <a:ext uri="{FF2B5EF4-FFF2-40B4-BE49-F238E27FC236}">
                      <a16:creationId xmlns:a16="http://schemas.microsoft.com/office/drawing/2014/main" id="{FA44F28B-10D2-4042-B063-4CC392936D65}"/>
                    </a:ext>
                  </a:extLst>
                </p:cNvPr>
                <p:cNvSpPr>
                  <a:spLocks noChangeArrowheads="1"/>
                </p:cNvSpPr>
                <p:nvPr/>
              </p:nvSpPr>
              <p:spPr bwMode="auto">
                <a:xfrm>
                  <a:off x="5245658" y="2326550"/>
                  <a:ext cx="27761" cy="56450"/>
                </a:xfrm>
                <a:custGeom>
                  <a:avLst/>
                  <a:gdLst/>
                  <a:ahLst/>
                  <a:cxnLst/>
                  <a:rect l="l" t="t" r="r" b="b"/>
                  <a:pathLst>
                    <a:path w="27761" h="56450">
                      <a:moveTo>
                        <a:pt x="25017" y="0"/>
                      </a:moveTo>
                      <a:cubicBezTo>
                        <a:pt x="25525" y="2"/>
                        <a:pt x="25996" y="26"/>
                        <a:pt x="26432" y="72"/>
                      </a:cubicBezTo>
                      <a:cubicBezTo>
                        <a:pt x="26868" y="117"/>
                        <a:pt x="27311" y="169"/>
                        <a:pt x="27761" y="228"/>
                      </a:cubicBezTo>
                      <a:lnTo>
                        <a:pt x="27761" y="9701"/>
                      </a:lnTo>
                      <a:cubicBezTo>
                        <a:pt x="27254" y="9592"/>
                        <a:pt x="26725" y="9525"/>
                        <a:pt x="26175" y="9501"/>
                      </a:cubicBezTo>
                      <a:cubicBezTo>
                        <a:pt x="25625" y="9477"/>
                        <a:pt x="25010" y="9468"/>
                        <a:pt x="24332" y="9473"/>
                      </a:cubicBezTo>
                      <a:cubicBezTo>
                        <a:pt x="20755" y="9535"/>
                        <a:pt x="17793" y="10725"/>
                        <a:pt x="15445" y="13045"/>
                      </a:cubicBezTo>
                      <a:cubicBezTo>
                        <a:pt x="13097" y="15364"/>
                        <a:pt x="11563" y="18440"/>
                        <a:pt x="10844" y="22274"/>
                      </a:cubicBezTo>
                      <a:cubicBezTo>
                        <a:pt x="10730" y="22970"/>
                        <a:pt x="10644" y="23722"/>
                        <a:pt x="10587" y="24532"/>
                      </a:cubicBezTo>
                      <a:cubicBezTo>
                        <a:pt x="10530" y="25341"/>
                        <a:pt x="10501" y="26151"/>
                        <a:pt x="10501" y="26961"/>
                      </a:cubicBezTo>
                      <a:lnTo>
                        <a:pt x="10501" y="56450"/>
                      </a:lnTo>
                      <a:lnTo>
                        <a:pt x="457" y="56450"/>
                      </a:lnTo>
                      <a:lnTo>
                        <a:pt x="457" y="18398"/>
                      </a:lnTo>
                      <a:cubicBezTo>
                        <a:pt x="460" y="15151"/>
                        <a:pt x="426" y="12104"/>
                        <a:pt x="357" y="9256"/>
                      </a:cubicBezTo>
                      <a:cubicBezTo>
                        <a:pt x="288" y="6409"/>
                        <a:pt x="169" y="3705"/>
                        <a:pt x="0" y="1143"/>
                      </a:cubicBezTo>
                      <a:lnTo>
                        <a:pt x="8789" y="1143"/>
                      </a:lnTo>
                      <a:lnTo>
                        <a:pt x="9246" y="12102"/>
                      </a:lnTo>
                      <a:lnTo>
                        <a:pt x="9588" y="12102"/>
                      </a:lnTo>
                      <a:cubicBezTo>
                        <a:pt x="10909" y="8350"/>
                        <a:pt x="12952" y="5406"/>
                        <a:pt x="15716" y="3268"/>
                      </a:cubicBezTo>
                      <a:cubicBezTo>
                        <a:pt x="18481" y="1130"/>
                        <a:pt x="21581" y="40"/>
                        <a:pt x="25017"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1" name="Freeform: Shape 880">
                  <a:extLst>
                    <a:ext uri="{FF2B5EF4-FFF2-40B4-BE49-F238E27FC236}">
                      <a16:creationId xmlns:a16="http://schemas.microsoft.com/office/drawing/2014/main" id="{1CDF6202-4BE7-4CB5-BDB9-94E4F091BA22}"/>
                    </a:ext>
                  </a:extLst>
                </p:cNvPr>
                <p:cNvSpPr>
                  <a:spLocks noChangeArrowheads="1"/>
                </p:cNvSpPr>
                <p:nvPr/>
              </p:nvSpPr>
              <p:spPr bwMode="auto">
                <a:xfrm>
                  <a:off x="5001704" y="2327693"/>
                  <a:ext cx="80338" cy="55307"/>
                </a:xfrm>
                <a:custGeom>
                  <a:avLst/>
                  <a:gdLst/>
                  <a:ahLst/>
                  <a:cxnLst/>
                  <a:rect l="l" t="t" r="r" b="b"/>
                  <a:pathLst>
                    <a:path w="80338" h="55307">
                      <a:moveTo>
                        <a:pt x="0" y="0"/>
                      </a:moveTo>
                      <a:lnTo>
                        <a:pt x="10285" y="0"/>
                      </a:lnTo>
                      <a:lnTo>
                        <a:pt x="17713" y="28111"/>
                      </a:lnTo>
                      <a:cubicBezTo>
                        <a:pt x="18465" y="31188"/>
                        <a:pt x="19189" y="34181"/>
                        <a:pt x="19884" y="37087"/>
                      </a:cubicBezTo>
                      <a:cubicBezTo>
                        <a:pt x="20580" y="39993"/>
                        <a:pt x="21189" y="42871"/>
                        <a:pt x="21713" y="45720"/>
                      </a:cubicBezTo>
                      <a:lnTo>
                        <a:pt x="22056" y="45720"/>
                      </a:lnTo>
                      <a:cubicBezTo>
                        <a:pt x="22696" y="42911"/>
                        <a:pt x="23444" y="40039"/>
                        <a:pt x="24298" y="37101"/>
                      </a:cubicBezTo>
                      <a:cubicBezTo>
                        <a:pt x="25153" y="34164"/>
                        <a:pt x="26044" y="31205"/>
                        <a:pt x="26970" y="28225"/>
                      </a:cubicBezTo>
                      <a:lnTo>
                        <a:pt x="35998" y="0"/>
                      </a:lnTo>
                      <a:lnTo>
                        <a:pt x="44454" y="0"/>
                      </a:lnTo>
                      <a:lnTo>
                        <a:pt x="53025" y="27653"/>
                      </a:lnTo>
                      <a:cubicBezTo>
                        <a:pt x="54051" y="30957"/>
                        <a:pt x="54970" y="34097"/>
                        <a:pt x="55782" y="37073"/>
                      </a:cubicBezTo>
                      <a:cubicBezTo>
                        <a:pt x="56594" y="40048"/>
                        <a:pt x="57313" y="42930"/>
                        <a:pt x="57939" y="45720"/>
                      </a:cubicBezTo>
                      <a:lnTo>
                        <a:pt x="58282" y="45720"/>
                      </a:lnTo>
                      <a:cubicBezTo>
                        <a:pt x="58744" y="42928"/>
                        <a:pt x="59334" y="40050"/>
                        <a:pt x="60053" y="37087"/>
                      </a:cubicBezTo>
                      <a:cubicBezTo>
                        <a:pt x="60772" y="34123"/>
                        <a:pt x="61591" y="31017"/>
                        <a:pt x="62510" y="27768"/>
                      </a:cubicBezTo>
                      <a:lnTo>
                        <a:pt x="70396" y="0"/>
                      </a:lnTo>
                      <a:lnTo>
                        <a:pt x="80338" y="0"/>
                      </a:lnTo>
                      <a:lnTo>
                        <a:pt x="62510" y="55307"/>
                      </a:lnTo>
                      <a:lnTo>
                        <a:pt x="53368" y="55307"/>
                      </a:lnTo>
                      <a:lnTo>
                        <a:pt x="44911" y="28911"/>
                      </a:lnTo>
                      <a:cubicBezTo>
                        <a:pt x="43942" y="25859"/>
                        <a:pt x="43052" y="22872"/>
                        <a:pt x="42240" y="19949"/>
                      </a:cubicBezTo>
                      <a:cubicBezTo>
                        <a:pt x="41428" y="17026"/>
                        <a:pt x="40681" y="13953"/>
                        <a:pt x="39997" y="10730"/>
                      </a:cubicBezTo>
                      <a:lnTo>
                        <a:pt x="39769" y="10730"/>
                      </a:lnTo>
                      <a:cubicBezTo>
                        <a:pt x="39081" y="14022"/>
                        <a:pt x="38314" y="17157"/>
                        <a:pt x="37469" y="20136"/>
                      </a:cubicBezTo>
                      <a:cubicBezTo>
                        <a:pt x="36624" y="23114"/>
                        <a:pt x="35714" y="26080"/>
                        <a:pt x="34741" y="29032"/>
                      </a:cubicBezTo>
                      <a:lnTo>
                        <a:pt x="25827" y="55307"/>
                      </a:lnTo>
                      <a:lnTo>
                        <a:pt x="16685" y="55307"/>
                      </a:ln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2" name="Freeform: Shape 881">
                  <a:extLst>
                    <a:ext uri="{FF2B5EF4-FFF2-40B4-BE49-F238E27FC236}">
                      <a16:creationId xmlns:a16="http://schemas.microsoft.com/office/drawing/2014/main" id="{BCD3ACFF-E288-49D5-A523-752C0DD067C1}"/>
                    </a:ext>
                  </a:extLst>
                </p:cNvPr>
                <p:cNvSpPr>
                  <a:spLocks noChangeArrowheads="1"/>
                </p:cNvSpPr>
                <p:nvPr/>
              </p:nvSpPr>
              <p:spPr bwMode="auto">
                <a:xfrm>
                  <a:off x="4973129" y="2447784"/>
                  <a:ext cx="32790" cy="69823"/>
                </a:xfrm>
                <a:custGeom>
                  <a:avLst/>
                  <a:gdLst/>
                  <a:ahLst/>
                  <a:cxnLst/>
                  <a:rect l="l" t="t" r="r" b="b"/>
                  <a:pathLst>
                    <a:path w="32790" h="69823">
                      <a:moveTo>
                        <a:pt x="18388" y="0"/>
                      </a:moveTo>
                      <a:lnTo>
                        <a:pt x="18388" y="13259"/>
                      </a:lnTo>
                      <a:lnTo>
                        <a:pt x="32790" y="13259"/>
                      </a:lnTo>
                      <a:lnTo>
                        <a:pt x="32790" y="20903"/>
                      </a:lnTo>
                      <a:lnTo>
                        <a:pt x="18388" y="20903"/>
                      </a:lnTo>
                      <a:lnTo>
                        <a:pt x="18388" y="50746"/>
                      </a:lnTo>
                      <a:cubicBezTo>
                        <a:pt x="18352" y="54195"/>
                        <a:pt x="18909" y="56844"/>
                        <a:pt x="20059" y="58692"/>
                      </a:cubicBezTo>
                      <a:cubicBezTo>
                        <a:pt x="21210" y="60541"/>
                        <a:pt x="23167" y="61475"/>
                        <a:pt x="25932" y="61494"/>
                      </a:cubicBezTo>
                      <a:cubicBezTo>
                        <a:pt x="27282" y="61494"/>
                        <a:pt x="28410" y="61437"/>
                        <a:pt x="29318" y="61322"/>
                      </a:cubicBezTo>
                      <a:cubicBezTo>
                        <a:pt x="30225" y="61208"/>
                        <a:pt x="31039" y="61036"/>
                        <a:pt x="31761" y="60808"/>
                      </a:cubicBezTo>
                      <a:lnTo>
                        <a:pt x="32218" y="68454"/>
                      </a:lnTo>
                      <a:cubicBezTo>
                        <a:pt x="31239" y="68811"/>
                        <a:pt x="29996" y="69124"/>
                        <a:pt x="28489" y="69396"/>
                      </a:cubicBezTo>
                      <a:cubicBezTo>
                        <a:pt x="26982" y="69666"/>
                        <a:pt x="25253" y="69809"/>
                        <a:pt x="23303" y="69823"/>
                      </a:cubicBezTo>
                      <a:cubicBezTo>
                        <a:pt x="20950" y="69811"/>
                        <a:pt x="18856" y="69436"/>
                        <a:pt x="17019" y="68697"/>
                      </a:cubicBezTo>
                      <a:cubicBezTo>
                        <a:pt x="15183" y="67957"/>
                        <a:pt x="13661" y="66926"/>
                        <a:pt x="12453" y="65601"/>
                      </a:cubicBezTo>
                      <a:cubicBezTo>
                        <a:pt x="11093" y="64055"/>
                        <a:pt x="10104" y="62068"/>
                        <a:pt x="9485" y="59642"/>
                      </a:cubicBezTo>
                      <a:cubicBezTo>
                        <a:pt x="8867" y="57215"/>
                        <a:pt x="8563" y="54385"/>
                        <a:pt x="8572" y="51151"/>
                      </a:cubicBezTo>
                      <a:lnTo>
                        <a:pt x="8572" y="20903"/>
                      </a:lnTo>
                      <a:lnTo>
                        <a:pt x="0" y="20903"/>
                      </a:lnTo>
                      <a:lnTo>
                        <a:pt x="0" y="13259"/>
                      </a:lnTo>
                      <a:lnTo>
                        <a:pt x="8572" y="13259"/>
                      </a:lnTo>
                      <a:lnTo>
                        <a:pt x="8572" y="2972"/>
                      </a:lnTo>
                      <a:lnTo>
                        <a:pt x="18388"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3" name="Freeform: Shape 882">
                  <a:extLst>
                    <a:ext uri="{FF2B5EF4-FFF2-40B4-BE49-F238E27FC236}">
                      <a16:creationId xmlns:a16="http://schemas.microsoft.com/office/drawing/2014/main" id="{829567F1-58B7-463C-BBED-81891C051DF2}"/>
                    </a:ext>
                  </a:extLst>
                </p:cNvPr>
                <p:cNvSpPr>
                  <a:spLocks noChangeArrowheads="1"/>
                </p:cNvSpPr>
                <p:nvPr/>
              </p:nvSpPr>
              <p:spPr bwMode="auto">
                <a:xfrm>
                  <a:off x="4823243" y="2459900"/>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9"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4" name="Freeform: Shape 883">
                  <a:extLst>
                    <a:ext uri="{FF2B5EF4-FFF2-40B4-BE49-F238E27FC236}">
                      <a16:creationId xmlns:a16="http://schemas.microsoft.com/office/drawing/2014/main" id="{A741AE6A-742F-4853-9D24-3CBD6B56C3B3}"/>
                    </a:ext>
                  </a:extLst>
                </p:cNvPr>
                <p:cNvSpPr>
                  <a:spLocks noChangeArrowheads="1"/>
                </p:cNvSpPr>
                <p:nvPr/>
              </p:nvSpPr>
              <p:spPr bwMode="auto">
                <a:xfrm>
                  <a:off x="4928018" y="2459900"/>
                  <a:ext cx="36105" cy="57707"/>
                </a:xfrm>
                <a:custGeom>
                  <a:avLst/>
                  <a:gdLst/>
                  <a:ahLst/>
                  <a:cxnLst/>
                  <a:rect l="l" t="t" r="r" b="b"/>
                  <a:pathLst>
                    <a:path w="36105" h="57707">
                      <a:moveTo>
                        <a:pt x="20569" y="0"/>
                      </a:moveTo>
                      <a:cubicBezTo>
                        <a:pt x="23398" y="22"/>
                        <a:pt x="25975" y="350"/>
                        <a:pt x="28299" y="984"/>
                      </a:cubicBezTo>
                      <a:cubicBezTo>
                        <a:pt x="30624" y="1619"/>
                        <a:pt x="32541" y="2431"/>
                        <a:pt x="34051" y="3422"/>
                      </a:cubicBezTo>
                      <a:lnTo>
                        <a:pt x="31654" y="10731"/>
                      </a:lnTo>
                      <a:cubicBezTo>
                        <a:pt x="30555" y="9993"/>
                        <a:pt x="29042" y="9268"/>
                        <a:pt x="27114" y="8559"/>
                      </a:cubicBezTo>
                      <a:cubicBezTo>
                        <a:pt x="25187" y="7849"/>
                        <a:pt x="22928" y="7468"/>
                        <a:pt x="20340" y="7415"/>
                      </a:cubicBezTo>
                      <a:cubicBezTo>
                        <a:pt x="17356" y="7473"/>
                        <a:pt x="15087" y="8216"/>
                        <a:pt x="13533" y="9645"/>
                      </a:cubicBezTo>
                      <a:cubicBezTo>
                        <a:pt x="11979" y="11074"/>
                        <a:pt x="11197" y="12846"/>
                        <a:pt x="11188" y="14962"/>
                      </a:cubicBezTo>
                      <a:cubicBezTo>
                        <a:pt x="11171" y="17179"/>
                        <a:pt x="12005" y="18975"/>
                        <a:pt x="13690" y="20350"/>
                      </a:cubicBezTo>
                      <a:cubicBezTo>
                        <a:pt x="15375" y="21724"/>
                        <a:pt x="18011" y="23091"/>
                        <a:pt x="21599" y="24452"/>
                      </a:cubicBezTo>
                      <a:cubicBezTo>
                        <a:pt x="26353" y="26179"/>
                        <a:pt x="29956" y="28356"/>
                        <a:pt x="32408" y="30983"/>
                      </a:cubicBezTo>
                      <a:cubicBezTo>
                        <a:pt x="34861" y="33611"/>
                        <a:pt x="36093" y="36960"/>
                        <a:pt x="36105" y="41031"/>
                      </a:cubicBezTo>
                      <a:cubicBezTo>
                        <a:pt x="36056" y="46027"/>
                        <a:pt x="34243" y="50035"/>
                        <a:pt x="30666" y="53056"/>
                      </a:cubicBezTo>
                      <a:cubicBezTo>
                        <a:pt x="27090" y="56077"/>
                        <a:pt x="22046" y="57627"/>
                        <a:pt x="15535" y="57707"/>
                      </a:cubicBezTo>
                      <a:cubicBezTo>
                        <a:pt x="12479" y="57688"/>
                        <a:pt x="9618" y="57327"/>
                        <a:pt x="6951" y="56624"/>
                      </a:cubicBezTo>
                      <a:cubicBezTo>
                        <a:pt x="4285" y="55920"/>
                        <a:pt x="1968" y="54988"/>
                        <a:pt x="0" y="53829"/>
                      </a:cubicBezTo>
                      <a:lnTo>
                        <a:pt x="2399" y="46290"/>
                      </a:lnTo>
                      <a:cubicBezTo>
                        <a:pt x="3990" y="47253"/>
                        <a:pt x="5973" y="48129"/>
                        <a:pt x="8350" y="48920"/>
                      </a:cubicBezTo>
                      <a:cubicBezTo>
                        <a:pt x="10726" y="49711"/>
                        <a:pt x="13198" y="50130"/>
                        <a:pt x="15764" y="50178"/>
                      </a:cubicBezTo>
                      <a:cubicBezTo>
                        <a:pt x="19361" y="50128"/>
                        <a:pt x="22035" y="49342"/>
                        <a:pt x="23787" y="47820"/>
                      </a:cubicBezTo>
                      <a:cubicBezTo>
                        <a:pt x="25538" y="46297"/>
                        <a:pt x="26411" y="44339"/>
                        <a:pt x="26404" y="41945"/>
                      </a:cubicBezTo>
                      <a:cubicBezTo>
                        <a:pt x="26437" y="39597"/>
                        <a:pt x="25655" y="37663"/>
                        <a:pt x="24058" y="36143"/>
                      </a:cubicBezTo>
                      <a:cubicBezTo>
                        <a:pt x="22461" y="34623"/>
                        <a:pt x="19849" y="33203"/>
                        <a:pt x="16221" y="31884"/>
                      </a:cubicBezTo>
                      <a:cubicBezTo>
                        <a:pt x="11208" y="30045"/>
                        <a:pt x="7495" y="27806"/>
                        <a:pt x="5083" y="25166"/>
                      </a:cubicBezTo>
                      <a:cubicBezTo>
                        <a:pt x="2671" y="22527"/>
                        <a:pt x="1472" y="19545"/>
                        <a:pt x="1486" y="16219"/>
                      </a:cubicBezTo>
                      <a:cubicBezTo>
                        <a:pt x="1545" y="11642"/>
                        <a:pt x="3253" y="7824"/>
                        <a:pt x="6611" y="4765"/>
                      </a:cubicBezTo>
                      <a:cubicBezTo>
                        <a:pt x="9968" y="1707"/>
                        <a:pt x="14621" y="119"/>
                        <a:pt x="20569"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5" name="Freeform: Shape 884">
                  <a:extLst>
                    <a:ext uri="{FF2B5EF4-FFF2-40B4-BE49-F238E27FC236}">
                      <a16:creationId xmlns:a16="http://schemas.microsoft.com/office/drawing/2014/main" id="{34460BCF-43E1-43A8-B2DD-7B9198C60DBE}"/>
                    </a:ext>
                  </a:extLst>
                </p:cNvPr>
                <p:cNvSpPr>
                  <a:spLocks noChangeArrowheads="1"/>
                </p:cNvSpPr>
                <p:nvPr/>
              </p:nvSpPr>
              <p:spPr bwMode="auto">
                <a:xfrm>
                  <a:off x="5013515" y="2459900"/>
                  <a:ext cx="48795" cy="57707"/>
                </a:xfrm>
                <a:custGeom>
                  <a:avLst/>
                  <a:gdLst/>
                  <a:ahLst/>
                  <a:cxnLst/>
                  <a:rect l="l" t="t" r="r" b="b"/>
                  <a:pathLst>
                    <a:path w="48795" h="57707">
                      <a:moveTo>
                        <a:pt x="25940" y="0"/>
                      </a:moveTo>
                      <a:cubicBezTo>
                        <a:pt x="31943" y="132"/>
                        <a:pt x="36610" y="1620"/>
                        <a:pt x="39941" y="4465"/>
                      </a:cubicBezTo>
                      <a:cubicBezTo>
                        <a:pt x="43272" y="7309"/>
                        <a:pt x="45593" y="10719"/>
                        <a:pt x="46905" y="14694"/>
                      </a:cubicBezTo>
                      <a:cubicBezTo>
                        <a:pt x="48217" y="18669"/>
                        <a:pt x="48846" y="22418"/>
                        <a:pt x="48792" y="25941"/>
                      </a:cubicBezTo>
                      <a:cubicBezTo>
                        <a:pt x="48792" y="26963"/>
                        <a:pt x="48763" y="27857"/>
                        <a:pt x="48706" y="28622"/>
                      </a:cubicBezTo>
                      <a:cubicBezTo>
                        <a:pt x="48649" y="29387"/>
                        <a:pt x="48563" y="30053"/>
                        <a:pt x="48449" y="30618"/>
                      </a:cubicBezTo>
                      <a:lnTo>
                        <a:pt x="9587" y="30618"/>
                      </a:lnTo>
                      <a:cubicBezTo>
                        <a:pt x="9842" y="37374"/>
                        <a:pt x="11762" y="42278"/>
                        <a:pt x="15347" y="45331"/>
                      </a:cubicBezTo>
                      <a:cubicBezTo>
                        <a:pt x="18933" y="48384"/>
                        <a:pt x="23340" y="49885"/>
                        <a:pt x="28570" y="49835"/>
                      </a:cubicBezTo>
                      <a:cubicBezTo>
                        <a:pt x="32132" y="49816"/>
                        <a:pt x="35128" y="49539"/>
                        <a:pt x="37559" y="49006"/>
                      </a:cubicBezTo>
                      <a:cubicBezTo>
                        <a:pt x="39990" y="48472"/>
                        <a:pt x="42098" y="47795"/>
                        <a:pt x="43884" y="46975"/>
                      </a:cubicBezTo>
                      <a:lnTo>
                        <a:pt x="45710" y="54170"/>
                      </a:lnTo>
                      <a:cubicBezTo>
                        <a:pt x="43941" y="55017"/>
                        <a:pt x="41514" y="55806"/>
                        <a:pt x="38429" y="56538"/>
                      </a:cubicBezTo>
                      <a:cubicBezTo>
                        <a:pt x="35344" y="57270"/>
                        <a:pt x="31600" y="57660"/>
                        <a:pt x="27197" y="57707"/>
                      </a:cubicBezTo>
                      <a:cubicBezTo>
                        <a:pt x="18610" y="57584"/>
                        <a:pt x="11947" y="55005"/>
                        <a:pt x="7209" y="49968"/>
                      </a:cubicBezTo>
                      <a:cubicBezTo>
                        <a:pt x="2471" y="44932"/>
                        <a:pt x="68" y="38178"/>
                        <a:pt x="0" y="29706"/>
                      </a:cubicBezTo>
                      <a:cubicBezTo>
                        <a:pt x="21" y="24086"/>
                        <a:pt x="1069" y="19047"/>
                        <a:pt x="3142" y="14589"/>
                      </a:cubicBezTo>
                      <a:cubicBezTo>
                        <a:pt x="5215" y="10130"/>
                        <a:pt x="8184" y="6599"/>
                        <a:pt x="12048" y="3994"/>
                      </a:cubicBezTo>
                      <a:cubicBezTo>
                        <a:pt x="15913" y="1389"/>
                        <a:pt x="20543" y="58"/>
                        <a:pt x="25940" y="0"/>
                      </a:cubicBezTo>
                      <a:close/>
                      <a:moveTo>
                        <a:pt x="25139" y="7187"/>
                      </a:moveTo>
                      <a:cubicBezTo>
                        <a:pt x="21723" y="7258"/>
                        <a:pt x="18924" y="8145"/>
                        <a:pt x="16740" y="9848"/>
                      </a:cubicBezTo>
                      <a:cubicBezTo>
                        <a:pt x="14557" y="11550"/>
                        <a:pt x="12901" y="13640"/>
                        <a:pt x="11772" y="16119"/>
                      </a:cubicBezTo>
                      <a:cubicBezTo>
                        <a:pt x="10643" y="18596"/>
                        <a:pt x="9953" y="21034"/>
                        <a:pt x="9701" y="23432"/>
                      </a:cubicBezTo>
                      <a:lnTo>
                        <a:pt x="39090" y="23432"/>
                      </a:lnTo>
                      <a:cubicBezTo>
                        <a:pt x="39164" y="21250"/>
                        <a:pt x="38814" y="18914"/>
                        <a:pt x="38040" y="16424"/>
                      </a:cubicBezTo>
                      <a:cubicBezTo>
                        <a:pt x="37266" y="13933"/>
                        <a:pt x="35857" y="11792"/>
                        <a:pt x="33813" y="10000"/>
                      </a:cubicBezTo>
                      <a:cubicBezTo>
                        <a:pt x="31769" y="8209"/>
                        <a:pt x="28878" y="7271"/>
                        <a:pt x="25139" y="7187"/>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6" name="Freeform: Shape 885">
                  <a:extLst>
                    <a:ext uri="{FF2B5EF4-FFF2-40B4-BE49-F238E27FC236}">
                      <a16:creationId xmlns:a16="http://schemas.microsoft.com/office/drawing/2014/main" id="{D27353B3-45F7-4C0C-9B5C-08BBE95F7160}"/>
                    </a:ext>
                  </a:extLst>
                </p:cNvPr>
                <p:cNvSpPr>
                  <a:spLocks noChangeArrowheads="1"/>
                </p:cNvSpPr>
                <p:nvPr/>
              </p:nvSpPr>
              <p:spPr bwMode="auto">
                <a:xfrm>
                  <a:off x="5074208" y="2459896"/>
                  <a:ext cx="79539" cy="56454"/>
                </a:xfrm>
                <a:custGeom>
                  <a:avLst/>
                  <a:gdLst/>
                  <a:ahLst/>
                  <a:cxnLst/>
                  <a:rect l="l" t="t" r="r" b="b"/>
                  <a:pathLst>
                    <a:path w="79539" h="56454">
                      <a:moveTo>
                        <a:pt x="27085" y="4"/>
                      </a:moveTo>
                      <a:cubicBezTo>
                        <a:pt x="30835" y="59"/>
                        <a:pt x="34054" y="1091"/>
                        <a:pt x="36743" y="3100"/>
                      </a:cubicBezTo>
                      <a:cubicBezTo>
                        <a:pt x="39431" y="5109"/>
                        <a:pt x="41392" y="7768"/>
                        <a:pt x="42623" y="11077"/>
                      </a:cubicBezTo>
                      <a:lnTo>
                        <a:pt x="42851" y="11077"/>
                      </a:lnTo>
                      <a:cubicBezTo>
                        <a:pt x="43719" y="9484"/>
                        <a:pt x="44695" y="8099"/>
                        <a:pt x="45779" y="6922"/>
                      </a:cubicBezTo>
                      <a:cubicBezTo>
                        <a:pt x="46862" y="5745"/>
                        <a:pt x="47982" y="4732"/>
                        <a:pt x="49137" y="3884"/>
                      </a:cubicBezTo>
                      <a:cubicBezTo>
                        <a:pt x="50765" y="2624"/>
                        <a:pt x="52542" y="1663"/>
                        <a:pt x="54470" y="1003"/>
                      </a:cubicBezTo>
                      <a:cubicBezTo>
                        <a:pt x="56397" y="342"/>
                        <a:pt x="58661" y="9"/>
                        <a:pt x="61260" y="4"/>
                      </a:cubicBezTo>
                      <a:cubicBezTo>
                        <a:pt x="63826" y="-55"/>
                        <a:pt x="66507" y="596"/>
                        <a:pt x="69303" y="1958"/>
                      </a:cubicBezTo>
                      <a:cubicBezTo>
                        <a:pt x="72099" y="3319"/>
                        <a:pt x="74482" y="5747"/>
                        <a:pt x="76452" y="9242"/>
                      </a:cubicBezTo>
                      <a:cubicBezTo>
                        <a:pt x="78422" y="12736"/>
                        <a:pt x="79451" y="17653"/>
                        <a:pt x="79539" y="23993"/>
                      </a:cubicBezTo>
                      <a:lnTo>
                        <a:pt x="79539" y="56454"/>
                      </a:lnTo>
                      <a:lnTo>
                        <a:pt x="69723" y="56454"/>
                      </a:lnTo>
                      <a:lnTo>
                        <a:pt x="69723" y="25250"/>
                      </a:lnTo>
                      <a:cubicBezTo>
                        <a:pt x="69723" y="19840"/>
                        <a:pt x="68722" y="15658"/>
                        <a:pt x="66721" y="12706"/>
                      </a:cubicBezTo>
                      <a:cubicBezTo>
                        <a:pt x="64720" y="9753"/>
                        <a:pt x="61718" y="8258"/>
                        <a:pt x="57715" y="8220"/>
                      </a:cubicBezTo>
                      <a:cubicBezTo>
                        <a:pt x="54777" y="8296"/>
                        <a:pt x="52275" y="9201"/>
                        <a:pt x="50209" y="10934"/>
                      </a:cubicBezTo>
                      <a:cubicBezTo>
                        <a:pt x="48144" y="12668"/>
                        <a:pt x="46643" y="14773"/>
                        <a:pt x="45706" y="17249"/>
                      </a:cubicBezTo>
                      <a:cubicBezTo>
                        <a:pt x="45473" y="17994"/>
                        <a:pt x="45282" y="18790"/>
                        <a:pt x="45134" y="19635"/>
                      </a:cubicBezTo>
                      <a:cubicBezTo>
                        <a:pt x="44987" y="20481"/>
                        <a:pt x="44910" y="21362"/>
                        <a:pt x="44906" y="22278"/>
                      </a:cubicBezTo>
                      <a:lnTo>
                        <a:pt x="44906" y="56454"/>
                      </a:lnTo>
                      <a:lnTo>
                        <a:pt x="35090" y="56454"/>
                      </a:lnTo>
                      <a:lnTo>
                        <a:pt x="35090" y="23307"/>
                      </a:lnTo>
                      <a:cubicBezTo>
                        <a:pt x="35088" y="18828"/>
                        <a:pt x="34120" y="15213"/>
                        <a:pt x="32188" y="12463"/>
                      </a:cubicBezTo>
                      <a:cubicBezTo>
                        <a:pt x="30256" y="9712"/>
                        <a:pt x="27373" y="8298"/>
                        <a:pt x="23539" y="8220"/>
                      </a:cubicBezTo>
                      <a:cubicBezTo>
                        <a:pt x="20418" y="8324"/>
                        <a:pt x="17769" y="9372"/>
                        <a:pt x="15591" y="11363"/>
                      </a:cubicBezTo>
                      <a:cubicBezTo>
                        <a:pt x="13413" y="13353"/>
                        <a:pt x="11907" y="15658"/>
                        <a:pt x="11073" y="18278"/>
                      </a:cubicBezTo>
                      <a:cubicBezTo>
                        <a:pt x="10790" y="18976"/>
                        <a:pt x="10585" y="19752"/>
                        <a:pt x="10459" y="20607"/>
                      </a:cubicBezTo>
                      <a:cubicBezTo>
                        <a:pt x="10332" y="21462"/>
                        <a:pt x="10270" y="22324"/>
                        <a:pt x="10273" y="23193"/>
                      </a:cubicBezTo>
                      <a:lnTo>
                        <a:pt x="10273" y="56454"/>
                      </a:lnTo>
                      <a:lnTo>
                        <a:pt x="457" y="56454"/>
                      </a:lnTo>
                      <a:lnTo>
                        <a:pt x="457" y="16117"/>
                      </a:lnTo>
                      <a:cubicBezTo>
                        <a:pt x="453" y="13229"/>
                        <a:pt x="405" y="10577"/>
                        <a:pt x="314" y="8161"/>
                      </a:cubicBezTo>
                      <a:cubicBezTo>
                        <a:pt x="224" y="5744"/>
                        <a:pt x="119" y="3406"/>
                        <a:pt x="0" y="1147"/>
                      </a:cubicBezTo>
                      <a:lnTo>
                        <a:pt x="8789" y="1147"/>
                      </a:lnTo>
                      <a:lnTo>
                        <a:pt x="9246" y="10163"/>
                      </a:lnTo>
                      <a:lnTo>
                        <a:pt x="9588" y="10163"/>
                      </a:lnTo>
                      <a:cubicBezTo>
                        <a:pt x="11088" y="7442"/>
                        <a:pt x="13232" y="5092"/>
                        <a:pt x="16020" y="3114"/>
                      </a:cubicBezTo>
                      <a:cubicBezTo>
                        <a:pt x="18807" y="1136"/>
                        <a:pt x="22496" y="99"/>
                        <a:pt x="27085" y="4"/>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7" name="Freeform: Shape 886">
                  <a:extLst>
                    <a:ext uri="{FF2B5EF4-FFF2-40B4-BE49-F238E27FC236}">
                      <a16:creationId xmlns:a16="http://schemas.microsoft.com/office/drawing/2014/main" id="{736E0CC7-0C6D-42AB-989E-EE08585F0C4C}"/>
                    </a:ext>
                  </a:extLst>
                </p:cNvPr>
                <p:cNvSpPr>
                  <a:spLocks noChangeArrowheads="1"/>
                </p:cNvSpPr>
                <p:nvPr/>
              </p:nvSpPr>
              <p:spPr bwMode="auto">
                <a:xfrm>
                  <a:off x="4867325" y="2461043"/>
                  <a:ext cx="51992" cy="80467"/>
                </a:xfrm>
                <a:custGeom>
                  <a:avLst/>
                  <a:gdLst/>
                  <a:ahLst/>
                  <a:cxnLst/>
                  <a:rect l="l" t="t" r="r" b="b"/>
                  <a:pathLst>
                    <a:path w="51992" h="80467">
                      <a:moveTo>
                        <a:pt x="0" y="0"/>
                      </a:moveTo>
                      <a:lnTo>
                        <a:pt x="10970" y="0"/>
                      </a:lnTo>
                      <a:lnTo>
                        <a:pt x="22968" y="32690"/>
                      </a:lnTo>
                      <a:cubicBezTo>
                        <a:pt x="23663" y="34554"/>
                        <a:pt x="24330" y="36483"/>
                        <a:pt x="24968" y="38476"/>
                      </a:cubicBezTo>
                      <a:cubicBezTo>
                        <a:pt x="25606" y="40469"/>
                        <a:pt x="26158" y="42313"/>
                        <a:pt x="26625" y="44006"/>
                      </a:cubicBezTo>
                      <a:lnTo>
                        <a:pt x="26853" y="44006"/>
                      </a:lnTo>
                      <a:cubicBezTo>
                        <a:pt x="27365" y="42324"/>
                        <a:pt x="27913" y="40486"/>
                        <a:pt x="28496" y="38491"/>
                      </a:cubicBezTo>
                      <a:cubicBezTo>
                        <a:pt x="29079" y="36495"/>
                        <a:pt x="29712" y="34485"/>
                        <a:pt x="30396" y="32461"/>
                      </a:cubicBezTo>
                      <a:lnTo>
                        <a:pt x="41365" y="0"/>
                      </a:lnTo>
                      <a:lnTo>
                        <a:pt x="51992" y="0"/>
                      </a:lnTo>
                      <a:lnTo>
                        <a:pt x="36909" y="39434"/>
                      </a:lnTo>
                      <a:cubicBezTo>
                        <a:pt x="33397" y="48799"/>
                        <a:pt x="30193" y="56186"/>
                        <a:pt x="27296" y="61594"/>
                      </a:cubicBezTo>
                      <a:cubicBezTo>
                        <a:pt x="24399" y="67001"/>
                        <a:pt x="21280" y="71159"/>
                        <a:pt x="17940" y="74067"/>
                      </a:cubicBezTo>
                      <a:cubicBezTo>
                        <a:pt x="15384" y="76155"/>
                        <a:pt x="13012" y="77693"/>
                        <a:pt x="10827" y="78681"/>
                      </a:cubicBezTo>
                      <a:cubicBezTo>
                        <a:pt x="8642" y="79670"/>
                        <a:pt x="6899" y="80265"/>
                        <a:pt x="5599" y="80467"/>
                      </a:cubicBezTo>
                      <a:lnTo>
                        <a:pt x="3085" y="72123"/>
                      </a:lnTo>
                      <a:cubicBezTo>
                        <a:pt x="4366" y="71726"/>
                        <a:pt x="5775" y="71121"/>
                        <a:pt x="7313" y="70309"/>
                      </a:cubicBezTo>
                      <a:cubicBezTo>
                        <a:pt x="8851" y="69497"/>
                        <a:pt x="10375" y="68463"/>
                        <a:pt x="11884" y="67209"/>
                      </a:cubicBezTo>
                      <a:cubicBezTo>
                        <a:pt x="13286" y="66113"/>
                        <a:pt x="14738" y="64618"/>
                        <a:pt x="16241" y="62722"/>
                      </a:cubicBezTo>
                      <a:cubicBezTo>
                        <a:pt x="17743" y="60827"/>
                        <a:pt x="19109" y="58588"/>
                        <a:pt x="20340" y="56007"/>
                      </a:cubicBezTo>
                      <a:cubicBezTo>
                        <a:pt x="20573" y="55493"/>
                        <a:pt x="20763" y="55036"/>
                        <a:pt x="20910" y="54636"/>
                      </a:cubicBezTo>
                      <a:cubicBezTo>
                        <a:pt x="21057" y="54235"/>
                        <a:pt x="21132" y="53893"/>
                        <a:pt x="21137" y="53607"/>
                      </a:cubicBezTo>
                      <a:cubicBezTo>
                        <a:pt x="21139" y="53326"/>
                        <a:pt x="21078" y="52973"/>
                        <a:pt x="20953" y="52550"/>
                      </a:cubicBezTo>
                      <a:cubicBezTo>
                        <a:pt x="20827" y="52126"/>
                        <a:pt x="20623" y="51602"/>
                        <a:pt x="20340" y="50978"/>
                      </a:cubicBezTo>
                      <a:lnTo>
                        <a:pt x="0" y="0"/>
                      </a:ln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sp>
              <p:nvSpPr>
                <p:cNvPr id="888" name="Freeform: Shape 887">
                  <a:extLst>
                    <a:ext uri="{FF2B5EF4-FFF2-40B4-BE49-F238E27FC236}">
                      <a16:creationId xmlns:a16="http://schemas.microsoft.com/office/drawing/2014/main" id="{84E7098C-F6F3-4C55-BD9A-73D3783026A9}"/>
                    </a:ext>
                  </a:extLst>
                </p:cNvPr>
                <p:cNvSpPr>
                  <a:spLocks noChangeArrowheads="1"/>
                </p:cNvSpPr>
                <p:nvPr/>
              </p:nvSpPr>
              <p:spPr bwMode="auto">
                <a:xfrm>
                  <a:off x="5167515" y="2503220"/>
                  <a:ext cx="13587" cy="14387"/>
                </a:xfrm>
                <a:custGeom>
                  <a:avLst/>
                  <a:gdLst/>
                  <a:ahLst/>
                  <a:cxnLst/>
                  <a:rect l="l" t="t" r="r" b="b"/>
                  <a:pathLst>
                    <a:path w="13587" h="14387">
                      <a:moveTo>
                        <a:pt x="6851" y="0"/>
                      </a:moveTo>
                      <a:cubicBezTo>
                        <a:pt x="8880" y="36"/>
                        <a:pt x="10502" y="706"/>
                        <a:pt x="11718" y="2012"/>
                      </a:cubicBezTo>
                      <a:cubicBezTo>
                        <a:pt x="12933" y="3318"/>
                        <a:pt x="13556" y="5045"/>
                        <a:pt x="13587" y="7194"/>
                      </a:cubicBezTo>
                      <a:cubicBezTo>
                        <a:pt x="13561" y="9292"/>
                        <a:pt x="12928" y="11005"/>
                        <a:pt x="11689" y="12332"/>
                      </a:cubicBezTo>
                      <a:cubicBezTo>
                        <a:pt x="10450" y="13659"/>
                        <a:pt x="8761" y="14345"/>
                        <a:pt x="6622" y="14387"/>
                      </a:cubicBezTo>
                      <a:cubicBezTo>
                        <a:pt x="4648" y="14345"/>
                        <a:pt x="3059" y="13659"/>
                        <a:pt x="1855" y="12332"/>
                      </a:cubicBezTo>
                      <a:cubicBezTo>
                        <a:pt x="652" y="11005"/>
                        <a:pt x="33" y="9292"/>
                        <a:pt x="0" y="7194"/>
                      </a:cubicBezTo>
                      <a:cubicBezTo>
                        <a:pt x="36" y="5095"/>
                        <a:pt x="678" y="3383"/>
                        <a:pt x="1927" y="2055"/>
                      </a:cubicBezTo>
                      <a:cubicBezTo>
                        <a:pt x="3176" y="728"/>
                        <a:pt x="4817" y="43"/>
                        <a:pt x="6851" y="0"/>
                      </a:cubicBezTo>
                      <a:close/>
                    </a:path>
                  </a:pathLst>
                </a:custGeom>
                <a:solidFill>
                  <a:schemeClr val="bg1"/>
                </a:solidFill>
                <a:ln>
                  <a:noFill/>
                </a:ln>
                <a:effectLst/>
                <a:extLst>
                  <a:ext uri="{91240B29-F687-4F45-9708-019B960494DF}">
                    <a14:hiddenLine xmlns:a14="http://schemas.microsoft.com/office/drawing/2010/main" w="9525">
                      <a:solidFill>
                        <a:srgbClr val="000000"/>
                      </a:solidFill>
                      <a:miter lim="800000"/>
                      <a:headEnd/>
                      <a:tailEnd/>
                    </a14:hiddenLine>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9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grpSp>
      </p:grpSp>
      <p:sp>
        <p:nvSpPr>
          <p:cNvPr id="2" name="Slide Number Placeholder 1">
            <a:extLst>
              <a:ext uri="{FF2B5EF4-FFF2-40B4-BE49-F238E27FC236}">
                <a16:creationId xmlns:a16="http://schemas.microsoft.com/office/drawing/2014/main" id="{69079E73-DAC2-4623-A0A4-411D7DE29BA3}"/>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156</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87787774"/>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Instructions &amp; Worksheet</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55769" y="209715"/>
            <a:ext cx="5245331" cy="4832185"/>
          </a:xfrm>
        </p:spPr>
        <p:txBody>
          <a:bodyPr>
            <a:normAutofit fontScale="77500" lnSpcReduction="20000"/>
          </a:bodyPr>
          <a:lstStyle/>
          <a:p>
            <a:r>
              <a:rPr lang="en-US" sz="2600" dirty="0"/>
              <a:t>Step 4</a:t>
            </a:r>
          </a:p>
          <a:p>
            <a:pPr marL="274320" indent="-274320">
              <a:spcBef>
                <a:spcPts val="600"/>
              </a:spcBef>
              <a:spcAft>
                <a:spcPts val="0"/>
              </a:spcAft>
              <a:buAutoNum type="arabicParenR"/>
            </a:pPr>
            <a:r>
              <a:rPr lang="en-US" sz="1600" b="0" dirty="0"/>
              <a:t>How will this partnership address a particular challenge or increase TMF capacity?</a:t>
            </a:r>
          </a:p>
          <a:p>
            <a:pPr marL="274320" indent="-274320">
              <a:spcBef>
                <a:spcPts val="600"/>
              </a:spcBef>
              <a:spcAft>
                <a:spcPts val="0"/>
              </a:spcAft>
              <a:buAutoNum type="arabicParenR"/>
            </a:pPr>
            <a:r>
              <a:rPr lang="en-US" sz="1600" b="0" dirty="0"/>
              <a:t>What might make this organization a good partner?</a:t>
            </a:r>
          </a:p>
          <a:p>
            <a:pPr marL="274320" indent="-274320">
              <a:spcBef>
                <a:spcPts val="600"/>
              </a:spcBef>
              <a:spcAft>
                <a:spcPts val="0"/>
              </a:spcAft>
              <a:buAutoNum type="arabicParenR"/>
            </a:pPr>
            <a:r>
              <a:rPr lang="en-US" sz="1600" b="0" dirty="0"/>
              <a:t>How will the other partner benefit from this activity?</a:t>
            </a:r>
          </a:p>
          <a:p>
            <a:pPr marL="274320" indent="-274320">
              <a:spcBef>
                <a:spcPts val="600"/>
              </a:spcBef>
              <a:spcAft>
                <a:spcPts val="0"/>
              </a:spcAft>
              <a:buAutoNum type="arabicParenR"/>
            </a:pPr>
            <a:r>
              <a:rPr lang="en-US" sz="1600" b="0" dirty="0"/>
              <a:t>What will make this new partnership a success?</a:t>
            </a:r>
          </a:p>
          <a:p>
            <a:pPr marL="274320" indent="-274320">
              <a:spcBef>
                <a:spcPts val="600"/>
              </a:spcBef>
              <a:spcAft>
                <a:spcPts val="0"/>
              </a:spcAft>
              <a:buAutoNum type="arabicParenR"/>
            </a:pPr>
            <a:r>
              <a:rPr lang="en-US" sz="1600" b="0" dirty="0"/>
              <a:t>What are some possible challenges to implementing the partnership?</a:t>
            </a:r>
          </a:p>
          <a:p>
            <a:pPr marL="274320" indent="-274320">
              <a:spcBef>
                <a:spcPts val="600"/>
              </a:spcBef>
              <a:spcAft>
                <a:spcPts val="0"/>
              </a:spcAft>
              <a:buAutoNum type="arabicParenR"/>
            </a:pPr>
            <a:r>
              <a:rPr lang="en-US" sz="1600" b="0" dirty="0"/>
              <a:t>For each challenge, consider and propose a solution that either or both parties could implement.</a:t>
            </a:r>
          </a:p>
          <a:p>
            <a:pPr marL="274320" indent="-274320">
              <a:spcBef>
                <a:spcPts val="600"/>
              </a:spcBef>
              <a:spcAft>
                <a:spcPts val="0"/>
              </a:spcAft>
              <a:buAutoNum type="arabicParenR"/>
            </a:pPr>
            <a:r>
              <a:rPr lang="en-US" sz="1600" b="0" dirty="0"/>
              <a:t>What resources are available to support and sustain the partnership?</a:t>
            </a:r>
          </a:p>
          <a:p>
            <a:pPr marL="274320" indent="-274320">
              <a:spcBef>
                <a:spcPts val="600"/>
              </a:spcBef>
              <a:spcAft>
                <a:spcPts val="0"/>
              </a:spcAft>
              <a:buAutoNum type="arabicParenR"/>
            </a:pPr>
            <a:r>
              <a:rPr lang="en-US" sz="1600" b="0" dirty="0"/>
              <a:t>What, if any, examples are there of other partnerships that might provide helpful lessons learned?</a:t>
            </a:r>
          </a:p>
          <a:p>
            <a:pPr marL="274320" indent="-274320">
              <a:spcBef>
                <a:spcPts val="600"/>
              </a:spcBef>
              <a:spcAft>
                <a:spcPts val="0"/>
              </a:spcAft>
              <a:buAutoNum type="arabicParenR"/>
            </a:pPr>
            <a:r>
              <a:rPr lang="en-US" sz="1600" b="0" dirty="0"/>
              <a:t>How long will you be willing to make a commitment to the partnership?</a:t>
            </a:r>
          </a:p>
          <a:p>
            <a:pPr marL="274320" indent="-274320">
              <a:spcBef>
                <a:spcPts val="600"/>
              </a:spcBef>
              <a:spcAft>
                <a:spcPts val="0"/>
              </a:spcAft>
              <a:buAutoNum type="arabicParenR"/>
            </a:pPr>
            <a:r>
              <a:rPr lang="en-US" sz="1600" b="0" dirty="0"/>
              <a:t>(Y/N) Have there already been some studies or regional planning efforts that could provide information for the communities on water sources, availability, and quality issues?</a:t>
            </a:r>
          </a:p>
          <a:p>
            <a:pPr marL="274320" indent="-274320">
              <a:spcBef>
                <a:spcPts val="600"/>
              </a:spcBef>
              <a:spcAft>
                <a:spcPts val="0"/>
              </a:spcAft>
              <a:buAutoNum type="arabicParenR"/>
            </a:pPr>
            <a:r>
              <a:rPr lang="en-US" sz="1600" b="0" dirty="0"/>
              <a:t>(Y/N) Have the entities (or their engineering and financial consultants) done any preliminary studies on options or costs for the activities you are considering?</a:t>
            </a:r>
          </a:p>
          <a:p>
            <a:pPr marL="274320" indent="-274320">
              <a:spcBef>
                <a:spcPts val="600"/>
              </a:spcBef>
              <a:spcAft>
                <a:spcPts val="0"/>
              </a:spcAft>
              <a:buAutoNum type="arabicParenR"/>
            </a:pPr>
            <a:r>
              <a:rPr lang="en-US" sz="1600" b="0" dirty="0"/>
              <a:t>(Y/N) Could you and your team help set up a workshop or training with the champions or allies that the water systems already trust and work with?</a:t>
            </a:r>
          </a:p>
        </p:txBody>
      </p:sp>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157</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11792965"/>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9DB70B3E-D11B-4C0C-8A48-7A3D9495E48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E2C57AE7-6023-45DB-83AE-744D6464D30A}"/>
              </a:ext>
            </a:extLst>
          </p:cNvPr>
          <p:cNvSpPr>
            <a:spLocks noGrp="1"/>
          </p:cNvSpPr>
          <p:nvPr>
            <p:ph sz="quarter" idx="10"/>
          </p:nvPr>
        </p:nvSpPr>
        <p:spPr/>
        <p:txBody>
          <a:bodyPr/>
          <a:lstStyle/>
          <a:p>
            <a:r>
              <a:rPr lang="en-US"/>
              <a:t>Instructions &amp; Worksheet</a:t>
            </a:r>
          </a:p>
          <a:p>
            <a:r>
              <a:rPr lang="en-US"/>
              <a:t>(Individual work)</a:t>
            </a:r>
          </a:p>
        </p:txBody>
      </p:sp>
      <p:pic>
        <p:nvPicPr>
          <p:cNvPr id="6" name="Graphic 1">
            <a:extLst>
              <a:ext uri="{FF2B5EF4-FFF2-40B4-BE49-F238E27FC236}">
                <a16:creationId xmlns:a16="http://schemas.microsoft.com/office/drawing/2014/main" id="{A9E4DD6C-C0F2-4E16-91E4-2789E1CDA5BE}"/>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4" name="Content Placeholder 3">
            <a:extLst>
              <a:ext uri="{FF2B5EF4-FFF2-40B4-BE49-F238E27FC236}">
                <a16:creationId xmlns:a16="http://schemas.microsoft.com/office/drawing/2014/main" id="{302EC3A6-41A6-4CCD-B4CD-7B437EE949FA}"/>
              </a:ext>
            </a:extLst>
          </p:cNvPr>
          <p:cNvSpPr>
            <a:spLocks noGrp="1"/>
          </p:cNvSpPr>
          <p:nvPr>
            <p:ph sz="quarter" idx="11"/>
          </p:nvPr>
        </p:nvSpPr>
        <p:spPr>
          <a:xfrm>
            <a:off x="3555769" y="146960"/>
            <a:ext cx="5245331" cy="4832185"/>
          </a:xfrm>
        </p:spPr>
        <p:txBody>
          <a:bodyPr>
            <a:normAutofit/>
          </a:bodyPr>
          <a:lstStyle/>
          <a:p>
            <a:r>
              <a:rPr lang="en-US" dirty="0"/>
              <a:t>Step 5</a:t>
            </a:r>
          </a:p>
        </p:txBody>
      </p:sp>
      <p:pic>
        <p:nvPicPr>
          <p:cNvPr id="13" name="Picture 12" descr="Partnerships Action Plan Exercise Worksheet">
            <a:extLst>
              <a:ext uri="{FF2B5EF4-FFF2-40B4-BE49-F238E27FC236}">
                <a16:creationId xmlns:a16="http://schemas.microsoft.com/office/drawing/2014/main" id="{28B856C3-22B0-4282-8AD1-7B248E30C9B6}"/>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231058" y="775060"/>
            <a:ext cx="5894751" cy="4129521"/>
          </a:xfrm>
          <a:prstGeom prst="rect">
            <a:avLst/>
          </a:prstGeom>
        </p:spPr>
      </p:pic>
      <p:sp>
        <p:nvSpPr>
          <p:cNvPr id="5" name="Slide Number Placeholder 4">
            <a:extLst>
              <a:ext uri="{FF2B5EF4-FFF2-40B4-BE49-F238E27FC236}">
                <a16:creationId xmlns:a16="http://schemas.microsoft.com/office/drawing/2014/main" id="{22C2A139-AE07-4690-94FC-47A52E512272}"/>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158</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336165"/>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649E03A-6ED0-4232-A6E8-4161981CB4F6}"/>
              </a:ext>
            </a:extLst>
          </p:cNvPr>
          <p:cNvSpPr>
            <a:spLocks noGrp="1"/>
          </p:cNvSpPr>
          <p:nvPr>
            <p:ph type="title"/>
          </p:nvPr>
        </p:nvSpPr>
        <p:spPr/>
        <p:txBody>
          <a:bodyPr/>
          <a:lstStyle/>
          <a:p>
            <a:r>
              <a:rPr lang="en-US" dirty="0"/>
              <a:t>Partnerships Action Plan Exercise</a:t>
            </a:r>
          </a:p>
        </p:txBody>
      </p:sp>
      <p:sp>
        <p:nvSpPr>
          <p:cNvPr id="2" name="Content Placeholder 1">
            <a:extLst>
              <a:ext uri="{FF2B5EF4-FFF2-40B4-BE49-F238E27FC236}">
                <a16:creationId xmlns:a16="http://schemas.microsoft.com/office/drawing/2014/main" id="{BCE48D09-DE0C-42FD-9ABA-CF1626081B23}"/>
              </a:ext>
            </a:extLst>
          </p:cNvPr>
          <p:cNvSpPr>
            <a:spLocks noGrp="1"/>
          </p:cNvSpPr>
          <p:nvPr>
            <p:ph sz="quarter" idx="10"/>
          </p:nvPr>
        </p:nvSpPr>
        <p:spPr/>
        <p:txBody>
          <a:bodyPr/>
          <a:lstStyle/>
          <a:p>
            <a:r>
              <a:rPr lang="en-US"/>
              <a:t>Instructions &amp; Worksheet</a:t>
            </a:r>
          </a:p>
          <a:p>
            <a:r>
              <a:rPr lang="en-US"/>
              <a:t>(Individual work)</a:t>
            </a:r>
          </a:p>
          <a:p>
            <a:endParaRPr lang="en-US"/>
          </a:p>
        </p:txBody>
      </p:sp>
      <p:pic>
        <p:nvPicPr>
          <p:cNvPr id="8" name="Graphic 1">
            <a:extLst>
              <a:ext uri="{FF2B5EF4-FFF2-40B4-BE49-F238E27FC236}">
                <a16:creationId xmlns:a16="http://schemas.microsoft.com/office/drawing/2014/main" id="{CF24D636-4E3B-4190-9D74-20535E0EAB93}"/>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6" name="Picture 5" descr="Partnerships Action Plan Exercise Worksheet">
            <a:extLst>
              <a:ext uri="{FF2B5EF4-FFF2-40B4-BE49-F238E27FC236}">
                <a16:creationId xmlns:a16="http://schemas.microsoft.com/office/drawing/2014/main" id="{9586B8D1-A5E3-4E32-9553-4ECEE60EC77B}"/>
              </a:ext>
            </a:extLst>
          </p:cNvPr>
          <p:cNvPicPr>
            <a:picLocks noChangeAspect="1"/>
          </p:cNvPicPr>
          <p:nvPr/>
        </p:nvPicPr>
        <p:blipFill>
          <a:blip r:embed="rId5">
            <a:extLst>
              <a:ext uri="{28A0092B-C50C-407E-A947-70E740481C1C}">
                <a14:useLocalDpi xmlns:a14="http://schemas.microsoft.com/office/drawing/2010/main" val="0"/>
              </a:ext>
            </a:extLst>
          </a:blip>
          <a:srcRect/>
          <a:stretch/>
        </p:blipFill>
        <p:spPr>
          <a:xfrm>
            <a:off x="4121924" y="526556"/>
            <a:ext cx="3997947" cy="4487093"/>
          </a:xfrm>
          <a:prstGeom prst="rect">
            <a:avLst/>
          </a:prstGeom>
        </p:spPr>
      </p:pic>
      <p:sp>
        <p:nvSpPr>
          <p:cNvPr id="7" name="Content Placeholder 3">
            <a:extLst>
              <a:ext uri="{FF2B5EF4-FFF2-40B4-BE49-F238E27FC236}">
                <a16:creationId xmlns:a16="http://schemas.microsoft.com/office/drawing/2014/main" id="{D94BD70B-49BB-476C-A967-87EB665A4B08}"/>
              </a:ext>
            </a:extLst>
          </p:cNvPr>
          <p:cNvSpPr txBox="1">
            <a:spLocks/>
          </p:cNvSpPr>
          <p:nvPr/>
        </p:nvSpPr>
        <p:spPr>
          <a:xfrm>
            <a:off x="3555769" y="146960"/>
            <a:ext cx="5245331" cy="4832185"/>
          </a:xfrm>
          <a:prstGeom prst="rect">
            <a:avLst/>
          </a:prstGeom>
        </p:spPr>
        <p:txBody>
          <a:bodyPr vert="horz" lIns="91440" tIns="45720" rIns="91440" bIns="45720" rtlCol="0">
            <a:normAutofit/>
          </a:bodyPr>
          <a:lstStyle>
            <a:lvl1pPr marL="0" indent="0" algn="l" defTabSz="914400" rtl="0" eaLnBrk="1" latinLnBrk="0" hangingPunct="1">
              <a:lnSpc>
                <a:spcPct val="100000"/>
              </a:lnSpc>
              <a:spcBef>
                <a:spcPts val="1000"/>
              </a:spcBef>
              <a:spcAft>
                <a:spcPts val="600"/>
              </a:spcAft>
              <a:buFont typeface="Arial" panose="020B0604020202020204" pitchFamily="34" charset="0"/>
              <a:buNone/>
              <a:defRPr sz="2000" b="1" kern="1200" spc="40" baseline="0">
                <a:solidFill>
                  <a:schemeClr val="tx2"/>
                </a:solidFill>
                <a:latin typeface="+mn-lt"/>
                <a:ea typeface="+mn-ea"/>
                <a:cs typeface="+mn-cs"/>
              </a:defRPr>
            </a:lvl1pPr>
            <a:lvl2pPr marL="230188" indent="-228600" algn="l" defTabSz="914400" rtl="0" eaLnBrk="1" latinLnBrk="0" hangingPunct="1">
              <a:lnSpc>
                <a:spcPct val="100000"/>
              </a:lnSpc>
              <a:spcBef>
                <a:spcPts val="0"/>
              </a:spcBef>
              <a:spcAft>
                <a:spcPts val="600"/>
              </a:spcAft>
              <a:buClr>
                <a:schemeClr val="accent4"/>
              </a:buClr>
              <a:buFont typeface="Arial" panose="020B0604020202020204" pitchFamily="34" charset="0"/>
              <a:buChar char="•"/>
              <a:defRPr sz="2000" kern="1200">
                <a:solidFill>
                  <a:schemeClr val="tx2"/>
                </a:solidFill>
                <a:latin typeface="+mn-lt"/>
                <a:ea typeface="+mn-ea"/>
                <a:cs typeface="+mn-cs"/>
              </a:defRPr>
            </a:lvl2pPr>
            <a:lvl3pPr marL="512763" indent="-228600" algn="l" defTabSz="914400" rtl="0" eaLnBrk="1" latinLnBrk="0" hangingPunct="1">
              <a:lnSpc>
                <a:spcPct val="100000"/>
              </a:lnSpc>
              <a:spcBef>
                <a:spcPts val="0"/>
              </a:spcBef>
              <a:spcAft>
                <a:spcPts val="600"/>
              </a:spcAft>
              <a:buClr>
                <a:schemeClr val="tx2">
                  <a:lumMod val="75000"/>
                </a:schemeClr>
              </a:buClr>
              <a:buFont typeface="Arial" panose="020B0604020202020204" pitchFamily="34" charset="0"/>
              <a:buChar char="•"/>
              <a:defRPr sz="2000" kern="1200">
                <a:solidFill>
                  <a:schemeClr val="tx2"/>
                </a:solidFill>
                <a:latin typeface="+mn-lt"/>
                <a:ea typeface="+mn-ea"/>
                <a:cs typeface="+mn-cs"/>
              </a:defRPr>
            </a:lvl3pPr>
            <a:lvl4pPr marL="803275" indent="-228600" algn="l" defTabSz="914400" rtl="0" eaLnBrk="1" latinLnBrk="0" hangingPunct="1">
              <a:lnSpc>
                <a:spcPct val="100000"/>
              </a:lnSpc>
              <a:spcBef>
                <a:spcPts val="0"/>
              </a:spcBef>
              <a:spcAft>
                <a:spcPts val="600"/>
              </a:spcAft>
              <a:buSzPct val="85000"/>
              <a:buFont typeface="Wingdings" panose="05000000000000000000" pitchFamily="2" charset="2"/>
              <a:buChar char="§"/>
              <a:defRPr sz="2000" kern="1200">
                <a:solidFill>
                  <a:schemeClr val="tx2"/>
                </a:solidFill>
                <a:latin typeface="+mn-lt"/>
                <a:ea typeface="+mn-ea"/>
                <a:cs typeface="+mn-cs"/>
              </a:defRPr>
            </a:lvl4pPr>
            <a:lvl5pPr marL="1144588" indent="-228600" algn="l" defTabSz="914400" rtl="0" eaLnBrk="1" latinLnBrk="0" hangingPunct="1">
              <a:lnSpc>
                <a:spcPct val="100000"/>
              </a:lnSpc>
              <a:spcBef>
                <a:spcPts val="0"/>
              </a:spcBef>
              <a:spcAft>
                <a:spcPts val="600"/>
              </a:spcAft>
              <a:buSzPct val="85000"/>
              <a:buFont typeface="Courier New" panose="02070309020205020404" pitchFamily="49" charset="0"/>
              <a:buChar char="o"/>
              <a:defRPr sz="2000" kern="1200">
                <a:solidFill>
                  <a:schemeClr val="tx2"/>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r>
              <a:rPr lang="en-US" dirty="0"/>
              <a:t>Step 5</a:t>
            </a:r>
          </a:p>
        </p:txBody>
      </p:sp>
      <p:sp>
        <p:nvSpPr>
          <p:cNvPr id="5" name="Slide Number Placeholder 4">
            <a:extLst>
              <a:ext uri="{FF2B5EF4-FFF2-40B4-BE49-F238E27FC236}">
                <a16:creationId xmlns:a16="http://schemas.microsoft.com/office/drawing/2014/main" id="{201480A9-A8B4-44B6-AAA3-0CDFAEAE8B7E}"/>
              </a:ext>
              <a:ext uri="{C183D7F6-B498-43B3-948B-1728B52AA6E4}">
                <adec:decorative xmlns:adec="http://schemas.microsoft.com/office/drawing/2017/decorative" val="0"/>
              </a:ext>
            </a:extLst>
          </p:cNvPr>
          <p:cNvSpPr>
            <a:spLocks noGrp="1"/>
          </p:cNvSpPr>
          <p:nvPr>
            <p:ph type="sldNum" sz="quarter" idx="12"/>
          </p:nvPr>
        </p:nvSpPr>
        <p:spPr/>
        <p:txBody>
          <a:bodyPr/>
          <a:lstStyle/>
          <a:p>
            <a:fld id="{6BD89BB1-B564-4AC0-B20C-E0360F9EEF2A}" type="slidenum">
              <a:rPr lang="en-US" smtClean="0"/>
              <a:pPr/>
              <a:t>159</a:t>
            </a:fld>
            <a:endParaRPr lang="en-US"/>
          </a:p>
        </p:txBody>
      </p:sp>
    </p:spTree>
    <p:extLst>
      <p:ext uri="{BB962C8B-B14F-4D97-AF65-F5344CB8AC3E}">
        <p14:creationId xmlns:p14="http://schemas.microsoft.com/office/powerpoint/2010/main" val="570791484"/>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FA67CD3-AB4E-4A7A-BEB8-53C445D8C4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794"/>
            <a:ext cx="4211157" cy="5143500"/>
          </a:xfrm>
          <a:prstGeom prst="rect">
            <a:avLst/>
          </a:prstGeom>
          <a:gradFill>
            <a:gsLst>
              <a:gs pos="0">
                <a:schemeClr val="accent1">
                  <a:lumMod val="100000"/>
                  <a:alpha val="82000"/>
                </a:schemeClr>
              </a:gs>
              <a:gs pos="25000">
                <a:schemeClr val="accent1">
                  <a:alpha val="60000"/>
                </a:schemeClr>
              </a:gs>
              <a:gs pos="94000">
                <a:schemeClr val="bg2">
                  <a:lumMod val="75000"/>
                </a:schemeClr>
              </a:gs>
              <a:gs pos="100000">
                <a:schemeClr val="bg2">
                  <a:lumMod val="75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Picture 15">
            <a:extLst>
              <a:ext uri="{FF2B5EF4-FFF2-40B4-BE49-F238E27FC236}">
                <a16:creationId xmlns:a16="http://schemas.microsoft.com/office/drawing/2014/main" id="{07CF545F-9C2E-4446-97CD-AD92990C2B6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a:xfrm>
            <a:off x="4309321" y="269706"/>
            <a:ext cx="3733482" cy="1090538"/>
          </a:xfrm>
        </p:spPr>
        <p:txBody>
          <a:bodyPr>
            <a:normAutofit/>
          </a:bodyPr>
          <a:lstStyle/>
          <a:p>
            <a:r>
              <a:rPr lang="en-US" dirty="0"/>
              <a:t>Example of Technical Capacity</a:t>
            </a:r>
          </a:p>
        </p:txBody>
      </p:sp>
      <p:sp>
        <p:nvSpPr>
          <p:cNvPr id="18" name="Freeform 62">
            <a:extLst>
              <a:ext uri="{FF2B5EF4-FFF2-40B4-BE49-F238E27FC236}">
                <a16:creationId xmlns:a16="http://schemas.microsoft.com/office/drawing/2014/main" id="{339C8D78-A644-462F-B674-F440635E53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53964"/>
            <a:ext cx="3750328" cy="4050721"/>
          </a:xfrm>
          <a:custGeom>
            <a:avLst/>
            <a:gdLst>
              <a:gd name="connsiteX0" fmla="*/ 2299956 w 5000438"/>
              <a:gd name="connsiteY0" fmla="*/ 0 h 5400962"/>
              <a:gd name="connsiteX1" fmla="*/ 5000438 w 5000438"/>
              <a:gd name="connsiteY1" fmla="*/ 2700481 h 5400962"/>
              <a:gd name="connsiteX2" fmla="*/ 2299956 w 5000438"/>
              <a:gd name="connsiteY2" fmla="*/ 5400962 h 5400962"/>
              <a:gd name="connsiteX3" fmla="*/ 60675 w 5000438"/>
              <a:gd name="connsiteY3" fmla="*/ 4210346 h 5400962"/>
              <a:gd name="connsiteX4" fmla="*/ 0 w 5000438"/>
              <a:gd name="connsiteY4" fmla="*/ 4110472 h 5400962"/>
              <a:gd name="connsiteX5" fmla="*/ 0 w 5000438"/>
              <a:gd name="connsiteY5" fmla="*/ 1290491 h 5400962"/>
              <a:gd name="connsiteX6" fmla="*/ 60675 w 5000438"/>
              <a:gd name="connsiteY6" fmla="*/ 1190617 h 5400962"/>
              <a:gd name="connsiteX7" fmla="*/ 2299956 w 5000438"/>
              <a:gd name="connsiteY7" fmla="*/ 0 h 54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0438" h="5400962">
                <a:moveTo>
                  <a:pt x="2299956" y="0"/>
                </a:moveTo>
                <a:cubicBezTo>
                  <a:pt x="3791390" y="0"/>
                  <a:pt x="5000438" y="1209047"/>
                  <a:pt x="5000438" y="2700481"/>
                </a:cubicBezTo>
                <a:cubicBezTo>
                  <a:pt x="5000438" y="4191915"/>
                  <a:pt x="3791390" y="5400962"/>
                  <a:pt x="2299956" y="5400962"/>
                </a:cubicBezTo>
                <a:cubicBezTo>
                  <a:pt x="1367810" y="5400962"/>
                  <a:pt x="545971" y="4928678"/>
                  <a:pt x="60675" y="4210346"/>
                </a:cubicBezTo>
                <a:lnTo>
                  <a:pt x="0" y="4110472"/>
                </a:lnTo>
                <a:lnTo>
                  <a:pt x="0" y="1290491"/>
                </a:lnTo>
                <a:lnTo>
                  <a:pt x="60675" y="1190617"/>
                </a:lnTo>
                <a:cubicBezTo>
                  <a:pt x="545971" y="472284"/>
                  <a:pt x="1367810" y="0"/>
                  <a:pt x="2299956" y="0"/>
                </a:cubicBezTo>
                <a:close/>
              </a:path>
            </a:pathLst>
          </a:custGeom>
          <a:solidFill>
            <a:srgbClr val="FFFFFF"/>
          </a:solidFill>
          <a:ln>
            <a:gradFill>
              <a:gsLst>
                <a:gs pos="0">
                  <a:schemeClr val="accent1">
                    <a:lumMod val="40000"/>
                    <a:lumOff val="60000"/>
                  </a:schemeClr>
                </a:gs>
                <a:gs pos="23000">
                  <a:schemeClr val="accent1">
                    <a:lumMod val="45000"/>
                    <a:lumOff val="55000"/>
                  </a:schemeClr>
                </a:gs>
                <a:gs pos="83000">
                  <a:schemeClr val="bg2">
                    <a:lumMod val="85000"/>
                  </a:schemeClr>
                </a:gs>
                <a:gs pos="100000">
                  <a:schemeClr val="bg2">
                    <a:lumMod val="8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a:extLst>
              <a:ext uri="{FF2B5EF4-FFF2-40B4-BE49-F238E27FC236}">
                <a16:creationId xmlns:a16="http://schemas.microsoft.com/office/drawing/2014/main" id="{8F2B5B5E-D52F-45D2-9080-8D0C5A03528F}"/>
              </a:ext>
              <a:ext uri="{C183D7F6-B498-43B3-948B-1728B52AA6E4}">
                <adec:decorative xmlns:adec="http://schemas.microsoft.com/office/drawing/2017/decorative" val="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37690" y="1221816"/>
            <a:ext cx="2715016" cy="2715016"/>
          </a:xfrm>
          <a:prstGeom prst="rect">
            <a:avLst/>
          </a:prstGeom>
        </p:spPr>
      </p:pic>
      <p:sp>
        <p:nvSpPr>
          <p:cNvPr id="7" name="Content Placeholder 6">
            <a:extLst>
              <a:ext uri="{FF2B5EF4-FFF2-40B4-BE49-F238E27FC236}">
                <a16:creationId xmlns:a16="http://schemas.microsoft.com/office/drawing/2014/main" id="{6EDAD00A-CC4F-4153-8412-5476A81D92BD}"/>
              </a:ext>
            </a:extLst>
          </p:cNvPr>
          <p:cNvSpPr>
            <a:spLocks noGrp="1"/>
          </p:cNvSpPr>
          <p:nvPr>
            <p:ph idx="1"/>
          </p:nvPr>
        </p:nvSpPr>
        <p:spPr>
          <a:xfrm>
            <a:off x="4306672" y="1483751"/>
            <a:ext cx="4227727" cy="3145399"/>
          </a:xfrm>
        </p:spPr>
        <p:txBody>
          <a:bodyPr anchor="ctr">
            <a:normAutofit fontScale="85000" lnSpcReduction="10000"/>
          </a:bodyPr>
          <a:lstStyle/>
          <a:p>
            <a:r>
              <a:rPr lang="en-US" b="0"/>
              <a:t>A water system that employs a certified operator who understands the:</a:t>
            </a:r>
          </a:p>
          <a:p>
            <a:pPr marL="457200" indent="-457200">
              <a:buAutoNum type="arabicParenR"/>
            </a:pPr>
            <a:r>
              <a:rPr lang="en-US" b="0"/>
              <a:t>Benefits of public health protection,</a:t>
            </a:r>
          </a:p>
          <a:p>
            <a:pPr marL="457200" indent="-457200">
              <a:buAutoNum type="arabicParenR"/>
            </a:pPr>
            <a:r>
              <a:rPr lang="en-US" b="0"/>
              <a:t>Applicable water standards,</a:t>
            </a:r>
          </a:p>
          <a:p>
            <a:pPr marL="457200" indent="-457200">
              <a:buAutoNum type="arabicParenR"/>
            </a:pPr>
            <a:r>
              <a:rPr lang="en-US" b="0"/>
              <a:t>Technical and operational characteristics of the water system, </a:t>
            </a:r>
          </a:p>
          <a:p>
            <a:pPr marL="457200" indent="-457200">
              <a:buAutoNum type="arabicParenR"/>
            </a:pPr>
            <a:r>
              <a:rPr lang="en-US" b="0"/>
              <a:t>Successful implementation of the water system’s O&amp;M plan, and</a:t>
            </a:r>
          </a:p>
          <a:p>
            <a:pPr marL="457200" indent="-457200">
              <a:buAutoNum type="arabicParenR"/>
            </a:pPr>
            <a:r>
              <a:rPr lang="en-US" altLang="en-US" b="0"/>
              <a:t>Familiar with emergency response plan </a:t>
            </a:r>
          </a:p>
        </p:txBody>
      </p:sp>
      <p:sp>
        <p:nvSpPr>
          <p:cNvPr id="2" name="Slide Number Placeholder 1">
            <a:extLst>
              <a:ext uri="{FF2B5EF4-FFF2-40B4-BE49-F238E27FC236}">
                <a16:creationId xmlns:a16="http://schemas.microsoft.com/office/drawing/2014/main" id="{60E26139-AAD8-4CCE-83C8-592E3FF2140F}"/>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00502937"/>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04B5BD-601C-44F1-9C6F-9979A51A9DA0}"/>
              </a:ext>
            </a:extLst>
          </p:cNvPr>
          <p:cNvSpPr>
            <a:spLocks noGrp="1"/>
          </p:cNvSpPr>
          <p:nvPr>
            <p:ph type="title"/>
          </p:nvPr>
        </p:nvSpPr>
        <p:spPr/>
        <p:txBody>
          <a:bodyPr/>
          <a:lstStyle/>
          <a:p>
            <a:r>
              <a:rPr lang="en-US" dirty="0"/>
              <a:t>Partnerships Action Plan Exercise</a:t>
            </a:r>
          </a:p>
        </p:txBody>
      </p:sp>
      <p:sp>
        <p:nvSpPr>
          <p:cNvPr id="7" name="Content Placeholder 6">
            <a:extLst>
              <a:ext uri="{FF2B5EF4-FFF2-40B4-BE49-F238E27FC236}">
                <a16:creationId xmlns:a16="http://schemas.microsoft.com/office/drawing/2014/main" id="{B68A88D6-41C2-44D0-9DAD-9C72DDC31E1C}"/>
              </a:ext>
            </a:extLst>
          </p:cNvPr>
          <p:cNvSpPr>
            <a:spLocks noGrp="1"/>
          </p:cNvSpPr>
          <p:nvPr>
            <p:ph sz="quarter" idx="10"/>
          </p:nvPr>
        </p:nvSpPr>
        <p:spPr/>
        <p:txBody>
          <a:bodyPr/>
          <a:lstStyle/>
          <a:p>
            <a:r>
              <a:rPr lang="en-US"/>
              <a:t>Discussion</a:t>
            </a:r>
          </a:p>
        </p:txBody>
      </p:sp>
      <p:sp>
        <p:nvSpPr>
          <p:cNvPr id="4" name="Content Placeholder 3">
            <a:extLst>
              <a:ext uri="{FF2B5EF4-FFF2-40B4-BE49-F238E27FC236}">
                <a16:creationId xmlns:a16="http://schemas.microsoft.com/office/drawing/2014/main" id="{35143643-9EAE-40CA-BFC8-1137F80AED62}"/>
              </a:ext>
            </a:extLst>
          </p:cNvPr>
          <p:cNvSpPr>
            <a:spLocks noGrp="1"/>
          </p:cNvSpPr>
          <p:nvPr>
            <p:ph sz="quarter" idx="11"/>
          </p:nvPr>
        </p:nvSpPr>
        <p:spPr/>
        <p:txBody>
          <a:bodyPr/>
          <a:lstStyle/>
          <a:p>
            <a:pPr lvl="1"/>
            <a:r>
              <a:rPr lang="en-US"/>
              <a:t>What else should be included in an Action Plan?</a:t>
            </a:r>
          </a:p>
          <a:p>
            <a:pPr lvl="1"/>
            <a:r>
              <a:rPr lang="en-US"/>
              <a:t>Who will be your critical allies? </a:t>
            </a:r>
          </a:p>
          <a:p>
            <a:pPr lvl="1"/>
            <a:r>
              <a:rPr lang="en-US"/>
              <a:t>Did anything come up in the questions/considerations section that you hadn’t considered?</a:t>
            </a:r>
          </a:p>
          <a:p>
            <a:pPr lvl="1"/>
            <a:r>
              <a:rPr lang="en-US"/>
              <a:t>What would be the most challenging aspect of the implementation schedule?</a:t>
            </a:r>
          </a:p>
          <a:p>
            <a:pPr lvl="1"/>
            <a:r>
              <a:rPr lang="en-US"/>
              <a:t>Can we produce and share any suggestions for making those aspects more manageable?</a:t>
            </a:r>
          </a:p>
        </p:txBody>
      </p:sp>
      <p:sp>
        <p:nvSpPr>
          <p:cNvPr id="19" name="Slide Number Placeholder 18">
            <a:extLst>
              <a:ext uri="{FF2B5EF4-FFF2-40B4-BE49-F238E27FC236}">
                <a16:creationId xmlns:a16="http://schemas.microsoft.com/office/drawing/2014/main" id="{38FA1269-0B7C-4098-AE56-84D2F558A021}"/>
              </a:ext>
              <a:ext uri="{C183D7F6-B498-43B3-948B-1728B52AA6E4}">
                <adec:decorative xmlns:adec="http://schemas.microsoft.com/office/drawing/2017/decorative" val="0"/>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160</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9848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CD16ED53-632C-478A-B8E4-34CC1D440204}"/>
              </a:ext>
            </a:extLst>
          </p:cNvPr>
          <p:cNvSpPr>
            <a:spLocks noGrp="1"/>
          </p:cNvSpPr>
          <p:nvPr>
            <p:ph type="title"/>
          </p:nvPr>
        </p:nvSpPr>
        <p:spPr/>
        <p:txBody>
          <a:bodyPr/>
          <a:lstStyle/>
          <a:p>
            <a:r>
              <a:rPr lang="en-US" dirty="0"/>
              <a:t>Wrap-up</a:t>
            </a:r>
          </a:p>
        </p:txBody>
      </p:sp>
      <p:sp>
        <p:nvSpPr>
          <p:cNvPr id="7" name="Content Placeholder 6">
            <a:extLst>
              <a:ext uri="{FF2B5EF4-FFF2-40B4-BE49-F238E27FC236}">
                <a16:creationId xmlns:a16="http://schemas.microsoft.com/office/drawing/2014/main" id="{67FF75C0-4AD9-43FD-AB6A-50CBEB6F3212}"/>
              </a:ext>
            </a:extLst>
          </p:cNvPr>
          <p:cNvSpPr>
            <a:spLocks noGrp="1"/>
          </p:cNvSpPr>
          <p:nvPr>
            <p:ph idx="1"/>
          </p:nvPr>
        </p:nvSpPr>
        <p:spPr/>
        <p:txBody>
          <a:bodyPr>
            <a:normAutofit fontScale="92500" lnSpcReduction="10000"/>
          </a:bodyPr>
          <a:lstStyle/>
          <a:p>
            <a:pPr lvl="1"/>
            <a:r>
              <a:rPr lang="en-US"/>
              <a:t>Partnerships encompass a range of opportunities and address TMF capacity</a:t>
            </a:r>
          </a:p>
          <a:p>
            <a:pPr lvl="1"/>
            <a:r>
              <a:rPr lang="en-US"/>
              <a:t>We covered how to:</a:t>
            </a:r>
          </a:p>
          <a:p>
            <a:pPr lvl="2"/>
            <a:r>
              <a:rPr lang="en-US"/>
              <a:t>Identify your water system’s strengths and challenges</a:t>
            </a:r>
          </a:p>
          <a:p>
            <a:pPr lvl="2"/>
            <a:r>
              <a:rPr lang="en-US"/>
              <a:t>Identify a good partner </a:t>
            </a:r>
          </a:p>
          <a:p>
            <a:pPr lvl="2"/>
            <a:r>
              <a:rPr lang="en-US"/>
              <a:t>Identify the appropriate partnership type</a:t>
            </a:r>
          </a:p>
          <a:p>
            <a:pPr lvl="1"/>
            <a:r>
              <a:rPr lang="en-US"/>
              <a:t>Expand upon current partnerships to create new opportunities</a:t>
            </a:r>
          </a:p>
          <a:p>
            <a:pPr lvl="1"/>
            <a:r>
              <a:rPr lang="en-US"/>
              <a:t>Set actionable items to implement partnerships</a:t>
            </a:r>
          </a:p>
          <a:p>
            <a:pPr lvl="1"/>
            <a:endParaRPr lang="en-US"/>
          </a:p>
          <a:p>
            <a:pPr lvl="1"/>
            <a:r>
              <a:rPr lang="en-US"/>
              <a:t>Visit the EPA’s Partnerships website for more information: </a:t>
            </a:r>
            <a:r>
              <a:rPr lang="en-US">
                <a:hlinkClick r:id="rId3"/>
              </a:rPr>
              <a:t>https://www.epa.gov/dwcapacity/water-system-partnerships</a:t>
            </a:r>
            <a:r>
              <a:rPr lang="en-US"/>
              <a:t> </a:t>
            </a:r>
          </a:p>
        </p:txBody>
      </p:sp>
      <p:sp>
        <p:nvSpPr>
          <p:cNvPr id="5" name="Slide Number Placeholder 4">
            <a:extLst>
              <a:ext uri="{FF2B5EF4-FFF2-40B4-BE49-F238E27FC236}">
                <a16:creationId xmlns:a16="http://schemas.microsoft.com/office/drawing/2014/main" id="{17754427-38BD-4B9A-81A6-9A7A1B0ADA3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161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8" name="Picture 7">
            <a:extLst>
              <a:ext uri="{FF2B5EF4-FFF2-40B4-BE49-F238E27FC236}">
                <a16:creationId xmlns:a16="http://schemas.microsoft.com/office/drawing/2014/main" id="{6FF5A592-5723-46E3-A26D-6E0AAD5EE50B}"/>
              </a:ex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7589519" y="18290"/>
            <a:ext cx="777241" cy="777241"/>
          </a:xfrm>
          <a:prstGeom prst="rect">
            <a:avLst/>
          </a:prstGeom>
        </p:spPr>
      </p:pic>
    </p:spTree>
    <p:extLst>
      <p:ext uri="{BB962C8B-B14F-4D97-AF65-F5344CB8AC3E}">
        <p14:creationId xmlns:p14="http://schemas.microsoft.com/office/powerpoint/2010/main" val="2575944771"/>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F9541B9-24C7-4FD3-8018-A6BFD2DEB8AC}"/>
              </a:ext>
            </a:extLst>
          </p:cNvPr>
          <p:cNvSpPr>
            <a:spLocks noGrp="1"/>
          </p:cNvSpPr>
          <p:nvPr>
            <p:ph type="title"/>
          </p:nvPr>
        </p:nvSpPr>
        <p:spPr/>
        <p:txBody>
          <a:bodyPr>
            <a:noAutofit/>
          </a:bodyPr>
          <a:lstStyle/>
          <a:p>
            <a:r>
              <a:rPr lang="en-US" sz="4100">
                <a:solidFill>
                  <a:srgbClr val="366388"/>
                </a:solidFill>
              </a:rPr>
              <a:t>Please Complete the Evaluation Form</a:t>
            </a:r>
          </a:p>
        </p:txBody>
      </p:sp>
      <p:sp>
        <p:nvSpPr>
          <p:cNvPr id="6" name="Text Placeholder 5">
            <a:extLst>
              <a:ext uri="{FF2B5EF4-FFF2-40B4-BE49-F238E27FC236}">
                <a16:creationId xmlns:a16="http://schemas.microsoft.com/office/drawing/2014/main" id="{36173A30-10E7-4E53-A674-D64890DFA8EA}"/>
              </a:ext>
            </a:extLst>
          </p:cNvPr>
          <p:cNvSpPr>
            <a:spLocks noGrp="1"/>
          </p:cNvSpPr>
          <p:nvPr>
            <p:ph type="body" idx="1"/>
          </p:nvPr>
        </p:nvSpPr>
        <p:spPr/>
        <p:txBody>
          <a:bodyPr/>
          <a:lstStyle/>
          <a:p>
            <a:endParaRPr lang="en-US"/>
          </a:p>
        </p:txBody>
      </p:sp>
      <p:sp>
        <p:nvSpPr>
          <p:cNvPr id="2" name="Slide Number Placeholder 1">
            <a:extLst>
              <a:ext uri="{FF2B5EF4-FFF2-40B4-BE49-F238E27FC236}">
                <a16:creationId xmlns:a16="http://schemas.microsoft.com/office/drawing/2014/main" id="{DCFC443D-F0C5-4DC5-89E1-8C295851FD37}"/>
              </a:ext>
            </a:extLst>
          </p:cNvPr>
          <p:cNvSpPr>
            <a:spLocks noGrp="1"/>
          </p:cNvSpPr>
          <p:nvPr>
            <p:ph type="sldNum" sz="quarter" idx="10"/>
          </p:nvPr>
        </p:nvSpPr>
        <p:spPr/>
        <p:txBody>
          <a:bodyPr/>
          <a:lstStyle/>
          <a:p>
            <a:pPr defTabSz="914378"/>
            <a:fld id="{6BD89BB1-B564-4AC0-B20C-E0360F9EEF2A}" type="slidenum">
              <a:rPr lang="en-US">
                <a:solidFill>
                  <a:schemeClr val="tx2"/>
                </a:solidFill>
                <a:latin typeface="Calibri" panose="020F0502020204030204"/>
              </a:rPr>
              <a:pPr defTabSz="914378"/>
              <a:t>162</a:t>
            </a:fld>
            <a:endParaRPr lang="en-US">
              <a:solidFill>
                <a:schemeClr val="tx2"/>
              </a:solidFill>
              <a:latin typeface="Calibri" panose="020F0502020204030204"/>
            </a:endParaRPr>
          </a:p>
        </p:txBody>
      </p:sp>
      <p:pic>
        <p:nvPicPr>
          <p:cNvPr id="5" name="Picture 4">
            <a:extLst>
              <a:ext uri="{FF2B5EF4-FFF2-40B4-BE49-F238E27FC236}">
                <a16:creationId xmlns:a16="http://schemas.microsoft.com/office/drawing/2014/main" id="{3642BC83-F4E3-4F2D-AC5A-336D54FDDD1E}"/>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8429626" y="1"/>
            <a:ext cx="714375" cy="714375"/>
          </a:xfrm>
          <a:prstGeom prst="rect">
            <a:avLst/>
          </a:prstGeom>
        </p:spPr>
      </p:pic>
    </p:spTree>
    <p:extLst>
      <p:ext uri="{BB962C8B-B14F-4D97-AF65-F5344CB8AC3E}">
        <p14:creationId xmlns:p14="http://schemas.microsoft.com/office/powerpoint/2010/main" val="1271486957"/>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79AADF0C-3A84-45C6-9085-E6831D687660}"/>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8429626" y="1"/>
            <a:ext cx="714375" cy="714375"/>
          </a:xfrm>
          <a:prstGeom prst="rect">
            <a:avLst/>
          </a:prstGeom>
        </p:spPr>
      </p:pic>
      <p:sp>
        <p:nvSpPr>
          <p:cNvPr id="2" name="Title 1">
            <a:extLst>
              <a:ext uri="{FF2B5EF4-FFF2-40B4-BE49-F238E27FC236}">
                <a16:creationId xmlns:a16="http://schemas.microsoft.com/office/drawing/2014/main" id="{29A2D99C-AB5B-4D08-9F22-B314525A4DDE}"/>
              </a:ext>
            </a:extLst>
          </p:cNvPr>
          <p:cNvSpPr>
            <a:spLocks noGrp="1"/>
          </p:cNvSpPr>
          <p:nvPr>
            <p:ph type="ctrTitle"/>
          </p:nvPr>
        </p:nvSpPr>
        <p:spPr/>
        <p:txBody>
          <a:bodyPr/>
          <a:lstStyle/>
          <a:p>
            <a:r>
              <a:rPr lang="en-US"/>
              <a:t>Thank You!</a:t>
            </a:r>
          </a:p>
        </p:txBody>
      </p:sp>
      <p:sp>
        <p:nvSpPr>
          <p:cNvPr id="3" name="Content Placeholder 2">
            <a:extLst>
              <a:ext uri="{FF2B5EF4-FFF2-40B4-BE49-F238E27FC236}">
                <a16:creationId xmlns:a16="http://schemas.microsoft.com/office/drawing/2014/main" id="{BCEDF458-F69A-4A3D-BCCD-07AF2015953F}"/>
              </a:ext>
            </a:extLst>
          </p:cNvPr>
          <p:cNvSpPr>
            <a:spLocks noGrp="1"/>
          </p:cNvSpPr>
          <p:nvPr>
            <p:ph type="subTitle" idx="1"/>
          </p:nvPr>
        </p:nvSpPr>
        <p:spPr/>
        <p:txBody>
          <a:bodyPr>
            <a:normAutofit/>
          </a:bodyPr>
          <a:lstStyle/>
          <a:p>
            <a:r>
              <a:rPr lang="en-US"/>
              <a:t>Contact Information:</a:t>
            </a:r>
          </a:p>
        </p:txBody>
      </p:sp>
      <p:sp>
        <p:nvSpPr>
          <p:cNvPr id="8" name="TextBox 7">
            <a:extLst>
              <a:ext uri="{FF2B5EF4-FFF2-40B4-BE49-F238E27FC236}">
                <a16:creationId xmlns:a16="http://schemas.microsoft.com/office/drawing/2014/main" id="{999A32F3-DBFB-4920-96B6-7DD2340927B4}"/>
              </a:ext>
            </a:extLst>
          </p:cNvPr>
          <p:cNvSpPr txBox="1"/>
          <p:nvPr/>
        </p:nvSpPr>
        <p:spPr>
          <a:xfrm>
            <a:off x="2533650" y="3338913"/>
            <a:ext cx="5795962" cy="338554"/>
          </a:xfrm>
          <a:prstGeom prst="rect">
            <a:avLst/>
          </a:prstGeom>
          <a:noFill/>
        </p:spPr>
        <p:txBody>
          <a:bodyPr wrap="square">
            <a:spAutoFit/>
          </a:bodyPr>
          <a:lstStyle/>
          <a:p>
            <a:r>
              <a:rPr lang="en-US" sz="1600">
                <a:hlinkClick r:id="rId5">
                  <a:extLst>
                    <a:ext uri="{A12FA001-AC4F-418D-AE19-62706E023703}">
                      <ahyp:hlinkClr xmlns:ahyp="http://schemas.microsoft.com/office/drawing/2018/hyperlinkcolor" val="tx"/>
                    </a:ext>
                  </a:extLst>
                </a:hlinkClick>
              </a:rPr>
              <a:t>https://www.epa.gov/dwcapacity/water-system-partnerships</a:t>
            </a:r>
            <a:r>
              <a:rPr lang="en-US" sz="1600"/>
              <a:t> </a:t>
            </a:r>
          </a:p>
        </p:txBody>
      </p:sp>
      <p:sp>
        <p:nvSpPr>
          <p:cNvPr id="6" name="TextBox 5">
            <a:extLst>
              <a:ext uri="{FF2B5EF4-FFF2-40B4-BE49-F238E27FC236}">
                <a16:creationId xmlns:a16="http://schemas.microsoft.com/office/drawing/2014/main" id="{AD53AE2D-83E8-49FB-B5A7-E36D02AC7E99}"/>
              </a:ext>
            </a:extLst>
          </p:cNvPr>
          <p:cNvSpPr txBox="1"/>
          <p:nvPr/>
        </p:nvSpPr>
        <p:spPr>
          <a:xfrm>
            <a:off x="2533650" y="4244043"/>
            <a:ext cx="6089242" cy="523220"/>
          </a:xfrm>
          <a:prstGeom prst="rect">
            <a:avLst/>
          </a:prstGeom>
          <a:noFill/>
        </p:spPr>
        <p:txBody>
          <a:bodyPr wrap="square" rtlCol="0">
            <a:spAutoFit/>
          </a:bodyPr>
          <a:lstStyle/>
          <a:p>
            <a:pPr defTabSz="914378"/>
            <a:r>
              <a:rPr lang="en-US" sz="1400" i="1">
                <a:solidFill>
                  <a:srgbClr val="464646"/>
                </a:solidFill>
                <a:latin typeface="Calibri" panose="020F0502020204030204"/>
              </a:rPr>
              <a:t>For help with additional questions, please follow up with the speakers. </a:t>
            </a:r>
          </a:p>
          <a:p>
            <a:pPr defTabSz="914378"/>
            <a:r>
              <a:rPr lang="en-US" sz="1400" i="1">
                <a:solidFill>
                  <a:srgbClr val="464646"/>
                </a:solidFill>
                <a:latin typeface="Calibri" panose="020F0502020204030204"/>
              </a:rPr>
              <a:t>You can also review referenced materials in the Resources Guide Handout.</a:t>
            </a:r>
          </a:p>
        </p:txBody>
      </p:sp>
      <p:sp>
        <p:nvSpPr>
          <p:cNvPr id="4" name="Slide Number Placeholder 3">
            <a:extLst>
              <a:ext uri="{FF2B5EF4-FFF2-40B4-BE49-F238E27FC236}">
                <a16:creationId xmlns:a16="http://schemas.microsoft.com/office/drawing/2014/main" id="{9EDA62E5-FCD0-489B-8946-997433C382D4}"/>
              </a:ext>
              <a:ext uri="{C183D7F6-B498-43B3-948B-1728B52AA6E4}">
                <adec:decorative xmlns:adec="http://schemas.microsoft.com/office/drawing/2017/decorative" val="0"/>
              </a:ext>
            </a:extLst>
          </p:cNvPr>
          <p:cNvSpPr>
            <a:spLocks noGrp="1"/>
          </p:cNvSpPr>
          <p:nvPr>
            <p:ph type="sldNum" sz="quarter" idx="10"/>
          </p:nvPr>
        </p:nvSpPr>
        <p:spPr/>
        <p:txBody>
          <a:bodyPr/>
          <a:lstStyle/>
          <a:p>
            <a:pPr defTabSz="914378"/>
            <a:fld id="{6BD89BB1-B564-4AC0-B20C-E0360F9EEF2A}" type="slidenum">
              <a:rPr lang="en-US">
                <a:solidFill>
                  <a:schemeClr val="tx2"/>
                </a:solidFill>
                <a:latin typeface="Calibri" panose="020F0502020204030204"/>
              </a:rPr>
              <a:pPr defTabSz="914378"/>
              <a:t>163</a:t>
            </a:fld>
            <a:endParaRPr lang="en-US">
              <a:solidFill>
                <a:schemeClr val="tx2"/>
              </a:solidFill>
              <a:latin typeface="Calibri" panose="020F0502020204030204"/>
            </a:endParaRPr>
          </a:p>
        </p:txBody>
      </p:sp>
    </p:spTree>
    <p:extLst>
      <p:ext uri="{BB962C8B-B14F-4D97-AF65-F5344CB8AC3E}">
        <p14:creationId xmlns:p14="http://schemas.microsoft.com/office/powerpoint/2010/main" val="978832214"/>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6D0259-7ABE-4643-BEA8-8C64C6B943B0}"/>
              </a:ext>
            </a:extLst>
          </p:cNvPr>
          <p:cNvSpPr>
            <a:spLocks noGrp="1"/>
          </p:cNvSpPr>
          <p:nvPr>
            <p:ph type="title"/>
          </p:nvPr>
        </p:nvSpPr>
        <p:spPr/>
        <p:txBody>
          <a:bodyPr/>
          <a:lstStyle/>
          <a:p>
            <a:r>
              <a:rPr lang="en-US"/>
              <a:t>TMF Capacity: Managerial</a:t>
            </a:r>
          </a:p>
        </p:txBody>
      </p:sp>
      <p:sp>
        <p:nvSpPr>
          <p:cNvPr id="18" name="TextBox 17">
            <a:extLst>
              <a:ext uri="{FF2B5EF4-FFF2-40B4-BE49-F238E27FC236}">
                <a16:creationId xmlns:a16="http://schemas.microsoft.com/office/drawing/2014/main" id="{5446A4B7-F2F5-4CD4-AAF3-C962BAD2A40B}"/>
              </a:ext>
            </a:extLst>
          </p:cNvPr>
          <p:cNvSpPr txBox="1"/>
          <p:nvPr/>
        </p:nvSpPr>
        <p:spPr>
          <a:xfrm>
            <a:off x="914400" y="1202768"/>
            <a:ext cx="7132320" cy="1446550"/>
          </a:xfrm>
          <a:prstGeom prst="rect">
            <a:avLst/>
          </a:prstGeom>
          <a:solidFill>
            <a:srgbClr val="366388"/>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white"/>
                </a:solidFill>
                <a:effectLst/>
                <a:uLnTx/>
                <a:uFillTx/>
                <a:latin typeface="Calibri" panose="020F0502020204030204"/>
                <a:ea typeface="+mn-ea"/>
                <a:cs typeface="+mn-cs"/>
              </a:rPr>
              <a:t>Managerial Capacity</a:t>
            </a:r>
            <a:r>
              <a:rPr kumimoji="0" lang="en-US" sz="28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The ability of a water system to conduct its affairs in a manner enabling the water system to achieve and maintain compliance with </a:t>
            </a:r>
            <a:r>
              <a:rPr lang="en-US" sz="2000">
                <a:solidFill>
                  <a:prstClr val="white"/>
                </a:solidFill>
                <a:latin typeface="Calibri" panose="020F0502020204030204"/>
              </a:rPr>
              <a:t>regulatory</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 requirements, including institutional and administrative capabilities</a:t>
            </a:r>
            <a:r>
              <a:rPr lang="en-US" sz="2000">
                <a:solidFill>
                  <a:prstClr val="white"/>
                </a:solidFill>
                <a:latin typeface="Calibri" panose="020F0502020204030204"/>
              </a:rPr>
              <a:t>.</a:t>
            </a:r>
            <a:endParaRPr kumimoji="0" lang="en-US" sz="20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TextBox 4">
            <a:extLst>
              <a:ext uri="{FF2B5EF4-FFF2-40B4-BE49-F238E27FC236}">
                <a16:creationId xmlns:a16="http://schemas.microsoft.com/office/drawing/2014/main" id="{5E8B73D1-CEE3-44A9-B7B2-C39F61F4BCA0}"/>
              </a:ext>
            </a:extLst>
          </p:cNvPr>
          <p:cNvSpPr txBox="1"/>
          <p:nvPr/>
        </p:nvSpPr>
        <p:spPr>
          <a:xfrm>
            <a:off x="914400" y="2866212"/>
            <a:ext cx="7132320" cy="1631216"/>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64646"/>
                </a:solidFill>
                <a:effectLst/>
                <a:uLnTx/>
                <a:uFillTx/>
                <a:latin typeface="Calibri" panose="020F0502020204030204"/>
                <a:ea typeface="+mn-ea"/>
                <a:cs typeface="+mn-cs"/>
              </a:rPr>
              <a:t>Examples: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Identifying water system ownership</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Staffing the appropriate personnel</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Communicating regularly with customers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lang="en-US" sz="2000">
                <a:solidFill>
                  <a:srgbClr val="464646"/>
                </a:solidFill>
                <a:latin typeface="Calibri" panose="020F0502020204030204"/>
              </a:rPr>
              <a:t>Rural Development 10 Key Management Areas</a:t>
            </a:r>
            <a:endPar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3" name="Slide Number Placeholder 2">
            <a:extLst>
              <a:ext uri="{FF2B5EF4-FFF2-40B4-BE49-F238E27FC236}">
                <a16:creationId xmlns:a16="http://schemas.microsoft.com/office/drawing/2014/main" id="{46607973-B30D-471C-911F-DC7821DF6B56}"/>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965206535"/>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Managerial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422650"/>
          </a:xfrm>
        </p:spPr>
        <p:txBody>
          <a:bodyPr/>
          <a:lstStyle/>
          <a:p>
            <a:r>
              <a:rPr lang="en-US"/>
              <a:t>Ownership Accountability</a:t>
            </a:r>
          </a:p>
          <a:p>
            <a:pPr lvl="1"/>
            <a:r>
              <a:rPr lang="en-US" altLang="en-US"/>
              <a:t>Identification of operators and managers</a:t>
            </a:r>
          </a:p>
          <a:p>
            <a:pPr lvl="1"/>
            <a:r>
              <a:rPr lang="en-US" i="1"/>
              <a:t>Key attributes: </a:t>
            </a:r>
          </a:p>
          <a:p>
            <a:pPr lvl="2"/>
            <a:r>
              <a:rPr lang="en-US"/>
              <a:t>Transparency </a:t>
            </a:r>
          </a:p>
          <a:p>
            <a:pPr lvl="2"/>
            <a:r>
              <a:rPr lang="en-US"/>
              <a:t>Accountability </a:t>
            </a:r>
          </a:p>
          <a:p>
            <a:pPr lvl="2"/>
            <a:r>
              <a:rPr lang="en-US"/>
              <a:t>Clear policies</a:t>
            </a:r>
            <a:endParaRPr lang="en-US" altLang="en-US"/>
          </a:p>
          <a:p>
            <a:endParaRPr lang="en-US"/>
          </a:p>
        </p:txBody>
      </p:sp>
      <p:graphicFrame>
        <p:nvGraphicFramePr>
          <p:cNvPr id="8" name="Content Placeholder 7" descr="Elements of Managerial Capacity flow chart">
            <a:extLst>
              <a:ext uri="{FF2B5EF4-FFF2-40B4-BE49-F238E27FC236}">
                <a16:creationId xmlns:a16="http://schemas.microsoft.com/office/drawing/2014/main" id="{11179940-BD13-45BC-BDAB-F0B472D486AF}"/>
              </a:ext>
            </a:extLst>
          </p:cNvPr>
          <p:cNvGraphicFramePr>
            <a:graphicFrameLocks noGrp="1"/>
          </p:cNvGraphicFramePr>
          <p:nvPr>
            <p:ph sz="quarter" idx="12"/>
            <p:extLst>
              <p:ext uri="{D42A27DB-BD31-4B8C-83A1-F6EECF244321}">
                <p14:modId xmlns:p14="http://schemas.microsoft.com/office/powerpoint/2010/main" val="2814596407"/>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Slide Number Placeholder 1">
            <a:extLst>
              <a:ext uri="{FF2B5EF4-FFF2-40B4-BE49-F238E27FC236}">
                <a16:creationId xmlns:a16="http://schemas.microsoft.com/office/drawing/2014/main" id="{F9261842-6F3C-483A-9812-1C1C57BC6233}"/>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49680451"/>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Managerial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a:xfrm>
            <a:off x="914400" y="1047750"/>
            <a:ext cx="4076700" cy="3422650"/>
          </a:xfrm>
        </p:spPr>
        <p:txBody>
          <a:bodyPr>
            <a:normAutofit/>
          </a:bodyPr>
          <a:lstStyle/>
          <a:p>
            <a:r>
              <a:rPr lang="en-US"/>
              <a:t>Staffing and Organization</a:t>
            </a:r>
          </a:p>
          <a:p>
            <a:pPr lvl="1"/>
            <a:r>
              <a:rPr lang="en-US" altLang="en-US"/>
              <a:t>Experienced staff</a:t>
            </a:r>
          </a:p>
          <a:p>
            <a:pPr lvl="2"/>
            <a:r>
              <a:rPr lang="en-US" altLang="en-US"/>
              <a:t>Regulatory knowledge</a:t>
            </a:r>
          </a:p>
          <a:p>
            <a:pPr lvl="2"/>
            <a:r>
              <a:rPr lang="en-US" altLang="en-US"/>
              <a:t>Licenses and certifications</a:t>
            </a:r>
          </a:p>
          <a:p>
            <a:pPr lvl="1"/>
            <a:r>
              <a:rPr lang="en-US" altLang="en-US" i="1"/>
              <a:t>Key attributes:</a:t>
            </a:r>
            <a:r>
              <a:rPr lang="en-US" altLang="en-US"/>
              <a:t> </a:t>
            </a:r>
          </a:p>
          <a:p>
            <a:pPr lvl="2"/>
            <a:r>
              <a:rPr lang="en-US" altLang="en-US"/>
              <a:t>Training</a:t>
            </a:r>
          </a:p>
          <a:p>
            <a:pPr lvl="2"/>
            <a:r>
              <a:rPr lang="en-US" altLang="en-US"/>
              <a:t>Responsibility</a:t>
            </a:r>
          </a:p>
          <a:p>
            <a:pPr lvl="2"/>
            <a:r>
              <a:rPr lang="en-US" altLang="en-US"/>
              <a:t>Monitoring</a:t>
            </a:r>
          </a:p>
          <a:p>
            <a:endParaRPr lang="en-US" altLang="en-US"/>
          </a:p>
          <a:p>
            <a:endParaRPr lang="en-US"/>
          </a:p>
        </p:txBody>
      </p:sp>
      <p:graphicFrame>
        <p:nvGraphicFramePr>
          <p:cNvPr id="9" name="Content Placeholder 8" descr="Elements of Managerial Capacity flow chart">
            <a:extLst>
              <a:ext uri="{FF2B5EF4-FFF2-40B4-BE49-F238E27FC236}">
                <a16:creationId xmlns:a16="http://schemas.microsoft.com/office/drawing/2014/main" id="{CFD007DD-C1CB-4C40-ADE6-D873E9D1BD3C}"/>
              </a:ext>
            </a:extLst>
          </p:cNvPr>
          <p:cNvGraphicFramePr>
            <a:graphicFrameLocks noGrp="1"/>
          </p:cNvGraphicFramePr>
          <p:nvPr>
            <p:ph sz="quarter" idx="12"/>
            <p:extLst>
              <p:ext uri="{D42A27DB-BD31-4B8C-83A1-F6EECF244321}">
                <p14:modId xmlns:p14="http://schemas.microsoft.com/office/powerpoint/2010/main" val="1231408395"/>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Slide Number Placeholder 1">
            <a:extLst>
              <a:ext uri="{FF2B5EF4-FFF2-40B4-BE49-F238E27FC236}">
                <a16:creationId xmlns:a16="http://schemas.microsoft.com/office/drawing/2014/main" id="{F9A0CE0C-E529-4A64-B709-F73B829B107E}"/>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19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224129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8108C5-1911-4465-B443-5F94DFF64844}"/>
              </a:ext>
            </a:extLst>
          </p:cNvPr>
          <p:cNvSpPr>
            <a:spLocks noGrp="1"/>
          </p:cNvSpPr>
          <p:nvPr>
            <p:ph type="title"/>
          </p:nvPr>
        </p:nvSpPr>
        <p:spPr/>
        <p:txBody>
          <a:bodyPr/>
          <a:lstStyle/>
          <a:p>
            <a:r>
              <a:rPr lang="en-US"/>
              <a:t>Agenda</a:t>
            </a:r>
          </a:p>
        </p:txBody>
      </p:sp>
      <p:sp>
        <p:nvSpPr>
          <p:cNvPr id="3" name="Content Placeholder 2">
            <a:extLst>
              <a:ext uri="{FF2B5EF4-FFF2-40B4-BE49-F238E27FC236}">
                <a16:creationId xmlns:a16="http://schemas.microsoft.com/office/drawing/2014/main" id="{F46CBB12-BD20-4447-8326-9052A1E244F5}"/>
              </a:ext>
            </a:extLst>
          </p:cNvPr>
          <p:cNvSpPr>
            <a:spLocks noGrp="1"/>
          </p:cNvSpPr>
          <p:nvPr>
            <p:ph idx="1"/>
          </p:nvPr>
        </p:nvSpPr>
        <p:spPr/>
        <p:txBody>
          <a:bodyPr/>
          <a:lstStyle/>
          <a:p>
            <a:pPr lvl="1"/>
            <a:r>
              <a:rPr lang="en-US" dirty="0"/>
              <a:t>Module 1: Capacity Development</a:t>
            </a:r>
          </a:p>
          <a:p>
            <a:pPr lvl="1"/>
            <a:r>
              <a:rPr lang="en-US" dirty="0"/>
              <a:t>Module 2: Partnerships Overview</a:t>
            </a:r>
          </a:p>
          <a:p>
            <a:pPr lvl="1"/>
            <a:r>
              <a:rPr lang="en-US" dirty="0"/>
              <a:t>Module 3: Current Partnerships Activities Exercise</a:t>
            </a:r>
          </a:p>
          <a:p>
            <a:pPr lvl="1"/>
            <a:r>
              <a:rPr lang="en-US" dirty="0"/>
              <a:t>Module 4: Identifying Strengths and Challenges</a:t>
            </a:r>
          </a:p>
          <a:p>
            <a:pPr lvl="1"/>
            <a:r>
              <a:rPr lang="en-US" dirty="0"/>
              <a:t>Module 5: Identifying and Assessing Partnerships Opportunities</a:t>
            </a:r>
          </a:p>
          <a:p>
            <a:pPr lvl="1"/>
            <a:r>
              <a:rPr lang="en-US" dirty="0"/>
              <a:t>Module 6: Expanding Partnerships Activities Exercise</a:t>
            </a:r>
          </a:p>
          <a:p>
            <a:pPr lvl="1"/>
            <a:r>
              <a:rPr lang="en-US" dirty="0"/>
              <a:t>Module 7: Implementing Possible Partnerships Solutions</a:t>
            </a:r>
          </a:p>
          <a:p>
            <a:pPr lvl="1"/>
            <a:r>
              <a:rPr lang="en-US" dirty="0"/>
              <a:t>Module 8: Partnerships Action Plan Exercise</a:t>
            </a:r>
          </a:p>
        </p:txBody>
      </p:sp>
      <p:sp>
        <p:nvSpPr>
          <p:cNvPr id="4" name="Slide Number Placeholder 3">
            <a:extLst>
              <a:ext uri="{FF2B5EF4-FFF2-40B4-BE49-F238E27FC236}">
                <a16:creationId xmlns:a16="http://schemas.microsoft.com/office/drawing/2014/main" id="{D7D8AB30-E36D-41A7-9D81-9FFE36F46EF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F78498E3-9FBF-46FE-87F5-F028E832A097}"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8" name="Picture 7">
            <a:extLst>
              <a:ext uri="{FF2B5EF4-FFF2-40B4-BE49-F238E27FC236}">
                <a16:creationId xmlns:a16="http://schemas.microsoft.com/office/drawing/2014/main" id="{127D148A-CE32-4C29-AEA7-992210941B01}"/>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7652385" y="0"/>
            <a:ext cx="714375" cy="714375"/>
          </a:xfrm>
          <a:prstGeom prst="rect">
            <a:avLst/>
          </a:prstGeom>
        </p:spPr>
      </p:pic>
    </p:spTree>
    <p:extLst>
      <p:ext uri="{BB962C8B-B14F-4D97-AF65-F5344CB8AC3E}">
        <p14:creationId xmlns:p14="http://schemas.microsoft.com/office/powerpoint/2010/main" val="4198824771"/>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p:txBody>
          <a:bodyPr/>
          <a:lstStyle/>
          <a:p>
            <a:r>
              <a:rPr lang="en-US"/>
              <a:t>Elements of Managerial Capacity</a:t>
            </a:r>
          </a:p>
        </p:txBody>
      </p:sp>
      <p:sp>
        <p:nvSpPr>
          <p:cNvPr id="7" name="Content Placeholder 6">
            <a:extLst>
              <a:ext uri="{FF2B5EF4-FFF2-40B4-BE49-F238E27FC236}">
                <a16:creationId xmlns:a16="http://schemas.microsoft.com/office/drawing/2014/main" id="{6EDAD00A-CC4F-4153-8412-5476A81D92BD}"/>
              </a:ext>
            </a:extLst>
          </p:cNvPr>
          <p:cNvSpPr>
            <a:spLocks noGrp="1"/>
          </p:cNvSpPr>
          <p:nvPr>
            <p:ph sz="quarter" idx="11"/>
          </p:nvPr>
        </p:nvSpPr>
        <p:spPr/>
        <p:txBody>
          <a:bodyPr>
            <a:normAutofit lnSpcReduction="10000"/>
          </a:bodyPr>
          <a:lstStyle/>
          <a:p>
            <a:r>
              <a:rPr lang="en-US"/>
              <a:t>Effective External Linkages</a:t>
            </a:r>
          </a:p>
          <a:p>
            <a:pPr lvl="1"/>
            <a:r>
              <a:rPr lang="en-US" altLang="en-US"/>
              <a:t>Stakeholder interactions</a:t>
            </a:r>
          </a:p>
          <a:p>
            <a:pPr lvl="1"/>
            <a:r>
              <a:rPr lang="en-US" altLang="en-US"/>
              <a:t>External resource awareness</a:t>
            </a:r>
          </a:p>
          <a:p>
            <a:pPr lvl="1"/>
            <a:r>
              <a:rPr lang="en-US" altLang="en-US" i="1"/>
              <a:t>Key attributes:</a:t>
            </a:r>
          </a:p>
          <a:p>
            <a:pPr lvl="2"/>
            <a:r>
              <a:rPr lang="en-US" altLang="en-US"/>
              <a:t>Customer engagement</a:t>
            </a:r>
          </a:p>
          <a:p>
            <a:pPr lvl="2"/>
            <a:r>
              <a:rPr lang="en-US" altLang="en-US"/>
              <a:t>Planning</a:t>
            </a:r>
          </a:p>
          <a:p>
            <a:pPr lvl="2"/>
            <a:r>
              <a:rPr lang="en-US" altLang="en-US"/>
              <a:t>Asset management</a:t>
            </a:r>
          </a:p>
          <a:p>
            <a:pPr lvl="2"/>
            <a:r>
              <a:rPr lang="en-US" altLang="en-US"/>
              <a:t>Compliance</a:t>
            </a:r>
          </a:p>
          <a:p>
            <a:pPr lvl="2"/>
            <a:r>
              <a:rPr lang="en-US"/>
              <a:t>Water loss programs</a:t>
            </a:r>
          </a:p>
        </p:txBody>
      </p:sp>
      <p:graphicFrame>
        <p:nvGraphicFramePr>
          <p:cNvPr id="9" name="Content Placeholder 8" descr="Elements of Managerial Capacity flow chart">
            <a:extLst>
              <a:ext uri="{FF2B5EF4-FFF2-40B4-BE49-F238E27FC236}">
                <a16:creationId xmlns:a16="http://schemas.microsoft.com/office/drawing/2014/main" id="{465E2FC2-711A-40C1-8227-CA8B7EE60E74}"/>
              </a:ext>
            </a:extLst>
          </p:cNvPr>
          <p:cNvGraphicFramePr>
            <a:graphicFrameLocks noGrp="1"/>
          </p:cNvGraphicFramePr>
          <p:nvPr>
            <p:ph sz="quarter" idx="12"/>
            <p:extLst>
              <p:ext uri="{D42A27DB-BD31-4B8C-83A1-F6EECF244321}">
                <p14:modId xmlns:p14="http://schemas.microsoft.com/office/powerpoint/2010/main" val="3808003380"/>
              </p:ext>
            </p:extLst>
          </p:nvPr>
        </p:nvGraphicFramePr>
        <p:xfrm>
          <a:off x="4709160" y="930275"/>
          <a:ext cx="3657600" cy="365760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2" name="Slide Number Placeholder 1">
            <a:extLst>
              <a:ext uri="{FF2B5EF4-FFF2-40B4-BE49-F238E27FC236}">
                <a16:creationId xmlns:a16="http://schemas.microsoft.com/office/drawing/2014/main" id="{65064131-480D-4A8C-848A-0A4963118551}"/>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5151194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FA67CD3-AB4E-4A7A-BEB8-53C445D8C4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794"/>
            <a:ext cx="4211157" cy="5143500"/>
          </a:xfrm>
          <a:prstGeom prst="rect">
            <a:avLst/>
          </a:prstGeom>
          <a:gradFill>
            <a:gsLst>
              <a:gs pos="0">
                <a:schemeClr val="accent1">
                  <a:lumMod val="100000"/>
                  <a:alpha val="82000"/>
                </a:schemeClr>
              </a:gs>
              <a:gs pos="25000">
                <a:schemeClr val="accent1">
                  <a:alpha val="60000"/>
                </a:schemeClr>
              </a:gs>
              <a:gs pos="94000">
                <a:schemeClr val="bg2">
                  <a:lumMod val="75000"/>
                </a:schemeClr>
              </a:gs>
              <a:gs pos="100000">
                <a:schemeClr val="bg2">
                  <a:lumMod val="75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Picture 15">
            <a:extLst>
              <a:ext uri="{FF2B5EF4-FFF2-40B4-BE49-F238E27FC236}">
                <a16:creationId xmlns:a16="http://schemas.microsoft.com/office/drawing/2014/main" id="{07CF545F-9C2E-4446-97CD-AD92990C2B6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a:xfrm>
            <a:off x="4309321" y="269706"/>
            <a:ext cx="4063714" cy="1090538"/>
          </a:xfrm>
        </p:spPr>
        <p:txBody>
          <a:bodyPr>
            <a:noAutofit/>
          </a:bodyPr>
          <a:lstStyle/>
          <a:p>
            <a:r>
              <a:rPr lang="en-US" dirty="0"/>
              <a:t>Example</a:t>
            </a:r>
            <a:r>
              <a:rPr lang="en-US" dirty="0">
                <a:solidFill>
                  <a:srgbClr val="000000"/>
                </a:solidFill>
              </a:rPr>
              <a:t> </a:t>
            </a:r>
            <a:r>
              <a:rPr lang="en-US" dirty="0"/>
              <a:t>of Managerial Capacity</a:t>
            </a:r>
            <a:endParaRPr lang="en-US" dirty="0">
              <a:solidFill>
                <a:srgbClr val="000000"/>
              </a:solidFill>
            </a:endParaRPr>
          </a:p>
        </p:txBody>
      </p:sp>
      <p:sp>
        <p:nvSpPr>
          <p:cNvPr id="18" name="Freeform 62">
            <a:extLst>
              <a:ext uri="{FF2B5EF4-FFF2-40B4-BE49-F238E27FC236}">
                <a16:creationId xmlns:a16="http://schemas.microsoft.com/office/drawing/2014/main" id="{339C8D78-A644-462F-B674-F440635E53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53964"/>
            <a:ext cx="3750328" cy="4050721"/>
          </a:xfrm>
          <a:custGeom>
            <a:avLst/>
            <a:gdLst>
              <a:gd name="connsiteX0" fmla="*/ 2299956 w 5000438"/>
              <a:gd name="connsiteY0" fmla="*/ 0 h 5400962"/>
              <a:gd name="connsiteX1" fmla="*/ 5000438 w 5000438"/>
              <a:gd name="connsiteY1" fmla="*/ 2700481 h 5400962"/>
              <a:gd name="connsiteX2" fmla="*/ 2299956 w 5000438"/>
              <a:gd name="connsiteY2" fmla="*/ 5400962 h 5400962"/>
              <a:gd name="connsiteX3" fmla="*/ 60675 w 5000438"/>
              <a:gd name="connsiteY3" fmla="*/ 4210346 h 5400962"/>
              <a:gd name="connsiteX4" fmla="*/ 0 w 5000438"/>
              <a:gd name="connsiteY4" fmla="*/ 4110472 h 5400962"/>
              <a:gd name="connsiteX5" fmla="*/ 0 w 5000438"/>
              <a:gd name="connsiteY5" fmla="*/ 1290491 h 5400962"/>
              <a:gd name="connsiteX6" fmla="*/ 60675 w 5000438"/>
              <a:gd name="connsiteY6" fmla="*/ 1190617 h 5400962"/>
              <a:gd name="connsiteX7" fmla="*/ 2299956 w 5000438"/>
              <a:gd name="connsiteY7" fmla="*/ 0 h 54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0438" h="5400962">
                <a:moveTo>
                  <a:pt x="2299956" y="0"/>
                </a:moveTo>
                <a:cubicBezTo>
                  <a:pt x="3791390" y="0"/>
                  <a:pt x="5000438" y="1209047"/>
                  <a:pt x="5000438" y="2700481"/>
                </a:cubicBezTo>
                <a:cubicBezTo>
                  <a:pt x="5000438" y="4191915"/>
                  <a:pt x="3791390" y="5400962"/>
                  <a:pt x="2299956" y="5400962"/>
                </a:cubicBezTo>
                <a:cubicBezTo>
                  <a:pt x="1367810" y="5400962"/>
                  <a:pt x="545971" y="4928678"/>
                  <a:pt x="60675" y="4210346"/>
                </a:cubicBezTo>
                <a:lnTo>
                  <a:pt x="0" y="4110472"/>
                </a:lnTo>
                <a:lnTo>
                  <a:pt x="0" y="1290491"/>
                </a:lnTo>
                <a:lnTo>
                  <a:pt x="60675" y="1190617"/>
                </a:lnTo>
                <a:cubicBezTo>
                  <a:pt x="545971" y="472284"/>
                  <a:pt x="1367810" y="0"/>
                  <a:pt x="2299956" y="0"/>
                </a:cubicBezTo>
                <a:close/>
              </a:path>
            </a:pathLst>
          </a:custGeom>
          <a:solidFill>
            <a:srgbClr val="FFFFFF"/>
          </a:solidFill>
          <a:ln>
            <a:gradFill>
              <a:gsLst>
                <a:gs pos="0">
                  <a:schemeClr val="accent1">
                    <a:lumMod val="40000"/>
                    <a:lumOff val="60000"/>
                  </a:schemeClr>
                </a:gs>
                <a:gs pos="23000">
                  <a:schemeClr val="accent1">
                    <a:lumMod val="45000"/>
                    <a:lumOff val="55000"/>
                  </a:schemeClr>
                </a:gs>
                <a:gs pos="83000">
                  <a:schemeClr val="bg2">
                    <a:lumMod val="85000"/>
                  </a:schemeClr>
                </a:gs>
                <a:gs pos="100000">
                  <a:schemeClr val="bg2">
                    <a:lumMod val="8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a:extLst>
              <a:ext uri="{FF2B5EF4-FFF2-40B4-BE49-F238E27FC236}">
                <a16:creationId xmlns:a16="http://schemas.microsoft.com/office/drawing/2014/main" id="{8F2B5B5E-D52F-45D2-9080-8D0C5A03528F}"/>
              </a:ext>
              <a:ext uri="{C183D7F6-B498-43B3-948B-1728B52AA6E4}">
                <adec:decorative xmlns:adec="http://schemas.microsoft.com/office/drawing/2017/decorative" val="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37690" y="1221816"/>
            <a:ext cx="2715016" cy="2715016"/>
          </a:xfrm>
          <a:prstGeom prst="rect">
            <a:avLst/>
          </a:prstGeom>
        </p:spPr>
      </p:pic>
      <p:sp>
        <p:nvSpPr>
          <p:cNvPr id="7" name="Content Placeholder 6">
            <a:extLst>
              <a:ext uri="{FF2B5EF4-FFF2-40B4-BE49-F238E27FC236}">
                <a16:creationId xmlns:a16="http://schemas.microsoft.com/office/drawing/2014/main" id="{6EDAD00A-CC4F-4153-8412-5476A81D92BD}"/>
              </a:ext>
            </a:extLst>
          </p:cNvPr>
          <p:cNvSpPr>
            <a:spLocks noGrp="1"/>
          </p:cNvSpPr>
          <p:nvPr>
            <p:ph idx="1"/>
          </p:nvPr>
        </p:nvSpPr>
        <p:spPr>
          <a:xfrm>
            <a:off x="4306672" y="1483751"/>
            <a:ext cx="4227727" cy="3145399"/>
          </a:xfrm>
        </p:spPr>
        <p:txBody>
          <a:bodyPr anchor="t">
            <a:normAutofit/>
          </a:bodyPr>
          <a:lstStyle/>
          <a:p>
            <a:r>
              <a:rPr lang="en-US" b="0">
                <a:solidFill>
                  <a:srgbClr val="464646"/>
                </a:solidFill>
              </a:rPr>
              <a:t>Developing an Asset Management Plan that includes projected expenditures for infrastructure maintenance and replacement.</a:t>
            </a:r>
            <a:endParaRPr lang="en-US" altLang="en-US" b="0">
              <a:solidFill>
                <a:srgbClr val="464646"/>
              </a:solidFill>
            </a:endParaRPr>
          </a:p>
        </p:txBody>
      </p:sp>
      <p:sp>
        <p:nvSpPr>
          <p:cNvPr id="2" name="Slide Number Placeholder 1">
            <a:extLst>
              <a:ext uri="{FF2B5EF4-FFF2-40B4-BE49-F238E27FC236}">
                <a16:creationId xmlns:a16="http://schemas.microsoft.com/office/drawing/2014/main" id="{60E26139-AAD8-4CCE-83C8-592E3FF2140F}"/>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21</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5215150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86D0259-7ABE-4643-BEA8-8C64C6B943B0}"/>
              </a:ext>
            </a:extLst>
          </p:cNvPr>
          <p:cNvSpPr>
            <a:spLocks noGrp="1"/>
          </p:cNvSpPr>
          <p:nvPr>
            <p:ph type="title"/>
          </p:nvPr>
        </p:nvSpPr>
        <p:spPr/>
        <p:txBody>
          <a:bodyPr/>
          <a:lstStyle/>
          <a:p>
            <a:r>
              <a:rPr lang="en-US"/>
              <a:t>TMF Capacity: Financial</a:t>
            </a:r>
          </a:p>
        </p:txBody>
      </p:sp>
      <p:sp>
        <p:nvSpPr>
          <p:cNvPr id="18" name="TextBox 17">
            <a:extLst>
              <a:ext uri="{FF2B5EF4-FFF2-40B4-BE49-F238E27FC236}">
                <a16:creationId xmlns:a16="http://schemas.microsoft.com/office/drawing/2014/main" id="{3F5F6462-0ECF-415B-8257-3AB00883A7FD}"/>
              </a:ext>
            </a:extLst>
          </p:cNvPr>
          <p:cNvSpPr txBox="1"/>
          <p:nvPr/>
        </p:nvSpPr>
        <p:spPr>
          <a:xfrm>
            <a:off x="914400" y="1197631"/>
            <a:ext cx="7132320" cy="1446550"/>
          </a:xfrm>
          <a:prstGeom prst="rect">
            <a:avLst/>
          </a:prstGeom>
          <a:solidFill>
            <a:srgbClr val="366388"/>
          </a:solid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white"/>
                </a:solidFill>
                <a:effectLst/>
                <a:uLnTx/>
                <a:uFillTx/>
                <a:latin typeface="Calibri" panose="020F0502020204030204"/>
                <a:ea typeface="+mn-ea"/>
                <a:cs typeface="+mn-cs"/>
              </a:rPr>
              <a:t>Financial Capacity</a:t>
            </a:r>
            <a:r>
              <a:rPr kumimoji="0" lang="en-US" sz="2400" b="0" i="0" u="none" strike="noStrike" kern="1200" cap="none" spc="0" normalizeH="0" baseline="0" noProof="0">
                <a:ln>
                  <a:noFill/>
                </a:ln>
                <a:solidFill>
                  <a:prstClr val="white"/>
                </a:solidFill>
                <a:effectLst/>
                <a:uLnTx/>
                <a:uFillTx/>
                <a:latin typeface="Calibri" panose="020F0502020204030204"/>
                <a:ea typeface="+mn-ea"/>
                <a:cs typeface="+mn-cs"/>
              </a:rPr>
              <a:t>: </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The ability of a water system to acquire and manage sufficient financial resources to allow the water system to achieve and maintain compliance with </a:t>
            </a:r>
            <a:r>
              <a:rPr lang="en-US" sz="2000">
                <a:solidFill>
                  <a:prstClr val="white"/>
                </a:solidFill>
                <a:latin typeface="Calibri" panose="020F0502020204030204"/>
              </a:rPr>
              <a:t>regulatory</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 requirements.</a:t>
            </a:r>
          </a:p>
        </p:txBody>
      </p:sp>
      <p:sp>
        <p:nvSpPr>
          <p:cNvPr id="5" name="TextBox 4">
            <a:extLst>
              <a:ext uri="{FF2B5EF4-FFF2-40B4-BE49-F238E27FC236}">
                <a16:creationId xmlns:a16="http://schemas.microsoft.com/office/drawing/2014/main" id="{8E98DC64-426D-4927-BA36-D3EA469318EE}"/>
              </a:ext>
            </a:extLst>
          </p:cNvPr>
          <p:cNvSpPr txBox="1"/>
          <p:nvPr/>
        </p:nvSpPr>
        <p:spPr>
          <a:xfrm>
            <a:off x="914400" y="2850716"/>
            <a:ext cx="7132320" cy="1323439"/>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2000" b="1" i="0" u="none" strike="noStrike" kern="1200" cap="none" spc="0" normalizeH="0" baseline="0" noProof="0">
                <a:ln>
                  <a:noFill/>
                </a:ln>
                <a:solidFill>
                  <a:srgbClr val="464646"/>
                </a:solidFill>
                <a:effectLst/>
                <a:uLnTx/>
                <a:uFillTx/>
                <a:latin typeface="Calibri" panose="020F0502020204030204"/>
                <a:ea typeface="+mn-ea"/>
                <a:cs typeface="+mn-cs"/>
              </a:rPr>
              <a:t>Examples</a:t>
            </a: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 </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Ensuring revenues exceed costs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Maintaining financial records</a:t>
            </a:r>
          </a:p>
          <a:p>
            <a:pPr marL="342900" marR="0" lvl="0" indent="-342900" algn="l" defTabSz="914400" rtl="0" eaLnBrk="1" fontAlgn="auto" latinLnBrk="0" hangingPunct="1">
              <a:lnSpc>
                <a:spcPct val="100000"/>
              </a:lnSpc>
              <a:spcBef>
                <a:spcPts val="0"/>
              </a:spcBef>
              <a:spcAft>
                <a:spcPts val="0"/>
              </a:spcAft>
              <a:buClr>
                <a:srgbClr val="DDC61D"/>
              </a:buClr>
              <a:buSzTx/>
              <a:buFont typeface="Arial" panose="020B0604020202020204" pitchFamily="34" charset="0"/>
              <a:buChar char="•"/>
              <a:tabLst/>
              <a:defRPr/>
            </a:pPr>
            <a:r>
              <a:rPr kumimoji="0" lang="en-US" sz="2000" b="0" i="0" u="none" strike="noStrike" kern="1200" cap="none" spc="0" normalizeH="0" baseline="0" noProof="0">
                <a:ln>
                  <a:noFill/>
                </a:ln>
                <a:solidFill>
                  <a:srgbClr val="464646"/>
                </a:solidFill>
                <a:effectLst/>
                <a:uLnTx/>
                <a:uFillTx/>
                <a:latin typeface="Calibri" panose="020F0502020204030204"/>
                <a:ea typeface="+mn-ea"/>
                <a:cs typeface="+mn-cs"/>
              </a:rPr>
              <a:t>Establishing good credit</a:t>
            </a:r>
          </a:p>
        </p:txBody>
      </p:sp>
      <p:sp>
        <p:nvSpPr>
          <p:cNvPr id="3" name="Slide Number Placeholder 2">
            <a:extLst>
              <a:ext uri="{FF2B5EF4-FFF2-40B4-BE49-F238E27FC236}">
                <a16:creationId xmlns:a16="http://schemas.microsoft.com/office/drawing/2014/main" id="{BF75E980-8614-48DF-B7FF-DA43EC9B8E45}"/>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87794181"/>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D1850C0-CEB0-432A-9D8A-D18C7A949C36}"/>
              </a:ext>
            </a:extLst>
          </p:cNvPr>
          <p:cNvSpPr>
            <a:spLocks noGrp="1"/>
          </p:cNvSpPr>
          <p:nvPr>
            <p:ph type="title"/>
          </p:nvPr>
        </p:nvSpPr>
        <p:spPr/>
        <p:txBody>
          <a:bodyPr/>
          <a:lstStyle/>
          <a:p>
            <a:r>
              <a:rPr lang="en-US"/>
              <a:t>Elements of Financial Capacity </a:t>
            </a:r>
          </a:p>
        </p:txBody>
      </p:sp>
      <p:sp>
        <p:nvSpPr>
          <p:cNvPr id="7" name="Content Placeholder 6">
            <a:extLst>
              <a:ext uri="{FF2B5EF4-FFF2-40B4-BE49-F238E27FC236}">
                <a16:creationId xmlns:a16="http://schemas.microsoft.com/office/drawing/2014/main" id="{0024B2A0-8F2F-4834-A180-AFC40DE423D1}"/>
              </a:ext>
            </a:extLst>
          </p:cNvPr>
          <p:cNvSpPr>
            <a:spLocks noGrp="1"/>
          </p:cNvSpPr>
          <p:nvPr>
            <p:ph sz="quarter" idx="11"/>
          </p:nvPr>
        </p:nvSpPr>
        <p:spPr>
          <a:xfrm>
            <a:off x="914400" y="1047750"/>
            <a:ext cx="4076700" cy="3422650"/>
          </a:xfrm>
        </p:spPr>
        <p:txBody>
          <a:bodyPr>
            <a:normAutofit/>
          </a:bodyPr>
          <a:lstStyle/>
          <a:p>
            <a:r>
              <a:rPr lang="en-US"/>
              <a:t>Revenue Sufficiency</a:t>
            </a:r>
          </a:p>
          <a:p>
            <a:pPr lvl="1"/>
            <a:r>
              <a:rPr lang="en-US" altLang="en-US"/>
              <a:t>Measurable costs and revenues</a:t>
            </a:r>
          </a:p>
          <a:p>
            <a:pPr lvl="1"/>
            <a:r>
              <a:rPr lang="en-US" altLang="en-US"/>
              <a:t>Assets are properly valued</a:t>
            </a:r>
          </a:p>
          <a:p>
            <a:pPr lvl="1"/>
            <a:r>
              <a:rPr lang="en-US" altLang="en-US"/>
              <a:t>Revenues cover total water system costs</a:t>
            </a:r>
          </a:p>
          <a:p>
            <a:endParaRPr lang="en-US"/>
          </a:p>
          <a:p>
            <a:endParaRPr lang="en-US"/>
          </a:p>
          <a:p>
            <a:pPr lvl="1"/>
            <a:endParaRPr lang="en-US"/>
          </a:p>
          <a:p>
            <a:endParaRPr lang="en-US"/>
          </a:p>
          <a:p>
            <a:endParaRPr lang="en-US"/>
          </a:p>
        </p:txBody>
      </p:sp>
      <p:graphicFrame>
        <p:nvGraphicFramePr>
          <p:cNvPr id="9" name="Content Placeholder 8" descr="Elements of Financial Capacity flow chart">
            <a:extLst>
              <a:ext uri="{FF2B5EF4-FFF2-40B4-BE49-F238E27FC236}">
                <a16:creationId xmlns:a16="http://schemas.microsoft.com/office/drawing/2014/main" id="{40C3BA88-BBDE-419E-9DC3-637C6DE429CC}"/>
              </a:ext>
            </a:extLst>
          </p:cNvPr>
          <p:cNvGraphicFramePr>
            <a:graphicFrameLocks noGrp="1"/>
          </p:cNvGraphicFramePr>
          <p:nvPr>
            <p:ph sz="quarter" idx="12"/>
            <p:extLst>
              <p:ext uri="{D42A27DB-BD31-4B8C-83A1-F6EECF244321}">
                <p14:modId xmlns:p14="http://schemas.microsoft.com/office/powerpoint/2010/main" val="1367210640"/>
              </p:ext>
            </p:extLst>
          </p:nvPr>
        </p:nvGraphicFramePr>
        <p:xfrm>
          <a:off x="4648200" y="1047750"/>
          <a:ext cx="3717925" cy="34226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6" name="Slide Number Placeholder 15">
            <a:extLst>
              <a:ext uri="{FF2B5EF4-FFF2-40B4-BE49-F238E27FC236}">
                <a16:creationId xmlns:a16="http://schemas.microsoft.com/office/drawing/2014/main" id="{9A3DDE47-8DCB-4A8F-9278-34DD936A62F7}"/>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514365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D1850C0-CEB0-432A-9D8A-D18C7A949C36}"/>
              </a:ext>
            </a:extLst>
          </p:cNvPr>
          <p:cNvSpPr>
            <a:spLocks noGrp="1"/>
          </p:cNvSpPr>
          <p:nvPr>
            <p:ph type="title"/>
          </p:nvPr>
        </p:nvSpPr>
        <p:spPr/>
        <p:txBody>
          <a:bodyPr/>
          <a:lstStyle/>
          <a:p>
            <a:r>
              <a:rPr lang="en-US"/>
              <a:t>Elements of Financial Capacity </a:t>
            </a:r>
          </a:p>
        </p:txBody>
      </p:sp>
      <p:sp>
        <p:nvSpPr>
          <p:cNvPr id="7" name="Content Placeholder 6">
            <a:extLst>
              <a:ext uri="{FF2B5EF4-FFF2-40B4-BE49-F238E27FC236}">
                <a16:creationId xmlns:a16="http://schemas.microsoft.com/office/drawing/2014/main" id="{0024B2A0-8F2F-4834-A180-AFC40DE423D1}"/>
              </a:ext>
            </a:extLst>
          </p:cNvPr>
          <p:cNvSpPr>
            <a:spLocks noGrp="1"/>
          </p:cNvSpPr>
          <p:nvPr>
            <p:ph sz="quarter" idx="11"/>
          </p:nvPr>
        </p:nvSpPr>
        <p:spPr>
          <a:xfrm>
            <a:off x="914400" y="1047750"/>
            <a:ext cx="4257964" cy="3422650"/>
          </a:xfrm>
        </p:spPr>
        <p:txBody>
          <a:bodyPr/>
          <a:lstStyle/>
          <a:p>
            <a:r>
              <a:rPr lang="en-US"/>
              <a:t>Revenue and Expense Management</a:t>
            </a:r>
          </a:p>
          <a:p>
            <a:pPr lvl="1"/>
            <a:r>
              <a:rPr lang="en-US" altLang="en-US"/>
              <a:t>Books and records are maintained</a:t>
            </a:r>
          </a:p>
          <a:p>
            <a:pPr lvl="1"/>
            <a:r>
              <a:rPr lang="en-US" altLang="en-US"/>
              <a:t>Budgeting, accounting, and financial planning</a:t>
            </a:r>
          </a:p>
          <a:p>
            <a:pPr lvl="1"/>
            <a:r>
              <a:rPr lang="en-US" altLang="en-US"/>
              <a:t>Revenue management</a:t>
            </a:r>
            <a:endParaRPr lang="en-US"/>
          </a:p>
          <a:p>
            <a:pPr lvl="1"/>
            <a:endParaRPr lang="en-US"/>
          </a:p>
          <a:p>
            <a:endParaRPr lang="en-US"/>
          </a:p>
          <a:p>
            <a:endParaRPr lang="en-US"/>
          </a:p>
        </p:txBody>
      </p:sp>
      <p:graphicFrame>
        <p:nvGraphicFramePr>
          <p:cNvPr id="8" name="Content Placeholder 7" descr="Elements of Financial Capacity flow chart">
            <a:extLst>
              <a:ext uri="{FF2B5EF4-FFF2-40B4-BE49-F238E27FC236}">
                <a16:creationId xmlns:a16="http://schemas.microsoft.com/office/drawing/2014/main" id="{AA7F9433-54BE-4655-A75F-2622BCB1A439}"/>
              </a:ext>
            </a:extLst>
          </p:cNvPr>
          <p:cNvGraphicFramePr>
            <a:graphicFrameLocks noGrp="1"/>
          </p:cNvGraphicFramePr>
          <p:nvPr>
            <p:ph sz="quarter" idx="12"/>
            <p:extLst>
              <p:ext uri="{D42A27DB-BD31-4B8C-83A1-F6EECF244321}">
                <p14:modId xmlns:p14="http://schemas.microsoft.com/office/powerpoint/2010/main" val="3263355557"/>
              </p:ext>
            </p:extLst>
          </p:nvPr>
        </p:nvGraphicFramePr>
        <p:xfrm>
          <a:off x="4648200" y="1047750"/>
          <a:ext cx="3717925" cy="34226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Slide Number Placeholder 10">
            <a:extLst>
              <a:ext uri="{FF2B5EF4-FFF2-40B4-BE49-F238E27FC236}">
                <a16:creationId xmlns:a16="http://schemas.microsoft.com/office/drawing/2014/main" id="{A86ADFB0-72C4-443D-AA55-5C834B3D3B16}"/>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6283176"/>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FD1850C0-CEB0-432A-9D8A-D18C7A949C36}"/>
              </a:ext>
            </a:extLst>
          </p:cNvPr>
          <p:cNvSpPr>
            <a:spLocks noGrp="1"/>
          </p:cNvSpPr>
          <p:nvPr>
            <p:ph type="title"/>
          </p:nvPr>
        </p:nvSpPr>
        <p:spPr/>
        <p:txBody>
          <a:bodyPr/>
          <a:lstStyle/>
          <a:p>
            <a:r>
              <a:rPr lang="en-US"/>
              <a:t>Elements of Financial Capacity </a:t>
            </a:r>
          </a:p>
        </p:txBody>
      </p:sp>
      <p:sp>
        <p:nvSpPr>
          <p:cNvPr id="7" name="Content Placeholder 6">
            <a:extLst>
              <a:ext uri="{FF2B5EF4-FFF2-40B4-BE49-F238E27FC236}">
                <a16:creationId xmlns:a16="http://schemas.microsoft.com/office/drawing/2014/main" id="{0024B2A0-8F2F-4834-A180-AFC40DE423D1}"/>
              </a:ext>
            </a:extLst>
          </p:cNvPr>
          <p:cNvSpPr>
            <a:spLocks noGrp="1"/>
          </p:cNvSpPr>
          <p:nvPr>
            <p:ph sz="quarter" idx="11"/>
          </p:nvPr>
        </p:nvSpPr>
        <p:spPr/>
        <p:txBody>
          <a:bodyPr/>
          <a:lstStyle/>
          <a:p>
            <a:r>
              <a:rPr lang="en-US"/>
              <a:t>Credit Worthiness</a:t>
            </a:r>
          </a:p>
          <a:p>
            <a:pPr lvl="1"/>
            <a:r>
              <a:rPr lang="en-US" altLang="en-US"/>
              <a:t>Financial health</a:t>
            </a:r>
          </a:p>
          <a:p>
            <a:pPr lvl="1"/>
            <a:r>
              <a:rPr lang="en-US" altLang="en-US"/>
              <a:t>Credit record </a:t>
            </a:r>
          </a:p>
          <a:p>
            <a:pPr lvl="1"/>
            <a:r>
              <a:rPr lang="en-US" altLang="en-US"/>
              <a:t>Access to capital</a:t>
            </a:r>
          </a:p>
          <a:p>
            <a:pPr lvl="1"/>
            <a:r>
              <a:rPr lang="en-US" altLang="en-US"/>
              <a:t>Assurance of repayment</a:t>
            </a:r>
          </a:p>
          <a:p>
            <a:pPr lvl="1"/>
            <a:endParaRPr lang="en-US"/>
          </a:p>
          <a:p>
            <a:endParaRPr lang="en-US"/>
          </a:p>
          <a:p>
            <a:endParaRPr lang="en-US"/>
          </a:p>
        </p:txBody>
      </p:sp>
      <p:graphicFrame>
        <p:nvGraphicFramePr>
          <p:cNvPr id="8" name="Content Placeholder 7" descr="Elements of Financial Capacity flow chart">
            <a:extLst>
              <a:ext uri="{FF2B5EF4-FFF2-40B4-BE49-F238E27FC236}">
                <a16:creationId xmlns:a16="http://schemas.microsoft.com/office/drawing/2014/main" id="{456ABBCC-D7F1-4684-AD7D-40FF35BF9D57}"/>
              </a:ext>
            </a:extLst>
          </p:cNvPr>
          <p:cNvGraphicFramePr>
            <a:graphicFrameLocks noGrp="1"/>
          </p:cNvGraphicFramePr>
          <p:nvPr>
            <p:ph sz="quarter" idx="12"/>
            <p:extLst>
              <p:ext uri="{D42A27DB-BD31-4B8C-83A1-F6EECF244321}">
                <p14:modId xmlns:p14="http://schemas.microsoft.com/office/powerpoint/2010/main" val="3579923791"/>
              </p:ext>
            </p:extLst>
          </p:nvPr>
        </p:nvGraphicFramePr>
        <p:xfrm>
          <a:off x="4648200" y="1047750"/>
          <a:ext cx="3717925" cy="342265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
        <p:nvSpPr>
          <p:cNvPr id="11" name="Slide Number Placeholder 10">
            <a:extLst>
              <a:ext uri="{FF2B5EF4-FFF2-40B4-BE49-F238E27FC236}">
                <a16:creationId xmlns:a16="http://schemas.microsoft.com/office/drawing/2014/main" id="{E47158C3-3E47-4EF4-A9A7-F2A2782FE7F3}"/>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50798399"/>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4" name="Rectangle 13">
            <a:extLst>
              <a:ext uri="{FF2B5EF4-FFF2-40B4-BE49-F238E27FC236}">
                <a16:creationId xmlns:a16="http://schemas.microsoft.com/office/drawing/2014/main" id="{AFA67CD3-AB4E-4A7A-BEB8-53C445D8C44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2794"/>
            <a:ext cx="4211157" cy="5143500"/>
          </a:xfrm>
          <a:prstGeom prst="rect">
            <a:avLst/>
          </a:prstGeom>
          <a:gradFill>
            <a:gsLst>
              <a:gs pos="0">
                <a:schemeClr val="accent1">
                  <a:lumMod val="100000"/>
                  <a:alpha val="82000"/>
                </a:schemeClr>
              </a:gs>
              <a:gs pos="25000">
                <a:schemeClr val="accent1">
                  <a:alpha val="60000"/>
                </a:schemeClr>
              </a:gs>
              <a:gs pos="94000">
                <a:schemeClr val="bg2">
                  <a:lumMod val="75000"/>
                </a:schemeClr>
              </a:gs>
              <a:gs pos="100000">
                <a:schemeClr val="bg2">
                  <a:lumMod val="75000"/>
                </a:schemeClr>
              </a:gs>
            </a:gsLst>
            <a:lin ang="42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6" name="Picture 15">
            <a:extLst>
              <a:ext uri="{FF2B5EF4-FFF2-40B4-BE49-F238E27FC236}">
                <a16:creationId xmlns:a16="http://schemas.microsoft.com/office/drawing/2014/main" id="{07CF545F-9C2E-4446-97CD-AD92990C2B68}"/>
              </a:ext>
              <a:ext uri="{C183D7F6-B498-43B3-948B-1728B52AA6E4}">
                <adec:decorative xmlns:adec="http://schemas.microsoft.com/office/drawing/2017/decorative" val="1"/>
              </a:ext>
            </a:extLst>
          </p:cNvPr>
          <p:cNvPicPr>
            <a:picLocks noGrp="1" noRot="1" noChangeAspect="1" noMove="1" noResize="1" noEditPoints="1" noAdjustHandles="1" noChangeArrowheads="1" noChangeShapeType="1" noCrop="1"/>
          </p:cNvPicPr>
          <p:nvPr>
            <p:extLst>
              <p:ext uri="{386F3935-93C4-4BCD-93E2-E3B085C9AB24}">
                <p16:designElem xmlns:p16="http://schemas.microsoft.com/office/powerpoint/2015/main" val="1"/>
              </p:ext>
            </p:extLst>
          </p:nvPr>
        </p:nvPicPr>
        <p:blipFill>
          <a:blip r:embed="rId3">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
        <p:nvSpPr>
          <p:cNvPr id="6" name="Title 5">
            <a:extLst>
              <a:ext uri="{FF2B5EF4-FFF2-40B4-BE49-F238E27FC236}">
                <a16:creationId xmlns:a16="http://schemas.microsoft.com/office/drawing/2014/main" id="{2577B2CD-E3C9-4AD6-829C-C85C7BBBCB1F}"/>
              </a:ext>
            </a:extLst>
          </p:cNvPr>
          <p:cNvSpPr>
            <a:spLocks noGrp="1"/>
          </p:cNvSpPr>
          <p:nvPr>
            <p:ph type="title"/>
          </p:nvPr>
        </p:nvSpPr>
        <p:spPr>
          <a:xfrm>
            <a:off x="4309321" y="269706"/>
            <a:ext cx="3733482" cy="1090538"/>
          </a:xfrm>
        </p:spPr>
        <p:txBody>
          <a:bodyPr>
            <a:normAutofit/>
          </a:bodyPr>
          <a:lstStyle/>
          <a:p>
            <a:r>
              <a:rPr lang="en-US" dirty="0"/>
              <a:t>Example of Financial Capacity</a:t>
            </a:r>
          </a:p>
        </p:txBody>
      </p:sp>
      <p:sp>
        <p:nvSpPr>
          <p:cNvPr id="18" name="Freeform 62">
            <a:extLst>
              <a:ext uri="{FF2B5EF4-FFF2-40B4-BE49-F238E27FC236}">
                <a16:creationId xmlns:a16="http://schemas.microsoft.com/office/drawing/2014/main" id="{339C8D78-A644-462F-B674-F440635E535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553964"/>
            <a:ext cx="3750328" cy="4050721"/>
          </a:xfrm>
          <a:custGeom>
            <a:avLst/>
            <a:gdLst>
              <a:gd name="connsiteX0" fmla="*/ 2299956 w 5000438"/>
              <a:gd name="connsiteY0" fmla="*/ 0 h 5400962"/>
              <a:gd name="connsiteX1" fmla="*/ 5000438 w 5000438"/>
              <a:gd name="connsiteY1" fmla="*/ 2700481 h 5400962"/>
              <a:gd name="connsiteX2" fmla="*/ 2299956 w 5000438"/>
              <a:gd name="connsiteY2" fmla="*/ 5400962 h 5400962"/>
              <a:gd name="connsiteX3" fmla="*/ 60675 w 5000438"/>
              <a:gd name="connsiteY3" fmla="*/ 4210346 h 5400962"/>
              <a:gd name="connsiteX4" fmla="*/ 0 w 5000438"/>
              <a:gd name="connsiteY4" fmla="*/ 4110472 h 5400962"/>
              <a:gd name="connsiteX5" fmla="*/ 0 w 5000438"/>
              <a:gd name="connsiteY5" fmla="*/ 1290491 h 5400962"/>
              <a:gd name="connsiteX6" fmla="*/ 60675 w 5000438"/>
              <a:gd name="connsiteY6" fmla="*/ 1190617 h 5400962"/>
              <a:gd name="connsiteX7" fmla="*/ 2299956 w 5000438"/>
              <a:gd name="connsiteY7" fmla="*/ 0 h 54009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00438" h="5400962">
                <a:moveTo>
                  <a:pt x="2299956" y="0"/>
                </a:moveTo>
                <a:cubicBezTo>
                  <a:pt x="3791390" y="0"/>
                  <a:pt x="5000438" y="1209047"/>
                  <a:pt x="5000438" y="2700481"/>
                </a:cubicBezTo>
                <a:cubicBezTo>
                  <a:pt x="5000438" y="4191915"/>
                  <a:pt x="3791390" y="5400962"/>
                  <a:pt x="2299956" y="5400962"/>
                </a:cubicBezTo>
                <a:cubicBezTo>
                  <a:pt x="1367810" y="5400962"/>
                  <a:pt x="545971" y="4928678"/>
                  <a:pt x="60675" y="4210346"/>
                </a:cubicBezTo>
                <a:lnTo>
                  <a:pt x="0" y="4110472"/>
                </a:lnTo>
                <a:lnTo>
                  <a:pt x="0" y="1290491"/>
                </a:lnTo>
                <a:lnTo>
                  <a:pt x="60675" y="1190617"/>
                </a:lnTo>
                <a:cubicBezTo>
                  <a:pt x="545971" y="472284"/>
                  <a:pt x="1367810" y="0"/>
                  <a:pt x="2299956" y="0"/>
                </a:cubicBezTo>
                <a:close/>
              </a:path>
            </a:pathLst>
          </a:custGeom>
          <a:solidFill>
            <a:srgbClr val="FFFFFF"/>
          </a:solidFill>
          <a:ln>
            <a:gradFill>
              <a:gsLst>
                <a:gs pos="0">
                  <a:schemeClr val="accent1">
                    <a:lumMod val="40000"/>
                    <a:lumOff val="60000"/>
                  </a:schemeClr>
                </a:gs>
                <a:gs pos="23000">
                  <a:schemeClr val="accent1">
                    <a:lumMod val="45000"/>
                    <a:lumOff val="55000"/>
                  </a:schemeClr>
                </a:gs>
                <a:gs pos="83000">
                  <a:schemeClr val="bg2">
                    <a:lumMod val="85000"/>
                  </a:schemeClr>
                </a:gs>
                <a:gs pos="100000">
                  <a:schemeClr val="bg2">
                    <a:lumMod val="85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11" name="Graphic 10">
            <a:extLst>
              <a:ext uri="{FF2B5EF4-FFF2-40B4-BE49-F238E27FC236}">
                <a16:creationId xmlns:a16="http://schemas.microsoft.com/office/drawing/2014/main" id="{8F2B5B5E-D52F-45D2-9080-8D0C5A03528F}"/>
              </a:ext>
              <a:ext uri="{C183D7F6-B498-43B3-948B-1728B52AA6E4}">
                <adec:decorative xmlns:adec="http://schemas.microsoft.com/office/drawing/2017/decorative" val="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337690" y="1221816"/>
            <a:ext cx="2715016" cy="2715016"/>
          </a:xfrm>
          <a:prstGeom prst="rect">
            <a:avLst/>
          </a:prstGeom>
        </p:spPr>
      </p:pic>
      <p:sp>
        <p:nvSpPr>
          <p:cNvPr id="7" name="Content Placeholder 6">
            <a:extLst>
              <a:ext uri="{FF2B5EF4-FFF2-40B4-BE49-F238E27FC236}">
                <a16:creationId xmlns:a16="http://schemas.microsoft.com/office/drawing/2014/main" id="{6EDAD00A-CC4F-4153-8412-5476A81D92BD}"/>
              </a:ext>
            </a:extLst>
          </p:cNvPr>
          <p:cNvSpPr>
            <a:spLocks noGrp="1"/>
          </p:cNvSpPr>
          <p:nvPr>
            <p:ph idx="1"/>
          </p:nvPr>
        </p:nvSpPr>
        <p:spPr>
          <a:xfrm>
            <a:off x="4306672" y="1483751"/>
            <a:ext cx="4227727" cy="3145399"/>
          </a:xfrm>
        </p:spPr>
        <p:txBody>
          <a:bodyPr anchor="t">
            <a:normAutofit/>
          </a:bodyPr>
          <a:lstStyle/>
          <a:p>
            <a:r>
              <a:rPr lang="en-US" b="0"/>
              <a:t>A water system with </a:t>
            </a:r>
            <a:r>
              <a:rPr lang="en-US"/>
              <a:t>sufficient revenue </a:t>
            </a:r>
            <a:r>
              <a:rPr lang="en-US" b="0"/>
              <a:t>to hire and retain enough certified operators to achieve and maintain compliance with regulatory requirements. The water system has a </a:t>
            </a:r>
            <a:r>
              <a:rPr lang="en-US"/>
              <a:t>good credit record</a:t>
            </a:r>
            <a:r>
              <a:rPr lang="en-US" b="0"/>
              <a:t>, making the water system eligible for loans when upgrades are needed.</a:t>
            </a:r>
            <a:endParaRPr lang="en-US" altLang="en-US" b="0"/>
          </a:p>
        </p:txBody>
      </p:sp>
      <p:sp>
        <p:nvSpPr>
          <p:cNvPr id="2" name="Slide Number Placeholder 1">
            <a:extLst>
              <a:ext uri="{FF2B5EF4-FFF2-40B4-BE49-F238E27FC236}">
                <a16:creationId xmlns:a16="http://schemas.microsoft.com/office/drawing/2014/main" id="{60E26139-AAD8-4CCE-83C8-592E3FF2140F}"/>
              </a:ext>
            </a:extLst>
          </p:cNvPr>
          <p:cNvSpPr>
            <a:spLocks noGrp="1"/>
          </p:cNvSpPr>
          <p:nvPr>
            <p:ph type="sldNum" sz="quarter" idx="10"/>
          </p:nvPr>
        </p:nvSpPr>
        <p:spPr>
          <a:xfrm>
            <a:off x="102540" y="4767263"/>
            <a:ext cx="651562" cy="274637"/>
          </a:xfrm>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26</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65216639"/>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114454"/>
        </a:solidFill>
        <a:effectLst/>
      </p:bgPr>
    </p:bg>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66727DE6-D02F-4CA8-9EF5-A9E11810AEE8}"/>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grpSp>
        <p:nvGrpSpPr>
          <p:cNvPr id="28" name="Group 27" descr="Financial capacity graphic">
            <a:extLst>
              <a:ext uri="{FF2B5EF4-FFF2-40B4-BE49-F238E27FC236}">
                <a16:creationId xmlns:a16="http://schemas.microsoft.com/office/drawing/2014/main" id="{22F59142-F460-46B6-AAB4-33569886B23B}"/>
              </a:ext>
            </a:extLst>
          </p:cNvPr>
          <p:cNvGrpSpPr/>
          <p:nvPr/>
        </p:nvGrpSpPr>
        <p:grpSpPr>
          <a:xfrm>
            <a:off x="25916" y="198334"/>
            <a:ext cx="8041468" cy="4620361"/>
            <a:chOff x="295336" y="198334"/>
            <a:chExt cx="8041468" cy="4620361"/>
          </a:xfrm>
        </p:grpSpPr>
        <p:grpSp>
          <p:nvGrpSpPr>
            <p:cNvPr id="54" name="Group 53"/>
            <p:cNvGrpSpPr/>
            <p:nvPr>
              <p:custDataLst>
                <p:tags r:id="rId1"/>
              </p:custDataLst>
            </p:nvPr>
          </p:nvGrpSpPr>
          <p:grpSpPr>
            <a:xfrm>
              <a:off x="295336" y="198334"/>
              <a:ext cx="8041468" cy="4620361"/>
              <a:chOff x="-894861" y="469461"/>
              <a:chExt cx="10721954" cy="6160480"/>
            </a:xfrm>
          </p:grpSpPr>
          <p:grpSp>
            <p:nvGrpSpPr>
              <p:cNvPr id="57" name="Group 56"/>
              <p:cNvGrpSpPr/>
              <p:nvPr/>
            </p:nvGrpSpPr>
            <p:grpSpPr>
              <a:xfrm>
                <a:off x="-894861" y="469461"/>
                <a:ext cx="10721954" cy="6160480"/>
                <a:chOff x="-894861" y="469462"/>
                <a:chExt cx="10721954" cy="6160480"/>
              </a:xfrm>
            </p:grpSpPr>
            <p:sp>
              <p:nvSpPr>
                <p:cNvPr id="61" name="Oval 60"/>
                <p:cNvSpPr/>
                <p:nvPr>
                  <p:custDataLst>
                    <p:tags r:id="rId7"/>
                  </p:custDataLst>
                </p:nvPr>
              </p:nvSpPr>
              <p:spPr>
                <a:xfrm>
                  <a:off x="7379192" y="469462"/>
                  <a:ext cx="1224642" cy="1224642"/>
                </a:xfrm>
                <a:prstGeom prst="ellipse">
                  <a:avLst/>
                </a:prstGeom>
                <a:solidFill>
                  <a:srgbClr val="B8C4D2"/>
                </a:solidFill>
                <a:ln w="38100" cap="flat" cmpd="sng" algn="ctr">
                  <a:solidFill>
                    <a:sysClr val="window" lastClr="FFFFFF">
                      <a:alpha val="70000"/>
                    </a:sysClr>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62" name="Shape 4"/>
                <p:cNvSpPr txBox="1"/>
                <p:nvPr>
                  <p:custDataLst>
                    <p:tags r:id="rId8"/>
                  </p:custDataLst>
                </p:nvPr>
              </p:nvSpPr>
              <p:spPr>
                <a:xfrm>
                  <a:off x="3557598" y="2802327"/>
                  <a:ext cx="1336450" cy="1148939"/>
                </a:xfrm>
                <a:prstGeom prst="rect">
                  <a:avLst/>
                </a:prstGeom>
                <a:noFill/>
                <a:ln>
                  <a:noFill/>
                </a:ln>
                <a:effectLst/>
              </p:spPr>
              <p:txBody>
                <a:bodyPr spcFirstLastPara="0" vert="horz" wrap="square" lIns="33338" tIns="33338" rIns="33338" bIns="33338" numCol="1" spcCol="1270" anchor="ctr" anchorCtr="0">
                  <a:noAutofit/>
                </a:bodyPr>
                <a:lstStyle/>
                <a:p>
                  <a:pPr marL="0" marR="0" lvl="0" indent="0" algn="ctr" defTabSz="1166813" rtl="0" eaLnBrk="1" fontAlgn="auto" latinLnBrk="0" hangingPunct="1">
                    <a:lnSpc>
                      <a:spcPct val="90000"/>
                    </a:lnSpc>
                    <a:spcBef>
                      <a:spcPct val="0"/>
                    </a:spcBef>
                    <a:spcAft>
                      <a:spcPct val="35000"/>
                    </a:spcAft>
                    <a:buClrTx/>
                    <a:buSzTx/>
                    <a:buFontTx/>
                    <a:buNone/>
                    <a:tabLst/>
                    <a:defRPr/>
                  </a:pPr>
                  <a:endParaRPr kumimoji="0" lang="en-US" sz="2625" b="0" i="0" u="none" strike="noStrike" kern="0" cap="none" spc="0" normalizeH="0" baseline="0" noProof="0">
                    <a:ln>
                      <a:noFill/>
                    </a:ln>
                    <a:solidFill>
                      <a:prstClr val="white"/>
                    </a:solidFill>
                    <a:effectLst/>
                    <a:uLnTx/>
                    <a:uFillTx/>
                    <a:latin typeface="Century Schoolbook"/>
                    <a:ea typeface="+mn-ea"/>
                    <a:cs typeface="+mn-cs"/>
                  </a:endParaRPr>
                </a:p>
              </p:txBody>
            </p:sp>
            <p:grpSp>
              <p:nvGrpSpPr>
                <p:cNvPr id="63" name="Group 62"/>
                <p:cNvGrpSpPr/>
                <p:nvPr/>
              </p:nvGrpSpPr>
              <p:grpSpPr>
                <a:xfrm>
                  <a:off x="1671308" y="669471"/>
                  <a:ext cx="5546269" cy="3390897"/>
                  <a:chOff x="2017485" y="702129"/>
                  <a:chExt cx="5546269" cy="3390897"/>
                </a:xfrm>
                <a:effectLst>
                  <a:outerShdw blurRad="254000" dist="203200" dir="2700000" algn="tl" rotWithShape="0">
                    <a:prstClr val="black">
                      <a:alpha val="25000"/>
                    </a:prstClr>
                  </a:outerShdw>
                </a:effectLst>
                <a:scene3d>
                  <a:camera prst="orthographicFront">
                    <a:rot lat="21085296" lon="0" rev="1200000"/>
                  </a:camera>
                  <a:lightRig rig="threePt" dir="t"/>
                </a:scene3d>
              </p:grpSpPr>
              <p:sp>
                <p:nvSpPr>
                  <p:cNvPr id="76" name="Shape 75"/>
                  <p:cNvSpPr/>
                  <p:nvPr>
                    <p:custDataLst>
                      <p:tags r:id="rId16"/>
                    </p:custDataLst>
                  </p:nvPr>
                </p:nvSpPr>
                <p:spPr>
                  <a:xfrm>
                    <a:off x="2017485" y="702129"/>
                    <a:ext cx="2939141" cy="2939141"/>
                  </a:xfrm>
                  <a:prstGeom prst="gear9">
                    <a:avLst>
                      <a:gd name="adj1" fmla="val 12917"/>
                      <a:gd name="adj2" fmla="val 2679"/>
                    </a:avLst>
                  </a:prstGeom>
                  <a:gradFill flip="none" rotWithShape="1">
                    <a:gsLst>
                      <a:gs pos="0">
                        <a:srgbClr val="18637B">
                          <a:shade val="30000"/>
                          <a:satMod val="115000"/>
                        </a:srgbClr>
                      </a:gs>
                      <a:gs pos="50000">
                        <a:srgbClr val="18637B">
                          <a:shade val="67500"/>
                          <a:satMod val="115000"/>
                        </a:srgbClr>
                      </a:gs>
                      <a:gs pos="100000">
                        <a:srgbClr val="18637B">
                          <a:shade val="100000"/>
                          <a:satMod val="115000"/>
                        </a:srgbClr>
                      </a:gs>
                    </a:gsLst>
                    <a:lin ang="5400000" scaled="1"/>
                    <a:tileRect/>
                  </a:gradFill>
                  <a:ln/>
                  <a:sp3d>
                    <a:bevelT/>
                  </a:sp3d>
                </p:spPr>
                <p:style>
                  <a:lnRef idx="0">
                    <a:schemeClr val="accent4"/>
                  </a:lnRef>
                  <a:fillRef idx="3">
                    <a:schemeClr val="accent4"/>
                  </a:fillRef>
                  <a:effectRef idx="3">
                    <a:schemeClr val="accent4"/>
                  </a:effectRef>
                  <a:fontRef idx="minor">
                    <a:schemeClr val="lt1"/>
                  </a:fontRef>
                </p:style>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78" name="Shape 77"/>
                  <p:cNvSpPr/>
                  <p:nvPr>
                    <p:custDataLst>
                      <p:tags r:id="rId17"/>
                    </p:custDataLst>
                  </p:nvPr>
                </p:nvSpPr>
                <p:spPr>
                  <a:xfrm>
                    <a:off x="4624613" y="1153885"/>
                    <a:ext cx="2939141" cy="2939141"/>
                  </a:xfrm>
                  <a:prstGeom prst="gear9">
                    <a:avLst>
                      <a:gd name="adj1" fmla="val 12917"/>
                      <a:gd name="adj2" fmla="val 2679"/>
                    </a:avLst>
                  </a:prstGeom>
                  <a:gradFill flip="none" rotWithShape="1">
                    <a:gsLst>
                      <a:gs pos="0">
                        <a:srgbClr val="3B8D61">
                          <a:shade val="30000"/>
                          <a:satMod val="115000"/>
                        </a:srgbClr>
                      </a:gs>
                      <a:gs pos="50000">
                        <a:srgbClr val="3B8D61">
                          <a:shade val="67500"/>
                          <a:satMod val="115000"/>
                        </a:srgbClr>
                      </a:gs>
                      <a:gs pos="100000">
                        <a:srgbClr val="3B8D61">
                          <a:shade val="100000"/>
                          <a:satMod val="115000"/>
                        </a:srgbClr>
                      </a:gs>
                    </a:gsLst>
                    <a:lin ang="5400000" scaled="1"/>
                    <a:tileRect/>
                  </a:gradFill>
                  <a:ln>
                    <a:noFill/>
                  </a:ln>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82550" h="50800"/>
                    <a:contourClr>
                      <a:sysClr val="window" lastClr="FFFFFF"/>
                    </a:contourClr>
                  </a:sp3d>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grpSp>
            <p:sp>
              <p:nvSpPr>
                <p:cNvPr id="64" name="Oval 63"/>
                <p:cNvSpPr/>
                <p:nvPr>
                  <p:custDataLst>
                    <p:tags r:id="rId9"/>
                  </p:custDataLst>
                </p:nvPr>
              </p:nvSpPr>
              <p:spPr>
                <a:xfrm rot="21426191">
                  <a:off x="2356759" y="1785242"/>
                  <a:ext cx="1611108" cy="1611108"/>
                </a:xfrm>
                <a:prstGeom prst="ellipse">
                  <a:avLst/>
                </a:prstGeom>
                <a:solidFill>
                  <a:srgbClr val="B8C4D2"/>
                </a:solidFill>
                <a:ln w="19050" cap="flat" cmpd="sng" algn="ctr">
                  <a:solidFill>
                    <a:srgbClr val="1A839E"/>
                  </a:solidFill>
                  <a:prstDash val="solid"/>
                </a:ln>
                <a:effectLst>
                  <a:innerShdw blurRad="177800" dist="114300" dir="13500000">
                    <a:prstClr val="black">
                      <a:alpha val="50000"/>
                    </a:prstClr>
                  </a:innerShdw>
                </a:effectLst>
              </p:spPr>
              <p:txBody>
                <a:bodyPr wrap="none" t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br>
                    <a:rPr kumimoji="0" lang="en-US" sz="9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br>
                  <a:r>
                    <a:rPr kumimoji="0" lang="en-US" sz="16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t>TECHNICAL</a:t>
                  </a:r>
                  <a:endParaRPr kumimoji="0" lang="en-US" sz="18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endParaRPr>
                </a:p>
              </p:txBody>
            </p:sp>
            <p:sp>
              <p:nvSpPr>
                <p:cNvPr id="65" name="Oval 64"/>
                <p:cNvSpPr/>
                <p:nvPr>
                  <p:custDataLst>
                    <p:tags r:id="rId10"/>
                  </p:custDataLst>
                </p:nvPr>
              </p:nvSpPr>
              <p:spPr>
                <a:xfrm rot="21426191">
                  <a:off x="4974483" y="1333486"/>
                  <a:ext cx="1611108" cy="1611108"/>
                </a:xfrm>
                <a:prstGeom prst="ellipse">
                  <a:avLst/>
                </a:prstGeom>
                <a:solidFill>
                  <a:srgbClr val="B8C4D2"/>
                </a:solidFill>
                <a:ln w="19050" cap="flat" cmpd="sng" algn="ctr">
                  <a:solidFill>
                    <a:srgbClr val="2D527D"/>
                  </a:solidFill>
                  <a:prstDash val="solid"/>
                </a:ln>
                <a:effectLst>
                  <a:innerShdw blurRad="177800" dist="114300" dir="13500000">
                    <a:prstClr val="black">
                      <a:alpha val="50000"/>
                    </a:prstClr>
                  </a:innerShdw>
                </a:effectLst>
              </p:spPr>
              <p:txBody>
                <a:bodyPr wrap="none" t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br>
                    <a:rPr kumimoji="0" lang="en-US" sz="9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br>
                  <a:r>
                    <a:rPr kumimoji="0" lang="en-US" sz="16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t>MANAGERIAL</a:t>
                  </a:r>
                  <a:endParaRPr kumimoji="0" lang="en-US" sz="18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endParaRPr>
                </a:p>
              </p:txBody>
            </p:sp>
            <p:pic>
              <p:nvPicPr>
                <p:cNvPr id="67" name="Picture 66"/>
                <p:cNvPicPr>
                  <a:picLocks noChangeAspect="1"/>
                </p:cNvPicPr>
                <p:nvPr/>
              </p:nvPicPr>
              <p:blipFill>
                <a:blip r:embed="rId20" cstate="print">
                  <a:duotone>
                    <a:prstClr val="black"/>
                    <a:srgbClr val="3B8D61">
                      <a:tint val="45000"/>
                      <a:satMod val="400000"/>
                    </a:srgbClr>
                  </a:duotone>
                  <a:extLst>
                    <a:ext uri="{BEBA8EAE-BF5A-486C-A8C5-ECC9F3942E4B}">
                      <a14:imgProps xmlns:a14="http://schemas.microsoft.com/office/drawing/2010/main">
                        <a14:imgLayer r:embed="rId21">
                          <a14:imgEffect>
                            <a14:saturation sat="166000"/>
                          </a14:imgEffect>
                          <a14:imgEffect>
                            <a14:brightnessContrast contrast="-40000"/>
                          </a14:imgEffect>
                        </a14:imgLayer>
                      </a14:imgProps>
                    </a:ext>
                    <a:ext uri="{28A0092B-C50C-407E-A947-70E740481C1C}">
                      <a14:useLocalDpi xmlns:a14="http://schemas.microsoft.com/office/drawing/2010/main" val="0"/>
                    </a:ext>
                  </a:extLst>
                </a:blip>
                <a:stretch>
                  <a:fillRect/>
                </a:stretch>
              </p:blipFill>
              <p:spPr>
                <a:xfrm>
                  <a:off x="7541899" y="611815"/>
                  <a:ext cx="914400" cy="914400"/>
                </a:xfrm>
                <a:prstGeom prst="rect">
                  <a:avLst/>
                </a:prstGeom>
                <a:effectLst/>
              </p:spPr>
            </p:pic>
            <p:sp>
              <p:nvSpPr>
                <p:cNvPr id="68" name="Oval 67"/>
                <p:cNvSpPr/>
                <p:nvPr>
                  <p:custDataLst>
                    <p:tags r:id="rId11"/>
                  </p:custDataLst>
                </p:nvPr>
              </p:nvSpPr>
              <p:spPr>
                <a:xfrm>
                  <a:off x="4091699" y="4922164"/>
                  <a:ext cx="1224642" cy="1224642"/>
                </a:xfrm>
                <a:prstGeom prst="ellipse">
                  <a:avLst/>
                </a:prstGeom>
                <a:solidFill>
                  <a:srgbClr val="B8C4D2"/>
                </a:solidFill>
                <a:ln w="38100" cap="flat" cmpd="sng" algn="ctr">
                  <a:solidFill>
                    <a:sysClr val="window" lastClr="FFFFFF">
                      <a:alpha val="70000"/>
                    </a:sysClr>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pic>
              <p:nvPicPr>
                <p:cNvPr id="69" name="Picture 68"/>
                <p:cNvPicPr>
                  <a:picLocks noChangeAspect="1"/>
                </p:cNvPicPr>
                <p:nvPr/>
              </p:nvPicPr>
              <p:blipFill>
                <a:blip r:embed="rId22" cstate="print">
                  <a:extLst>
                    <a:ext uri="{BEBA8EAE-BF5A-486C-A8C5-ECC9F3942E4B}">
                      <a14:imgProps xmlns:a14="http://schemas.microsoft.com/office/drawing/2010/main">
                        <a14:imgLayer r:embed="rId23">
                          <a14:imgEffect>
                            <a14:colorTemperature colorTemp="7200"/>
                          </a14:imgEffect>
                          <a14:imgEffect>
                            <a14:saturation sat="160000"/>
                          </a14:imgEffect>
                        </a14:imgLayer>
                      </a14:imgProps>
                    </a:ext>
                    <a:ext uri="{28A0092B-C50C-407E-A947-70E740481C1C}">
                      <a14:useLocalDpi xmlns:a14="http://schemas.microsoft.com/office/drawing/2010/main" val="0"/>
                    </a:ext>
                  </a:extLst>
                </a:blip>
                <a:stretch>
                  <a:fillRect/>
                </a:stretch>
              </p:blipFill>
              <p:spPr>
                <a:xfrm>
                  <a:off x="4242934" y="5080224"/>
                  <a:ext cx="914400" cy="914400"/>
                </a:xfrm>
                <a:prstGeom prst="rect">
                  <a:avLst/>
                </a:prstGeom>
                <a:effectLst/>
              </p:spPr>
            </p:pic>
            <p:sp>
              <p:nvSpPr>
                <p:cNvPr id="70" name="Oval 69"/>
                <p:cNvSpPr/>
                <p:nvPr>
                  <p:custDataLst>
                    <p:tags r:id="rId12"/>
                  </p:custDataLst>
                </p:nvPr>
              </p:nvSpPr>
              <p:spPr>
                <a:xfrm>
                  <a:off x="8215986" y="1293803"/>
                  <a:ext cx="1611107" cy="914400"/>
                </a:xfrm>
                <a:prstGeom prst="ellipse">
                  <a:avLst/>
                </a:prstGeom>
                <a:noFill/>
                <a:ln w="19050" cap="flat" cmpd="sng" algn="ctr">
                  <a:noFill/>
                  <a:prstDash val="solid"/>
                </a:ln>
                <a:effectLst/>
              </p:spPr>
              <p:txBody>
                <a:bodyPr wrap="none"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8DCFAB"/>
                      </a:solidFill>
                      <a:effectLst/>
                      <a:uLnTx/>
                      <a:uFillTx/>
                      <a:latin typeface="Calibri" panose="020F0502020204030204"/>
                      <a:ea typeface="+mn-ea"/>
                      <a:cs typeface="Arial" panose="020B0604020202020204" pitchFamily="34" charset="0"/>
                    </a:rPr>
                    <a:t>managerial</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8DCFAB"/>
                      </a:solidFill>
                      <a:effectLst/>
                      <a:uLnTx/>
                      <a:uFillTx/>
                      <a:latin typeface="Calibri" panose="020F0502020204030204"/>
                      <a:ea typeface="+mn-ea"/>
                      <a:cs typeface="Arial" panose="020B0604020202020204" pitchFamily="34" charset="0"/>
                    </a:rPr>
                    <a:t>support</a:t>
                  </a:r>
                </a:p>
              </p:txBody>
            </p:sp>
            <p:sp>
              <p:nvSpPr>
                <p:cNvPr id="71" name="Oval 70"/>
                <p:cNvSpPr/>
                <p:nvPr>
                  <p:custDataLst>
                    <p:tags r:id="rId13"/>
                  </p:custDataLst>
                </p:nvPr>
              </p:nvSpPr>
              <p:spPr>
                <a:xfrm>
                  <a:off x="5058939" y="5018834"/>
                  <a:ext cx="1611108" cy="1611108"/>
                </a:xfrm>
                <a:prstGeom prst="ellipse">
                  <a:avLst/>
                </a:prstGeom>
                <a:noFill/>
                <a:ln w="19050" cap="flat" cmpd="sng" algn="ctr">
                  <a:noFill/>
                  <a:prstDash val="solid"/>
                </a:ln>
                <a:effectLst/>
              </p:spPr>
              <p:txBody>
                <a:bodyPr wrap="none"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97C66F"/>
                      </a:solidFill>
                      <a:effectLst/>
                      <a:uLnTx/>
                      <a:uFillTx/>
                      <a:latin typeface="Calibri" panose="020F0502020204030204"/>
                      <a:ea typeface="+mn-ea"/>
                      <a:cs typeface="Arial" panose="020B0604020202020204" pitchFamily="34" charset="0"/>
                    </a:rPr>
                    <a:t>financial</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97C66F"/>
                      </a:solidFill>
                      <a:effectLst/>
                      <a:uLnTx/>
                      <a:uFillTx/>
                      <a:latin typeface="Calibri" panose="020F0502020204030204"/>
                      <a:ea typeface="+mn-ea"/>
                      <a:cs typeface="Arial" panose="020B0604020202020204" pitchFamily="34" charset="0"/>
                    </a:rPr>
                    <a:t>support</a:t>
                  </a:r>
                </a:p>
              </p:txBody>
            </p:sp>
            <p:sp>
              <p:nvSpPr>
                <p:cNvPr id="73" name="Oval 72"/>
                <p:cNvSpPr/>
                <p:nvPr>
                  <p:custDataLst>
                    <p:tags r:id="rId14"/>
                  </p:custDataLst>
                </p:nvPr>
              </p:nvSpPr>
              <p:spPr>
                <a:xfrm>
                  <a:off x="364541" y="3126232"/>
                  <a:ext cx="1224644" cy="1224642"/>
                </a:xfrm>
                <a:prstGeom prst="ellipse">
                  <a:avLst/>
                </a:prstGeom>
                <a:solidFill>
                  <a:srgbClr val="B8C4D2"/>
                </a:solidFill>
                <a:ln w="38100" cap="flat" cmpd="sng" algn="ctr">
                  <a:solidFill>
                    <a:sysClr val="window" lastClr="FFFFFF">
                      <a:alpha val="70000"/>
                    </a:sysClr>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pic>
              <p:nvPicPr>
                <p:cNvPr id="74" name="Picture 73"/>
                <p:cNvPicPr>
                  <a:picLocks noChangeAspect="1"/>
                </p:cNvPicPr>
                <p:nvPr/>
              </p:nvPicPr>
              <p:blipFill>
                <a:blip r:embed="rId24" cstate="print">
                  <a:duotone>
                    <a:schemeClr val="accent1">
                      <a:shade val="45000"/>
                      <a:satMod val="135000"/>
                    </a:schemeClr>
                    <a:prstClr val="white"/>
                  </a:duotone>
                  <a:extLst>
                    <a:ext uri="{BEBA8EAE-BF5A-486C-A8C5-ECC9F3942E4B}">
                      <a14:imgProps xmlns:a14="http://schemas.microsoft.com/office/drawing/2010/main">
                        <a14:imgLayer r:embed="rId25">
                          <a14:imgEffect>
                            <a14:colorTemperature colorTemp="6505"/>
                          </a14:imgEffect>
                          <a14:imgEffect>
                            <a14:saturation sat="66000"/>
                          </a14:imgEffect>
                          <a14:imgEffect>
                            <a14:brightnessContrast bright="20000" contrast="40000"/>
                          </a14:imgEffect>
                        </a14:imgLayer>
                      </a14:imgProps>
                    </a:ext>
                    <a:ext uri="{28A0092B-C50C-407E-A947-70E740481C1C}">
                      <a14:useLocalDpi xmlns:a14="http://schemas.microsoft.com/office/drawing/2010/main" val="0"/>
                    </a:ext>
                  </a:extLst>
                </a:blip>
                <a:stretch>
                  <a:fillRect/>
                </a:stretch>
              </p:blipFill>
              <p:spPr>
                <a:xfrm>
                  <a:off x="511880" y="3280639"/>
                  <a:ext cx="914400" cy="914400"/>
                </a:xfrm>
                <a:prstGeom prst="rect">
                  <a:avLst/>
                </a:prstGeom>
                <a:effectLst/>
              </p:spPr>
            </p:pic>
            <p:sp>
              <p:nvSpPr>
                <p:cNvPr id="75" name="Oval 74"/>
                <p:cNvSpPr/>
                <p:nvPr>
                  <p:custDataLst>
                    <p:tags r:id="rId15"/>
                  </p:custDataLst>
                </p:nvPr>
              </p:nvSpPr>
              <p:spPr>
                <a:xfrm>
                  <a:off x="-894861" y="2466656"/>
                  <a:ext cx="1611107" cy="1611108"/>
                </a:xfrm>
                <a:prstGeom prst="ellipse">
                  <a:avLst/>
                </a:prstGeom>
                <a:noFill/>
                <a:ln w="19050" cap="flat" cmpd="sng" algn="ctr">
                  <a:noFill/>
                  <a:prstDash val="solid"/>
                </a:ln>
                <a:effectLst/>
              </p:spPr>
              <p:txBody>
                <a:bodyPr wrap="none" rtlCol="0" anchor="ctr"/>
                <a:lstStyle/>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FDAF17">
                          <a:lumMod val="40000"/>
                          <a:lumOff val="60000"/>
                        </a:srgbClr>
                      </a:solidFill>
                      <a:effectLst/>
                      <a:uLnTx/>
                      <a:uFillTx/>
                      <a:latin typeface="Calibri" panose="020F0502020204030204"/>
                      <a:ea typeface="+mn-ea"/>
                      <a:cs typeface="Arial" panose="020B0604020202020204" pitchFamily="34" charset="0"/>
                    </a:rPr>
                    <a:t>planning</a:t>
                  </a:r>
                </a:p>
                <a:p>
                  <a:pPr marL="0" marR="0" lvl="0" indent="0" algn="l" defTabSz="685800" rtl="0" eaLnBrk="1" fontAlgn="auto" latinLnBrk="0" hangingPunct="1">
                    <a:lnSpc>
                      <a:spcPct val="100000"/>
                    </a:lnSpc>
                    <a:spcBef>
                      <a:spcPts val="0"/>
                    </a:spcBef>
                    <a:spcAft>
                      <a:spcPts val="0"/>
                    </a:spcAft>
                    <a:buClrTx/>
                    <a:buSzTx/>
                    <a:buFontTx/>
                    <a:buNone/>
                    <a:tabLst/>
                    <a:defRPr/>
                  </a:pPr>
                  <a:r>
                    <a:rPr kumimoji="0" lang="en-US" sz="1350" b="1" i="0" u="none" strike="noStrike" kern="0" cap="none" spc="75" normalizeH="0" baseline="0" noProof="0">
                      <a:ln>
                        <a:noFill/>
                      </a:ln>
                      <a:solidFill>
                        <a:srgbClr val="FDAF17">
                          <a:lumMod val="40000"/>
                          <a:lumOff val="60000"/>
                        </a:srgbClr>
                      </a:solidFill>
                      <a:effectLst/>
                      <a:uLnTx/>
                      <a:uFillTx/>
                      <a:latin typeface="Calibri" panose="020F0502020204030204"/>
                      <a:ea typeface="+mn-ea"/>
                      <a:cs typeface="Arial" panose="020B0604020202020204" pitchFamily="34" charset="0"/>
                    </a:rPr>
                    <a:t>inputs</a:t>
                  </a:r>
                </a:p>
              </p:txBody>
            </p:sp>
          </p:grpSp>
          <p:sp>
            <p:nvSpPr>
              <p:cNvPr id="58" name="Oval 57"/>
              <p:cNvSpPr/>
              <p:nvPr>
                <p:custDataLst>
                  <p:tags r:id="rId4"/>
                </p:custDataLst>
              </p:nvPr>
            </p:nvSpPr>
            <p:spPr>
              <a:xfrm>
                <a:off x="4242002" y="5076023"/>
                <a:ext cx="914400" cy="914400"/>
              </a:xfrm>
              <a:prstGeom prst="ellipse">
                <a:avLst/>
              </a:prstGeom>
              <a:noFill/>
              <a:ln w="6350" cap="flat" cmpd="sng" algn="ctr">
                <a:solidFill>
                  <a:srgbClr val="76B454"/>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59" name="Oval 58"/>
              <p:cNvSpPr/>
              <p:nvPr>
                <p:custDataLst>
                  <p:tags r:id="rId5"/>
                </p:custDataLst>
              </p:nvPr>
            </p:nvSpPr>
            <p:spPr>
              <a:xfrm>
                <a:off x="7542695" y="611769"/>
                <a:ext cx="914400" cy="914400"/>
              </a:xfrm>
              <a:prstGeom prst="ellipse">
                <a:avLst/>
              </a:prstGeom>
              <a:noFill/>
              <a:ln w="6350" cap="flat" cmpd="sng" algn="ctr">
                <a:solidFill>
                  <a:srgbClr val="4F81BD">
                    <a:lumMod val="75000"/>
                  </a:srgbClr>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60" name="Oval 59"/>
              <p:cNvSpPr/>
              <p:nvPr>
                <p:custDataLst>
                  <p:tags r:id="rId6"/>
                </p:custDataLst>
              </p:nvPr>
            </p:nvSpPr>
            <p:spPr>
              <a:xfrm>
                <a:off x="510439" y="3282711"/>
                <a:ext cx="914400" cy="914400"/>
              </a:xfrm>
              <a:prstGeom prst="ellipse">
                <a:avLst/>
              </a:prstGeom>
              <a:noFill/>
              <a:ln w="6350" cap="flat" cmpd="sng" algn="ctr">
                <a:solidFill>
                  <a:srgbClr val="1A839E"/>
                </a:solidFill>
                <a:prstDash val="solid"/>
                <a:headEnd type="triangle" w="lg" len="lg"/>
                <a:tailEnd type="triangle" w="lg" len="lg"/>
              </a:ln>
              <a:effectLst/>
            </p:spPr>
            <p:txBody>
              <a:bodyPr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grpSp>
        <p:sp>
          <p:nvSpPr>
            <p:cNvPr id="32" name="Shape 31">
              <a:extLst>
                <a:ext uri="{FF2B5EF4-FFF2-40B4-BE49-F238E27FC236}">
                  <a16:creationId xmlns:a16="http://schemas.microsoft.com/office/drawing/2014/main" id="{596C3708-88DE-4876-A946-7DAF41E581F2}"/>
                </a:ext>
              </a:extLst>
            </p:cNvPr>
            <p:cNvSpPr/>
            <p:nvPr>
              <p:custDataLst>
                <p:tags r:id="rId2"/>
              </p:custDataLst>
            </p:nvPr>
          </p:nvSpPr>
          <p:spPr>
            <a:xfrm>
              <a:off x="5416788" y="1857103"/>
              <a:ext cx="2204356" cy="2204355"/>
            </a:xfrm>
            <a:prstGeom prst="gear9">
              <a:avLst>
                <a:gd name="adj1" fmla="val 12917"/>
                <a:gd name="adj2" fmla="val 2679"/>
              </a:avLst>
            </a:prstGeom>
            <a:gradFill flip="none" rotWithShape="1">
              <a:gsLst>
                <a:gs pos="0">
                  <a:srgbClr val="94BF6E">
                    <a:shade val="30000"/>
                    <a:satMod val="115000"/>
                  </a:srgbClr>
                </a:gs>
                <a:gs pos="50000">
                  <a:srgbClr val="94BF6E">
                    <a:shade val="67500"/>
                    <a:satMod val="115000"/>
                  </a:srgbClr>
                </a:gs>
                <a:gs pos="100000">
                  <a:srgbClr val="94BF6E">
                    <a:shade val="100000"/>
                    <a:satMod val="115000"/>
                  </a:srgbClr>
                </a:gs>
              </a:gsLst>
              <a:lin ang="5400000" scaled="1"/>
              <a:tileRect/>
            </a:gradFill>
            <a:ln>
              <a:noFill/>
            </a:ln>
            <a:effectLst>
              <a:outerShdw blurRad="50800" dist="20000" dir="5400000" rotWithShape="0">
                <a:srgbClr val="000000">
                  <a:alpha val="42000"/>
                </a:srgbClr>
              </a:outerShdw>
            </a:effectLst>
            <a:scene3d>
              <a:camera prst="orthographicFront">
                <a:rot lat="21085296" lon="0" rev="1200000"/>
              </a:camera>
              <a:lightRig rig="threePt" dir="t"/>
            </a:scene3d>
            <a:sp3d>
              <a:bevelT w="82550" h="50800"/>
              <a:contourClr>
                <a:sysClr val="window" lastClr="FFFFFF"/>
              </a:contourClr>
            </a:sp3d>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entury Schoolbook"/>
                <a:ea typeface="+mn-ea"/>
                <a:cs typeface="+mn-cs"/>
              </a:endParaRPr>
            </a:p>
          </p:txBody>
        </p:sp>
        <p:sp>
          <p:nvSpPr>
            <p:cNvPr id="33" name="Oval 32">
              <a:extLst>
                <a:ext uri="{FF2B5EF4-FFF2-40B4-BE49-F238E27FC236}">
                  <a16:creationId xmlns:a16="http://schemas.microsoft.com/office/drawing/2014/main" id="{083EF00D-B0EF-407A-A54C-41F1F8505136}"/>
                </a:ext>
              </a:extLst>
            </p:cNvPr>
            <p:cNvSpPr/>
            <p:nvPr>
              <p:custDataLst>
                <p:tags r:id="rId3"/>
              </p:custDataLst>
            </p:nvPr>
          </p:nvSpPr>
          <p:spPr>
            <a:xfrm rot="21426191">
              <a:off x="5922367" y="2343375"/>
              <a:ext cx="1207008" cy="1208331"/>
            </a:xfrm>
            <a:prstGeom prst="ellipse">
              <a:avLst/>
            </a:prstGeom>
            <a:solidFill>
              <a:srgbClr val="B8C4D2"/>
            </a:solidFill>
            <a:ln w="19050" cap="flat" cmpd="sng" algn="ctr">
              <a:solidFill>
                <a:srgbClr val="9BBB59">
                  <a:lumMod val="75000"/>
                </a:srgbClr>
              </a:solidFill>
              <a:prstDash val="solid"/>
            </a:ln>
            <a:effectLst>
              <a:innerShdw blurRad="177800" dist="114300" dir="13500000">
                <a:prstClr val="black">
                  <a:alpha val="50000"/>
                </a:prstClr>
              </a:innerShdw>
            </a:effectLst>
          </p:spPr>
          <p:txBody>
            <a:bodyPr wrap="none" tIns="0" rtlCol="0" anchor="ctr"/>
            <a:lstStyle/>
            <a:p>
              <a:pPr marL="0" marR="0" lvl="0" indent="0" algn="ctr" defTabSz="685800" rtl="0" eaLnBrk="1" fontAlgn="auto" latinLnBrk="0" hangingPunct="1">
                <a:lnSpc>
                  <a:spcPct val="100000"/>
                </a:lnSpc>
                <a:spcBef>
                  <a:spcPts val="0"/>
                </a:spcBef>
                <a:spcAft>
                  <a:spcPts val="0"/>
                </a:spcAft>
                <a:buClrTx/>
                <a:buSzTx/>
                <a:buFontTx/>
                <a:buNone/>
                <a:tabLst/>
                <a:defRPr/>
              </a:pPr>
              <a:br>
                <a:rPr kumimoji="0" lang="en-US" sz="9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br>
              <a:r>
                <a:rPr kumimoji="0" lang="en-US" sz="16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rPr>
                <a:t>FINANCIAL</a:t>
              </a:r>
              <a:endParaRPr kumimoji="0" lang="en-US" sz="1800" b="1" i="0" u="none" strike="noStrike" kern="0" cap="none" spc="75" normalizeH="0" baseline="0" noProof="0">
                <a:ln>
                  <a:noFill/>
                </a:ln>
                <a:solidFill>
                  <a:prstClr val="white"/>
                </a:solidFill>
                <a:effectLst>
                  <a:outerShdw blurRad="279400" dist="152400" dir="2700000" algn="tl" rotWithShape="0">
                    <a:prstClr val="black">
                      <a:alpha val="70000"/>
                    </a:prstClr>
                  </a:outerShdw>
                </a:effectLst>
                <a:uLnTx/>
                <a:uFillTx/>
                <a:latin typeface="Calibri" panose="020F0502020204030204"/>
                <a:ea typeface="+mn-ea"/>
                <a:cs typeface="Arial" panose="020B0604020202020204" pitchFamily="34" charset="0"/>
              </a:endParaRPr>
            </a:p>
          </p:txBody>
        </p:sp>
        <p:grpSp>
          <p:nvGrpSpPr>
            <p:cNvPr id="15" name="Group 14">
              <a:extLst>
                <a:ext uri="{FF2B5EF4-FFF2-40B4-BE49-F238E27FC236}">
                  <a16:creationId xmlns:a16="http://schemas.microsoft.com/office/drawing/2014/main" id="{F21D79BB-E4EA-4637-B51B-173CD604C4E2}"/>
                </a:ext>
              </a:extLst>
            </p:cNvPr>
            <p:cNvGrpSpPr/>
            <p:nvPr/>
          </p:nvGrpSpPr>
          <p:grpSpPr>
            <a:xfrm>
              <a:off x="5339047" y="1674404"/>
              <a:ext cx="2452211" cy="2494494"/>
              <a:chOff x="5339047" y="1674404"/>
              <a:chExt cx="2452211" cy="2494494"/>
            </a:xfrm>
          </p:grpSpPr>
          <p:sp>
            <p:nvSpPr>
              <p:cNvPr id="44" name="Arc 43">
                <a:extLst>
                  <a:ext uri="{FF2B5EF4-FFF2-40B4-BE49-F238E27FC236}">
                    <a16:creationId xmlns:a16="http://schemas.microsoft.com/office/drawing/2014/main" id="{BC0B9FB6-902A-4DEF-BDAE-4A0DD90C9F4D}"/>
                  </a:ext>
                </a:extLst>
              </p:cNvPr>
              <p:cNvSpPr/>
              <p:nvPr/>
            </p:nvSpPr>
            <p:spPr>
              <a:xfrm rot="3718443">
                <a:off x="5382669" y="1760309"/>
                <a:ext cx="2364967" cy="2452211"/>
              </a:xfrm>
              <a:prstGeom prst="arc">
                <a:avLst>
                  <a:gd name="adj1" fmla="val 13615656"/>
                  <a:gd name="adj2" fmla="val 7841412"/>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5" name="Isosceles Triangle 44">
                <a:extLst>
                  <a:ext uri="{FF2B5EF4-FFF2-40B4-BE49-F238E27FC236}">
                    <a16:creationId xmlns:a16="http://schemas.microsoft.com/office/drawing/2014/main" id="{0D8D6EFA-BF87-4CEA-A6B3-E4C1CEAC4FC5}"/>
                  </a:ext>
                </a:extLst>
              </p:cNvPr>
              <p:cNvSpPr/>
              <p:nvPr/>
            </p:nvSpPr>
            <p:spPr>
              <a:xfrm rot="17214691">
                <a:off x="6766315" y="1720124"/>
                <a:ext cx="274320" cy="182880"/>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4" name="Group 13">
              <a:extLst>
                <a:ext uri="{FF2B5EF4-FFF2-40B4-BE49-F238E27FC236}">
                  <a16:creationId xmlns:a16="http://schemas.microsoft.com/office/drawing/2014/main" id="{1573E470-0A64-4753-A41F-8752EBB853F9}"/>
                </a:ext>
              </a:extLst>
            </p:cNvPr>
            <p:cNvGrpSpPr/>
            <p:nvPr/>
          </p:nvGrpSpPr>
          <p:grpSpPr>
            <a:xfrm>
              <a:off x="4042540" y="274364"/>
              <a:ext cx="2609092" cy="2500650"/>
              <a:chOff x="4042540" y="274364"/>
              <a:chExt cx="2609092" cy="2500650"/>
            </a:xfrm>
          </p:grpSpPr>
          <p:sp>
            <p:nvSpPr>
              <p:cNvPr id="42" name="Arc 41">
                <a:extLst>
                  <a:ext uri="{FF2B5EF4-FFF2-40B4-BE49-F238E27FC236}">
                    <a16:creationId xmlns:a16="http://schemas.microsoft.com/office/drawing/2014/main" id="{81E8AE9E-3D43-4535-A7EB-AC7738252673}"/>
                  </a:ext>
                </a:extLst>
              </p:cNvPr>
              <p:cNvSpPr/>
              <p:nvPr/>
            </p:nvSpPr>
            <p:spPr>
              <a:xfrm rot="293402">
                <a:off x="4042540" y="274364"/>
                <a:ext cx="2467242" cy="2500650"/>
              </a:xfrm>
              <a:prstGeom prst="arc">
                <a:avLst>
                  <a:gd name="adj1" fmla="val 12596123"/>
                  <a:gd name="adj2" fmla="val 21387562"/>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6" name="Isosceles Triangle 45">
                <a:extLst>
                  <a:ext uri="{FF2B5EF4-FFF2-40B4-BE49-F238E27FC236}">
                    <a16:creationId xmlns:a16="http://schemas.microsoft.com/office/drawing/2014/main" id="{6C2F9D99-C9DD-4335-A700-A82D43776447}"/>
                  </a:ext>
                </a:extLst>
              </p:cNvPr>
              <p:cNvSpPr/>
              <p:nvPr/>
            </p:nvSpPr>
            <p:spPr>
              <a:xfrm rot="10800000">
                <a:off x="6377312" y="1520353"/>
                <a:ext cx="274320" cy="182880"/>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nvGrpSpPr>
            <p:cNvPr id="13" name="Group 12">
              <a:extLst>
                <a:ext uri="{FF2B5EF4-FFF2-40B4-BE49-F238E27FC236}">
                  <a16:creationId xmlns:a16="http://schemas.microsoft.com/office/drawing/2014/main" id="{D673804E-2094-4587-A941-F2DDA9AC9320}"/>
                </a:ext>
              </a:extLst>
            </p:cNvPr>
            <p:cNvGrpSpPr/>
            <p:nvPr/>
          </p:nvGrpSpPr>
          <p:grpSpPr>
            <a:xfrm>
              <a:off x="2058541" y="490329"/>
              <a:ext cx="2466048" cy="2661953"/>
              <a:chOff x="2058541" y="490329"/>
              <a:chExt cx="2466048" cy="2661953"/>
            </a:xfrm>
          </p:grpSpPr>
          <p:sp>
            <p:nvSpPr>
              <p:cNvPr id="6" name="Arc 5">
                <a:extLst>
                  <a:ext uri="{FF2B5EF4-FFF2-40B4-BE49-F238E27FC236}">
                    <a16:creationId xmlns:a16="http://schemas.microsoft.com/office/drawing/2014/main" id="{7C287989-9FF3-4FA9-8693-7110F64181F3}"/>
                  </a:ext>
                </a:extLst>
              </p:cNvPr>
              <p:cNvSpPr/>
              <p:nvPr/>
            </p:nvSpPr>
            <p:spPr>
              <a:xfrm rot="10800000">
                <a:off x="2058541" y="490329"/>
                <a:ext cx="2430928" cy="2661953"/>
              </a:xfrm>
              <a:prstGeom prst="arc">
                <a:avLst>
                  <a:gd name="adj1" fmla="val 12484621"/>
                  <a:gd name="adj2" fmla="val 7841412"/>
                </a:avLst>
              </a:prstGeom>
              <a:ln w="38100">
                <a:solidFill>
                  <a:schemeClr val="bg1">
                    <a:lumMod val="75000"/>
                  </a:schemeClr>
                </a:solidFill>
              </a:ln>
            </p:spPr>
            <p:style>
              <a:lnRef idx="1">
                <a:schemeClr val="accent1"/>
              </a:lnRef>
              <a:fillRef idx="0">
                <a:schemeClr val="accent1"/>
              </a:fillRef>
              <a:effectRef idx="0">
                <a:schemeClr val="accent1"/>
              </a:effectRef>
              <a:fontRef idx="minor">
                <a:schemeClr val="tx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47" name="Isosceles Triangle 46">
                <a:extLst>
                  <a:ext uri="{FF2B5EF4-FFF2-40B4-BE49-F238E27FC236}">
                    <a16:creationId xmlns:a16="http://schemas.microsoft.com/office/drawing/2014/main" id="{70C3209B-B35A-45CF-B59B-D944457C5FBB}"/>
                  </a:ext>
                </a:extLst>
              </p:cNvPr>
              <p:cNvSpPr/>
              <p:nvPr/>
            </p:nvSpPr>
            <p:spPr>
              <a:xfrm rot="995682">
                <a:off x="4250269" y="2240616"/>
                <a:ext cx="274320" cy="182880"/>
              </a:xfrm>
              <a:prstGeom prst="triangle">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grpSp>
    </p:spTree>
    <p:extLst>
      <p:ext uri="{BB962C8B-B14F-4D97-AF65-F5344CB8AC3E}">
        <p14:creationId xmlns:p14="http://schemas.microsoft.com/office/powerpoint/2010/main" val="1402251645"/>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8333E418-D1F0-49C1-9FB9-FCECC341EBC2}"/>
              </a:ext>
            </a:extLst>
          </p:cNvPr>
          <p:cNvSpPr>
            <a:spLocks noGrp="1"/>
          </p:cNvSpPr>
          <p:nvPr>
            <p:ph type="title"/>
          </p:nvPr>
        </p:nvSpPr>
        <p:spPr/>
        <p:txBody>
          <a:bodyPr>
            <a:normAutofit/>
          </a:bodyPr>
          <a:lstStyle/>
          <a:p>
            <a:r>
              <a:rPr lang="en-US">
                <a:solidFill>
                  <a:srgbClr val="366388"/>
                </a:solidFill>
              </a:rPr>
              <a:t>Module 2: Partnerships Overview</a:t>
            </a:r>
          </a:p>
        </p:txBody>
      </p:sp>
      <p:sp>
        <p:nvSpPr>
          <p:cNvPr id="6" name="Text Placeholder 5">
            <a:extLst>
              <a:ext uri="{FF2B5EF4-FFF2-40B4-BE49-F238E27FC236}">
                <a16:creationId xmlns:a16="http://schemas.microsoft.com/office/drawing/2014/main" id="{AFE28EB4-7A15-4880-B236-A96A8407E2DF}"/>
              </a:ext>
            </a:extLst>
          </p:cNvPr>
          <p:cNvSpPr>
            <a:spLocks noGrp="1"/>
          </p:cNvSpPr>
          <p:nvPr>
            <p:ph type="body" idx="1"/>
          </p:nvPr>
        </p:nvSpPr>
        <p:spPr/>
        <p:txBody>
          <a:bodyPr/>
          <a:lstStyle/>
          <a:p>
            <a:endParaRPr lang="en-US"/>
          </a:p>
        </p:txBody>
      </p:sp>
      <p:sp>
        <p:nvSpPr>
          <p:cNvPr id="5" name="Slide Number Placeholder 4">
            <a:extLst>
              <a:ext uri="{FF2B5EF4-FFF2-40B4-BE49-F238E27FC236}">
                <a16:creationId xmlns:a16="http://schemas.microsoft.com/office/drawing/2014/main" id="{F898C0A0-5CB8-4141-9B90-3D17EDF311F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28</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144782024"/>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7"/>
            <a:ext cx="7281746" cy="2675379"/>
          </a:xfrm>
        </p:spPr>
        <p:txBody>
          <a:bodyPr anchor="ctr">
            <a:normAutofit/>
          </a:bodyPr>
          <a:lstStyle/>
          <a:p>
            <a:pPr marL="457200" lvl="1" indent="-455613">
              <a:buFont typeface="Wingdings" panose="05000000000000000000" pitchFamily="2" charset="2"/>
              <a:buChar char="q"/>
            </a:pPr>
            <a:r>
              <a:rPr lang="en-US"/>
              <a:t>Benefits of partnerships</a:t>
            </a:r>
          </a:p>
          <a:p>
            <a:pPr marL="457200" lvl="1" indent="-455613">
              <a:buFont typeface="Wingdings" panose="05000000000000000000" pitchFamily="2" charset="2"/>
              <a:buChar char="q"/>
            </a:pPr>
            <a:r>
              <a:rPr lang="en-US"/>
              <a:t>Types of partnerships</a:t>
            </a:r>
          </a:p>
          <a:p>
            <a:pPr marL="457200" lvl="1" indent="-455613">
              <a:buFont typeface="Wingdings" panose="05000000000000000000" pitchFamily="2" charset="2"/>
              <a:buChar char="q"/>
            </a:pPr>
            <a:r>
              <a:rPr lang="en-US"/>
              <a:t>Introduce case studies</a:t>
            </a:r>
          </a:p>
          <a:p>
            <a:pPr marL="342900" indent="-342900">
              <a:buFont typeface="Arial" panose="020B0604020202020204" pitchFamily="34" charset="0"/>
              <a:buChar char="•"/>
            </a:pPr>
            <a:endParaRPr lang="en-US" sz="1800" b="0"/>
          </a:p>
          <a:p>
            <a:pPr marL="342900" indent="-342900">
              <a:buFont typeface="Arial" panose="020B0604020202020204" pitchFamily="34" charset="0"/>
              <a:buChar char="•"/>
            </a:pPr>
            <a:endParaRPr lang="en-US" sz="1800" b="0"/>
          </a:p>
        </p:txBody>
      </p:sp>
      <p:sp>
        <p:nvSpPr>
          <p:cNvPr id="12" name="Slide Number Placeholder 4">
            <a:extLst>
              <a:ext uri="{FF2B5EF4-FFF2-40B4-BE49-F238E27FC236}">
                <a16:creationId xmlns:a16="http://schemas.microsoft.com/office/drawing/2014/main" id="{52754190-1215-44A6-AD56-D5222480D39E}"/>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29</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29</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5319214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7" name="Title 2"/>
          <p:cNvSpPr>
            <a:spLocks noGrp="1"/>
          </p:cNvSpPr>
          <p:nvPr>
            <p:ph type="title"/>
            <p:custDataLst>
              <p:tags r:id="rId1"/>
            </p:custDataLst>
          </p:nvPr>
        </p:nvSpPr>
        <p:spPr>
          <a:solidFill>
            <a:schemeClr val="bg1"/>
          </a:solidFill>
        </p:spPr>
        <p:txBody>
          <a:bodyPr/>
          <a:lstStyle/>
          <a:p>
            <a:r>
              <a:rPr lang="en-US"/>
              <a:t>Overview</a:t>
            </a:r>
          </a:p>
        </p:txBody>
      </p:sp>
      <p:pic>
        <p:nvPicPr>
          <p:cNvPr id="15" name="Picture 14">
            <a:extLst>
              <a:ext uri="{FF2B5EF4-FFF2-40B4-BE49-F238E27FC236}">
                <a16:creationId xmlns:a16="http://schemas.microsoft.com/office/drawing/2014/main" id="{B8D7A86C-1161-45DA-82DE-BB4E94B03338}"/>
              </a:ext>
              <a:ext uri="{C183D7F6-B498-43B3-948B-1728B52AA6E4}">
                <adec:decorative xmlns:adec="http://schemas.microsoft.com/office/drawing/2017/decorative" val="1"/>
              </a:ext>
            </a:extLst>
          </p:cNvPr>
          <p:cNvPicPr>
            <a:picLocks noChangeAspect="1"/>
          </p:cNvPicPr>
          <p:nvPr/>
        </p:nvPicPr>
        <p:blipFill>
          <a:blip r:embed="rId4" cstate="print">
            <a:extLst>
              <a:ext uri="{28A0092B-C50C-407E-A947-70E740481C1C}">
                <a14:useLocalDpi xmlns:a14="http://schemas.microsoft.com/office/drawing/2010/main" val="0"/>
              </a:ext>
              <a:ext uri="{837473B0-CC2E-450A-ABE3-18F120FF3D39}">
                <a1611:picAttrSrcUrl xmlns:a1611="http://schemas.microsoft.com/office/drawing/2016/11/main" r:id="rId5"/>
              </a:ext>
            </a:extLst>
          </a:blip>
          <a:stretch>
            <a:fillRect/>
          </a:stretch>
        </p:blipFill>
        <p:spPr>
          <a:xfrm>
            <a:off x="7652385" y="0"/>
            <a:ext cx="714375" cy="714375"/>
          </a:xfrm>
          <a:prstGeom prst="rect">
            <a:avLst/>
          </a:prstGeom>
        </p:spPr>
      </p:pic>
      <p:sp>
        <p:nvSpPr>
          <p:cNvPr id="29" name="Rectangle 28">
            <a:extLst>
              <a:ext uri="{FF2B5EF4-FFF2-40B4-BE49-F238E27FC236}">
                <a16:creationId xmlns:a16="http://schemas.microsoft.com/office/drawing/2014/main" id="{7DEA5089-79CE-4025-919B-79B43E4C17EF}"/>
              </a:ext>
              <a:ext uri="{C183D7F6-B498-43B3-948B-1728B52AA6E4}">
                <adec:decorative xmlns:adec="http://schemas.microsoft.com/office/drawing/2017/decorative" val="1"/>
              </a:ext>
            </a:extLst>
          </p:cNvPr>
          <p:cNvSpPr/>
          <p:nvPr/>
        </p:nvSpPr>
        <p:spPr>
          <a:xfrm>
            <a:off x="1061888" y="1698373"/>
            <a:ext cx="2057400" cy="2188041"/>
          </a:xfrm>
          <a:prstGeom prst="rect">
            <a:avLst/>
          </a:prstGeom>
          <a:noFill/>
          <a:ln>
            <a:solidFill>
              <a:schemeClr val="tx2"/>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17" name="Rectangle 16">
            <a:extLst>
              <a:ext uri="{FF2B5EF4-FFF2-40B4-BE49-F238E27FC236}">
                <a16:creationId xmlns:a16="http://schemas.microsoft.com/office/drawing/2014/main" id="{6C7729FB-2DA3-452A-AD16-5F99D6594558}"/>
              </a:ext>
            </a:extLst>
          </p:cNvPr>
          <p:cNvSpPr/>
          <p:nvPr/>
        </p:nvSpPr>
        <p:spPr>
          <a:xfrm>
            <a:off x="1061888" y="1759570"/>
            <a:ext cx="2057399" cy="66941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75" b="0" i="0" u="none" strike="noStrike" kern="1200" cap="none" spc="38" normalizeH="0" baseline="0" noProof="0">
                <a:ln>
                  <a:noFill/>
                </a:ln>
                <a:solidFill>
                  <a:srgbClr val="464646"/>
                </a:solidFill>
                <a:effectLst/>
                <a:uLnTx/>
                <a:uFillTx/>
                <a:latin typeface="Calibri" panose="020F0502020204030204"/>
                <a:ea typeface="+mn-ea"/>
                <a:cs typeface="+mn-cs"/>
              </a:rPr>
              <a:t>Understand Types of Partnerships</a:t>
            </a:r>
          </a:p>
        </p:txBody>
      </p:sp>
      <p:pic>
        <p:nvPicPr>
          <p:cNvPr id="3" name="Graphic 2">
            <a:extLst>
              <a:ext uri="{FF2B5EF4-FFF2-40B4-BE49-F238E27FC236}">
                <a16:creationId xmlns:a16="http://schemas.microsoft.com/office/drawing/2014/main" id="{C8CF6A65-2C3A-46EB-A748-03CF1307F93A}"/>
              </a:ext>
              <a:ext uri="{C183D7F6-B498-43B3-948B-1728B52AA6E4}">
                <adec:decorative xmlns:adec="http://schemas.microsoft.com/office/drawing/2017/decorative" val="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378548" y="2554091"/>
            <a:ext cx="1424078" cy="1424078"/>
          </a:xfrm>
          <a:prstGeom prst="rect">
            <a:avLst/>
          </a:prstGeom>
        </p:spPr>
      </p:pic>
      <p:sp>
        <p:nvSpPr>
          <p:cNvPr id="35" name="Rectangle 34">
            <a:extLst>
              <a:ext uri="{FF2B5EF4-FFF2-40B4-BE49-F238E27FC236}">
                <a16:creationId xmlns:a16="http://schemas.microsoft.com/office/drawing/2014/main" id="{D145EA49-01CC-44E0-9794-7FACF865E141}"/>
              </a:ext>
              <a:ext uri="{C183D7F6-B498-43B3-948B-1728B52AA6E4}">
                <adec:decorative xmlns:adec="http://schemas.microsoft.com/office/drawing/2017/decorative" val="1"/>
              </a:ext>
            </a:extLst>
          </p:cNvPr>
          <p:cNvSpPr/>
          <p:nvPr/>
        </p:nvSpPr>
        <p:spPr>
          <a:xfrm>
            <a:off x="3557750" y="1698373"/>
            <a:ext cx="2057400" cy="2188041"/>
          </a:xfrm>
          <a:prstGeom prst="rect">
            <a:avLst/>
          </a:prstGeom>
          <a:noFill/>
          <a:ln>
            <a:solidFill>
              <a:schemeClr val="tx2"/>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13" name="Rectangle 12">
            <a:extLst>
              <a:ext uri="{FF2B5EF4-FFF2-40B4-BE49-F238E27FC236}">
                <a16:creationId xmlns:a16="http://schemas.microsoft.com/office/drawing/2014/main" id="{A4D6DF9D-A662-4383-8A9D-F972674E5511}"/>
              </a:ext>
            </a:extLst>
          </p:cNvPr>
          <p:cNvSpPr/>
          <p:nvPr/>
        </p:nvSpPr>
        <p:spPr>
          <a:xfrm>
            <a:off x="4016814" y="1760492"/>
            <a:ext cx="1110372" cy="66941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75" b="0" i="0" u="none" strike="noStrike" kern="1200" cap="none" spc="38" normalizeH="0" baseline="0" noProof="0">
                <a:ln>
                  <a:noFill/>
                </a:ln>
                <a:solidFill>
                  <a:srgbClr val="464646"/>
                </a:solidFill>
                <a:effectLst/>
                <a:uLnTx/>
                <a:uFillTx/>
                <a:latin typeface="Calibri" panose="020F0502020204030204"/>
                <a:ea typeface="+mn-ea"/>
                <a:cs typeface="+mn-cs"/>
              </a:rPr>
              <a:t>Build Capacity</a:t>
            </a:r>
          </a:p>
        </p:txBody>
      </p:sp>
      <p:pic>
        <p:nvPicPr>
          <p:cNvPr id="12" name="Graphic 11">
            <a:extLst>
              <a:ext uri="{FF2B5EF4-FFF2-40B4-BE49-F238E27FC236}">
                <a16:creationId xmlns:a16="http://schemas.microsoft.com/office/drawing/2014/main" id="{99E303A3-B6E2-44A9-A3BF-3E242734BEB2}"/>
              </a:ext>
              <a:ext uri="{C183D7F6-B498-43B3-948B-1728B52AA6E4}">
                <adec:decorative xmlns:adec="http://schemas.microsoft.com/office/drawing/2017/decorative" val="1"/>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3809532" y="2487684"/>
            <a:ext cx="1556893" cy="1556893"/>
          </a:xfrm>
          <a:prstGeom prst="rect">
            <a:avLst/>
          </a:prstGeom>
        </p:spPr>
      </p:pic>
      <p:sp>
        <p:nvSpPr>
          <p:cNvPr id="37" name="Rectangle 36">
            <a:extLst>
              <a:ext uri="{FF2B5EF4-FFF2-40B4-BE49-F238E27FC236}">
                <a16:creationId xmlns:a16="http://schemas.microsoft.com/office/drawing/2014/main" id="{C2B7C1CE-22DB-4BFB-A203-345E1620894F}"/>
              </a:ext>
              <a:ext uri="{C183D7F6-B498-43B3-948B-1728B52AA6E4}">
                <adec:decorative xmlns:adec="http://schemas.microsoft.com/office/drawing/2017/decorative" val="1"/>
              </a:ext>
            </a:extLst>
          </p:cNvPr>
          <p:cNvSpPr/>
          <p:nvPr/>
        </p:nvSpPr>
        <p:spPr>
          <a:xfrm>
            <a:off x="6050844" y="1698373"/>
            <a:ext cx="2057400" cy="2188041"/>
          </a:xfrm>
          <a:prstGeom prst="rect">
            <a:avLst/>
          </a:prstGeom>
          <a:noFill/>
          <a:ln>
            <a:solidFill>
              <a:schemeClr val="tx2"/>
            </a:solidFill>
          </a:ln>
        </p:spPr>
        <p:style>
          <a:lnRef idx="1">
            <a:schemeClr val="accent5"/>
          </a:lnRef>
          <a:fillRef idx="2">
            <a:schemeClr val="accent5"/>
          </a:fillRef>
          <a:effectRef idx="1">
            <a:schemeClr val="accent5"/>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16" name="Rectangle 15">
            <a:extLst>
              <a:ext uri="{FF2B5EF4-FFF2-40B4-BE49-F238E27FC236}">
                <a16:creationId xmlns:a16="http://schemas.microsoft.com/office/drawing/2014/main" id="{A804F067-7AEE-4394-BB56-77C541FFC0E7}"/>
              </a:ext>
            </a:extLst>
          </p:cNvPr>
          <p:cNvSpPr/>
          <p:nvPr/>
        </p:nvSpPr>
        <p:spPr>
          <a:xfrm>
            <a:off x="6050844" y="1763914"/>
            <a:ext cx="2057400" cy="669414"/>
          </a:xfrm>
          <a:prstGeom prst="rect">
            <a:avLst/>
          </a:prstGeom>
        </p:spPr>
        <p:txBody>
          <a:bodyPr wrap="square">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75" b="0" i="0" u="none" strike="noStrike" kern="1200" cap="none" spc="38" normalizeH="0" baseline="0" noProof="0">
                <a:ln>
                  <a:noFill/>
                </a:ln>
                <a:solidFill>
                  <a:srgbClr val="464646"/>
                </a:solidFill>
                <a:effectLst/>
                <a:uLnTx/>
                <a:uFillTx/>
                <a:latin typeface="Calibri" panose="020F0502020204030204"/>
                <a:ea typeface="+mn-ea"/>
                <a:cs typeface="+mn-cs"/>
              </a:rPr>
              <a:t>Develop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75" b="0" i="0" u="none" strike="noStrike" kern="1200" cap="none" spc="38" normalizeH="0" baseline="0" noProof="0">
                <a:ln>
                  <a:noFill/>
                </a:ln>
                <a:solidFill>
                  <a:srgbClr val="464646"/>
                </a:solidFill>
                <a:effectLst/>
                <a:uLnTx/>
                <a:uFillTx/>
                <a:latin typeface="Calibri" panose="020F0502020204030204"/>
                <a:ea typeface="+mn-ea"/>
                <a:cs typeface="+mn-cs"/>
              </a:rPr>
              <a:t>Relationships</a:t>
            </a:r>
          </a:p>
        </p:txBody>
      </p:sp>
      <p:pic>
        <p:nvPicPr>
          <p:cNvPr id="6" name="Graphic 5">
            <a:extLst>
              <a:ext uri="{FF2B5EF4-FFF2-40B4-BE49-F238E27FC236}">
                <a16:creationId xmlns:a16="http://schemas.microsoft.com/office/drawing/2014/main" id="{7C9CBA0C-97C3-4181-8A7A-750B071B7C93}"/>
              </a:ext>
              <a:ext uri="{C183D7F6-B498-43B3-948B-1728B52AA6E4}">
                <adec:decorative xmlns:adec="http://schemas.microsoft.com/office/drawing/2017/decorative" val="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6238898" y="2487684"/>
            <a:ext cx="1681292" cy="1681292"/>
          </a:xfrm>
          <a:prstGeom prst="rect">
            <a:avLst/>
          </a:prstGeom>
        </p:spPr>
      </p:pic>
    </p:spTree>
    <p:extLst>
      <p:ext uri="{BB962C8B-B14F-4D97-AF65-F5344CB8AC3E}">
        <p14:creationId xmlns:p14="http://schemas.microsoft.com/office/powerpoint/2010/main" val="10966245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D3C3E7A-3DFD-417E-B753-081B5385A916}"/>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30</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grpSp>
        <p:nvGrpSpPr>
          <p:cNvPr id="6" name="Group 5" descr="Partnerships Benefits&#10;For the water system, benefits include economies of scale, long-term savings, improved customer service, planning for future operations, increased TMF capacity, public health protection, and improved emergency response. For the state program, benefits include improved compliance, potential reduction in number of regulated water systems, resource savings, and public health protection. For the customer, benefits include improved water quality, increased reliability of supply, public health protection, increased customer confidence, and increased community and economic development.">
            <a:extLst>
              <a:ext uri="{FF2B5EF4-FFF2-40B4-BE49-F238E27FC236}">
                <a16:creationId xmlns:a16="http://schemas.microsoft.com/office/drawing/2014/main" id="{D43B7400-36CD-4E97-A10F-5F0CCD5589E7}"/>
              </a:ext>
            </a:extLst>
          </p:cNvPr>
          <p:cNvGrpSpPr/>
          <p:nvPr/>
        </p:nvGrpSpPr>
        <p:grpSpPr>
          <a:xfrm>
            <a:off x="207365" y="210024"/>
            <a:ext cx="8729270" cy="4377216"/>
            <a:chOff x="228600" y="200192"/>
            <a:chExt cx="8729270" cy="4377216"/>
          </a:xfrm>
        </p:grpSpPr>
        <p:grpSp>
          <p:nvGrpSpPr>
            <p:cNvPr id="5" name="Group 4">
              <a:extLst>
                <a:ext uri="{FF2B5EF4-FFF2-40B4-BE49-F238E27FC236}">
                  <a16:creationId xmlns:a16="http://schemas.microsoft.com/office/drawing/2014/main" id="{BA2D3E8C-2E9F-40E1-8F34-951AB40D6214}"/>
                </a:ext>
              </a:extLst>
            </p:cNvPr>
            <p:cNvGrpSpPr/>
            <p:nvPr/>
          </p:nvGrpSpPr>
          <p:grpSpPr>
            <a:xfrm>
              <a:off x="228600" y="200192"/>
              <a:ext cx="8729270" cy="4377216"/>
              <a:chOff x="228600" y="200192"/>
              <a:chExt cx="8729270" cy="4377216"/>
            </a:xfrm>
          </p:grpSpPr>
          <p:pic>
            <p:nvPicPr>
              <p:cNvPr id="4" name="Graphic 3" descr="Water outline">
                <a:extLst>
                  <a:ext uri="{FF2B5EF4-FFF2-40B4-BE49-F238E27FC236}">
                    <a16:creationId xmlns:a16="http://schemas.microsoft.com/office/drawing/2014/main" id="{67EA89A3-55BB-439F-9C60-EE1C1E23E3B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6216856" y="1150234"/>
                <a:ext cx="482187" cy="482187"/>
              </a:xfrm>
              <a:prstGeom prst="rect">
                <a:avLst/>
              </a:prstGeom>
            </p:spPr>
          </p:pic>
          <p:grpSp>
            <p:nvGrpSpPr>
              <p:cNvPr id="3" name="Group 2">
                <a:extLst>
                  <a:ext uri="{FF2B5EF4-FFF2-40B4-BE49-F238E27FC236}">
                    <a16:creationId xmlns:a16="http://schemas.microsoft.com/office/drawing/2014/main" id="{E40F1EC8-FC22-4986-94CF-3FFA7750AF04}"/>
                  </a:ext>
                </a:extLst>
              </p:cNvPr>
              <p:cNvGrpSpPr/>
              <p:nvPr/>
            </p:nvGrpSpPr>
            <p:grpSpPr>
              <a:xfrm>
                <a:off x="228600" y="200192"/>
                <a:ext cx="8729270" cy="4377216"/>
                <a:chOff x="228600" y="200192"/>
                <a:chExt cx="8729270" cy="4377216"/>
              </a:xfrm>
            </p:grpSpPr>
            <p:grpSp>
              <p:nvGrpSpPr>
                <p:cNvPr id="442" name="Group 441">
                  <a:extLst>
                    <a:ext uri="{FF2B5EF4-FFF2-40B4-BE49-F238E27FC236}">
                      <a16:creationId xmlns:a16="http://schemas.microsoft.com/office/drawing/2014/main" id="{ABA92102-B898-4331-B746-0D3CF86C8AC7}"/>
                    </a:ext>
                  </a:extLst>
                </p:cNvPr>
                <p:cNvGrpSpPr/>
                <p:nvPr/>
              </p:nvGrpSpPr>
              <p:grpSpPr>
                <a:xfrm>
                  <a:off x="228600" y="200192"/>
                  <a:ext cx="8729270" cy="3841457"/>
                  <a:chOff x="228600" y="-44410"/>
                  <a:chExt cx="8729270" cy="4346536"/>
                </a:xfrm>
              </p:grpSpPr>
              <p:sp>
                <p:nvSpPr>
                  <p:cNvPr id="221" name="Rectangle 6">
                    <a:extLst>
                      <a:ext uri="{FF2B5EF4-FFF2-40B4-BE49-F238E27FC236}">
                        <a16:creationId xmlns:a16="http://schemas.microsoft.com/office/drawing/2014/main" id="{999C5A25-C723-4BF6-B11C-5E99EC447CD1}"/>
                      </a:ext>
                    </a:extLst>
                  </p:cNvPr>
                  <p:cNvSpPr>
                    <a:spLocks noChangeArrowheads="1"/>
                  </p:cNvSpPr>
                  <p:nvPr/>
                </p:nvSpPr>
                <p:spPr bwMode="auto">
                  <a:xfrm>
                    <a:off x="228600" y="527050"/>
                    <a:ext cx="2743200" cy="427038"/>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2" name="Rectangle 7">
                    <a:extLst>
                      <a:ext uri="{FF2B5EF4-FFF2-40B4-BE49-F238E27FC236}">
                        <a16:creationId xmlns:a16="http://schemas.microsoft.com/office/drawing/2014/main" id="{CA524206-5851-43C1-9D26-207808C0B37D}"/>
                      </a:ext>
                    </a:extLst>
                  </p:cNvPr>
                  <p:cNvSpPr>
                    <a:spLocks noChangeArrowheads="1"/>
                  </p:cNvSpPr>
                  <p:nvPr/>
                </p:nvSpPr>
                <p:spPr bwMode="auto">
                  <a:xfrm>
                    <a:off x="228600" y="527050"/>
                    <a:ext cx="27432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3" name="Rectangle 8">
                    <a:extLst>
                      <a:ext uri="{FF2B5EF4-FFF2-40B4-BE49-F238E27FC236}">
                        <a16:creationId xmlns:a16="http://schemas.microsoft.com/office/drawing/2014/main" id="{F35EE5AA-320E-4C46-99CA-69A726E8A171}"/>
                      </a:ext>
                    </a:extLst>
                  </p:cNvPr>
                  <p:cNvSpPr>
                    <a:spLocks noChangeArrowheads="1"/>
                  </p:cNvSpPr>
                  <p:nvPr/>
                </p:nvSpPr>
                <p:spPr bwMode="auto">
                  <a:xfrm>
                    <a:off x="3206750" y="527050"/>
                    <a:ext cx="2743200" cy="427038"/>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4" name="Rectangle 9">
                    <a:extLst>
                      <a:ext uri="{FF2B5EF4-FFF2-40B4-BE49-F238E27FC236}">
                        <a16:creationId xmlns:a16="http://schemas.microsoft.com/office/drawing/2014/main" id="{4AC3FE38-6BF2-401A-834A-941EC8EE98E4}"/>
                      </a:ext>
                    </a:extLst>
                  </p:cNvPr>
                  <p:cNvSpPr>
                    <a:spLocks noChangeArrowheads="1"/>
                  </p:cNvSpPr>
                  <p:nvPr/>
                </p:nvSpPr>
                <p:spPr bwMode="auto">
                  <a:xfrm>
                    <a:off x="3206750" y="527050"/>
                    <a:ext cx="27432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5" name="Rectangle 10">
                    <a:extLst>
                      <a:ext uri="{FF2B5EF4-FFF2-40B4-BE49-F238E27FC236}">
                        <a16:creationId xmlns:a16="http://schemas.microsoft.com/office/drawing/2014/main" id="{70208EDD-BA2D-49B0-8BD9-0A84A41726FE}"/>
                      </a:ext>
                    </a:extLst>
                  </p:cNvPr>
                  <p:cNvSpPr>
                    <a:spLocks noChangeArrowheads="1"/>
                  </p:cNvSpPr>
                  <p:nvPr/>
                </p:nvSpPr>
                <p:spPr bwMode="auto">
                  <a:xfrm>
                    <a:off x="6175375" y="527050"/>
                    <a:ext cx="2743200" cy="427038"/>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6" name="Rectangle 11">
                    <a:extLst>
                      <a:ext uri="{FF2B5EF4-FFF2-40B4-BE49-F238E27FC236}">
                        <a16:creationId xmlns:a16="http://schemas.microsoft.com/office/drawing/2014/main" id="{890D1857-0536-4590-8C98-D41C48DE0814}"/>
                      </a:ext>
                    </a:extLst>
                  </p:cNvPr>
                  <p:cNvSpPr>
                    <a:spLocks noChangeArrowheads="1"/>
                  </p:cNvSpPr>
                  <p:nvPr/>
                </p:nvSpPr>
                <p:spPr bwMode="auto">
                  <a:xfrm>
                    <a:off x="6175375" y="527050"/>
                    <a:ext cx="2743200" cy="427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8" name="Rectangle 13">
                    <a:extLst>
                      <a:ext uri="{FF2B5EF4-FFF2-40B4-BE49-F238E27FC236}">
                        <a16:creationId xmlns:a16="http://schemas.microsoft.com/office/drawing/2014/main" id="{88FA1D74-71B5-4B68-86FE-BA47CB4C68AC}"/>
                      </a:ext>
                    </a:extLst>
                  </p:cNvPr>
                  <p:cNvSpPr>
                    <a:spLocks noChangeArrowheads="1"/>
                  </p:cNvSpPr>
                  <p:nvPr/>
                </p:nvSpPr>
                <p:spPr bwMode="auto">
                  <a:xfrm>
                    <a:off x="6442075" y="661988"/>
                    <a:ext cx="1562100" cy="155575"/>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29" name="Rectangle 14">
                    <a:extLst>
                      <a:ext uri="{FF2B5EF4-FFF2-40B4-BE49-F238E27FC236}">
                        <a16:creationId xmlns:a16="http://schemas.microsoft.com/office/drawing/2014/main" id="{62B3ED14-2FD0-480E-BDCB-1711DCE6FCCD}"/>
                      </a:ext>
                    </a:extLst>
                  </p:cNvPr>
                  <p:cNvSpPr>
                    <a:spLocks noChangeArrowheads="1"/>
                  </p:cNvSpPr>
                  <p:nvPr/>
                </p:nvSpPr>
                <p:spPr bwMode="auto">
                  <a:xfrm>
                    <a:off x="6426200" y="601663"/>
                    <a:ext cx="1594026"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700" b="1" i="0" u="none" strike="noStrike" kern="1200" cap="none" spc="0" normalizeH="0" baseline="0" noProof="0">
                        <a:ln>
                          <a:noFill/>
                        </a:ln>
                        <a:solidFill>
                          <a:prstClr val="white"/>
                        </a:solidFill>
                        <a:effectLst/>
                        <a:uLnTx/>
                        <a:uFillTx/>
                        <a:latin typeface="Myriad Pro Light" panose="020B0403030403020204" pitchFamily="34" charset="0"/>
                        <a:ea typeface="+mn-ea"/>
                        <a:cs typeface="+mn-cs"/>
                      </a:rPr>
                      <a:t>For the customer</a:t>
                    </a: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431" name="Group 430">
                    <a:extLst>
                      <a:ext uri="{FF2B5EF4-FFF2-40B4-BE49-F238E27FC236}">
                        <a16:creationId xmlns:a16="http://schemas.microsoft.com/office/drawing/2014/main" id="{02EFF267-886F-4342-9225-776C6BA3BEA5}"/>
                      </a:ext>
                    </a:extLst>
                  </p:cNvPr>
                  <p:cNvGrpSpPr/>
                  <p:nvPr/>
                </p:nvGrpSpPr>
                <p:grpSpPr>
                  <a:xfrm>
                    <a:off x="6302375" y="1778000"/>
                    <a:ext cx="336550" cy="454025"/>
                    <a:chOff x="6302375" y="1778000"/>
                    <a:chExt cx="336550" cy="454025"/>
                  </a:xfrm>
                </p:grpSpPr>
                <p:sp>
                  <p:nvSpPr>
                    <p:cNvPr id="238" name="Freeform 23">
                      <a:extLst>
                        <a:ext uri="{FF2B5EF4-FFF2-40B4-BE49-F238E27FC236}">
                          <a16:creationId xmlns:a16="http://schemas.microsoft.com/office/drawing/2014/main" id="{1D86BAD6-31CA-49E4-A166-098C774A4217}"/>
                        </a:ext>
                      </a:extLst>
                    </p:cNvPr>
                    <p:cNvSpPr>
                      <a:spLocks noEditPoints="1"/>
                    </p:cNvSpPr>
                    <p:nvPr/>
                  </p:nvSpPr>
                  <p:spPr bwMode="auto">
                    <a:xfrm>
                      <a:off x="6302375" y="1778000"/>
                      <a:ext cx="336550" cy="454025"/>
                    </a:xfrm>
                    <a:custGeom>
                      <a:avLst/>
                      <a:gdLst>
                        <a:gd name="T0" fmla="*/ 0 w 106"/>
                        <a:gd name="T1" fmla="*/ 95 h 143"/>
                        <a:gd name="T2" fmla="*/ 0 w 106"/>
                        <a:gd name="T3" fmla="*/ 18 h 143"/>
                        <a:gd name="T4" fmla="*/ 5 w 106"/>
                        <a:gd name="T5" fmla="*/ 17 h 143"/>
                        <a:gd name="T6" fmla="*/ 39 w 106"/>
                        <a:gd name="T7" fmla="*/ 11 h 143"/>
                        <a:gd name="T8" fmla="*/ 52 w 106"/>
                        <a:gd name="T9" fmla="*/ 0 h 143"/>
                        <a:gd name="T10" fmla="*/ 54 w 106"/>
                        <a:gd name="T11" fmla="*/ 0 h 143"/>
                        <a:gd name="T12" fmla="*/ 77 w 106"/>
                        <a:gd name="T13" fmla="*/ 14 h 143"/>
                        <a:gd name="T14" fmla="*/ 102 w 106"/>
                        <a:gd name="T15" fmla="*/ 17 h 143"/>
                        <a:gd name="T16" fmla="*/ 106 w 106"/>
                        <a:gd name="T17" fmla="*/ 18 h 143"/>
                        <a:gd name="T18" fmla="*/ 106 w 106"/>
                        <a:gd name="T19" fmla="*/ 95 h 143"/>
                        <a:gd name="T20" fmla="*/ 106 w 106"/>
                        <a:gd name="T21" fmla="*/ 97 h 143"/>
                        <a:gd name="T22" fmla="*/ 96 w 106"/>
                        <a:gd name="T23" fmla="*/ 114 h 143"/>
                        <a:gd name="T24" fmla="*/ 63 w 106"/>
                        <a:gd name="T25" fmla="*/ 139 h 143"/>
                        <a:gd name="T26" fmla="*/ 55 w 106"/>
                        <a:gd name="T27" fmla="*/ 143 h 143"/>
                        <a:gd name="T28" fmla="*/ 51 w 106"/>
                        <a:gd name="T29" fmla="*/ 143 h 143"/>
                        <a:gd name="T30" fmla="*/ 44 w 106"/>
                        <a:gd name="T31" fmla="*/ 139 h 143"/>
                        <a:gd name="T32" fmla="*/ 15 w 106"/>
                        <a:gd name="T33" fmla="*/ 119 h 143"/>
                        <a:gd name="T34" fmla="*/ 0 w 106"/>
                        <a:gd name="T35" fmla="*/ 95 h 143"/>
                        <a:gd name="T36" fmla="*/ 12 w 106"/>
                        <a:gd name="T37" fmla="*/ 60 h 143"/>
                        <a:gd name="T38" fmla="*/ 12 w 106"/>
                        <a:gd name="T39" fmla="*/ 82 h 143"/>
                        <a:gd name="T40" fmla="*/ 22 w 106"/>
                        <a:gd name="T41" fmla="*/ 107 h 143"/>
                        <a:gd name="T42" fmla="*/ 48 w 106"/>
                        <a:gd name="T43" fmla="*/ 125 h 143"/>
                        <a:gd name="T44" fmla="*/ 58 w 106"/>
                        <a:gd name="T45" fmla="*/ 125 h 143"/>
                        <a:gd name="T46" fmla="*/ 87 w 106"/>
                        <a:gd name="T47" fmla="*/ 104 h 143"/>
                        <a:gd name="T48" fmla="*/ 95 w 106"/>
                        <a:gd name="T49" fmla="*/ 87 h 143"/>
                        <a:gd name="T50" fmla="*/ 95 w 106"/>
                        <a:gd name="T51" fmla="*/ 32 h 143"/>
                        <a:gd name="T52" fmla="*/ 92 w 106"/>
                        <a:gd name="T53" fmla="*/ 29 h 143"/>
                        <a:gd name="T54" fmla="*/ 77 w 106"/>
                        <a:gd name="T55" fmla="*/ 28 h 143"/>
                        <a:gd name="T56" fmla="*/ 54 w 106"/>
                        <a:gd name="T57" fmla="*/ 16 h 143"/>
                        <a:gd name="T58" fmla="*/ 52 w 106"/>
                        <a:gd name="T59" fmla="*/ 16 h 143"/>
                        <a:gd name="T60" fmla="*/ 35 w 106"/>
                        <a:gd name="T61" fmla="*/ 26 h 143"/>
                        <a:gd name="T62" fmla="*/ 15 w 106"/>
                        <a:gd name="T63" fmla="*/ 29 h 143"/>
                        <a:gd name="T64" fmla="*/ 12 w 106"/>
                        <a:gd name="T65" fmla="*/ 32 h 143"/>
                        <a:gd name="T66" fmla="*/ 12 w 106"/>
                        <a:gd name="T67" fmla="*/ 60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6" h="143">
                          <a:moveTo>
                            <a:pt x="0" y="95"/>
                          </a:moveTo>
                          <a:cubicBezTo>
                            <a:pt x="0" y="69"/>
                            <a:pt x="0" y="44"/>
                            <a:pt x="0" y="18"/>
                          </a:cubicBezTo>
                          <a:cubicBezTo>
                            <a:pt x="2" y="17"/>
                            <a:pt x="4" y="17"/>
                            <a:pt x="5" y="17"/>
                          </a:cubicBezTo>
                          <a:cubicBezTo>
                            <a:pt x="17" y="17"/>
                            <a:pt x="28" y="16"/>
                            <a:pt x="39" y="11"/>
                          </a:cubicBezTo>
                          <a:cubicBezTo>
                            <a:pt x="44" y="8"/>
                            <a:pt x="49" y="5"/>
                            <a:pt x="52" y="0"/>
                          </a:cubicBezTo>
                          <a:cubicBezTo>
                            <a:pt x="53" y="0"/>
                            <a:pt x="53" y="0"/>
                            <a:pt x="54" y="0"/>
                          </a:cubicBezTo>
                          <a:cubicBezTo>
                            <a:pt x="59" y="8"/>
                            <a:pt x="68" y="12"/>
                            <a:pt x="77" y="14"/>
                          </a:cubicBezTo>
                          <a:cubicBezTo>
                            <a:pt x="85" y="16"/>
                            <a:pt x="93" y="17"/>
                            <a:pt x="102" y="17"/>
                          </a:cubicBezTo>
                          <a:cubicBezTo>
                            <a:pt x="103" y="17"/>
                            <a:pt x="105" y="17"/>
                            <a:pt x="106" y="18"/>
                          </a:cubicBezTo>
                          <a:cubicBezTo>
                            <a:pt x="106" y="44"/>
                            <a:pt x="106" y="70"/>
                            <a:pt x="106" y="95"/>
                          </a:cubicBezTo>
                          <a:cubicBezTo>
                            <a:pt x="106" y="95"/>
                            <a:pt x="106" y="96"/>
                            <a:pt x="106" y="97"/>
                          </a:cubicBezTo>
                          <a:cubicBezTo>
                            <a:pt x="104" y="103"/>
                            <a:pt x="101" y="109"/>
                            <a:pt x="96" y="114"/>
                          </a:cubicBezTo>
                          <a:cubicBezTo>
                            <a:pt x="87" y="124"/>
                            <a:pt x="75" y="132"/>
                            <a:pt x="63" y="139"/>
                          </a:cubicBezTo>
                          <a:cubicBezTo>
                            <a:pt x="60" y="140"/>
                            <a:pt x="57" y="141"/>
                            <a:pt x="55" y="143"/>
                          </a:cubicBezTo>
                          <a:cubicBezTo>
                            <a:pt x="54" y="143"/>
                            <a:pt x="53" y="143"/>
                            <a:pt x="51" y="143"/>
                          </a:cubicBezTo>
                          <a:cubicBezTo>
                            <a:pt x="49" y="141"/>
                            <a:pt x="47" y="140"/>
                            <a:pt x="44" y="139"/>
                          </a:cubicBezTo>
                          <a:cubicBezTo>
                            <a:pt x="34" y="133"/>
                            <a:pt x="24" y="127"/>
                            <a:pt x="15" y="119"/>
                          </a:cubicBezTo>
                          <a:cubicBezTo>
                            <a:pt x="8" y="112"/>
                            <a:pt x="3" y="104"/>
                            <a:pt x="0" y="95"/>
                          </a:cubicBezTo>
                          <a:close/>
                          <a:moveTo>
                            <a:pt x="12" y="60"/>
                          </a:moveTo>
                          <a:cubicBezTo>
                            <a:pt x="12" y="67"/>
                            <a:pt x="12" y="75"/>
                            <a:pt x="12" y="82"/>
                          </a:cubicBezTo>
                          <a:cubicBezTo>
                            <a:pt x="11" y="92"/>
                            <a:pt x="15" y="100"/>
                            <a:pt x="22" y="107"/>
                          </a:cubicBezTo>
                          <a:cubicBezTo>
                            <a:pt x="30" y="115"/>
                            <a:pt x="39" y="120"/>
                            <a:pt x="48" y="125"/>
                          </a:cubicBezTo>
                          <a:cubicBezTo>
                            <a:pt x="52" y="127"/>
                            <a:pt x="55" y="127"/>
                            <a:pt x="58" y="125"/>
                          </a:cubicBezTo>
                          <a:cubicBezTo>
                            <a:pt x="69" y="120"/>
                            <a:pt x="79" y="113"/>
                            <a:pt x="87" y="104"/>
                          </a:cubicBezTo>
                          <a:cubicBezTo>
                            <a:pt x="91" y="99"/>
                            <a:pt x="95" y="93"/>
                            <a:pt x="95" y="87"/>
                          </a:cubicBezTo>
                          <a:cubicBezTo>
                            <a:pt x="95" y="68"/>
                            <a:pt x="95" y="50"/>
                            <a:pt x="95" y="32"/>
                          </a:cubicBezTo>
                          <a:cubicBezTo>
                            <a:pt x="95" y="30"/>
                            <a:pt x="94" y="29"/>
                            <a:pt x="92" y="29"/>
                          </a:cubicBezTo>
                          <a:cubicBezTo>
                            <a:pt x="87" y="29"/>
                            <a:pt x="82" y="29"/>
                            <a:pt x="77" y="28"/>
                          </a:cubicBezTo>
                          <a:cubicBezTo>
                            <a:pt x="69" y="26"/>
                            <a:pt x="60" y="24"/>
                            <a:pt x="54" y="16"/>
                          </a:cubicBezTo>
                          <a:cubicBezTo>
                            <a:pt x="54" y="15"/>
                            <a:pt x="53" y="15"/>
                            <a:pt x="52" y="16"/>
                          </a:cubicBezTo>
                          <a:cubicBezTo>
                            <a:pt x="48" y="22"/>
                            <a:pt x="42" y="25"/>
                            <a:pt x="35" y="26"/>
                          </a:cubicBezTo>
                          <a:cubicBezTo>
                            <a:pt x="29" y="28"/>
                            <a:pt x="22" y="29"/>
                            <a:pt x="15" y="29"/>
                          </a:cubicBezTo>
                          <a:cubicBezTo>
                            <a:pt x="13" y="29"/>
                            <a:pt x="12" y="30"/>
                            <a:pt x="12" y="32"/>
                          </a:cubicBezTo>
                          <a:cubicBezTo>
                            <a:pt x="12" y="41"/>
                            <a:pt x="12" y="50"/>
                            <a:pt x="12" y="60"/>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39" name="Freeform 24">
                      <a:extLst>
                        <a:ext uri="{FF2B5EF4-FFF2-40B4-BE49-F238E27FC236}">
                          <a16:creationId xmlns:a16="http://schemas.microsoft.com/office/drawing/2014/main" id="{1E2687DB-BBC4-4938-AECF-B3F8BDD3DEE3}"/>
                        </a:ext>
                      </a:extLst>
                    </p:cNvPr>
                    <p:cNvSpPr>
                      <a:spLocks/>
                    </p:cNvSpPr>
                    <p:nvPr/>
                  </p:nvSpPr>
                  <p:spPr bwMode="auto">
                    <a:xfrm>
                      <a:off x="6372225" y="1908175"/>
                      <a:ext cx="215900" cy="193675"/>
                    </a:xfrm>
                    <a:custGeom>
                      <a:avLst/>
                      <a:gdLst>
                        <a:gd name="T0" fmla="*/ 8 w 68"/>
                        <a:gd name="T1" fmla="*/ 24 h 61"/>
                        <a:gd name="T2" fmla="*/ 10 w 68"/>
                        <a:gd name="T3" fmla="*/ 26 h 61"/>
                        <a:gd name="T4" fmla="*/ 21 w 68"/>
                        <a:gd name="T5" fmla="*/ 34 h 61"/>
                        <a:gd name="T6" fmla="*/ 25 w 68"/>
                        <a:gd name="T7" fmla="*/ 34 h 61"/>
                        <a:gd name="T8" fmla="*/ 61 w 68"/>
                        <a:gd name="T9" fmla="*/ 3 h 61"/>
                        <a:gd name="T10" fmla="*/ 65 w 68"/>
                        <a:gd name="T11" fmla="*/ 3 h 61"/>
                        <a:gd name="T12" fmla="*/ 65 w 68"/>
                        <a:gd name="T13" fmla="*/ 8 h 61"/>
                        <a:gd name="T14" fmla="*/ 30 w 68"/>
                        <a:gd name="T15" fmla="*/ 58 h 61"/>
                        <a:gd name="T16" fmla="*/ 26 w 68"/>
                        <a:gd name="T17" fmla="*/ 59 h 61"/>
                        <a:gd name="T18" fmla="*/ 1 w 68"/>
                        <a:gd name="T19" fmla="*/ 33 h 61"/>
                        <a:gd name="T20" fmla="*/ 2 w 68"/>
                        <a:gd name="T21" fmla="*/ 30 h 61"/>
                        <a:gd name="T22" fmla="*/ 7 w 68"/>
                        <a:gd name="T23" fmla="*/ 25 h 61"/>
                        <a:gd name="T24" fmla="*/ 8 w 68"/>
                        <a:gd name="T25" fmla="*/ 24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8" h="61">
                          <a:moveTo>
                            <a:pt x="8" y="24"/>
                          </a:moveTo>
                          <a:cubicBezTo>
                            <a:pt x="9" y="25"/>
                            <a:pt x="10" y="25"/>
                            <a:pt x="10" y="26"/>
                          </a:cubicBezTo>
                          <a:cubicBezTo>
                            <a:pt x="14" y="29"/>
                            <a:pt x="18" y="31"/>
                            <a:pt x="21" y="34"/>
                          </a:cubicBezTo>
                          <a:cubicBezTo>
                            <a:pt x="23" y="36"/>
                            <a:pt x="24" y="36"/>
                            <a:pt x="25" y="34"/>
                          </a:cubicBezTo>
                          <a:cubicBezTo>
                            <a:pt x="36" y="22"/>
                            <a:pt x="48" y="12"/>
                            <a:pt x="61" y="3"/>
                          </a:cubicBezTo>
                          <a:cubicBezTo>
                            <a:pt x="62" y="2"/>
                            <a:pt x="64" y="0"/>
                            <a:pt x="65" y="3"/>
                          </a:cubicBezTo>
                          <a:cubicBezTo>
                            <a:pt x="68" y="6"/>
                            <a:pt x="68" y="6"/>
                            <a:pt x="65" y="8"/>
                          </a:cubicBezTo>
                          <a:cubicBezTo>
                            <a:pt x="51" y="23"/>
                            <a:pt x="39" y="39"/>
                            <a:pt x="30" y="58"/>
                          </a:cubicBezTo>
                          <a:cubicBezTo>
                            <a:pt x="29" y="61"/>
                            <a:pt x="28" y="61"/>
                            <a:pt x="26" y="59"/>
                          </a:cubicBezTo>
                          <a:cubicBezTo>
                            <a:pt x="18" y="50"/>
                            <a:pt x="10" y="42"/>
                            <a:pt x="1" y="33"/>
                          </a:cubicBezTo>
                          <a:cubicBezTo>
                            <a:pt x="0" y="32"/>
                            <a:pt x="0" y="31"/>
                            <a:pt x="2" y="30"/>
                          </a:cubicBezTo>
                          <a:cubicBezTo>
                            <a:pt x="3" y="28"/>
                            <a:pt x="5" y="27"/>
                            <a:pt x="7" y="25"/>
                          </a:cubicBezTo>
                          <a:cubicBezTo>
                            <a:pt x="7" y="25"/>
                            <a:pt x="8" y="25"/>
                            <a:pt x="8" y="24"/>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40" name="Rectangle 25">
                    <a:extLst>
                      <a:ext uri="{FF2B5EF4-FFF2-40B4-BE49-F238E27FC236}">
                        <a16:creationId xmlns:a16="http://schemas.microsoft.com/office/drawing/2014/main" id="{6316D440-DB1A-4F6C-A5BA-5B11034259DF}"/>
                      </a:ext>
                    </a:extLst>
                  </p:cNvPr>
                  <p:cNvSpPr>
                    <a:spLocks noChangeArrowheads="1"/>
                  </p:cNvSpPr>
                  <p:nvPr/>
                </p:nvSpPr>
                <p:spPr bwMode="auto">
                  <a:xfrm>
                    <a:off x="6858000" y="1141413"/>
                    <a:ext cx="1492203"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Improved water quality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52" name="Rectangle 37">
                    <a:extLst>
                      <a:ext uri="{FF2B5EF4-FFF2-40B4-BE49-F238E27FC236}">
                        <a16:creationId xmlns:a16="http://schemas.microsoft.com/office/drawing/2014/main" id="{495D3AC3-2DED-444A-BB17-77E506C90029}"/>
                      </a:ext>
                    </a:extLst>
                  </p:cNvPr>
                  <p:cNvSpPr>
                    <a:spLocks noChangeArrowheads="1"/>
                  </p:cNvSpPr>
                  <p:nvPr/>
                </p:nvSpPr>
                <p:spPr bwMode="auto">
                  <a:xfrm>
                    <a:off x="6858000" y="1790700"/>
                    <a:ext cx="1238994"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Increased reliability</a:t>
                    </a:r>
                    <a:b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b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of supply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1" name="Rectangle 46">
                    <a:extLst>
                      <a:ext uri="{FF2B5EF4-FFF2-40B4-BE49-F238E27FC236}">
                        <a16:creationId xmlns:a16="http://schemas.microsoft.com/office/drawing/2014/main" id="{25673990-2B1B-4219-B114-71AB827ABA10}"/>
                      </a:ext>
                    </a:extLst>
                  </p:cNvPr>
                  <p:cNvSpPr>
                    <a:spLocks noChangeArrowheads="1"/>
                  </p:cNvSpPr>
                  <p:nvPr/>
                </p:nvSpPr>
                <p:spPr bwMode="auto">
                  <a:xfrm>
                    <a:off x="6858000" y="2628900"/>
                    <a:ext cx="15425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Public health protection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69" name="Rectangle 54">
                    <a:extLst>
                      <a:ext uri="{FF2B5EF4-FFF2-40B4-BE49-F238E27FC236}">
                        <a16:creationId xmlns:a16="http://schemas.microsoft.com/office/drawing/2014/main" id="{B2A76BC9-EB47-4412-8098-2329174BC51F}"/>
                      </a:ext>
                    </a:extLst>
                  </p:cNvPr>
                  <p:cNvSpPr>
                    <a:spLocks noChangeArrowheads="1"/>
                  </p:cNvSpPr>
                  <p:nvPr/>
                </p:nvSpPr>
                <p:spPr bwMode="auto">
                  <a:xfrm>
                    <a:off x="511175" y="661988"/>
                    <a:ext cx="1327150" cy="200025"/>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0" name="Rectangle 55">
                    <a:extLst>
                      <a:ext uri="{FF2B5EF4-FFF2-40B4-BE49-F238E27FC236}">
                        <a16:creationId xmlns:a16="http://schemas.microsoft.com/office/drawing/2014/main" id="{43809469-8FBD-4765-8ACF-4F3970D5B120}"/>
                      </a:ext>
                    </a:extLst>
                  </p:cNvPr>
                  <p:cNvSpPr>
                    <a:spLocks noChangeArrowheads="1"/>
                  </p:cNvSpPr>
                  <p:nvPr/>
                </p:nvSpPr>
                <p:spPr bwMode="auto">
                  <a:xfrm>
                    <a:off x="495300" y="601662"/>
                    <a:ext cx="1889941" cy="2960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700" b="1" i="0" u="none" strike="noStrike" kern="1200" cap="none" spc="0" normalizeH="0" baseline="0" noProof="0" dirty="0">
                        <a:ln>
                          <a:noFill/>
                        </a:ln>
                        <a:solidFill>
                          <a:prstClr val="white"/>
                        </a:solidFill>
                        <a:effectLst/>
                        <a:uLnTx/>
                        <a:uFillTx/>
                        <a:latin typeface="Myriad Pro Light" panose="020B0403030403020204" pitchFamily="34" charset="0"/>
                        <a:ea typeface="+mn-ea"/>
                        <a:cs typeface="+mn-cs"/>
                      </a:rPr>
                      <a:t>For the water </a:t>
                    </a:r>
                    <a:r>
                      <a:rPr kumimoji="0" lang="en-US" sz="1700" b="1" i="0" u="none" strike="noStrike" kern="1200" cap="none" spc="0" normalizeH="0" baseline="0" noProof="0" dirty="0">
                        <a:ln>
                          <a:noFill/>
                        </a:ln>
                        <a:solidFill>
                          <a:prstClr val="white"/>
                        </a:solidFill>
                        <a:effectLst/>
                        <a:uLnTx/>
                        <a:uFillTx/>
                        <a:latin typeface="Myriad Pro Light" panose="020B0403030403020204"/>
                        <a:ea typeface="+mn-ea"/>
                        <a:cs typeface="+mn-cs"/>
                      </a:rPr>
                      <a:t>system</a:t>
                    </a:r>
                    <a:endParaRPr kumimoji="0" lang="en-US" altLang="en-US" sz="1700" b="1" i="0" u="none" strike="noStrike" kern="1200" cap="none" spc="0" normalizeH="0" baseline="0" noProof="0" dirty="0">
                      <a:ln>
                        <a:noFill/>
                      </a:ln>
                      <a:solidFill>
                        <a:prstClr val="white"/>
                      </a:solidFill>
                      <a:effectLst/>
                      <a:uLnTx/>
                      <a:uFillTx/>
                      <a:latin typeface="Myriad Pro Light" panose="020B0403030403020204"/>
                      <a:ea typeface="+mn-ea"/>
                      <a:cs typeface="+mn-cs"/>
                    </a:endParaRPr>
                  </a:p>
                </p:txBody>
              </p:sp>
              <p:grpSp>
                <p:nvGrpSpPr>
                  <p:cNvPr id="420" name="Group 419">
                    <a:extLst>
                      <a:ext uri="{FF2B5EF4-FFF2-40B4-BE49-F238E27FC236}">
                        <a16:creationId xmlns:a16="http://schemas.microsoft.com/office/drawing/2014/main" id="{05992477-150F-459F-89ED-9F8A57E3842D}"/>
                      </a:ext>
                    </a:extLst>
                  </p:cNvPr>
                  <p:cNvGrpSpPr/>
                  <p:nvPr/>
                </p:nvGrpSpPr>
                <p:grpSpPr>
                  <a:xfrm>
                    <a:off x="422275" y="1058863"/>
                    <a:ext cx="390525" cy="393700"/>
                    <a:chOff x="422275" y="1398588"/>
                    <a:chExt cx="390525" cy="393700"/>
                  </a:xfrm>
                </p:grpSpPr>
                <p:sp>
                  <p:nvSpPr>
                    <p:cNvPr id="276" name="Freeform 61">
                      <a:extLst>
                        <a:ext uri="{FF2B5EF4-FFF2-40B4-BE49-F238E27FC236}">
                          <a16:creationId xmlns:a16="http://schemas.microsoft.com/office/drawing/2014/main" id="{DD187DA6-CA6A-41CD-8573-CD55F48830DE}"/>
                        </a:ext>
                      </a:extLst>
                    </p:cNvPr>
                    <p:cNvSpPr>
                      <a:spLocks noEditPoints="1"/>
                    </p:cNvSpPr>
                    <p:nvPr/>
                  </p:nvSpPr>
                  <p:spPr bwMode="auto">
                    <a:xfrm>
                      <a:off x="422275" y="1398588"/>
                      <a:ext cx="390525" cy="250825"/>
                    </a:xfrm>
                    <a:custGeom>
                      <a:avLst/>
                      <a:gdLst>
                        <a:gd name="T0" fmla="*/ 103 w 123"/>
                        <a:gd name="T1" fmla="*/ 12 h 79"/>
                        <a:gd name="T2" fmla="*/ 117 w 123"/>
                        <a:gd name="T3" fmla="*/ 54 h 79"/>
                        <a:gd name="T4" fmla="*/ 122 w 123"/>
                        <a:gd name="T5" fmla="*/ 55 h 79"/>
                        <a:gd name="T6" fmla="*/ 103 w 123"/>
                        <a:gd name="T7" fmla="*/ 79 h 79"/>
                        <a:gd name="T8" fmla="*/ 98 w 123"/>
                        <a:gd name="T9" fmla="*/ 76 h 79"/>
                        <a:gd name="T10" fmla="*/ 119 w 123"/>
                        <a:gd name="T11" fmla="*/ 58 h 79"/>
                        <a:gd name="T12" fmla="*/ 89 w 123"/>
                        <a:gd name="T13" fmla="*/ 58 h 79"/>
                        <a:gd name="T14" fmla="*/ 83 w 123"/>
                        <a:gd name="T15" fmla="*/ 53 h 79"/>
                        <a:gd name="T16" fmla="*/ 97 w 123"/>
                        <a:gd name="T17" fmla="*/ 8 h 79"/>
                        <a:gd name="T18" fmla="*/ 96 w 123"/>
                        <a:gd name="T19" fmla="*/ 7 h 79"/>
                        <a:gd name="T20" fmla="*/ 66 w 123"/>
                        <a:gd name="T21" fmla="*/ 8 h 79"/>
                        <a:gd name="T22" fmla="*/ 63 w 123"/>
                        <a:gd name="T23" fmla="*/ 11 h 79"/>
                        <a:gd name="T24" fmla="*/ 63 w 123"/>
                        <a:gd name="T25" fmla="*/ 46 h 79"/>
                        <a:gd name="T26" fmla="*/ 59 w 123"/>
                        <a:gd name="T27" fmla="*/ 46 h 79"/>
                        <a:gd name="T28" fmla="*/ 59 w 123"/>
                        <a:gd name="T29" fmla="*/ 10 h 79"/>
                        <a:gd name="T30" fmla="*/ 56 w 123"/>
                        <a:gd name="T31" fmla="*/ 7 h 79"/>
                        <a:gd name="T32" fmla="*/ 26 w 123"/>
                        <a:gd name="T33" fmla="*/ 7 h 79"/>
                        <a:gd name="T34" fmla="*/ 35 w 123"/>
                        <a:gd name="T35" fmla="*/ 57 h 79"/>
                        <a:gd name="T36" fmla="*/ 5 w 123"/>
                        <a:gd name="T37" fmla="*/ 58 h 79"/>
                        <a:gd name="T38" fmla="*/ 25 w 123"/>
                        <a:gd name="T39" fmla="*/ 75 h 79"/>
                        <a:gd name="T40" fmla="*/ 21 w 123"/>
                        <a:gd name="T41" fmla="*/ 79 h 79"/>
                        <a:gd name="T42" fmla="*/ 0 w 123"/>
                        <a:gd name="T43" fmla="*/ 57 h 79"/>
                        <a:gd name="T44" fmla="*/ 4 w 123"/>
                        <a:gd name="T45" fmla="*/ 54 h 79"/>
                        <a:gd name="T46" fmla="*/ 6 w 123"/>
                        <a:gd name="T47" fmla="*/ 54 h 79"/>
                        <a:gd name="T48" fmla="*/ 21 w 123"/>
                        <a:gd name="T49" fmla="*/ 8 h 79"/>
                        <a:gd name="T50" fmla="*/ 17 w 123"/>
                        <a:gd name="T51" fmla="*/ 7 h 79"/>
                        <a:gd name="T52" fmla="*/ 13 w 123"/>
                        <a:gd name="T53" fmla="*/ 10 h 79"/>
                        <a:gd name="T54" fmla="*/ 11 w 123"/>
                        <a:gd name="T55" fmla="*/ 2 h 79"/>
                        <a:gd name="T56" fmla="*/ 17 w 123"/>
                        <a:gd name="T57" fmla="*/ 4 h 79"/>
                        <a:gd name="T58" fmla="*/ 57 w 123"/>
                        <a:gd name="T59" fmla="*/ 3 h 79"/>
                        <a:gd name="T60" fmla="*/ 66 w 123"/>
                        <a:gd name="T61" fmla="*/ 3 h 79"/>
                        <a:gd name="T62" fmla="*/ 104 w 123"/>
                        <a:gd name="T63" fmla="*/ 4 h 79"/>
                        <a:gd name="T64" fmla="*/ 110 w 123"/>
                        <a:gd name="T65" fmla="*/ 2 h 79"/>
                        <a:gd name="T66" fmla="*/ 110 w 123"/>
                        <a:gd name="T67" fmla="*/ 10 h 79"/>
                        <a:gd name="T68" fmla="*/ 104 w 123"/>
                        <a:gd name="T69" fmla="*/ 7 h 79"/>
                        <a:gd name="T70" fmla="*/ 85 w 123"/>
                        <a:gd name="T71" fmla="*/ 54 h 79"/>
                        <a:gd name="T72" fmla="*/ 99 w 123"/>
                        <a:gd name="T73" fmla="*/ 13 h 79"/>
                        <a:gd name="T74" fmla="*/ 85 w 123"/>
                        <a:gd name="T75" fmla="*/ 54 h 79"/>
                        <a:gd name="T76" fmla="*/ 24 w 123"/>
                        <a:gd name="T77" fmla="*/ 13 h 79"/>
                        <a:gd name="T78" fmla="*/ 10 w 123"/>
                        <a:gd name="T79" fmla="*/ 54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23" h="79">
                          <a:moveTo>
                            <a:pt x="101" y="7"/>
                          </a:moveTo>
                          <a:cubicBezTo>
                            <a:pt x="102" y="9"/>
                            <a:pt x="102" y="11"/>
                            <a:pt x="103" y="12"/>
                          </a:cubicBezTo>
                          <a:cubicBezTo>
                            <a:pt x="107" y="26"/>
                            <a:pt x="112" y="40"/>
                            <a:pt x="116" y="54"/>
                          </a:cubicBezTo>
                          <a:cubicBezTo>
                            <a:pt x="116" y="54"/>
                            <a:pt x="116" y="54"/>
                            <a:pt x="117" y="54"/>
                          </a:cubicBezTo>
                          <a:cubicBezTo>
                            <a:pt x="118" y="54"/>
                            <a:pt x="119" y="54"/>
                            <a:pt x="120" y="54"/>
                          </a:cubicBezTo>
                          <a:cubicBezTo>
                            <a:pt x="120" y="54"/>
                            <a:pt x="121" y="55"/>
                            <a:pt x="122" y="55"/>
                          </a:cubicBezTo>
                          <a:cubicBezTo>
                            <a:pt x="122" y="56"/>
                            <a:pt x="123" y="57"/>
                            <a:pt x="122" y="58"/>
                          </a:cubicBezTo>
                          <a:cubicBezTo>
                            <a:pt x="121" y="68"/>
                            <a:pt x="114" y="77"/>
                            <a:pt x="103" y="79"/>
                          </a:cubicBezTo>
                          <a:cubicBezTo>
                            <a:pt x="102" y="79"/>
                            <a:pt x="101" y="79"/>
                            <a:pt x="99" y="79"/>
                          </a:cubicBezTo>
                          <a:cubicBezTo>
                            <a:pt x="99" y="78"/>
                            <a:pt x="99" y="77"/>
                            <a:pt x="98" y="76"/>
                          </a:cubicBezTo>
                          <a:cubicBezTo>
                            <a:pt x="105" y="76"/>
                            <a:pt x="110" y="73"/>
                            <a:pt x="114" y="68"/>
                          </a:cubicBezTo>
                          <a:cubicBezTo>
                            <a:pt x="117" y="65"/>
                            <a:pt x="118" y="62"/>
                            <a:pt x="119" y="58"/>
                          </a:cubicBezTo>
                          <a:cubicBezTo>
                            <a:pt x="118" y="58"/>
                            <a:pt x="118" y="58"/>
                            <a:pt x="118" y="58"/>
                          </a:cubicBezTo>
                          <a:cubicBezTo>
                            <a:pt x="108" y="58"/>
                            <a:pt x="99" y="58"/>
                            <a:pt x="89" y="58"/>
                          </a:cubicBezTo>
                          <a:cubicBezTo>
                            <a:pt x="89" y="58"/>
                            <a:pt x="89" y="58"/>
                            <a:pt x="88" y="58"/>
                          </a:cubicBezTo>
                          <a:cubicBezTo>
                            <a:pt x="87" y="56"/>
                            <a:pt x="85" y="54"/>
                            <a:pt x="83" y="53"/>
                          </a:cubicBezTo>
                          <a:cubicBezTo>
                            <a:pt x="82" y="53"/>
                            <a:pt x="82" y="52"/>
                            <a:pt x="82" y="52"/>
                          </a:cubicBezTo>
                          <a:cubicBezTo>
                            <a:pt x="87" y="37"/>
                            <a:pt x="92" y="23"/>
                            <a:pt x="97" y="8"/>
                          </a:cubicBezTo>
                          <a:cubicBezTo>
                            <a:pt x="97" y="8"/>
                            <a:pt x="97" y="8"/>
                            <a:pt x="97" y="7"/>
                          </a:cubicBezTo>
                          <a:cubicBezTo>
                            <a:pt x="96" y="7"/>
                            <a:pt x="96" y="7"/>
                            <a:pt x="96" y="7"/>
                          </a:cubicBezTo>
                          <a:cubicBezTo>
                            <a:pt x="86" y="7"/>
                            <a:pt x="77" y="7"/>
                            <a:pt x="67" y="7"/>
                          </a:cubicBezTo>
                          <a:cubicBezTo>
                            <a:pt x="66" y="7"/>
                            <a:pt x="66" y="7"/>
                            <a:pt x="66" y="8"/>
                          </a:cubicBezTo>
                          <a:cubicBezTo>
                            <a:pt x="65" y="9"/>
                            <a:pt x="65" y="10"/>
                            <a:pt x="64" y="10"/>
                          </a:cubicBezTo>
                          <a:cubicBezTo>
                            <a:pt x="63" y="10"/>
                            <a:pt x="63" y="11"/>
                            <a:pt x="63" y="11"/>
                          </a:cubicBezTo>
                          <a:cubicBezTo>
                            <a:pt x="63" y="23"/>
                            <a:pt x="63" y="34"/>
                            <a:pt x="63" y="45"/>
                          </a:cubicBezTo>
                          <a:cubicBezTo>
                            <a:pt x="63" y="46"/>
                            <a:pt x="63" y="46"/>
                            <a:pt x="63" y="46"/>
                          </a:cubicBezTo>
                          <a:cubicBezTo>
                            <a:pt x="62" y="46"/>
                            <a:pt x="61" y="46"/>
                            <a:pt x="59" y="46"/>
                          </a:cubicBezTo>
                          <a:cubicBezTo>
                            <a:pt x="59" y="46"/>
                            <a:pt x="59" y="46"/>
                            <a:pt x="59" y="46"/>
                          </a:cubicBezTo>
                          <a:cubicBezTo>
                            <a:pt x="59" y="34"/>
                            <a:pt x="59" y="23"/>
                            <a:pt x="59" y="11"/>
                          </a:cubicBezTo>
                          <a:cubicBezTo>
                            <a:pt x="59" y="11"/>
                            <a:pt x="59" y="10"/>
                            <a:pt x="59" y="10"/>
                          </a:cubicBezTo>
                          <a:cubicBezTo>
                            <a:pt x="58" y="10"/>
                            <a:pt x="57" y="9"/>
                            <a:pt x="57" y="8"/>
                          </a:cubicBezTo>
                          <a:cubicBezTo>
                            <a:pt x="56" y="7"/>
                            <a:pt x="56" y="7"/>
                            <a:pt x="56" y="7"/>
                          </a:cubicBezTo>
                          <a:cubicBezTo>
                            <a:pt x="46" y="7"/>
                            <a:pt x="36" y="7"/>
                            <a:pt x="26" y="7"/>
                          </a:cubicBezTo>
                          <a:cubicBezTo>
                            <a:pt x="26" y="7"/>
                            <a:pt x="26" y="7"/>
                            <a:pt x="26" y="7"/>
                          </a:cubicBezTo>
                          <a:cubicBezTo>
                            <a:pt x="31" y="23"/>
                            <a:pt x="35" y="38"/>
                            <a:pt x="40" y="53"/>
                          </a:cubicBezTo>
                          <a:cubicBezTo>
                            <a:pt x="39" y="54"/>
                            <a:pt x="37" y="55"/>
                            <a:pt x="35" y="57"/>
                          </a:cubicBezTo>
                          <a:cubicBezTo>
                            <a:pt x="35" y="58"/>
                            <a:pt x="34" y="58"/>
                            <a:pt x="33" y="58"/>
                          </a:cubicBezTo>
                          <a:cubicBezTo>
                            <a:pt x="23" y="58"/>
                            <a:pt x="14" y="58"/>
                            <a:pt x="5" y="58"/>
                          </a:cubicBezTo>
                          <a:cubicBezTo>
                            <a:pt x="4" y="58"/>
                            <a:pt x="4" y="58"/>
                            <a:pt x="4" y="58"/>
                          </a:cubicBezTo>
                          <a:cubicBezTo>
                            <a:pt x="5" y="67"/>
                            <a:pt x="13" y="76"/>
                            <a:pt x="25" y="75"/>
                          </a:cubicBezTo>
                          <a:cubicBezTo>
                            <a:pt x="24" y="77"/>
                            <a:pt x="24" y="78"/>
                            <a:pt x="24" y="79"/>
                          </a:cubicBezTo>
                          <a:cubicBezTo>
                            <a:pt x="23" y="79"/>
                            <a:pt x="22" y="79"/>
                            <a:pt x="21" y="79"/>
                          </a:cubicBezTo>
                          <a:cubicBezTo>
                            <a:pt x="13" y="78"/>
                            <a:pt x="8" y="74"/>
                            <a:pt x="4" y="68"/>
                          </a:cubicBezTo>
                          <a:cubicBezTo>
                            <a:pt x="1" y="65"/>
                            <a:pt x="0" y="61"/>
                            <a:pt x="0" y="57"/>
                          </a:cubicBezTo>
                          <a:cubicBezTo>
                            <a:pt x="0" y="56"/>
                            <a:pt x="0" y="56"/>
                            <a:pt x="0" y="56"/>
                          </a:cubicBezTo>
                          <a:cubicBezTo>
                            <a:pt x="1" y="55"/>
                            <a:pt x="2" y="54"/>
                            <a:pt x="4" y="54"/>
                          </a:cubicBezTo>
                          <a:cubicBezTo>
                            <a:pt x="4" y="54"/>
                            <a:pt x="5" y="54"/>
                            <a:pt x="6" y="54"/>
                          </a:cubicBezTo>
                          <a:cubicBezTo>
                            <a:pt x="6" y="54"/>
                            <a:pt x="6" y="54"/>
                            <a:pt x="6" y="54"/>
                          </a:cubicBezTo>
                          <a:cubicBezTo>
                            <a:pt x="8" y="48"/>
                            <a:pt x="10" y="43"/>
                            <a:pt x="12" y="38"/>
                          </a:cubicBezTo>
                          <a:cubicBezTo>
                            <a:pt x="15" y="28"/>
                            <a:pt x="18" y="18"/>
                            <a:pt x="21" y="8"/>
                          </a:cubicBezTo>
                          <a:cubicBezTo>
                            <a:pt x="21" y="7"/>
                            <a:pt x="21" y="7"/>
                            <a:pt x="21" y="7"/>
                          </a:cubicBezTo>
                          <a:cubicBezTo>
                            <a:pt x="20" y="7"/>
                            <a:pt x="18" y="7"/>
                            <a:pt x="17" y="7"/>
                          </a:cubicBezTo>
                          <a:cubicBezTo>
                            <a:pt x="16" y="8"/>
                            <a:pt x="16" y="8"/>
                            <a:pt x="16" y="8"/>
                          </a:cubicBezTo>
                          <a:cubicBezTo>
                            <a:pt x="15" y="9"/>
                            <a:pt x="14" y="10"/>
                            <a:pt x="13" y="10"/>
                          </a:cubicBezTo>
                          <a:cubicBezTo>
                            <a:pt x="11" y="10"/>
                            <a:pt x="10" y="9"/>
                            <a:pt x="9" y="7"/>
                          </a:cubicBezTo>
                          <a:cubicBezTo>
                            <a:pt x="8" y="5"/>
                            <a:pt x="9" y="3"/>
                            <a:pt x="11" y="2"/>
                          </a:cubicBezTo>
                          <a:cubicBezTo>
                            <a:pt x="13" y="1"/>
                            <a:pt x="15" y="1"/>
                            <a:pt x="16" y="3"/>
                          </a:cubicBezTo>
                          <a:cubicBezTo>
                            <a:pt x="16" y="4"/>
                            <a:pt x="17" y="4"/>
                            <a:pt x="17" y="4"/>
                          </a:cubicBezTo>
                          <a:cubicBezTo>
                            <a:pt x="30" y="4"/>
                            <a:pt x="43" y="4"/>
                            <a:pt x="56" y="4"/>
                          </a:cubicBezTo>
                          <a:cubicBezTo>
                            <a:pt x="56" y="4"/>
                            <a:pt x="56" y="4"/>
                            <a:pt x="57" y="3"/>
                          </a:cubicBezTo>
                          <a:cubicBezTo>
                            <a:pt x="58" y="1"/>
                            <a:pt x="59" y="0"/>
                            <a:pt x="61" y="0"/>
                          </a:cubicBezTo>
                          <a:cubicBezTo>
                            <a:pt x="63" y="0"/>
                            <a:pt x="65" y="1"/>
                            <a:pt x="66" y="3"/>
                          </a:cubicBezTo>
                          <a:cubicBezTo>
                            <a:pt x="66" y="4"/>
                            <a:pt x="66" y="4"/>
                            <a:pt x="67" y="4"/>
                          </a:cubicBezTo>
                          <a:cubicBezTo>
                            <a:pt x="79" y="4"/>
                            <a:pt x="92" y="4"/>
                            <a:pt x="104" y="4"/>
                          </a:cubicBezTo>
                          <a:cubicBezTo>
                            <a:pt x="105" y="4"/>
                            <a:pt x="105" y="4"/>
                            <a:pt x="105" y="3"/>
                          </a:cubicBezTo>
                          <a:cubicBezTo>
                            <a:pt x="106" y="2"/>
                            <a:pt x="108" y="1"/>
                            <a:pt x="110" y="2"/>
                          </a:cubicBezTo>
                          <a:cubicBezTo>
                            <a:pt x="112" y="2"/>
                            <a:pt x="113" y="4"/>
                            <a:pt x="113" y="6"/>
                          </a:cubicBezTo>
                          <a:cubicBezTo>
                            <a:pt x="113" y="8"/>
                            <a:pt x="111" y="9"/>
                            <a:pt x="110" y="10"/>
                          </a:cubicBezTo>
                          <a:cubicBezTo>
                            <a:pt x="108" y="10"/>
                            <a:pt x="106" y="9"/>
                            <a:pt x="105" y="8"/>
                          </a:cubicBezTo>
                          <a:cubicBezTo>
                            <a:pt x="105" y="7"/>
                            <a:pt x="105" y="7"/>
                            <a:pt x="104" y="7"/>
                          </a:cubicBezTo>
                          <a:cubicBezTo>
                            <a:pt x="103" y="7"/>
                            <a:pt x="102" y="7"/>
                            <a:pt x="101" y="7"/>
                          </a:cubicBezTo>
                          <a:close/>
                          <a:moveTo>
                            <a:pt x="85" y="54"/>
                          </a:moveTo>
                          <a:cubicBezTo>
                            <a:pt x="95" y="54"/>
                            <a:pt x="103" y="54"/>
                            <a:pt x="112" y="54"/>
                          </a:cubicBezTo>
                          <a:cubicBezTo>
                            <a:pt x="108" y="40"/>
                            <a:pt x="104" y="27"/>
                            <a:pt x="99" y="13"/>
                          </a:cubicBezTo>
                          <a:cubicBezTo>
                            <a:pt x="99" y="13"/>
                            <a:pt x="99" y="13"/>
                            <a:pt x="99" y="13"/>
                          </a:cubicBezTo>
                          <a:cubicBezTo>
                            <a:pt x="94" y="27"/>
                            <a:pt x="90" y="40"/>
                            <a:pt x="85" y="54"/>
                          </a:cubicBezTo>
                          <a:close/>
                          <a:moveTo>
                            <a:pt x="37" y="54"/>
                          </a:moveTo>
                          <a:cubicBezTo>
                            <a:pt x="33" y="40"/>
                            <a:pt x="28" y="27"/>
                            <a:pt x="24" y="13"/>
                          </a:cubicBezTo>
                          <a:cubicBezTo>
                            <a:pt x="23" y="13"/>
                            <a:pt x="23" y="13"/>
                            <a:pt x="23" y="13"/>
                          </a:cubicBezTo>
                          <a:cubicBezTo>
                            <a:pt x="19" y="27"/>
                            <a:pt x="15" y="40"/>
                            <a:pt x="10" y="54"/>
                          </a:cubicBezTo>
                          <a:cubicBezTo>
                            <a:pt x="19" y="54"/>
                            <a:pt x="28" y="54"/>
                            <a:pt x="37" y="5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7" name="Freeform 62">
                      <a:extLst>
                        <a:ext uri="{FF2B5EF4-FFF2-40B4-BE49-F238E27FC236}">
                          <a16:creationId xmlns:a16="http://schemas.microsoft.com/office/drawing/2014/main" id="{D826F61F-AE08-4150-A775-3B66DEE7DFBC}"/>
                        </a:ext>
                      </a:extLst>
                    </p:cNvPr>
                    <p:cNvSpPr>
                      <a:spLocks noEditPoints="1"/>
                    </p:cNvSpPr>
                    <p:nvPr/>
                  </p:nvSpPr>
                  <p:spPr bwMode="auto">
                    <a:xfrm>
                      <a:off x="511175" y="1560513"/>
                      <a:ext cx="212725" cy="212725"/>
                    </a:xfrm>
                    <a:custGeom>
                      <a:avLst/>
                      <a:gdLst>
                        <a:gd name="T0" fmla="*/ 34 w 67"/>
                        <a:gd name="T1" fmla="*/ 0 h 67"/>
                        <a:gd name="T2" fmla="*/ 67 w 67"/>
                        <a:gd name="T3" fmla="*/ 33 h 67"/>
                        <a:gd name="T4" fmla="*/ 33 w 67"/>
                        <a:gd name="T5" fmla="*/ 67 h 67"/>
                        <a:gd name="T6" fmla="*/ 0 w 67"/>
                        <a:gd name="T7" fmla="*/ 33 h 67"/>
                        <a:gd name="T8" fmla="*/ 34 w 67"/>
                        <a:gd name="T9" fmla="*/ 0 h 67"/>
                        <a:gd name="T10" fmla="*/ 33 w 67"/>
                        <a:gd name="T11" fmla="*/ 65 h 67"/>
                        <a:gd name="T12" fmla="*/ 65 w 67"/>
                        <a:gd name="T13" fmla="*/ 33 h 67"/>
                        <a:gd name="T14" fmla="*/ 34 w 67"/>
                        <a:gd name="T15" fmla="*/ 2 h 67"/>
                        <a:gd name="T16" fmla="*/ 2 w 67"/>
                        <a:gd name="T17" fmla="*/ 33 h 67"/>
                        <a:gd name="T18" fmla="*/ 33 w 67"/>
                        <a:gd name="T19" fmla="*/ 65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7" h="67">
                          <a:moveTo>
                            <a:pt x="34" y="0"/>
                          </a:moveTo>
                          <a:cubicBezTo>
                            <a:pt x="52" y="0"/>
                            <a:pt x="67" y="15"/>
                            <a:pt x="67" y="33"/>
                          </a:cubicBezTo>
                          <a:cubicBezTo>
                            <a:pt x="67" y="52"/>
                            <a:pt x="52" y="67"/>
                            <a:pt x="33" y="67"/>
                          </a:cubicBezTo>
                          <a:cubicBezTo>
                            <a:pt x="15" y="67"/>
                            <a:pt x="0" y="52"/>
                            <a:pt x="0" y="33"/>
                          </a:cubicBezTo>
                          <a:cubicBezTo>
                            <a:pt x="0" y="15"/>
                            <a:pt x="15" y="0"/>
                            <a:pt x="34" y="0"/>
                          </a:cubicBezTo>
                          <a:close/>
                          <a:moveTo>
                            <a:pt x="33" y="65"/>
                          </a:moveTo>
                          <a:cubicBezTo>
                            <a:pt x="52" y="64"/>
                            <a:pt x="65" y="50"/>
                            <a:pt x="65" y="33"/>
                          </a:cubicBezTo>
                          <a:cubicBezTo>
                            <a:pt x="65" y="15"/>
                            <a:pt x="50" y="2"/>
                            <a:pt x="34" y="2"/>
                          </a:cubicBezTo>
                          <a:cubicBezTo>
                            <a:pt x="17" y="2"/>
                            <a:pt x="2" y="15"/>
                            <a:pt x="2" y="33"/>
                          </a:cubicBezTo>
                          <a:cubicBezTo>
                            <a:pt x="2" y="49"/>
                            <a:pt x="14" y="64"/>
                            <a:pt x="33" y="65"/>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8" name="Freeform 63">
                      <a:extLst>
                        <a:ext uri="{FF2B5EF4-FFF2-40B4-BE49-F238E27FC236}">
                          <a16:creationId xmlns:a16="http://schemas.microsoft.com/office/drawing/2014/main" id="{C11E7A61-C508-49BE-8791-C583086FE537}"/>
                        </a:ext>
                      </a:extLst>
                    </p:cNvPr>
                    <p:cNvSpPr>
                      <a:spLocks/>
                    </p:cNvSpPr>
                    <p:nvPr/>
                  </p:nvSpPr>
                  <p:spPr bwMode="auto">
                    <a:xfrm>
                      <a:off x="508000" y="1757363"/>
                      <a:ext cx="219075" cy="34925"/>
                    </a:xfrm>
                    <a:custGeom>
                      <a:avLst/>
                      <a:gdLst>
                        <a:gd name="T0" fmla="*/ 0 w 69"/>
                        <a:gd name="T1" fmla="*/ 11 h 11"/>
                        <a:gd name="T2" fmla="*/ 0 w 69"/>
                        <a:gd name="T3" fmla="*/ 2 h 11"/>
                        <a:gd name="T4" fmla="*/ 1 w 69"/>
                        <a:gd name="T5" fmla="*/ 2 h 11"/>
                        <a:gd name="T6" fmla="*/ 9 w 69"/>
                        <a:gd name="T7" fmla="*/ 2 h 11"/>
                        <a:gd name="T8" fmla="*/ 10 w 69"/>
                        <a:gd name="T9" fmla="*/ 1 h 11"/>
                        <a:gd name="T10" fmla="*/ 10 w 69"/>
                        <a:gd name="T11" fmla="*/ 0 h 11"/>
                        <a:gd name="T12" fmla="*/ 34 w 69"/>
                        <a:gd name="T13" fmla="*/ 9 h 11"/>
                        <a:gd name="T14" fmla="*/ 59 w 69"/>
                        <a:gd name="T15" fmla="*/ 1 h 11"/>
                        <a:gd name="T16" fmla="*/ 59 w 69"/>
                        <a:gd name="T17" fmla="*/ 2 h 11"/>
                        <a:gd name="T18" fmla="*/ 68 w 69"/>
                        <a:gd name="T19" fmla="*/ 2 h 11"/>
                        <a:gd name="T20" fmla="*/ 69 w 69"/>
                        <a:gd name="T21" fmla="*/ 2 h 11"/>
                        <a:gd name="T22" fmla="*/ 69 w 69"/>
                        <a:gd name="T23" fmla="*/ 11 h 11"/>
                        <a:gd name="T24" fmla="*/ 0 w 69"/>
                        <a:gd name="T25"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1">
                          <a:moveTo>
                            <a:pt x="0" y="11"/>
                          </a:moveTo>
                          <a:cubicBezTo>
                            <a:pt x="0" y="8"/>
                            <a:pt x="0" y="5"/>
                            <a:pt x="0" y="2"/>
                          </a:cubicBezTo>
                          <a:cubicBezTo>
                            <a:pt x="1" y="2"/>
                            <a:pt x="1" y="2"/>
                            <a:pt x="1" y="2"/>
                          </a:cubicBezTo>
                          <a:cubicBezTo>
                            <a:pt x="3" y="2"/>
                            <a:pt x="6" y="2"/>
                            <a:pt x="9" y="2"/>
                          </a:cubicBezTo>
                          <a:cubicBezTo>
                            <a:pt x="10" y="2"/>
                            <a:pt x="10" y="2"/>
                            <a:pt x="10" y="1"/>
                          </a:cubicBezTo>
                          <a:cubicBezTo>
                            <a:pt x="10" y="0"/>
                            <a:pt x="10" y="0"/>
                            <a:pt x="10" y="0"/>
                          </a:cubicBezTo>
                          <a:cubicBezTo>
                            <a:pt x="17" y="6"/>
                            <a:pt x="25" y="9"/>
                            <a:pt x="34" y="9"/>
                          </a:cubicBezTo>
                          <a:cubicBezTo>
                            <a:pt x="43" y="9"/>
                            <a:pt x="52" y="6"/>
                            <a:pt x="59" y="1"/>
                          </a:cubicBezTo>
                          <a:cubicBezTo>
                            <a:pt x="59" y="1"/>
                            <a:pt x="59" y="1"/>
                            <a:pt x="59" y="2"/>
                          </a:cubicBezTo>
                          <a:cubicBezTo>
                            <a:pt x="62" y="2"/>
                            <a:pt x="65" y="2"/>
                            <a:pt x="68" y="2"/>
                          </a:cubicBezTo>
                          <a:cubicBezTo>
                            <a:pt x="69" y="2"/>
                            <a:pt x="69" y="2"/>
                            <a:pt x="69" y="2"/>
                          </a:cubicBezTo>
                          <a:cubicBezTo>
                            <a:pt x="69" y="5"/>
                            <a:pt x="69" y="8"/>
                            <a:pt x="69" y="11"/>
                          </a:cubicBezTo>
                          <a:cubicBezTo>
                            <a:pt x="46" y="11"/>
                            <a:pt x="23" y="11"/>
                            <a:pt x="0" y="1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79" name="Freeform 64">
                      <a:extLst>
                        <a:ext uri="{FF2B5EF4-FFF2-40B4-BE49-F238E27FC236}">
                          <a16:creationId xmlns:a16="http://schemas.microsoft.com/office/drawing/2014/main" id="{A2690EFE-F5A3-4EF6-B4A8-EDC4A2EB7E38}"/>
                        </a:ext>
                      </a:extLst>
                    </p:cNvPr>
                    <p:cNvSpPr>
                      <a:spLocks noEditPoints="1"/>
                    </p:cNvSpPr>
                    <p:nvPr/>
                  </p:nvSpPr>
                  <p:spPr bwMode="auto">
                    <a:xfrm>
                      <a:off x="523875" y="1573213"/>
                      <a:ext cx="187325" cy="187325"/>
                    </a:xfrm>
                    <a:custGeom>
                      <a:avLst/>
                      <a:gdLst>
                        <a:gd name="T0" fmla="*/ 30 w 59"/>
                        <a:gd name="T1" fmla="*/ 0 h 59"/>
                        <a:gd name="T2" fmla="*/ 59 w 59"/>
                        <a:gd name="T3" fmla="*/ 29 h 59"/>
                        <a:gd name="T4" fmla="*/ 29 w 59"/>
                        <a:gd name="T5" fmla="*/ 59 h 59"/>
                        <a:gd name="T6" fmla="*/ 0 w 59"/>
                        <a:gd name="T7" fmla="*/ 29 h 59"/>
                        <a:gd name="T8" fmla="*/ 30 w 59"/>
                        <a:gd name="T9" fmla="*/ 0 h 59"/>
                        <a:gd name="T10" fmla="*/ 32 w 59"/>
                        <a:gd name="T11" fmla="*/ 17 h 59"/>
                        <a:gd name="T12" fmla="*/ 32 w 59"/>
                        <a:gd name="T13" fmla="*/ 17 h 59"/>
                        <a:gd name="T14" fmla="*/ 32 w 59"/>
                        <a:gd name="T15" fmla="*/ 17 h 59"/>
                        <a:gd name="T16" fmla="*/ 34 w 59"/>
                        <a:gd name="T17" fmla="*/ 20 h 59"/>
                        <a:gd name="T18" fmla="*/ 35 w 59"/>
                        <a:gd name="T19" fmla="*/ 20 h 59"/>
                        <a:gd name="T20" fmla="*/ 39 w 59"/>
                        <a:gd name="T21" fmla="*/ 20 h 59"/>
                        <a:gd name="T22" fmla="*/ 43 w 59"/>
                        <a:gd name="T23" fmla="*/ 19 h 59"/>
                        <a:gd name="T24" fmla="*/ 41 w 59"/>
                        <a:gd name="T25" fmla="*/ 16 h 59"/>
                        <a:gd name="T26" fmla="*/ 34 w 59"/>
                        <a:gd name="T27" fmla="*/ 12 h 59"/>
                        <a:gd name="T28" fmla="*/ 32 w 59"/>
                        <a:gd name="T29" fmla="*/ 11 h 59"/>
                        <a:gd name="T30" fmla="*/ 32 w 59"/>
                        <a:gd name="T31" fmla="*/ 9 h 59"/>
                        <a:gd name="T32" fmla="*/ 29 w 59"/>
                        <a:gd name="T33" fmla="*/ 9 h 59"/>
                        <a:gd name="T34" fmla="*/ 29 w 59"/>
                        <a:gd name="T35" fmla="*/ 11 h 59"/>
                        <a:gd name="T36" fmla="*/ 25 w 59"/>
                        <a:gd name="T37" fmla="*/ 12 h 59"/>
                        <a:gd name="T38" fmla="*/ 18 w 59"/>
                        <a:gd name="T39" fmla="*/ 19 h 59"/>
                        <a:gd name="T40" fmla="*/ 23 w 59"/>
                        <a:gd name="T41" fmla="*/ 29 h 59"/>
                        <a:gd name="T42" fmla="*/ 28 w 59"/>
                        <a:gd name="T43" fmla="*/ 30 h 59"/>
                        <a:gd name="T44" fmla="*/ 29 w 59"/>
                        <a:gd name="T45" fmla="*/ 31 h 59"/>
                        <a:gd name="T46" fmla="*/ 29 w 59"/>
                        <a:gd name="T47" fmla="*/ 37 h 59"/>
                        <a:gd name="T48" fmla="*/ 29 w 59"/>
                        <a:gd name="T49" fmla="*/ 38 h 59"/>
                        <a:gd name="T50" fmla="*/ 25 w 59"/>
                        <a:gd name="T51" fmla="*/ 33 h 59"/>
                        <a:gd name="T52" fmla="*/ 17 w 59"/>
                        <a:gd name="T53" fmla="*/ 34 h 59"/>
                        <a:gd name="T54" fmla="*/ 17 w 59"/>
                        <a:gd name="T55" fmla="*/ 34 h 59"/>
                        <a:gd name="T56" fmla="*/ 17 w 59"/>
                        <a:gd name="T57" fmla="*/ 35 h 59"/>
                        <a:gd name="T58" fmla="*/ 25 w 59"/>
                        <a:gd name="T59" fmla="*/ 43 h 59"/>
                        <a:gd name="T60" fmla="*/ 29 w 59"/>
                        <a:gd name="T61" fmla="*/ 44 h 59"/>
                        <a:gd name="T62" fmla="*/ 29 w 59"/>
                        <a:gd name="T63" fmla="*/ 48 h 59"/>
                        <a:gd name="T64" fmla="*/ 32 w 59"/>
                        <a:gd name="T65" fmla="*/ 48 h 59"/>
                        <a:gd name="T66" fmla="*/ 32 w 59"/>
                        <a:gd name="T67" fmla="*/ 44 h 59"/>
                        <a:gd name="T68" fmla="*/ 32 w 59"/>
                        <a:gd name="T69" fmla="*/ 44 h 59"/>
                        <a:gd name="T70" fmla="*/ 32 w 59"/>
                        <a:gd name="T71" fmla="*/ 44 h 59"/>
                        <a:gd name="T72" fmla="*/ 40 w 59"/>
                        <a:gd name="T73" fmla="*/ 41 h 59"/>
                        <a:gd name="T74" fmla="*/ 38 w 59"/>
                        <a:gd name="T75" fmla="*/ 25 h 59"/>
                        <a:gd name="T76" fmla="*/ 32 w 59"/>
                        <a:gd name="T77" fmla="*/ 23 h 59"/>
                        <a:gd name="T78" fmla="*/ 32 w 59"/>
                        <a:gd name="T79" fmla="*/ 23 h 59"/>
                        <a:gd name="T80" fmla="*/ 32 w 59"/>
                        <a:gd name="T81"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9" h="59">
                          <a:moveTo>
                            <a:pt x="30" y="0"/>
                          </a:moveTo>
                          <a:cubicBezTo>
                            <a:pt x="46" y="0"/>
                            <a:pt x="58" y="14"/>
                            <a:pt x="59" y="29"/>
                          </a:cubicBezTo>
                          <a:cubicBezTo>
                            <a:pt x="59" y="45"/>
                            <a:pt x="45" y="59"/>
                            <a:pt x="29" y="59"/>
                          </a:cubicBezTo>
                          <a:cubicBezTo>
                            <a:pt x="13" y="59"/>
                            <a:pt x="0" y="45"/>
                            <a:pt x="0" y="29"/>
                          </a:cubicBezTo>
                          <a:cubicBezTo>
                            <a:pt x="0" y="13"/>
                            <a:pt x="14" y="0"/>
                            <a:pt x="30" y="0"/>
                          </a:cubicBezTo>
                          <a:close/>
                          <a:moveTo>
                            <a:pt x="32" y="17"/>
                          </a:moveTo>
                          <a:cubicBezTo>
                            <a:pt x="32" y="17"/>
                            <a:pt x="32" y="17"/>
                            <a:pt x="32" y="17"/>
                          </a:cubicBezTo>
                          <a:cubicBezTo>
                            <a:pt x="32" y="17"/>
                            <a:pt x="32" y="17"/>
                            <a:pt x="32" y="17"/>
                          </a:cubicBezTo>
                          <a:cubicBezTo>
                            <a:pt x="33" y="18"/>
                            <a:pt x="34" y="19"/>
                            <a:pt x="34" y="20"/>
                          </a:cubicBezTo>
                          <a:cubicBezTo>
                            <a:pt x="34" y="20"/>
                            <a:pt x="35" y="20"/>
                            <a:pt x="35" y="20"/>
                          </a:cubicBezTo>
                          <a:cubicBezTo>
                            <a:pt x="36" y="20"/>
                            <a:pt x="38" y="20"/>
                            <a:pt x="39" y="20"/>
                          </a:cubicBezTo>
                          <a:cubicBezTo>
                            <a:pt x="40" y="19"/>
                            <a:pt x="41" y="19"/>
                            <a:pt x="43" y="19"/>
                          </a:cubicBezTo>
                          <a:cubicBezTo>
                            <a:pt x="42" y="18"/>
                            <a:pt x="42" y="17"/>
                            <a:pt x="41" y="16"/>
                          </a:cubicBezTo>
                          <a:cubicBezTo>
                            <a:pt x="40" y="13"/>
                            <a:pt x="37" y="12"/>
                            <a:pt x="34" y="12"/>
                          </a:cubicBezTo>
                          <a:cubicBezTo>
                            <a:pt x="34" y="11"/>
                            <a:pt x="33" y="11"/>
                            <a:pt x="32" y="11"/>
                          </a:cubicBezTo>
                          <a:cubicBezTo>
                            <a:pt x="32" y="10"/>
                            <a:pt x="32" y="10"/>
                            <a:pt x="32" y="9"/>
                          </a:cubicBezTo>
                          <a:cubicBezTo>
                            <a:pt x="31" y="9"/>
                            <a:pt x="30" y="9"/>
                            <a:pt x="29" y="9"/>
                          </a:cubicBezTo>
                          <a:cubicBezTo>
                            <a:pt x="29" y="10"/>
                            <a:pt x="29" y="11"/>
                            <a:pt x="29" y="11"/>
                          </a:cubicBezTo>
                          <a:cubicBezTo>
                            <a:pt x="27" y="11"/>
                            <a:pt x="26" y="11"/>
                            <a:pt x="25" y="12"/>
                          </a:cubicBezTo>
                          <a:cubicBezTo>
                            <a:pt x="21" y="13"/>
                            <a:pt x="18" y="15"/>
                            <a:pt x="18" y="19"/>
                          </a:cubicBezTo>
                          <a:cubicBezTo>
                            <a:pt x="17" y="23"/>
                            <a:pt x="19" y="27"/>
                            <a:pt x="23" y="29"/>
                          </a:cubicBezTo>
                          <a:cubicBezTo>
                            <a:pt x="25" y="29"/>
                            <a:pt x="26" y="30"/>
                            <a:pt x="28" y="30"/>
                          </a:cubicBezTo>
                          <a:cubicBezTo>
                            <a:pt x="28" y="30"/>
                            <a:pt x="29" y="31"/>
                            <a:pt x="29" y="31"/>
                          </a:cubicBezTo>
                          <a:cubicBezTo>
                            <a:pt x="29" y="33"/>
                            <a:pt x="29" y="35"/>
                            <a:pt x="29" y="37"/>
                          </a:cubicBezTo>
                          <a:cubicBezTo>
                            <a:pt x="29" y="37"/>
                            <a:pt x="29" y="37"/>
                            <a:pt x="29" y="38"/>
                          </a:cubicBezTo>
                          <a:cubicBezTo>
                            <a:pt x="26" y="37"/>
                            <a:pt x="26" y="35"/>
                            <a:pt x="25" y="33"/>
                          </a:cubicBezTo>
                          <a:cubicBezTo>
                            <a:pt x="22" y="34"/>
                            <a:pt x="19" y="34"/>
                            <a:pt x="17" y="34"/>
                          </a:cubicBezTo>
                          <a:cubicBezTo>
                            <a:pt x="17" y="34"/>
                            <a:pt x="17" y="34"/>
                            <a:pt x="17" y="34"/>
                          </a:cubicBezTo>
                          <a:cubicBezTo>
                            <a:pt x="17" y="35"/>
                            <a:pt x="17" y="35"/>
                            <a:pt x="17" y="35"/>
                          </a:cubicBezTo>
                          <a:cubicBezTo>
                            <a:pt x="18" y="39"/>
                            <a:pt x="20" y="42"/>
                            <a:pt x="25" y="43"/>
                          </a:cubicBezTo>
                          <a:cubicBezTo>
                            <a:pt x="26" y="44"/>
                            <a:pt x="27" y="44"/>
                            <a:pt x="29" y="44"/>
                          </a:cubicBezTo>
                          <a:cubicBezTo>
                            <a:pt x="29" y="45"/>
                            <a:pt x="29" y="47"/>
                            <a:pt x="29" y="48"/>
                          </a:cubicBezTo>
                          <a:cubicBezTo>
                            <a:pt x="30" y="48"/>
                            <a:pt x="31" y="48"/>
                            <a:pt x="32" y="48"/>
                          </a:cubicBezTo>
                          <a:cubicBezTo>
                            <a:pt x="32" y="47"/>
                            <a:pt x="32" y="45"/>
                            <a:pt x="32" y="44"/>
                          </a:cubicBezTo>
                          <a:cubicBezTo>
                            <a:pt x="32" y="44"/>
                            <a:pt x="32" y="44"/>
                            <a:pt x="32" y="44"/>
                          </a:cubicBezTo>
                          <a:cubicBezTo>
                            <a:pt x="32" y="44"/>
                            <a:pt x="32" y="44"/>
                            <a:pt x="32" y="44"/>
                          </a:cubicBezTo>
                          <a:cubicBezTo>
                            <a:pt x="35" y="44"/>
                            <a:pt x="38" y="43"/>
                            <a:pt x="40" y="41"/>
                          </a:cubicBezTo>
                          <a:cubicBezTo>
                            <a:pt x="45" y="37"/>
                            <a:pt x="45" y="28"/>
                            <a:pt x="38" y="25"/>
                          </a:cubicBezTo>
                          <a:cubicBezTo>
                            <a:pt x="36" y="25"/>
                            <a:pt x="34" y="24"/>
                            <a:pt x="32" y="23"/>
                          </a:cubicBezTo>
                          <a:cubicBezTo>
                            <a:pt x="32" y="23"/>
                            <a:pt x="32" y="23"/>
                            <a:pt x="32" y="23"/>
                          </a:cubicBezTo>
                          <a:cubicBezTo>
                            <a:pt x="32" y="21"/>
                            <a:pt x="32" y="19"/>
                            <a:pt x="32" y="1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0" name="Freeform 65">
                      <a:extLst>
                        <a:ext uri="{FF2B5EF4-FFF2-40B4-BE49-F238E27FC236}">
                          <a16:creationId xmlns:a16="http://schemas.microsoft.com/office/drawing/2014/main" id="{1D24A6DB-ACF2-4667-9DEA-98B9A250C8F3}"/>
                        </a:ext>
                      </a:extLst>
                    </p:cNvPr>
                    <p:cNvSpPr>
                      <a:spLocks/>
                    </p:cNvSpPr>
                    <p:nvPr/>
                  </p:nvSpPr>
                  <p:spPr bwMode="auto">
                    <a:xfrm>
                      <a:off x="625475" y="1671638"/>
                      <a:ext cx="9525" cy="22225"/>
                    </a:xfrm>
                    <a:custGeom>
                      <a:avLst/>
                      <a:gdLst>
                        <a:gd name="T0" fmla="*/ 0 w 3"/>
                        <a:gd name="T1" fmla="*/ 0 h 7"/>
                        <a:gd name="T2" fmla="*/ 3 w 3"/>
                        <a:gd name="T3" fmla="*/ 4 h 7"/>
                        <a:gd name="T4" fmla="*/ 0 w 3"/>
                        <a:gd name="T5" fmla="*/ 7 h 7"/>
                        <a:gd name="T6" fmla="*/ 0 w 3"/>
                        <a:gd name="T7" fmla="*/ 0 h 7"/>
                      </a:gdLst>
                      <a:ahLst/>
                      <a:cxnLst>
                        <a:cxn ang="0">
                          <a:pos x="T0" y="T1"/>
                        </a:cxn>
                        <a:cxn ang="0">
                          <a:pos x="T2" y="T3"/>
                        </a:cxn>
                        <a:cxn ang="0">
                          <a:pos x="T4" y="T5"/>
                        </a:cxn>
                        <a:cxn ang="0">
                          <a:pos x="T6" y="T7"/>
                        </a:cxn>
                      </a:cxnLst>
                      <a:rect l="0" t="0" r="r" b="b"/>
                      <a:pathLst>
                        <a:path w="3" h="7">
                          <a:moveTo>
                            <a:pt x="0" y="0"/>
                          </a:moveTo>
                          <a:cubicBezTo>
                            <a:pt x="2" y="1"/>
                            <a:pt x="3" y="2"/>
                            <a:pt x="3" y="4"/>
                          </a:cubicBezTo>
                          <a:cubicBezTo>
                            <a:pt x="3" y="6"/>
                            <a:pt x="2" y="7"/>
                            <a:pt x="0" y="7"/>
                          </a:cubicBezTo>
                          <a:cubicBezTo>
                            <a:pt x="0" y="5"/>
                            <a:pt x="0" y="3"/>
                            <a:pt x="0"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1" name="Freeform 66">
                      <a:extLst>
                        <a:ext uri="{FF2B5EF4-FFF2-40B4-BE49-F238E27FC236}">
                          <a16:creationId xmlns:a16="http://schemas.microsoft.com/office/drawing/2014/main" id="{D1CE7C1D-D0FB-4C19-A7A8-B33BD93458ED}"/>
                        </a:ext>
                      </a:extLst>
                    </p:cNvPr>
                    <p:cNvSpPr>
                      <a:spLocks/>
                    </p:cNvSpPr>
                    <p:nvPr/>
                  </p:nvSpPr>
                  <p:spPr bwMode="auto">
                    <a:xfrm>
                      <a:off x="606425" y="1627188"/>
                      <a:ext cx="9525" cy="15875"/>
                    </a:xfrm>
                    <a:custGeom>
                      <a:avLst/>
                      <a:gdLst>
                        <a:gd name="T0" fmla="*/ 3 w 3"/>
                        <a:gd name="T1" fmla="*/ 0 h 5"/>
                        <a:gd name="T2" fmla="*/ 3 w 3"/>
                        <a:gd name="T3" fmla="*/ 5 h 5"/>
                        <a:gd name="T4" fmla="*/ 0 w 3"/>
                        <a:gd name="T5" fmla="*/ 3 h 5"/>
                        <a:gd name="T6" fmla="*/ 3 w 3"/>
                        <a:gd name="T7" fmla="*/ 0 h 5"/>
                      </a:gdLst>
                      <a:ahLst/>
                      <a:cxnLst>
                        <a:cxn ang="0">
                          <a:pos x="T0" y="T1"/>
                        </a:cxn>
                        <a:cxn ang="0">
                          <a:pos x="T2" y="T3"/>
                        </a:cxn>
                        <a:cxn ang="0">
                          <a:pos x="T4" y="T5"/>
                        </a:cxn>
                        <a:cxn ang="0">
                          <a:pos x="T6" y="T7"/>
                        </a:cxn>
                      </a:cxnLst>
                      <a:rect l="0" t="0" r="r" b="b"/>
                      <a:pathLst>
                        <a:path w="3" h="5">
                          <a:moveTo>
                            <a:pt x="3" y="0"/>
                          </a:moveTo>
                          <a:cubicBezTo>
                            <a:pt x="3" y="2"/>
                            <a:pt x="3" y="4"/>
                            <a:pt x="3" y="5"/>
                          </a:cubicBezTo>
                          <a:cubicBezTo>
                            <a:pt x="1" y="5"/>
                            <a:pt x="0" y="4"/>
                            <a:pt x="0" y="3"/>
                          </a:cubicBezTo>
                          <a:cubicBezTo>
                            <a:pt x="0" y="1"/>
                            <a:pt x="1" y="0"/>
                            <a:pt x="3"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2" name="Group 421">
                    <a:extLst>
                      <a:ext uri="{FF2B5EF4-FFF2-40B4-BE49-F238E27FC236}">
                        <a16:creationId xmlns:a16="http://schemas.microsoft.com/office/drawing/2014/main" id="{A886C9AB-DE17-47C5-9A73-3225AC99A4A7}"/>
                      </a:ext>
                    </a:extLst>
                  </p:cNvPr>
                  <p:cNvGrpSpPr/>
                  <p:nvPr/>
                </p:nvGrpSpPr>
                <p:grpSpPr>
                  <a:xfrm>
                    <a:off x="438150" y="1566863"/>
                    <a:ext cx="358775" cy="446088"/>
                    <a:chOff x="438150" y="1906588"/>
                    <a:chExt cx="358775" cy="446088"/>
                  </a:xfrm>
                </p:grpSpPr>
                <p:sp>
                  <p:nvSpPr>
                    <p:cNvPr id="282" name="Freeform 67">
                      <a:extLst>
                        <a:ext uri="{FF2B5EF4-FFF2-40B4-BE49-F238E27FC236}">
                          <a16:creationId xmlns:a16="http://schemas.microsoft.com/office/drawing/2014/main" id="{5BA24134-3B26-4E40-8AAA-57A77D19DDDC}"/>
                        </a:ext>
                      </a:extLst>
                    </p:cNvPr>
                    <p:cNvSpPr>
                      <a:spLocks noEditPoints="1"/>
                    </p:cNvSpPr>
                    <p:nvPr/>
                  </p:nvSpPr>
                  <p:spPr bwMode="auto">
                    <a:xfrm>
                      <a:off x="628650" y="1906588"/>
                      <a:ext cx="168275" cy="169863"/>
                    </a:xfrm>
                    <a:custGeom>
                      <a:avLst/>
                      <a:gdLst>
                        <a:gd name="T0" fmla="*/ 36 w 53"/>
                        <a:gd name="T1" fmla="*/ 0 h 53"/>
                        <a:gd name="T2" fmla="*/ 39 w 53"/>
                        <a:gd name="T3" fmla="*/ 6 h 53"/>
                        <a:gd name="T4" fmla="*/ 39 w 53"/>
                        <a:gd name="T5" fmla="*/ 21 h 53"/>
                        <a:gd name="T6" fmla="*/ 39 w 53"/>
                        <a:gd name="T7" fmla="*/ 22 h 53"/>
                        <a:gd name="T8" fmla="*/ 47 w 53"/>
                        <a:gd name="T9" fmla="*/ 22 h 53"/>
                        <a:gd name="T10" fmla="*/ 49 w 53"/>
                        <a:gd name="T11" fmla="*/ 23 h 53"/>
                        <a:gd name="T12" fmla="*/ 51 w 53"/>
                        <a:gd name="T13" fmla="*/ 29 h 53"/>
                        <a:gd name="T14" fmla="*/ 49 w 53"/>
                        <a:gd name="T15" fmla="*/ 31 h 53"/>
                        <a:gd name="T16" fmla="*/ 30 w 53"/>
                        <a:gd name="T17" fmla="*/ 50 h 53"/>
                        <a:gd name="T18" fmla="*/ 23 w 53"/>
                        <a:gd name="T19" fmla="*/ 50 h 53"/>
                        <a:gd name="T20" fmla="*/ 2 w 53"/>
                        <a:gd name="T21" fmla="*/ 30 h 53"/>
                        <a:gd name="T22" fmla="*/ 1 w 53"/>
                        <a:gd name="T23" fmla="*/ 25 h 53"/>
                        <a:gd name="T24" fmla="*/ 5 w 53"/>
                        <a:gd name="T25" fmla="*/ 22 h 53"/>
                        <a:gd name="T26" fmla="*/ 13 w 53"/>
                        <a:gd name="T27" fmla="*/ 22 h 53"/>
                        <a:gd name="T28" fmla="*/ 13 w 53"/>
                        <a:gd name="T29" fmla="*/ 21 h 53"/>
                        <a:gd name="T30" fmla="*/ 13 w 53"/>
                        <a:gd name="T31" fmla="*/ 6 h 53"/>
                        <a:gd name="T32" fmla="*/ 17 w 53"/>
                        <a:gd name="T33" fmla="*/ 0 h 53"/>
                        <a:gd name="T34" fmla="*/ 36 w 53"/>
                        <a:gd name="T35" fmla="*/ 0 h 53"/>
                        <a:gd name="T36" fmla="*/ 26 w 53"/>
                        <a:gd name="T37" fmla="*/ 42 h 53"/>
                        <a:gd name="T38" fmla="*/ 37 w 53"/>
                        <a:gd name="T39" fmla="*/ 31 h 53"/>
                        <a:gd name="T40" fmla="*/ 36 w 53"/>
                        <a:gd name="T41" fmla="*/ 31 h 53"/>
                        <a:gd name="T42" fmla="*/ 31 w 53"/>
                        <a:gd name="T43" fmla="*/ 26 h 53"/>
                        <a:gd name="T44" fmla="*/ 31 w 53"/>
                        <a:gd name="T45" fmla="*/ 14 h 53"/>
                        <a:gd name="T46" fmla="*/ 31 w 53"/>
                        <a:gd name="T47" fmla="*/ 9 h 53"/>
                        <a:gd name="T48" fmla="*/ 22 w 53"/>
                        <a:gd name="T49" fmla="*/ 9 h 53"/>
                        <a:gd name="T50" fmla="*/ 22 w 53"/>
                        <a:gd name="T51" fmla="*/ 11 h 53"/>
                        <a:gd name="T52" fmla="*/ 22 w 53"/>
                        <a:gd name="T53" fmla="*/ 27 h 53"/>
                        <a:gd name="T54" fmla="*/ 18 w 53"/>
                        <a:gd name="T55" fmla="*/ 31 h 53"/>
                        <a:gd name="T56" fmla="*/ 16 w 53"/>
                        <a:gd name="T57" fmla="*/ 31 h 53"/>
                        <a:gd name="T58" fmla="*/ 26 w 53"/>
                        <a:gd name="T59"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3">
                          <a:moveTo>
                            <a:pt x="36" y="0"/>
                          </a:moveTo>
                          <a:cubicBezTo>
                            <a:pt x="39" y="2"/>
                            <a:pt x="39" y="3"/>
                            <a:pt x="39" y="6"/>
                          </a:cubicBezTo>
                          <a:cubicBezTo>
                            <a:pt x="39" y="11"/>
                            <a:pt x="39" y="16"/>
                            <a:pt x="39" y="21"/>
                          </a:cubicBezTo>
                          <a:cubicBezTo>
                            <a:pt x="39" y="21"/>
                            <a:pt x="39" y="22"/>
                            <a:pt x="39" y="22"/>
                          </a:cubicBezTo>
                          <a:cubicBezTo>
                            <a:pt x="42" y="22"/>
                            <a:pt x="45" y="22"/>
                            <a:pt x="47" y="22"/>
                          </a:cubicBezTo>
                          <a:cubicBezTo>
                            <a:pt x="48" y="22"/>
                            <a:pt x="49" y="23"/>
                            <a:pt x="49" y="23"/>
                          </a:cubicBezTo>
                          <a:cubicBezTo>
                            <a:pt x="52" y="24"/>
                            <a:pt x="53" y="27"/>
                            <a:pt x="51" y="29"/>
                          </a:cubicBezTo>
                          <a:cubicBezTo>
                            <a:pt x="51" y="30"/>
                            <a:pt x="50" y="31"/>
                            <a:pt x="49" y="31"/>
                          </a:cubicBezTo>
                          <a:cubicBezTo>
                            <a:pt x="43" y="38"/>
                            <a:pt x="36" y="44"/>
                            <a:pt x="30" y="50"/>
                          </a:cubicBezTo>
                          <a:cubicBezTo>
                            <a:pt x="28" y="53"/>
                            <a:pt x="25" y="53"/>
                            <a:pt x="23" y="50"/>
                          </a:cubicBezTo>
                          <a:cubicBezTo>
                            <a:pt x="16" y="44"/>
                            <a:pt x="9" y="37"/>
                            <a:pt x="2" y="30"/>
                          </a:cubicBezTo>
                          <a:cubicBezTo>
                            <a:pt x="1" y="29"/>
                            <a:pt x="0" y="27"/>
                            <a:pt x="1" y="25"/>
                          </a:cubicBezTo>
                          <a:cubicBezTo>
                            <a:pt x="2" y="23"/>
                            <a:pt x="3" y="22"/>
                            <a:pt x="5" y="22"/>
                          </a:cubicBezTo>
                          <a:cubicBezTo>
                            <a:pt x="8" y="22"/>
                            <a:pt x="11" y="22"/>
                            <a:pt x="13" y="22"/>
                          </a:cubicBezTo>
                          <a:cubicBezTo>
                            <a:pt x="13" y="22"/>
                            <a:pt x="13" y="21"/>
                            <a:pt x="13" y="21"/>
                          </a:cubicBezTo>
                          <a:cubicBezTo>
                            <a:pt x="13" y="16"/>
                            <a:pt x="14" y="11"/>
                            <a:pt x="13" y="6"/>
                          </a:cubicBezTo>
                          <a:cubicBezTo>
                            <a:pt x="13" y="3"/>
                            <a:pt x="14" y="2"/>
                            <a:pt x="17" y="0"/>
                          </a:cubicBezTo>
                          <a:cubicBezTo>
                            <a:pt x="23" y="0"/>
                            <a:pt x="30" y="0"/>
                            <a:pt x="36" y="0"/>
                          </a:cubicBezTo>
                          <a:close/>
                          <a:moveTo>
                            <a:pt x="26" y="42"/>
                          </a:moveTo>
                          <a:cubicBezTo>
                            <a:pt x="30" y="38"/>
                            <a:pt x="33" y="35"/>
                            <a:pt x="37" y="31"/>
                          </a:cubicBezTo>
                          <a:cubicBezTo>
                            <a:pt x="36" y="31"/>
                            <a:pt x="36" y="31"/>
                            <a:pt x="36" y="31"/>
                          </a:cubicBezTo>
                          <a:cubicBezTo>
                            <a:pt x="32" y="31"/>
                            <a:pt x="31" y="29"/>
                            <a:pt x="31" y="26"/>
                          </a:cubicBezTo>
                          <a:cubicBezTo>
                            <a:pt x="31" y="22"/>
                            <a:pt x="31" y="18"/>
                            <a:pt x="31" y="14"/>
                          </a:cubicBezTo>
                          <a:cubicBezTo>
                            <a:pt x="31" y="13"/>
                            <a:pt x="31" y="11"/>
                            <a:pt x="31" y="9"/>
                          </a:cubicBezTo>
                          <a:cubicBezTo>
                            <a:pt x="28" y="9"/>
                            <a:pt x="25" y="9"/>
                            <a:pt x="22" y="9"/>
                          </a:cubicBezTo>
                          <a:cubicBezTo>
                            <a:pt x="22" y="10"/>
                            <a:pt x="22" y="10"/>
                            <a:pt x="22" y="11"/>
                          </a:cubicBezTo>
                          <a:cubicBezTo>
                            <a:pt x="22" y="16"/>
                            <a:pt x="22" y="21"/>
                            <a:pt x="22" y="27"/>
                          </a:cubicBezTo>
                          <a:cubicBezTo>
                            <a:pt x="22" y="29"/>
                            <a:pt x="20" y="31"/>
                            <a:pt x="18" y="31"/>
                          </a:cubicBezTo>
                          <a:cubicBezTo>
                            <a:pt x="17" y="31"/>
                            <a:pt x="17" y="31"/>
                            <a:pt x="16" y="31"/>
                          </a:cubicBezTo>
                          <a:cubicBezTo>
                            <a:pt x="20" y="35"/>
                            <a:pt x="23" y="38"/>
                            <a:pt x="26" y="42"/>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3" name="Freeform 68">
                      <a:extLst>
                        <a:ext uri="{FF2B5EF4-FFF2-40B4-BE49-F238E27FC236}">
                          <a16:creationId xmlns:a16="http://schemas.microsoft.com/office/drawing/2014/main" id="{3FA74F7B-C9E7-410A-A73A-71F18563B716}"/>
                        </a:ext>
                      </a:extLst>
                    </p:cNvPr>
                    <p:cNvSpPr>
                      <a:spLocks noEditPoints="1"/>
                    </p:cNvSpPr>
                    <p:nvPr/>
                  </p:nvSpPr>
                  <p:spPr bwMode="auto">
                    <a:xfrm>
                      <a:off x="438150" y="1989138"/>
                      <a:ext cx="330200" cy="363538"/>
                    </a:xfrm>
                    <a:custGeom>
                      <a:avLst/>
                      <a:gdLst>
                        <a:gd name="T0" fmla="*/ 0 w 104"/>
                        <a:gd name="T1" fmla="*/ 56 h 114"/>
                        <a:gd name="T2" fmla="*/ 0 w 104"/>
                        <a:gd name="T3" fmla="*/ 36 h 114"/>
                        <a:gd name="T4" fmla="*/ 7 w 104"/>
                        <a:gd name="T5" fmla="*/ 18 h 114"/>
                        <a:gd name="T6" fmla="*/ 28 w 104"/>
                        <a:gd name="T7" fmla="*/ 4 h 114"/>
                        <a:gd name="T8" fmla="*/ 51 w 104"/>
                        <a:gd name="T9" fmla="*/ 0 h 114"/>
                        <a:gd name="T10" fmla="*/ 56 w 104"/>
                        <a:gd name="T11" fmla="*/ 5 h 114"/>
                        <a:gd name="T12" fmla="*/ 51 w 104"/>
                        <a:gd name="T13" fmla="*/ 9 h 114"/>
                        <a:gd name="T14" fmla="*/ 26 w 104"/>
                        <a:gd name="T15" fmla="*/ 14 h 114"/>
                        <a:gd name="T16" fmla="*/ 14 w 104"/>
                        <a:gd name="T17" fmla="*/ 22 h 114"/>
                        <a:gd name="T18" fmla="*/ 14 w 104"/>
                        <a:gd name="T19" fmla="*/ 47 h 114"/>
                        <a:gd name="T20" fmla="*/ 31 w 104"/>
                        <a:gd name="T21" fmla="*/ 57 h 114"/>
                        <a:gd name="T22" fmla="*/ 78 w 104"/>
                        <a:gd name="T23" fmla="*/ 55 h 114"/>
                        <a:gd name="T24" fmla="*/ 91 w 104"/>
                        <a:gd name="T25" fmla="*/ 46 h 114"/>
                        <a:gd name="T26" fmla="*/ 95 w 104"/>
                        <a:gd name="T27" fmla="*/ 35 h 114"/>
                        <a:gd name="T28" fmla="*/ 99 w 104"/>
                        <a:gd name="T29" fmla="*/ 30 h 114"/>
                        <a:gd name="T30" fmla="*/ 104 w 104"/>
                        <a:gd name="T31" fmla="*/ 35 h 114"/>
                        <a:gd name="T32" fmla="*/ 104 w 104"/>
                        <a:gd name="T33" fmla="*/ 75 h 114"/>
                        <a:gd name="T34" fmla="*/ 92 w 104"/>
                        <a:gd name="T35" fmla="*/ 99 h 114"/>
                        <a:gd name="T36" fmla="*/ 65 w 104"/>
                        <a:gd name="T37" fmla="*/ 111 h 114"/>
                        <a:gd name="T38" fmla="*/ 23 w 104"/>
                        <a:gd name="T39" fmla="*/ 106 h 114"/>
                        <a:gd name="T40" fmla="*/ 6 w 104"/>
                        <a:gd name="T41" fmla="*/ 93 h 114"/>
                        <a:gd name="T42" fmla="*/ 0 w 104"/>
                        <a:gd name="T43" fmla="*/ 77 h 114"/>
                        <a:gd name="T44" fmla="*/ 0 w 104"/>
                        <a:gd name="T45" fmla="*/ 56 h 114"/>
                        <a:gd name="T46" fmla="*/ 95 w 104"/>
                        <a:gd name="T47" fmla="*/ 54 h 114"/>
                        <a:gd name="T48" fmla="*/ 52 w 104"/>
                        <a:gd name="T49" fmla="*/ 69 h 114"/>
                        <a:gd name="T50" fmla="*/ 9 w 104"/>
                        <a:gd name="T51" fmla="*/ 54 h 114"/>
                        <a:gd name="T52" fmla="*/ 13 w 104"/>
                        <a:gd name="T53" fmla="*/ 67 h 114"/>
                        <a:gd name="T54" fmla="*/ 28 w 104"/>
                        <a:gd name="T55" fmla="*/ 78 h 114"/>
                        <a:gd name="T56" fmla="*/ 67 w 104"/>
                        <a:gd name="T57" fmla="*/ 81 h 114"/>
                        <a:gd name="T58" fmla="*/ 87 w 104"/>
                        <a:gd name="T59" fmla="*/ 72 h 114"/>
                        <a:gd name="T60" fmla="*/ 95 w 104"/>
                        <a:gd name="T61" fmla="*/ 54 h 114"/>
                        <a:gd name="T62" fmla="*/ 9 w 104"/>
                        <a:gd name="T63" fmla="*/ 75 h 114"/>
                        <a:gd name="T64" fmla="*/ 15 w 104"/>
                        <a:gd name="T65" fmla="*/ 91 h 114"/>
                        <a:gd name="T66" fmla="*/ 31 w 104"/>
                        <a:gd name="T67" fmla="*/ 100 h 114"/>
                        <a:gd name="T68" fmla="*/ 66 w 104"/>
                        <a:gd name="T69" fmla="*/ 102 h 114"/>
                        <a:gd name="T70" fmla="*/ 85 w 104"/>
                        <a:gd name="T71" fmla="*/ 95 h 114"/>
                        <a:gd name="T72" fmla="*/ 93 w 104"/>
                        <a:gd name="T73" fmla="*/ 86 h 114"/>
                        <a:gd name="T74" fmla="*/ 95 w 104"/>
                        <a:gd name="T75" fmla="*/ 75 h 114"/>
                        <a:gd name="T76" fmla="*/ 9 w 104"/>
                        <a:gd name="T77" fmla="*/ 7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14">
                          <a:moveTo>
                            <a:pt x="0" y="56"/>
                          </a:moveTo>
                          <a:cubicBezTo>
                            <a:pt x="0" y="50"/>
                            <a:pt x="0" y="43"/>
                            <a:pt x="0" y="36"/>
                          </a:cubicBezTo>
                          <a:cubicBezTo>
                            <a:pt x="0" y="29"/>
                            <a:pt x="3" y="23"/>
                            <a:pt x="7" y="18"/>
                          </a:cubicBezTo>
                          <a:cubicBezTo>
                            <a:pt x="13" y="11"/>
                            <a:pt x="20" y="7"/>
                            <a:pt x="28" y="4"/>
                          </a:cubicBezTo>
                          <a:cubicBezTo>
                            <a:pt x="35" y="2"/>
                            <a:pt x="43" y="0"/>
                            <a:pt x="51" y="0"/>
                          </a:cubicBezTo>
                          <a:cubicBezTo>
                            <a:pt x="54" y="0"/>
                            <a:pt x="56" y="2"/>
                            <a:pt x="56" y="5"/>
                          </a:cubicBezTo>
                          <a:cubicBezTo>
                            <a:pt x="56" y="7"/>
                            <a:pt x="54" y="9"/>
                            <a:pt x="51" y="9"/>
                          </a:cubicBezTo>
                          <a:cubicBezTo>
                            <a:pt x="43" y="9"/>
                            <a:pt x="34" y="10"/>
                            <a:pt x="26" y="14"/>
                          </a:cubicBezTo>
                          <a:cubicBezTo>
                            <a:pt x="21" y="16"/>
                            <a:pt x="17" y="19"/>
                            <a:pt x="14" y="22"/>
                          </a:cubicBezTo>
                          <a:cubicBezTo>
                            <a:pt x="7" y="30"/>
                            <a:pt x="7" y="40"/>
                            <a:pt x="14" y="47"/>
                          </a:cubicBezTo>
                          <a:cubicBezTo>
                            <a:pt x="18" y="52"/>
                            <a:pt x="24" y="56"/>
                            <a:pt x="31" y="57"/>
                          </a:cubicBezTo>
                          <a:cubicBezTo>
                            <a:pt x="47" y="62"/>
                            <a:pt x="63" y="62"/>
                            <a:pt x="78" y="55"/>
                          </a:cubicBezTo>
                          <a:cubicBezTo>
                            <a:pt x="83" y="53"/>
                            <a:pt x="88" y="50"/>
                            <a:pt x="91" y="46"/>
                          </a:cubicBezTo>
                          <a:cubicBezTo>
                            <a:pt x="94" y="42"/>
                            <a:pt x="95" y="39"/>
                            <a:pt x="95" y="35"/>
                          </a:cubicBezTo>
                          <a:cubicBezTo>
                            <a:pt x="95" y="32"/>
                            <a:pt x="97" y="30"/>
                            <a:pt x="99" y="30"/>
                          </a:cubicBezTo>
                          <a:cubicBezTo>
                            <a:pt x="102" y="30"/>
                            <a:pt x="104" y="32"/>
                            <a:pt x="104" y="35"/>
                          </a:cubicBezTo>
                          <a:cubicBezTo>
                            <a:pt x="104" y="48"/>
                            <a:pt x="103" y="62"/>
                            <a:pt x="104" y="75"/>
                          </a:cubicBezTo>
                          <a:cubicBezTo>
                            <a:pt x="104" y="85"/>
                            <a:pt x="100" y="93"/>
                            <a:pt x="92" y="99"/>
                          </a:cubicBezTo>
                          <a:cubicBezTo>
                            <a:pt x="84" y="106"/>
                            <a:pt x="75" y="109"/>
                            <a:pt x="65" y="111"/>
                          </a:cubicBezTo>
                          <a:cubicBezTo>
                            <a:pt x="51" y="114"/>
                            <a:pt x="37" y="112"/>
                            <a:pt x="23" y="106"/>
                          </a:cubicBezTo>
                          <a:cubicBezTo>
                            <a:pt x="17" y="103"/>
                            <a:pt x="10" y="99"/>
                            <a:pt x="6" y="93"/>
                          </a:cubicBezTo>
                          <a:cubicBezTo>
                            <a:pt x="2" y="88"/>
                            <a:pt x="0" y="83"/>
                            <a:pt x="0" y="77"/>
                          </a:cubicBezTo>
                          <a:cubicBezTo>
                            <a:pt x="0" y="70"/>
                            <a:pt x="0" y="63"/>
                            <a:pt x="0" y="56"/>
                          </a:cubicBezTo>
                          <a:close/>
                          <a:moveTo>
                            <a:pt x="95" y="54"/>
                          </a:moveTo>
                          <a:cubicBezTo>
                            <a:pt x="83" y="65"/>
                            <a:pt x="68" y="69"/>
                            <a:pt x="52" y="69"/>
                          </a:cubicBezTo>
                          <a:cubicBezTo>
                            <a:pt x="36" y="69"/>
                            <a:pt x="21" y="65"/>
                            <a:pt x="9" y="54"/>
                          </a:cubicBezTo>
                          <a:cubicBezTo>
                            <a:pt x="9" y="59"/>
                            <a:pt x="10" y="63"/>
                            <a:pt x="13" y="67"/>
                          </a:cubicBezTo>
                          <a:cubicBezTo>
                            <a:pt x="17" y="73"/>
                            <a:pt x="22" y="76"/>
                            <a:pt x="28" y="78"/>
                          </a:cubicBezTo>
                          <a:cubicBezTo>
                            <a:pt x="41" y="83"/>
                            <a:pt x="54" y="83"/>
                            <a:pt x="67" y="81"/>
                          </a:cubicBezTo>
                          <a:cubicBezTo>
                            <a:pt x="74" y="79"/>
                            <a:pt x="81" y="77"/>
                            <a:pt x="87" y="72"/>
                          </a:cubicBezTo>
                          <a:cubicBezTo>
                            <a:pt x="92" y="67"/>
                            <a:pt x="96" y="62"/>
                            <a:pt x="95" y="54"/>
                          </a:cubicBezTo>
                          <a:close/>
                          <a:moveTo>
                            <a:pt x="9" y="75"/>
                          </a:moveTo>
                          <a:cubicBezTo>
                            <a:pt x="8" y="82"/>
                            <a:pt x="11" y="87"/>
                            <a:pt x="15" y="91"/>
                          </a:cubicBezTo>
                          <a:cubicBezTo>
                            <a:pt x="19" y="96"/>
                            <a:pt x="25" y="99"/>
                            <a:pt x="31" y="100"/>
                          </a:cubicBezTo>
                          <a:cubicBezTo>
                            <a:pt x="42" y="104"/>
                            <a:pt x="54" y="105"/>
                            <a:pt x="66" y="102"/>
                          </a:cubicBezTo>
                          <a:cubicBezTo>
                            <a:pt x="73" y="101"/>
                            <a:pt x="79" y="99"/>
                            <a:pt x="85" y="95"/>
                          </a:cubicBezTo>
                          <a:cubicBezTo>
                            <a:pt x="89" y="92"/>
                            <a:pt x="91" y="89"/>
                            <a:pt x="93" y="86"/>
                          </a:cubicBezTo>
                          <a:cubicBezTo>
                            <a:pt x="95" y="82"/>
                            <a:pt x="95" y="79"/>
                            <a:pt x="95" y="75"/>
                          </a:cubicBezTo>
                          <a:cubicBezTo>
                            <a:pt x="74" y="96"/>
                            <a:pt x="30" y="96"/>
                            <a:pt x="9" y="75"/>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4" name="Freeform 69">
                      <a:extLst>
                        <a:ext uri="{FF2B5EF4-FFF2-40B4-BE49-F238E27FC236}">
                          <a16:creationId xmlns:a16="http://schemas.microsoft.com/office/drawing/2014/main" id="{9DABC7A1-7BDF-433C-AB10-AC80F4DC342D}"/>
                        </a:ext>
                      </a:extLst>
                    </p:cNvPr>
                    <p:cNvSpPr>
                      <a:spLocks/>
                    </p:cNvSpPr>
                    <p:nvPr/>
                  </p:nvSpPr>
                  <p:spPr bwMode="auto">
                    <a:xfrm>
                      <a:off x="546100" y="2025650"/>
                      <a:ext cx="114300" cy="152400"/>
                    </a:xfrm>
                    <a:custGeom>
                      <a:avLst/>
                      <a:gdLst>
                        <a:gd name="T0" fmla="*/ 14 w 36"/>
                        <a:gd name="T1" fmla="*/ 7 h 48"/>
                        <a:gd name="T2" fmla="*/ 14 w 36"/>
                        <a:gd name="T3" fmla="*/ 4 h 48"/>
                        <a:gd name="T4" fmla="*/ 18 w 36"/>
                        <a:gd name="T5" fmla="*/ 0 h 48"/>
                        <a:gd name="T6" fmla="*/ 22 w 36"/>
                        <a:gd name="T7" fmla="*/ 4 h 48"/>
                        <a:gd name="T8" fmla="*/ 22 w 36"/>
                        <a:gd name="T9" fmla="*/ 7 h 48"/>
                        <a:gd name="T10" fmla="*/ 31 w 36"/>
                        <a:gd name="T11" fmla="*/ 7 h 48"/>
                        <a:gd name="T12" fmla="*/ 35 w 36"/>
                        <a:gd name="T13" fmla="*/ 9 h 48"/>
                        <a:gd name="T14" fmla="*/ 34 w 36"/>
                        <a:gd name="T15" fmla="*/ 14 h 48"/>
                        <a:gd name="T16" fmla="*/ 30 w 36"/>
                        <a:gd name="T17" fmla="*/ 15 h 48"/>
                        <a:gd name="T18" fmla="*/ 12 w 36"/>
                        <a:gd name="T19" fmla="*/ 15 h 48"/>
                        <a:gd name="T20" fmla="*/ 9 w 36"/>
                        <a:gd name="T21" fmla="*/ 17 h 48"/>
                        <a:gd name="T22" fmla="*/ 11 w 36"/>
                        <a:gd name="T23" fmla="*/ 19 h 48"/>
                        <a:gd name="T24" fmla="*/ 24 w 36"/>
                        <a:gd name="T25" fmla="*/ 19 h 48"/>
                        <a:gd name="T26" fmla="*/ 35 w 36"/>
                        <a:gd name="T27" fmla="*/ 29 h 48"/>
                        <a:gd name="T28" fmla="*/ 34 w 36"/>
                        <a:gd name="T29" fmla="*/ 34 h 48"/>
                        <a:gd name="T30" fmla="*/ 23 w 36"/>
                        <a:gd name="T31" fmla="*/ 41 h 48"/>
                        <a:gd name="T32" fmla="*/ 23 w 36"/>
                        <a:gd name="T33" fmla="*/ 41 h 48"/>
                        <a:gd name="T34" fmla="*/ 22 w 36"/>
                        <a:gd name="T35" fmla="*/ 41 h 48"/>
                        <a:gd name="T36" fmla="*/ 22 w 36"/>
                        <a:gd name="T37" fmla="*/ 43 h 48"/>
                        <a:gd name="T38" fmla="*/ 18 w 36"/>
                        <a:gd name="T39" fmla="*/ 47 h 48"/>
                        <a:gd name="T40" fmla="*/ 14 w 36"/>
                        <a:gd name="T41" fmla="*/ 43 h 48"/>
                        <a:gd name="T42" fmla="*/ 14 w 36"/>
                        <a:gd name="T43" fmla="*/ 41 h 48"/>
                        <a:gd name="T44" fmla="*/ 5 w 36"/>
                        <a:gd name="T45" fmla="*/ 41 h 48"/>
                        <a:gd name="T46" fmla="*/ 1 w 36"/>
                        <a:gd name="T47" fmla="*/ 38 h 48"/>
                        <a:gd name="T48" fmla="*/ 3 w 36"/>
                        <a:gd name="T49" fmla="*/ 33 h 48"/>
                        <a:gd name="T50" fmla="*/ 5 w 36"/>
                        <a:gd name="T51" fmla="*/ 32 h 48"/>
                        <a:gd name="T52" fmla="*/ 24 w 36"/>
                        <a:gd name="T53" fmla="*/ 32 h 48"/>
                        <a:gd name="T54" fmla="*/ 27 w 36"/>
                        <a:gd name="T55" fmla="*/ 30 h 48"/>
                        <a:gd name="T56" fmla="*/ 24 w 36"/>
                        <a:gd name="T57" fmla="*/ 28 h 48"/>
                        <a:gd name="T58" fmla="*/ 12 w 36"/>
                        <a:gd name="T59" fmla="*/ 28 h 48"/>
                        <a:gd name="T60" fmla="*/ 1 w 36"/>
                        <a:gd name="T61" fmla="*/ 19 h 48"/>
                        <a:gd name="T62" fmla="*/ 1 w 36"/>
                        <a:gd name="T63" fmla="*/ 14 h 48"/>
                        <a:gd name="T64" fmla="*/ 12 w 36"/>
                        <a:gd name="T65" fmla="*/ 7 h 48"/>
                        <a:gd name="T66" fmla="*/ 14 w 36"/>
                        <a:gd name="T67"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 h="48">
                          <a:moveTo>
                            <a:pt x="14" y="7"/>
                          </a:moveTo>
                          <a:cubicBezTo>
                            <a:pt x="14" y="6"/>
                            <a:pt x="14" y="5"/>
                            <a:pt x="14" y="4"/>
                          </a:cubicBezTo>
                          <a:cubicBezTo>
                            <a:pt x="14" y="2"/>
                            <a:pt x="16" y="0"/>
                            <a:pt x="18" y="0"/>
                          </a:cubicBezTo>
                          <a:cubicBezTo>
                            <a:pt x="20" y="0"/>
                            <a:pt x="22" y="2"/>
                            <a:pt x="22" y="4"/>
                          </a:cubicBezTo>
                          <a:cubicBezTo>
                            <a:pt x="22" y="5"/>
                            <a:pt x="22" y="6"/>
                            <a:pt x="22" y="7"/>
                          </a:cubicBezTo>
                          <a:cubicBezTo>
                            <a:pt x="25" y="7"/>
                            <a:pt x="28" y="7"/>
                            <a:pt x="31" y="7"/>
                          </a:cubicBezTo>
                          <a:cubicBezTo>
                            <a:pt x="33" y="7"/>
                            <a:pt x="34" y="7"/>
                            <a:pt x="35" y="9"/>
                          </a:cubicBezTo>
                          <a:cubicBezTo>
                            <a:pt x="36" y="11"/>
                            <a:pt x="35" y="12"/>
                            <a:pt x="34" y="14"/>
                          </a:cubicBezTo>
                          <a:cubicBezTo>
                            <a:pt x="33" y="15"/>
                            <a:pt x="32" y="15"/>
                            <a:pt x="30" y="15"/>
                          </a:cubicBezTo>
                          <a:cubicBezTo>
                            <a:pt x="24" y="15"/>
                            <a:pt x="18" y="15"/>
                            <a:pt x="12" y="15"/>
                          </a:cubicBezTo>
                          <a:cubicBezTo>
                            <a:pt x="10" y="15"/>
                            <a:pt x="9" y="16"/>
                            <a:pt x="9" y="17"/>
                          </a:cubicBezTo>
                          <a:cubicBezTo>
                            <a:pt x="9" y="19"/>
                            <a:pt x="10" y="19"/>
                            <a:pt x="11" y="19"/>
                          </a:cubicBezTo>
                          <a:cubicBezTo>
                            <a:pt x="16" y="20"/>
                            <a:pt x="20" y="19"/>
                            <a:pt x="24" y="19"/>
                          </a:cubicBezTo>
                          <a:cubicBezTo>
                            <a:pt x="29" y="19"/>
                            <a:pt x="34" y="24"/>
                            <a:pt x="35" y="29"/>
                          </a:cubicBezTo>
                          <a:cubicBezTo>
                            <a:pt x="35" y="31"/>
                            <a:pt x="35" y="33"/>
                            <a:pt x="34" y="34"/>
                          </a:cubicBezTo>
                          <a:cubicBezTo>
                            <a:pt x="32" y="38"/>
                            <a:pt x="29" y="41"/>
                            <a:pt x="23" y="41"/>
                          </a:cubicBezTo>
                          <a:cubicBezTo>
                            <a:pt x="23" y="41"/>
                            <a:pt x="23" y="41"/>
                            <a:pt x="23" y="41"/>
                          </a:cubicBezTo>
                          <a:cubicBezTo>
                            <a:pt x="22" y="41"/>
                            <a:pt x="22" y="41"/>
                            <a:pt x="22" y="41"/>
                          </a:cubicBezTo>
                          <a:cubicBezTo>
                            <a:pt x="22" y="42"/>
                            <a:pt x="22" y="42"/>
                            <a:pt x="22" y="43"/>
                          </a:cubicBezTo>
                          <a:cubicBezTo>
                            <a:pt x="22" y="46"/>
                            <a:pt x="20" y="48"/>
                            <a:pt x="18" y="47"/>
                          </a:cubicBezTo>
                          <a:cubicBezTo>
                            <a:pt x="16" y="47"/>
                            <a:pt x="14" y="46"/>
                            <a:pt x="14" y="43"/>
                          </a:cubicBezTo>
                          <a:cubicBezTo>
                            <a:pt x="14" y="42"/>
                            <a:pt x="14" y="42"/>
                            <a:pt x="14" y="41"/>
                          </a:cubicBezTo>
                          <a:cubicBezTo>
                            <a:pt x="11" y="41"/>
                            <a:pt x="8" y="41"/>
                            <a:pt x="5" y="41"/>
                          </a:cubicBezTo>
                          <a:cubicBezTo>
                            <a:pt x="3" y="41"/>
                            <a:pt x="1" y="40"/>
                            <a:pt x="1" y="38"/>
                          </a:cubicBezTo>
                          <a:cubicBezTo>
                            <a:pt x="0" y="36"/>
                            <a:pt x="1" y="34"/>
                            <a:pt x="3" y="33"/>
                          </a:cubicBezTo>
                          <a:cubicBezTo>
                            <a:pt x="3" y="33"/>
                            <a:pt x="4" y="32"/>
                            <a:pt x="5" y="32"/>
                          </a:cubicBezTo>
                          <a:cubicBezTo>
                            <a:pt x="12" y="32"/>
                            <a:pt x="18" y="32"/>
                            <a:pt x="24" y="32"/>
                          </a:cubicBezTo>
                          <a:cubicBezTo>
                            <a:pt x="26" y="32"/>
                            <a:pt x="27" y="32"/>
                            <a:pt x="27" y="30"/>
                          </a:cubicBezTo>
                          <a:cubicBezTo>
                            <a:pt x="27" y="29"/>
                            <a:pt x="26" y="28"/>
                            <a:pt x="24" y="28"/>
                          </a:cubicBezTo>
                          <a:cubicBezTo>
                            <a:pt x="20" y="28"/>
                            <a:pt x="16" y="28"/>
                            <a:pt x="12" y="28"/>
                          </a:cubicBezTo>
                          <a:cubicBezTo>
                            <a:pt x="7" y="28"/>
                            <a:pt x="2" y="24"/>
                            <a:pt x="1" y="19"/>
                          </a:cubicBezTo>
                          <a:cubicBezTo>
                            <a:pt x="1" y="17"/>
                            <a:pt x="1" y="16"/>
                            <a:pt x="1" y="14"/>
                          </a:cubicBezTo>
                          <a:cubicBezTo>
                            <a:pt x="3" y="10"/>
                            <a:pt x="8" y="6"/>
                            <a:pt x="12" y="7"/>
                          </a:cubicBezTo>
                          <a:cubicBezTo>
                            <a:pt x="13" y="7"/>
                            <a:pt x="13" y="7"/>
                            <a:pt x="14" y="7"/>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285" name="Freeform 70">
                    <a:extLst>
                      <a:ext uri="{FF2B5EF4-FFF2-40B4-BE49-F238E27FC236}">
                        <a16:creationId xmlns:a16="http://schemas.microsoft.com/office/drawing/2014/main" id="{F4612FEA-F44C-4116-920E-6BDB8120E7E0}"/>
                      </a:ext>
                    </a:extLst>
                  </p:cNvPr>
                  <p:cNvSpPr>
                    <a:spLocks/>
                  </p:cNvSpPr>
                  <p:nvPr/>
                </p:nvSpPr>
                <p:spPr bwMode="auto">
                  <a:xfrm>
                    <a:off x="438150" y="2079625"/>
                    <a:ext cx="355600" cy="396875"/>
                  </a:xfrm>
                  <a:custGeom>
                    <a:avLst/>
                    <a:gdLst>
                      <a:gd name="T0" fmla="*/ 112 w 112"/>
                      <a:gd name="T1" fmla="*/ 67 h 125"/>
                      <a:gd name="T2" fmla="*/ 112 w 112"/>
                      <a:gd name="T3" fmla="*/ 81 h 125"/>
                      <a:gd name="T4" fmla="*/ 101 w 112"/>
                      <a:gd name="T5" fmla="*/ 91 h 125"/>
                      <a:gd name="T6" fmla="*/ 100 w 112"/>
                      <a:gd name="T7" fmla="*/ 92 h 125"/>
                      <a:gd name="T8" fmla="*/ 95 w 112"/>
                      <a:gd name="T9" fmla="*/ 100 h 125"/>
                      <a:gd name="T10" fmla="*/ 87 w 112"/>
                      <a:gd name="T11" fmla="*/ 105 h 125"/>
                      <a:gd name="T12" fmla="*/ 67 w 112"/>
                      <a:gd name="T13" fmla="*/ 113 h 125"/>
                      <a:gd name="T14" fmla="*/ 66 w 112"/>
                      <a:gd name="T15" fmla="*/ 115 h 125"/>
                      <a:gd name="T16" fmla="*/ 60 w 112"/>
                      <a:gd name="T17" fmla="*/ 122 h 125"/>
                      <a:gd name="T18" fmla="*/ 51 w 112"/>
                      <a:gd name="T19" fmla="*/ 124 h 125"/>
                      <a:gd name="T20" fmla="*/ 42 w 112"/>
                      <a:gd name="T21" fmla="*/ 118 h 125"/>
                      <a:gd name="T22" fmla="*/ 48 w 112"/>
                      <a:gd name="T23" fmla="*/ 109 h 125"/>
                      <a:gd name="T24" fmla="*/ 57 w 112"/>
                      <a:gd name="T25" fmla="*/ 107 h 125"/>
                      <a:gd name="T26" fmla="*/ 63 w 112"/>
                      <a:gd name="T27" fmla="*/ 108 h 125"/>
                      <a:gd name="T28" fmla="*/ 64 w 112"/>
                      <a:gd name="T29" fmla="*/ 108 h 125"/>
                      <a:gd name="T30" fmla="*/ 86 w 112"/>
                      <a:gd name="T31" fmla="*/ 100 h 125"/>
                      <a:gd name="T32" fmla="*/ 96 w 112"/>
                      <a:gd name="T33" fmla="*/ 89 h 125"/>
                      <a:gd name="T34" fmla="*/ 95 w 112"/>
                      <a:gd name="T35" fmla="*/ 88 h 125"/>
                      <a:gd name="T36" fmla="*/ 93 w 112"/>
                      <a:gd name="T37" fmla="*/ 81 h 125"/>
                      <a:gd name="T38" fmla="*/ 93 w 112"/>
                      <a:gd name="T39" fmla="*/ 53 h 125"/>
                      <a:gd name="T40" fmla="*/ 97 w 112"/>
                      <a:gd name="T41" fmla="*/ 45 h 125"/>
                      <a:gd name="T42" fmla="*/ 97 w 112"/>
                      <a:gd name="T43" fmla="*/ 43 h 125"/>
                      <a:gd name="T44" fmla="*/ 70 w 112"/>
                      <a:gd name="T45" fmla="*/ 12 h 125"/>
                      <a:gd name="T46" fmla="*/ 57 w 112"/>
                      <a:gd name="T47" fmla="*/ 9 h 125"/>
                      <a:gd name="T48" fmla="*/ 15 w 112"/>
                      <a:gd name="T49" fmla="*/ 43 h 125"/>
                      <a:gd name="T50" fmla="*/ 16 w 112"/>
                      <a:gd name="T51" fmla="*/ 45 h 125"/>
                      <a:gd name="T52" fmla="*/ 20 w 112"/>
                      <a:gd name="T53" fmla="*/ 53 h 125"/>
                      <a:gd name="T54" fmla="*/ 20 w 112"/>
                      <a:gd name="T55" fmla="*/ 81 h 125"/>
                      <a:gd name="T56" fmla="*/ 12 w 112"/>
                      <a:gd name="T57" fmla="*/ 91 h 125"/>
                      <a:gd name="T58" fmla="*/ 1 w 112"/>
                      <a:gd name="T59" fmla="*/ 83 h 125"/>
                      <a:gd name="T60" fmla="*/ 0 w 112"/>
                      <a:gd name="T61" fmla="*/ 80 h 125"/>
                      <a:gd name="T62" fmla="*/ 0 w 112"/>
                      <a:gd name="T63" fmla="*/ 53 h 125"/>
                      <a:gd name="T64" fmla="*/ 8 w 112"/>
                      <a:gd name="T65" fmla="*/ 43 h 125"/>
                      <a:gd name="T66" fmla="*/ 9 w 112"/>
                      <a:gd name="T67" fmla="*/ 42 h 125"/>
                      <a:gd name="T68" fmla="*/ 20 w 112"/>
                      <a:gd name="T69" fmla="*/ 19 h 125"/>
                      <a:gd name="T70" fmla="*/ 50 w 112"/>
                      <a:gd name="T71" fmla="*/ 3 h 125"/>
                      <a:gd name="T72" fmla="*/ 103 w 112"/>
                      <a:gd name="T73" fmla="*/ 39 h 125"/>
                      <a:gd name="T74" fmla="*/ 104 w 112"/>
                      <a:gd name="T75" fmla="*/ 42 h 125"/>
                      <a:gd name="T76" fmla="*/ 105 w 112"/>
                      <a:gd name="T77" fmla="*/ 43 h 125"/>
                      <a:gd name="T78" fmla="*/ 112 w 112"/>
                      <a:gd name="T79" fmla="*/ 53 h 125"/>
                      <a:gd name="T80" fmla="*/ 112 w 112"/>
                      <a:gd name="T81" fmla="*/ 6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2" h="125">
                        <a:moveTo>
                          <a:pt x="112" y="67"/>
                        </a:moveTo>
                        <a:cubicBezTo>
                          <a:pt x="112" y="72"/>
                          <a:pt x="112" y="76"/>
                          <a:pt x="112" y="81"/>
                        </a:cubicBezTo>
                        <a:cubicBezTo>
                          <a:pt x="112" y="87"/>
                          <a:pt x="107" y="92"/>
                          <a:pt x="101" y="91"/>
                        </a:cubicBezTo>
                        <a:cubicBezTo>
                          <a:pt x="100" y="92"/>
                          <a:pt x="100" y="92"/>
                          <a:pt x="100" y="92"/>
                        </a:cubicBezTo>
                        <a:cubicBezTo>
                          <a:pt x="99" y="94"/>
                          <a:pt x="97" y="97"/>
                          <a:pt x="95" y="100"/>
                        </a:cubicBezTo>
                        <a:cubicBezTo>
                          <a:pt x="93" y="102"/>
                          <a:pt x="90" y="104"/>
                          <a:pt x="87" y="105"/>
                        </a:cubicBezTo>
                        <a:cubicBezTo>
                          <a:pt x="81" y="108"/>
                          <a:pt x="74" y="111"/>
                          <a:pt x="67" y="113"/>
                        </a:cubicBezTo>
                        <a:cubicBezTo>
                          <a:pt x="66" y="114"/>
                          <a:pt x="66" y="114"/>
                          <a:pt x="66" y="115"/>
                        </a:cubicBezTo>
                        <a:cubicBezTo>
                          <a:pt x="66" y="118"/>
                          <a:pt x="63" y="121"/>
                          <a:pt x="60" y="122"/>
                        </a:cubicBezTo>
                        <a:cubicBezTo>
                          <a:pt x="57" y="123"/>
                          <a:pt x="54" y="123"/>
                          <a:pt x="51" y="124"/>
                        </a:cubicBezTo>
                        <a:cubicBezTo>
                          <a:pt x="47" y="125"/>
                          <a:pt x="43" y="122"/>
                          <a:pt x="42" y="118"/>
                        </a:cubicBezTo>
                        <a:cubicBezTo>
                          <a:pt x="41" y="114"/>
                          <a:pt x="44" y="110"/>
                          <a:pt x="48" y="109"/>
                        </a:cubicBezTo>
                        <a:cubicBezTo>
                          <a:pt x="51" y="108"/>
                          <a:pt x="54" y="107"/>
                          <a:pt x="57" y="107"/>
                        </a:cubicBezTo>
                        <a:cubicBezTo>
                          <a:pt x="59" y="106"/>
                          <a:pt x="61" y="107"/>
                          <a:pt x="63" y="108"/>
                        </a:cubicBezTo>
                        <a:cubicBezTo>
                          <a:pt x="64" y="108"/>
                          <a:pt x="64" y="108"/>
                          <a:pt x="64" y="108"/>
                        </a:cubicBezTo>
                        <a:cubicBezTo>
                          <a:pt x="71" y="106"/>
                          <a:pt x="79" y="103"/>
                          <a:pt x="86" y="100"/>
                        </a:cubicBezTo>
                        <a:cubicBezTo>
                          <a:pt x="90" y="98"/>
                          <a:pt x="93" y="94"/>
                          <a:pt x="96" y="89"/>
                        </a:cubicBezTo>
                        <a:cubicBezTo>
                          <a:pt x="95" y="88"/>
                          <a:pt x="95" y="88"/>
                          <a:pt x="95" y="88"/>
                        </a:cubicBezTo>
                        <a:cubicBezTo>
                          <a:pt x="93" y="86"/>
                          <a:pt x="93" y="84"/>
                          <a:pt x="93" y="81"/>
                        </a:cubicBezTo>
                        <a:cubicBezTo>
                          <a:pt x="93" y="71"/>
                          <a:pt x="93" y="62"/>
                          <a:pt x="93" y="53"/>
                        </a:cubicBezTo>
                        <a:cubicBezTo>
                          <a:pt x="93" y="50"/>
                          <a:pt x="94" y="47"/>
                          <a:pt x="97" y="45"/>
                        </a:cubicBezTo>
                        <a:cubicBezTo>
                          <a:pt x="97" y="44"/>
                          <a:pt x="97" y="44"/>
                          <a:pt x="97" y="43"/>
                        </a:cubicBezTo>
                        <a:cubicBezTo>
                          <a:pt x="94" y="28"/>
                          <a:pt x="85" y="17"/>
                          <a:pt x="70" y="12"/>
                        </a:cubicBezTo>
                        <a:cubicBezTo>
                          <a:pt x="66" y="10"/>
                          <a:pt x="62" y="10"/>
                          <a:pt x="57" y="9"/>
                        </a:cubicBezTo>
                        <a:cubicBezTo>
                          <a:pt x="40" y="8"/>
                          <a:pt x="19" y="21"/>
                          <a:pt x="15" y="43"/>
                        </a:cubicBezTo>
                        <a:cubicBezTo>
                          <a:pt x="15" y="44"/>
                          <a:pt x="15" y="44"/>
                          <a:pt x="16" y="45"/>
                        </a:cubicBezTo>
                        <a:cubicBezTo>
                          <a:pt x="18" y="47"/>
                          <a:pt x="20" y="49"/>
                          <a:pt x="20" y="53"/>
                        </a:cubicBezTo>
                        <a:cubicBezTo>
                          <a:pt x="20" y="62"/>
                          <a:pt x="20" y="72"/>
                          <a:pt x="20" y="81"/>
                        </a:cubicBezTo>
                        <a:cubicBezTo>
                          <a:pt x="20" y="86"/>
                          <a:pt x="16" y="90"/>
                          <a:pt x="12" y="91"/>
                        </a:cubicBezTo>
                        <a:cubicBezTo>
                          <a:pt x="6" y="91"/>
                          <a:pt x="2" y="88"/>
                          <a:pt x="1" y="83"/>
                        </a:cubicBezTo>
                        <a:cubicBezTo>
                          <a:pt x="0" y="82"/>
                          <a:pt x="0" y="81"/>
                          <a:pt x="0" y="80"/>
                        </a:cubicBezTo>
                        <a:cubicBezTo>
                          <a:pt x="0" y="71"/>
                          <a:pt x="0" y="62"/>
                          <a:pt x="0" y="53"/>
                        </a:cubicBezTo>
                        <a:cubicBezTo>
                          <a:pt x="0" y="48"/>
                          <a:pt x="3" y="44"/>
                          <a:pt x="8" y="43"/>
                        </a:cubicBezTo>
                        <a:cubicBezTo>
                          <a:pt x="9" y="42"/>
                          <a:pt x="9" y="42"/>
                          <a:pt x="9" y="42"/>
                        </a:cubicBezTo>
                        <a:cubicBezTo>
                          <a:pt x="11" y="33"/>
                          <a:pt x="14" y="25"/>
                          <a:pt x="20" y="19"/>
                        </a:cubicBezTo>
                        <a:cubicBezTo>
                          <a:pt x="28" y="10"/>
                          <a:pt x="38" y="5"/>
                          <a:pt x="50" y="3"/>
                        </a:cubicBezTo>
                        <a:cubicBezTo>
                          <a:pt x="74" y="0"/>
                          <a:pt x="97" y="16"/>
                          <a:pt x="103" y="39"/>
                        </a:cubicBezTo>
                        <a:cubicBezTo>
                          <a:pt x="103" y="40"/>
                          <a:pt x="103" y="41"/>
                          <a:pt x="104" y="42"/>
                        </a:cubicBezTo>
                        <a:cubicBezTo>
                          <a:pt x="104" y="43"/>
                          <a:pt x="104" y="43"/>
                          <a:pt x="105" y="43"/>
                        </a:cubicBezTo>
                        <a:cubicBezTo>
                          <a:pt x="109" y="44"/>
                          <a:pt x="112" y="48"/>
                          <a:pt x="112" y="53"/>
                        </a:cubicBezTo>
                        <a:cubicBezTo>
                          <a:pt x="112" y="58"/>
                          <a:pt x="112" y="62"/>
                          <a:pt x="112" y="67"/>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nvGrpSpPr>
                  <p:cNvPr id="424" name="Group 423">
                    <a:extLst>
                      <a:ext uri="{FF2B5EF4-FFF2-40B4-BE49-F238E27FC236}">
                        <a16:creationId xmlns:a16="http://schemas.microsoft.com/office/drawing/2014/main" id="{8B8A6BCB-15CE-4C3A-809F-5821037EE9AF}"/>
                      </a:ext>
                    </a:extLst>
                  </p:cNvPr>
                  <p:cNvGrpSpPr/>
                  <p:nvPr/>
                </p:nvGrpSpPr>
                <p:grpSpPr>
                  <a:xfrm>
                    <a:off x="409575" y="3214688"/>
                    <a:ext cx="415925" cy="412750"/>
                    <a:chOff x="409575" y="3554413"/>
                    <a:chExt cx="415925" cy="412750"/>
                  </a:xfrm>
                </p:grpSpPr>
                <p:sp>
                  <p:nvSpPr>
                    <p:cNvPr id="286" name="Freeform 71">
                      <a:extLst>
                        <a:ext uri="{FF2B5EF4-FFF2-40B4-BE49-F238E27FC236}">
                          <a16:creationId xmlns:a16="http://schemas.microsoft.com/office/drawing/2014/main" id="{97236CFF-F330-45D4-BE99-59B9BC8CE983}"/>
                        </a:ext>
                      </a:extLst>
                    </p:cNvPr>
                    <p:cNvSpPr>
                      <a:spLocks noEditPoints="1"/>
                    </p:cNvSpPr>
                    <p:nvPr/>
                  </p:nvSpPr>
                  <p:spPr bwMode="auto">
                    <a:xfrm>
                      <a:off x="425450" y="3570288"/>
                      <a:ext cx="381000" cy="381000"/>
                    </a:xfrm>
                    <a:custGeom>
                      <a:avLst/>
                      <a:gdLst>
                        <a:gd name="T0" fmla="*/ 120 w 120"/>
                        <a:gd name="T1" fmla="*/ 60 h 120"/>
                        <a:gd name="T2" fmla="*/ 60 w 120"/>
                        <a:gd name="T3" fmla="*/ 120 h 120"/>
                        <a:gd name="T4" fmla="*/ 0 w 120"/>
                        <a:gd name="T5" fmla="*/ 60 h 120"/>
                        <a:gd name="T6" fmla="*/ 60 w 120"/>
                        <a:gd name="T7" fmla="*/ 0 h 120"/>
                        <a:gd name="T8" fmla="*/ 120 w 120"/>
                        <a:gd name="T9" fmla="*/ 60 h 120"/>
                        <a:gd name="T10" fmla="*/ 116 w 120"/>
                        <a:gd name="T11" fmla="*/ 60 h 120"/>
                        <a:gd name="T12" fmla="*/ 60 w 120"/>
                        <a:gd name="T13" fmla="*/ 4 h 120"/>
                        <a:gd name="T14" fmla="*/ 4 w 120"/>
                        <a:gd name="T15" fmla="*/ 60 h 120"/>
                        <a:gd name="T16" fmla="*/ 60 w 120"/>
                        <a:gd name="T17" fmla="*/ 116 h 120"/>
                        <a:gd name="T18" fmla="*/ 116 w 120"/>
                        <a:gd name="T19" fmla="*/ 60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0" h="120">
                          <a:moveTo>
                            <a:pt x="120" y="60"/>
                          </a:moveTo>
                          <a:cubicBezTo>
                            <a:pt x="120" y="93"/>
                            <a:pt x="93" y="120"/>
                            <a:pt x="60" y="120"/>
                          </a:cubicBezTo>
                          <a:cubicBezTo>
                            <a:pt x="27" y="120"/>
                            <a:pt x="0" y="93"/>
                            <a:pt x="0" y="60"/>
                          </a:cubicBezTo>
                          <a:cubicBezTo>
                            <a:pt x="0" y="27"/>
                            <a:pt x="27" y="0"/>
                            <a:pt x="60" y="0"/>
                          </a:cubicBezTo>
                          <a:cubicBezTo>
                            <a:pt x="93" y="0"/>
                            <a:pt x="120" y="27"/>
                            <a:pt x="120" y="60"/>
                          </a:cubicBezTo>
                          <a:close/>
                          <a:moveTo>
                            <a:pt x="116" y="60"/>
                          </a:moveTo>
                          <a:cubicBezTo>
                            <a:pt x="116" y="30"/>
                            <a:pt x="91" y="4"/>
                            <a:pt x="60" y="4"/>
                          </a:cubicBezTo>
                          <a:cubicBezTo>
                            <a:pt x="30" y="4"/>
                            <a:pt x="5" y="29"/>
                            <a:pt x="4" y="60"/>
                          </a:cubicBezTo>
                          <a:cubicBezTo>
                            <a:pt x="4" y="90"/>
                            <a:pt x="29" y="116"/>
                            <a:pt x="60" y="116"/>
                          </a:cubicBezTo>
                          <a:cubicBezTo>
                            <a:pt x="91" y="116"/>
                            <a:pt x="116" y="91"/>
                            <a:pt x="116" y="60"/>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7" name="Freeform 72">
                      <a:extLst>
                        <a:ext uri="{FF2B5EF4-FFF2-40B4-BE49-F238E27FC236}">
                          <a16:creationId xmlns:a16="http://schemas.microsoft.com/office/drawing/2014/main" id="{D5427368-D3D6-44D8-9D5B-0C9FBA25E066}"/>
                        </a:ext>
                      </a:extLst>
                    </p:cNvPr>
                    <p:cNvSpPr>
                      <a:spLocks noEditPoints="1"/>
                    </p:cNvSpPr>
                    <p:nvPr/>
                  </p:nvSpPr>
                  <p:spPr bwMode="auto">
                    <a:xfrm>
                      <a:off x="422275" y="3567113"/>
                      <a:ext cx="387350" cy="387350"/>
                    </a:xfrm>
                    <a:custGeom>
                      <a:avLst/>
                      <a:gdLst>
                        <a:gd name="T0" fmla="*/ 121 w 122"/>
                        <a:gd name="T1" fmla="*/ 61 h 122"/>
                        <a:gd name="T2" fmla="*/ 120 w 122"/>
                        <a:gd name="T3" fmla="*/ 61 h 122"/>
                        <a:gd name="T4" fmla="*/ 120 w 122"/>
                        <a:gd name="T5" fmla="*/ 61 h 122"/>
                        <a:gd name="T6" fmla="*/ 61 w 122"/>
                        <a:gd name="T7" fmla="*/ 120 h 122"/>
                        <a:gd name="T8" fmla="*/ 61 w 122"/>
                        <a:gd name="T9" fmla="*/ 120 h 122"/>
                        <a:gd name="T10" fmla="*/ 61 w 122"/>
                        <a:gd name="T11" fmla="*/ 120 h 122"/>
                        <a:gd name="T12" fmla="*/ 2 w 122"/>
                        <a:gd name="T13" fmla="*/ 61 h 122"/>
                        <a:gd name="T14" fmla="*/ 2 w 122"/>
                        <a:gd name="T15" fmla="*/ 61 h 122"/>
                        <a:gd name="T16" fmla="*/ 61 w 122"/>
                        <a:gd name="T17" fmla="*/ 2 h 122"/>
                        <a:gd name="T18" fmla="*/ 61 w 122"/>
                        <a:gd name="T19" fmla="*/ 2 h 122"/>
                        <a:gd name="T20" fmla="*/ 120 w 122"/>
                        <a:gd name="T21" fmla="*/ 61 h 122"/>
                        <a:gd name="T22" fmla="*/ 121 w 122"/>
                        <a:gd name="T23" fmla="*/ 61 h 122"/>
                        <a:gd name="T24" fmla="*/ 122 w 122"/>
                        <a:gd name="T25" fmla="*/ 61 h 122"/>
                        <a:gd name="T26" fmla="*/ 61 w 122"/>
                        <a:gd name="T27" fmla="*/ 0 h 122"/>
                        <a:gd name="T28" fmla="*/ 61 w 122"/>
                        <a:gd name="T29" fmla="*/ 0 h 122"/>
                        <a:gd name="T30" fmla="*/ 0 w 122"/>
                        <a:gd name="T31" fmla="*/ 61 h 122"/>
                        <a:gd name="T32" fmla="*/ 0 w 122"/>
                        <a:gd name="T33" fmla="*/ 61 h 122"/>
                        <a:gd name="T34" fmla="*/ 61 w 122"/>
                        <a:gd name="T35" fmla="*/ 122 h 122"/>
                        <a:gd name="T36" fmla="*/ 61 w 122"/>
                        <a:gd name="T37" fmla="*/ 122 h 122"/>
                        <a:gd name="T38" fmla="*/ 61 w 122"/>
                        <a:gd name="T39" fmla="*/ 122 h 122"/>
                        <a:gd name="T40" fmla="*/ 122 w 122"/>
                        <a:gd name="T41" fmla="*/ 61 h 122"/>
                        <a:gd name="T42" fmla="*/ 122 w 122"/>
                        <a:gd name="T43" fmla="*/ 61 h 122"/>
                        <a:gd name="T44" fmla="*/ 121 w 122"/>
                        <a:gd name="T45" fmla="*/ 61 h 122"/>
                        <a:gd name="T46" fmla="*/ 117 w 122"/>
                        <a:gd name="T47" fmla="*/ 61 h 122"/>
                        <a:gd name="T48" fmla="*/ 118 w 122"/>
                        <a:gd name="T49" fmla="*/ 61 h 122"/>
                        <a:gd name="T50" fmla="*/ 118 w 122"/>
                        <a:gd name="T51" fmla="*/ 61 h 122"/>
                        <a:gd name="T52" fmla="*/ 61 w 122"/>
                        <a:gd name="T53" fmla="*/ 4 h 122"/>
                        <a:gd name="T54" fmla="*/ 61 w 122"/>
                        <a:gd name="T55" fmla="*/ 4 h 122"/>
                        <a:gd name="T56" fmla="*/ 61 w 122"/>
                        <a:gd name="T57" fmla="*/ 4 h 122"/>
                        <a:gd name="T58" fmla="*/ 4 w 122"/>
                        <a:gd name="T59" fmla="*/ 61 h 122"/>
                        <a:gd name="T60" fmla="*/ 4 w 122"/>
                        <a:gd name="T61" fmla="*/ 61 h 122"/>
                        <a:gd name="T62" fmla="*/ 61 w 122"/>
                        <a:gd name="T63" fmla="*/ 118 h 122"/>
                        <a:gd name="T64" fmla="*/ 61 w 122"/>
                        <a:gd name="T65" fmla="*/ 118 h 122"/>
                        <a:gd name="T66" fmla="*/ 61 w 122"/>
                        <a:gd name="T67" fmla="*/ 118 h 122"/>
                        <a:gd name="T68" fmla="*/ 118 w 122"/>
                        <a:gd name="T69" fmla="*/ 61 h 122"/>
                        <a:gd name="T70" fmla="*/ 117 w 122"/>
                        <a:gd name="T71" fmla="*/ 61 h 122"/>
                        <a:gd name="T72" fmla="*/ 116 w 122"/>
                        <a:gd name="T73" fmla="*/ 61 h 122"/>
                        <a:gd name="T74" fmla="*/ 61 w 122"/>
                        <a:gd name="T75" fmla="*/ 116 h 122"/>
                        <a:gd name="T76" fmla="*/ 61 w 122"/>
                        <a:gd name="T77" fmla="*/ 116 h 122"/>
                        <a:gd name="T78" fmla="*/ 61 w 122"/>
                        <a:gd name="T79" fmla="*/ 116 h 122"/>
                        <a:gd name="T80" fmla="*/ 6 w 122"/>
                        <a:gd name="T81" fmla="*/ 61 h 122"/>
                        <a:gd name="T82" fmla="*/ 6 w 122"/>
                        <a:gd name="T83" fmla="*/ 61 h 122"/>
                        <a:gd name="T84" fmla="*/ 61 w 122"/>
                        <a:gd name="T85" fmla="*/ 6 h 122"/>
                        <a:gd name="T86" fmla="*/ 61 w 122"/>
                        <a:gd name="T87" fmla="*/ 6 h 122"/>
                        <a:gd name="T88" fmla="*/ 61 w 122"/>
                        <a:gd name="T89" fmla="*/ 6 h 122"/>
                        <a:gd name="T90" fmla="*/ 116 w 122"/>
                        <a:gd name="T91" fmla="*/ 61 h 122"/>
                        <a:gd name="T92" fmla="*/ 116 w 122"/>
                        <a:gd name="T93" fmla="*/ 61 h 122"/>
                        <a:gd name="T94" fmla="*/ 117 w 122"/>
                        <a:gd name="T95" fmla="*/ 6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2" h="122">
                          <a:moveTo>
                            <a:pt x="121" y="61"/>
                          </a:moveTo>
                          <a:cubicBezTo>
                            <a:pt x="120" y="61"/>
                            <a:pt x="120" y="61"/>
                            <a:pt x="120" y="61"/>
                          </a:cubicBezTo>
                          <a:cubicBezTo>
                            <a:pt x="120" y="61"/>
                            <a:pt x="120" y="61"/>
                            <a:pt x="120" y="61"/>
                          </a:cubicBezTo>
                          <a:cubicBezTo>
                            <a:pt x="120" y="93"/>
                            <a:pt x="94" y="120"/>
                            <a:pt x="61" y="120"/>
                          </a:cubicBezTo>
                          <a:cubicBezTo>
                            <a:pt x="61" y="120"/>
                            <a:pt x="61" y="120"/>
                            <a:pt x="61" y="120"/>
                          </a:cubicBezTo>
                          <a:cubicBezTo>
                            <a:pt x="61" y="120"/>
                            <a:pt x="61" y="120"/>
                            <a:pt x="61" y="120"/>
                          </a:cubicBezTo>
                          <a:cubicBezTo>
                            <a:pt x="29" y="120"/>
                            <a:pt x="2" y="94"/>
                            <a:pt x="2" y="61"/>
                          </a:cubicBezTo>
                          <a:cubicBezTo>
                            <a:pt x="2" y="61"/>
                            <a:pt x="2" y="61"/>
                            <a:pt x="2" y="61"/>
                          </a:cubicBezTo>
                          <a:cubicBezTo>
                            <a:pt x="2" y="29"/>
                            <a:pt x="29" y="2"/>
                            <a:pt x="61" y="2"/>
                          </a:cubicBezTo>
                          <a:cubicBezTo>
                            <a:pt x="61" y="2"/>
                            <a:pt x="61" y="2"/>
                            <a:pt x="61" y="2"/>
                          </a:cubicBezTo>
                          <a:cubicBezTo>
                            <a:pt x="94" y="2"/>
                            <a:pt x="120" y="28"/>
                            <a:pt x="120" y="61"/>
                          </a:cubicBezTo>
                          <a:cubicBezTo>
                            <a:pt x="121" y="61"/>
                            <a:pt x="121" y="61"/>
                            <a:pt x="121" y="61"/>
                          </a:cubicBezTo>
                          <a:cubicBezTo>
                            <a:pt x="122" y="61"/>
                            <a:pt x="122" y="61"/>
                            <a:pt x="122" y="61"/>
                          </a:cubicBezTo>
                          <a:cubicBezTo>
                            <a:pt x="122" y="27"/>
                            <a:pt x="95" y="0"/>
                            <a:pt x="61" y="0"/>
                          </a:cubicBezTo>
                          <a:cubicBezTo>
                            <a:pt x="61" y="0"/>
                            <a:pt x="61" y="0"/>
                            <a:pt x="61" y="0"/>
                          </a:cubicBezTo>
                          <a:cubicBezTo>
                            <a:pt x="28" y="0"/>
                            <a:pt x="0" y="27"/>
                            <a:pt x="0" y="61"/>
                          </a:cubicBezTo>
                          <a:cubicBezTo>
                            <a:pt x="0" y="61"/>
                            <a:pt x="0" y="61"/>
                            <a:pt x="0" y="61"/>
                          </a:cubicBezTo>
                          <a:cubicBezTo>
                            <a:pt x="0" y="95"/>
                            <a:pt x="28" y="122"/>
                            <a:pt x="61" y="122"/>
                          </a:cubicBezTo>
                          <a:cubicBezTo>
                            <a:pt x="61" y="122"/>
                            <a:pt x="61" y="122"/>
                            <a:pt x="61" y="122"/>
                          </a:cubicBezTo>
                          <a:cubicBezTo>
                            <a:pt x="61" y="122"/>
                            <a:pt x="61" y="122"/>
                            <a:pt x="61" y="122"/>
                          </a:cubicBezTo>
                          <a:cubicBezTo>
                            <a:pt x="95" y="122"/>
                            <a:pt x="122" y="95"/>
                            <a:pt x="122" y="61"/>
                          </a:cubicBezTo>
                          <a:cubicBezTo>
                            <a:pt x="122" y="61"/>
                            <a:pt x="122" y="61"/>
                            <a:pt x="122" y="61"/>
                          </a:cubicBezTo>
                          <a:lnTo>
                            <a:pt x="121" y="61"/>
                          </a:lnTo>
                          <a:close/>
                          <a:moveTo>
                            <a:pt x="117" y="61"/>
                          </a:moveTo>
                          <a:cubicBezTo>
                            <a:pt x="118" y="61"/>
                            <a:pt x="118" y="61"/>
                            <a:pt x="118" y="61"/>
                          </a:cubicBezTo>
                          <a:cubicBezTo>
                            <a:pt x="118" y="61"/>
                            <a:pt x="118" y="61"/>
                            <a:pt x="118" y="61"/>
                          </a:cubicBezTo>
                          <a:cubicBezTo>
                            <a:pt x="118" y="30"/>
                            <a:pt x="93" y="4"/>
                            <a:pt x="61" y="4"/>
                          </a:cubicBezTo>
                          <a:cubicBezTo>
                            <a:pt x="61" y="4"/>
                            <a:pt x="61" y="4"/>
                            <a:pt x="61" y="4"/>
                          </a:cubicBezTo>
                          <a:cubicBezTo>
                            <a:pt x="61" y="4"/>
                            <a:pt x="61" y="4"/>
                            <a:pt x="61" y="4"/>
                          </a:cubicBezTo>
                          <a:cubicBezTo>
                            <a:pt x="30" y="4"/>
                            <a:pt x="5" y="30"/>
                            <a:pt x="4" y="61"/>
                          </a:cubicBezTo>
                          <a:cubicBezTo>
                            <a:pt x="4" y="61"/>
                            <a:pt x="4" y="61"/>
                            <a:pt x="4" y="61"/>
                          </a:cubicBezTo>
                          <a:cubicBezTo>
                            <a:pt x="4" y="92"/>
                            <a:pt x="30" y="118"/>
                            <a:pt x="61" y="118"/>
                          </a:cubicBezTo>
                          <a:cubicBezTo>
                            <a:pt x="61" y="118"/>
                            <a:pt x="61" y="118"/>
                            <a:pt x="61" y="118"/>
                          </a:cubicBezTo>
                          <a:cubicBezTo>
                            <a:pt x="61" y="118"/>
                            <a:pt x="61" y="118"/>
                            <a:pt x="61" y="118"/>
                          </a:cubicBezTo>
                          <a:cubicBezTo>
                            <a:pt x="92" y="118"/>
                            <a:pt x="118" y="93"/>
                            <a:pt x="118" y="61"/>
                          </a:cubicBezTo>
                          <a:cubicBezTo>
                            <a:pt x="117" y="61"/>
                            <a:pt x="117" y="61"/>
                            <a:pt x="117" y="61"/>
                          </a:cubicBezTo>
                          <a:cubicBezTo>
                            <a:pt x="116" y="61"/>
                            <a:pt x="116" y="61"/>
                            <a:pt x="116" y="61"/>
                          </a:cubicBezTo>
                          <a:cubicBezTo>
                            <a:pt x="116" y="91"/>
                            <a:pt x="91" y="116"/>
                            <a:pt x="61" y="116"/>
                          </a:cubicBezTo>
                          <a:cubicBezTo>
                            <a:pt x="61" y="116"/>
                            <a:pt x="61" y="116"/>
                            <a:pt x="61" y="116"/>
                          </a:cubicBezTo>
                          <a:cubicBezTo>
                            <a:pt x="61" y="116"/>
                            <a:pt x="61" y="116"/>
                            <a:pt x="61" y="116"/>
                          </a:cubicBezTo>
                          <a:cubicBezTo>
                            <a:pt x="31" y="116"/>
                            <a:pt x="6" y="91"/>
                            <a:pt x="6" y="61"/>
                          </a:cubicBezTo>
                          <a:cubicBezTo>
                            <a:pt x="6" y="61"/>
                            <a:pt x="6" y="61"/>
                            <a:pt x="6" y="61"/>
                          </a:cubicBezTo>
                          <a:cubicBezTo>
                            <a:pt x="7" y="31"/>
                            <a:pt x="31" y="6"/>
                            <a:pt x="61" y="6"/>
                          </a:cubicBezTo>
                          <a:cubicBezTo>
                            <a:pt x="61" y="6"/>
                            <a:pt x="61" y="6"/>
                            <a:pt x="61" y="6"/>
                          </a:cubicBezTo>
                          <a:cubicBezTo>
                            <a:pt x="61" y="6"/>
                            <a:pt x="61" y="6"/>
                            <a:pt x="61" y="6"/>
                          </a:cubicBezTo>
                          <a:cubicBezTo>
                            <a:pt x="92" y="6"/>
                            <a:pt x="116" y="31"/>
                            <a:pt x="116" y="61"/>
                          </a:cubicBezTo>
                          <a:cubicBezTo>
                            <a:pt x="116" y="61"/>
                            <a:pt x="116" y="61"/>
                            <a:pt x="116" y="61"/>
                          </a:cubicBezTo>
                          <a:lnTo>
                            <a:pt x="117" y="61"/>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8" name="Freeform 73">
                      <a:extLst>
                        <a:ext uri="{FF2B5EF4-FFF2-40B4-BE49-F238E27FC236}">
                          <a16:creationId xmlns:a16="http://schemas.microsoft.com/office/drawing/2014/main" id="{48CF80A6-E730-472D-9DEF-6B8FBE0BF24A}"/>
                        </a:ext>
                      </a:extLst>
                    </p:cNvPr>
                    <p:cNvSpPr>
                      <a:spLocks/>
                    </p:cNvSpPr>
                    <p:nvPr/>
                  </p:nvSpPr>
                  <p:spPr bwMode="auto">
                    <a:xfrm>
                      <a:off x="412750" y="3557588"/>
                      <a:ext cx="66675" cy="63500"/>
                    </a:xfrm>
                    <a:custGeom>
                      <a:avLst/>
                      <a:gdLst>
                        <a:gd name="T0" fmla="*/ 18 w 21"/>
                        <a:gd name="T1" fmla="*/ 20 h 20"/>
                        <a:gd name="T2" fmla="*/ 4 w 21"/>
                        <a:gd name="T3" fmla="*/ 7 h 20"/>
                        <a:gd name="T4" fmla="*/ 4 w 21"/>
                        <a:gd name="T5" fmla="*/ 15 h 20"/>
                        <a:gd name="T6" fmla="*/ 0 w 21"/>
                        <a:gd name="T7" fmla="*/ 15 h 20"/>
                        <a:gd name="T8" fmla="*/ 0 w 21"/>
                        <a:gd name="T9" fmla="*/ 12 h 20"/>
                        <a:gd name="T10" fmla="*/ 0 w 21"/>
                        <a:gd name="T11" fmla="*/ 2 h 20"/>
                        <a:gd name="T12" fmla="*/ 2 w 21"/>
                        <a:gd name="T13" fmla="*/ 0 h 20"/>
                        <a:gd name="T14" fmla="*/ 15 w 21"/>
                        <a:gd name="T15" fmla="*/ 0 h 20"/>
                        <a:gd name="T16" fmla="*/ 15 w 21"/>
                        <a:gd name="T17" fmla="*/ 4 h 20"/>
                        <a:gd name="T18" fmla="*/ 7 w 21"/>
                        <a:gd name="T19" fmla="*/ 4 h 20"/>
                        <a:gd name="T20" fmla="*/ 21 w 21"/>
                        <a:gd name="T21" fmla="*/ 17 h 20"/>
                        <a:gd name="T22" fmla="*/ 18 w 21"/>
                        <a:gd name="T23" fmla="*/ 2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18" y="20"/>
                          </a:moveTo>
                          <a:cubicBezTo>
                            <a:pt x="13" y="16"/>
                            <a:pt x="9" y="12"/>
                            <a:pt x="4" y="7"/>
                          </a:cubicBezTo>
                          <a:cubicBezTo>
                            <a:pt x="4" y="10"/>
                            <a:pt x="4" y="12"/>
                            <a:pt x="4" y="15"/>
                          </a:cubicBezTo>
                          <a:cubicBezTo>
                            <a:pt x="3" y="15"/>
                            <a:pt x="1" y="15"/>
                            <a:pt x="0" y="15"/>
                          </a:cubicBezTo>
                          <a:cubicBezTo>
                            <a:pt x="0" y="14"/>
                            <a:pt x="0" y="13"/>
                            <a:pt x="0" y="12"/>
                          </a:cubicBezTo>
                          <a:cubicBezTo>
                            <a:pt x="0" y="9"/>
                            <a:pt x="0" y="6"/>
                            <a:pt x="0" y="2"/>
                          </a:cubicBezTo>
                          <a:cubicBezTo>
                            <a:pt x="0" y="1"/>
                            <a:pt x="1" y="0"/>
                            <a:pt x="2" y="0"/>
                          </a:cubicBezTo>
                          <a:cubicBezTo>
                            <a:pt x="7" y="0"/>
                            <a:pt x="11" y="0"/>
                            <a:pt x="15" y="0"/>
                          </a:cubicBezTo>
                          <a:cubicBezTo>
                            <a:pt x="15" y="1"/>
                            <a:pt x="15" y="2"/>
                            <a:pt x="15" y="4"/>
                          </a:cubicBezTo>
                          <a:cubicBezTo>
                            <a:pt x="12" y="4"/>
                            <a:pt x="10" y="4"/>
                            <a:pt x="7" y="4"/>
                          </a:cubicBezTo>
                          <a:cubicBezTo>
                            <a:pt x="12" y="9"/>
                            <a:pt x="16" y="13"/>
                            <a:pt x="21" y="17"/>
                          </a:cubicBezTo>
                          <a:cubicBezTo>
                            <a:pt x="20" y="18"/>
                            <a:pt x="19" y="19"/>
                            <a:pt x="18" y="20"/>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89" name="Freeform 74">
                      <a:extLst>
                        <a:ext uri="{FF2B5EF4-FFF2-40B4-BE49-F238E27FC236}">
                          <a16:creationId xmlns:a16="http://schemas.microsoft.com/office/drawing/2014/main" id="{BBF9243B-26C7-4728-B9B3-45AECC982DAA}"/>
                        </a:ext>
                      </a:extLst>
                    </p:cNvPr>
                    <p:cNvSpPr>
                      <a:spLocks/>
                    </p:cNvSpPr>
                    <p:nvPr/>
                  </p:nvSpPr>
                  <p:spPr bwMode="auto">
                    <a:xfrm>
                      <a:off x="409575" y="3554413"/>
                      <a:ext cx="73025" cy="73025"/>
                    </a:xfrm>
                    <a:custGeom>
                      <a:avLst/>
                      <a:gdLst>
                        <a:gd name="T0" fmla="*/ 19 w 23"/>
                        <a:gd name="T1" fmla="*/ 21 h 23"/>
                        <a:gd name="T2" fmla="*/ 4 w 23"/>
                        <a:gd name="T3" fmla="*/ 6 h 23"/>
                        <a:gd name="T4" fmla="*/ 4 w 23"/>
                        <a:gd name="T5" fmla="*/ 16 h 23"/>
                        <a:gd name="T6" fmla="*/ 5 w 23"/>
                        <a:gd name="T7" fmla="*/ 15 h 23"/>
                        <a:gd name="T8" fmla="*/ 1 w 23"/>
                        <a:gd name="T9" fmla="*/ 16 h 23"/>
                        <a:gd name="T10" fmla="*/ 2 w 23"/>
                        <a:gd name="T11" fmla="*/ 14 h 23"/>
                        <a:gd name="T12" fmla="*/ 2 w 23"/>
                        <a:gd name="T13" fmla="*/ 7 h 23"/>
                        <a:gd name="T14" fmla="*/ 2 w 23"/>
                        <a:gd name="T15" fmla="*/ 2 h 23"/>
                        <a:gd name="T16" fmla="*/ 3 w 23"/>
                        <a:gd name="T17" fmla="*/ 2 h 23"/>
                        <a:gd name="T18" fmla="*/ 16 w 23"/>
                        <a:gd name="T19" fmla="*/ 2 h 23"/>
                        <a:gd name="T20" fmla="*/ 15 w 23"/>
                        <a:gd name="T21" fmla="*/ 1 h 23"/>
                        <a:gd name="T22" fmla="*/ 16 w 23"/>
                        <a:gd name="T23" fmla="*/ 5 h 23"/>
                        <a:gd name="T24" fmla="*/ 8 w 23"/>
                        <a:gd name="T25" fmla="*/ 4 h 23"/>
                        <a:gd name="T26" fmla="*/ 8 w 23"/>
                        <a:gd name="T27" fmla="*/ 6 h 23"/>
                        <a:gd name="T28" fmla="*/ 22 w 23"/>
                        <a:gd name="T29" fmla="*/ 18 h 23"/>
                        <a:gd name="T30" fmla="*/ 18 w 23"/>
                        <a:gd name="T31" fmla="*/ 21 h 23"/>
                        <a:gd name="T32" fmla="*/ 19 w 23"/>
                        <a:gd name="T33" fmla="*/ 21 h 23"/>
                        <a:gd name="T34" fmla="*/ 19 w 23"/>
                        <a:gd name="T35" fmla="*/ 22 h 23"/>
                        <a:gd name="T36" fmla="*/ 23 w 23"/>
                        <a:gd name="T37" fmla="*/ 18 h 23"/>
                        <a:gd name="T38" fmla="*/ 9 w 23"/>
                        <a:gd name="T39" fmla="*/ 4 h 23"/>
                        <a:gd name="T40" fmla="*/ 8 w 23"/>
                        <a:gd name="T41" fmla="*/ 6 h 23"/>
                        <a:gd name="T42" fmla="*/ 17 w 23"/>
                        <a:gd name="T43" fmla="*/ 6 h 23"/>
                        <a:gd name="T44" fmla="*/ 17 w 23"/>
                        <a:gd name="T45" fmla="*/ 1 h 23"/>
                        <a:gd name="T46" fmla="*/ 16 w 23"/>
                        <a:gd name="T47" fmla="*/ 0 h 23"/>
                        <a:gd name="T48" fmla="*/ 3 w 23"/>
                        <a:gd name="T49" fmla="*/ 0 h 23"/>
                        <a:gd name="T50" fmla="*/ 1 w 23"/>
                        <a:gd name="T51" fmla="*/ 1 h 23"/>
                        <a:gd name="T52" fmla="*/ 0 w 23"/>
                        <a:gd name="T53" fmla="*/ 7 h 23"/>
                        <a:gd name="T54" fmla="*/ 0 w 23"/>
                        <a:gd name="T55" fmla="*/ 14 h 23"/>
                        <a:gd name="T56" fmla="*/ 0 w 23"/>
                        <a:gd name="T57" fmla="*/ 17 h 23"/>
                        <a:gd name="T58" fmla="*/ 5 w 23"/>
                        <a:gd name="T59" fmla="*/ 17 h 23"/>
                        <a:gd name="T60" fmla="*/ 6 w 23"/>
                        <a:gd name="T61" fmla="*/ 16 h 23"/>
                        <a:gd name="T62" fmla="*/ 5 w 23"/>
                        <a:gd name="T63" fmla="*/ 8 h 23"/>
                        <a:gd name="T64" fmla="*/ 18 w 23"/>
                        <a:gd name="T65" fmla="*/ 22 h 23"/>
                        <a:gd name="T66" fmla="*/ 19 w 23"/>
                        <a:gd name="T6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3">
                          <a:moveTo>
                            <a:pt x="19" y="21"/>
                          </a:moveTo>
                          <a:cubicBezTo>
                            <a:pt x="19" y="21"/>
                            <a:pt x="19" y="21"/>
                            <a:pt x="19" y="21"/>
                          </a:cubicBezTo>
                          <a:cubicBezTo>
                            <a:pt x="15" y="16"/>
                            <a:pt x="11" y="12"/>
                            <a:pt x="6" y="7"/>
                          </a:cubicBezTo>
                          <a:cubicBezTo>
                            <a:pt x="4" y="6"/>
                            <a:pt x="4" y="6"/>
                            <a:pt x="4" y="6"/>
                          </a:cubicBezTo>
                          <a:cubicBezTo>
                            <a:pt x="4" y="8"/>
                            <a:pt x="4" y="8"/>
                            <a:pt x="4" y="8"/>
                          </a:cubicBezTo>
                          <a:cubicBezTo>
                            <a:pt x="4" y="11"/>
                            <a:pt x="4" y="13"/>
                            <a:pt x="4" y="16"/>
                          </a:cubicBezTo>
                          <a:cubicBezTo>
                            <a:pt x="5" y="16"/>
                            <a:pt x="5" y="16"/>
                            <a:pt x="5" y="16"/>
                          </a:cubicBezTo>
                          <a:cubicBezTo>
                            <a:pt x="5" y="15"/>
                            <a:pt x="5" y="15"/>
                            <a:pt x="5" y="15"/>
                          </a:cubicBezTo>
                          <a:cubicBezTo>
                            <a:pt x="4" y="15"/>
                            <a:pt x="2" y="15"/>
                            <a:pt x="1" y="15"/>
                          </a:cubicBezTo>
                          <a:cubicBezTo>
                            <a:pt x="1" y="16"/>
                            <a:pt x="1" y="16"/>
                            <a:pt x="1" y="16"/>
                          </a:cubicBezTo>
                          <a:cubicBezTo>
                            <a:pt x="2" y="16"/>
                            <a:pt x="2" y="16"/>
                            <a:pt x="2" y="16"/>
                          </a:cubicBezTo>
                          <a:cubicBezTo>
                            <a:pt x="2" y="15"/>
                            <a:pt x="2" y="14"/>
                            <a:pt x="2" y="14"/>
                          </a:cubicBezTo>
                          <a:cubicBezTo>
                            <a:pt x="2" y="13"/>
                            <a:pt x="2" y="13"/>
                            <a:pt x="2" y="13"/>
                          </a:cubicBezTo>
                          <a:cubicBezTo>
                            <a:pt x="2" y="11"/>
                            <a:pt x="2" y="9"/>
                            <a:pt x="2" y="7"/>
                          </a:cubicBezTo>
                          <a:cubicBezTo>
                            <a:pt x="2" y="6"/>
                            <a:pt x="2" y="4"/>
                            <a:pt x="2" y="3"/>
                          </a:cubicBezTo>
                          <a:cubicBezTo>
                            <a:pt x="2" y="3"/>
                            <a:pt x="2" y="2"/>
                            <a:pt x="2" y="2"/>
                          </a:cubicBezTo>
                          <a:cubicBezTo>
                            <a:pt x="2" y="2"/>
                            <a:pt x="3" y="2"/>
                            <a:pt x="3" y="2"/>
                          </a:cubicBezTo>
                          <a:cubicBezTo>
                            <a:pt x="3" y="2"/>
                            <a:pt x="3" y="2"/>
                            <a:pt x="3" y="2"/>
                          </a:cubicBezTo>
                          <a:cubicBezTo>
                            <a:pt x="5" y="2"/>
                            <a:pt x="7" y="2"/>
                            <a:pt x="9" y="2"/>
                          </a:cubicBezTo>
                          <a:cubicBezTo>
                            <a:pt x="11" y="2"/>
                            <a:pt x="13" y="2"/>
                            <a:pt x="16" y="2"/>
                          </a:cubicBezTo>
                          <a:cubicBezTo>
                            <a:pt x="16" y="1"/>
                            <a:pt x="16" y="1"/>
                            <a:pt x="16" y="1"/>
                          </a:cubicBezTo>
                          <a:cubicBezTo>
                            <a:pt x="15" y="1"/>
                            <a:pt x="15" y="1"/>
                            <a:pt x="15" y="1"/>
                          </a:cubicBezTo>
                          <a:cubicBezTo>
                            <a:pt x="15" y="2"/>
                            <a:pt x="15" y="3"/>
                            <a:pt x="15" y="5"/>
                          </a:cubicBezTo>
                          <a:cubicBezTo>
                            <a:pt x="16" y="5"/>
                            <a:pt x="16" y="5"/>
                            <a:pt x="16" y="5"/>
                          </a:cubicBezTo>
                          <a:cubicBezTo>
                            <a:pt x="16" y="4"/>
                            <a:pt x="16" y="4"/>
                            <a:pt x="16" y="4"/>
                          </a:cubicBezTo>
                          <a:cubicBezTo>
                            <a:pt x="13" y="4"/>
                            <a:pt x="11" y="4"/>
                            <a:pt x="8" y="4"/>
                          </a:cubicBezTo>
                          <a:cubicBezTo>
                            <a:pt x="6" y="4"/>
                            <a:pt x="6" y="4"/>
                            <a:pt x="6" y="4"/>
                          </a:cubicBezTo>
                          <a:cubicBezTo>
                            <a:pt x="8" y="6"/>
                            <a:pt x="8" y="6"/>
                            <a:pt x="8" y="6"/>
                          </a:cubicBezTo>
                          <a:cubicBezTo>
                            <a:pt x="12" y="10"/>
                            <a:pt x="17" y="15"/>
                            <a:pt x="21" y="19"/>
                          </a:cubicBezTo>
                          <a:cubicBezTo>
                            <a:pt x="22" y="18"/>
                            <a:pt x="22" y="18"/>
                            <a:pt x="22" y="18"/>
                          </a:cubicBezTo>
                          <a:cubicBezTo>
                            <a:pt x="21" y="18"/>
                            <a:pt x="21" y="18"/>
                            <a:pt x="21" y="18"/>
                          </a:cubicBezTo>
                          <a:cubicBezTo>
                            <a:pt x="20" y="19"/>
                            <a:pt x="19" y="20"/>
                            <a:pt x="18" y="21"/>
                          </a:cubicBezTo>
                          <a:cubicBezTo>
                            <a:pt x="19" y="21"/>
                            <a:pt x="19" y="21"/>
                            <a:pt x="19" y="21"/>
                          </a:cubicBezTo>
                          <a:cubicBezTo>
                            <a:pt x="19" y="21"/>
                            <a:pt x="19" y="21"/>
                            <a:pt x="19" y="21"/>
                          </a:cubicBezTo>
                          <a:cubicBezTo>
                            <a:pt x="19" y="21"/>
                            <a:pt x="19" y="21"/>
                            <a:pt x="19" y="21"/>
                          </a:cubicBezTo>
                          <a:cubicBezTo>
                            <a:pt x="19" y="22"/>
                            <a:pt x="19" y="22"/>
                            <a:pt x="19" y="22"/>
                          </a:cubicBezTo>
                          <a:cubicBezTo>
                            <a:pt x="20" y="21"/>
                            <a:pt x="21" y="20"/>
                            <a:pt x="23" y="19"/>
                          </a:cubicBezTo>
                          <a:cubicBezTo>
                            <a:pt x="23" y="18"/>
                            <a:pt x="23" y="18"/>
                            <a:pt x="23" y="18"/>
                          </a:cubicBezTo>
                          <a:cubicBezTo>
                            <a:pt x="23" y="18"/>
                            <a:pt x="23" y="18"/>
                            <a:pt x="23" y="18"/>
                          </a:cubicBezTo>
                          <a:cubicBezTo>
                            <a:pt x="18" y="13"/>
                            <a:pt x="14" y="9"/>
                            <a:pt x="9" y="4"/>
                          </a:cubicBezTo>
                          <a:cubicBezTo>
                            <a:pt x="8" y="5"/>
                            <a:pt x="8" y="5"/>
                            <a:pt x="8" y="5"/>
                          </a:cubicBezTo>
                          <a:cubicBezTo>
                            <a:pt x="8" y="6"/>
                            <a:pt x="8" y="6"/>
                            <a:pt x="8" y="6"/>
                          </a:cubicBezTo>
                          <a:cubicBezTo>
                            <a:pt x="11" y="6"/>
                            <a:pt x="13" y="6"/>
                            <a:pt x="16" y="6"/>
                          </a:cubicBezTo>
                          <a:cubicBezTo>
                            <a:pt x="17" y="6"/>
                            <a:pt x="17" y="6"/>
                            <a:pt x="17" y="6"/>
                          </a:cubicBezTo>
                          <a:cubicBezTo>
                            <a:pt x="17" y="5"/>
                            <a:pt x="17" y="5"/>
                            <a:pt x="17" y="5"/>
                          </a:cubicBezTo>
                          <a:cubicBezTo>
                            <a:pt x="17" y="3"/>
                            <a:pt x="17" y="2"/>
                            <a:pt x="17" y="1"/>
                          </a:cubicBezTo>
                          <a:cubicBezTo>
                            <a:pt x="17" y="0"/>
                            <a:pt x="17" y="0"/>
                            <a:pt x="17" y="0"/>
                          </a:cubicBezTo>
                          <a:cubicBezTo>
                            <a:pt x="16" y="0"/>
                            <a:pt x="16" y="0"/>
                            <a:pt x="16" y="0"/>
                          </a:cubicBezTo>
                          <a:cubicBezTo>
                            <a:pt x="13" y="0"/>
                            <a:pt x="11" y="0"/>
                            <a:pt x="9" y="0"/>
                          </a:cubicBezTo>
                          <a:cubicBezTo>
                            <a:pt x="7" y="0"/>
                            <a:pt x="5" y="0"/>
                            <a:pt x="3" y="0"/>
                          </a:cubicBezTo>
                          <a:cubicBezTo>
                            <a:pt x="3" y="0"/>
                            <a:pt x="3" y="0"/>
                            <a:pt x="3" y="0"/>
                          </a:cubicBezTo>
                          <a:cubicBezTo>
                            <a:pt x="2" y="0"/>
                            <a:pt x="1" y="0"/>
                            <a:pt x="1" y="1"/>
                          </a:cubicBezTo>
                          <a:cubicBezTo>
                            <a:pt x="0" y="1"/>
                            <a:pt x="0" y="2"/>
                            <a:pt x="0" y="3"/>
                          </a:cubicBezTo>
                          <a:cubicBezTo>
                            <a:pt x="0" y="4"/>
                            <a:pt x="0" y="6"/>
                            <a:pt x="0" y="7"/>
                          </a:cubicBezTo>
                          <a:cubicBezTo>
                            <a:pt x="0" y="9"/>
                            <a:pt x="0" y="11"/>
                            <a:pt x="0" y="13"/>
                          </a:cubicBezTo>
                          <a:cubicBezTo>
                            <a:pt x="0" y="14"/>
                            <a:pt x="0" y="14"/>
                            <a:pt x="0" y="14"/>
                          </a:cubicBezTo>
                          <a:cubicBezTo>
                            <a:pt x="0" y="14"/>
                            <a:pt x="0" y="15"/>
                            <a:pt x="0" y="16"/>
                          </a:cubicBezTo>
                          <a:cubicBezTo>
                            <a:pt x="0" y="17"/>
                            <a:pt x="0" y="17"/>
                            <a:pt x="0" y="17"/>
                          </a:cubicBezTo>
                          <a:cubicBezTo>
                            <a:pt x="1" y="17"/>
                            <a:pt x="1" y="17"/>
                            <a:pt x="1" y="17"/>
                          </a:cubicBezTo>
                          <a:cubicBezTo>
                            <a:pt x="2" y="17"/>
                            <a:pt x="4" y="17"/>
                            <a:pt x="5" y="17"/>
                          </a:cubicBezTo>
                          <a:cubicBezTo>
                            <a:pt x="6" y="17"/>
                            <a:pt x="6" y="17"/>
                            <a:pt x="6" y="17"/>
                          </a:cubicBezTo>
                          <a:cubicBezTo>
                            <a:pt x="6" y="16"/>
                            <a:pt x="6" y="16"/>
                            <a:pt x="6" y="16"/>
                          </a:cubicBezTo>
                          <a:cubicBezTo>
                            <a:pt x="6" y="13"/>
                            <a:pt x="6" y="11"/>
                            <a:pt x="6" y="8"/>
                          </a:cubicBezTo>
                          <a:cubicBezTo>
                            <a:pt x="5" y="8"/>
                            <a:pt x="5" y="8"/>
                            <a:pt x="5" y="8"/>
                          </a:cubicBezTo>
                          <a:cubicBezTo>
                            <a:pt x="5" y="9"/>
                            <a:pt x="5" y="9"/>
                            <a:pt x="5" y="9"/>
                          </a:cubicBezTo>
                          <a:cubicBezTo>
                            <a:pt x="9" y="13"/>
                            <a:pt x="13" y="18"/>
                            <a:pt x="18" y="22"/>
                          </a:cubicBezTo>
                          <a:cubicBezTo>
                            <a:pt x="19" y="23"/>
                            <a:pt x="19" y="23"/>
                            <a:pt x="19" y="23"/>
                          </a:cubicBezTo>
                          <a:cubicBezTo>
                            <a:pt x="19" y="22"/>
                            <a:pt x="19" y="22"/>
                            <a:pt x="19" y="22"/>
                          </a:cubicBezTo>
                          <a:lnTo>
                            <a:pt x="19" y="21"/>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0" name="Freeform 75">
                      <a:extLst>
                        <a:ext uri="{FF2B5EF4-FFF2-40B4-BE49-F238E27FC236}">
                          <a16:creationId xmlns:a16="http://schemas.microsoft.com/office/drawing/2014/main" id="{753B54B8-DBA2-4838-9F15-108F3D3D93BD}"/>
                        </a:ext>
                      </a:extLst>
                    </p:cNvPr>
                    <p:cNvSpPr>
                      <a:spLocks/>
                    </p:cNvSpPr>
                    <p:nvPr/>
                  </p:nvSpPr>
                  <p:spPr bwMode="auto">
                    <a:xfrm>
                      <a:off x="755650" y="3557588"/>
                      <a:ext cx="66675" cy="66675"/>
                    </a:xfrm>
                    <a:custGeom>
                      <a:avLst/>
                      <a:gdLst>
                        <a:gd name="T0" fmla="*/ 3 w 21"/>
                        <a:gd name="T1" fmla="*/ 21 h 21"/>
                        <a:gd name="T2" fmla="*/ 0 w 21"/>
                        <a:gd name="T3" fmla="*/ 18 h 21"/>
                        <a:gd name="T4" fmla="*/ 13 w 21"/>
                        <a:gd name="T5" fmla="*/ 4 h 21"/>
                        <a:gd name="T6" fmla="*/ 13 w 21"/>
                        <a:gd name="T7" fmla="*/ 4 h 21"/>
                        <a:gd name="T8" fmla="*/ 6 w 21"/>
                        <a:gd name="T9" fmla="*/ 4 h 21"/>
                        <a:gd name="T10" fmla="*/ 6 w 21"/>
                        <a:gd name="T11" fmla="*/ 0 h 21"/>
                        <a:gd name="T12" fmla="*/ 6 w 21"/>
                        <a:gd name="T13" fmla="*/ 0 h 21"/>
                        <a:gd name="T14" fmla="*/ 18 w 21"/>
                        <a:gd name="T15" fmla="*/ 0 h 21"/>
                        <a:gd name="T16" fmla="*/ 21 w 21"/>
                        <a:gd name="T17" fmla="*/ 2 h 21"/>
                        <a:gd name="T18" fmla="*/ 21 w 21"/>
                        <a:gd name="T19" fmla="*/ 15 h 21"/>
                        <a:gd name="T20" fmla="*/ 16 w 21"/>
                        <a:gd name="T21" fmla="*/ 15 h 21"/>
                        <a:gd name="T22" fmla="*/ 16 w 21"/>
                        <a:gd name="T23" fmla="*/ 7 h 21"/>
                        <a:gd name="T24" fmla="*/ 3 w 21"/>
                        <a:gd name="T25"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1">
                          <a:moveTo>
                            <a:pt x="3" y="21"/>
                          </a:moveTo>
                          <a:cubicBezTo>
                            <a:pt x="2" y="19"/>
                            <a:pt x="1" y="19"/>
                            <a:pt x="0" y="18"/>
                          </a:cubicBezTo>
                          <a:cubicBezTo>
                            <a:pt x="4" y="13"/>
                            <a:pt x="9" y="9"/>
                            <a:pt x="13" y="4"/>
                          </a:cubicBezTo>
                          <a:cubicBezTo>
                            <a:pt x="13" y="4"/>
                            <a:pt x="13" y="4"/>
                            <a:pt x="13" y="4"/>
                          </a:cubicBezTo>
                          <a:cubicBezTo>
                            <a:pt x="11" y="4"/>
                            <a:pt x="8" y="4"/>
                            <a:pt x="6" y="4"/>
                          </a:cubicBezTo>
                          <a:cubicBezTo>
                            <a:pt x="6" y="3"/>
                            <a:pt x="6" y="1"/>
                            <a:pt x="6" y="0"/>
                          </a:cubicBezTo>
                          <a:cubicBezTo>
                            <a:pt x="6" y="0"/>
                            <a:pt x="6" y="0"/>
                            <a:pt x="6" y="0"/>
                          </a:cubicBezTo>
                          <a:cubicBezTo>
                            <a:pt x="10" y="0"/>
                            <a:pt x="14" y="0"/>
                            <a:pt x="18" y="0"/>
                          </a:cubicBezTo>
                          <a:cubicBezTo>
                            <a:pt x="20" y="0"/>
                            <a:pt x="21" y="1"/>
                            <a:pt x="21" y="2"/>
                          </a:cubicBezTo>
                          <a:cubicBezTo>
                            <a:pt x="21" y="6"/>
                            <a:pt x="21" y="10"/>
                            <a:pt x="21" y="15"/>
                          </a:cubicBezTo>
                          <a:cubicBezTo>
                            <a:pt x="19" y="15"/>
                            <a:pt x="18" y="15"/>
                            <a:pt x="16" y="15"/>
                          </a:cubicBezTo>
                          <a:cubicBezTo>
                            <a:pt x="16" y="12"/>
                            <a:pt x="16" y="10"/>
                            <a:pt x="16" y="7"/>
                          </a:cubicBezTo>
                          <a:cubicBezTo>
                            <a:pt x="12" y="12"/>
                            <a:pt x="7" y="16"/>
                            <a:pt x="3" y="21"/>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1" name="Freeform 76">
                      <a:extLst>
                        <a:ext uri="{FF2B5EF4-FFF2-40B4-BE49-F238E27FC236}">
                          <a16:creationId xmlns:a16="http://schemas.microsoft.com/office/drawing/2014/main" id="{0BEC021E-7332-4562-B66A-9E96B184AEEF}"/>
                        </a:ext>
                      </a:extLst>
                    </p:cNvPr>
                    <p:cNvSpPr>
                      <a:spLocks/>
                    </p:cNvSpPr>
                    <p:nvPr/>
                  </p:nvSpPr>
                  <p:spPr bwMode="auto">
                    <a:xfrm>
                      <a:off x="752475" y="3554413"/>
                      <a:ext cx="73025" cy="73025"/>
                    </a:xfrm>
                    <a:custGeom>
                      <a:avLst/>
                      <a:gdLst>
                        <a:gd name="T0" fmla="*/ 5 w 23"/>
                        <a:gd name="T1" fmla="*/ 21 h 23"/>
                        <a:gd name="T2" fmla="*/ 1 w 23"/>
                        <a:gd name="T3" fmla="*/ 19 h 23"/>
                        <a:gd name="T4" fmla="*/ 15 w 23"/>
                        <a:gd name="T5" fmla="*/ 6 h 23"/>
                        <a:gd name="T6" fmla="*/ 15 w 23"/>
                        <a:gd name="T7" fmla="*/ 5 h 23"/>
                        <a:gd name="T8" fmla="*/ 14 w 23"/>
                        <a:gd name="T9" fmla="*/ 4 h 23"/>
                        <a:gd name="T10" fmla="*/ 7 w 23"/>
                        <a:gd name="T11" fmla="*/ 5 h 23"/>
                        <a:gd name="T12" fmla="*/ 8 w 23"/>
                        <a:gd name="T13" fmla="*/ 1 h 23"/>
                        <a:gd name="T14" fmla="*/ 7 w 23"/>
                        <a:gd name="T15" fmla="*/ 2 h 23"/>
                        <a:gd name="T16" fmla="*/ 7 w 23"/>
                        <a:gd name="T17" fmla="*/ 1 h 23"/>
                        <a:gd name="T18" fmla="*/ 14 w 23"/>
                        <a:gd name="T19" fmla="*/ 2 h 23"/>
                        <a:gd name="T20" fmla="*/ 19 w 23"/>
                        <a:gd name="T21" fmla="*/ 2 h 23"/>
                        <a:gd name="T22" fmla="*/ 21 w 23"/>
                        <a:gd name="T23" fmla="*/ 3 h 23"/>
                        <a:gd name="T24" fmla="*/ 21 w 23"/>
                        <a:gd name="T25" fmla="*/ 16 h 23"/>
                        <a:gd name="T26" fmla="*/ 22 w 23"/>
                        <a:gd name="T27" fmla="*/ 15 h 23"/>
                        <a:gd name="T28" fmla="*/ 17 w 23"/>
                        <a:gd name="T29" fmla="*/ 16 h 23"/>
                        <a:gd name="T30" fmla="*/ 18 w 23"/>
                        <a:gd name="T31" fmla="*/ 8 h 23"/>
                        <a:gd name="T32" fmla="*/ 17 w 23"/>
                        <a:gd name="T33" fmla="*/ 7 h 23"/>
                        <a:gd name="T34" fmla="*/ 4 w 23"/>
                        <a:gd name="T35" fmla="*/ 22 h 23"/>
                        <a:gd name="T36" fmla="*/ 4 w 23"/>
                        <a:gd name="T37" fmla="*/ 22 h 23"/>
                        <a:gd name="T38" fmla="*/ 18 w 23"/>
                        <a:gd name="T39" fmla="*/ 9 h 23"/>
                        <a:gd name="T40" fmla="*/ 16 w 23"/>
                        <a:gd name="T41" fmla="*/ 8 h 23"/>
                        <a:gd name="T42" fmla="*/ 16 w 23"/>
                        <a:gd name="T43" fmla="*/ 17 h 23"/>
                        <a:gd name="T44" fmla="*/ 22 w 23"/>
                        <a:gd name="T45" fmla="*/ 17 h 23"/>
                        <a:gd name="T46" fmla="*/ 23 w 23"/>
                        <a:gd name="T47" fmla="*/ 16 h 23"/>
                        <a:gd name="T48" fmla="*/ 23 w 23"/>
                        <a:gd name="T49" fmla="*/ 3 h 23"/>
                        <a:gd name="T50" fmla="*/ 19 w 23"/>
                        <a:gd name="T51" fmla="*/ 0 h 23"/>
                        <a:gd name="T52" fmla="*/ 14 w 23"/>
                        <a:gd name="T53" fmla="*/ 0 h 23"/>
                        <a:gd name="T54" fmla="*/ 7 w 23"/>
                        <a:gd name="T55" fmla="*/ 0 h 23"/>
                        <a:gd name="T56" fmla="*/ 6 w 23"/>
                        <a:gd name="T57" fmla="*/ 0 h 23"/>
                        <a:gd name="T58" fmla="*/ 6 w 23"/>
                        <a:gd name="T59" fmla="*/ 5 h 23"/>
                        <a:gd name="T60" fmla="*/ 7 w 23"/>
                        <a:gd name="T61" fmla="*/ 6 h 23"/>
                        <a:gd name="T62" fmla="*/ 14 w 23"/>
                        <a:gd name="T63" fmla="*/ 5 h 23"/>
                        <a:gd name="T64" fmla="*/ 13 w 23"/>
                        <a:gd name="T65" fmla="*/ 6 h 23"/>
                        <a:gd name="T66" fmla="*/ 13 w 23"/>
                        <a:gd name="T67" fmla="*/ 5 h 23"/>
                        <a:gd name="T68" fmla="*/ 0 w 23"/>
                        <a:gd name="T69" fmla="*/ 19 h 23"/>
                        <a:gd name="T70" fmla="*/ 3 w 23"/>
                        <a:gd name="T71" fmla="*/ 22 h 23"/>
                        <a:gd name="T72" fmla="*/ 5 w 23"/>
                        <a:gd name="T73"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 h="23">
                          <a:moveTo>
                            <a:pt x="4" y="22"/>
                          </a:moveTo>
                          <a:cubicBezTo>
                            <a:pt x="5" y="21"/>
                            <a:pt x="5" y="21"/>
                            <a:pt x="5" y="21"/>
                          </a:cubicBezTo>
                          <a:cubicBezTo>
                            <a:pt x="3" y="20"/>
                            <a:pt x="3" y="19"/>
                            <a:pt x="2" y="18"/>
                          </a:cubicBezTo>
                          <a:cubicBezTo>
                            <a:pt x="1" y="19"/>
                            <a:pt x="1" y="19"/>
                            <a:pt x="1" y="19"/>
                          </a:cubicBezTo>
                          <a:cubicBezTo>
                            <a:pt x="2" y="19"/>
                            <a:pt x="2" y="19"/>
                            <a:pt x="2" y="19"/>
                          </a:cubicBezTo>
                          <a:cubicBezTo>
                            <a:pt x="6" y="15"/>
                            <a:pt x="10" y="11"/>
                            <a:pt x="15" y="6"/>
                          </a:cubicBezTo>
                          <a:cubicBezTo>
                            <a:pt x="15" y="6"/>
                            <a:pt x="15" y="6"/>
                            <a:pt x="15" y="6"/>
                          </a:cubicBezTo>
                          <a:cubicBezTo>
                            <a:pt x="15" y="5"/>
                            <a:pt x="15" y="5"/>
                            <a:pt x="15" y="5"/>
                          </a:cubicBezTo>
                          <a:cubicBezTo>
                            <a:pt x="15" y="4"/>
                            <a:pt x="15" y="4"/>
                            <a:pt x="15" y="4"/>
                          </a:cubicBezTo>
                          <a:cubicBezTo>
                            <a:pt x="14" y="4"/>
                            <a:pt x="14" y="4"/>
                            <a:pt x="14" y="4"/>
                          </a:cubicBezTo>
                          <a:cubicBezTo>
                            <a:pt x="12" y="4"/>
                            <a:pt x="9" y="4"/>
                            <a:pt x="7" y="4"/>
                          </a:cubicBezTo>
                          <a:cubicBezTo>
                            <a:pt x="7" y="5"/>
                            <a:pt x="7" y="5"/>
                            <a:pt x="7" y="5"/>
                          </a:cubicBezTo>
                          <a:cubicBezTo>
                            <a:pt x="8" y="5"/>
                            <a:pt x="8" y="5"/>
                            <a:pt x="8" y="5"/>
                          </a:cubicBezTo>
                          <a:cubicBezTo>
                            <a:pt x="8" y="4"/>
                            <a:pt x="8" y="2"/>
                            <a:pt x="8" y="1"/>
                          </a:cubicBezTo>
                          <a:cubicBezTo>
                            <a:pt x="7" y="1"/>
                            <a:pt x="7" y="1"/>
                            <a:pt x="7" y="1"/>
                          </a:cubicBezTo>
                          <a:cubicBezTo>
                            <a:pt x="7" y="2"/>
                            <a:pt x="7" y="2"/>
                            <a:pt x="7" y="2"/>
                          </a:cubicBezTo>
                          <a:cubicBezTo>
                            <a:pt x="7" y="2"/>
                            <a:pt x="7" y="2"/>
                            <a:pt x="7" y="2"/>
                          </a:cubicBezTo>
                          <a:cubicBezTo>
                            <a:pt x="7" y="1"/>
                            <a:pt x="7" y="1"/>
                            <a:pt x="7" y="1"/>
                          </a:cubicBezTo>
                          <a:cubicBezTo>
                            <a:pt x="7" y="2"/>
                            <a:pt x="7" y="2"/>
                            <a:pt x="7" y="2"/>
                          </a:cubicBezTo>
                          <a:cubicBezTo>
                            <a:pt x="10" y="2"/>
                            <a:pt x="12" y="2"/>
                            <a:pt x="14" y="2"/>
                          </a:cubicBezTo>
                          <a:cubicBezTo>
                            <a:pt x="16" y="2"/>
                            <a:pt x="18" y="2"/>
                            <a:pt x="19" y="2"/>
                          </a:cubicBezTo>
                          <a:cubicBezTo>
                            <a:pt x="19" y="2"/>
                            <a:pt x="19" y="2"/>
                            <a:pt x="19" y="2"/>
                          </a:cubicBezTo>
                          <a:cubicBezTo>
                            <a:pt x="20" y="2"/>
                            <a:pt x="20" y="2"/>
                            <a:pt x="20" y="2"/>
                          </a:cubicBezTo>
                          <a:cubicBezTo>
                            <a:pt x="20" y="2"/>
                            <a:pt x="21" y="2"/>
                            <a:pt x="21" y="3"/>
                          </a:cubicBezTo>
                          <a:cubicBezTo>
                            <a:pt x="21" y="5"/>
                            <a:pt x="21" y="7"/>
                            <a:pt x="21" y="8"/>
                          </a:cubicBezTo>
                          <a:cubicBezTo>
                            <a:pt x="21" y="11"/>
                            <a:pt x="21" y="13"/>
                            <a:pt x="21" y="16"/>
                          </a:cubicBezTo>
                          <a:cubicBezTo>
                            <a:pt x="22" y="16"/>
                            <a:pt x="22" y="16"/>
                            <a:pt x="22" y="16"/>
                          </a:cubicBezTo>
                          <a:cubicBezTo>
                            <a:pt x="22" y="15"/>
                            <a:pt x="22" y="15"/>
                            <a:pt x="22" y="15"/>
                          </a:cubicBezTo>
                          <a:cubicBezTo>
                            <a:pt x="20" y="15"/>
                            <a:pt x="19" y="15"/>
                            <a:pt x="17" y="15"/>
                          </a:cubicBezTo>
                          <a:cubicBezTo>
                            <a:pt x="17" y="16"/>
                            <a:pt x="17" y="16"/>
                            <a:pt x="17" y="16"/>
                          </a:cubicBezTo>
                          <a:cubicBezTo>
                            <a:pt x="18" y="16"/>
                            <a:pt x="18" y="16"/>
                            <a:pt x="18" y="16"/>
                          </a:cubicBezTo>
                          <a:cubicBezTo>
                            <a:pt x="18" y="13"/>
                            <a:pt x="18" y="11"/>
                            <a:pt x="18" y="8"/>
                          </a:cubicBezTo>
                          <a:cubicBezTo>
                            <a:pt x="18" y="6"/>
                            <a:pt x="18" y="6"/>
                            <a:pt x="18" y="6"/>
                          </a:cubicBezTo>
                          <a:cubicBezTo>
                            <a:pt x="17" y="7"/>
                            <a:pt x="17" y="7"/>
                            <a:pt x="17" y="7"/>
                          </a:cubicBezTo>
                          <a:cubicBezTo>
                            <a:pt x="12" y="12"/>
                            <a:pt x="8" y="16"/>
                            <a:pt x="3" y="21"/>
                          </a:cubicBezTo>
                          <a:cubicBezTo>
                            <a:pt x="4" y="22"/>
                            <a:pt x="4" y="22"/>
                            <a:pt x="4" y="22"/>
                          </a:cubicBezTo>
                          <a:cubicBezTo>
                            <a:pt x="5" y="21"/>
                            <a:pt x="5" y="21"/>
                            <a:pt x="5" y="21"/>
                          </a:cubicBezTo>
                          <a:cubicBezTo>
                            <a:pt x="4" y="22"/>
                            <a:pt x="4" y="22"/>
                            <a:pt x="4" y="22"/>
                          </a:cubicBezTo>
                          <a:cubicBezTo>
                            <a:pt x="5" y="22"/>
                            <a:pt x="5" y="22"/>
                            <a:pt x="5" y="22"/>
                          </a:cubicBezTo>
                          <a:cubicBezTo>
                            <a:pt x="9" y="18"/>
                            <a:pt x="13" y="13"/>
                            <a:pt x="18" y="9"/>
                          </a:cubicBezTo>
                          <a:cubicBezTo>
                            <a:pt x="17" y="8"/>
                            <a:pt x="17" y="8"/>
                            <a:pt x="17" y="8"/>
                          </a:cubicBezTo>
                          <a:cubicBezTo>
                            <a:pt x="16" y="8"/>
                            <a:pt x="16" y="8"/>
                            <a:pt x="16" y="8"/>
                          </a:cubicBezTo>
                          <a:cubicBezTo>
                            <a:pt x="16" y="11"/>
                            <a:pt x="16" y="13"/>
                            <a:pt x="16" y="16"/>
                          </a:cubicBezTo>
                          <a:cubicBezTo>
                            <a:pt x="16" y="17"/>
                            <a:pt x="16" y="17"/>
                            <a:pt x="16" y="17"/>
                          </a:cubicBezTo>
                          <a:cubicBezTo>
                            <a:pt x="17" y="17"/>
                            <a:pt x="17" y="17"/>
                            <a:pt x="17" y="17"/>
                          </a:cubicBezTo>
                          <a:cubicBezTo>
                            <a:pt x="19" y="17"/>
                            <a:pt x="20" y="17"/>
                            <a:pt x="22" y="17"/>
                          </a:cubicBezTo>
                          <a:cubicBezTo>
                            <a:pt x="23" y="17"/>
                            <a:pt x="23" y="17"/>
                            <a:pt x="23" y="17"/>
                          </a:cubicBezTo>
                          <a:cubicBezTo>
                            <a:pt x="23" y="16"/>
                            <a:pt x="23" y="16"/>
                            <a:pt x="23" y="16"/>
                          </a:cubicBezTo>
                          <a:cubicBezTo>
                            <a:pt x="23" y="13"/>
                            <a:pt x="23" y="11"/>
                            <a:pt x="23" y="8"/>
                          </a:cubicBezTo>
                          <a:cubicBezTo>
                            <a:pt x="23" y="7"/>
                            <a:pt x="23" y="5"/>
                            <a:pt x="23" y="3"/>
                          </a:cubicBezTo>
                          <a:cubicBezTo>
                            <a:pt x="23" y="2"/>
                            <a:pt x="22" y="1"/>
                            <a:pt x="22" y="1"/>
                          </a:cubicBezTo>
                          <a:cubicBezTo>
                            <a:pt x="21" y="0"/>
                            <a:pt x="20" y="0"/>
                            <a:pt x="19" y="0"/>
                          </a:cubicBezTo>
                          <a:cubicBezTo>
                            <a:pt x="19" y="0"/>
                            <a:pt x="19" y="0"/>
                            <a:pt x="19" y="0"/>
                          </a:cubicBezTo>
                          <a:cubicBezTo>
                            <a:pt x="18" y="0"/>
                            <a:pt x="16" y="0"/>
                            <a:pt x="14" y="0"/>
                          </a:cubicBezTo>
                          <a:cubicBezTo>
                            <a:pt x="12" y="0"/>
                            <a:pt x="10" y="0"/>
                            <a:pt x="7" y="0"/>
                          </a:cubicBezTo>
                          <a:cubicBezTo>
                            <a:pt x="7" y="0"/>
                            <a:pt x="7" y="0"/>
                            <a:pt x="7" y="0"/>
                          </a:cubicBezTo>
                          <a:cubicBezTo>
                            <a:pt x="6" y="0"/>
                            <a:pt x="6" y="0"/>
                            <a:pt x="6" y="0"/>
                          </a:cubicBezTo>
                          <a:cubicBezTo>
                            <a:pt x="6" y="0"/>
                            <a:pt x="6" y="0"/>
                            <a:pt x="6" y="0"/>
                          </a:cubicBezTo>
                          <a:cubicBezTo>
                            <a:pt x="6" y="1"/>
                            <a:pt x="6" y="1"/>
                            <a:pt x="6" y="1"/>
                          </a:cubicBezTo>
                          <a:cubicBezTo>
                            <a:pt x="6" y="2"/>
                            <a:pt x="6" y="4"/>
                            <a:pt x="6" y="5"/>
                          </a:cubicBezTo>
                          <a:cubicBezTo>
                            <a:pt x="6" y="6"/>
                            <a:pt x="6" y="6"/>
                            <a:pt x="6" y="6"/>
                          </a:cubicBezTo>
                          <a:cubicBezTo>
                            <a:pt x="7" y="6"/>
                            <a:pt x="7" y="6"/>
                            <a:pt x="7" y="6"/>
                          </a:cubicBezTo>
                          <a:cubicBezTo>
                            <a:pt x="9" y="6"/>
                            <a:pt x="12" y="6"/>
                            <a:pt x="14" y="6"/>
                          </a:cubicBezTo>
                          <a:cubicBezTo>
                            <a:pt x="14" y="5"/>
                            <a:pt x="14" y="5"/>
                            <a:pt x="14" y="5"/>
                          </a:cubicBezTo>
                          <a:cubicBezTo>
                            <a:pt x="13" y="6"/>
                            <a:pt x="13" y="6"/>
                            <a:pt x="13" y="6"/>
                          </a:cubicBezTo>
                          <a:cubicBezTo>
                            <a:pt x="13" y="6"/>
                            <a:pt x="13" y="6"/>
                            <a:pt x="13" y="6"/>
                          </a:cubicBezTo>
                          <a:cubicBezTo>
                            <a:pt x="14" y="5"/>
                            <a:pt x="14" y="5"/>
                            <a:pt x="14" y="5"/>
                          </a:cubicBezTo>
                          <a:cubicBezTo>
                            <a:pt x="13" y="5"/>
                            <a:pt x="13" y="5"/>
                            <a:pt x="13" y="5"/>
                          </a:cubicBezTo>
                          <a:cubicBezTo>
                            <a:pt x="9" y="9"/>
                            <a:pt x="5" y="13"/>
                            <a:pt x="0" y="18"/>
                          </a:cubicBezTo>
                          <a:cubicBezTo>
                            <a:pt x="0" y="19"/>
                            <a:pt x="0" y="19"/>
                            <a:pt x="0" y="19"/>
                          </a:cubicBezTo>
                          <a:cubicBezTo>
                            <a:pt x="0" y="19"/>
                            <a:pt x="0" y="19"/>
                            <a:pt x="0" y="19"/>
                          </a:cubicBezTo>
                          <a:cubicBezTo>
                            <a:pt x="1" y="20"/>
                            <a:pt x="2" y="21"/>
                            <a:pt x="3" y="22"/>
                          </a:cubicBezTo>
                          <a:cubicBezTo>
                            <a:pt x="4" y="23"/>
                            <a:pt x="4" y="23"/>
                            <a:pt x="4" y="23"/>
                          </a:cubicBezTo>
                          <a:cubicBezTo>
                            <a:pt x="5" y="22"/>
                            <a:pt x="5" y="22"/>
                            <a:pt x="5" y="22"/>
                          </a:cubicBezTo>
                          <a:lnTo>
                            <a:pt x="4" y="22"/>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2" name="Freeform 77">
                      <a:extLst>
                        <a:ext uri="{FF2B5EF4-FFF2-40B4-BE49-F238E27FC236}">
                          <a16:creationId xmlns:a16="http://schemas.microsoft.com/office/drawing/2014/main" id="{5ED8091E-E444-486A-B79B-3E90646AC308}"/>
                        </a:ext>
                      </a:extLst>
                    </p:cNvPr>
                    <p:cNvSpPr>
                      <a:spLocks/>
                    </p:cNvSpPr>
                    <p:nvPr/>
                  </p:nvSpPr>
                  <p:spPr bwMode="auto">
                    <a:xfrm>
                      <a:off x="412750" y="3897313"/>
                      <a:ext cx="66675" cy="66675"/>
                    </a:xfrm>
                    <a:custGeom>
                      <a:avLst/>
                      <a:gdLst>
                        <a:gd name="T0" fmla="*/ 0 w 21"/>
                        <a:gd name="T1" fmla="*/ 6 h 21"/>
                        <a:gd name="T2" fmla="*/ 4 w 21"/>
                        <a:gd name="T3" fmla="*/ 6 h 21"/>
                        <a:gd name="T4" fmla="*/ 4 w 21"/>
                        <a:gd name="T5" fmla="*/ 14 h 21"/>
                        <a:gd name="T6" fmla="*/ 17 w 21"/>
                        <a:gd name="T7" fmla="*/ 0 h 21"/>
                        <a:gd name="T8" fmla="*/ 21 w 21"/>
                        <a:gd name="T9" fmla="*/ 4 h 21"/>
                        <a:gd name="T10" fmla="*/ 7 w 21"/>
                        <a:gd name="T11" fmla="*/ 17 h 21"/>
                        <a:gd name="T12" fmla="*/ 15 w 21"/>
                        <a:gd name="T13" fmla="*/ 17 h 21"/>
                        <a:gd name="T14" fmla="*/ 15 w 21"/>
                        <a:gd name="T15" fmla="*/ 21 h 21"/>
                        <a:gd name="T16" fmla="*/ 14 w 21"/>
                        <a:gd name="T17" fmla="*/ 21 h 21"/>
                        <a:gd name="T18" fmla="*/ 2 w 21"/>
                        <a:gd name="T19" fmla="*/ 21 h 21"/>
                        <a:gd name="T20" fmla="*/ 0 w 21"/>
                        <a:gd name="T21" fmla="*/ 19 h 21"/>
                        <a:gd name="T22" fmla="*/ 0 w 21"/>
                        <a:gd name="T23"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1">
                          <a:moveTo>
                            <a:pt x="0" y="6"/>
                          </a:moveTo>
                          <a:cubicBezTo>
                            <a:pt x="1" y="6"/>
                            <a:pt x="3" y="6"/>
                            <a:pt x="4" y="6"/>
                          </a:cubicBezTo>
                          <a:cubicBezTo>
                            <a:pt x="4" y="9"/>
                            <a:pt x="4" y="11"/>
                            <a:pt x="4" y="14"/>
                          </a:cubicBezTo>
                          <a:cubicBezTo>
                            <a:pt x="9" y="9"/>
                            <a:pt x="13" y="5"/>
                            <a:pt x="17" y="0"/>
                          </a:cubicBezTo>
                          <a:cubicBezTo>
                            <a:pt x="19" y="2"/>
                            <a:pt x="20" y="3"/>
                            <a:pt x="21" y="4"/>
                          </a:cubicBezTo>
                          <a:cubicBezTo>
                            <a:pt x="16" y="8"/>
                            <a:pt x="12" y="12"/>
                            <a:pt x="7" y="17"/>
                          </a:cubicBezTo>
                          <a:cubicBezTo>
                            <a:pt x="10" y="17"/>
                            <a:pt x="12" y="17"/>
                            <a:pt x="15" y="17"/>
                          </a:cubicBezTo>
                          <a:cubicBezTo>
                            <a:pt x="15" y="19"/>
                            <a:pt x="15" y="20"/>
                            <a:pt x="15" y="21"/>
                          </a:cubicBezTo>
                          <a:cubicBezTo>
                            <a:pt x="14" y="21"/>
                            <a:pt x="14" y="21"/>
                            <a:pt x="14" y="21"/>
                          </a:cubicBezTo>
                          <a:cubicBezTo>
                            <a:pt x="10" y="21"/>
                            <a:pt x="6" y="21"/>
                            <a:pt x="2" y="21"/>
                          </a:cubicBezTo>
                          <a:cubicBezTo>
                            <a:pt x="1" y="21"/>
                            <a:pt x="0" y="21"/>
                            <a:pt x="0" y="19"/>
                          </a:cubicBezTo>
                          <a:cubicBezTo>
                            <a:pt x="0" y="15"/>
                            <a:pt x="0" y="11"/>
                            <a:pt x="0" y="6"/>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3" name="Freeform 78">
                      <a:extLst>
                        <a:ext uri="{FF2B5EF4-FFF2-40B4-BE49-F238E27FC236}">
                          <a16:creationId xmlns:a16="http://schemas.microsoft.com/office/drawing/2014/main" id="{CEE21CD2-D09A-402C-B365-99BA7AF0C0E3}"/>
                        </a:ext>
                      </a:extLst>
                    </p:cNvPr>
                    <p:cNvSpPr>
                      <a:spLocks/>
                    </p:cNvSpPr>
                    <p:nvPr/>
                  </p:nvSpPr>
                  <p:spPr bwMode="auto">
                    <a:xfrm>
                      <a:off x="409575" y="3894138"/>
                      <a:ext cx="73025" cy="73025"/>
                    </a:xfrm>
                    <a:custGeom>
                      <a:avLst/>
                      <a:gdLst>
                        <a:gd name="T0" fmla="*/ 1 w 23"/>
                        <a:gd name="T1" fmla="*/ 8 h 23"/>
                        <a:gd name="T2" fmla="*/ 5 w 23"/>
                        <a:gd name="T3" fmla="*/ 7 h 23"/>
                        <a:gd name="T4" fmla="*/ 4 w 23"/>
                        <a:gd name="T5" fmla="*/ 15 h 23"/>
                        <a:gd name="T6" fmla="*/ 6 w 23"/>
                        <a:gd name="T7" fmla="*/ 15 h 23"/>
                        <a:gd name="T8" fmla="*/ 18 w 23"/>
                        <a:gd name="T9" fmla="*/ 1 h 23"/>
                        <a:gd name="T10" fmla="*/ 21 w 23"/>
                        <a:gd name="T11" fmla="*/ 5 h 23"/>
                        <a:gd name="T12" fmla="*/ 21 w 23"/>
                        <a:gd name="T13" fmla="*/ 4 h 23"/>
                        <a:gd name="T14" fmla="*/ 6 w 23"/>
                        <a:gd name="T15" fmla="*/ 19 h 23"/>
                        <a:gd name="T16" fmla="*/ 16 w 23"/>
                        <a:gd name="T17" fmla="*/ 19 h 23"/>
                        <a:gd name="T18" fmla="*/ 15 w 23"/>
                        <a:gd name="T19" fmla="*/ 18 h 23"/>
                        <a:gd name="T20" fmla="*/ 16 w 23"/>
                        <a:gd name="T21" fmla="*/ 22 h 23"/>
                        <a:gd name="T22" fmla="*/ 15 w 23"/>
                        <a:gd name="T23" fmla="*/ 21 h 23"/>
                        <a:gd name="T24" fmla="*/ 8 w 23"/>
                        <a:gd name="T25" fmla="*/ 21 h 23"/>
                        <a:gd name="T26" fmla="*/ 3 w 23"/>
                        <a:gd name="T27" fmla="*/ 21 h 23"/>
                        <a:gd name="T28" fmla="*/ 2 w 23"/>
                        <a:gd name="T29" fmla="*/ 20 h 23"/>
                        <a:gd name="T30" fmla="*/ 2 w 23"/>
                        <a:gd name="T31" fmla="*/ 7 h 23"/>
                        <a:gd name="T32" fmla="*/ 1 w 23"/>
                        <a:gd name="T33" fmla="*/ 8 h 23"/>
                        <a:gd name="T34" fmla="*/ 0 w 23"/>
                        <a:gd name="T35" fmla="*/ 7 h 23"/>
                        <a:gd name="T36" fmla="*/ 0 w 23"/>
                        <a:gd name="T37" fmla="*/ 20 h 23"/>
                        <a:gd name="T38" fmla="*/ 3 w 23"/>
                        <a:gd name="T39" fmla="*/ 23 h 23"/>
                        <a:gd name="T40" fmla="*/ 8 w 23"/>
                        <a:gd name="T41" fmla="*/ 23 h 23"/>
                        <a:gd name="T42" fmla="*/ 15 w 23"/>
                        <a:gd name="T43" fmla="*/ 23 h 23"/>
                        <a:gd name="T44" fmla="*/ 17 w 23"/>
                        <a:gd name="T45" fmla="*/ 23 h 23"/>
                        <a:gd name="T46" fmla="*/ 17 w 23"/>
                        <a:gd name="T47" fmla="*/ 18 h 23"/>
                        <a:gd name="T48" fmla="*/ 16 w 23"/>
                        <a:gd name="T49" fmla="*/ 17 h 23"/>
                        <a:gd name="T50" fmla="*/ 8 w 23"/>
                        <a:gd name="T51" fmla="*/ 18 h 23"/>
                        <a:gd name="T52" fmla="*/ 22 w 23"/>
                        <a:gd name="T53" fmla="*/ 5 h 23"/>
                        <a:gd name="T54" fmla="*/ 22 w 23"/>
                        <a:gd name="T55" fmla="*/ 4 h 23"/>
                        <a:gd name="T56" fmla="*/ 18 w 23"/>
                        <a:gd name="T57" fmla="*/ 0 h 23"/>
                        <a:gd name="T58" fmla="*/ 4 w 23"/>
                        <a:gd name="T59" fmla="*/ 14 h 23"/>
                        <a:gd name="T60" fmla="*/ 6 w 23"/>
                        <a:gd name="T61" fmla="*/ 15 h 23"/>
                        <a:gd name="T62" fmla="*/ 6 w 23"/>
                        <a:gd name="T63" fmla="*/ 6 h 23"/>
                        <a:gd name="T64" fmla="*/ 1 w 23"/>
                        <a:gd name="T65" fmla="*/ 6 h 23"/>
                        <a:gd name="T66" fmla="*/ 0 w 23"/>
                        <a:gd name="T6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3" h="23">
                          <a:moveTo>
                            <a:pt x="1" y="7"/>
                          </a:moveTo>
                          <a:cubicBezTo>
                            <a:pt x="1" y="8"/>
                            <a:pt x="1" y="8"/>
                            <a:pt x="1" y="8"/>
                          </a:cubicBezTo>
                          <a:cubicBezTo>
                            <a:pt x="2" y="8"/>
                            <a:pt x="4" y="8"/>
                            <a:pt x="5" y="8"/>
                          </a:cubicBezTo>
                          <a:cubicBezTo>
                            <a:pt x="5" y="7"/>
                            <a:pt x="5" y="7"/>
                            <a:pt x="5" y="7"/>
                          </a:cubicBezTo>
                          <a:cubicBezTo>
                            <a:pt x="4" y="7"/>
                            <a:pt x="4" y="7"/>
                            <a:pt x="4" y="7"/>
                          </a:cubicBezTo>
                          <a:cubicBezTo>
                            <a:pt x="4" y="10"/>
                            <a:pt x="4" y="12"/>
                            <a:pt x="4" y="15"/>
                          </a:cubicBezTo>
                          <a:cubicBezTo>
                            <a:pt x="4" y="17"/>
                            <a:pt x="4" y="17"/>
                            <a:pt x="4" y="17"/>
                          </a:cubicBezTo>
                          <a:cubicBezTo>
                            <a:pt x="6" y="15"/>
                            <a:pt x="6" y="15"/>
                            <a:pt x="6" y="15"/>
                          </a:cubicBezTo>
                          <a:cubicBezTo>
                            <a:pt x="10" y="11"/>
                            <a:pt x="15" y="7"/>
                            <a:pt x="19" y="2"/>
                          </a:cubicBezTo>
                          <a:cubicBezTo>
                            <a:pt x="18" y="1"/>
                            <a:pt x="18" y="1"/>
                            <a:pt x="18" y="1"/>
                          </a:cubicBezTo>
                          <a:cubicBezTo>
                            <a:pt x="18" y="2"/>
                            <a:pt x="18" y="2"/>
                            <a:pt x="18" y="2"/>
                          </a:cubicBezTo>
                          <a:cubicBezTo>
                            <a:pt x="19" y="3"/>
                            <a:pt x="20" y="4"/>
                            <a:pt x="21" y="5"/>
                          </a:cubicBezTo>
                          <a:cubicBezTo>
                            <a:pt x="22" y="5"/>
                            <a:pt x="22" y="5"/>
                            <a:pt x="22" y="5"/>
                          </a:cubicBezTo>
                          <a:cubicBezTo>
                            <a:pt x="21" y="4"/>
                            <a:pt x="21" y="4"/>
                            <a:pt x="21" y="4"/>
                          </a:cubicBezTo>
                          <a:cubicBezTo>
                            <a:pt x="16" y="8"/>
                            <a:pt x="12" y="13"/>
                            <a:pt x="7" y="17"/>
                          </a:cubicBezTo>
                          <a:cubicBezTo>
                            <a:pt x="6" y="19"/>
                            <a:pt x="6" y="19"/>
                            <a:pt x="6" y="19"/>
                          </a:cubicBezTo>
                          <a:cubicBezTo>
                            <a:pt x="8" y="19"/>
                            <a:pt x="8" y="19"/>
                            <a:pt x="8" y="19"/>
                          </a:cubicBezTo>
                          <a:cubicBezTo>
                            <a:pt x="11" y="19"/>
                            <a:pt x="13" y="19"/>
                            <a:pt x="16" y="19"/>
                          </a:cubicBezTo>
                          <a:cubicBezTo>
                            <a:pt x="16" y="18"/>
                            <a:pt x="16" y="18"/>
                            <a:pt x="16" y="18"/>
                          </a:cubicBezTo>
                          <a:cubicBezTo>
                            <a:pt x="15" y="18"/>
                            <a:pt x="15" y="18"/>
                            <a:pt x="15" y="18"/>
                          </a:cubicBezTo>
                          <a:cubicBezTo>
                            <a:pt x="15" y="20"/>
                            <a:pt x="15" y="21"/>
                            <a:pt x="15" y="22"/>
                          </a:cubicBezTo>
                          <a:cubicBezTo>
                            <a:pt x="16" y="22"/>
                            <a:pt x="16" y="22"/>
                            <a:pt x="16" y="22"/>
                          </a:cubicBezTo>
                          <a:cubicBezTo>
                            <a:pt x="16" y="21"/>
                            <a:pt x="16" y="21"/>
                            <a:pt x="16" y="21"/>
                          </a:cubicBezTo>
                          <a:cubicBezTo>
                            <a:pt x="15" y="21"/>
                            <a:pt x="15" y="21"/>
                            <a:pt x="15" y="21"/>
                          </a:cubicBezTo>
                          <a:cubicBezTo>
                            <a:pt x="15" y="21"/>
                            <a:pt x="15" y="21"/>
                            <a:pt x="15" y="21"/>
                          </a:cubicBezTo>
                          <a:cubicBezTo>
                            <a:pt x="13" y="21"/>
                            <a:pt x="10" y="21"/>
                            <a:pt x="8" y="21"/>
                          </a:cubicBezTo>
                          <a:cubicBezTo>
                            <a:pt x="7" y="21"/>
                            <a:pt x="5" y="21"/>
                            <a:pt x="3" y="21"/>
                          </a:cubicBezTo>
                          <a:cubicBezTo>
                            <a:pt x="3" y="21"/>
                            <a:pt x="3" y="21"/>
                            <a:pt x="3" y="21"/>
                          </a:cubicBezTo>
                          <a:cubicBezTo>
                            <a:pt x="3" y="21"/>
                            <a:pt x="2" y="21"/>
                            <a:pt x="2" y="21"/>
                          </a:cubicBezTo>
                          <a:cubicBezTo>
                            <a:pt x="2" y="21"/>
                            <a:pt x="2" y="21"/>
                            <a:pt x="2" y="20"/>
                          </a:cubicBezTo>
                          <a:cubicBezTo>
                            <a:pt x="2" y="18"/>
                            <a:pt x="2" y="17"/>
                            <a:pt x="2" y="15"/>
                          </a:cubicBezTo>
                          <a:cubicBezTo>
                            <a:pt x="2" y="12"/>
                            <a:pt x="2" y="10"/>
                            <a:pt x="2" y="7"/>
                          </a:cubicBezTo>
                          <a:cubicBezTo>
                            <a:pt x="1" y="7"/>
                            <a:pt x="1" y="7"/>
                            <a:pt x="1" y="7"/>
                          </a:cubicBezTo>
                          <a:cubicBezTo>
                            <a:pt x="1" y="8"/>
                            <a:pt x="1" y="8"/>
                            <a:pt x="1" y="8"/>
                          </a:cubicBezTo>
                          <a:cubicBezTo>
                            <a:pt x="1" y="7"/>
                            <a:pt x="1" y="7"/>
                            <a:pt x="1" y="7"/>
                          </a:cubicBezTo>
                          <a:cubicBezTo>
                            <a:pt x="0" y="7"/>
                            <a:pt x="0" y="7"/>
                            <a:pt x="0" y="7"/>
                          </a:cubicBezTo>
                          <a:cubicBezTo>
                            <a:pt x="0" y="10"/>
                            <a:pt x="0" y="12"/>
                            <a:pt x="0" y="15"/>
                          </a:cubicBezTo>
                          <a:cubicBezTo>
                            <a:pt x="0" y="17"/>
                            <a:pt x="0" y="18"/>
                            <a:pt x="0" y="20"/>
                          </a:cubicBezTo>
                          <a:cubicBezTo>
                            <a:pt x="0" y="21"/>
                            <a:pt x="0" y="22"/>
                            <a:pt x="1" y="23"/>
                          </a:cubicBezTo>
                          <a:cubicBezTo>
                            <a:pt x="2" y="23"/>
                            <a:pt x="2" y="23"/>
                            <a:pt x="3" y="23"/>
                          </a:cubicBezTo>
                          <a:cubicBezTo>
                            <a:pt x="3" y="23"/>
                            <a:pt x="3" y="23"/>
                            <a:pt x="3" y="23"/>
                          </a:cubicBezTo>
                          <a:cubicBezTo>
                            <a:pt x="5" y="23"/>
                            <a:pt x="7" y="23"/>
                            <a:pt x="8" y="23"/>
                          </a:cubicBezTo>
                          <a:cubicBezTo>
                            <a:pt x="10" y="23"/>
                            <a:pt x="13" y="23"/>
                            <a:pt x="15" y="23"/>
                          </a:cubicBezTo>
                          <a:cubicBezTo>
                            <a:pt x="15" y="23"/>
                            <a:pt x="15" y="23"/>
                            <a:pt x="15" y="23"/>
                          </a:cubicBezTo>
                          <a:cubicBezTo>
                            <a:pt x="15" y="23"/>
                            <a:pt x="16" y="23"/>
                            <a:pt x="16" y="23"/>
                          </a:cubicBezTo>
                          <a:cubicBezTo>
                            <a:pt x="17" y="23"/>
                            <a:pt x="17" y="23"/>
                            <a:pt x="17" y="23"/>
                          </a:cubicBezTo>
                          <a:cubicBezTo>
                            <a:pt x="17" y="22"/>
                            <a:pt x="17" y="22"/>
                            <a:pt x="17" y="22"/>
                          </a:cubicBezTo>
                          <a:cubicBezTo>
                            <a:pt x="17" y="21"/>
                            <a:pt x="17" y="20"/>
                            <a:pt x="17" y="18"/>
                          </a:cubicBezTo>
                          <a:cubicBezTo>
                            <a:pt x="17" y="17"/>
                            <a:pt x="17" y="17"/>
                            <a:pt x="17" y="17"/>
                          </a:cubicBezTo>
                          <a:cubicBezTo>
                            <a:pt x="16" y="17"/>
                            <a:pt x="16" y="17"/>
                            <a:pt x="16" y="17"/>
                          </a:cubicBezTo>
                          <a:cubicBezTo>
                            <a:pt x="13" y="17"/>
                            <a:pt x="11" y="17"/>
                            <a:pt x="8" y="17"/>
                          </a:cubicBezTo>
                          <a:cubicBezTo>
                            <a:pt x="8" y="18"/>
                            <a:pt x="8" y="18"/>
                            <a:pt x="8" y="18"/>
                          </a:cubicBezTo>
                          <a:cubicBezTo>
                            <a:pt x="9" y="19"/>
                            <a:pt x="9" y="19"/>
                            <a:pt x="9" y="19"/>
                          </a:cubicBezTo>
                          <a:cubicBezTo>
                            <a:pt x="14" y="14"/>
                            <a:pt x="18" y="10"/>
                            <a:pt x="22" y="5"/>
                          </a:cubicBezTo>
                          <a:cubicBezTo>
                            <a:pt x="23" y="5"/>
                            <a:pt x="23" y="5"/>
                            <a:pt x="23" y="5"/>
                          </a:cubicBezTo>
                          <a:cubicBezTo>
                            <a:pt x="22" y="4"/>
                            <a:pt x="22" y="4"/>
                            <a:pt x="22" y="4"/>
                          </a:cubicBezTo>
                          <a:cubicBezTo>
                            <a:pt x="21" y="3"/>
                            <a:pt x="20" y="2"/>
                            <a:pt x="19" y="1"/>
                          </a:cubicBezTo>
                          <a:cubicBezTo>
                            <a:pt x="18" y="0"/>
                            <a:pt x="18" y="0"/>
                            <a:pt x="18" y="0"/>
                          </a:cubicBezTo>
                          <a:cubicBezTo>
                            <a:pt x="18" y="1"/>
                            <a:pt x="18" y="1"/>
                            <a:pt x="18" y="1"/>
                          </a:cubicBezTo>
                          <a:cubicBezTo>
                            <a:pt x="13" y="5"/>
                            <a:pt x="9" y="10"/>
                            <a:pt x="4" y="14"/>
                          </a:cubicBezTo>
                          <a:cubicBezTo>
                            <a:pt x="5" y="15"/>
                            <a:pt x="5" y="15"/>
                            <a:pt x="5" y="15"/>
                          </a:cubicBezTo>
                          <a:cubicBezTo>
                            <a:pt x="6" y="15"/>
                            <a:pt x="6" y="15"/>
                            <a:pt x="6" y="15"/>
                          </a:cubicBezTo>
                          <a:cubicBezTo>
                            <a:pt x="6" y="12"/>
                            <a:pt x="6" y="10"/>
                            <a:pt x="6" y="7"/>
                          </a:cubicBezTo>
                          <a:cubicBezTo>
                            <a:pt x="6" y="6"/>
                            <a:pt x="6" y="6"/>
                            <a:pt x="6" y="6"/>
                          </a:cubicBezTo>
                          <a:cubicBezTo>
                            <a:pt x="5" y="6"/>
                            <a:pt x="5" y="6"/>
                            <a:pt x="5" y="6"/>
                          </a:cubicBezTo>
                          <a:cubicBezTo>
                            <a:pt x="4" y="6"/>
                            <a:pt x="2" y="6"/>
                            <a:pt x="1" y="6"/>
                          </a:cubicBezTo>
                          <a:cubicBezTo>
                            <a:pt x="0" y="6"/>
                            <a:pt x="0" y="6"/>
                            <a:pt x="0" y="6"/>
                          </a:cubicBezTo>
                          <a:cubicBezTo>
                            <a:pt x="0" y="7"/>
                            <a:pt x="0" y="7"/>
                            <a:pt x="0" y="7"/>
                          </a:cubicBezTo>
                          <a:lnTo>
                            <a:pt x="1" y="7"/>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4" name="Freeform 79">
                      <a:extLst>
                        <a:ext uri="{FF2B5EF4-FFF2-40B4-BE49-F238E27FC236}">
                          <a16:creationId xmlns:a16="http://schemas.microsoft.com/office/drawing/2014/main" id="{0D6A85FF-803E-4392-B995-16E2D57B154F}"/>
                        </a:ext>
                      </a:extLst>
                    </p:cNvPr>
                    <p:cNvSpPr>
                      <a:spLocks/>
                    </p:cNvSpPr>
                    <p:nvPr/>
                  </p:nvSpPr>
                  <p:spPr bwMode="auto">
                    <a:xfrm>
                      <a:off x="755650" y="3900488"/>
                      <a:ext cx="66675" cy="63500"/>
                    </a:xfrm>
                    <a:custGeom>
                      <a:avLst/>
                      <a:gdLst>
                        <a:gd name="T0" fmla="*/ 21 w 21"/>
                        <a:gd name="T1" fmla="*/ 5 h 20"/>
                        <a:gd name="T2" fmla="*/ 21 w 21"/>
                        <a:gd name="T3" fmla="*/ 18 h 20"/>
                        <a:gd name="T4" fmla="*/ 18 w 21"/>
                        <a:gd name="T5" fmla="*/ 20 h 20"/>
                        <a:gd name="T6" fmla="*/ 6 w 21"/>
                        <a:gd name="T7" fmla="*/ 20 h 20"/>
                        <a:gd name="T8" fmla="*/ 6 w 21"/>
                        <a:gd name="T9" fmla="*/ 16 h 20"/>
                        <a:gd name="T10" fmla="*/ 13 w 21"/>
                        <a:gd name="T11" fmla="*/ 16 h 20"/>
                        <a:gd name="T12" fmla="*/ 0 w 21"/>
                        <a:gd name="T13" fmla="*/ 3 h 20"/>
                        <a:gd name="T14" fmla="*/ 3 w 21"/>
                        <a:gd name="T15" fmla="*/ 0 h 20"/>
                        <a:gd name="T16" fmla="*/ 16 w 21"/>
                        <a:gd name="T17" fmla="*/ 13 h 20"/>
                        <a:gd name="T18" fmla="*/ 16 w 21"/>
                        <a:gd name="T19" fmla="*/ 13 h 20"/>
                        <a:gd name="T20" fmla="*/ 16 w 21"/>
                        <a:gd name="T21" fmla="*/ 5 h 20"/>
                        <a:gd name="T22" fmla="*/ 21 w 21"/>
                        <a:gd name="T23"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20">
                          <a:moveTo>
                            <a:pt x="21" y="5"/>
                          </a:moveTo>
                          <a:cubicBezTo>
                            <a:pt x="21" y="10"/>
                            <a:pt x="21" y="14"/>
                            <a:pt x="21" y="18"/>
                          </a:cubicBezTo>
                          <a:cubicBezTo>
                            <a:pt x="21" y="20"/>
                            <a:pt x="20" y="20"/>
                            <a:pt x="18" y="20"/>
                          </a:cubicBezTo>
                          <a:cubicBezTo>
                            <a:pt x="14" y="20"/>
                            <a:pt x="10" y="20"/>
                            <a:pt x="6" y="20"/>
                          </a:cubicBezTo>
                          <a:cubicBezTo>
                            <a:pt x="6" y="19"/>
                            <a:pt x="6" y="18"/>
                            <a:pt x="6" y="16"/>
                          </a:cubicBezTo>
                          <a:cubicBezTo>
                            <a:pt x="8" y="16"/>
                            <a:pt x="10" y="16"/>
                            <a:pt x="13" y="16"/>
                          </a:cubicBezTo>
                          <a:cubicBezTo>
                            <a:pt x="9" y="12"/>
                            <a:pt x="4" y="7"/>
                            <a:pt x="0" y="3"/>
                          </a:cubicBezTo>
                          <a:cubicBezTo>
                            <a:pt x="1" y="2"/>
                            <a:pt x="2" y="1"/>
                            <a:pt x="3" y="0"/>
                          </a:cubicBezTo>
                          <a:cubicBezTo>
                            <a:pt x="7" y="4"/>
                            <a:pt x="11" y="9"/>
                            <a:pt x="16" y="13"/>
                          </a:cubicBezTo>
                          <a:cubicBezTo>
                            <a:pt x="16" y="13"/>
                            <a:pt x="16" y="13"/>
                            <a:pt x="16" y="13"/>
                          </a:cubicBezTo>
                          <a:cubicBezTo>
                            <a:pt x="16" y="10"/>
                            <a:pt x="16" y="8"/>
                            <a:pt x="16" y="5"/>
                          </a:cubicBezTo>
                          <a:cubicBezTo>
                            <a:pt x="18" y="5"/>
                            <a:pt x="19" y="5"/>
                            <a:pt x="21" y="5"/>
                          </a:cubicBez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5" name="Freeform 80">
                      <a:extLst>
                        <a:ext uri="{FF2B5EF4-FFF2-40B4-BE49-F238E27FC236}">
                          <a16:creationId xmlns:a16="http://schemas.microsoft.com/office/drawing/2014/main" id="{31E26B1D-F917-4969-AAC7-86F90509C140}"/>
                        </a:ext>
                      </a:extLst>
                    </p:cNvPr>
                    <p:cNvSpPr>
                      <a:spLocks/>
                    </p:cNvSpPr>
                    <p:nvPr/>
                  </p:nvSpPr>
                  <p:spPr bwMode="auto">
                    <a:xfrm>
                      <a:off x="749300" y="3894138"/>
                      <a:ext cx="76200" cy="73025"/>
                    </a:xfrm>
                    <a:custGeom>
                      <a:avLst/>
                      <a:gdLst>
                        <a:gd name="T0" fmla="*/ 22 w 24"/>
                        <a:gd name="T1" fmla="*/ 7 h 23"/>
                        <a:gd name="T2" fmla="*/ 22 w 24"/>
                        <a:gd name="T3" fmla="*/ 20 h 23"/>
                        <a:gd name="T4" fmla="*/ 20 w 24"/>
                        <a:gd name="T5" fmla="*/ 21 h 23"/>
                        <a:gd name="T6" fmla="*/ 15 w 24"/>
                        <a:gd name="T7" fmla="*/ 21 h 23"/>
                        <a:gd name="T8" fmla="*/ 8 w 24"/>
                        <a:gd name="T9" fmla="*/ 22 h 23"/>
                        <a:gd name="T10" fmla="*/ 9 w 24"/>
                        <a:gd name="T11" fmla="*/ 18 h 23"/>
                        <a:gd name="T12" fmla="*/ 8 w 24"/>
                        <a:gd name="T13" fmla="*/ 19 h 23"/>
                        <a:gd name="T14" fmla="*/ 18 w 24"/>
                        <a:gd name="T15" fmla="*/ 19 h 23"/>
                        <a:gd name="T16" fmla="*/ 2 w 24"/>
                        <a:gd name="T17" fmla="*/ 4 h 23"/>
                        <a:gd name="T18" fmla="*/ 2 w 24"/>
                        <a:gd name="T19" fmla="*/ 6 h 23"/>
                        <a:gd name="T20" fmla="*/ 5 w 24"/>
                        <a:gd name="T21" fmla="*/ 2 h 23"/>
                        <a:gd name="T22" fmla="*/ 17 w 24"/>
                        <a:gd name="T23" fmla="*/ 16 h 23"/>
                        <a:gd name="T24" fmla="*/ 19 w 24"/>
                        <a:gd name="T25" fmla="*/ 16 h 23"/>
                        <a:gd name="T26" fmla="*/ 19 w 24"/>
                        <a:gd name="T27" fmla="*/ 15 h 23"/>
                        <a:gd name="T28" fmla="*/ 18 w 24"/>
                        <a:gd name="T29" fmla="*/ 7 h 23"/>
                        <a:gd name="T30" fmla="*/ 23 w 24"/>
                        <a:gd name="T31" fmla="*/ 8 h 23"/>
                        <a:gd name="T32" fmla="*/ 22 w 24"/>
                        <a:gd name="T33" fmla="*/ 7 h 23"/>
                        <a:gd name="T34" fmla="*/ 23 w 24"/>
                        <a:gd name="T35" fmla="*/ 6 h 23"/>
                        <a:gd name="T36" fmla="*/ 17 w 24"/>
                        <a:gd name="T37" fmla="*/ 6 h 23"/>
                        <a:gd name="T38" fmla="*/ 17 w 24"/>
                        <a:gd name="T39" fmla="*/ 15 h 23"/>
                        <a:gd name="T40" fmla="*/ 18 w 24"/>
                        <a:gd name="T41" fmla="*/ 14 h 23"/>
                        <a:gd name="T42" fmla="*/ 18 w 24"/>
                        <a:gd name="T43" fmla="*/ 15 h 23"/>
                        <a:gd name="T44" fmla="*/ 5 w 24"/>
                        <a:gd name="T45" fmla="*/ 1 h 23"/>
                        <a:gd name="T46" fmla="*/ 4 w 24"/>
                        <a:gd name="T47" fmla="*/ 1 h 23"/>
                        <a:gd name="T48" fmla="*/ 0 w 24"/>
                        <a:gd name="T49" fmla="*/ 5 h 23"/>
                        <a:gd name="T50" fmla="*/ 14 w 24"/>
                        <a:gd name="T51" fmla="*/ 19 h 23"/>
                        <a:gd name="T52" fmla="*/ 15 w 24"/>
                        <a:gd name="T53" fmla="*/ 17 h 23"/>
                        <a:gd name="T54" fmla="*/ 7 w 24"/>
                        <a:gd name="T55" fmla="*/ 17 h 23"/>
                        <a:gd name="T56" fmla="*/ 7 w 24"/>
                        <a:gd name="T57" fmla="*/ 22 h 23"/>
                        <a:gd name="T58" fmla="*/ 8 w 24"/>
                        <a:gd name="T59" fmla="*/ 23 h 23"/>
                        <a:gd name="T60" fmla="*/ 20 w 24"/>
                        <a:gd name="T61" fmla="*/ 23 h 23"/>
                        <a:gd name="T62" fmla="*/ 23 w 24"/>
                        <a:gd name="T63" fmla="*/ 23 h 23"/>
                        <a:gd name="T64" fmla="*/ 24 w 24"/>
                        <a:gd name="T65" fmla="*/ 15 h 23"/>
                        <a:gd name="T66" fmla="*/ 24 w 24"/>
                        <a:gd name="T67" fmla="*/ 6 h 23"/>
                        <a:gd name="T68" fmla="*/ 23 w 24"/>
                        <a:gd name="T69"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 h="23">
                          <a:moveTo>
                            <a:pt x="23" y="7"/>
                          </a:moveTo>
                          <a:cubicBezTo>
                            <a:pt x="22" y="7"/>
                            <a:pt x="22" y="7"/>
                            <a:pt x="22" y="7"/>
                          </a:cubicBezTo>
                          <a:cubicBezTo>
                            <a:pt x="22" y="10"/>
                            <a:pt x="22" y="12"/>
                            <a:pt x="22" y="15"/>
                          </a:cubicBezTo>
                          <a:cubicBezTo>
                            <a:pt x="22" y="17"/>
                            <a:pt x="22" y="18"/>
                            <a:pt x="22" y="20"/>
                          </a:cubicBezTo>
                          <a:cubicBezTo>
                            <a:pt x="22" y="21"/>
                            <a:pt x="21" y="21"/>
                            <a:pt x="21" y="21"/>
                          </a:cubicBezTo>
                          <a:cubicBezTo>
                            <a:pt x="21" y="21"/>
                            <a:pt x="21" y="21"/>
                            <a:pt x="20" y="21"/>
                          </a:cubicBezTo>
                          <a:cubicBezTo>
                            <a:pt x="20" y="21"/>
                            <a:pt x="20" y="21"/>
                            <a:pt x="20" y="21"/>
                          </a:cubicBezTo>
                          <a:cubicBezTo>
                            <a:pt x="19" y="21"/>
                            <a:pt x="17" y="21"/>
                            <a:pt x="15" y="21"/>
                          </a:cubicBezTo>
                          <a:cubicBezTo>
                            <a:pt x="13" y="21"/>
                            <a:pt x="10" y="21"/>
                            <a:pt x="8" y="21"/>
                          </a:cubicBezTo>
                          <a:cubicBezTo>
                            <a:pt x="8" y="22"/>
                            <a:pt x="8" y="22"/>
                            <a:pt x="8" y="22"/>
                          </a:cubicBezTo>
                          <a:cubicBezTo>
                            <a:pt x="9" y="22"/>
                            <a:pt x="9" y="22"/>
                            <a:pt x="9" y="22"/>
                          </a:cubicBezTo>
                          <a:cubicBezTo>
                            <a:pt x="9" y="21"/>
                            <a:pt x="9" y="20"/>
                            <a:pt x="9" y="18"/>
                          </a:cubicBezTo>
                          <a:cubicBezTo>
                            <a:pt x="8" y="18"/>
                            <a:pt x="8" y="18"/>
                            <a:pt x="8" y="18"/>
                          </a:cubicBezTo>
                          <a:cubicBezTo>
                            <a:pt x="8" y="19"/>
                            <a:pt x="8" y="19"/>
                            <a:pt x="8" y="19"/>
                          </a:cubicBezTo>
                          <a:cubicBezTo>
                            <a:pt x="10" y="19"/>
                            <a:pt x="12" y="19"/>
                            <a:pt x="15" y="19"/>
                          </a:cubicBezTo>
                          <a:cubicBezTo>
                            <a:pt x="18" y="19"/>
                            <a:pt x="18" y="19"/>
                            <a:pt x="18" y="19"/>
                          </a:cubicBezTo>
                          <a:cubicBezTo>
                            <a:pt x="16" y="17"/>
                            <a:pt x="16" y="17"/>
                            <a:pt x="16" y="17"/>
                          </a:cubicBezTo>
                          <a:cubicBezTo>
                            <a:pt x="11" y="13"/>
                            <a:pt x="7" y="8"/>
                            <a:pt x="2" y="4"/>
                          </a:cubicBezTo>
                          <a:cubicBezTo>
                            <a:pt x="2" y="5"/>
                            <a:pt x="2" y="5"/>
                            <a:pt x="2" y="5"/>
                          </a:cubicBezTo>
                          <a:cubicBezTo>
                            <a:pt x="2" y="6"/>
                            <a:pt x="2" y="6"/>
                            <a:pt x="2" y="6"/>
                          </a:cubicBezTo>
                          <a:cubicBezTo>
                            <a:pt x="4" y="4"/>
                            <a:pt x="5" y="4"/>
                            <a:pt x="5" y="3"/>
                          </a:cubicBezTo>
                          <a:cubicBezTo>
                            <a:pt x="5" y="2"/>
                            <a:pt x="5" y="2"/>
                            <a:pt x="5" y="2"/>
                          </a:cubicBezTo>
                          <a:cubicBezTo>
                            <a:pt x="4" y="3"/>
                            <a:pt x="4" y="3"/>
                            <a:pt x="4" y="3"/>
                          </a:cubicBezTo>
                          <a:cubicBezTo>
                            <a:pt x="8" y="7"/>
                            <a:pt x="13" y="11"/>
                            <a:pt x="17" y="16"/>
                          </a:cubicBezTo>
                          <a:cubicBezTo>
                            <a:pt x="18" y="16"/>
                            <a:pt x="18" y="16"/>
                            <a:pt x="18" y="16"/>
                          </a:cubicBezTo>
                          <a:cubicBezTo>
                            <a:pt x="19" y="16"/>
                            <a:pt x="19" y="16"/>
                            <a:pt x="19" y="16"/>
                          </a:cubicBezTo>
                          <a:cubicBezTo>
                            <a:pt x="19" y="15"/>
                            <a:pt x="19" y="15"/>
                            <a:pt x="19" y="15"/>
                          </a:cubicBezTo>
                          <a:cubicBezTo>
                            <a:pt x="19" y="15"/>
                            <a:pt x="19" y="15"/>
                            <a:pt x="19" y="15"/>
                          </a:cubicBezTo>
                          <a:cubicBezTo>
                            <a:pt x="19" y="12"/>
                            <a:pt x="19" y="10"/>
                            <a:pt x="19" y="7"/>
                          </a:cubicBezTo>
                          <a:cubicBezTo>
                            <a:pt x="18" y="7"/>
                            <a:pt x="18" y="7"/>
                            <a:pt x="18" y="7"/>
                          </a:cubicBezTo>
                          <a:cubicBezTo>
                            <a:pt x="18" y="8"/>
                            <a:pt x="18" y="8"/>
                            <a:pt x="18" y="8"/>
                          </a:cubicBezTo>
                          <a:cubicBezTo>
                            <a:pt x="20" y="8"/>
                            <a:pt x="21" y="8"/>
                            <a:pt x="23" y="8"/>
                          </a:cubicBezTo>
                          <a:cubicBezTo>
                            <a:pt x="23" y="7"/>
                            <a:pt x="23" y="7"/>
                            <a:pt x="23" y="7"/>
                          </a:cubicBezTo>
                          <a:cubicBezTo>
                            <a:pt x="22" y="7"/>
                            <a:pt x="22" y="7"/>
                            <a:pt x="22" y="7"/>
                          </a:cubicBezTo>
                          <a:cubicBezTo>
                            <a:pt x="23" y="7"/>
                            <a:pt x="23" y="7"/>
                            <a:pt x="23" y="7"/>
                          </a:cubicBezTo>
                          <a:cubicBezTo>
                            <a:pt x="23" y="6"/>
                            <a:pt x="23" y="6"/>
                            <a:pt x="23" y="6"/>
                          </a:cubicBezTo>
                          <a:cubicBezTo>
                            <a:pt x="21" y="6"/>
                            <a:pt x="20" y="6"/>
                            <a:pt x="18" y="6"/>
                          </a:cubicBezTo>
                          <a:cubicBezTo>
                            <a:pt x="17" y="6"/>
                            <a:pt x="17" y="6"/>
                            <a:pt x="17" y="6"/>
                          </a:cubicBezTo>
                          <a:cubicBezTo>
                            <a:pt x="17" y="7"/>
                            <a:pt x="17" y="7"/>
                            <a:pt x="17" y="7"/>
                          </a:cubicBezTo>
                          <a:cubicBezTo>
                            <a:pt x="17" y="10"/>
                            <a:pt x="17" y="12"/>
                            <a:pt x="17" y="15"/>
                          </a:cubicBezTo>
                          <a:cubicBezTo>
                            <a:pt x="18" y="15"/>
                            <a:pt x="18" y="15"/>
                            <a:pt x="18" y="15"/>
                          </a:cubicBezTo>
                          <a:cubicBezTo>
                            <a:pt x="18" y="14"/>
                            <a:pt x="18" y="14"/>
                            <a:pt x="18" y="14"/>
                          </a:cubicBezTo>
                          <a:cubicBezTo>
                            <a:pt x="17" y="14"/>
                            <a:pt x="17" y="14"/>
                            <a:pt x="17" y="14"/>
                          </a:cubicBezTo>
                          <a:cubicBezTo>
                            <a:pt x="18" y="15"/>
                            <a:pt x="18" y="15"/>
                            <a:pt x="18" y="15"/>
                          </a:cubicBezTo>
                          <a:cubicBezTo>
                            <a:pt x="19" y="14"/>
                            <a:pt x="19" y="14"/>
                            <a:pt x="19" y="14"/>
                          </a:cubicBezTo>
                          <a:cubicBezTo>
                            <a:pt x="14" y="10"/>
                            <a:pt x="10" y="6"/>
                            <a:pt x="5" y="1"/>
                          </a:cubicBezTo>
                          <a:cubicBezTo>
                            <a:pt x="5" y="0"/>
                            <a:pt x="5" y="0"/>
                            <a:pt x="5" y="0"/>
                          </a:cubicBezTo>
                          <a:cubicBezTo>
                            <a:pt x="4" y="1"/>
                            <a:pt x="4" y="1"/>
                            <a:pt x="4" y="1"/>
                          </a:cubicBezTo>
                          <a:cubicBezTo>
                            <a:pt x="3" y="2"/>
                            <a:pt x="2" y="3"/>
                            <a:pt x="1" y="4"/>
                          </a:cubicBezTo>
                          <a:cubicBezTo>
                            <a:pt x="0" y="5"/>
                            <a:pt x="0" y="5"/>
                            <a:pt x="0" y="5"/>
                          </a:cubicBezTo>
                          <a:cubicBezTo>
                            <a:pt x="1" y="5"/>
                            <a:pt x="1" y="5"/>
                            <a:pt x="1" y="5"/>
                          </a:cubicBezTo>
                          <a:cubicBezTo>
                            <a:pt x="5" y="10"/>
                            <a:pt x="10" y="14"/>
                            <a:pt x="14" y="19"/>
                          </a:cubicBezTo>
                          <a:cubicBezTo>
                            <a:pt x="15" y="18"/>
                            <a:pt x="15" y="18"/>
                            <a:pt x="15" y="18"/>
                          </a:cubicBezTo>
                          <a:cubicBezTo>
                            <a:pt x="15" y="17"/>
                            <a:pt x="15" y="17"/>
                            <a:pt x="15" y="17"/>
                          </a:cubicBezTo>
                          <a:cubicBezTo>
                            <a:pt x="12" y="17"/>
                            <a:pt x="10" y="17"/>
                            <a:pt x="8" y="17"/>
                          </a:cubicBezTo>
                          <a:cubicBezTo>
                            <a:pt x="7" y="17"/>
                            <a:pt x="7" y="17"/>
                            <a:pt x="7" y="17"/>
                          </a:cubicBezTo>
                          <a:cubicBezTo>
                            <a:pt x="7" y="18"/>
                            <a:pt x="7" y="18"/>
                            <a:pt x="7" y="18"/>
                          </a:cubicBezTo>
                          <a:cubicBezTo>
                            <a:pt x="7" y="20"/>
                            <a:pt x="7" y="21"/>
                            <a:pt x="7" y="22"/>
                          </a:cubicBezTo>
                          <a:cubicBezTo>
                            <a:pt x="7" y="23"/>
                            <a:pt x="7" y="23"/>
                            <a:pt x="7" y="23"/>
                          </a:cubicBezTo>
                          <a:cubicBezTo>
                            <a:pt x="8" y="23"/>
                            <a:pt x="8" y="23"/>
                            <a:pt x="8" y="23"/>
                          </a:cubicBezTo>
                          <a:cubicBezTo>
                            <a:pt x="10" y="23"/>
                            <a:pt x="13" y="23"/>
                            <a:pt x="15" y="23"/>
                          </a:cubicBezTo>
                          <a:cubicBezTo>
                            <a:pt x="17" y="23"/>
                            <a:pt x="19" y="23"/>
                            <a:pt x="20" y="23"/>
                          </a:cubicBezTo>
                          <a:cubicBezTo>
                            <a:pt x="20" y="23"/>
                            <a:pt x="20" y="23"/>
                            <a:pt x="20" y="23"/>
                          </a:cubicBezTo>
                          <a:cubicBezTo>
                            <a:pt x="21" y="23"/>
                            <a:pt x="22" y="23"/>
                            <a:pt x="23" y="23"/>
                          </a:cubicBezTo>
                          <a:cubicBezTo>
                            <a:pt x="23" y="22"/>
                            <a:pt x="24" y="21"/>
                            <a:pt x="24" y="20"/>
                          </a:cubicBezTo>
                          <a:cubicBezTo>
                            <a:pt x="24" y="19"/>
                            <a:pt x="24" y="17"/>
                            <a:pt x="24" y="15"/>
                          </a:cubicBezTo>
                          <a:cubicBezTo>
                            <a:pt x="24" y="12"/>
                            <a:pt x="24" y="10"/>
                            <a:pt x="24" y="7"/>
                          </a:cubicBezTo>
                          <a:cubicBezTo>
                            <a:pt x="24" y="6"/>
                            <a:pt x="24" y="6"/>
                            <a:pt x="24" y="6"/>
                          </a:cubicBezTo>
                          <a:cubicBezTo>
                            <a:pt x="23" y="6"/>
                            <a:pt x="23" y="6"/>
                            <a:pt x="23" y="6"/>
                          </a:cubicBezTo>
                          <a:lnTo>
                            <a:pt x="23" y="7"/>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6" name="Freeform 81">
                      <a:extLst>
                        <a:ext uri="{FF2B5EF4-FFF2-40B4-BE49-F238E27FC236}">
                          <a16:creationId xmlns:a16="http://schemas.microsoft.com/office/drawing/2014/main" id="{5B2BBA1A-ADF1-4647-A307-41D78F54AFCC}"/>
                        </a:ext>
                      </a:extLst>
                    </p:cNvPr>
                    <p:cNvSpPr>
                      <a:spLocks/>
                    </p:cNvSpPr>
                    <p:nvPr/>
                  </p:nvSpPr>
                  <p:spPr bwMode="auto">
                    <a:xfrm>
                      <a:off x="466725" y="3592513"/>
                      <a:ext cx="155575" cy="260350"/>
                    </a:xfrm>
                    <a:custGeom>
                      <a:avLst/>
                      <a:gdLst>
                        <a:gd name="T0" fmla="*/ 4 w 98"/>
                        <a:gd name="T1" fmla="*/ 164 h 164"/>
                        <a:gd name="T2" fmla="*/ 0 w 98"/>
                        <a:gd name="T3" fmla="*/ 158 h 164"/>
                        <a:gd name="T4" fmla="*/ 94 w 98"/>
                        <a:gd name="T5" fmla="*/ 104 h 164"/>
                        <a:gd name="T6" fmla="*/ 94 w 98"/>
                        <a:gd name="T7" fmla="*/ 0 h 164"/>
                        <a:gd name="T8" fmla="*/ 98 w 98"/>
                        <a:gd name="T9" fmla="*/ 0 h 164"/>
                        <a:gd name="T10" fmla="*/ 98 w 98"/>
                        <a:gd name="T11" fmla="*/ 106 h 164"/>
                        <a:gd name="T12" fmla="*/ 4 w 98"/>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98" h="164">
                          <a:moveTo>
                            <a:pt x="4" y="164"/>
                          </a:moveTo>
                          <a:lnTo>
                            <a:pt x="0" y="158"/>
                          </a:lnTo>
                          <a:lnTo>
                            <a:pt x="94" y="104"/>
                          </a:lnTo>
                          <a:lnTo>
                            <a:pt x="94" y="0"/>
                          </a:lnTo>
                          <a:lnTo>
                            <a:pt x="98" y="0"/>
                          </a:lnTo>
                          <a:lnTo>
                            <a:pt x="98" y="106"/>
                          </a:lnTo>
                          <a:lnTo>
                            <a:pt x="4" y="164"/>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7" name="Freeform 82">
                      <a:extLst>
                        <a:ext uri="{FF2B5EF4-FFF2-40B4-BE49-F238E27FC236}">
                          <a16:creationId xmlns:a16="http://schemas.microsoft.com/office/drawing/2014/main" id="{B209EDE0-222A-4E26-826C-9DA51DF7F354}"/>
                        </a:ext>
                      </a:extLst>
                    </p:cNvPr>
                    <p:cNvSpPr>
                      <a:spLocks/>
                    </p:cNvSpPr>
                    <p:nvPr/>
                  </p:nvSpPr>
                  <p:spPr bwMode="auto">
                    <a:xfrm>
                      <a:off x="463550" y="3589338"/>
                      <a:ext cx="161925" cy="266700"/>
                    </a:xfrm>
                    <a:custGeom>
                      <a:avLst/>
                      <a:gdLst>
                        <a:gd name="T0" fmla="*/ 6 w 102"/>
                        <a:gd name="T1" fmla="*/ 166 h 168"/>
                        <a:gd name="T2" fmla="*/ 8 w 102"/>
                        <a:gd name="T3" fmla="*/ 164 h 168"/>
                        <a:gd name="T4" fmla="*/ 6 w 102"/>
                        <a:gd name="T5" fmla="*/ 160 h 168"/>
                        <a:gd name="T6" fmla="*/ 98 w 102"/>
                        <a:gd name="T7" fmla="*/ 106 h 168"/>
                        <a:gd name="T8" fmla="*/ 98 w 102"/>
                        <a:gd name="T9" fmla="*/ 4 h 168"/>
                        <a:gd name="T10" fmla="*/ 98 w 102"/>
                        <a:gd name="T11" fmla="*/ 4 h 168"/>
                        <a:gd name="T12" fmla="*/ 98 w 102"/>
                        <a:gd name="T13" fmla="*/ 108 h 168"/>
                        <a:gd name="T14" fmla="*/ 4 w 102"/>
                        <a:gd name="T15" fmla="*/ 164 h 168"/>
                        <a:gd name="T16" fmla="*/ 6 w 102"/>
                        <a:gd name="T17" fmla="*/ 166 h 168"/>
                        <a:gd name="T18" fmla="*/ 8 w 102"/>
                        <a:gd name="T19" fmla="*/ 164 h 168"/>
                        <a:gd name="T20" fmla="*/ 6 w 102"/>
                        <a:gd name="T21" fmla="*/ 166 h 168"/>
                        <a:gd name="T22" fmla="*/ 6 w 102"/>
                        <a:gd name="T23" fmla="*/ 166 h 168"/>
                        <a:gd name="T24" fmla="*/ 102 w 102"/>
                        <a:gd name="T25" fmla="*/ 110 h 168"/>
                        <a:gd name="T26" fmla="*/ 102 w 102"/>
                        <a:gd name="T27" fmla="*/ 0 h 168"/>
                        <a:gd name="T28" fmla="*/ 96 w 102"/>
                        <a:gd name="T29" fmla="*/ 0 h 168"/>
                        <a:gd name="T30" fmla="*/ 94 w 102"/>
                        <a:gd name="T31" fmla="*/ 0 h 168"/>
                        <a:gd name="T32" fmla="*/ 94 w 102"/>
                        <a:gd name="T33" fmla="*/ 104 h 168"/>
                        <a:gd name="T34" fmla="*/ 0 w 102"/>
                        <a:gd name="T35" fmla="*/ 160 h 168"/>
                        <a:gd name="T36" fmla="*/ 4 w 102"/>
                        <a:gd name="T37" fmla="*/ 168 h 168"/>
                        <a:gd name="T38" fmla="*/ 6 w 102"/>
                        <a:gd name="T39" fmla="*/ 166 h 168"/>
                        <a:gd name="T40" fmla="*/ 6 w 102"/>
                        <a:gd name="T41" fmla="*/ 1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 h="168">
                          <a:moveTo>
                            <a:pt x="6" y="166"/>
                          </a:moveTo>
                          <a:lnTo>
                            <a:pt x="8" y="164"/>
                          </a:lnTo>
                          <a:lnTo>
                            <a:pt x="6" y="160"/>
                          </a:lnTo>
                          <a:lnTo>
                            <a:pt x="98" y="106"/>
                          </a:lnTo>
                          <a:lnTo>
                            <a:pt x="98" y="4"/>
                          </a:lnTo>
                          <a:lnTo>
                            <a:pt x="98" y="4"/>
                          </a:lnTo>
                          <a:lnTo>
                            <a:pt x="98" y="108"/>
                          </a:lnTo>
                          <a:lnTo>
                            <a:pt x="4" y="164"/>
                          </a:lnTo>
                          <a:lnTo>
                            <a:pt x="6" y="166"/>
                          </a:lnTo>
                          <a:lnTo>
                            <a:pt x="8" y="164"/>
                          </a:lnTo>
                          <a:lnTo>
                            <a:pt x="6" y="166"/>
                          </a:lnTo>
                          <a:lnTo>
                            <a:pt x="6" y="166"/>
                          </a:lnTo>
                          <a:lnTo>
                            <a:pt x="102" y="110"/>
                          </a:lnTo>
                          <a:lnTo>
                            <a:pt x="102" y="0"/>
                          </a:lnTo>
                          <a:lnTo>
                            <a:pt x="96" y="0"/>
                          </a:lnTo>
                          <a:lnTo>
                            <a:pt x="94" y="0"/>
                          </a:lnTo>
                          <a:lnTo>
                            <a:pt x="94" y="104"/>
                          </a:lnTo>
                          <a:lnTo>
                            <a:pt x="0" y="160"/>
                          </a:lnTo>
                          <a:lnTo>
                            <a:pt x="4" y="168"/>
                          </a:lnTo>
                          <a:lnTo>
                            <a:pt x="6" y="166"/>
                          </a:lnTo>
                          <a:lnTo>
                            <a:pt x="6" y="166"/>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8" name="Freeform 83">
                      <a:extLst>
                        <a:ext uri="{FF2B5EF4-FFF2-40B4-BE49-F238E27FC236}">
                          <a16:creationId xmlns:a16="http://schemas.microsoft.com/office/drawing/2014/main" id="{9B5FC28B-F130-4F67-991C-3C891E51869C}"/>
                        </a:ext>
                      </a:extLst>
                    </p:cNvPr>
                    <p:cNvSpPr>
                      <a:spLocks/>
                    </p:cNvSpPr>
                    <p:nvPr/>
                  </p:nvSpPr>
                  <p:spPr bwMode="auto">
                    <a:xfrm>
                      <a:off x="615950" y="3592513"/>
                      <a:ext cx="155575" cy="260350"/>
                    </a:xfrm>
                    <a:custGeom>
                      <a:avLst/>
                      <a:gdLst>
                        <a:gd name="T0" fmla="*/ 94 w 98"/>
                        <a:gd name="T1" fmla="*/ 164 h 164"/>
                        <a:gd name="T2" fmla="*/ 0 w 98"/>
                        <a:gd name="T3" fmla="*/ 106 h 164"/>
                        <a:gd name="T4" fmla="*/ 0 w 98"/>
                        <a:gd name="T5" fmla="*/ 0 h 164"/>
                        <a:gd name="T6" fmla="*/ 4 w 98"/>
                        <a:gd name="T7" fmla="*/ 0 h 164"/>
                        <a:gd name="T8" fmla="*/ 4 w 98"/>
                        <a:gd name="T9" fmla="*/ 104 h 164"/>
                        <a:gd name="T10" fmla="*/ 98 w 98"/>
                        <a:gd name="T11" fmla="*/ 158 h 164"/>
                        <a:gd name="T12" fmla="*/ 94 w 98"/>
                        <a:gd name="T13" fmla="*/ 164 h 164"/>
                      </a:gdLst>
                      <a:ahLst/>
                      <a:cxnLst>
                        <a:cxn ang="0">
                          <a:pos x="T0" y="T1"/>
                        </a:cxn>
                        <a:cxn ang="0">
                          <a:pos x="T2" y="T3"/>
                        </a:cxn>
                        <a:cxn ang="0">
                          <a:pos x="T4" y="T5"/>
                        </a:cxn>
                        <a:cxn ang="0">
                          <a:pos x="T6" y="T7"/>
                        </a:cxn>
                        <a:cxn ang="0">
                          <a:pos x="T8" y="T9"/>
                        </a:cxn>
                        <a:cxn ang="0">
                          <a:pos x="T10" y="T11"/>
                        </a:cxn>
                        <a:cxn ang="0">
                          <a:pos x="T12" y="T13"/>
                        </a:cxn>
                      </a:cxnLst>
                      <a:rect l="0" t="0" r="r" b="b"/>
                      <a:pathLst>
                        <a:path w="98" h="164">
                          <a:moveTo>
                            <a:pt x="94" y="164"/>
                          </a:moveTo>
                          <a:lnTo>
                            <a:pt x="0" y="106"/>
                          </a:lnTo>
                          <a:lnTo>
                            <a:pt x="0" y="0"/>
                          </a:lnTo>
                          <a:lnTo>
                            <a:pt x="4" y="0"/>
                          </a:lnTo>
                          <a:lnTo>
                            <a:pt x="4" y="104"/>
                          </a:lnTo>
                          <a:lnTo>
                            <a:pt x="98" y="158"/>
                          </a:lnTo>
                          <a:lnTo>
                            <a:pt x="94" y="164"/>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99" name="Freeform 84">
                      <a:extLst>
                        <a:ext uri="{FF2B5EF4-FFF2-40B4-BE49-F238E27FC236}">
                          <a16:creationId xmlns:a16="http://schemas.microsoft.com/office/drawing/2014/main" id="{F0F90BFC-EBA9-4699-807B-993EC0E2A770}"/>
                        </a:ext>
                      </a:extLst>
                    </p:cNvPr>
                    <p:cNvSpPr>
                      <a:spLocks/>
                    </p:cNvSpPr>
                    <p:nvPr/>
                  </p:nvSpPr>
                  <p:spPr bwMode="auto">
                    <a:xfrm>
                      <a:off x="612775" y="3589338"/>
                      <a:ext cx="161925" cy="266700"/>
                    </a:xfrm>
                    <a:custGeom>
                      <a:avLst/>
                      <a:gdLst>
                        <a:gd name="T0" fmla="*/ 96 w 102"/>
                        <a:gd name="T1" fmla="*/ 166 h 168"/>
                        <a:gd name="T2" fmla="*/ 98 w 102"/>
                        <a:gd name="T3" fmla="*/ 164 h 168"/>
                        <a:gd name="T4" fmla="*/ 4 w 102"/>
                        <a:gd name="T5" fmla="*/ 108 h 168"/>
                        <a:gd name="T6" fmla="*/ 4 w 102"/>
                        <a:gd name="T7" fmla="*/ 4 h 168"/>
                        <a:gd name="T8" fmla="*/ 4 w 102"/>
                        <a:gd name="T9" fmla="*/ 4 h 168"/>
                        <a:gd name="T10" fmla="*/ 4 w 102"/>
                        <a:gd name="T11" fmla="*/ 106 h 168"/>
                        <a:gd name="T12" fmla="*/ 96 w 102"/>
                        <a:gd name="T13" fmla="*/ 160 h 168"/>
                        <a:gd name="T14" fmla="*/ 94 w 102"/>
                        <a:gd name="T15" fmla="*/ 164 h 168"/>
                        <a:gd name="T16" fmla="*/ 96 w 102"/>
                        <a:gd name="T17" fmla="*/ 166 h 168"/>
                        <a:gd name="T18" fmla="*/ 98 w 102"/>
                        <a:gd name="T19" fmla="*/ 164 h 168"/>
                        <a:gd name="T20" fmla="*/ 96 w 102"/>
                        <a:gd name="T21" fmla="*/ 166 h 168"/>
                        <a:gd name="T22" fmla="*/ 98 w 102"/>
                        <a:gd name="T23" fmla="*/ 166 h 168"/>
                        <a:gd name="T24" fmla="*/ 102 w 102"/>
                        <a:gd name="T25" fmla="*/ 162 h 168"/>
                        <a:gd name="T26" fmla="*/ 102 w 102"/>
                        <a:gd name="T27" fmla="*/ 160 h 168"/>
                        <a:gd name="T28" fmla="*/ 8 w 102"/>
                        <a:gd name="T29" fmla="*/ 104 h 168"/>
                        <a:gd name="T30" fmla="*/ 8 w 102"/>
                        <a:gd name="T31" fmla="*/ 0 h 168"/>
                        <a:gd name="T32" fmla="*/ 2 w 102"/>
                        <a:gd name="T33" fmla="*/ 0 h 168"/>
                        <a:gd name="T34" fmla="*/ 0 w 102"/>
                        <a:gd name="T35" fmla="*/ 0 h 168"/>
                        <a:gd name="T36" fmla="*/ 0 w 102"/>
                        <a:gd name="T37" fmla="*/ 110 h 168"/>
                        <a:gd name="T38" fmla="*/ 98 w 102"/>
                        <a:gd name="T39" fmla="*/ 168 h 168"/>
                        <a:gd name="T40" fmla="*/ 98 w 102"/>
                        <a:gd name="T41" fmla="*/ 166 h 168"/>
                        <a:gd name="T42" fmla="*/ 96 w 102"/>
                        <a:gd name="T43" fmla="*/ 166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168">
                          <a:moveTo>
                            <a:pt x="96" y="166"/>
                          </a:moveTo>
                          <a:lnTo>
                            <a:pt x="98" y="164"/>
                          </a:lnTo>
                          <a:lnTo>
                            <a:pt x="4" y="108"/>
                          </a:lnTo>
                          <a:lnTo>
                            <a:pt x="4" y="4"/>
                          </a:lnTo>
                          <a:lnTo>
                            <a:pt x="4" y="4"/>
                          </a:lnTo>
                          <a:lnTo>
                            <a:pt x="4" y="106"/>
                          </a:lnTo>
                          <a:lnTo>
                            <a:pt x="96" y="160"/>
                          </a:lnTo>
                          <a:lnTo>
                            <a:pt x="94" y="164"/>
                          </a:lnTo>
                          <a:lnTo>
                            <a:pt x="96" y="166"/>
                          </a:lnTo>
                          <a:lnTo>
                            <a:pt x="98" y="164"/>
                          </a:lnTo>
                          <a:lnTo>
                            <a:pt x="96" y="166"/>
                          </a:lnTo>
                          <a:lnTo>
                            <a:pt x="98" y="166"/>
                          </a:lnTo>
                          <a:lnTo>
                            <a:pt x="102" y="162"/>
                          </a:lnTo>
                          <a:lnTo>
                            <a:pt x="102" y="160"/>
                          </a:lnTo>
                          <a:lnTo>
                            <a:pt x="8" y="104"/>
                          </a:lnTo>
                          <a:lnTo>
                            <a:pt x="8" y="0"/>
                          </a:lnTo>
                          <a:lnTo>
                            <a:pt x="2" y="0"/>
                          </a:lnTo>
                          <a:lnTo>
                            <a:pt x="0" y="0"/>
                          </a:lnTo>
                          <a:lnTo>
                            <a:pt x="0" y="110"/>
                          </a:lnTo>
                          <a:lnTo>
                            <a:pt x="98" y="168"/>
                          </a:lnTo>
                          <a:lnTo>
                            <a:pt x="98" y="166"/>
                          </a:lnTo>
                          <a:lnTo>
                            <a:pt x="96" y="166"/>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0" name="Freeform 85">
                      <a:extLst>
                        <a:ext uri="{FF2B5EF4-FFF2-40B4-BE49-F238E27FC236}">
                          <a16:creationId xmlns:a16="http://schemas.microsoft.com/office/drawing/2014/main" id="{D42C4F36-F03B-4618-8844-64B8FBDB7813}"/>
                        </a:ext>
                      </a:extLst>
                    </p:cNvPr>
                    <p:cNvSpPr>
                      <a:spLocks/>
                    </p:cNvSpPr>
                    <p:nvPr/>
                  </p:nvSpPr>
                  <p:spPr bwMode="auto">
                    <a:xfrm>
                      <a:off x="698500" y="3687763"/>
                      <a:ext cx="34925" cy="57150"/>
                    </a:xfrm>
                    <a:custGeom>
                      <a:avLst/>
                      <a:gdLst>
                        <a:gd name="T0" fmla="*/ 0 w 22"/>
                        <a:gd name="T1" fmla="*/ 0 h 36"/>
                        <a:gd name="T2" fmla="*/ 22 w 22"/>
                        <a:gd name="T3" fmla="*/ 0 h 36"/>
                        <a:gd name="T4" fmla="*/ 22 w 22"/>
                        <a:gd name="T5" fmla="*/ 4 h 36"/>
                        <a:gd name="T6" fmla="*/ 8 w 22"/>
                        <a:gd name="T7" fmla="*/ 4 h 36"/>
                        <a:gd name="T8" fmla="*/ 8 w 22"/>
                        <a:gd name="T9" fmla="*/ 14 h 36"/>
                        <a:gd name="T10" fmla="*/ 20 w 22"/>
                        <a:gd name="T11" fmla="*/ 14 h 36"/>
                        <a:gd name="T12" fmla="*/ 20 w 22"/>
                        <a:gd name="T13" fmla="*/ 20 h 36"/>
                        <a:gd name="T14" fmla="*/ 8 w 22"/>
                        <a:gd name="T15" fmla="*/ 20 h 36"/>
                        <a:gd name="T16" fmla="*/ 8 w 22"/>
                        <a:gd name="T17" fmla="*/ 36 h 36"/>
                        <a:gd name="T18" fmla="*/ 0 w 22"/>
                        <a:gd name="T19" fmla="*/ 36 h 36"/>
                        <a:gd name="T20" fmla="*/ 0 w 22"/>
                        <a:gd name="T2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36">
                          <a:moveTo>
                            <a:pt x="0" y="0"/>
                          </a:moveTo>
                          <a:lnTo>
                            <a:pt x="22" y="0"/>
                          </a:lnTo>
                          <a:lnTo>
                            <a:pt x="22" y="4"/>
                          </a:lnTo>
                          <a:lnTo>
                            <a:pt x="8" y="4"/>
                          </a:lnTo>
                          <a:lnTo>
                            <a:pt x="8" y="14"/>
                          </a:lnTo>
                          <a:lnTo>
                            <a:pt x="20" y="14"/>
                          </a:lnTo>
                          <a:lnTo>
                            <a:pt x="20" y="20"/>
                          </a:lnTo>
                          <a:lnTo>
                            <a:pt x="8" y="20"/>
                          </a:lnTo>
                          <a:lnTo>
                            <a:pt x="8" y="36"/>
                          </a:lnTo>
                          <a:lnTo>
                            <a:pt x="0" y="36"/>
                          </a:lnTo>
                          <a:lnTo>
                            <a:pt x="0" y="0"/>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1" name="Freeform 86">
                      <a:extLst>
                        <a:ext uri="{FF2B5EF4-FFF2-40B4-BE49-F238E27FC236}">
                          <a16:creationId xmlns:a16="http://schemas.microsoft.com/office/drawing/2014/main" id="{2EE57E24-9961-44CD-A815-E5F69DB4E5BD}"/>
                        </a:ext>
                      </a:extLst>
                    </p:cNvPr>
                    <p:cNvSpPr>
                      <a:spLocks/>
                    </p:cNvSpPr>
                    <p:nvPr/>
                  </p:nvSpPr>
                  <p:spPr bwMode="auto">
                    <a:xfrm>
                      <a:off x="508000" y="3687763"/>
                      <a:ext cx="44450" cy="57150"/>
                    </a:xfrm>
                    <a:custGeom>
                      <a:avLst/>
                      <a:gdLst>
                        <a:gd name="T0" fmla="*/ 10 w 28"/>
                        <a:gd name="T1" fmla="*/ 6 h 36"/>
                        <a:gd name="T2" fmla="*/ 0 w 28"/>
                        <a:gd name="T3" fmla="*/ 6 h 36"/>
                        <a:gd name="T4" fmla="*/ 0 w 28"/>
                        <a:gd name="T5" fmla="*/ 0 h 36"/>
                        <a:gd name="T6" fmla="*/ 28 w 28"/>
                        <a:gd name="T7" fmla="*/ 0 h 36"/>
                        <a:gd name="T8" fmla="*/ 28 w 28"/>
                        <a:gd name="T9" fmla="*/ 6 h 36"/>
                        <a:gd name="T10" fmla="*/ 18 w 28"/>
                        <a:gd name="T11" fmla="*/ 6 h 36"/>
                        <a:gd name="T12" fmla="*/ 18 w 28"/>
                        <a:gd name="T13" fmla="*/ 36 h 36"/>
                        <a:gd name="T14" fmla="*/ 10 w 28"/>
                        <a:gd name="T15" fmla="*/ 36 h 36"/>
                        <a:gd name="T16" fmla="*/ 10 w 28"/>
                        <a:gd name="T17" fmla="*/ 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 h="36">
                          <a:moveTo>
                            <a:pt x="10" y="6"/>
                          </a:moveTo>
                          <a:lnTo>
                            <a:pt x="0" y="6"/>
                          </a:lnTo>
                          <a:lnTo>
                            <a:pt x="0" y="0"/>
                          </a:lnTo>
                          <a:lnTo>
                            <a:pt x="28" y="0"/>
                          </a:lnTo>
                          <a:lnTo>
                            <a:pt x="28" y="6"/>
                          </a:lnTo>
                          <a:lnTo>
                            <a:pt x="18" y="6"/>
                          </a:lnTo>
                          <a:lnTo>
                            <a:pt x="18" y="36"/>
                          </a:lnTo>
                          <a:lnTo>
                            <a:pt x="10" y="36"/>
                          </a:lnTo>
                          <a:lnTo>
                            <a:pt x="10" y="6"/>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2" name="Freeform 87">
                      <a:extLst>
                        <a:ext uri="{FF2B5EF4-FFF2-40B4-BE49-F238E27FC236}">
                          <a16:creationId xmlns:a16="http://schemas.microsoft.com/office/drawing/2014/main" id="{80E9C69F-D225-40AD-96B4-CABDE65F14BF}"/>
                        </a:ext>
                      </a:extLst>
                    </p:cNvPr>
                    <p:cNvSpPr>
                      <a:spLocks/>
                    </p:cNvSpPr>
                    <p:nvPr/>
                  </p:nvSpPr>
                  <p:spPr bwMode="auto">
                    <a:xfrm>
                      <a:off x="587375" y="3824288"/>
                      <a:ext cx="60325" cy="57150"/>
                    </a:xfrm>
                    <a:custGeom>
                      <a:avLst/>
                      <a:gdLst>
                        <a:gd name="T0" fmla="*/ 15 w 19"/>
                        <a:gd name="T1" fmla="*/ 10 h 18"/>
                        <a:gd name="T2" fmla="*/ 15 w 19"/>
                        <a:gd name="T3" fmla="*/ 3 h 18"/>
                        <a:gd name="T4" fmla="*/ 15 w 19"/>
                        <a:gd name="T5" fmla="*/ 3 h 18"/>
                        <a:gd name="T6" fmla="*/ 13 w 19"/>
                        <a:gd name="T7" fmla="*/ 10 h 18"/>
                        <a:gd name="T8" fmla="*/ 10 w 19"/>
                        <a:gd name="T9" fmla="*/ 17 h 18"/>
                        <a:gd name="T10" fmla="*/ 8 w 19"/>
                        <a:gd name="T11" fmla="*/ 17 h 18"/>
                        <a:gd name="T12" fmla="*/ 5 w 19"/>
                        <a:gd name="T13" fmla="*/ 10 h 18"/>
                        <a:gd name="T14" fmla="*/ 4 w 19"/>
                        <a:gd name="T15" fmla="*/ 3 h 18"/>
                        <a:gd name="T16" fmla="*/ 4 w 19"/>
                        <a:gd name="T17" fmla="*/ 3 h 18"/>
                        <a:gd name="T18" fmla="*/ 3 w 19"/>
                        <a:gd name="T19" fmla="*/ 10 h 18"/>
                        <a:gd name="T20" fmla="*/ 3 w 19"/>
                        <a:gd name="T21" fmla="*/ 18 h 18"/>
                        <a:gd name="T22" fmla="*/ 0 w 19"/>
                        <a:gd name="T23" fmla="*/ 18 h 18"/>
                        <a:gd name="T24" fmla="*/ 1 w 19"/>
                        <a:gd name="T25" fmla="*/ 0 h 18"/>
                        <a:gd name="T26" fmla="*/ 5 w 19"/>
                        <a:gd name="T27" fmla="*/ 0 h 18"/>
                        <a:gd name="T28" fmla="*/ 8 w 19"/>
                        <a:gd name="T29" fmla="*/ 7 h 18"/>
                        <a:gd name="T30" fmla="*/ 9 w 19"/>
                        <a:gd name="T31" fmla="*/ 13 h 18"/>
                        <a:gd name="T32" fmla="*/ 9 w 19"/>
                        <a:gd name="T33" fmla="*/ 13 h 18"/>
                        <a:gd name="T34" fmla="*/ 11 w 19"/>
                        <a:gd name="T35" fmla="*/ 7 h 18"/>
                        <a:gd name="T36" fmla="*/ 14 w 19"/>
                        <a:gd name="T37" fmla="*/ 0 h 18"/>
                        <a:gd name="T38" fmla="*/ 18 w 19"/>
                        <a:gd name="T39" fmla="*/ 0 h 18"/>
                        <a:gd name="T40" fmla="*/ 19 w 19"/>
                        <a:gd name="T41" fmla="*/ 18 h 18"/>
                        <a:gd name="T42" fmla="*/ 16 w 19"/>
                        <a:gd name="T43" fmla="*/ 18 h 18"/>
                        <a:gd name="T44" fmla="*/ 15 w 19"/>
                        <a:gd name="T45"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8">
                          <a:moveTo>
                            <a:pt x="15" y="10"/>
                          </a:moveTo>
                          <a:cubicBezTo>
                            <a:pt x="15" y="8"/>
                            <a:pt x="15" y="5"/>
                            <a:pt x="15" y="3"/>
                          </a:cubicBezTo>
                          <a:cubicBezTo>
                            <a:pt x="15" y="3"/>
                            <a:pt x="15" y="3"/>
                            <a:pt x="15" y="3"/>
                          </a:cubicBezTo>
                          <a:cubicBezTo>
                            <a:pt x="15" y="5"/>
                            <a:pt x="14" y="7"/>
                            <a:pt x="13" y="10"/>
                          </a:cubicBezTo>
                          <a:cubicBezTo>
                            <a:pt x="10" y="17"/>
                            <a:pt x="10" y="17"/>
                            <a:pt x="10" y="17"/>
                          </a:cubicBezTo>
                          <a:cubicBezTo>
                            <a:pt x="8" y="17"/>
                            <a:pt x="8" y="17"/>
                            <a:pt x="8" y="17"/>
                          </a:cubicBezTo>
                          <a:cubicBezTo>
                            <a:pt x="5" y="10"/>
                            <a:pt x="5" y="10"/>
                            <a:pt x="5" y="10"/>
                          </a:cubicBezTo>
                          <a:cubicBezTo>
                            <a:pt x="5" y="7"/>
                            <a:pt x="4" y="5"/>
                            <a:pt x="4" y="3"/>
                          </a:cubicBezTo>
                          <a:cubicBezTo>
                            <a:pt x="4" y="3"/>
                            <a:pt x="4" y="3"/>
                            <a:pt x="4" y="3"/>
                          </a:cubicBezTo>
                          <a:cubicBezTo>
                            <a:pt x="4" y="5"/>
                            <a:pt x="3" y="8"/>
                            <a:pt x="3" y="10"/>
                          </a:cubicBezTo>
                          <a:cubicBezTo>
                            <a:pt x="3" y="18"/>
                            <a:pt x="3" y="18"/>
                            <a:pt x="3" y="18"/>
                          </a:cubicBezTo>
                          <a:cubicBezTo>
                            <a:pt x="0" y="18"/>
                            <a:pt x="0" y="18"/>
                            <a:pt x="0" y="18"/>
                          </a:cubicBezTo>
                          <a:cubicBezTo>
                            <a:pt x="1" y="0"/>
                            <a:pt x="1" y="0"/>
                            <a:pt x="1" y="0"/>
                          </a:cubicBezTo>
                          <a:cubicBezTo>
                            <a:pt x="5" y="0"/>
                            <a:pt x="5" y="0"/>
                            <a:pt x="5" y="0"/>
                          </a:cubicBezTo>
                          <a:cubicBezTo>
                            <a:pt x="8" y="7"/>
                            <a:pt x="8" y="7"/>
                            <a:pt x="8" y="7"/>
                          </a:cubicBezTo>
                          <a:cubicBezTo>
                            <a:pt x="8" y="9"/>
                            <a:pt x="9" y="11"/>
                            <a:pt x="9" y="13"/>
                          </a:cubicBezTo>
                          <a:cubicBezTo>
                            <a:pt x="9" y="13"/>
                            <a:pt x="9" y="13"/>
                            <a:pt x="9" y="13"/>
                          </a:cubicBezTo>
                          <a:cubicBezTo>
                            <a:pt x="10" y="11"/>
                            <a:pt x="11" y="9"/>
                            <a:pt x="11" y="7"/>
                          </a:cubicBezTo>
                          <a:cubicBezTo>
                            <a:pt x="14" y="0"/>
                            <a:pt x="14" y="0"/>
                            <a:pt x="14" y="0"/>
                          </a:cubicBezTo>
                          <a:cubicBezTo>
                            <a:pt x="18" y="0"/>
                            <a:pt x="18" y="0"/>
                            <a:pt x="18" y="0"/>
                          </a:cubicBezTo>
                          <a:cubicBezTo>
                            <a:pt x="19" y="18"/>
                            <a:pt x="19" y="18"/>
                            <a:pt x="19" y="18"/>
                          </a:cubicBezTo>
                          <a:cubicBezTo>
                            <a:pt x="16" y="18"/>
                            <a:pt x="16" y="18"/>
                            <a:pt x="16" y="18"/>
                          </a:cubicBezTo>
                          <a:lnTo>
                            <a:pt x="15" y="10"/>
                          </a:lnTo>
                          <a:close/>
                        </a:path>
                      </a:pathLst>
                    </a:custGeom>
                    <a:solidFill>
                      <a:srgbClr val="617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3" name="Group 422">
                    <a:extLst>
                      <a:ext uri="{FF2B5EF4-FFF2-40B4-BE49-F238E27FC236}">
                        <a16:creationId xmlns:a16="http://schemas.microsoft.com/office/drawing/2014/main" id="{C3D9F910-ABD3-4603-9D1D-EE769654715F}"/>
                      </a:ext>
                    </a:extLst>
                  </p:cNvPr>
                  <p:cNvGrpSpPr/>
                  <p:nvPr/>
                </p:nvGrpSpPr>
                <p:grpSpPr>
                  <a:xfrm>
                    <a:off x="406400" y="2667000"/>
                    <a:ext cx="422275" cy="363538"/>
                    <a:chOff x="406400" y="3006725"/>
                    <a:chExt cx="422275" cy="363538"/>
                  </a:xfrm>
                </p:grpSpPr>
                <p:sp>
                  <p:nvSpPr>
                    <p:cNvPr id="303" name="Freeform 88">
                      <a:extLst>
                        <a:ext uri="{FF2B5EF4-FFF2-40B4-BE49-F238E27FC236}">
                          <a16:creationId xmlns:a16="http://schemas.microsoft.com/office/drawing/2014/main" id="{34E0F9DF-80C6-424F-8517-A7615D0991C6}"/>
                        </a:ext>
                      </a:extLst>
                    </p:cNvPr>
                    <p:cNvSpPr>
                      <a:spLocks noEditPoints="1"/>
                    </p:cNvSpPr>
                    <p:nvPr/>
                  </p:nvSpPr>
                  <p:spPr bwMode="auto">
                    <a:xfrm>
                      <a:off x="406400" y="3006725"/>
                      <a:ext cx="422275" cy="363538"/>
                    </a:xfrm>
                    <a:custGeom>
                      <a:avLst/>
                      <a:gdLst>
                        <a:gd name="T0" fmla="*/ 68 w 133"/>
                        <a:gd name="T1" fmla="*/ 89 h 114"/>
                        <a:gd name="T2" fmla="*/ 68 w 133"/>
                        <a:gd name="T3" fmla="*/ 100 h 114"/>
                        <a:gd name="T4" fmla="*/ 72 w 133"/>
                        <a:gd name="T5" fmla="*/ 103 h 114"/>
                        <a:gd name="T6" fmla="*/ 73 w 133"/>
                        <a:gd name="T7" fmla="*/ 110 h 114"/>
                        <a:gd name="T8" fmla="*/ 66 w 133"/>
                        <a:gd name="T9" fmla="*/ 114 h 114"/>
                        <a:gd name="T10" fmla="*/ 59 w 133"/>
                        <a:gd name="T11" fmla="*/ 108 h 114"/>
                        <a:gd name="T12" fmla="*/ 64 w 133"/>
                        <a:gd name="T13" fmla="*/ 101 h 114"/>
                        <a:gd name="T14" fmla="*/ 64 w 133"/>
                        <a:gd name="T15" fmla="*/ 100 h 114"/>
                        <a:gd name="T16" fmla="*/ 64 w 133"/>
                        <a:gd name="T17" fmla="*/ 90 h 114"/>
                        <a:gd name="T18" fmla="*/ 64 w 133"/>
                        <a:gd name="T19" fmla="*/ 89 h 114"/>
                        <a:gd name="T20" fmla="*/ 63 w 133"/>
                        <a:gd name="T21" fmla="*/ 89 h 114"/>
                        <a:gd name="T22" fmla="*/ 44 w 133"/>
                        <a:gd name="T23" fmla="*/ 89 h 114"/>
                        <a:gd name="T24" fmla="*/ 7 w 133"/>
                        <a:gd name="T25" fmla="*/ 89 h 114"/>
                        <a:gd name="T26" fmla="*/ 4 w 133"/>
                        <a:gd name="T27" fmla="*/ 88 h 114"/>
                        <a:gd name="T28" fmla="*/ 6 w 133"/>
                        <a:gd name="T29" fmla="*/ 85 h 114"/>
                        <a:gd name="T30" fmla="*/ 7 w 133"/>
                        <a:gd name="T31" fmla="*/ 85 h 114"/>
                        <a:gd name="T32" fmla="*/ 7 w 133"/>
                        <a:gd name="T33" fmla="*/ 13 h 114"/>
                        <a:gd name="T34" fmla="*/ 4 w 133"/>
                        <a:gd name="T35" fmla="*/ 11 h 114"/>
                        <a:gd name="T36" fmla="*/ 1 w 133"/>
                        <a:gd name="T37" fmla="*/ 5 h 114"/>
                        <a:gd name="T38" fmla="*/ 6 w 133"/>
                        <a:gd name="T39" fmla="*/ 0 h 114"/>
                        <a:gd name="T40" fmla="*/ 16 w 133"/>
                        <a:gd name="T41" fmla="*/ 0 h 114"/>
                        <a:gd name="T42" fmla="*/ 17 w 133"/>
                        <a:gd name="T43" fmla="*/ 0 h 114"/>
                        <a:gd name="T44" fmla="*/ 61 w 133"/>
                        <a:gd name="T45" fmla="*/ 0 h 114"/>
                        <a:gd name="T46" fmla="*/ 115 w 133"/>
                        <a:gd name="T47" fmla="*/ 0 h 114"/>
                        <a:gd name="T48" fmla="*/ 126 w 133"/>
                        <a:gd name="T49" fmla="*/ 0 h 114"/>
                        <a:gd name="T50" fmla="*/ 132 w 133"/>
                        <a:gd name="T51" fmla="*/ 5 h 114"/>
                        <a:gd name="T52" fmla="*/ 127 w 133"/>
                        <a:gd name="T53" fmla="*/ 12 h 114"/>
                        <a:gd name="T54" fmla="*/ 126 w 133"/>
                        <a:gd name="T55" fmla="*/ 12 h 114"/>
                        <a:gd name="T56" fmla="*/ 126 w 133"/>
                        <a:gd name="T57" fmla="*/ 85 h 114"/>
                        <a:gd name="T58" fmla="*/ 128 w 133"/>
                        <a:gd name="T59" fmla="*/ 86 h 114"/>
                        <a:gd name="T60" fmla="*/ 127 w 133"/>
                        <a:gd name="T61" fmla="*/ 89 h 114"/>
                        <a:gd name="T62" fmla="*/ 126 w 133"/>
                        <a:gd name="T63" fmla="*/ 89 h 114"/>
                        <a:gd name="T64" fmla="*/ 89 w 133"/>
                        <a:gd name="T65" fmla="*/ 89 h 114"/>
                        <a:gd name="T66" fmla="*/ 69 w 133"/>
                        <a:gd name="T67" fmla="*/ 89 h 114"/>
                        <a:gd name="T68" fmla="*/ 68 w 133"/>
                        <a:gd name="T69" fmla="*/ 89 h 114"/>
                        <a:gd name="T70" fmla="*/ 11 w 133"/>
                        <a:gd name="T71" fmla="*/ 12 h 114"/>
                        <a:gd name="T72" fmla="*/ 11 w 133"/>
                        <a:gd name="T73" fmla="*/ 84 h 114"/>
                        <a:gd name="T74" fmla="*/ 121 w 133"/>
                        <a:gd name="T75" fmla="*/ 84 h 114"/>
                        <a:gd name="T76" fmla="*/ 121 w 133"/>
                        <a:gd name="T77" fmla="*/ 12 h 114"/>
                        <a:gd name="T78" fmla="*/ 11 w 133"/>
                        <a:gd name="T79" fmla="*/ 12 h 114"/>
                        <a:gd name="T80" fmla="*/ 66 w 133"/>
                        <a:gd name="T81" fmla="*/ 112 h 114"/>
                        <a:gd name="T82" fmla="*/ 71 w 133"/>
                        <a:gd name="T83" fmla="*/ 107 h 114"/>
                        <a:gd name="T84" fmla="*/ 66 w 133"/>
                        <a:gd name="T85" fmla="*/ 102 h 114"/>
                        <a:gd name="T86" fmla="*/ 62 w 133"/>
                        <a:gd name="T87" fmla="*/ 107 h 114"/>
                        <a:gd name="T88" fmla="*/ 66 w 133"/>
                        <a:gd name="T89" fmla="*/ 112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33" h="114">
                          <a:moveTo>
                            <a:pt x="68" y="89"/>
                          </a:moveTo>
                          <a:cubicBezTo>
                            <a:pt x="68" y="93"/>
                            <a:pt x="68" y="97"/>
                            <a:pt x="68" y="100"/>
                          </a:cubicBezTo>
                          <a:cubicBezTo>
                            <a:pt x="70" y="101"/>
                            <a:pt x="71" y="101"/>
                            <a:pt x="72" y="103"/>
                          </a:cubicBezTo>
                          <a:cubicBezTo>
                            <a:pt x="74" y="105"/>
                            <a:pt x="74" y="108"/>
                            <a:pt x="73" y="110"/>
                          </a:cubicBezTo>
                          <a:cubicBezTo>
                            <a:pt x="71" y="113"/>
                            <a:pt x="69" y="114"/>
                            <a:pt x="66" y="114"/>
                          </a:cubicBezTo>
                          <a:cubicBezTo>
                            <a:pt x="62" y="114"/>
                            <a:pt x="60" y="112"/>
                            <a:pt x="59" y="108"/>
                          </a:cubicBezTo>
                          <a:cubicBezTo>
                            <a:pt x="59" y="105"/>
                            <a:pt x="60" y="102"/>
                            <a:pt x="64" y="101"/>
                          </a:cubicBezTo>
                          <a:cubicBezTo>
                            <a:pt x="64" y="100"/>
                            <a:pt x="64" y="100"/>
                            <a:pt x="64" y="100"/>
                          </a:cubicBezTo>
                          <a:cubicBezTo>
                            <a:pt x="64" y="97"/>
                            <a:pt x="64" y="93"/>
                            <a:pt x="64" y="90"/>
                          </a:cubicBezTo>
                          <a:cubicBezTo>
                            <a:pt x="64" y="89"/>
                            <a:pt x="64" y="89"/>
                            <a:pt x="64" y="89"/>
                          </a:cubicBezTo>
                          <a:cubicBezTo>
                            <a:pt x="64" y="89"/>
                            <a:pt x="64" y="89"/>
                            <a:pt x="63" y="89"/>
                          </a:cubicBezTo>
                          <a:cubicBezTo>
                            <a:pt x="57" y="89"/>
                            <a:pt x="50" y="89"/>
                            <a:pt x="44" y="89"/>
                          </a:cubicBezTo>
                          <a:cubicBezTo>
                            <a:pt x="31" y="89"/>
                            <a:pt x="19" y="89"/>
                            <a:pt x="7" y="89"/>
                          </a:cubicBezTo>
                          <a:cubicBezTo>
                            <a:pt x="6" y="89"/>
                            <a:pt x="5" y="89"/>
                            <a:pt x="4" y="88"/>
                          </a:cubicBezTo>
                          <a:cubicBezTo>
                            <a:pt x="3" y="87"/>
                            <a:pt x="4" y="85"/>
                            <a:pt x="6" y="85"/>
                          </a:cubicBezTo>
                          <a:cubicBezTo>
                            <a:pt x="7" y="85"/>
                            <a:pt x="7" y="85"/>
                            <a:pt x="7" y="85"/>
                          </a:cubicBezTo>
                          <a:cubicBezTo>
                            <a:pt x="7" y="61"/>
                            <a:pt x="7" y="36"/>
                            <a:pt x="7" y="13"/>
                          </a:cubicBezTo>
                          <a:cubicBezTo>
                            <a:pt x="6" y="12"/>
                            <a:pt x="4" y="12"/>
                            <a:pt x="4" y="11"/>
                          </a:cubicBezTo>
                          <a:cubicBezTo>
                            <a:pt x="1" y="10"/>
                            <a:pt x="0" y="7"/>
                            <a:pt x="1" y="5"/>
                          </a:cubicBezTo>
                          <a:cubicBezTo>
                            <a:pt x="1" y="2"/>
                            <a:pt x="4" y="0"/>
                            <a:pt x="6" y="0"/>
                          </a:cubicBezTo>
                          <a:cubicBezTo>
                            <a:pt x="10" y="0"/>
                            <a:pt x="13" y="0"/>
                            <a:pt x="16" y="0"/>
                          </a:cubicBezTo>
                          <a:cubicBezTo>
                            <a:pt x="17" y="0"/>
                            <a:pt x="17" y="0"/>
                            <a:pt x="17" y="0"/>
                          </a:cubicBezTo>
                          <a:cubicBezTo>
                            <a:pt x="32" y="0"/>
                            <a:pt x="46" y="0"/>
                            <a:pt x="61" y="0"/>
                          </a:cubicBezTo>
                          <a:cubicBezTo>
                            <a:pt x="79" y="0"/>
                            <a:pt x="97" y="0"/>
                            <a:pt x="115" y="0"/>
                          </a:cubicBezTo>
                          <a:cubicBezTo>
                            <a:pt x="118" y="0"/>
                            <a:pt x="122" y="0"/>
                            <a:pt x="126" y="0"/>
                          </a:cubicBezTo>
                          <a:cubicBezTo>
                            <a:pt x="129" y="0"/>
                            <a:pt x="131" y="2"/>
                            <a:pt x="132" y="5"/>
                          </a:cubicBezTo>
                          <a:cubicBezTo>
                            <a:pt x="133" y="8"/>
                            <a:pt x="130" y="12"/>
                            <a:pt x="127" y="12"/>
                          </a:cubicBezTo>
                          <a:cubicBezTo>
                            <a:pt x="126" y="12"/>
                            <a:pt x="126" y="12"/>
                            <a:pt x="126" y="12"/>
                          </a:cubicBezTo>
                          <a:cubicBezTo>
                            <a:pt x="126" y="36"/>
                            <a:pt x="126" y="60"/>
                            <a:pt x="126" y="85"/>
                          </a:cubicBezTo>
                          <a:cubicBezTo>
                            <a:pt x="127" y="85"/>
                            <a:pt x="128" y="85"/>
                            <a:pt x="128" y="86"/>
                          </a:cubicBezTo>
                          <a:cubicBezTo>
                            <a:pt x="129" y="87"/>
                            <a:pt x="128" y="89"/>
                            <a:pt x="127" y="89"/>
                          </a:cubicBezTo>
                          <a:cubicBezTo>
                            <a:pt x="126" y="89"/>
                            <a:pt x="126" y="89"/>
                            <a:pt x="126" y="89"/>
                          </a:cubicBezTo>
                          <a:cubicBezTo>
                            <a:pt x="114" y="89"/>
                            <a:pt x="102" y="89"/>
                            <a:pt x="89" y="89"/>
                          </a:cubicBezTo>
                          <a:cubicBezTo>
                            <a:pt x="83" y="89"/>
                            <a:pt x="76" y="89"/>
                            <a:pt x="69" y="89"/>
                          </a:cubicBezTo>
                          <a:lnTo>
                            <a:pt x="68" y="89"/>
                          </a:lnTo>
                          <a:close/>
                          <a:moveTo>
                            <a:pt x="11" y="12"/>
                          </a:moveTo>
                          <a:cubicBezTo>
                            <a:pt x="11" y="36"/>
                            <a:pt x="11" y="60"/>
                            <a:pt x="11" y="84"/>
                          </a:cubicBezTo>
                          <a:cubicBezTo>
                            <a:pt x="48" y="84"/>
                            <a:pt x="85" y="84"/>
                            <a:pt x="121" y="84"/>
                          </a:cubicBezTo>
                          <a:cubicBezTo>
                            <a:pt x="121" y="60"/>
                            <a:pt x="121" y="36"/>
                            <a:pt x="121" y="12"/>
                          </a:cubicBezTo>
                          <a:cubicBezTo>
                            <a:pt x="85" y="12"/>
                            <a:pt x="48" y="12"/>
                            <a:pt x="11" y="12"/>
                          </a:cubicBezTo>
                          <a:close/>
                          <a:moveTo>
                            <a:pt x="66" y="112"/>
                          </a:moveTo>
                          <a:cubicBezTo>
                            <a:pt x="69" y="112"/>
                            <a:pt x="71" y="110"/>
                            <a:pt x="71" y="107"/>
                          </a:cubicBezTo>
                          <a:cubicBezTo>
                            <a:pt x="71" y="104"/>
                            <a:pt x="69" y="102"/>
                            <a:pt x="66" y="102"/>
                          </a:cubicBezTo>
                          <a:cubicBezTo>
                            <a:pt x="64" y="102"/>
                            <a:pt x="61" y="105"/>
                            <a:pt x="62" y="107"/>
                          </a:cubicBezTo>
                          <a:cubicBezTo>
                            <a:pt x="62" y="110"/>
                            <a:pt x="64" y="112"/>
                            <a:pt x="66" y="11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4" name="Freeform 89">
                      <a:extLst>
                        <a:ext uri="{FF2B5EF4-FFF2-40B4-BE49-F238E27FC236}">
                          <a16:creationId xmlns:a16="http://schemas.microsoft.com/office/drawing/2014/main" id="{339BEB89-73FE-44DC-B5B2-07F8A08E11D3}"/>
                        </a:ext>
                      </a:extLst>
                    </p:cNvPr>
                    <p:cNvSpPr>
                      <a:spLocks/>
                    </p:cNvSpPr>
                    <p:nvPr/>
                  </p:nvSpPr>
                  <p:spPr bwMode="auto">
                    <a:xfrm>
                      <a:off x="488950" y="3101975"/>
                      <a:ext cx="244475" cy="131763"/>
                    </a:xfrm>
                    <a:custGeom>
                      <a:avLst/>
                      <a:gdLst>
                        <a:gd name="T0" fmla="*/ 72 w 77"/>
                        <a:gd name="T1" fmla="*/ 9 h 41"/>
                        <a:gd name="T2" fmla="*/ 70 w 77"/>
                        <a:gd name="T3" fmla="*/ 11 h 41"/>
                        <a:gd name="T4" fmla="*/ 50 w 77"/>
                        <a:gd name="T5" fmla="*/ 31 h 41"/>
                        <a:gd name="T6" fmla="*/ 45 w 77"/>
                        <a:gd name="T7" fmla="*/ 31 h 41"/>
                        <a:gd name="T8" fmla="*/ 30 w 77"/>
                        <a:gd name="T9" fmla="*/ 16 h 41"/>
                        <a:gd name="T10" fmla="*/ 30 w 77"/>
                        <a:gd name="T11" fmla="*/ 16 h 41"/>
                        <a:gd name="T12" fmla="*/ 23 w 77"/>
                        <a:gd name="T13" fmla="*/ 22 h 41"/>
                        <a:gd name="T14" fmla="*/ 5 w 77"/>
                        <a:gd name="T15" fmla="*/ 40 h 41"/>
                        <a:gd name="T16" fmla="*/ 2 w 77"/>
                        <a:gd name="T17" fmla="*/ 41 h 41"/>
                        <a:gd name="T18" fmla="*/ 0 w 77"/>
                        <a:gd name="T19" fmla="*/ 39 h 41"/>
                        <a:gd name="T20" fmla="*/ 1 w 77"/>
                        <a:gd name="T21" fmla="*/ 37 h 41"/>
                        <a:gd name="T22" fmla="*/ 14 w 77"/>
                        <a:gd name="T23" fmla="*/ 24 h 41"/>
                        <a:gd name="T24" fmla="*/ 25 w 77"/>
                        <a:gd name="T25" fmla="*/ 13 h 41"/>
                        <a:gd name="T26" fmla="*/ 28 w 77"/>
                        <a:gd name="T27" fmla="*/ 10 h 41"/>
                        <a:gd name="T28" fmla="*/ 32 w 77"/>
                        <a:gd name="T29" fmla="*/ 10 h 41"/>
                        <a:gd name="T30" fmla="*/ 44 w 77"/>
                        <a:gd name="T31" fmla="*/ 23 h 41"/>
                        <a:gd name="T32" fmla="*/ 48 w 77"/>
                        <a:gd name="T33" fmla="*/ 26 h 41"/>
                        <a:gd name="T34" fmla="*/ 68 w 77"/>
                        <a:gd name="T35" fmla="*/ 5 h 41"/>
                        <a:gd name="T36" fmla="*/ 68 w 77"/>
                        <a:gd name="T37" fmla="*/ 5 h 41"/>
                        <a:gd name="T38" fmla="*/ 63 w 77"/>
                        <a:gd name="T39" fmla="*/ 5 h 41"/>
                        <a:gd name="T40" fmla="*/ 60 w 77"/>
                        <a:gd name="T41" fmla="*/ 2 h 41"/>
                        <a:gd name="T42" fmla="*/ 63 w 77"/>
                        <a:gd name="T43" fmla="*/ 0 h 41"/>
                        <a:gd name="T44" fmla="*/ 75 w 77"/>
                        <a:gd name="T45" fmla="*/ 0 h 41"/>
                        <a:gd name="T46" fmla="*/ 77 w 77"/>
                        <a:gd name="T47" fmla="*/ 3 h 41"/>
                        <a:gd name="T48" fmla="*/ 77 w 77"/>
                        <a:gd name="T49" fmla="*/ 15 h 41"/>
                        <a:gd name="T50" fmla="*/ 76 w 77"/>
                        <a:gd name="T51" fmla="*/ 18 h 41"/>
                        <a:gd name="T52" fmla="*/ 73 w 77"/>
                        <a:gd name="T53" fmla="*/ 17 h 41"/>
                        <a:gd name="T54" fmla="*/ 72 w 77"/>
                        <a:gd name="T55" fmla="*/ 15 h 41"/>
                        <a:gd name="T56" fmla="*/ 72 w 77"/>
                        <a:gd name="T57" fmla="*/ 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7" h="41">
                          <a:moveTo>
                            <a:pt x="72" y="9"/>
                          </a:moveTo>
                          <a:cubicBezTo>
                            <a:pt x="71" y="10"/>
                            <a:pt x="71" y="10"/>
                            <a:pt x="70" y="11"/>
                          </a:cubicBezTo>
                          <a:cubicBezTo>
                            <a:pt x="64" y="18"/>
                            <a:pt x="57" y="25"/>
                            <a:pt x="50" y="31"/>
                          </a:cubicBezTo>
                          <a:cubicBezTo>
                            <a:pt x="48" y="33"/>
                            <a:pt x="47" y="33"/>
                            <a:pt x="45" y="31"/>
                          </a:cubicBezTo>
                          <a:cubicBezTo>
                            <a:pt x="40" y="26"/>
                            <a:pt x="35" y="21"/>
                            <a:pt x="30" y="16"/>
                          </a:cubicBezTo>
                          <a:cubicBezTo>
                            <a:pt x="30" y="16"/>
                            <a:pt x="30" y="16"/>
                            <a:pt x="30" y="16"/>
                          </a:cubicBezTo>
                          <a:cubicBezTo>
                            <a:pt x="28" y="18"/>
                            <a:pt x="25" y="20"/>
                            <a:pt x="23" y="22"/>
                          </a:cubicBezTo>
                          <a:cubicBezTo>
                            <a:pt x="17" y="28"/>
                            <a:pt x="11" y="34"/>
                            <a:pt x="5" y="40"/>
                          </a:cubicBezTo>
                          <a:cubicBezTo>
                            <a:pt x="4" y="41"/>
                            <a:pt x="3" y="41"/>
                            <a:pt x="2" y="41"/>
                          </a:cubicBezTo>
                          <a:cubicBezTo>
                            <a:pt x="1" y="41"/>
                            <a:pt x="1" y="40"/>
                            <a:pt x="0" y="39"/>
                          </a:cubicBezTo>
                          <a:cubicBezTo>
                            <a:pt x="0" y="38"/>
                            <a:pt x="1" y="37"/>
                            <a:pt x="1" y="37"/>
                          </a:cubicBezTo>
                          <a:cubicBezTo>
                            <a:pt x="5" y="32"/>
                            <a:pt x="10" y="28"/>
                            <a:pt x="14" y="24"/>
                          </a:cubicBezTo>
                          <a:cubicBezTo>
                            <a:pt x="17" y="21"/>
                            <a:pt x="21" y="17"/>
                            <a:pt x="25" y="13"/>
                          </a:cubicBezTo>
                          <a:cubicBezTo>
                            <a:pt x="26" y="12"/>
                            <a:pt x="27" y="11"/>
                            <a:pt x="28" y="10"/>
                          </a:cubicBezTo>
                          <a:cubicBezTo>
                            <a:pt x="29" y="9"/>
                            <a:pt x="31" y="9"/>
                            <a:pt x="32" y="10"/>
                          </a:cubicBezTo>
                          <a:cubicBezTo>
                            <a:pt x="36" y="14"/>
                            <a:pt x="40" y="18"/>
                            <a:pt x="44" y="23"/>
                          </a:cubicBezTo>
                          <a:cubicBezTo>
                            <a:pt x="45" y="24"/>
                            <a:pt x="46" y="25"/>
                            <a:pt x="48" y="26"/>
                          </a:cubicBezTo>
                          <a:cubicBezTo>
                            <a:pt x="55" y="19"/>
                            <a:pt x="61" y="12"/>
                            <a:pt x="68" y="5"/>
                          </a:cubicBezTo>
                          <a:cubicBezTo>
                            <a:pt x="68" y="5"/>
                            <a:pt x="68" y="5"/>
                            <a:pt x="68" y="5"/>
                          </a:cubicBezTo>
                          <a:cubicBezTo>
                            <a:pt x="66" y="5"/>
                            <a:pt x="65" y="5"/>
                            <a:pt x="63" y="5"/>
                          </a:cubicBezTo>
                          <a:cubicBezTo>
                            <a:pt x="61" y="5"/>
                            <a:pt x="60" y="3"/>
                            <a:pt x="60" y="2"/>
                          </a:cubicBezTo>
                          <a:cubicBezTo>
                            <a:pt x="61" y="1"/>
                            <a:pt x="62" y="0"/>
                            <a:pt x="63" y="0"/>
                          </a:cubicBezTo>
                          <a:cubicBezTo>
                            <a:pt x="67" y="0"/>
                            <a:pt x="71" y="0"/>
                            <a:pt x="75" y="0"/>
                          </a:cubicBezTo>
                          <a:cubicBezTo>
                            <a:pt x="76" y="0"/>
                            <a:pt x="77" y="1"/>
                            <a:pt x="77" y="3"/>
                          </a:cubicBezTo>
                          <a:cubicBezTo>
                            <a:pt x="77" y="7"/>
                            <a:pt x="77" y="11"/>
                            <a:pt x="77" y="15"/>
                          </a:cubicBezTo>
                          <a:cubicBezTo>
                            <a:pt x="77" y="16"/>
                            <a:pt x="77" y="17"/>
                            <a:pt x="76" y="18"/>
                          </a:cubicBezTo>
                          <a:cubicBezTo>
                            <a:pt x="75" y="18"/>
                            <a:pt x="74" y="18"/>
                            <a:pt x="73" y="17"/>
                          </a:cubicBezTo>
                          <a:cubicBezTo>
                            <a:pt x="73" y="16"/>
                            <a:pt x="72" y="16"/>
                            <a:pt x="72" y="15"/>
                          </a:cubicBezTo>
                          <a:cubicBezTo>
                            <a:pt x="72" y="13"/>
                            <a:pt x="72" y="11"/>
                            <a:pt x="72" y="9"/>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34658A"/>
                        </a:solidFill>
                        <a:effectLst/>
                        <a:uLnTx/>
                        <a:uFillTx/>
                        <a:latin typeface="Calibri" panose="020F0502020204030204"/>
                        <a:ea typeface="+mn-ea"/>
                        <a:cs typeface="+mn-cs"/>
                      </a:endParaRPr>
                    </a:p>
                  </p:txBody>
                </p:sp>
                <p:sp>
                  <p:nvSpPr>
                    <p:cNvPr id="305" name="Freeform 90">
                      <a:extLst>
                        <a:ext uri="{FF2B5EF4-FFF2-40B4-BE49-F238E27FC236}">
                          <a16:creationId xmlns:a16="http://schemas.microsoft.com/office/drawing/2014/main" id="{6085A817-5EBF-47D3-A79C-DCBD3956D420}"/>
                        </a:ext>
                      </a:extLst>
                    </p:cNvPr>
                    <p:cNvSpPr>
                      <a:spLocks/>
                    </p:cNvSpPr>
                    <p:nvPr/>
                  </p:nvSpPr>
                  <p:spPr bwMode="auto">
                    <a:xfrm>
                      <a:off x="488950" y="3057525"/>
                      <a:ext cx="12700" cy="138113"/>
                    </a:xfrm>
                    <a:custGeom>
                      <a:avLst/>
                      <a:gdLst>
                        <a:gd name="T0" fmla="*/ 0 w 4"/>
                        <a:gd name="T1" fmla="*/ 22 h 43"/>
                        <a:gd name="T2" fmla="*/ 0 w 4"/>
                        <a:gd name="T3" fmla="*/ 3 h 43"/>
                        <a:gd name="T4" fmla="*/ 1 w 4"/>
                        <a:gd name="T5" fmla="*/ 1 h 43"/>
                        <a:gd name="T6" fmla="*/ 4 w 4"/>
                        <a:gd name="T7" fmla="*/ 2 h 43"/>
                        <a:gd name="T8" fmla="*/ 4 w 4"/>
                        <a:gd name="T9" fmla="*/ 3 h 43"/>
                        <a:gd name="T10" fmla="*/ 4 w 4"/>
                        <a:gd name="T11" fmla="*/ 41 h 43"/>
                        <a:gd name="T12" fmla="*/ 2 w 4"/>
                        <a:gd name="T13" fmla="*/ 43 h 43"/>
                        <a:gd name="T14" fmla="*/ 0 w 4"/>
                        <a:gd name="T15" fmla="*/ 41 h 43"/>
                        <a:gd name="T16" fmla="*/ 0 w 4"/>
                        <a:gd name="T17" fmla="*/ 40 h 43"/>
                        <a:gd name="T18" fmla="*/ 0 w 4"/>
                        <a:gd name="T19"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43">
                          <a:moveTo>
                            <a:pt x="0" y="22"/>
                          </a:moveTo>
                          <a:cubicBezTo>
                            <a:pt x="0" y="15"/>
                            <a:pt x="0" y="9"/>
                            <a:pt x="0" y="3"/>
                          </a:cubicBezTo>
                          <a:cubicBezTo>
                            <a:pt x="0" y="2"/>
                            <a:pt x="0" y="1"/>
                            <a:pt x="1" y="1"/>
                          </a:cubicBezTo>
                          <a:cubicBezTo>
                            <a:pt x="2" y="0"/>
                            <a:pt x="4" y="1"/>
                            <a:pt x="4" y="2"/>
                          </a:cubicBezTo>
                          <a:cubicBezTo>
                            <a:pt x="4" y="3"/>
                            <a:pt x="4" y="3"/>
                            <a:pt x="4" y="3"/>
                          </a:cubicBezTo>
                          <a:cubicBezTo>
                            <a:pt x="4" y="15"/>
                            <a:pt x="4" y="28"/>
                            <a:pt x="4" y="41"/>
                          </a:cubicBezTo>
                          <a:cubicBezTo>
                            <a:pt x="4" y="42"/>
                            <a:pt x="3" y="43"/>
                            <a:pt x="2" y="43"/>
                          </a:cubicBezTo>
                          <a:cubicBezTo>
                            <a:pt x="1" y="43"/>
                            <a:pt x="0" y="42"/>
                            <a:pt x="0" y="41"/>
                          </a:cubicBezTo>
                          <a:cubicBezTo>
                            <a:pt x="0" y="40"/>
                            <a:pt x="0" y="40"/>
                            <a:pt x="0" y="40"/>
                          </a:cubicBezTo>
                          <a:cubicBezTo>
                            <a:pt x="0" y="34"/>
                            <a:pt x="0" y="28"/>
                            <a:pt x="0" y="2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6" name="Freeform 91">
                      <a:extLst>
                        <a:ext uri="{FF2B5EF4-FFF2-40B4-BE49-F238E27FC236}">
                          <a16:creationId xmlns:a16="http://schemas.microsoft.com/office/drawing/2014/main" id="{1736C0BD-233D-4A68-84A4-8EF1085D69F2}"/>
                        </a:ext>
                      </a:extLst>
                    </p:cNvPr>
                    <p:cNvSpPr>
                      <a:spLocks/>
                    </p:cNvSpPr>
                    <p:nvPr/>
                  </p:nvSpPr>
                  <p:spPr bwMode="auto">
                    <a:xfrm>
                      <a:off x="520700" y="3057525"/>
                      <a:ext cx="12700" cy="106363"/>
                    </a:xfrm>
                    <a:custGeom>
                      <a:avLst/>
                      <a:gdLst>
                        <a:gd name="T0" fmla="*/ 4 w 4"/>
                        <a:gd name="T1" fmla="*/ 17 h 33"/>
                        <a:gd name="T2" fmla="*/ 4 w 4"/>
                        <a:gd name="T3" fmla="*/ 23 h 33"/>
                        <a:gd name="T4" fmla="*/ 4 w 4"/>
                        <a:gd name="T5" fmla="*/ 31 h 33"/>
                        <a:gd name="T6" fmla="*/ 3 w 4"/>
                        <a:gd name="T7" fmla="*/ 33 h 33"/>
                        <a:gd name="T8" fmla="*/ 1 w 4"/>
                        <a:gd name="T9" fmla="*/ 32 h 33"/>
                        <a:gd name="T10" fmla="*/ 0 w 4"/>
                        <a:gd name="T11" fmla="*/ 31 h 33"/>
                        <a:gd name="T12" fmla="*/ 0 w 4"/>
                        <a:gd name="T13" fmla="*/ 21 h 33"/>
                        <a:gd name="T14" fmla="*/ 0 w 4"/>
                        <a:gd name="T15" fmla="*/ 3 h 33"/>
                        <a:gd name="T16" fmla="*/ 1 w 4"/>
                        <a:gd name="T17" fmla="*/ 1 h 33"/>
                        <a:gd name="T18" fmla="*/ 4 w 4"/>
                        <a:gd name="T19" fmla="*/ 2 h 33"/>
                        <a:gd name="T20" fmla="*/ 4 w 4"/>
                        <a:gd name="T21" fmla="*/ 3 h 33"/>
                        <a:gd name="T22" fmla="*/ 4 w 4"/>
                        <a:gd name="T23" fmla="*/ 16 h 33"/>
                        <a:gd name="T24" fmla="*/ 4 w 4"/>
                        <a:gd name="T25" fmla="*/ 1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33">
                          <a:moveTo>
                            <a:pt x="4" y="17"/>
                          </a:moveTo>
                          <a:cubicBezTo>
                            <a:pt x="4" y="19"/>
                            <a:pt x="4" y="21"/>
                            <a:pt x="4" y="23"/>
                          </a:cubicBezTo>
                          <a:cubicBezTo>
                            <a:pt x="4" y="26"/>
                            <a:pt x="4" y="28"/>
                            <a:pt x="4" y="31"/>
                          </a:cubicBezTo>
                          <a:cubicBezTo>
                            <a:pt x="4" y="32"/>
                            <a:pt x="4" y="32"/>
                            <a:pt x="3" y="33"/>
                          </a:cubicBezTo>
                          <a:cubicBezTo>
                            <a:pt x="2" y="33"/>
                            <a:pt x="1" y="33"/>
                            <a:pt x="1" y="32"/>
                          </a:cubicBezTo>
                          <a:cubicBezTo>
                            <a:pt x="1" y="32"/>
                            <a:pt x="0" y="31"/>
                            <a:pt x="0" y="31"/>
                          </a:cubicBezTo>
                          <a:cubicBezTo>
                            <a:pt x="0" y="27"/>
                            <a:pt x="0" y="24"/>
                            <a:pt x="0" y="21"/>
                          </a:cubicBezTo>
                          <a:cubicBezTo>
                            <a:pt x="0" y="15"/>
                            <a:pt x="0" y="9"/>
                            <a:pt x="0" y="3"/>
                          </a:cubicBezTo>
                          <a:cubicBezTo>
                            <a:pt x="0" y="2"/>
                            <a:pt x="1" y="1"/>
                            <a:pt x="1" y="1"/>
                          </a:cubicBezTo>
                          <a:cubicBezTo>
                            <a:pt x="3" y="0"/>
                            <a:pt x="4" y="1"/>
                            <a:pt x="4" y="2"/>
                          </a:cubicBezTo>
                          <a:cubicBezTo>
                            <a:pt x="4" y="3"/>
                            <a:pt x="4" y="3"/>
                            <a:pt x="4" y="3"/>
                          </a:cubicBezTo>
                          <a:cubicBezTo>
                            <a:pt x="4" y="7"/>
                            <a:pt x="4" y="12"/>
                            <a:pt x="4" y="16"/>
                          </a:cubicBezTo>
                          <a:lnTo>
                            <a:pt x="4" y="17"/>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07" name="Freeform 92">
                      <a:extLst>
                        <a:ext uri="{FF2B5EF4-FFF2-40B4-BE49-F238E27FC236}">
                          <a16:creationId xmlns:a16="http://schemas.microsoft.com/office/drawing/2014/main" id="{558F07F0-C594-46CF-B1D8-FCC461E09942}"/>
                        </a:ext>
                      </a:extLst>
                    </p:cNvPr>
                    <p:cNvSpPr>
                      <a:spLocks/>
                    </p:cNvSpPr>
                    <p:nvPr/>
                  </p:nvSpPr>
                  <p:spPr bwMode="auto">
                    <a:xfrm>
                      <a:off x="552450" y="3060700"/>
                      <a:ext cx="12700" cy="77788"/>
                    </a:xfrm>
                    <a:custGeom>
                      <a:avLst/>
                      <a:gdLst>
                        <a:gd name="T0" fmla="*/ 4 w 4"/>
                        <a:gd name="T1" fmla="*/ 12 h 24"/>
                        <a:gd name="T2" fmla="*/ 4 w 4"/>
                        <a:gd name="T3" fmla="*/ 22 h 24"/>
                        <a:gd name="T4" fmla="*/ 3 w 4"/>
                        <a:gd name="T5" fmla="*/ 24 h 24"/>
                        <a:gd name="T6" fmla="*/ 1 w 4"/>
                        <a:gd name="T7" fmla="*/ 24 h 24"/>
                        <a:gd name="T8" fmla="*/ 0 w 4"/>
                        <a:gd name="T9" fmla="*/ 22 h 24"/>
                        <a:gd name="T10" fmla="*/ 0 w 4"/>
                        <a:gd name="T11" fmla="*/ 11 h 24"/>
                        <a:gd name="T12" fmla="*/ 0 w 4"/>
                        <a:gd name="T13" fmla="*/ 2 h 24"/>
                        <a:gd name="T14" fmla="*/ 0 w 4"/>
                        <a:gd name="T15" fmla="*/ 1 h 24"/>
                        <a:gd name="T16" fmla="*/ 2 w 4"/>
                        <a:gd name="T17" fmla="*/ 0 h 24"/>
                        <a:gd name="T18" fmla="*/ 4 w 4"/>
                        <a:gd name="T19" fmla="*/ 2 h 24"/>
                        <a:gd name="T20" fmla="*/ 4 w 4"/>
                        <a:gd name="T2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24">
                          <a:moveTo>
                            <a:pt x="4" y="12"/>
                          </a:moveTo>
                          <a:cubicBezTo>
                            <a:pt x="4" y="15"/>
                            <a:pt x="4" y="19"/>
                            <a:pt x="4" y="22"/>
                          </a:cubicBezTo>
                          <a:cubicBezTo>
                            <a:pt x="4" y="23"/>
                            <a:pt x="4" y="24"/>
                            <a:pt x="3" y="24"/>
                          </a:cubicBezTo>
                          <a:cubicBezTo>
                            <a:pt x="2" y="24"/>
                            <a:pt x="2" y="24"/>
                            <a:pt x="1" y="24"/>
                          </a:cubicBezTo>
                          <a:cubicBezTo>
                            <a:pt x="1" y="23"/>
                            <a:pt x="0" y="23"/>
                            <a:pt x="0" y="22"/>
                          </a:cubicBezTo>
                          <a:cubicBezTo>
                            <a:pt x="0" y="18"/>
                            <a:pt x="0" y="15"/>
                            <a:pt x="0" y="11"/>
                          </a:cubicBezTo>
                          <a:cubicBezTo>
                            <a:pt x="0" y="8"/>
                            <a:pt x="0" y="5"/>
                            <a:pt x="0" y="2"/>
                          </a:cubicBezTo>
                          <a:cubicBezTo>
                            <a:pt x="0" y="1"/>
                            <a:pt x="0" y="1"/>
                            <a:pt x="0" y="1"/>
                          </a:cubicBezTo>
                          <a:cubicBezTo>
                            <a:pt x="0" y="0"/>
                            <a:pt x="1" y="0"/>
                            <a:pt x="2" y="0"/>
                          </a:cubicBezTo>
                          <a:cubicBezTo>
                            <a:pt x="3" y="0"/>
                            <a:pt x="4" y="0"/>
                            <a:pt x="4" y="2"/>
                          </a:cubicBezTo>
                          <a:cubicBezTo>
                            <a:pt x="4" y="5"/>
                            <a:pt x="4" y="8"/>
                            <a:pt x="4" y="12"/>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08" name="Rectangle 93">
                    <a:extLst>
                      <a:ext uri="{FF2B5EF4-FFF2-40B4-BE49-F238E27FC236}">
                        <a16:creationId xmlns:a16="http://schemas.microsoft.com/office/drawing/2014/main" id="{4EC64314-2AC2-4D28-AFF8-8EF07D143046}"/>
                      </a:ext>
                    </a:extLst>
                  </p:cNvPr>
                  <p:cNvSpPr>
                    <a:spLocks noChangeArrowheads="1"/>
                  </p:cNvSpPr>
                  <p:nvPr/>
                </p:nvSpPr>
                <p:spPr bwMode="auto">
                  <a:xfrm>
                    <a:off x="1028700" y="1147763"/>
                    <a:ext cx="1210331"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Economies of scale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1" name="Rectangle 96">
                    <a:extLst>
                      <a:ext uri="{FF2B5EF4-FFF2-40B4-BE49-F238E27FC236}">
                        <a16:creationId xmlns:a16="http://schemas.microsoft.com/office/drawing/2014/main" id="{616F3317-CEEA-440E-947F-296DC64B67CD}"/>
                      </a:ext>
                    </a:extLst>
                  </p:cNvPr>
                  <p:cNvSpPr>
                    <a:spLocks noChangeArrowheads="1"/>
                  </p:cNvSpPr>
                  <p:nvPr/>
                </p:nvSpPr>
                <p:spPr bwMode="auto">
                  <a:xfrm>
                    <a:off x="1028700" y="1644650"/>
                    <a:ext cx="118577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Long-term savings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19" name="Rectangle 104">
                    <a:extLst>
                      <a:ext uri="{FF2B5EF4-FFF2-40B4-BE49-F238E27FC236}">
                        <a16:creationId xmlns:a16="http://schemas.microsoft.com/office/drawing/2014/main" id="{94D52EED-5EE4-43E7-A5BF-99C14A76A407}"/>
                      </a:ext>
                    </a:extLst>
                  </p:cNvPr>
                  <p:cNvSpPr>
                    <a:spLocks noChangeArrowheads="1"/>
                  </p:cNvSpPr>
                  <p:nvPr/>
                </p:nvSpPr>
                <p:spPr bwMode="auto">
                  <a:xfrm>
                    <a:off x="1028700" y="2139950"/>
                    <a:ext cx="182941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Improved customer service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347" name="Rectangle 132">
                    <a:extLst>
                      <a:ext uri="{FF2B5EF4-FFF2-40B4-BE49-F238E27FC236}">
                        <a16:creationId xmlns:a16="http://schemas.microsoft.com/office/drawing/2014/main" id="{EA4AB3F8-2A41-4F15-A152-C270C67CD9F2}"/>
                      </a:ext>
                    </a:extLst>
                  </p:cNvPr>
                  <p:cNvSpPr>
                    <a:spLocks noChangeArrowheads="1"/>
                  </p:cNvSpPr>
                  <p:nvPr/>
                </p:nvSpPr>
                <p:spPr bwMode="auto">
                  <a:xfrm>
                    <a:off x="1028700" y="4010025"/>
                    <a:ext cx="15425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Public health protection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425" name="Group 424">
                    <a:extLst>
                      <a:ext uri="{FF2B5EF4-FFF2-40B4-BE49-F238E27FC236}">
                        <a16:creationId xmlns:a16="http://schemas.microsoft.com/office/drawing/2014/main" id="{E886F9DB-D245-4157-B5A0-9B98BEF3D0B7}"/>
                      </a:ext>
                    </a:extLst>
                  </p:cNvPr>
                  <p:cNvGrpSpPr/>
                  <p:nvPr/>
                </p:nvGrpSpPr>
                <p:grpSpPr>
                  <a:xfrm>
                    <a:off x="371475" y="3814763"/>
                    <a:ext cx="495300" cy="487363"/>
                    <a:chOff x="371475" y="4154488"/>
                    <a:chExt cx="495300" cy="487363"/>
                  </a:xfrm>
                </p:grpSpPr>
                <p:sp>
                  <p:nvSpPr>
                    <p:cNvPr id="355" name="Freeform 140">
                      <a:extLst>
                        <a:ext uri="{FF2B5EF4-FFF2-40B4-BE49-F238E27FC236}">
                          <a16:creationId xmlns:a16="http://schemas.microsoft.com/office/drawing/2014/main" id="{C1488DA3-128A-4FB0-A2A9-6B78784404D0}"/>
                        </a:ext>
                      </a:extLst>
                    </p:cNvPr>
                    <p:cNvSpPr>
                      <a:spLocks noEditPoints="1"/>
                    </p:cNvSpPr>
                    <p:nvPr/>
                  </p:nvSpPr>
                  <p:spPr bwMode="auto">
                    <a:xfrm>
                      <a:off x="371475" y="4154488"/>
                      <a:ext cx="495300" cy="487363"/>
                    </a:xfrm>
                    <a:custGeom>
                      <a:avLst/>
                      <a:gdLst>
                        <a:gd name="T0" fmla="*/ 46 w 156"/>
                        <a:gd name="T1" fmla="*/ 76 h 153"/>
                        <a:gd name="T2" fmla="*/ 37 w 156"/>
                        <a:gd name="T3" fmla="*/ 51 h 153"/>
                        <a:gd name="T4" fmla="*/ 12 w 156"/>
                        <a:gd name="T5" fmla="*/ 37 h 153"/>
                        <a:gd name="T6" fmla="*/ 38 w 156"/>
                        <a:gd name="T7" fmla="*/ 6 h 153"/>
                        <a:gd name="T8" fmla="*/ 68 w 156"/>
                        <a:gd name="T9" fmla="*/ 1 h 153"/>
                        <a:gd name="T10" fmla="*/ 97 w 156"/>
                        <a:gd name="T11" fmla="*/ 6 h 153"/>
                        <a:gd name="T12" fmla="*/ 121 w 156"/>
                        <a:gd name="T13" fmla="*/ 38 h 153"/>
                        <a:gd name="T14" fmla="*/ 99 w 156"/>
                        <a:gd name="T15" fmla="*/ 63 h 153"/>
                        <a:gd name="T16" fmla="*/ 149 w 156"/>
                        <a:gd name="T17" fmla="*/ 67 h 153"/>
                        <a:gd name="T18" fmla="*/ 118 w 156"/>
                        <a:gd name="T19" fmla="*/ 152 h 153"/>
                        <a:gd name="T20" fmla="*/ 80 w 156"/>
                        <a:gd name="T21" fmla="*/ 122 h 153"/>
                        <a:gd name="T22" fmla="*/ 60 w 156"/>
                        <a:gd name="T23" fmla="*/ 142 h 153"/>
                        <a:gd name="T24" fmla="*/ 54 w 156"/>
                        <a:gd name="T25" fmla="*/ 115 h 153"/>
                        <a:gd name="T26" fmla="*/ 86 w 156"/>
                        <a:gd name="T27" fmla="*/ 105 h 153"/>
                        <a:gd name="T28" fmla="*/ 90 w 156"/>
                        <a:gd name="T29" fmla="*/ 123 h 153"/>
                        <a:gd name="T30" fmla="*/ 116 w 156"/>
                        <a:gd name="T31" fmla="*/ 103 h 153"/>
                        <a:gd name="T32" fmla="*/ 136 w 156"/>
                        <a:gd name="T33" fmla="*/ 71 h 153"/>
                        <a:gd name="T34" fmla="*/ 88 w 156"/>
                        <a:gd name="T35" fmla="*/ 76 h 153"/>
                        <a:gd name="T36" fmla="*/ 86 w 156"/>
                        <a:gd name="T37" fmla="*/ 105 h 153"/>
                        <a:gd name="T38" fmla="*/ 19 w 156"/>
                        <a:gd name="T39" fmla="*/ 37 h 153"/>
                        <a:gd name="T40" fmla="*/ 37 w 156"/>
                        <a:gd name="T41" fmla="*/ 42 h 153"/>
                        <a:gd name="T42" fmla="*/ 44 w 156"/>
                        <a:gd name="T43" fmla="*/ 47 h 153"/>
                        <a:gd name="T44" fmla="*/ 57 w 156"/>
                        <a:gd name="T45" fmla="*/ 43 h 153"/>
                        <a:gd name="T46" fmla="*/ 63 w 156"/>
                        <a:gd name="T47" fmla="*/ 67 h 153"/>
                        <a:gd name="T48" fmla="*/ 50 w 156"/>
                        <a:gd name="T49" fmla="*/ 59 h 153"/>
                        <a:gd name="T50" fmla="*/ 56 w 156"/>
                        <a:gd name="T51" fmla="*/ 51 h 153"/>
                        <a:gd name="T52" fmla="*/ 47 w 156"/>
                        <a:gd name="T53" fmla="*/ 68 h 153"/>
                        <a:gd name="T54" fmla="*/ 56 w 156"/>
                        <a:gd name="T55" fmla="*/ 95 h 153"/>
                        <a:gd name="T56" fmla="*/ 62 w 156"/>
                        <a:gd name="T57" fmla="*/ 116 h 153"/>
                        <a:gd name="T58" fmla="*/ 65 w 156"/>
                        <a:gd name="T59" fmla="*/ 141 h 153"/>
                        <a:gd name="T60" fmla="*/ 70 w 156"/>
                        <a:gd name="T61" fmla="*/ 133 h 153"/>
                        <a:gd name="T62" fmla="*/ 75 w 156"/>
                        <a:gd name="T63" fmla="*/ 111 h 153"/>
                        <a:gd name="T64" fmla="*/ 73 w 156"/>
                        <a:gd name="T65" fmla="*/ 92 h 153"/>
                        <a:gd name="T66" fmla="*/ 85 w 156"/>
                        <a:gd name="T67" fmla="*/ 69 h 153"/>
                        <a:gd name="T68" fmla="*/ 76 w 156"/>
                        <a:gd name="T69" fmla="*/ 52 h 153"/>
                        <a:gd name="T70" fmla="*/ 84 w 156"/>
                        <a:gd name="T71" fmla="*/ 59 h 153"/>
                        <a:gd name="T72" fmla="*/ 72 w 156"/>
                        <a:gd name="T73" fmla="*/ 66 h 153"/>
                        <a:gd name="T74" fmla="*/ 71 w 156"/>
                        <a:gd name="T75" fmla="*/ 48 h 153"/>
                        <a:gd name="T76" fmla="*/ 83 w 156"/>
                        <a:gd name="T77" fmla="*/ 44 h 153"/>
                        <a:gd name="T78" fmla="*/ 89 w 156"/>
                        <a:gd name="T79" fmla="*/ 43 h 153"/>
                        <a:gd name="T80" fmla="*/ 92 w 156"/>
                        <a:gd name="T81" fmla="*/ 45 h 153"/>
                        <a:gd name="T82" fmla="*/ 96 w 156"/>
                        <a:gd name="T83" fmla="*/ 41 h 153"/>
                        <a:gd name="T84" fmla="*/ 103 w 156"/>
                        <a:gd name="T85" fmla="*/ 39 h 153"/>
                        <a:gd name="T86" fmla="*/ 112 w 156"/>
                        <a:gd name="T87" fmla="*/ 35 h 153"/>
                        <a:gd name="T88" fmla="*/ 125 w 156"/>
                        <a:gd name="T89" fmla="*/ 24 h 153"/>
                        <a:gd name="T90" fmla="*/ 124 w 156"/>
                        <a:gd name="T91" fmla="*/ 14 h 153"/>
                        <a:gd name="T92" fmla="*/ 84 w 156"/>
                        <a:gd name="T93" fmla="*/ 19 h 153"/>
                        <a:gd name="T94" fmla="*/ 37 w 156"/>
                        <a:gd name="T95" fmla="*/ 12 h 153"/>
                        <a:gd name="T96" fmla="*/ 8 w 156"/>
                        <a:gd name="T97" fmla="*/ 19 h 153"/>
                        <a:gd name="T98" fmla="*/ 15 w 156"/>
                        <a:gd name="T99" fmla="*/ 28 h 153"/>
                        <a:gd name="T100" fmla="*/ 147 w 156"/>
                        <a:gd name="T101" fmla="*/ 85 h 153"/>
                        <a:gd name="T102" fmla="*/ 142 w 156"/>
                        <a:gd name="T103" fmla="*/ 76 h 153"/>
                        <a:gd name="T104" fmla="*/ 96 w 156"/>
                        <a:gd name="T105" fmla="*/ 132 h 153"/>
                        <a:gd name="T106" fmla="*/ 142 w 156"/>
                        <a:gd name="T107" fmla="*/ 98 h 153"/>
                        <a:gd name="T108" fmla="*/ 103 w 156"/>
                        <a:gd name="T109" fmla="*/ 141 h 153"/>
                        <a:gd name="T110" fmla="*/ 149 w 156"/>
                        <a:gd name="T111" fmla="*/ 97 h 153"/>
                        <a:gd name="T112" fmla="*/ 67 w 156"/>
                        <a:gd name="T11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 h="153">
                          <a:moveTo>
                            <a:pt x="49" y="95"/>
                          </a:moveTo>
                          <a:cubicBezTo>
                            <a:pt x="51" y="93"/>
                            <a:pt x="51" y="92"/>
                            <a:pt x="49" y="91"/>
                          </a:cubicBezTo>
                          <a:cubicBezTo>
                            <a:pt x="45" y="86"/>
                            <a:pt x="44" y="81"/>
                            <a:pt x="46" y="76"/>
                          </a:cubicBezTo>
                          <a:cubicBezTo>
                            <a:pt x="47" y="74"/>
                            <a:pt x="46" y="73"/>
                            <a:pt x="45" y="73"/>
                          </a:cubicBezTo>
                          <a:cubicBezTo>
                            <a:pt x="43" y="72"/>
                            <a:pt x="41" y="71"/>
                            <a:pt x="40" y="70"/>
                          </a:cubicBezTo>
                          <a:cubicBezTo>
                            <a:pt x="33" y="65"/>
                            <a:pt x="32" y="59"/>
                            <a:pt x="37" y="51"/>
                          </a:cubicBezTo>
                          <a:cubicBezTo>
                            <a:pt x="34" y="50"/>
                            <a:pt x="30" y="49"/>
                            <a:pt x="28" y="48"/>
                          </a:cubicBezTo>
                          <a:cubicBezTo>
                            <a:pt x="23" y="45"/>
                            <a:pt x="17" y="43"/>
                            <a:pt x="13" y="38"/>
                          </a:cubicBezTo>
                          <a:cubicBezTo>
                            <a:pt x="13" y="38"/>
                            <a:pt x="13" y="38"/>
                            <a:pt x="12" y="37"/>
                          </a:cubicBezTo>
                          <a:cubicBezTo>
                            <a:pt x="5" y="32"/>
                            <a:pt x="2" y="24"/>
                            <a:pt x="1" y="15"/>
                          </a:cubicBezTo>
                          <a:cubicBezTo>
                            <a:pt x="0" y="11"/>
                            <a:pt x="3" y="8"/>
                            <a:pt x="7" y="8"/>
                          </a:cubicBezTo>
                          <a:cubicBezTo>
                            <a:pt x="17" y="9"/>
                            <a:pt x="28" y="8"/>
                            <a:pt x="38" y="6"/>
                          </a:cubicBezTo>
                          <a:cubicBezTo>
                            <a:pt x="45" y="5"/>
                            <a:pt x="49" y="9"/>
                            <a:pt x="53" y="14"/>
                          </a:cubicBezTo>
                          <a:cubicBezTo>
                            <a:pt x="54" y="9"/>
                            <a:pt x="56" y="5"/>
                            <a:pt x="59" y="3"/>
                          </a:cubicBezTo>
                          <a:cubicBezTo>
                            <a:pt x="62" y="1"/>
                            <a:pt x="65" y="0"/>
                            <a:pt x="68" y="1"/>
                          </a:cubicBezTo>
                          <a:cubicBezTo>
                            <a:pt x="75" y="1"/>
                            <a:pt x="79" y="6"/>
                            <a:pt x="80" y="14"/>
                          </a:cubicBezTo>
                          <a:cubicBezTo>
                            <a:pt x="81" y="14"/>
                            <a:pt x="81" y="13"/>
                            <a:pt x="82" y="12"/>
                          </a:cubicBezTo>
                          <a:cubicBezTo>
                            <a:pt x="86" y="7"/>
                            <a:pt x="91" y="5"/>
                            <a:pt x="97" y="6"/>
                          </a:cubicBezTo>
                          <a:cubicBezTo>
                            <a:pt x="106" y="8"/>
                            <a:pt x="116" y="9"/>
                            <a:pt x="125" y="8"/>
                          </a:cubicBezTo>
                          <a:cubicBezTo>
                            <a:pt x="131" y="8"/>
                            <a:pt x="133" y="10"/>
                            <a:pt x="133" y="16"/>
                          </a:cubicBezTo>
                          <a:cubicBezTo>
                            <a:pt x="132" y="24"/>
                            <a:pt x="128" y="31"/>
                            <a:pt x="121" y="38"/>
                          </a:cubicBezTo>
                          <a:cubicBezTo>
                            <a:pt x="118" y="41"/>
                            <a:pt x="113" y="43"/>
                            <a:pt x="109" y="46"/>
                          </a:cubicBezTo>
                          <a:cubicBezTo>
                            <a:pt x="106" y="49"/>
                            <a:pt x="101" y="49"/>
                            <a:pt x="97" y="51"/>
                          </a:cubicBezTo>
                          <a:cubicBezTo>
                            <a:pt x="99" y="55"/>
                            <a:pt x="100" y="59"/>
                            <a:pt x="99" y="63"/>
                          </a:cubicBezTo>
                          <a:cubicBezTo>
                            <a:pt x="98" y="65"/>
                            <a:pt x="100" y="65"/>
                            <a:pt x="101" y="65"/>
                          </a:cubicBezTo>
                          <a:cubicBezTo>
                            <a:pt x="110" y="64"/>
                            <a:pt x="119" y="64"/>
                            <a:pt x="127" y="64"/>
                          </a:cubicBezTo>
                          <a:cubicBezTo>
                            <a:pt x="135" y="65"/>
                            <a:pt x="142" y="66"/>
                            <a:pt x="149" y="67"/>
                          </a:cubicBezTo>
                          <a:cubicBezTo>
                            <a:pt x="153" y="68"/>
                            <a:pt x="155" y="70"/>
                            <a:pt x="155" y="73"/>
                          </a:cubicBezTo>
                          <a:cubicBezTo>
                            <a:pt x="155" y="86"/>
                            <a:pt x="156" y="98"/>
                            <a:pt x="155" y="111"/>
                          </a:cubicBezTo>
                          <a:cubicBezTo>
                            <a:pt x="153" y="130"/>
                            <a:pt x="136" y="148"/>
                            <a:pt x="118" y="152"/>
                          </a:cubicBezTo>
                          <a:cubicBezTo>
                            <a:pt x="116" y="153"/>
                            <a:pt x="114" y="152"/>
                            <a:pt x="113" y="152"/>
                          </a:cubicBezTo>
                          <a:cubicBezTo>
                            <a:pt x="98" y="147"/>
                            <a:pt x="87" y="138"/>
                            <a:pt x="81" y="124"/>
                          </a:cubicBezTo>
                          <a:cubicBezTo>
                            <a:pt x="81" y="123"/>
                            <a:pt x="80" y="123"/>
                            <a:pt x="80" y="122"/>
                          </a:cubicBezTo>
                          <a:cubicBezTo>
                            <a:pt x="78" y="129"/>
                            <a:pt x="75" y="135"/>
                            <a:pt x="74" y="141"/>
                          </a:cubicBezTo>
                          <a:cubicBezTo>
                            <a:pt x="73" y="145"/>
                            <a:pt x="70" y="148"/>
                            <a:pt x="67" y="148"/>
                          </a:cubicBezTo>
                          <a:cubicBezTo>
                            <a:pt x="63" y="148"/>
                            <a:pt x="61" y="145"/>
                            <a:pt x="60" y="142"/>
                          </a:cubicBezTo>
                          <a:cubicBezTo>
                            <a:pt x="58" y="137"/>
                            <a:pt x="58" y="132"/>
                            <a:pt x="55" y="128"/>
                          </a:cubicBezTo>
                          <a:cubicBezTo>
                            <a:pt x="54" y="125"/>
                            <a:pt x="54" y="121"/>
                            <a:pt x="55" y="118"/>
                          </a:cubicBezTo>
                          <a:cubicBezTo>
                            <a:pt x="55" y="116"/>
                            <a:pt x="55" y="115"/>
                            <a:pt x="54" y="115"/>
                          </a:cubicBezTo>
                          <a:cubicBezTo>
                            <a:pt x="50" y="112"/>
                            <a:pt x="48" y="108"/>
                            <a:pt x="47" y="104"/>
                          </a:cubicBezTo>
                          <a:cubicBezTo>
                            <a:pt x="47" y="101"/>
                            <a:pt x="47" y="97"/>
                            <a:pt x="49" y="95"/>
                          </a:cubicBezTo>
                          <a:close/>
                          <a:moveTo>
                            <a:pt x="86" y="105"/>
                          </a:moveTo>
                          <a:cubicBezTo>
                            <a:pt x="83" y="110"/>
                            <a:pt x="82" y="116"/>
                            <a:pt x="86" y="122"/>
                          </a:cubicBezTo>
                          <a:cubicBezTo>
                            <a:pt x="86" y="122"/>
                            <a:pt x="86" y="122"/>
                            <a:pt x="86" y="122"/>
                          </a:cubicBezTo>
                          <a:cubicBezTo>
                            <a:pt x="87" y="124"/>
                            <a:pt x="88" y="124"/>
                            <a:pt x="90" y="123"/>
                          </a:cubicBezTo>
                          <a:cubicBezTo>
                            <a:pt x="99" y="119"/>
                            <a:pt x="106" y="114"/>
                            <a:pt x="112" y="107"/>
                          </a:cubicBezTo>
                          <a:cubicBezTo>
                            <a:pt x="113" y="107"/>
                            <a:pt x="113" y="106"/>
                            <a:pt x="113" y="106"/>
                          </a:cubicBezTo>
                          <a:cubicBezTo>
                            <a:pt x="115" y="105"/>
                            <a:pt x="116" y="104"/>
                            <a:pt x="116" y="103"/>
                          </a:cubicBezTo>
                          <a:cubicBezTo>
                            <a:pt x="118" y="101"/>
                            <a:pt x="119" y="99"/>
                            <a:pt x="121" y="98"/>
                          </a:cubicBezTo>
                          <a:cubicBezTo>
                            <a:pt x="128" y="90"/>
                            <a:pt x="133" y="81"/>
                            <a:pt x="138" y="71"/>
                          </a:cubicBezTo>
                          <a:cubicBezTo>
                            <a:pt x="137" y="71"/>
                            <a:pt x="137" y="71"/>
                            <a:pt x="136" y="71"/>
                          </a:cubicBezTo>
                          <a:cubicBezTo>
                            <a:pt x="125" y="69"/>
                            <a:pt x="114" y="69"/>
                            <a:pt x="102" y="70"/>
                          </a:cubicBezTo>
                          <a:cubicBezTo>
                            <a:pt x="98" y="70"/>
                            <a:pt x="93" y="70"/>
                            <a:pt x="89" y="73"/>
                          </a:cubicBezTo>
                          <a:cubicBezTo>
                            <a:pt x="87" y="74"/>
                            <a:pt x="87" y="74"/>
                            <a:pt x="88" y="76"/>
                          </a:cubicBezTo>
                          <a:cubicBezTo>
                            <a:pt x="90" y="81"/>
                            <a:pt x="89" y="86"/>
                            <a:pt x="85" y="90"/>
                          </a:cubicBezTo>
                          <a:cubicBezTo>
                            <a:pt x="83" y="92"/>
                            <a:pt x="83" y="93"/>
                            <a:pt x="85" y="95"/>
                          </a:cubicBezTo>
                          <a:cubicBezTo>
                            <a:pt x="87" y="98"/>
                            <a:pt x="87" y="102"/>
                            <a:pt x="86" y="105"/>
                          </a:cubicBezTo>
                          <a:close/>
                          <a:moveTo>
                            <a:pt x="23" y="35"/>
                          </a:moveTo>
                          <a:cubicBezTo>
                            <a:pt x="23" y="34"/>
                            <a:pt x="23" y="34"/>
                            <a:pt x="23" y="34"/>
                          </a:cubicBezTo>
                          <a:cubicBezTo>
                            <a:pt x="22" y="36"/>
                            <a:pt x="20" y="35"/>
                            <a:pt x="19" y="37"/>
                          </a:cubicBezTo>
                          <a:cubicBezTo>
                            <a:pt x="22" y="40"/>
                            <a:pt x="26" y="39"/>
                            <a:pt x="30" y="39"/>
                          </a:cubicBezTo>
                          <a:cubicBezTo>
                            <a:pt x="30" y="40"/>
                            <a:pt x="28" y="41"/>
                            <a:pt x="28" y="42"/>
                          </a:cubicBezTo>
                          <a:cubicBezTo>
                            <a:pt x="31" y="44"/>
                            <a:pt x="34" y="42"/>
                            <a:pt x="37" y="42"/>
                          </a:cubicBezTo>
                          <a:cubicBezTo>
                            <a:pt x="37" y="43"/>
                            <a:pt x="37" y="44"/>
                            <a:pt x="36" y="45"/>
                          </a:cubicBezTo>
                          <a:cubicBezTo>
                            <a:pt x="40" y="46"/>
                            <a:pt x="42" y="45"/>
                            <a:pt x="44" y="42"/>
                          </a:cubicBezTo>
                          <a:cubicBezTo>
                            <a:pt x="45" y="44"/>
                            <a:pt x="43" y="46"/>
                            <a:pt x="44" y="47"/>
                          </a:cubicBezTo>
                          <a:cubicBezTo>
                            <a:pt x="47" y="48"/>
                            <a:pt x="49" y="45"/>
                            <a:pt x="51" y="43"/>
                          </a:cubicBezTo>
                          <a:cubicBezTo>
                            <a:pt x="52" y="45"/>
                            <a:pt x="50" y="48"/>
                            <a:pt x="52" y="48"/>
                          </a:cubicBezTo>
                          <a:cubicBezTo>
                            <a:pt x="55" y="48"/>
                            <a:pt x="56" y="46"/>
                            <a:pt x="57" y="43"/>
                          </a:cubicBezTo>
                          <a:cubicBezTo>
                            <a:pt x="58" y="46"/>
                            <a:pt x="59" y="49"/>
                            <a:pt x="62" y="48"/>
                          </a:cubicBezTo>
                          <a:cubicBezTo>
                            <a:pt x="63" y="48"/>
                            <a:pt x="63" y="49"/>
                            <a:pt x="63" y="50"/>
                          </a:cubicBezTo>
                          <a:cubicBezTo>
                            <a:pt x="63" y="55"/>
                            <a:pt x="63" y="61"/>
                            <a:pt x="63" y="67"/>
                          </a:cubicBezTo>
                          <a:cubicBezTo>
                            <a:pt x="59" y="65"/>
                            <a:pt x="54" y="64"/>
                            <a:pt x="50" y="62"/>
                          </a:cubicBezTo>
                          <a:cubicBezTo>
                            <a:pt x="49" y="62"/>
                            <a:pt x="47" y="62"/>
                            <a:pt x="48" y="60"/>
                          </a:cubicBezTo>
                          <a:cubicBezTo>
                            <a:pt x="48" y="59"/>
                            <a:pt x="49" y="59"/>
                            <a:pt x="50" y="59"/>
                          </a:cubicBezTo>
                          <a:cubicBezTo>
                            <a:pt x="52" y="60"/>
                            <a:pt x="53" y="60"/>
                            <a:pt x="55" y="60"/>
                          </a:cubicBezTo>
                          <a:cubicBezTo>
                            <a:pt x="57" y="60"/>
                            <a:pt x="59" y="60"/>
                            <a:pt x="60" y="57"/>
                          </a:cubicBezTo>
                          <a:cubicBezTo>
                            <a:pt x="61" y="54"/>
                            <a:pt x="59" y="52"/>
                            <a:pt x="56" y="51"/>
                          </a:cubicBezTo>
                          <a:cubicBezTo>
                            <a:pt x="54" y="51"/>
                            <a:pt x="52" y="51"/>
                            <a:pt x="50" y="51"/>
                          </a:cubicBezTo>
                          <a:cubicBezTo>
                            <a:pt x="44" y="52"/>
                            <a:pt x="40" y="54"/>
                            <a:pt x="39" y="58"/>
                          </a:cubicBezTo>
                          <a:cubicBezTo>
                            <a:pt x="39" y="62"/>
                            <a:pt x="42" y="66"/>
                            <a:pt x="47" y="68"/>
                          </a:cubicBezTo>
                          <a:cubicBezTo>
                            <a:pt x="51" y="69"/>
                            <a:pt x="54" y="70"/>
                            <a:pt x="57" y="71"/>
                          </a:cubicBezTo>
                          <a:cubicBezTo>
                            <a:pt x="47" y="80"/>
                            <a:pt x="47" y="82"/>
                            <a:pt x="60" y="92"/>
                          </a:cubicBezTo>
                          <a:cubicBezTo>
                            <a:pt x="59" y="93"/>
                            <a:pt x="57" y="94"/>
                            <a:pt x="56" y="95"/>
                          </a:cubicBezTo>
                          <a:cubicBezTo>
                            <a:pt x="51" y="99"/>
                            <a:pt x="51" y="103"/>
                            <a:pt x="55" y="108"/>
                          </a:cubicBezTo>
                          <a:cubicBezTo>
                            <a:pt x="57" y="110"/>
                            <a:pt x="59" y="112"/>
                            <a:pt x="61" y="113"/>
                          </a:cubicBezTo>
                          <a:cubicBezTo>
                            <a:pt x="63" y="114"/>
                            <a:pt x="63" y="114"/>
                            <a:pt x="62" y="116"/>
                          </a:cubicBezTo>
                          <a:cubicBezTo>
                            <a:pt x="58" y="121"/>
                            <a:pt x="59" y="125"/>
                            <a:pt x="63" y="130"/>
                          </a:cubicBezTo>
                          <a:cubicBezTo>
                            <a:pt x="63" y="130"/>
                            <a:pt x="64" y="131"/>
                            <a:pt x="64" y="132"/>
                          </a:cubicBezTo>
                          <a:cubicBezTo>
                            <a:pt x="62" y="135"/>
                            <a:pt x="65" y="138"/>
                            <a:pt x="65" y="141"/>
                          </a:cubicBezTo>
                          <a:cubicBezTo>
                            <a:pt x="65" y="142"/>
                            <a:pt x="66" y="142"/>
                            <a:pt x="67" y="142"/>
                          </a:cubicBezTo>
                          <a:cubicBezTo>
                            <a:pt x="67" y="142"/>
                            <a:pt x="68" y="142"/>
                            <a:pt x="68" y="141"/>
                          </a:cubicBezTo>
                          <a:cubicBezTo>
                            <a:pt x="69" y="138"/>
                            <a:pt x="71" y="136"/>
                            <a:pt x="70" y="133"/>
                          </a:cubicBezTo>
                          <a:cubicBezTo>
                            <a:pt x="69" y="131"/>
                            <a:pt x="70" y="131"/>
                            <a:pt x="71" y="130"/>
                          </a:cubicBezTo>
                          <a:cubicBezTo>
                            <a:pt x="74" y="126"/>
                            <a:pt x="76" y="122"/>
                            <a:pt x="73" y="118"/>
                          </a:cubicBezTo>
                          <a:cubicBezTo>
                            <a:pt x="69" y="114"/>
                            <a:pt x="72" y="113"/>
                            <a:pt x="75" y="111"/>
                          </a:cubicBezTo>
                          <a:cubicBezTo>
                            <a:pt x="75" y="111"/>
                            <a:pt x="76" y="111"/>
                            <a:pt x="76" y="110"/>
                          </a:cubicBezTo>
                          <a:cubicBezTo>
                            <a:pt x="81" y="107"/>
                            <a:pt x="83" y="102"/>
                            <a:pt x="80" y="97"/>
                          </a:cubicBezTo>
                          <a:cubicBezTo>
                            <a:pt x="78" y="94"/>
                            <a:pt x="75" y="94"/>
                            <a:pt x="73" y="92"/>
                          </a:cubicBezTo>
                          <a:cubicBezTo>
                            <a:pt x="77" y="89"/>
                            <a:pt x="82" y="88"/>
                            <a:pt x="83" y="83"/>
                          </a:cubicBezTo>
                          <a:cubicBezTo>
                            <a:pt x="84" y="77"/>
                            <a:pt x="80" y="74"/>
                            <a:pt x="76" y="71"/>
                          </a:cubicBezTo>
                          <a:cubicBezTo>
                            <a:pt x="79" y="70"/>
                            <a:pt x="82" y="70"/>
                            <a:pt x="85" y="69"/>
                          </a:cubicBezTo>
                          <a:cubicBezTo>
                            <a:pt x="87" y="68"/>
                            <a:pt x="90" y="67"/>
                            <a:pt x="91" y="65"/>
                          </a:cubicBezTo>
                          <a:cubicBezTo>
                            <a:pt x="95" y="61"/>
                            <a:pt x="95" y="56"/>
                            <a:pt x="91" y="53"/>
                          </a:cubicBezTo>
                          <a:cubicBezTo>
                            <a:pt x="86" y="50"/>
                            <a:pt x="81" y="50"/>
                            <a:pt x="76" y="52"/>
                          </a:cubicBezTo>
                          <a:cubicBezTo>
                            <a:pt x="73" y="52"/>
                            <a:pt x="72" y="55"/>
                            <a:pt x="73" y="57"/>
                          </a:cubicBezTo>
                          <a:cubicBezTo>
                            <a:pt x="73" y="60"/>
                            <a:pt x="75" y="60"/>
                            <a:pt x="78" y="60"/>
                          </a:cubicBezTo>
                          <a:cubicBezTo>
                            <a:pt x="80" y="60"/>
                            <a:pt x="82" y="60"/>
                            <a:pt x="84" y="59"/>
                          </a:cubicBezTo>
                          <a:cubicBezTo>
                            <a:pt x="85" y="59"/>
                            <a:pt x="86" y="59"/>
                            <a:pt x="86" y="60"/>
                          </a:cubicBezTo>
                          <a:cubicBezTo>
                            <a:pt x="86" y="61"/>
                            <a:pt x="85" y="62"/>
                            <a:pt x="85" y="62"/>
                          </a:cubicBezTo>
                          <a:cubicBezTo>
                            <a:pt x="80" y="63"/>
                            <a:pt x="76" y="65"/>
                            <a:pt x="72" y="66"/>
                          </a:cubicBezTo>
                          <a:cubicBezTo>
                            <a:pt x="70" y="67"/>
                            <a:pt x="70" y="66"/>
                            <a:pt x="70" y="65"/>
                          </a:cubicBezTo>
                          <a:cubicBezTo>
                            <a:pt x="70" y="60"/>
                            <a:pt x="70" y="55"/>
                            <a:pt x="70" y="50"/>
                          </a:cubicBezTo>
                          <a:cubicBezTo>
                            <a:pt x="70" y="49"/>
                            <a:pt x="70" y="48"/>
                            <a:pt x="71" y="48"/>
                          </a:cubicBezTo>
                          <a:cubicBezTo>
                            <a:pt x="75" y="49"/>
                            <a:pt x="75" y="45"/>
                            <a:pt x="76" y="43"/>
                          </a:cubicBezTo>
                          <a:cubicBezTo>
                            <a:pt x="77" y="46"/>
                            <a:pt x="78" y="48"/>
                            <a:pt x="81" y="48"/>
                          </a:cubicBezTo>
                          <a:cubicBezTo>
                            <a:pt x="83" y="48"/>
                            <a:pt x="82" y="45"/>
                            <a:pt x="83" y="44"/>
                          </a:cubicBezTo>
                          <a:cubicBezTo>
                            <a:pt x="84" y="45"/>
                            <a:pt x="84" y="45"/>
                            <a:pt x="84" y="45"/>
                          </a:cubicBezTo>
                          <a:cubicBezTo>
                            <a:pt x="85" y="46"/>
                            <a:pt x="87" y="48"/>
                            <a:pt x="89" y="47"/>
                          </a:cubicBezTo>
                          <a:cubicBezTo>
                            <a:pt x="91" y="46"/>
                            <a:pt x="89" y="44"/>
                            <a:pt x="89" y="43"/>
                          </a:cubicBezTo>
                          <a:cubicBezTo>
                            <a:pt x="89" y="43"/>
                            <a:pt x="89" y="43"/>
                            <a:pt x="89" y="43"/>
                          </a:cubicBezTo>
                          <a:cubicBezTo>
                            <a:pt x="89" y="43"/>
                            <a:pt x="89" y="43"/>
                            <a:pt x="89" y="43"/>
                          </a:cubicBezTo>
                          <a:cubicBezTo>
                            <a:pt x="90" y="43"/>
                            <a:pt x="91" y="44"/>
                            <a:pt x="92" y="45"/>
                          </a:cubicBezTo>
                          <a:cubicBezTo>
                            <a:pt x="94" y="46"/>
                            <a:pt x="96" y="46"/>
                            <a:pt x="97" y="45"/>
                          </a:cubicBezTo>
                          <a:cubicBezTo>
                            <a:pt x="98" y="44"/>
                            <a:pt x="96" y="43"/>
                            <a:pt x="96" y="42"/>
                          </a:cubicBezTo>
                          <a:cubicBezTo>
                            <a:pt x="96" y="42"/>
                            <a:pt x="96" y="41"/>
                            <a:pt x="96" y="41"/>
                          </a:cubicBezTo>
                          <a:cubicBezTo>
                            <a:pt x="97" y="42"/>
                            <a:pt x="99" y="43"/>
                            <a:pt x="101" y="43"/>
                          </a:cubicBezTo>
                          <a:cubicBezTo>
                            <a:pt x="102" y="43"/>
                            <a:pt x="104" y="43"/>
                            <a:pt x="105" y="42"/>
                          </a:cubicBezTo>
                          <a:cubicBezTo>
                            <a:pt x="106" y="41"/>
                            <a:pt x="103" y="40"/>
                            <a:pt x="103" y="39"/>
                          </a:cubicBezTo>
                          <a:cubicBezTo>
                            <a:pt x="103" y="39"/>
                            <a:pt x="103" y="39"/>
                            <a:pt x="103" y="39"/>
                          </a:cubicBezTo>
                          <a:cubicBezTo>
                            <a:pt x="107" y="39"/>
                            <a:pt x="111" y="40"/>
                            <a:pt x="114" y="37"/>
                          </a:cubicBezTo>
                          <a:cubicBezTo>
                            <a:pt x="114" y="36"/>
                            <a:pt x="112" y="36"/>
                            <a:pt x="112" y="35"/>
                          </a:cubicBezTo>
                          <a:cubicBezTo>
                            <a:pt x="118" y="34"/>
                            <a:pt x="119" y="33"/>
                            <a:pt x="121" y="30"/>
                          </a:cubicBezTo>
                          <a:cubicBezTo>
                            <a:pt x="120" y="29"/>
                            <a:pt x="119" y="30"/>
                            <a:pt x="118" y="28"/>
                          </a:cubicBezTo>
                          <a:cubicBezTo>
                            <a:pt x="121" y="28"/>
                            <a:pt x="123" y="27"/>
                            <a:pt x="125" y="24"/>
                          </a:cubicBezTo>
                          <a:cubicBezTo>
                            <a:pt x="126" y="23"/>
                            <a:pt x="127" y="21"/>
                            <a:pt x="123" y="21"/>
                          </a:cubicBezTo>
                          <a:cubicBezTo>
                            <a:pt x="125" y="20"/>
                            <a:pt x="126" y="19"/>
                            <a:pt x="127" y="18"/>
                          </a:cubicBezTo>
                          <a:cubicBezTo>
                            <a:pt x="128" y="15"/>
                            <a:pt x="127" y="14"/>
                            <a:pt x="124" y="14"/>
                          </a:cubicBezTo>
                          <a:cubicBezTo>
                            <a:pt x="115" y="14"/>
                            <a:pt x="105" y="13"/>
                            <a:pt x="96" y="12"/>
                          </a:cubicBezTo>
                          <a:cubicBezTo>
                            <a:pt x="92" y="11"/>
                            <a:pt x="89" y="12"/>
                            <a:pt x="86" y="16"/>
                          </a:cubicBezTo>
                          <a:cubicBezTo>
                            <a:pt x="85" y="17"/>
                            <a:pt x="85" y="18"/>
                            <a:pt x="84" y="19"/>
                          </a:cubicBezTo>
                          <a:cubicBezTo>
                            <a:pt x="79" y="25"/>
                            <a:pt x="68" y="30"/>
                            <a:pt x="58" y="25"/>
                          </a:cubicBezTo>
                          <a:cubicBezTo>
                            <a:pt x="54" y="23"/>
                            <a:pt x="51" y="20"/>
                            <a:pt x="49" y="17"/>
                          </a:cubicBezTo>
                          <a:cubicBezTo>
                            <a:pt x="46" y="13"/>
                            <a:pt x="42" y="11"/>
                            <a:pt x="37" y="12"/>
                          </a:cubicBezTo>
                          <a:cubicBezTo>
                            <a:pt x="28" y="13"/>
                            <a:pt x="19" y="14"/>
                            <a:pt x="10" y="14"/>
                          </a:cubicBezTo>
                          <a:cubicBezTo>
                            <a:pt x="9" y="14"/>
                            <a:pt x="7" y="13"/>
                            <a:pt x="7" y="15"/>
                          </a:cubicBezTo>
                          <a:cubicBezTo>
                            <a:pt x="6" y="16"/>
                            <a:pt x="7" y="18"/>
                            <a:pt x="8" y="19"/>
                          </a:cubicBezTo>
                          <a:cubicBezTo>
                            <a:pt x="9" y="20"/>
                            <a:pt x="9" y="20"/>
                            <a:pt x="10" y="21"/>
                          </a:cubicBezTo>
                          <a:cubicBezTo>
                            <a:pt x="9" y="21"/>
                            <a:pt x="8" y="21"/>
                            <a:pt x="7" y="22"/>
                          </a:cubicBezTo>
                          <a:cubicBezTo>
                            <a:pt x="9" y="26"/>
                            <a:pt x="12" y="27"/>
                            <a:pt x="15" y="28"/>
                          </a:cubicBezTo>
                          <a:cubicBezTo>
                            <a:pt x="15" y="30"/>
                            <a:pt x="13" y="29"/>
                            <a:pt x="12" y="30"/>
                          </a:cubicBezTo>
                          <a:cubicBezTo>
                            <a:pt x="15" y="33"/>
                            <a:pt x="16" y="34"/>
                            <a:pt x="23" y="35"/>
                          </a:cubicBezTo>
                          <a:close/>
                          <a:moveTo>
                            <a:pt x="147" y="85"/>
                          </a:moveTo>
                          <a:cubicBezTo>
                            <a:pt x="147" y="82"/>
                            <a:pt x="147" y="80"/>
                            <a:pt x="147" y="77"/>
                          </a:cubicBezTo>
                          <a:cubicBezTo>
                            <a:pt x="147" y="76"/>
                            <a:pt x="147" y="75"/>
                            <a:pt x="145" y="75"/>
                          </a:cubicBezTo>
                          <a:cubicBezTo>
                            <a:pt x="144" y="75"/>
                            <a:pt x="143" y="74"/>
                            <a:pt x="142" y="76"/>
                          </a:cubicBezTo>
                          <a:cubicBezTo>
                            <a:pt x="136" y="86"/>
                            <a:pt x="130" y="96"/>
                            <a:pt x="122" y="105"/>
                          </a:cubicBezTo>
                          <a:cubicBezTo>
                            <a:pt x="115" y="113"/>
                            <a:pt x="107" y="120"/>
                            <a:pt x="97" y="126"/>
                          </a:cubicBezTo>
                          <a:cubicBezTo>
                            <a:pt x="93" y="129"/>
                            <a:pt x="93" y="128"/>
                            <a:pt x="96" y="132"/>
                          </a:cubicBezTo>
                          <a:cubicBezTo>
                            <a:pt x="97" y="133"/>
                            <a:pt x="97" y="133"/>
                            <a:pt x="97" y="133"/>
                          </a:cubicBezTo>
                          <a:cubicBezTo>
                            <a:pt x="99" y="136"/>
                            <a:pt x="101" y="136"/>
                            <a:pt x="104" y="134"/>
                          </a:cubicBezTo>
                          <a:cubicBezTo>
                            <a:pt x="119" y="124"/>
                            <a:pt x="132" y="113"/>
                            <a:pt x="142" y="98"/>
                          </a:cubicBezTo>
                          <a:cubicBezTo>
                            <a:pt x="146" y="94"/>
                            <a:pt x="148" y="89"/>
                            <a:pt x="147" y="85"/>
                          </a:cubicBezTo>
                          <a:close/>
                          <a:moveTo>
                            <a:pt x="149" y="97"/>
                          </a:moveTo>
                          <a:cubicBezTo>
                            <a:pt x="137" y="116"/>
                            <a:pt x="121" y="130"/>
                            <a:pt x="103" y="141"/>
                          </a:cubicBezTo>
                          <a:cubicBezTo>
                            <a:pt x="106" y="143"/>
                            <a:pt x="112" y="146"/>
                            <a:pt x="115" y="147"/>
                          </a:cubicBezTo>
                          <a:cubicBezTo>
                            <a:pt x="116" y="147"/>
                            <a:pt x="117" y="147"/>
                            <a:pt x="118" y="147"/>
                          </a:cubicBezTo>
                          <a:cubicBezTo>
                            <a:pt x="139" y="140"/>
                            <a:pt x="152" y="120"/>
                            <a:pt x="149" y="97"/>
                          </a:cubicBezTo>
                          <a:close/>
                          <a:moveTo>
                            <a:pt x="67" y="21"/>
                          </a:moveTo>
                          <a:cubicBezTo>
                            <a:pt x="71" y="21"/>
                            <a:pt x="75" y="18"/>
                            <a:pt x="75" y="14"/>
                          </a:cubicBezTo>
                          <a:cubicBezTo>
                            <a:pt x="75" y="9"/>
                            <a:pt x="71" y="6"/>
                            <a:pt x="67" y="6"/>
                          </a:cubicBezTo>
                          <a:cubicBezTo>
                            <a:pt x="62" y="6"/>
                            <a:pt x="59" y="9"/>
                            <a:pt x="59" y="14"/>
                          </a:cubicBezTo>
                          <a:cubicBezTo>
                            <a:pt x="59" y="18"/>
                            <a:pt x="63" y="21"/>
                            <a:pt x="67" y="2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6" name="Freeform 141">
                      <a:extLst>
                        <a:ext uri="{FF2B5EF4-FFF2-40B4-BE49-F238E27FC236}">
                          <a16:creationId xmlns:a16="http://schemas.microsoft.com/office/drawing/2014/main" id="{01820062-2E4D-4531-8E4F-925C2438DA45}"/>
                        </a:ext>
                      </a:extLst>
                    </p:cNvPr>
                    <p:cNvSpPr>
                      <a:spLocks/>
                    </p:cNvSpPr>
                    <p:nvPr/>
                  </p:nvSpPr>
                  <p:spPr bwMode="auto">
                    <a:xfrm>
                      <a:off x="587375" y="4394200"/>
                      <a:ext cx="31750" cy="41275"/>
                    </a:xfrm>
                    <a:custGeom>
                      <a:avLst/>
                      <a:gdLst>
                        <a:gd name="T0" fmla="*/ 2 w 10"/>
                        <a:gd name="T1" fmla="*/ 6 h 13"/>
                        <a:gd name="T2" fmla="*/ 2 w 10"/>
                        <a:gd name="T3" fmla="*/ 1 h 13"/>
                        <a:gd name="T4" fmla="*/ 8 w 10"/>
                        <a:gd name="T5" fmla="*/ 3 h 13"/>
                        <a:gd name="T6" fmla="*/ 8 w 10"/>
                        <a:gd name="T7" fmla="*/ 9 h 13"/>
                        <a:gd name="T8" fmla="*/ 2 w 10"/>
                        <a:gd name="T9" fmla="*/ 12 h 13"/>
                        <a:gd name="T10" fmla="*/ 2 w 10"/>
                        <a:gd name="T11" fmla="*/ 6 h 13"/>
                      </a:gdLst>
                      <a:ahLst/>
                      <a:cxnLst>
                        <a:cxn ang="0">
                          <a:pos x="T0" y="T1"/>
                        </a:cxn>
                        <a:cxn ang="0">
                          <a:pos x="T2" y="T3"/>
                        </a:cxn>
                        <a:cxn ang="0">
                          <a:pos x="T4" y="T5"/>
                        </a:cxn>
                        <a:cxn ang="0">
                          <a:pos x="T6" y="T7"/>
                        </a:cxn>
                        <a:cxn ang="0">
                          <a:pos x="T8" y="T9"/>
                        </a:cxn>
                        <a:cxn ang="0">
                          <a:pos x="T10" y="T11"/>
                        </a:cxn>
                      </a:cxnLst>
                      <a:rect l="0" t="0" r="r" b="b"/>
                      <a:pathLst>
                        <a:path w="10" h="13">
                          <a:moveTo>
                            <a:pt x="2" y="6"/>
                          </a:moveTo>
                          <a:cubicBezTo>
                            <a:pt x="2" y="4"/>
                            <a:pt x="1" y="2"/>
                            <a:pt x="2" y="1"/>
                          </a:cubicBezTo>
                          <a:cubicBezTo>
                            <a:pt x="4" y="0"/>
                            <a:pt x="6" y="2"/>
                            <a:pt x="8" y="3"/>
                          </a:cubicBezTo>
                          <a:cubicBezTo>
                            <a:pt x="10" y="5"/>
                            <a:pt x="10" y="7"/>
                            <a:pt x="8" y="9"/>
                          </a:cubicBezTo>
                          <a:cubicBezTo>
                            <a:pt x="6" y="10"/>
                            <a:pt x="5" y="13"/>
                            <a:pt x="2" y="12"/>
                          </a:cubicBezTo>
                          <a:cubicBezTo>
                            <a:pt x="0" y="11"/>
                            <a:pt x="2" y="8"/>
                            <a:pt x="2" y="6"/>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7" name="Freeform 142">
                      <a:extLst>
                        <a:ext uri="{FF2B5EF4-FFF2-40B4-BE49-F238E27FC236}">
                          <a16:creationId xmlns:a16="http://schemas.microsoft.com/office/drawing/2014/main" id="{38B871DC-BB65-4C5E-82E7-2B30B76373A2}"/>
                        </a:ext>
                      </a:extLst>
                    </p:cNvPr>
                    <p:cNvSpPr>
                      <a:spLocks/>
                    </p:cNvSpPr>
                    <p:nvPr/>
                  </p:nvSpPr>
                  <p:spPr bwMode="auto">
                    <a:xfrm>
                      <a:off x="590550" y="4460875"/>
                      <a:ext cx="28575" cy="44450"/>
                    </a:xfrm>
                    <a:custGeom>
                      <a:avLst/>
                      <a:gdLst>
                        <a:gd name="T0" fmla="*/ 0 w 9"/>
                        <a:gd name="T1" fmla="*/ 14 h 14"/>
                        <a:gd name="T2" fmla="*/ 0 w 9"/>
                        <a:gd name="T3" fmla="*/ 2 h 14"/>
                        <a:gd name="T4" fmla="*/ 3 w 9"/>
                        <a:gd name="T5" fmla="*/ 1 h 14"/>
                        <a:gd name="T6" fmla="*/ 6 w 9"/>
                        <a:gd name="T7" fmla="*/ 3 h 14"/>
                        <a:gd name="T8" fmla="*/ 7 w 9"/>
                        <a:gd name="T9" fmla="*/ 8 h 14"/>
                        <a:gd name="T10" fmla="*/ 0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0" y="14"/>
                          </a:moveTo>
                          <a:cubicBezTo>
                            <a:pt x="0" y="10"/>
                            <a:pt x="0" y="6"/>
                            <a:pt x="0" y="2"/>
                          </a:cubicBezTo>
                          <a:cubicBezTo>
                            <a:pt x="0" y="1"/>
                            <a:pt x="1" y="0"/>
                            <a:pt x="3" y="1"/>
                          </a:cubicBezTo>
                          <a:cubicBezTo>
                            <a:pt x="4" y="2"/>
                            <a:pt x="5" y="2"/>
                            <a:pt x="6" y="3"/>
                          </a:cubicBezTo>
                          <a:cubicBezTo>
                            <a:pt x="8" y="4"/>
                            <a:pt x="9" y="6"/>
                            <a:pt x="7" y="8"/>
                          </a:cubicBezTo>
                          <a:cubicBezTo>
                            <a:pt x="5" y="10"/>
                            <a:pt x="4" y="13"/>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8" name="Freeform 143">
                      <a:extLst>
                        <a:ext uri="{FF2B5EF4-FFF2-40B4-BE49-F238E27FC236}">
                          <a16:creationId xmlns:a16="http://schemas.microsoft.com/office/drawing/2014/main" id="{24CFD05E-477F-4289-9E73-E73ECEE4D2F0}"/>
                        </a:ext>
                      </a:extLst>
                    </p:cNvPr>
                    <p:cNvSpPr>
                      <a:spLocks/>
                    </p:cNvSpPr>
                    <p:nvPr/>
                  </p:nvSpPr>
                  <p:spPr bwMode="auto">
                    <a:xfrm>
                      <a:off x="546100" y="4394200"/>
                      <a:ext cx="31750" cy="41275"/>
                    </a:xfrm>
                    <a:custGeom>
                      <a:avLst/>
                      <a:gdLst>
                        <a:gd name="T0" fmla="*/ 9 w 10"/>
                        <a:gd name="T1" fmla="*/ 7 h 13"/>
                        <a:gd name="T2" fmla="*/ 8 w 10"/>
                        <a:gd name="T3" fmla="*/ 12 h 13"/>
                        <a:gd name="T4" fmla="*/ 3 w 10"/>
                        <a:gd name="T5" fmla="*/ 9 h 13"/>
                        <a:gd name="T6" fmla="*/ 3 w 10"/>
                        <a:gd name="T7" fmla="*/ 3 h 13"/>
                        <a:gd name="T8" fmla="*/ 6 w 10"/>
                        <a:gd name="T9" fmla="*/ 1 h 13"/>
                        <a:gd name="T10" fmla="*/ 9 w 10"/>
                        <a:gd name="T11" fmla="*/ 3 h 13"/>
                        <a:gd name="T12" fmla="*/ 9 w 10"/>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0" h="13">
                          <a:moveTo>
                            <a:pt x="9" y="7"/>
                          </a:moveTo>
                          <a:cubicBezTo>
                            <a:pt x="8" y="8"/>
                            <a:pt x="10" y="11"/>
                            <a:pt x="8" y="12"/>
                          </a:cubicBezTo>
                          <a:cubicBezTo>
                            <a:pt x="6" y="13"/>
                            <a:pt x="4" y="10"/>
                            <a:pt x="3" y="9"/>
                          </a:cubicBezTo>
                          <a:cubicBezTo>
                            <a:pt x="0" y="7"/>
                            <a:pt x="0" y="5"/>
                            <a:pt x="3" y="3"/>
                          </a:cubicBezTo>
                          <a:cubicBezTo>
                            <a:pt x="4" y="2"/>
                            <a:pt x="5" y="2"/>
                            <a:pt x="6" y="1"/>
                          </a:cubicBezTo>
                          <a:cubicBezTo>
                            <a:pt x="8" y="0"/>
                            <a:pt x="9" y="0"/>
                            <a:pt x="9" y="3"/>
                          </a:cubicBezTo>
                          <a:cubicBezTo>
                            <a:pt x="9" y="4"/>
                            <a:pt x="9" y="5"/>
                            <a:pt x="9"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59" name="Freeform 144">
                      <a:extLst>
                        <a:ext uri="{FF2B5EF4-FFF2-40B4-BE49-F238E27FC236}">
                          <a16:creationId xmlns:a16="http://schemas.microsoft.com/office/drawing/2014/main" id="{DC136FB1-124E-4869-932D-5F1469A4FC70}"/>
                        </a:ext>
                      </a:extLst>
                    </p:cNvPr>
                    <p:cNvSpPr>
                      <a:spLocks/>
                    </p:cNvSpPr>
                    <p:nvPr/>
                  </p:nvSpPr>
                  <p:spPr bwMode="auto">
                    <a:xfrm>
                      <a:off x="549275" y="4460875"/>
                      <a:ext cx="28575" cy="44450"/>
                    </a:xfrm>
                    <a:custGeom>
                      <a:avLst/>
                      <a:gdLst>
                        <a:gd name="T0" fmla="*/ 8 w 9"/>
                        <a:gd name="T1" fmla="*/ 14 h 14"/>
                        <a:gd name="T2" fmla="*/ 2 w 9"/>
                        <a:gd name="T3" fmla="*/ 8 h 14"/>
                        <a:gd name="T4" fmla="*/ 2 w 9"/>
                        <a:gd name="T5" fmla="*/ 3 h 14"/>
                        <a:gd name="T6" fmla="*/ 7 w 9"/>
                        <a:gd name="T7" fmla="*/ 1 h 14"/>
                        <a:gd name="T8" fmla="*/ 8 w 9"/>
                        <a:gd name="T9" fmla="*/ 6 h 14"/>
                        <a:gd name="T10" fmla="*/ 8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8" y="14"/>
                          </a:moveTo>
                          <a:cubicBezTo>
                            <a:pt x="5" y="12"/>
                            <a:pt x="3" y="11"/>
                            <a:pt x="2" y="8"/>
                          </a:cubicBezTo>
                          <a:cubicBezTo>
                            <a:pt x="1" y="7"/>
                            <a:pt x="0" y="5"/>
                            <a:pt x="2" y="3"/>
                          </a:cubicBezTo>
                          <a:cubicBezTo>
                            <a:pt x="4" y="2"/>
                            <a:pt x="5" y="0"/>
                            <a:pt x="7" y="1"/>
                          </a:cubicBezTo>
                          <a:cubicBezTo>
                            <a:pt x="9" y="2"/>
                            <a:pt x="8" y="4"/>
                            <a:pt x="8" y="6"/>
                          </a:cubicBezTo>
                          <a:cubicBezTo>
                            <a:pt x="8" y="8"/>
                            <a:pt x="8" y="11"/>
                            <a:pt x="8"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0" name="Freeform 145">
                      <a:extLst>
                        <a:ext uri="{FF2B5EF4-FFF2-40B4-BE49-F238E27FC236}">
                          <a16:creationId xmlns:a16="http://schemas.microsoft.com/office/drawing/2014/main" id="{16D67F39-F691-44EA-97CD-3B9A53679D19}"/>
                        </a:ext>
                      </a:extLst>
                    </p:cNvPr>
                    <p:cNvSpPr>
                      <a:spLocks/>
                    </p:cNvSpPr>
                    <p:nvPr/>
                  </p:nvSpPr>
                  <p:spPr bwMode="auto">
                    <a:xfrm>
                      <a:off x="590550" y="4533900"/>
                      <a:ext cx="6350" cy="22225"/>
                    </a:xfrm>
                    <a:custGeom>
                      <a:avLst/>
                      <a:gdLst>
                        <a:gd name="T0" fmla="*/ 0 w 2"/>
                        <a:gd name="T1" fmla="*/ 7 h 7"/>
                        <a:gd name="T2" fmla="*/ 0 w 2"/>
                        <a:gd name="T3" fmla="*/ 0 h 7"/>
                        <a:gd name="T4" fmla="*/ 0 w 2"/>
                        <a:gd name="T5" fmla="*/ 7 h 7"/>
                      </a:gdLst>
                      <a:ahLst/>
                      <a:cxnLst>
                        <a:cxn ang="0">
                          <a:pos x="T0" y="T1"/>
                        </a:cxn>
                        <a:cxn ang="0">
                          <a:pos x="T2" y="T3"/>
                        </a:cxn>
                        <a:cxn ang="0">
                          <a:pos x="T4" y="T5"/>
                        </a:cxn>
                      </a:cxnLst>
                      <a:rect l="0" t="0" r="r" b="b"/>
                      <a:pathLst>
                        <a:path w="2" h="7">
                          <a:moveTo>
                            <a:pt x="0" y="7"/>
                          </a:moveTo>
                          <a:cubicBezTo>
                            <a:pt x="0" y="5"/>
                            <a:pt x="0" y="3"/>
                            <a:pt x="0" y="0"/>
                          </a:cubicBezTo>
                          <a:cubicBezTo>
                            <a:pt x="2" y="3"/>
                            <a:pt x="1" y="5"/>
                            <a:pt x="0"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1" name="Freeform 146">
                      <a:extLst>
                        <a:ext uri="{FF2B5EF4-FFF2-40B4-BE49-F238E27FC236}">
                          <a16:creationId xmlns:a16="http://schemas.microsoft.com/office/drawing/2014/main" id="{BA585A2F-644D-4FEA-B3E7-D2EDC18546AF}"/>
                        </a:ext>
                      </a:extLst>
                    </p:cNvPr>
                    <p:cNvSpPr>
                      <a:spLocks/>
                    </p:cNvSpPr>
                    <p:nvPr/>
                  </p:nvSpPr>
                  <p:spPr bwMode="auto">
                    <a:xfrm>
                      <a:off x="571500" y="4533900"/>
                      <a:ext cx="3175" cy="22225"/>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0" y="5"/>
                            <a:pt x="0" y="3"/>
                            <a:pt x="1" y="0"/>
                          </a:cubicBezTo>
                          <a:cubicBezTo>
                            <a:pt x="1" y="3"/>
                            <a:pt x="1" y="5"/>
                            <a:pt x="1"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2" name="Rectangle 147">
                      <a:extLst>
                        <a:ext uri="{FF2B5EF4-FFF2-40B4-BE49-F238E27FC236}">
                          <a16:creationId xmlns:a16="http://schemas.microsoft.com/office/drawing/2014/main" id="{AED81233-DAB2-4231-81B9-00CCD999433A}"/>
                        </a:ext>
                      </a:extLst>
                    </p:cNvPr>
                    <p:cNvSpPr>
                      <a:spLocks noChangeArrowheads="1"/>
                    </p:cNvSpPr>
                    <p:nvPr/>
                  </p:nvSpPr>
                  <p:spPr bwMode="auto">
                    <a:xfrm>
                      <a:off x="444500" y="4264025"/>
                      <a:ext cx="1588" cy="3175"/>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3" name="Freeform 148">
                      <a:extLst>
                        <a:ext uri="{FF2B5EF4-FFF2-40B4-BE49-F238E27FC236}">
                          <a16:creationId xmlns:a16="http://schemas.microsoft.com/office/drawing/2014/main" id="{ED045066-CEA5-49BF-A727-6F76B9A660C4}"/>
                        </a:ext>
                      </a:extLst>
                    </p:cNvPr>
                    <p:cNvSpPr>
                      <a:spLocks/>
                    </p:cNvSpPr>
                    <p:nvPr/>
                  </p:nvSpPr>
                  <p:spPr bwMode="auto">
                    <a:xfrm>
                      <a:off x="654050" y="4289425"/>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4" name="Freeform 149">
                      <a:extLst>
                        <a:ext uri="{FF2B5EF4-FFF2-40B4-BE49-F238E27FC236}">
                          <a16:creationId xmlns:a16="http://schemas.microsoft.com/office/drawing/2014/main" id="{2886FF0F-6C13-4A94-8F3B-21E076B5E2CE}"/>
                        </a:ext>
                      </a:extLst>
                    </p:cNvPr>
                    <p:cNvSpPr>
                      <a:spLocks/>
                    </p:cNvSpPr>
                    <p:nvPr/>
                  </p:nvSpPr>
                  <p:spPr bwMode="auto">
                    <a:xfrm>
                      <a:off x="698500" y="4276725"/>
                      <a:ext cx="0" cy="3175"/>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5" name="Freeform 150">
                      <a:extLst>
                        <a:ext uri="{FF2B5EF4-FFF2-40B4-BE49-F238E27FC236}">
                          <a16:creationId xmlns:a16="http://schemas.microsoft.com/office/drawing/2014/main" id="{FCA9ACE7-6078-4BE2-B81F-1B9B4F984F95}"/>
                        </a:ext>
                      </a:extLst>
                    </p:cNvPr>
                    <p:cNvSpPr>
                      <a:spLocks/>
                    </p:cNvSpPr>
                    <p:nvPr/>
                  </p:nvSpPr>
                  <p:spPr bwMode="auto">
                    <a:xfrm>
                      <a:off x="660400" y="4413250"/>
                      <a:ext cx="85725" cy="63500"/>
                    </a:xfrm>
                    <a:custGeom>
                      <a:avLst/>
                      <a:gdLst>
                        <a:gd name="T0" fmla="*/ 22 w 27"/>
                        <a:gd name="T1" fmla="*/ 8 h 20"/>
                        <a:gd name="T2" fmla="*/ 18 w 27"/>
                        <a:gd name="T3" fmla="*/ 13 h 20"/>
                        <a:gd name="T4" fmla="*/ 16 w 27"/>
                        <a:gd name="T5" fmla="*/ 15 h 20"/>
                        <a:gd name="T6" fmla="*/ 9 w 27"/>
                        <a:gd name="T7" fmla="*/ 20 h 20"/>
                        <a:gd name="T8" fmla="*/ 1 w 27"/>
                        <a:gd name="T9" fmla="*/ 13 h 20"/>
                        <a:gd name="T10" fmla="*/ 1 w 27"/>
                        <a:gd name="T11" fmla="*/ 9 h 20"/>
                        <a:gd name="T12" fmla="*/ 5 w 27"/>
                        <a:gd name="T13" fmla="*/ 9 h 20"/>
                        <a:gd name="T14" fmla="*/ 10 w 27"/>
                        <a:gd name="T15" fmla="*/ 13 h 20"/>
                        <a:gd name="T16" fmla="*/ 14 w 27"/>
                        <a:gd name="T17" fmla="*/ 9 h 20"/>
                        <a:gd name="T18" fmla="*/ 22 w 27"/>
                        <a:gd name="T19" fmla="*/ 1 h 20"/>
                        <a:gd name="T20" fmla="*/ 26 w 27"/>
                        <a:gd name="T21" fmla="*/ 1 h 20"/>
                        <a:gd name="T22" fmla="*/ 25 w 27"/>
                        <a:gd name="T23" fmla="*/ 5 h 20"/>
                        <a:gd name="T24" fmla="*/ 22 w 27"/>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0">
                          <a:moveTo>
                            <a:pt x="22" y="8"/>
                          </a:moveTo>
                          <a:cubicBezTo>
                            <a:pt x="21" y="10"/>
                            <a:pt x="19" y="11"/>
                            <a:pt x="18" y="13"/>
                          </a:cubicBezTo>
                          <a:cubicBezTo>
                            <a:pt x="17" y="13"/>
                            <a:pt x="16" y="14"/>
                            <a:pt x="16" y="15"/>
                          </a:cubicBezTo>
                          <a:cubicBezTo>
                            <a:pt x="13" y="17"/>
                            <a:pt x="12" y="19"/>
                            <a:pt x="9" y="20"/>
                          </a:cubicBezTo>
                          <a:cubicBezTo>
                            <a:pt x="6" y="18"/>
                            <a:pt x="4" y="16"/>
                            <a:pt x="1" y="13"/>
                          </a:cubicBezTo>
                          <a:cubicBezTo>
                            <a:pt x="0" y="12"/>
                            <a:pt x="0" y="10"/>
                            <a:pt x="1" y="9"/>
                          </a:cubicBezTo>
                          <a:cubicBezTo>
                            <a:pt x="3" y="8"/>
                            <a:pt x="4" y="8"/>
                            <a:pt x="5" y="9"/>
                          </a:cubicBezTo>
                          <a:cubicBezTo>
                            <a:pt x="7" y="11"/>
                            <a:pt x="8" y="14"/>
                            <a:pt x="10" y="13"/>
                          </a:cubicBezTo>
                          <a:cubicBezTo>
                            <a:pt x="12" y="13"/>
                            <a:pt x="13" y="10"/>
                            <a:pt x="14" y="9"/>
                          </a:cubicBezTo>
                          <a:cubicBezTo>
                            <a:pt x="17" y="6"/>
                            <a:pt x="19" y="4"/>
                            <a:pt x="22" y="1"/>
                          </a:cubicBezTo>
                          <a:cubicBezTo>
                            <a:pt x="23" y="0"/>
                            <a:pt x="25" y="0"/>
                            <a:pt x="26" y="1"/>
                          </a:cubicBezTo>
                          <a:cubicBezTo>
                            <a:pt x="27" y="3"/>
                            <a:pt x="27" y="4"/>
                            <a:pt x="25" y="5"/>
                          </a:cubicBezTo>
                          <a:cubicBezTo>
                            <a:pt x="24" y="6"/>
                            <a:pt x="23" y="7"/>
                            <a:pt x="22" y="8"/>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66" name="Rectangle 151">
                    <a:extLst>
                      <a:ext uri="{FF2B5EF4-FFF2-40B4-BE49-F238E27FC236}">
                        <a16:creationId xmlns:a16="http://schemas.microsoft.com/office/drawing/2014/main" id="{EC2213DE-7AB4-49A2-8477-5205A0F325E9}"/>
                      </a:ext>
                    </a:extLst>
                  </p:cNvPr>
                  <p:cNvSpPr>
                    <a:spLocks noChangeArrowheads="1"/>
                  </p:cNvSpPr>
                  <p:nvPr/>
                </p:nvSpPr>
                <p:spPr bwMode="auto">
                  <a:xfrm>
                    <a:off x="3502025" y="661988"/>
                    <a:ext cx="1993900" cy="196850"/>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67" name="Rectangle 152">
                    <a:extLst>
                      <a:ext uri="{FF2B5EF4-FFF2-40B4-BE49-F238E27FC236}">
                        <a16:creationId xmlns:a16="http://schemas.microsoft.com/office/drawing/2014/main" id="{B23B313D-1971-4FB3-B0B1-7331DB8785BF}"/>
                      </a:ext>
                    </a:extLst>
                  </p:cNvPr>
                  <p:cNvSpPr>
                    <a:spLocks noChangeArrowheads="1"/>
                  </p:cNvSpPr>
                  <p:nvPr/>
                </p:nvSpPr>
                <p:spPr bwMode="auto">
                  <a:xfrm>
                    <a:off x="3486150" y="601663"/>
                    <a:ext cx="2039917" cy="2616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700" b="1" i="0" u="none" strike="noStrike" kern="1200" cap="none" spc="0" normalizeH="0" baseline="0" noProof="0">
                        <a:ln>
                          <a:noFill/>
                        </a:ln>
                        <a:solidFill>
                          <a:prstClr val="white"/>
                        </a:solidFill>
                        <a:effectLst/>
                        <a:uLnTx/>
                        <a:uFillTx/>
                        <a:latin typeface="Myriad Pro Light" panose="020B0403030403020204" pitchFamily="34" charset="0"/>
                        <a:ea typeface="+mn-ea"/>
                        <a:cs typeface="+mn-cs"/>
                      </a:rPr>
                      <a:t>For the state program</a:t>
                    </a:r>
                    <a:endParaRPr kumimoji="0" lang="en-US" altLang="en-US" sz="1800" b="0" i="0" u="none" strike="noStrike" kern="1200" cap="none" spc="0" normalizeH="0" baseline="0" noProof="0">
                      <a:ln>
                        <a:noFill/>
                      </a:ln>
                      <a:solidFill>
                        <a:prstClr val="white"/>
                      </a:solidFill>
                      <a:effectLst/>
                      <a:uLnTx/>
                      <a:uFillTx/>
                      <a:latin typeface="Arial" panose="020B0604020202020204" pitchFamily="34" charset="0"/>
                      <a:ea typeface="+mn-ea"/>
                      <a:cs typeface="+mn-cs"/>
                    </a:endParaRPr>
                  </a:p>
                </p:txBody>
              </p:sp>
              <p:grpSp>
                <p:nvGrpSpPr>
                  <p:cNvPr id="428" name="Group 427">
                    <a:extLst>
                      <a:ext uri="{FF2B5EF4-FFF2-40B4-BE49-F238E27FC236}">
                        <a16:creationId xmlns:a16="http://schemas.microsoft.com/office/drawing/2014/main" id="{E3F4A2DF-E586-4CD3-83DC-F3419A04433F}"/>
                      </a:ext>
                    </a:extLst>
                  </p:cNvPr>
                  <p:cNvGrpSpPr/>
                  <p:nvPr/>
                </p:nvGrpSpPr>
                <p:grpSpPr>
                  <a:xfrm>
                    <a:off x="3409950" y="2298700"/>
                    <a:ext cx="358775" cy="444500"/>
                    <a:chOff x="3409950" y="2298700"/>
                    <a:chExt cx="358775" cy="444500"/>
                  </a:xfrm>
                </p:grpSpPr>
                <p:sp>
                  <p:nvSpPr>
                    <p:cNvPr id="377" name="Freeform 162">
                      <a:extLst>
                        <a:ext uri="{FF2B5EF4-FFF2-40B4-BE49-F238E27FC236}">
                          <a16:creationId xmlns:a16="http://schemas.microsoft.com/office/drawing/2014/main" id="{AB4FC848-53E0-46A4-B3C4-CE63D2064480}"/>
                        </a:ext>
                      </a:extLst>
                    </p:cNvPr>
                    <p:cNvSpPr>
                      <a:spLocks noEditPoints="1"/>
                    </p:cNvSpPr>
                    <p:nvPr/>
                  </p:nvSpPr>
                  <p:spPr bwMode="auto">
                    <a:xfrm>
                      <a:off x="3600450" y="2298700"/>
                      <a:ext cx="168275" cy="168275"/>
                    </a:xfrm>
                    <a:custGeom>
                      <a:avLst/>
                      <a:gdLst>
                        <a:gd name="T0" fmla="*/ 36 w 53"/>
                        <a:gd name="T1" fmla="*/ 0 h 53"/>
                        <a:gd name="T2" fmla="*/ 40 w 53"/>
                        <a:gd name="T3" fmla="*/ 6 h 53"/>
                        <a:gd name="T4" fmla="*/ 40 w 53"/>
                        <a:gd name="T5" fmla="*/ 21 h 53"/>
                        <a:gd name="T6" fmla="*/ 40 w 53"/>
                        <a:gd name="T7" fmla="*/ 22 h 53"/>
                        <a:gd name="T8" fmla="*/ 47 w 53"/>
                        <a:gd name="T9" fmla="*/ 22 h 53"/>
                        <a:gd name="T10" fmla="*/ 50 w 53"/>
                        <a:gd name="T11" fmla="*/ 23 h 53"/>
                        <a:gd name="T12" fmla="*/ 52 w 53"/>
                        <a:gd name="T13" fmla="*/ 29 h 53"/>
                        <a:gd name="T14" fmla="*/ 50 w 53"/>
                        <a:gd name="T15" fmla="*/ 31 h 53"/>
                        <a:gd name="T16" fmla="*/ 30 w 53"/>
                        <a:gd name="T17" fmla="*/ 50 h 53"/>
                        <a:gd name="T18" fmla="*/ 23 w 53"/>
                        <a:gd name="T19" fmla="*/ 50 h 53"/>
                        <a:gd name="T20" fmla="*/ 2 w 53"/>
                        <a:gd name="T21" fmla="*/ 30 h 53"/>
                        <a:gd name="T22" fmla="*/ 1 w 53"/>
                        <a:gd name="T23" fmla="*/ 25 h 53"/>
                        <a:gd name="T24" fmla="*/ 5 w 53"/>
                        <a:gd name="T25" fmla="*/ 22 h 53"/>
                        <a:gd name="T26" fmla="*/ 14 w 53"/>
                        <a:gd name="T27" fmla="*/ 22 h 53"/>
                        <a:gd name="T28" fmla="*/ 14 w 53"/>
                        <a:gd name="T29" fmla="*/ 21 h 53"/>
                        <a:gd name="T30" fmla="*/ 14 w 53"/>
                        <a:gd name="T31" fmla="*/ 6 h 53"/>
                        <a:gd name="T32" fmla="*/ 17 w 53"/>
                        <a:gd name="T33" fmla="*/ 0 h 53"/>
                        <a:gd name="T34" fmla="*/ 36 w 53"/>
                        <a:gd name="T35" fmla="*/ 0 h 53"/>
                        <a:gd name="T36" fmla="*/ 27 w 53"/>
                        <a:gd name="T37" fmla="*/ 42 h 53"/>
                        <a:gd name="T38" fmla="*/ 37 w 53"/>
                        <a:gd name="T39" fmla="*/ 31 h 53"/>
                        <a:gd name="T40" fmla="*/ 36 w 53"/>
                        <a:gd name="T41" fmla="*/ 31 h 53"/>
                        <a:gd name="T42" fmla="*/ 31 w 53"/>
                        <a:gd name="T43" fmla="*/ 26 h 53"/>
                        <a:gd name="T44" fmla="*/ 31 w 53"/>
                        <a:gd name="T45" fmla="*/ 14 h 53"/>
                        <a:gd name="T46" fmla="*/ 31 w 53"/>
                        <a:gd name="T47" fmla="*/ 9 h 53"/>
                        <a:gd name="T48" fmla="*/ 22 w 53"/>
                        <a:gd name="T49" fmla="*/ 9 h 53"/>
                        <a:gd name="T50" fmla="*/ 22 w 53"/>
                        <a:gd name="T51" fmla="*/ 11 h 53"/>
                        <a:gd name="T52" fmla="*/ 22 w 53"/>
                        <a:gd name="T53" fmla="*/ 27 h 53"/>
                        <a:gd name="T54" fmla="*/ 18 w 53"/>
                        <a:gd name="T55" fmla="*/ 31 h 53"/>
                        <a:gd name="T56" fmla="*/ 17 w 53"/>
                        <a:gd name="T57" fmla="*/ 31 h 53"/>
                        <a:gd name="T58" fmla="*/ 27 w 53"/>
                        <a:gd name="T59" fmla="*/ 4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3" h="53">
                          <a:moveTo>
                            <a:pt x="36" y="0"/>
                          </a:moveTo>
                          <a:cubicBezTo>
                            <a:pt x="39" y="1"/>
                            <a:pt x="40" y="3"/>
                            <a:pt x="40" y="6"/>
                          </a:cubicBezTo>
                          <a:cubicBezTo>
                            <a:pt x="40" y="11"/>
                            <a:pt x="40" y="16"/>
                            <a:pt x="40" y="21"/>
                          </a:cubicBezTo>
                          <a:cubicBezTo>
                            <a:pt x="40" y="21"/>
                            <a:pt x="40" y="22"/>
                            <a:pt x="40" y="22"/>
                          </a:cubicBezTo>
                          <a:cubicBezTo>
                            <a:pt x="42" y="22"/>
                            <a:pt x="45" y="22"/>
                            <a:pt x="47" y="22"/>
                          </a:cubicBezTo>
                          <a:cubicBezTo>
                            <a:pt x="48" y="22"/>
                            <a:pt x="49" y="22"/>
                            <a:pt x="50" y="23"/>
                          </a:cubicBezTo>
                          <a:cubicBezTo>
                            <a:pt x="52" y="24"/>
                            <a:pt x="53" y="27"/>
                            <a:pt x="52" y="29"/>
                          </a:cubicBezTo>
                          <a:cubicBezTo>
                            <a:pt x="51" y="30"/>
                            <a:pt x="50" y="31"/>
                            <a:pt x="50" y="31"/>
                          </a:cubicBezTo>
                          <a:cubicBezTo>
                            <a:pt x="43" y="38"/>
                            <a:pt x="37" y="44"/>
                            <a:pt x="30" y="50"/>
                          </a:cubicBezTo>
                          <a:cubicBezTo>
                            <a:pt x="28" y="53"/>
                            <a:pt x="26" y="53"/>
                            <a:pt x="23" y="50"/>
                          </a:cubicBezTo>
                          <a:cubicBezTo>
                            <a:pt x="16" y="44"/>
                            <a:pt x="9" y="37"/>
                            <a:pt x="2" y="30"/>
                          </a:cubicBezTo>
                          <a:cubicBezTo>
                            <a:pt x="1" y="29"/>
                            <a:pt x="0" y="27"/>
                            <a:pt x="1" y="25"/>
                          </a:cubicBezTo>
                          <a:cubicBezTo>
                            <a:pt x="2" y="23"/>
                            <a:pt x="3" y="22"/>
                            <a:pt x="5" y="22"/>
                          </a:cubicBezTo>
                          <a:cubicBezTo>
                            <a:pt x="8" y="22"/>
                            <a:pt x="11" y="22"/>
                            <a:pt x="14" y="22"/>
                          </a:cubicBezTo>
                          <a:cubicBezTo>
                            <a:pt x="14" y="22"/>
                            <a:pt x="14" y="21"/>
                            <a:pt x="14" y="21"/>
                          </a:cubicBezTo>
                          <a:cubicBezTo>
                            <a:pt x="14" y="16"/>
                            <a:pt x="14" y="11"/>
                            <a:pt x="14" y="6"/>
                          </a:cubicBezTo>
                          <a:cubicBezTo>
                            <a:pt x="14" y="3"/>
                            <a:pt x="15" y="1"/>
                            <a:pt x="17" y="0"/>
                          </a:cubicBezTo>
                          <a:cubicBezTo>
                            <a:pt x="23" y="0"/>
                            <a:pt x="30" y="0"/>
                            <a:pt x="36" y="0"/>
                          </a:cubicBezTo>
                          <a:close/>
                          <a:moveTo>
                            <a:pt x="27" y="42"/>
                          </a:moveTo>
                          <a:cubicBezTo>
                            <a:pt x="30" y="38"/>
                            <a:pt x="34" y="35"/>
                            <a:pt x="37" y="31"/>
                          </a:cubicBezTo>
                          <a:cubicBezTo>
                            <a:pt x="37" y="31"/>
                            <a:pt x="36" y="31"/>
                            <a:pt x="36" y="31"/>
                          </a:cubicBezTo>
                          <a:cubicBezTo>
                            <a:pt x="33" y="31"/>
                            <a:pt x="31" y="29"/>
                            <a:pt x="31" y="26"/>
                          </a:cubicBezTo>
                          <a:cubicBezTo>
                            <a:pt x="31" y="22"/>
                            <a:pt x="31" y="18"/>
                            <a:pt x="31" y="14"/>
                          </a:cubicBezTo>
                          <a:cubicBezTo>
                            <a:pt x="31" y="13"/>
                            <a:pt x="31" y="11"/>
                            <a:pt x="31" y="9"/>
                          </a:cubicBezTo>
                          <a:cubicBezTo>
                            <a:pt x="28" y="9"/>
                            <a:pt x="25" y="9"/>
                            <a:pt x="22" y="9"/>
                          </a:cubicBezTo>
                          <a:cubicBezTo>
                            <a:pt x="22" y="10"/>
                            <a:pt x="22" y="10"/>
                            <a:pt x="22" y="11"/>
                          </a:cubicBezTo>
                          <a:cubicBezTo>
                            <a:pt x="22" y="16"/>
                            <a:pt x="22" y="21"/>
                            <a:pt x="22" y="27"/>
                          </a:cubicBezTo>
                          <a:cubicBezTo>
                            <a:pt x="22" y="29"/>
                            <a:pt x="21" y="31"/>
                            <a:pt x="18" y="31"/>
                          </a:cubicBezTo>
                          <a:cubicBezTo>
                            <a:pt x="17" y="31"/>
                            <a:pt x="17" y="31"/>
                            <a:pt x="17" y="31"/>
                          </a:cubicBezTo>
                          <a:cubicBezTo>
                            <a:pt x="20" y="35"/>
                            <a:pt x="23" y="38"/>
                            <a:pt x="27" y="42"/>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8" name="Freeform 163">
                      <a:extLst>
                        <a:ext uri="{FF2B5EF4-FFF2-40B4-BE49-F238E27FC236}">
                          <a16:creationId xmlns:a16="http://schemas.microsoft.com/office/drawing/2014/main" id="{1F608274-FDAB-4CC7-950D-FDF405C7137B}"/>
                        </a:ext>
                      </a:extLst>
                    </p:cNvPr>
                    <p:cNvSpPr>
                      <a:spLocks noEditPoints="1"/>
                    </p:cNvSpPr>
                    <p:nvPr/>
                  </p:nvSpPr>
                  <p:spPr bwMode="auto">
                    <a:xfrm>
                      <a:off x="3409950" y="2381250"/>
                      <a:ext cx="330200" cy="361950"/>
                    </a:xfrm>
                    <a:custGeom>
                      <a:avLst/>
                      <a:gdLst>
                        <a:gd name="T0" fmla="*/ 1 w 104"/>
                        <a:gd name="T1" fmla="*/ 56 h 114"/>
                        <a:gd name="T2" fmla="*/ 1 w 104"/>
                        <a:gd name="T3" fmla="*/ 36 h 114"/>
                        <a:gd name="T4" fmla="*/ 7 w 104"/>
                        <a:gd name="T5" fmla="*/ 18 h 114"/>
                        <a:gd name="T6" fmla="*/ 28 w 104"/>
                        <a:gd name="T7" fmla="*/ 4 h 114"/>
                        <a:gd name="T8" fmla="*/ 52 w 104"/>
                        <a:gd name="T9" fmla="*/ 0 h 114"/>
                        <a:gd name="T10" fmla="*/ 57 w 104"/>
                        <a:gd name="T11" fmla="*/ 5 h 114"/>
                        <a:gd name="T12" fmla="*/ 52 w 104"/>
                        <a:gd name="T13" fmla="*/ 9 h 114"/>
                        <a:gd name="T14" fmla="*/ 26 w 104"/>
                        <a:gd name="T15" fmla="*/ 14 h 114"/>
                        <a:gd name="T16" fmla="*/ 14 w 104"/>
                        <a:gd name="T17" fmla="*/ 22 h 114"/>
                        <a:gd name="T18" fmla="*/ 14 w 104"/>
                        <a:gd name="T19" fmla="*/ 47 h 114"/>
                        <a:gd name="T20" fmla="*/ 31 w 104"/>
                        <a:gd name="T21" fmla="*/ 57 h 114"/>
                        <a:gd name="T22" fmla="*/ 79 w 104"/>
                        <a:gd name="T23" fmla="*/ 55 h 114"/>
                        <a:gd name="T24" fmla="*/ 92 w 104"/>
                        <a:gd name="T25" fmla="*/ 46 h 114"/>
                        <a:gd name="T26" fmla="*/ 95 w 104"/>
                        <a:gd name="T27" fmla="*/ 35 h 114"/>
                        <a:gd name="T28" fmla="*/ 100 w 104"/>
                        <a:gd name="T29" fmla="*/ 30 h 114"/>
                        <a:gd name="T30" fmla="*/ 104 w 104"/>
                        <a:gd name="T31" fmla="*/ 35 h 114"/>
                        <a:gd name="T32" fmla="*/ 104 w 104"/>
                        <a:gd name="T33" fmla="*/ 75 h 114"/>
                        <a:gd name="T34" fmla="*/ 92 w 104"/>
                        <a:gd name="T35" fmla="*/ 99 h 114"/>
                        <a:gd name="T36" fmla="*/ 66 w 104"/>
                        <a:gd name="T37" fmla="*/ 111 h 114"/>
                        <a:gd name="T38" fmla="*/ 24 w 104"/>
                        <a:gd name="T39" fmla="*/ 106 h 114"/>
                        <a:gd name="T40" fmla="*/ 6 w 104"/>
                        <a:gd name="T41" fmla="*/ 93 h 114"/>
                        <a:gd name="T42" fmla="*/ 1 w 104"/>
                        <a:gd name="T43" fmla="*/ 77 h 114"/>
                        <a:gd name="T44" fmla="*/ 1 w 104"/>
                        <a:gd name="T45" fmla="*/ 56 h 114"/>
                        <a:gd name="T46" fmla="*/ 95 w 104"/>
                        <a:gd name="T47" fmla="*/ 54 h 114"/>
                        <a:gd name="T48" fmla="*/ 52 w 104"/>
                        <a:gd name="T49" fmla="*/ 69 h 114"/>
                        <a:gd name="T50" fmla="*/ 9 w 104"/>
                        <a:gd name="T51" fmla="*/ 54 h 114"/>
                        <a:gd name="T52" fmla="*/ 13 w 104"/>
                        <a:gd name="T53" fmla="*/ 67 h 114"/>
                        <a:gd name="T54" fmla="*/ 29 w 104"/>
                        <a:gd name="T55" fmla="*/ 78 h 114"/>
                        <a:gd name="T56" fmla="*/ 67 w 104"/>
                        <a:gd name="T57" fmla="*/ 81 h 114"/>
                        <a:gd name="T58" fmla="*/ 87 w 104"/>
                        <a:gd name="T59" fmla="*/ 72 h 114"/>
                        <a:gd name="T60" fmla="*/ 95 w 104"/>
                        <a:gd name="T61" fmla="*/ 54 h 114"/>
                        <a:gd name="T62" fmla="*/ 9 w 104"/>
                        <a:gd name="T63" fmla="*/ 75 h 114"/>
                        <a:gd name="T64" fmla="*/ 15 w 104"/>
                        <a:gd name="T65" fmla="*/ 91 h 114"/>
                        <a:gd name="T66" fmla="*/ 31 w 104"/>
                        <a:gd name="T67" fmla="*/ 100 h 114"/>
                        <a:gd name="T68" fmla="*/ 66 w 104"/>
                        <a:gd name="T69" fmla="*/ 102 h 114"/>
                        <a:gd name="T70" fmla="*/ 86 w 104"/>
                        <a:gd name="T71" fmla="*/ 95 h 114"/>
                        <a:gd name="T72" fmla="*/ 94 w 104"/>
                        <a:gd name="T73" fmla="*/ 85 h 114"/>
                        <a:gd name="T74" fmla="*/ 95 w 104"/>
                        <a:gd name="T75" fmla="*/ 75 h 114"/>
                        <a:gd name="T76" fmla="*/ 9 w 104"/>
                        <a:gd name="T77" fmla="*/ 7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4" h="114">
                          <a:moveTo>
                            <a:pt x="1" y="56"/>
                          </a:moveTo>
                          <a:cubicBezTo>
                            <a:pt x="1" y="49"/>
                            <a:pt x="1" y="43"/>
                            <a:pt x="1" y="36"/>
                          </a:cubicBezTo>
                          <a:cubicBezTo>
                            <a:pt x="0" y="29"/>
                            <a:pt x="3" y="23"/>
                            <a:pt x="7" y="18"/>
                          </a:cubicBezTo>
                          <a:cubicBezTo>
                            <a:pt x="13" y="11"/>
                            <a:pt x="20" y="7"/>
                            <a:pt x="28" y="4"/>
                          </a:cubicBezTo>
                          <a:cubicBezTo>
                            <a:pt x="36" y="2"/>
                            <a:pt x="44" y="0"/>
                            <a:pt x="52" y="0"/>
                          </a:cubicBezTo>
                          <a:cubicBezTo>
                            <a:pt x="55" y="0"/>
                            <a:pt x="57" y="2"/>
                            <a:pt x="57" y="5"/>
                          </a:cubicBezTo>
                          <a:cubicBezTo>
                            <a:pt x="57" y="7"/>
                            <a:pt x="55" y="9"/>
                            <a:pt x="52" y="9"/>
                          </a:cubicBezTo>
                          <a:cubicBezTo>
                            <a:pt x="43" y="9"/>
                            <a:pt x="34" y="10"/>
                            <a:pt x="26" y="14"/>
                          </a:cubicBezTo>
                          <a:cubicBezTo>
                            <a:pt x="21" y="16"/>
                            <a:pt x="17" y="19"/>
                            <a:pt x="14" y="22"/>
                          </a:cubicBezTo>
                          <a:cubicBezTo>
                            <a:pt x="8" y="30"/>
                            <a:pt x="8" y="40"/>
                            <a:pt x="14" y="47"/>
                          </a:cubicBezTo>
                          <a:cubicBezTo>
                            <a:pt x="19" y="52"/>
                            <a:pt x="25" y="55"/>
                            <a:pt x="31" y="57"/>
                          </a:cubicBezTo>
                          <a:cubicBezTo>
                            <a:pt x="47" y="62"/>
                            <a:pt x="63" y="62"/>
                            <a:pt x="79" y="55"/>
                          </a:cubicBezTo>
                          <a:cubicBezTo>
                            <a:pt x="84" y="53"/>
                            <a:pt x="88" y="50"/>
                            <a:pt x="92" y="46"/>
                          </a:cubicBezTo>
                          <a:cubicBezTo>
                            <a:pt x="94" y="42"/>
                            <a:pt x="95" y="39"/>
                            <a:pt x="95" y="35"/>
                          </a:cubicBezTo>
                          <a:cubicBezTo>
                            <a:pt x="95" y="32"/>
                            <a:pt x="97" y="30"/>
                            <a:pt x="100" y="30"/>
                          </a:cubicBezTo>
                          <a:cubicBezTo>
                            <a:pt x="102" y="30"/>
                            <a:pt x="104" y="32"/>
                            <a:pt x="104" y="35"/>
                          </a:cubicBezTo>
                          <a:cubicBezTo>
                            <a:pt x="104" y="48"/>
                            <a:pt x="104" y="62"/>
                            <a:pt x="104" y="75"/>
                          </a:cubicBezTo>
                          <a:cubicBezTo>
                            <a:pt x="104" y="85"/>
                            <a:pt x="100" y="93"/>
                            <a:pt x="92" y="99"/>
                          </a:cubicBezTo>
                          <a:cubicBezTo>
                            <a:pt x="85" y="106"/>
                            <a:pt x="75" y="109"/>
                            <a:pt x="66" y="111"/>
                          </a:cubicBezTo>
                          <a:cubicBezTo>
                            <a:pt x="51" y="114"/>
                            <a:pt x="37" y="112"/>
                            <a:pt x="24" y="106"/>
                          </a:cubicBezTo>
                          <a:cubicBezTo>
                            <a:pt x="17" y="103"/>
                            <a:pt x="11" y="99"/>
                            <a:pt x="6" y="93"/>
                          </a:cubicBezTo>
                          <a:cubicBezTo>
                            <a:pt x="2" y="88"/>
                            <a:pt x="0" y="83"/>
                            <a:pt x="1" y="77"/>
                          </a:cubicBezTo>
                          <a:cubicBezTo>
                            <a:pt x="1" y="70"/>
                            <a:pt x="1" y="63"/>
                            <a:pt x="1" y="56"/>
                          </a:cubicBezTo>
                          <a:close/>
                          <a:moveTo>
                            <a:pt x="95" y="54"/>
                          </a:moveTo>
                          <a:cubicBezTo>
                            <a:pt x="83" y="65"/>
                            <a:pt x="68" y="69"/>
                            <a:pt x="52" y="69"/>
                          </a:cubicBezTo>
                          <a:cubicBezTo>
                            <a:pt x="36" y="69"/>
                            <a:pt x="22" y="65"/>
                            <a:pt x="9" y="54"/>
                          </a:cubicBezTo>
                          <a:cubicBezTo>
                            <a:pt x="9" y="59"/>
                            <a:pt x="10" y="63"/>
                            <a:pt x="13" y="67"/>
                          </a:cubicBezTo>
                          <a:cubicBezTo>
                            <a:pt x="17" y="72"/>
                            <a:pt x="22" y="76"/>
                            <a:pt x="29" y="78"/>
                          </a:cubicBezTo>
                          <a:cubicBezTo>
                            <a:pt x="41" y="83"/>
                            <a:pt x="54" y="83"/>
                            <a:pt x="67" y="81"/>
                          </a:cubicBezTo>
                          <a:cubicBezTo>
                            <a:pt x="74" y="79"/>
                            <a:pt x="81" y="77"/>
                            <a:pt x="87" y="72"/>
                          </a:cubicBezTo>
                          <a:cubicBezTo>
                            <a:pt x="93" y="67"/>
                            <a:pt x="96" y="62"/>
                            <a:pt x="95" y="54"/>
                          </a:cubicBezTo>
                          <a:close/>
                          <a:moveTo>
                            <a:pt x="9" y="75"/>
                          </a:moveTo>
                          <a:cubicBezTo>
                            <a:pt x="9" y="82"/>
                            <a:pt x="11" y="87"/>
                            <a:pt x="15" y="91"/>
                          </a:cubicBezTo>
                          <a:cubicBezTo>
                            <a:pt x="20" y="96"/>
                            <a:pt x="25" y="99"/>
                            <a:pt x="31" y="100"/>
                          </a:cubicBezTo>
                          <a:cubicBezTo>
                            <a:pt x="42" y="104"/>
                            <a:pt x="54" y="105"/>
                            <a:pt x="66" y="102"/>
                          </a:cubicBezTo>
                          <a:cubicBezTo>
                            <a:pt x="73" y="101"/>
                            <a:pt x="80" y="99"/>
                            <a:pt x="86" y="95"/>
                          </a:cubicBezTo>
                          <a:cubicBezTo>
                            <a:pt x="89" y="92"/>
                            <a:pt x="92" y="89"/>
                            <a:pt x="94" y="85"/>
                          </a:cubicBezTo>
                          <a:cubicBezTo>
                            <a:pt x="95" y="82"/>
                            <a:pt x="96" y="79"/>
                            <a:pt x="95" y="75"/>
                          </a:cubicBezTo>
                          <a:cubicBezTo>
                            <a:pt x="74" y="96"/>
                            <a:pt x="31" y="96"/>
                            <a:pt x="9" y="75"/>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79" name="Freeform 164">
                      <a:extLst>
                        <a:ext uri="{FF2B5EF4-FFF2-40B4-BE49-F238E27FC236}">
                          <a16:creationId xmlns:a16="http://schemas.microsoft.com/office/drawing/2014/main" id="{B163C558-C03F-4DF0-96CC-E6F923E82CDA}"/>
                        </a:ext>
                      </a:extLst>
                    </p:cNvPr>
                    <p:cNvSpPr>
                      <a:spLocks/>
                    </p:cNvSpPr>
                    <p:nvPr/>
                  </p:nvSpPr>
                  <p:spPr bwMode="auto">
                    <a:xfrm>
                      <a:off x="3521075" y="2416175"/>
                      <a:ext cx="111125" cy="149225"/>
                    </a:xfrm>
                    <a:custGeom>
                      <a:avLst/>
                      <a:gdLst>
                        <a:gd name="T0" fmla="*/ 13 w 35"/>
                        <a:gd name="T1" fmla="*/ 7 h 47"/>
                        <a:gd name="T2" fmla="*/ 13 w 35"/>
                        <a:gd name="T3" fmla="*/ 4 h 47"/>
                        <a:gd name="T4" fmla="*/ 17 w 35"/>
                        <a:gd name="T5" fmla="*/ 0 h 47"/>
                        <a:gd name="T6" fmla="*/ 22 w 35"/>
                        <a:gd name="T7" fmla="*/ 4 h 47"/>
                        <a:gd name="T8" fmla="*/ 22 w 35"/>
                        <a:gd name="T9" fmla="*/ 7 h 47"/>
                        <a:gd name="T10" fmla="*/ 30 w 35"/>
                        <a:gd name="T11" fmla="*/ 7 h 47"/>
                        <a:gd name="T12" fmla="*/ 34 w 35"/>
                        <a:gd name="T13" fmla="*/ 9 h 47"/>
                        <a:gd name="T14" fmla="*/ 34 w 35"/>
                        <a:gd name="T15" fmla="*/ 13 h 47"/>
                        <a:gd name="T16" fmla="*/ 30 w 35"/>
                        <a:gd name="T17" fmla="*/ 15 h 47"/>
                        <a:gd name="T18" fmla="*/ 11 w 35"/>
                        <a:gd name="T19" fmla="*/ 15 h 47"/>
                        <a:gd name="T20" fmla="*/ 9 w 35"/>
                        <a:gd name="T21" fmla="*/ 17 h 47"/>
                        <a:gd name="T22" fmla="*/ 11 w 35"/>
                        <a:gd name="T23" fmla="*/ 19 h 47"/>
                        <a:gd name="T24" fmla="*/ 23 w 35"/>
                        <a:gd name="T25" fmla="*/ 19 h 47"/>
                        <a:gd name="T26" fmla="*/ 34 w 35"/>
                        <a:gd name="T27" fmla="*/ 29 h 47"/>
                        <a:gd name="T28" fmla="*/ 34 w 35"/>
                        <a:gd name="T29" fmla="*/ 34 h 47"/>
                        <a:gd name="T30" fmla="*/ 23 w 35"/>
                        <a:gd name="T31" fmla="*/ 41 h 47"/>
                        <a:gd name="T32" fmla="*/ 22 w 35"/>
                        <a:gd name="T33" fmla="*/ 41 h 47"/>
                        <a:gd name="T34" fmla="*/ 22 w 35"/>
                        <a:gd name="T35" fmla="*/ 41 h 47"/>
                        <a:gd name="T36" fmla="*/ 22 w 35"/>
                        <a:gd name="T37" fmla="*/ 43 h 47"/>
                        <a:gd name="T38" fmla="*/ 17 w 35"/>
                        <a:gd name="T39" fmla="*/ 47 h 47"/>
                        <a:gd name="T40" fmla="*/ 13 w 35"/>
                        <a:gd name="T41" fmla="*/ 43 h 47"/>
                        <a:gd name="T42" fmla="*/ 13 w 35"/>
                        <a:gd name="T43" fmla="*/ 41 h 47"/>
                        <a:gd name="T44" fmla="*/ 4 w 35"/>
                        <a:gd name="T45" fmla="*/ 41 h 47"/>
                        <a:gd name="T46" fmla="*/ 0 w 35"/>
                        <a:gd name="T47" fmla="*/ 38 h 47"/>
                        <a:gd name="T48" fmla="*/ 2 w 35"/>
                        <a:gd name="T49" fmla="*/ 33 h 47"/>
                        <a:gd name="T50" fmla="*/ 5 w 35"/>
                        <a:gd name="T51" fmla="*/ 32 h 47"/>
                        <a:gd name="T52" fmla="*/ 24 w 35"/>
                        <a:gd name="T53" fmla="*/ 32 h 47"/>
                        <a:gd name="T54" fmla="*/ 26 w 35"/>
                        <a:gd name="T55" fmla="*/ 30 h 47"/>
                        <a:gd name="T56" fmla="*/ 24 w 35"/>
                        <a:gd name="T57" fmla="*/ 28 h 47"/>
                        <a:gd name="T58" fmla="*/ 11 w 35"/>
                        <a:gd name="T59" fmla="*/ 28 h 47"/>
                        <a:gd name="T60" fmla="*/ 0 w 35"/>
                        <a:gd name="T61" fmla="*/ 18 h 47"/>
                        <a:gd name="T62" fmla="*/ 1 w 35"/>
                        <a:gd name="T63" fmla="*/ 14 h 47"/>
                        <a:gd name="T64" fmla="*/ 12 w 35"/>
                        <a:gd name="T65" fmla="*/ 7 h 47"/>
                        <a:gd name="T66" fmla="*/ 13 w 35"/>
                        <a:gd name="T67"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 h="47">
                          <a:moveTo>
                            <a:pt x="13" y="7"/>
                          </a:moveTo>
                          <a:cubicBezTo>
                            <a:pt x="13" y="6"/>
                            <a:pt x="13" y="5"/>
                            <a:pt x="13" y="4"/>
                          </a:cubicBezTo>
                          <a:cubicBezTo>
                            <a:pt x="13" y="2"/>
                            <a:pt x="15" y="0"/>
                            <a:pt x="17" y="0"/>
                          </a:cubicBezTo>
                          <a:cubicBezTo>
                            <a:pt x="20" y="0"/>
                            <a:pt x="21" y="2"/>
                            <a:pt x="22" y="4"/>
                          </a:cubicBezTo>
                          <a:cubicBezTo>
                            <a:pt x="22" y="5"/>
                            <a:pt x="22" y="6"/>
                            <a:pt x="22" y="7"/>
                          </a:cubicBezTo>
                          <a:cubicBezTo>
                            <a:pt x="25" y="7"/>
                            <a:pt x="27" y="6"/>
                            <a:pt x="30" y="7"/>
                          </a:cubicBezTo>
                          <a:cubicBezTo>
                            <a:pt x="32" y="7"/>
                            <a:pt x="33" y="7"/>
                            <a:pt x="34" y="9"/>
                          </a:cubicBezTo>
                          <a:cubicBezTo>
                            <a:pt x="35" y="11"/>
                            <a:pt x="35" y="12"/>
                            <a:pt x="34" y="13"/>
                          </a:cubicBezTo>
                          <a:cubicBezTo>
                            <a:pt x="33" y="15"/>
                            <a:pt x="31" y="15"/>
                            <a:pt x="30" y="15"/>
                          </a:cubicBezTo>
                          <a:cubicBezTo>
                            <a:pt x="23" y="15"/>
                            <a:pt x="17" y="15"/>
                            <a:pt x="11" y="15"/>
                          </a:cubicBezTo>
                          <a:cubicBezTo>
                            <a:pt x="9" y="15"/>
                            <a:pt x="9" y="16"/>
                            <a:pt x="9" y="17"/>
                          </a:cubicBezTo>
                          <a:cubicBezTo>
                            <a:pt x="9" y="19"/>
                            <a:pt x="9" y="19"/>
                            <a:pt x="11" y="19"/>
                          </a:cubicBezTo>
                          <a:cubicBezTo>
                            <a:pt x="15" y="19"/>
                            <a:pt x="19" y="19"/>
                            <a:pt x="23" y="19"/>
                          </a:cubicBezTo>
                          <a:cubicBezTo>
                            <a:pt x="28" y="19"/>
                            <a:pt x="34" y="24"/>
                            <a:pt x="34" y="29"/>
                          </a:cubicBezTo>
                          <a:cubicBezTo>
                            <a:pt x="35" y="31"/>
                            <a:pt x="34" y="32"/>
                            <a:pt x="34" y="34"/>
                          </a:cubicBezTo>
                          <a:cubicBezTo>
                            <a:pt x="31" y="38"/>
                            <a:pt x="28" y="41"/>
                            <a:pt x="23" y="41"/>
                          </a:cubicBezTo>
                          <a:cubicBezTo>
                            <a:pt x="22" y="41"/>
                            <a:pt x="22" y="41"/>
                            <a:pt x="22" y="41"/>
                          </a:cubicBezTo>
                          <a:cubicBezTo>
                            <a:pt x="22" y="41"/>
                            <a:pt x="22" y="41"/>
                            <a:pt x="22" y="41"/>
                          </a:cubicBezTo>
                          <a:cubicBezTo>
                            <a:pt x="22" y="42"/>
                            <a:pt x="22" y="42"/>
                            <a:pt x="22" y="43"/>
                          </a:cubicBezTo>
                          <a:cubicBezTo>
                            <a:pt x="21" y="46"/>
                            <a:pt x="20" y="47"/>
                            <a:pt x="17" y="47"/>
                          </a:cubicBezTo>
                          <a:cubicBezTo>
                            <a:pt x="15" y="47"/>
                            <a:pt x="13" y="46"/>
                            <a:pt x="13" y="43"/>
                          </a:cubicBezTo>
                          <a:cubicBezTo>
                            <a:pt x="13" y="42"/>
                            <a:pt x="13" y="42"/>
                            <a:pt x="13" y="41"/>
                          </a:cubicBezTo>
                          <a:cubicBezTo>
                            <a:pt x="10" y="41"/>
                            <a:pt x="7" y="41"/>
                            <a:pt x="4" y="41"/>
                          </a:cubicBezTo>
                          <a:cubicBezTo>
                            <a:pt x="2" y="41"/>
                            <a:pt x="1" y="40"/>
                            <a:pt x="0" y="38"/>
                          </a:cubicBezTo>
                          <a:cubicBezTo>
                            <a:pt x="0" y="36"/>
                            <a:pt x="0" y="34"/>
                            <a:pt x="2" y="33"/>
                          </a:cubicBezTo>
                          <a:cubicBezTo>
                            <a:pt x="3" y="33"/>
                            <a:pt x="4" y="32"/>
                            <a:pt x="5" y="32"/>
                          </a:cubicBezTo>
                          <a:cubicBezTo>
                            <a:pt x="11" y="32"/>
                            <a:pt x="17" y="32"/>
                            <a:pt x="24" y="32"/>
                          </a:cubicBezTo>
                          <a:cubicBezTo>
                            <a:pt x="25" y="32"/>
                            <a:pt x="26" y="32"/>
                            <a:pt x="26" y="30"/>
                          </a:cubicBezTo>
                          <a:cubicBezTo>
                            <a:pt x="26" y="29"/>
                            <a:pt x="25" y="28"/>
                            <a:pt x="24" y="28"/>
                          </a:cubicBezTo>
                          <a:cubicBezTo>
                            <a:pt x="20" y="28"/>
                            <a:pt x="15" y="28"/>
                            <a:pt x="11" y="28"/>
                          </a:cubicBezTo>
                          <a:cubicBezTo>
                            <a:pt x="6" y="28"/>
                            <a:pt x="1" y="24"/>
                            <a:pt x="0" y="18"/>
                          </a:cubicBezTo>
                          <a:cubicBezTo>
                            <a:pt x="0" y="17"/>
                            <a:pt x="0" y="15"/>
                            <a:pt x="1" y="14"/>
                          </a:cubicBezTo>
                          <a:cubicBezTo>
                            <a:pt x="2" y="10"/>
                            <a:pt x="7" y="6"/>
                            <a:pt x="12" y="7"/>
                          </a:cubicBezTo>
                          <a:cubicBezTo>
                            <a:pt x="12" y="7"/>
                            <a:pt x="12" y="7"/>
                            <a:pt x="13" y="7"/>
                          </a:cubicBezTo>
                          <a:close/>
                        </a:path>
                      </a:pathLst>
                    </a:custGeom>
                    <a:solidFill>
                      <a:srgbClr val="FBAF1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6" name="Group 425">
                    <a:extLst>
                      <a:ext uri="{FF2B5EF4-FFF2-40B4-BE49-F238E27FC236}">
                        <a16:creationId xmlns:a16="http://schemas.microsoft.com/office/drawing/2014/main" id="{AB88B841-6216-48F3-A5E9-EED601FE62AD}"/>
                      </a:ext>
                    </a:extLst>
                  </p:cNvPr>
                  <p:cNvGrpSpPr/>
                  <p:nvPr/>
                </p:nvGrpSpPr>
                <p:grpSpPr>
                  <a:xfrm>
                    <a:off x="3425825" y="1042988"/>
                    <a:ext cx="288925" cy="387350"/>
                    <a:chOff x="3425825" y="1042988"/>
                    <a:chExt cx="288925" cy="387350"/>
                  </a:xfrm>
                </p:grpSpPr>
                <p:sp>
                  <p:nvSpPr>
                    <p:cNvPr id="380" name="Freeform 165">
                      <a:extLst>
                        <a:ext uri="{FF2B5EF4-FFF2-40B4-BE49-F238E27FC236}">
                          <a16:creationId xmlns:a16="http://schemas.microsoft.com/office/drawing/2014/main" id="{09FC4909-B912-435B-94E1-68AF41E688A4}"/>
                        </a:ext>
                      </a:extLst>
                    </p:cNvPr>
                    <p:cNvSpPr>
                      <a:spLocks noEditPoints="1"/>
                    </p:cNvSpPr>
                    <p:nvPr/>
                  </p:nvSpPr>
                  <p:spPr bwMode="auto">
                    <a:xfrm>
                      <a:off x="3425825" y="1042988"/>
                      <a:ext cx="288925" cy="387350"/>
                    </a:xfrm>
                    <a:custGeom>
                      <a:avLst/>
                      <a:gdLst>
                        <a:gd name="T0" fmla="*/ 23 w 91"/>
                        <a:gd name="T1" fmla="*/ 14 h 122"/>
                        <a:gd name="T2" fmla="*/ 24 w 91"/>
                        <a:gd name="T3" fmla="*/ 10 h 122"/>
                        <a:gd name="T4" fmla="*/ 31 w 91"/>
                        <a:gd name="T5" fmla="*/ 6 h 122"/>
                        <a:gd name="T6" fmla="*/ 37 w 91"/>
                        <a:gd name="T7" fmla="*/ 6 h 122"/>
                        <a:gd name="T8" fmla="*/ 39 w 91"/>
                        <a:gd name="T9" fmla="*/ 5 h 122"/>
                        <a:gd name="T10" fmla="*/ 52 w 91"/>
                        <a:gd name="T11" fmla="*/ 5 h 122"/>
                        <a:gd name="T12" fmla="*/ 54 w 91"/>
                        <a:gd name="T13" fmla="*/ 6 h 122"/>
                        <a:gd name="T14" fmla="*/ 60 w 91"/>
                        <a:gd name="T15" fmla="*/ 6 h 122"/>
                        <a:gd name="T16" fmla="*/ 68 w 91"/>
                        <a:gd name="T17" fmla="*/ 13 h 122"/>
                        <a:gd name="T18" fmla="*/ 69 w 91"/>
                        <a:gd name="T19" fmla="*/ 14 h 122"/>
                        <a:gd name="T20" fmla="*/ 77 w 91"/>
                        <a:gd name="T21" fmla="*/ 14 h 122"/>
                        <a:gd name="T22" fmla="*/ 83 w 91"/>
                        <a:gd name="T23" fmla="*/ 14 h 122"/>
                        <a:gd name="T24" fmla="*/ 91 w 91"/>
                        <a:gd name="T25" fmla="*/ 22 h 122"/>
                        <a:gd name="T26" fmla="*/ 91 w 91"/>
                        <a:gd name="T27" fmla="*/ 103 h 122"/>
                        <a:gd name="T28" fmla="*/ 91 w 91"/>
                        <a:gd name="T29" fmla="*/ 114 h 122"/>
                        <a:gd name="T30" fmla="*/ 83 w 91"/>
                        <a:gd name="T31" fmla="*/ 122 h 122"/>
                        <a:gd name="T32" fmla="*/ 8 w 91"/>
                        <a:gd name="T33" fmla="*/ 122 h 122"/>
                        <a:gd name="T34" fmla="*/ 1 w 91"/>
                        <a:gd name="T35" fmla="*/ 114 h 122"/>
                        <a:gd name="T36" fmla="*/ 1 w 91"/>
                        <a:gd name="T37" fmla="*/ 42 h 122"/>
                        <a:gd name="T38" fmla="*/ 0 w 91"/>
                        <a:gd name="T39" fmla="*/ 23 h 122"/>
                        <a:gd name="T40" fmla="*/ 9 w 91"/>
                        <a:gd name="T41" fmla="*/ 14 h 122"/>
                        <a:gd name="T42" fmla="*/ 23 w 91"/>
                        <a:gd name="T43" fmla="*/ 14 h 122"/>
                        <a:gd name="T44" fmla="*/ 23 w 91"/>
                        <a:gd name="T45" fmla="*/ 19 h 122"/>
                        <a:gd name="T46" fmla="*/ 22 w 91"/>
                        <a:gd name="T47" fmla="*/ 19 h 122"/>
                        <a:gd name="T48" fmla="*/ 9 w 91"/>
                        <a:gd name="T49" fmla="*/ 19 h 122"/>
                        <a:gd name="T50" fmla="*/ 6 w 91"/>
                        <a:gd name="T51" fmla="*/ 22 h 122"/>
                        <a:gd name="T52" fmla="*/ 6 w 91"/>
                        <a:gd name="T53" fmla="*/ 114 h 122"/>
                        <a:gd name="T54" fmla="*/ 9 w 91"/>
                        <a:gd name="T55" fmla="*/ 117 h 122"/>
                        <a:gd name="T56" fmla="*/ 83 w 91"/>
                        <a:gd name="T57" fmla="*/ 117 h 122"/>
                        <a:gd name="T58" fmla="*/ 86 w 91"/>
                        <a:gd name="T59" fmla="*/ 114 h 122"/>
                        <a:gd name="T60" fmla="*/ 86 w 91"/>
                        <a:gd name="T61" fmla="*/ 105 h 122"/>
                        <a:gd name="T62" fmla="*/ 86 w 91"/>
                        <a:gd name="T63" fmla="*/ 22 h 122"/>
                        <a:gd name="T64" fmla="*/ 83 w 91"/>
                        <a:gd name="T65" fmla="*/ 19 h 122"/>
                        <a:gd name="T66" fmla="*/ 70 w 91"/>
                        <a:gd name="T67" fmla="*/ 19 h 122"/>
                        <a:gd name="T68" fmla="*/ 68 w 91"/>
                        <a:gd name="T69" fmla="*/ 19 h 122"/>
                        <a:gd name="T70" fmla="*/ 68 w 91"/>
                        <a:gd name="T71" fmla="*/ 26 h 122"/>
                        <a:gd name="T72" fmla="*/ 23 w 91"/>
                        <a:gd name="T73" fmla="*/ 26 h 122"/>
                        <a:gd name="T74" fmla="*/ 23 w 91"/>
                        <a:gd name="T75" fmla="*/ 19 h 122"/>
                        <a:gd name="T76" fmla="*/ 63 w 91"/>
                        <a:gd name="T77" fmla="*/ 21 h 122"/>
                        <a:gd name="T78" fmla="*/ 63 w 91"/>
                        <a:gd name="T79" fmla="*/ 14 h 122"/>
                        <a:gd name="T80" fmla="*/ 61 w 91"/>
                        <a:gd name="T81" fmla="*/ 11 h 122"/>
                        <a:gd name="T82" fmla="*/ 54 w 91"/>
                        <a:gd name="T83" fmla="*/ 11 h 122"/>
                        <a:gd name="T84" fmla="*/ 48 w 91"/>
                        <a:gd name="T85" fmla="*/ 8 h 122"/>
                        <a:gd name="T86" fmla="*/ 43 w 91"/>
                        <a:gd name="T87" fmla="*/ 8 h 122"/>
                        <a:gd name="T88" fmla="*/ 37 w 91"/>
                        <a:gd name="T89" fmla="*/ 11 h 122"/>
                        <a:gd name="T90" fmla="*/ 31 w 91"/>
                        <a:gd name="T91" fmla="*/ 11 h 122"/>
                        <a:gd name="T92" fmla="*/ 28 w 91"/>
                        <a:gd name="T93" fmla="*/ 13 h 122"/>
                        <a:gd name="T94" fmla="*/ 28 w 91"/>
                        <a:gd name="T95" fmla="*/ 21 h 122"/>
                        <a:gd name="T96" fmla="*/ 63 w 91"/>
                        <a:gd name="T97" fmla="*/ 2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91" h="122">
                          <a:moveTo>
                            <a:pt x="23" y="14"/>
                          </a:moveTo>
                          <a:cubicBezTo>
                            <a:pt x="23" y="13"/>
                            <a:pt x="24" y="11"/>
                            <a:pt x="24" y="10"/>
                          </a:cubicBezTo>
                          <a:cubicBezTo>
                            <a:pt x="26" y="8"/>
                            <a:pt x="28" y="6"/>
                            <a:pt x="31" y="6"/>
                          </a:cubicBezTo>
                          <a:cubicBezTo>
                            <a:pt x="33" y="6"/>
                            <a:pt x="35" y="6"/>
                            <a:pt x="37" y="6"/>
                          </a:cubicBezTo>
                          <a:cubicBezTo>
                            <a:pt x="38" y="6"/>
                            <a:pt x="39" y="6"/>
                            <a:pt x="39" y="5"/>
                          </a:cubicBezTo>
                          <a:cubicBezTo>
                            <a:pt x="42" y="0"/>
                            <a:pt x="49" y="0"/>
                            <a:pt x="52" y="5"/>
                          </a:cubicBezTo>
                          <a:cubicBezTo>
                            <a:pt x="53" y="6"/>
                            <a:pt x="53" y="6"/>
                            <a:pt x="54" y="6"/>
                          </a:cubicBezTo>
                          <a:cubicBezTo>
                            <a:pt x="56" y="6"/>
                            <a:pt x="58" y="6"/>
                            <a:pt x="60" y="6"/>
                          </a:cubicBezTo>
                          <a:cubicBezTo>
                            <a:pt x="64" y="6"/>
                            <a:pt x="68" y="9"/>
                            <a:pt x="68" y="13"/>
                          </a:cubicBezTo>
                          <a:cubicBezTo>
                            <a:pt x="69" y="14"/>
                            <a:pt x="69" y="14"/>
                            <a:pt x="69" y="14"/>
                          </a:cubicBezTo>
                          <a:cubicBezTo>
                            <a:pt x="71" y="14"/>
                            <a:pt x="74" y="14"/>
                            <a:pt x="77" y="14"/>
                          </a:cubicBezTo>
                          <a:cubicBezTo>
                            <a:pt x="79" y="14"/>
                            <a:pt x="81" y="14"/>
                            <a:pt x="83" y="14"/>
                          </a:cubicBezTo>
                          <a:cubicBezTo>
                            <a:pt x="88" y="14"/>
                            <a:pt x="91" y="17"/>
                            <a:pt x="91" y="22"/>
                          </a:cubicBezTo>
                          <a:cubicBezTo>
                            <a:pt x="91" y="49"/>
                            <a:pt x="91" y="76"/>
                            <a:pt x="91" y="103"/>
                          </a:cubicBezTo>
                          <a:cubicBezTo>
                            <a:pt x="91" y="107"/>
                            <a:pt x="91" y="111"/>
                            <a:pt x="91" y="114"/>
                          </a:cubicBezTo>
                          <a:cubicBezTo>
                            <a:pt x="91" y="119"/>
                            <a:pt x="88" y="122"/>
                            <a:pt x="83" y="122"/>
                          </a:cubicBezTo>
                          <a:cubicBezTo>
                            <a:pt x="58" y="122"/>
                            <a:pt x="33" y="122"/>
                            <a:pt x="8" y="122"/>
                          </a:cubicBezTo>
                          <a:cubicBezTo>
                            <a:pt x="4" y="122"/>
                            <a:pt x="1" y="119"/>
                            <a:pt x="1" y="114"/>
                          </a:cubicBezTo>
                          <a:cubicBezTo>
                            <a:pt x="1" y="90"/>
                            <a:pt x="1" y="66"/>
                            <a:pt x="1" y="42"/>
                          </a:cubicBezTo>
                          <a:cubicBezTo>
                            <a:pt x="1" y="36"/>
                            <a:pt x="1" y="29"/>
                            <a:pt x="0" y="23"/>
                          </a:cubicBezTo>
                          <a:cubicBezTo>
                            <a:pt x="0" y="18"/>
                            <a:pt x="4" y="14"/>
                            <a:pt x="9" y="14"/>
                          </a:cubicBezTo>
                          <a:cubicBezTo>
                            <a:pt x="14" y="14"/>
                            <a:pt x="18" y="14"/>
                            <a:pt x="23" y="14"/>
                          </a:cubicBezTo>
                          <a:close/>
                          <a:moveTo>
                            <a:pt x="23" y="19"/>
                          </a:moveTo>
                          <a:cubicBezTo>
                            <a:pt x="23" y="19"/>
                            <a:pt x="22" y="19"/>
                            <a:pt x="22" y="19"/>
                          </a:cubicBezTo>
                          <a:cubicBezTo>
                            <a:pt x="17" y="19"/>
                            <a:pt x="13" y="19"/>
                            <a:pt x="9" y="19"/>
                          </a:cubicBezTo>
                          <a:cubicBezTo>
                            <a:pt x="6" y="19"/>
                            <a:pt x="6" y="20"/>
                            <a:pt x="6" y="22"/>
                          </a:cubicBezTo>
                          <a:cubicBezTo>
                            <a:pt x="6" y="53"/>
                            <a:pt x="6" y="83"/>
                            <a:pt x="6" y="114"/>
                          </a:cubicBezTo>
                          <a:cubicBezTo>
                            <a:pt x="6" y="117"/>
                            <a:pt x="6" y="117"/>
                            <a:pt x="9" y="117"/>
                          </a:cubicBezTo>
                          <a:cubicBezTo>
                            <a:pt x="33" y="117"/>
                            <a:pt x="58" y="117"/>
                            <a:pt x="83" y="117"/>
                          </a:cubicBezTo>
                          <a:cubicBezTo>
                            <a:pt x="85" y="117"/>
                            <a:pt x="86" y="117"/>
                            <a:pt x="86" y="114"/>
                          </a:cubicBezTo>
                          <a:cubicBezTo>
                            <a:pt x="86" y="111"/>
                            <a:pt x="86" y="108"/>
                            <a:pt x="86" y="105"/>
                          </a:cubicBezTo>
                          <a:cubicBezTo>
                            <a:pt x="86" y="77"/>
                            <a:pt x="86" y="50"/>
                            <a:pt x="86" y="22"/>
                          </a:cubicBezTo>
                          <a:cubicBezTo>
                            <a:pt x="86" y="20"/>
                            <a:pt x="85" y="19"/>
                            <a:pt x="83" y="19"/>
                          </a:cubicBezTo>
                          <a:cubicBezTo>
                            <a:pt x="79" y="19"/>
                            <a:pt x="74" y="19"/>
                            <a:pt x="70" y="19"/>
                          </a:cubicBezTo>
                          <a:cubicBezTo>
                            <a:pt x="69" y="19"/>
                            <a:pt x="69" y="19"/>
                            <a:pt x="68" y="19"/>
                          </a:cubicBezTo>
                          <a:cubicBezTo>
                            <a:pt x="68" y="22"/>
                            <a:pt x="68" y="24"/>
                            <a:pt x="68" y="26"/>
                          </a:cubicBezTo>
                          <a:cubicBezTo>
                            <a:pt x="53" y="26"/>
                            <a:pt x="38" y="26"/>
                            <a:pt x="23" y="26"/>
                          </a:cubicBezTo>
                          <a:cubicBezTo>
                            <a:pt x="23" y="24"/>
                            <a:pt x="23" y="22"/>
                            <a:pt x="23" y="19"/>
                          </a:cubicBezTo>
                          <a:close/>
                          <a:moveTo>
                            <a:pt x="63" y="21"/>
                          </a:moveTo>
                          <a:cubicBezTo>
                            <a:pt x="63" y="19"/>
                            <a:pt x="63" y="17"/>
                            <a:pt x="63" y="14"/>
                          </a:cubicBezTo>
                          <a:cubicBezTo>
                            <a:pt x="63" y="12"/>
                            <a:pt x="63" y="11"/>
                            <a:pt x="61" y="11"/>
                          </a:cubicBezTo>
                          <a:cubicBezTo>
                            <a:pt x="59" y="11"/>
                            <a:pt x="57" y="11"/>
                            <a:pt x="54" y="11"/>
                          </a:cubicBezTo>
                          <a:cubicBezTo>
                            <a:pt x="52" y="12"/>
                            <a:pt x="50" y="10"/>
                            <a:pt x="48" y="8"/>
                          </a:cubicBezTo>
                          <a:cubicBezTo>
                            <a:pt x="47" y="6"/>
                            <a:pt x="45" y="6"/>
                            <a:pt x="43" y="8"/>
                          </a:cubicBezTo>
                          <a:cubicBezTo>
                            <a:pt x="42" y="10"/>
                            <a:pt x="40" y="12"/>
                            <a:pt x="37" y="11"/>
                          </a:cubicBezTo>
                          <a:cubicBezTo>
                            <a:pt x="35" y="11"/>
                            <a:pt x="33" y="11"/>
                            <a:pt x="31" y="11"/>
                          </a:cubicBezTo>
                          <a:cubicBezTo>
                            <a:pt x="29" y="12"/>
                            <a:pt x="28" y="12"/>
                            <a:pt x="28" y="13"/>
                          </a:cubicBezTo>
                          <a:cubicBezTo>
                            <a:pt x="28" y="16"/>
                            <a:pt x="28" y="19"/>
                            <a:pt x="28" y="21"/>
                          </a:cubicBezTo>
                          <a:cubicBezTo>
                            <a:pt x="40" y="21"/>
                            <a:pt x="52" y="21"/>
                            <a:pt x="63" y="2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1" name="Freeform 166">
                      <a:extLst>
                        <a:ext uri="{FF2B5EF4-FFF2-40B4-BE49-F238E27FC236}">
                          <a16:creationId xmlns:a16="http://schemas.microsoft.com/office/drawing/2014/main" id="{B221B049-3B78-4E95-B0DF-6888AB1DDCE0}"/>
                        </a:ext>
                      </a:extLst>
                    </p:cNvPr>
                    <p:cNvSpPr>
                      <a:spLocks/>
                    </p:cNvSpPr>
                    <p:nvPr/>
                  </p:nvSpPr>
                  <p:spPr bwMode="auto">
                    <a:xfrm>
                      <a:off x="3571875" y="1166813"/>
                      <a:ext cx="101600" cy="15875"/>
                    </a:xfrm>
                    <a:custGeom>
                      <a:avLst/>
                      <a:gdLst>
                        <a:gd name="T0" fmla="*/ 32 w 32"/>
                        <a:gd name="T1" fmla="*/ 0 h 5"/>
                        <a:gd name="T2" fmla="*/ 32 w 32"/>
                        <a:gd name="T3" fmla="*/ 5 h 5"/>
                        <a:gd name="T4" fmla="*/ 0 w 32"/>
                        <a:gd name="T5" fmla="*/ 5 h 5"/>
                        <a:gd name="T6" fmla="*/ 0 w 32"/>
                        <a:gd name="T7" fmla="*/ 0 h 5"/>
                        <a:gd name="T8" fmla="*/ 32 w 32"/>
                        <a:gd name="T9" fmla="*/ 0 h 5"/>
                      </a:gdLst>
                      <a:ahLst/>
                      <a:cxnLst>
                        <a:cxn ang="0">
                          <a:pos x="T0" y="T1"/>
                        </a:cxn>
                        <a:cxn ang="0">
                          <a:pos x="T2" y="T3"/>
                        </a:cxn>
                        <a:cxn ang="0">
                          <a:pos x="T4" y="T5"/>
                        </a:cxn>
                        <a:cxn ang="0">
                          <a:pos x="T6" y="T7"/>
                        </a:cxn>
                        <a:cxn ang="0">
                          <a:pos x="T8" y="T9"/>
                        </a:cxn>
                      </a:cxnLst>
                      <a:rect l="0" t="0" r="r" b="b"/>
                      <a:pathLst>
                        <a:path w="32" h="5">
                          <a:moveTo>
                            <a:pt x="32" y="0"/>
                          </a:moveTo>
                          <a:cubicBezTo>
                            <a:pt x="32" y="2"/>
                            <a:pt x="32" y="3"/>
                            <a:pt x="32" y="5"/>
                          </a:cubicBezTo>
                          <a:cubicBezTo>
                            <a:pt x="22" y="5"/>
                            <a:pt x="11" y="5"/>
                            <a:pt x="0" y="5"/>
                          </a:cubicBezTo>
                          <a:cubicBezTo>
                            <a:pt x="0" y="4"/>
                            <a:pt x="0" y="2"/>
                            <a:pt x="0" y="0"/>
                          </a:cubicBezTo>
                          <a:cubicBezTo>
                            <a:pt x="11" y="0"/>
                            <a:pt x="22" y="0"/>
                            <a:pt x="32"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2" name="Freeform 167">
                      <a:extLst>
                        <a:ext uri="{FF2B5EF4-FFF2-40B4-BE49-F238E27FC236}">
                          <a16:creationId xmlns:a16="http://schemas.microsoft.com/office/drawing/2014/main" id="{A63BF253-0051-415A-BCAC-02FF85EFBE49}"/>
                        </a:ext>
                      </a:extLst>
                    </p:cNvPr>
                    <p:cNvSpPr>
                      <a:spLocks/>
                    </p:cNvSpPr>
                    <p:nvPr/>
                  </p:nvSpPr>
                  <p:spPr bwMode="auto">
                    <a:xfrm>
                      <a:off x="3571875" y="1246188"/>
                      <a:ext cx="101600" cy="15875"/>
                    </a:xfrm>
                    <a:custGeom>
                      <a:avLst/>
                      <a:gdLst>
                        <a:gd name="T0" fmla="*/ 32 w 32"/>
                        <a:gd name="T1" fmla="*/ 5 h 5"/>
                        <a:gd name="T2" fmla="*/ 0 w 32"/>
                        <a:gd name="T3" fmla="*/ 5 h 5"/>
                        <a:gd name="T4" fmla="*/ 0 w 32"/>
                        <a:gd name="T5" fmla="*/ 0 h 5"/>
                        <a:gd name="T6" fmla="*/ 32 w 32"/>
                        <a:gd name="T7" fmla="*/ 0 h 5"/>
                        <a:gd name="T8" fmla="*/ 32 w 32"/>
                        <a:gd name="T9" fmla="*/ 5 h 5"/>
                      </a:gdLst>
                      <a:ahLst/>
                      <a:cxnLst>
                        <a:cxn ang="0">
                          <a:pos x="T0" y="T1"/>
                        </a:cxn>
                        <a:cxn ang="0">
                          <a:pos x="T2" y="T3"/>
                        </a:cxn>
                        <a:cxn ang="0">
                          <a:pos x="T4" y="T5"/>
                        </a:cxn>
                        <a:cxn ang="0">
                          <a:pos x="T6" y="T7"/>
                        </a:cxn>
                        <a:cxn ang="0">
                          <a:pos x="T8" y="T9"/>
                        </a:cxn>
                      </a:cxnLst>
                      <a:rect l="0" t="0" r="r" b="b"/>
                      <a:pathLst>
                        <a:path w="32" h="5">
                          <a:moveTo>
                            <a:pt x="32" y="5"/>
                          </a:moveTo>
                          <a:cubicBezTo>
                            <a:pt x="22" y="5"/>
                            <a:pt x="11" y="5"/>
                            <a:pt x="0" y="5"/>
                          </a:cubicBezTo>
                          <a:cubicBezTo>
                            <a:pt x="0" y="4"/>
                            <a:pt x="0" y="2"/>
                            <a:pt x="0" y="0"/>
                          </a:cubicBezTo>
                          <a:cubicBezTo>
                            <a:pt x="11" y="0"/>
                            <a:pt x="22" y="0"/>
                            <a:pt x="32" y="0"/>
                          </a:cubicBezTo>
                          <a:cubicBezTo>
                            <a:pt x="32" y="2"/>
                            <a:pt x="32" y="4"/>
                            <a:pt x="32" y="5"/>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3" name="Freeform 168">
                      <a:extLst>
                        <a:ext uri="{FF2B5EF4-FFF2-40B4-BE49-F238E27FC236}">
                          <a16:creationId xmlns:a16="http://schemas.microsoft.com/office/drawing/2014/main" id="{5DA6B8AC-F301-4B73-A44A-00F842DC35D0}"/>
                        </a:ext>
                      </a:extLst>
                    </p:cNvPr>
                    <p:cNvSpPr>
                      <a:spLocks/>
                    </p:cNvSpPr>
                    <p:nvPr/>
                  </p:nvSpPr>
                  <p:spPr bwMode="auto">
                    <a:xfrm>
                      <a:off x="3571875" y="1277938"/>
                      <a:ext cx="101600" cy="15875"/>
                    </a:xfrm>
                    <a:custGeom>
                      <a:avLst/>
                      <a:gdLst>
                        <a:gd name="T0" fmla="*/ 0 w 32"/>
                        <a:gd name="T1" fmla="*/ 5 h 5"/>
                        <a:gd name="T2" fmla="*/ 0 w 32"/>
                        <a:gd name="T3" fmla="*/ 0 h 5"/>
                        <a:gd name="T4" fmla="*/ 32 w 32"/>
                        <a:gd name="T5" fmla="*/ 0 h 5"/>
                        <a:gd name="T6" fmla="*/ 32 w 32"/>
                        <a:gd name="T7" fmla="*/ 5 h 5"/>
                        <a:gd name="T8" fmla="*/ 0 w 32"/>
                        <a:gd name="T9" fmla="*/ 5 h 5"/>
                      </a:gdLst>
                      <a:ahLst/>
                      <a:cxnLst>
                        <a:cxn ang="0">
                          <a:pos x="T0" y="T1"/>
                        </a:cxn>
                        <a:cxn ang="0">
                          <a:pos x="T2" y="T3"/>
                        </a:cxn>
                        <a:cxn ang="0">
                          <a:pos x="T4" y="T5"/>
                        </a:cxn>
                        <a:cxn ang="0">
                          <a:pos x="T6" y="T7"/>
                        </a:cxn>
                        <a:cxn ang="0">
                          <a:pos x="T8" y="T9"/>
                        </a:cxn>
                      </a:cxnLst>
                      <a:rect l="0" t="0" r="r" b="b"/>
                      <a:pathLst>
                        <a:path w="32" h="5">
                          <a:moveTo>
                            <a:pt x="0" y="5"/>
                          </a:moveTo>
                          <a:cubicBezTo>
                            <a:pt x="0" y="4"/>
                            <a:pt x="0" y="2"/>
                            <a:pt x="0" y="0"/>
                          </a:cubicBezTo>
                          <a:cubicBezTo>
                            <a:pt x="11" y="0"/>
                            <a:pt x="22" y="0"/>
                            <a:pt x="32" y="0"/>
                          </a:cubicBezTo>
                          <a:cubicBezTo>
                            <a:pt x="32" y="2"/>
                            <a:pt x="32" y="4"/>
                            <a:pt x="32" y="5"/>
                          </a:cubicBezTo>
                          <a:cubicBezTo>
                            <a:pt x="22" y="5"/>
                            <a:pt x="11" y="5"/>
                            <a:pt x="0" y="5"/>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4" name="Freeform 169">
                      <a:extLst>
                        <a:ext uri="{FF2B5EF4-FFF2-40B4-BE49-F238E27FC236}">
                          <a16:creationId xmlns:a16="http://schemas.microsoft.com/office/drawing/2014/main" id="{B10729DB-A56B-4C72-B9AF-BC38994C15F2}"/>
                        </a:ext>
                      </a:extLst>
                    </p:cNvPr>
                    <p:cNvSpPr>
                      <a:spLocks/>
                    </p:cNvSpPr>
                    <p:nvPr/>
                  </p:nvSpPr>
                  <p:spPr bwMode="auto">
                    <a:xfrm>
                      <a:off x="3571875" y="1328738"/>
                      <a:ext cx="101600" cy="12700"/>
                    </a:xfrm>
                    <a:custGeom>
                      <a:avLst/>
                      <a:gdLst>
                        <a:gd name="T0" fmla="*/ 32 w 32"/>
                        <a:gd name="T1" fmla="*/ 0 h 4"/>
                        <a:gd name="T2" fmla="*/ 32 w 32"/>
                        <a:gd name="T3" fmla="*/ 4 h 4"/>
                        <a:gd name="T4" fmla="*/ 0 w 32"/>
                        <a:gd name="T5" fmla="*/ 4 h 4"/>
                        <a:gd name="T6" fmla="*/ 0 w 32"/>
                        <a:gd name="T7" fmla="*/ 0 h 4"/>
                        <a:gd name="T8" fmla="*/ 32 w 32"/>
                        <a:gd name="T9" fmla="*/ 0 h 4"/>
                      </a:gdLst>
                      <a:ahLst/>
                      <a:cxnLst>
                        <a:cxn ang="0">
                          <a:pos x="T0" y="T1"/>
                        </a:cxn>
                        <a:cxn ang="0">
                          <a:pos x="T2" y="T3"/>
                        </a:cxn>
                        <a:cxn ang="0">
                          <a:pos x="T4" y="T5"/>
                        </a:cxn>
                        <a:cxn ang="0">
                          <a:pos x="T6" y="T7"/>
                        </a:cxn>
                        <a:cxn ang="0">
                          <a:pos x="T8" y="T9"/>
                        </a:cxn>
                      </a:cxnLst>
                      <a:rect l="0" t="0" r="r" b="b"/>
                      <a:pathLst>
                        <a:path w="32" h="4">
                          <a:moveTo>
                            <a:pt x="32" y="0"/>
                          </a:moveTo>
                          <a:cubicBezTo>
                            <a:pt x="32" y="1"/>
                            <a:pt x="32" y="3"/>
                            <a:pt x="32" y="4"/>
                          </a:cubicBezTo>
                          <a:cubicBezTo>
                            <a:pt x="22" y="4"/>
                            <a:pt x="11" y="4"/>
                            <a:pt x="0" y="4"/>
                          </a:cubicBezTo>
                          <a:cubicBezTo>
                            <a:pt x="0" y="3"/>
                            <a:pt x="0" y="1"/>
                            <a:pt x="0" y="0"/>
                          </a:cubicBezTo>
                          <a:cubicBezTo>
                            <a:pt x="11" y="0"/>
                            <a:pt x="22" y="0"/>
                            <a:pt x="32"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5" name="Freeform 170">
                      <a:extLst>
                        <a:ext uri="{FF2B5EF4-FFF2-40B4-BE49-F238E27FC236}">
                          <a16:creationId xmlns:a16="http://schemas.microsoft.com/office/drawing/2014/main" id="{B67213A3-BADA-4AE1-A8A7-28A4773F838B}"/>
                        </a:ext>
                      </a:extLst>
                    </p:cNvPr>
                    <p:cNvSpPr>
                      <a:spLocks/>
                    </p:cNvSpPr>
                    <p:nvPr/>
                  </p:nvSpPr>
                  <p:spPr bwMode="auto">
                    <a:xfrm>
                      <a:off x="3571875" y="1198563"/>
                      <a:ext cx="101600" cy="15875"/>
                    </a:xfrm>
                    <a:custGeom>
                      <a:avLst/>
                      <a:gdLst>
                        <a:gd name="T0" fmla="*/ 32 w 32"/>
                        <a:gd name="T1" fmla="*/ 0 h 5"/>
                        <a:gd name="T2" fmla="*/ 32 w 32"/>
                        <a:gd name="T3" fmla="*/ 5 h 5"/>
                        <a:gd name="T4" fmla="*/ 0 w 32"/>
                        <a:gd name="T5" fmla="*/ 5 h 5"/>
                        <a:gd name="T6" fmla="*/ 0 w 32"/>
                        <a:gd name="T7" fmla="*/ 0 h 5"/>
                        <a:gd name="T8" fmla="*/ 32 w 32"/>
                        <a:gd name="T9" fmla="*/ 0 h 5"/>
                      </a:gdLst>
                      <a:ahLst/>
                      <a:cxnLst>
                        <a:cxn ang="0">
                          <a:pos x="T0" y="T1"/>
                        </a:cxn>
                        <a:cxn ang="0">
                          <a:pos x="T2" y="T3"/>
                        </a:cxn>
                        <a:cxn ang="0">
                          <a:pos x="T4" y="T5"/>
                        </a:cxn>
                        <a:cxn ang="0">
                          <a:pos x="T6" y="T7"/>
                        </a:cxn>
                        <a:cxn ang="0">
                          <a:pos x="T8" y="T9"/>
                        </a:cxn>
                      </a:cxnLst>
                      <a:rect l="0" t="0" r="r" b="b"/>
                      <a:pathLst>
                        <a:path w="32" h="5">
                          <a:moveTo>
                            <a:pt x="32" y="0"/>
                          </a:moveTo>
                          <a:cubicBezTo>
                            <a:pt x="32" y="2"/>
                            <a:pt x="32" y="4"/>
                            <a:pt x="32" y="5"/>
                          </a:cubicBezTo>
                          <a:cubicBezTo>
                            <a:pt x="22" y="5"/>
                            <a:pt x="11" y="5"/>
                            <a:pt x="0" y="5"/>
                          </a:cubicBezTo>
                          <a:cubicBezTo>
                            <a:pt x="0" y="4"/>
                            <a:pt x="0" y="2"/>
                            <a:pt x="0" y="0"/>
                          </a:cubicBezTo>
                          <a:cubicBezTo>
                            <a:pt x="11" y="0"/>
                            <a:pt x="22" y="0"/>
                            <a:pt x="32"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6" name="Freeform 171">
                      <a:extLst>
                        <a:ext uri="{FF2B5EF4-FFF2-40B4-BE49-F238E27FC236}">
                          <a16:creationId xmlns:a16="http://schemas.microsoft.com/office/drawing/2014/main" id="{E65AAE51-6104-4D31-90F0-1E8DDA4BA99E}"/>
                        </a:ext>
                      </a:extLst>
                    </p:cNvPr>
                    <p:cNvSpPr>
                      <a:spLocks/>
                    </p:cNvSpPr>
                    <p:nvPr/>
                  </p:nvSpPr>
                  <p:spPr bwMode="auto">
                    <a:xfrm>
                      <a:off x="3571875" y="1360488"/>
                      <a:ext cx="101600" cy="12700"/>
                    </a:xfrm>
                    <a:custGeom>
                      <a:avLst/>
                      <a:gdLst>
                        <a:gd name="T0" fmla="*/ 0 w 32"/>
                        <a:gd name="T1" fmla="*/ 4 h 4"/>
                        <a:gd name="T2" fmla="*/ 0 w 32"/>
                        <a:gd name="T3" fmla="*/ 0 h 4"/>
                        <a:gd name="T4" fmla="*/ 32 w 32"/>
                        <a:gd name="T5" fmla="*/ 0 h 4"/>
                        <a:gd name="T6" fmla="*/ 32 w 32"/>
                        <a:gd name="T7" fmla="*/ 4 h 4"/>
                        <a:gd name="T8" fmla="*/ 0 w 32"/>
                        <a:gd name="T9" fmla="*/ 4 h 4"/>
                      </a:gdLst>
                      <a:ahLst/>
                      <a:cxnLst>
                        <a:cxn ang="0">
                          <a:pos x="T0" y="T1"/>
                        </a:cxn>
                        <a:cxn ang="0">
                          <a:pos x="T2" y="T3"/>
                        </a:cxn>
                        <a:cxn ang="0">
                          <a:pos x="T4" y="T5"/>
                        </a:cxn>
                        <a:cxn ang="0">
                          <a:pos x="T6" y="T7"/>
                        </a:cxn>
                        <a:cxn ang="0">
                          <a:pos x="T8" y="T9"/>
                        </a:cxn>
                      </a:cxnLst>
                      <a:rect l="0" t="0" r="r" b="b"/>
                      <a:pathLst>
                        <a:path w="32" h="4">
                          <a:moveTo>
                            <a:pt x="0" y="4"/>
                          </a:moveTo>
                          <a:cubicBezTo>
                            <a:pt x="0" y="3"/>
                            <a:pt x="0" y="1"/>
                            <a:pt x="0" y="0"/>
                          </a:cubicBezTo>
                          <a:cubicBezTo>
                            <a:pt x="11" y="0"/>
                            <a:pt x="22" y="0"/>
                            <a:pt x="32" y="0"/>
                          </a:cubicBezTo>
                          <a:cubicBezTo>
                            <a:pt x="32" y="1"/>
                            <a:pt x="32" y="3"/>
                            <a:pt x="32" y="4"/>
                          </a:cubicBezTo>
                          <a:cubicBezTo>
                            <a:pt x="22" y="4"/>
                            <a:pt x="11" y="4"/>
                            <a:pt x="0" y="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7" name="Freeform 172">
                      <a:extLst>
                        <a:ext uri="{FF2B5EF4-FFF2-40B4-BE49-F238E27FC236}">
                          <a16:creationId xmlns:a16="http://schemas.microsoft.com/office/drawing/2014/main" id="{FC9AA723-CFE7-4E03-B525-25BEA2E01E7F}"/>
                        </a:ext>
                      </a:extLst>
                    </p:cNvPr>
                    <p:cNvSpPr>
                      <a:spLocks/>
                    </p:cNvSpPr>
                    <p:nvPr/>
                  </p:nvSpPr>
                  <p:spPr bwMode="auto">
                    <a:xfrm>
                      <a:off x="3463925" y="1160463"/>
                      <a:ext cx="73025" cy="57150"/>
                    </a:xfrm>
                    <a:custGeom>
                      <a:avLst/>
                      <a:gdLst>
                        <a:gd name="T0" fmla="*/ 20 w 23"/>
                        <a:gd name="T1" fmla="*/ 0 h 18"/>
                        <a:gd name="T2" fmla="*/ 23 w 23"/>
                        <a:gd name="T3" fmla="*/ 4 h 18"/>
                        <a:gd name="T4" fmla="*/ 6 w 23"/>
                        <a:gd name="T5" fmla="*/ 18 h 18"/>
                        <a:gd name="T6" fmla="*/ 0 w 23"/>
                        <a:gd name="T7" fmla="*/ 11 h 18"/>
                        <a:gd name="T8" fmla="*/ 3 w 23"/>
                        <a:gd name="T9" fmla="*/ 8 h 18"/>
                        <a:gd name="T10" fmla="*/ 6 w 23"/>
                        <a:gd name="T11" fmla="*/ 11 h 18"/>
                        <a:gd name="T12" fmla="*/ 20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20" y="0"/>
                          </a:moveTo>
                          <a:cubicBezTo>
                            <a:pt x="21" y="2"/>
                            <a:pt x="22" y="3"/>
                            <a:pt x="23" y="4"/>
                          </a:cubicBezTo>
                          <a:cubicBezTo>
                            <a:pt x="17" y="9"/>
                            <a:pt x="12" y="13"/>
                            <a:pt x="6" y="18"/>
                          </a:cubicBezTo>
                          <a:cubicBezTo>
                            <a:pt x="4" y="16"/>
                            <a:pt x="2" y="14"/>
                            <a:pt x="0" y="11"/>
                          </a:cubicBezTo>
                          <a:cubicBezTo>
                            <a:pt x="1" y="10"/>
                            <a:pt x="2" y="9"/>
                            <a:pt x="3" y="8"/>
                          </a:cubicBezTo>
                          <a:cubicBezTo>
                            <a:pt x="4" y="9"/>
                            <a:pt x="5" y="10"/>
                            <a:pt x="6" y="11"/>
                          </a:cubicBezTo>
                          <a:cubicBezTo>
                            <a:pt x="11" y="8"/>
                            <a:pt x="15" y="4"/>
                            <a:pt x="20"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8" name="Freeform 173">
                      <a:extLst>
                        <a:ext uri="{FF2B5EF4-FFF2-40B4-BE49-F238E27FC236}">
                          <a16:creationId xmlns:a16="http://schemas.microsoft.com/office/drawing/2014/main" id="{40F9A20B-0353-4AA3-AE3B-047E547EDB18}"/>
                        </a:ext>
                      </a:extLst>
                    </p:cNvPr>
                    <p:cNvSpPr>
                      <a:spLocks/>
                    </p:cNvSpPr>
                    <p:nvPr/>
                  </p:nvSpPr>
                  <p:spPr bwMode="auto">
                    <a:xfrm>
                      <a:off x="3463925" y="1322388"/>
                      <a:ext cx="73025" cy="53975"/>
                    </a:xfrm>
                    <a:custGeom>
                      <a:avLst/>
                      <a:gdLst>
                        <a:gd name="T0" fmla="*/ 0 w 23"/>
                        <a:gd name="T1" fmla="*/ 11 h 17"/>
                        <a:gd name="T2" fmla="*/ 3 w 23"/>
                        <a:gd name="T3" fmla="*/ 7 h 17"/>
                        <a:gd name="T4" fmla="*/ 6 w 23"/>
                        <a:gd name="T5" fmla="*/ 11 h 17"/>
                        <a:gd name="T6" fmla="*/ 20 w 23"/>
                        <a:gd name="T7" fmla="*/ 0 h 17"/>
                        <a:gd name="T8" fmla="*/ 23 w 23"/>
                        <a:gd name="T9" fmla="*/ 3 h 17"/>
                        <a:gd name="T10" fmla="*/ 6 w 23"/>
                        <a:gd name="T11" fmla="*/ 17 h 17"/>
                        <a:gd name="T12" fmla="*/ 0 w 23"/>
                        <a:gd name="T13" fmla="*/ 11 h 17"/>
                      </a:gdLst>
                      <a:ahLst/>
                      <a:cxnLst>
                        <a:cxn ang="0">
                          <a:pos x="T0" y="T1"/>
                        </a:cxn>
                        <a:cxn ang="0">
                          <a:pos x="T2" y="T3"/>
                        </a:cxn>
                        <a:cxn ang="0">
                          <a:pos x="T4" y="T5"/>
                        </a:cxn>
                        <a:cxn ang="0">
                          <a:pos x="T6" y="T7"/>
                        </a:cxn>
                        <a:cxn ang="0">
                          <a:pos x="T8" y="T9"/>
                        </a:cxn>
                        <a:cxn ang="0">
                          <a:pos x="T10" y="T11"/>
                        </a:cxn>
                        <a:cxn ang="0">
                          <a:pos x="T12" y="T13"/>
                        </a:cxn>
                      </a:cxnLst>
                      <a:rect l="0" t="0" r="r" b="b"/>
                      <a:pathLst>
                        <a:path w="23" h="17">
                          <a:moveTo>
                            <a:pt x="0" y="11"/>
                          </a:moveTo>
                          <a:cubicBezTo>
                            <a:pt x="1" y="10"/>
                            <a:pt x="2" y="9"/>
                            <a:pt x="3" y="7"/>
                          </a:cubicBezTo>
                          <a:cubicBezTo>
                            <a:pt x="4" y="8"/>
                            <a:pt x="5" y="10"/>
                            <a:pt x="6" y="11"/>
                          </a:cubicBezTo>
                          <a:cubicBezTo>
                            <a:pt x="11" y="7"/>
                            <a:pt x="15" y="3"/>
                            <a:pt x="20" y="0"/>
                          </a:cubicBezTo>
                          <a:cubicBezTo>
                            <a:pt x="21" y="1"/>
                            <a:pt x="22" y="2"/>
                            <a:pt x="23" y="3"/>
                          </a:cubicBezTo>
                          <a:cubicBezTo>
                            <a:pt x="17" y="8"/>
                            <a:pt x="12" y="13"/>
                            <a:pt x="6" y="17"/>
                          </a:cubicBezTo>
                          <a:cubicBezTo>
                            <a:pt x="4" y="15"/>
                            <a:pt x="2" y="13"/>
                            <a:pt x="0" y="1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89" name="Freeform 174">
                      <a:extLst>
                        <a:ext uri="{FF2B5EF4-FFF2-40B4-BE49-F238E27FC236}">
                          <a16:creationId xmlns:a16="http://schemas.microsoft.com/office/drawing/2014/main" id="{BC0BAEBE-2849-412A-A358-83037D352289}"/>
                        </a:ext>
                      </a:extLst>
                    </p:cNvPr>
                    <p:cNvSpPr>
                      <a:spLocks/>
                    </p:cNvSpPr>
                    <p:nvPr/>
                  </p:nvSpPr>
                  <p:spPr bwMode="auto">
                    <a:xfrm>
                      <a:off x="3463925" y="1239838"/>
                      <a:ext cx="73025" cy="57150"/>
                    </a:xfrm>
                    <a:custGeom>
                      <a:avLst/>
                      <a:gdLst>
                        <a:gd name="T0" fmla="*/ 20 w 23"/>
                        <a:gd name="T1" fmla="*/ 0 h 18"/>
                        <a:gd name="T2" fmla="*/ 23 w 23"/>
                        <a:gd name="T3" fmla="*/ 4 h 18"/>
                        <a:gd name="T4" fmla="*/ 6 w 23"/>
                        <a:gd name="T5" fmla="*/ 18 h 18"/>
                        <a:gd name="T6" fmla="*/ 0 w 23"/>
                        <a:gd name="T7" fmla="*/ 12 h 18"/>
                        <a:gd name="T8" fmla="*/ 3 w 23"/>
                        <a:gd name="T9" fmla="*/ 8 h 18"/>
                        <a:gd name="T10" fmla="*/ 6 w 23"/>
                        <a:gd name="T11" fmla="*/ 12 h 18"/>
                        <a:gd name="T12" fmla="*/ 20 w 23"/>
                        <a:gd name="T13" fmla="*/ 0 h 18"/>
                      </a:gdLst>
                      <a:ahLst/>
                      <a:cxnLst>
                        <a:cxn ang="0">
                          <a:pos x="T0" y="T1"/>
                        </a:cxn>
                        <a:cxn ang="0">
                          <a:pos x="T2" y="T3"/>
                        </a:cxn>
                        <a:cxn ang="0">
                          <a:pos x="T4" y="T5"/>
                        </a:cxn>
                        <a:cxn ang="0">
                          <a:pos x="T6" y="T7"/>
                        </a:cxn>
                        <a:cxn ang="0">
                          <a:pos x="T8" y="T9"/>
                        </a:cxn>
                        <a:cxn ang="0">
                          <a:pos x="T10" y="T11"/>
                        </a:cxn>
                        <a:cxn ang="0">
                          <a:pos x="T12" y="T13"/>
                        </a:cxn>
                      </a:cxnLst>
                      <a:rect l="0" t="0" r="r" b="b"/>
                      <a:pathLst>
                        <a:path w="23" h="18">
                          <a:moveTo>
                            <a:pt x="20" y="0"/>
                          </a:moveTo>
                          <a:cubicBezTo>
                            <a:pt x="21" y="2"/>
                            <a:pt x="22" y="3"/>
                            <a:pt x="23" y="4"/>
                          </a:cubicBezTo>
                          <a:cubicBezTo>
                            <a:pt x="17" y="9"/>
                            <a:pt x="12" y="14"/>
                            <a:pt x="6" y="18"/>
                          </a:cubicBezTo>
                          <a:cubicBezTo>
                            <a:pt x="4" y="16"/>
                            <a:pt x="2" y="14"/>
                            <a:pt x="0" y="12"/>
                          </a:cubicBezTo>
                          <a:cubicBezTo>
                            <a:pt x="1" y="11"/>
                            <a:pt x="2" y="9"/>
                            <a:pt x="3" y="8"/>
                          </a:cubicBezTo>
                          <a:cubicBezTo>
                            <a:pt x="4" y="9"/>
                            <a:pt x="5" y="10"/>
                            <a:pt x="6" y="12"/>
                          </a:cubicBezTo>
                          <a:cubicBezTo>
                            <a:pt x="11" y="8"/>
                            <a:pt x="15" y="4"/>
                            <a:pt x="20" y="0"/>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390" name="Freeform 175">
                    <a:extLst>
                      <a:ext uri="{FF2B5EF4-FFF2-40B4-BE49-F238E27FC236}">
                        <a16:creationId xmlns:a16="http://schemas.microsoft.com/office/drawing/2014/main" id="{618457C6-6B41-466A-8907-75A63A52D6A1}"/>
                      </a:ext>
                    </a:extLst>
                  </p:cNvPr>
                  <p:cNvSpPr>
                    <a:spLocks noEditPoints="1"/>
                  </p:cNvSpPr>
                  <p:nvPr/>
                </p:nvSpPr>
                <p:spPr bwMode="auto">
                  <a:xfrm>
                    <a:off x="6262687" y="3198114"/>
                    <a:ext cx="365125" cy="413851"/>
                  </a:xfrm>
                  <a:custGeom>
                    <a:avLst/>
                    <a:gdLst>
                      <a:gd name="T0" fmla="*/ 115 w 115"/>
                      <a:gd name="T1" fmla="*/ 58 h 115"/>
                      <a:gd name="T2" fmla="*/ 58 w 115"/>
                      <a:gd name="T3" fmla="*/ 115 h 115"/>
                      <a:gd name="T4" fmla="*/ 0 w 115"/>
                      <a:gd name="T5" fmla="*/ 58 h 115"/>
                      <a:gd name="T6" fmla="*/ 58 w 115"/>
                      <a:gd name="T7" fmla="*/ 0 h 115"/>
                      <a:gd name="T8" fmla="*/ 115 w 115"/>
                      <a:gd name="T9" fmla="*/ 58 h 115"/>
                      <a:gd name="T10" fmla="*/ 58 w 115"/>
                      <a:gd name="T11" fmla="*/ 96 h 115"/>
                      <a:gd name="T12" fmla="*/ 88 w 115"/>
                      <a:gd name="T13" fmla="*/ 86 h 115"/>
                      <a:gd name="T14" fmla="*/ 91 w 115"/>
                      <a:gd name="T15" fmla="*/ 77 h 115"/>
                      <a:gd name="T16" fmla="*/ 82 w 115"/>
                      <a:gd name="T17" fmla="*/ 78 h 115"/>
                      <a:gd name="T18" fmla="*/ 33 w 115"/>
                      <a:gd name="T19" fmla="*/ 78 h 115"/>
                      <a:gd name="T20" fmla="*/ 25 w 115"/>
                      <a:gd name="T21" fmla="*/ 77 h 115"/>
                      <a:gd name="T22" fmla="*/ 28 w 115"/>
                      <a:gd name="T23" fmla="*/ 86 h 115"/>
                      <a:gd name="T24" fmla="*/ 58 w 115"/>
                      <a:gd name="T25" fmla="*/ 96 h 115"/>
                      <a:gd name="T26" fmla="*/ 35 w 115"/>
                      <a:gd name="T27" fmla="*/ 36 h 115"/>
                      <a:gd name="T28" fmla="*/ 25 w 115"/>
                      <a:gd name="T29" fmla="*/ 46 h 115"/>
                      <a:gd name="T30" fmla="*/ 35 w 115"/>
                      <a:gd name="T31" fmla="*/ 56 h 115"/>
                      <a:gd name="T32" fmla="*/ 44 w 115"/>
                      <a:gd name="T33" fmla="*/ 46 h 115"/>
                      <a:gd name="T34" fmla="*/ 35 w 115"/>
                      <a:gd name="T35" fmla="*/ 36 h 115"/>
                      <a:gd name="T36" fmla="*/ 81 w 115"/>
                      <a:gd name="T37" fmla="*/ 56 h 115"/>
                      <a:gd name="T38" fmla="*/ 90 w 115"/>
                      <a:gd name="T39" fmla="*/ 46 h 115"/>
                      <a:gd name="T40" fmla="*/ 81 w 115"/>
                      <a:gd name="T41" fmla="*/ 37 h 115"/>
                      <a:gd name="T42" fmla="*/ 71 w 115"/>
                      <a:gd name="T43" fmla="*/ 46 h 115"/>
                      <a:gd name="T44" fmla="*/ 81 w 115"/>
                      <a:gd name="T45" fmla="*/ 56 h 1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5" h="115">
                        <a:moveTo>
                          <a:pt x="115" y="58"/>
                        </a:moveTo>
                        <a:cubicBezTo>
                          <a:pt x="115" y="90"/>
                          <a:pt x="90" y="115"/>
                          <a:pt x="58" y="115"/>
                        </a:cubicBezTo>
                        <a:cubicBezTo>
                          <a:pt x="26" y="115"/>
                          <a:pt x="0" y="90"/>
                          <a:pt x="0" y="58"/>
                        </a:cubicBezTo>
                        <a:cubicBezTo>
                          <a:pt x="0" y="26"/>
                          <a:pt x="26" y="0"/>
                          <a:pt x="58" y="0"/>
                        </a:cubicBezTo>
                        <a:cubicBezTo>
                          <a:pt x="90" y="0"/>
                          <a:pt x="115" y="25"/>
                          <a:pt x="115" y="58"/>
                        </a:cubicBezTo>
                        <a:close/>
                        <a:moveTo>
                          <a:pt x="58" y="96"/>
                        </a:moveTo>
                        <a:cubicBezTo>
                          <a:pt x="68" y="96"/>
                          <a:pt x="80" y="92"/>
                          <a:pt x="88" y="86"/>
                        </a:cubicBezTo>
                        <a:cubicBezTo>
                          <a:pt x="91" y="84"/>
                          <a:pt x="94" y="81"/>
                          <a:pt x="91" y="77"/>
                        </a:cubicBezTo>
                        <a:cubicBezTo>
                          <a:pt x="88" y="73"/>
                          <a:pt x="85" y="76"/>
                          <a:pt x="82" y="78"/>
                        </a:cubicBezTo>
                        <a:cubicBezTo>
                          <a:pt x="65" y="89"/>
                          <a:pt x="50" y="89"/>
                          <a:pt x="33" y="78"/>
                        </a:cubicBezTo>
                        <a:cubicBezTo>
                          <a:pt x="30" y="76"/>
                          <a:pt x="27" y="73"/>
                          <a:pt x="25" y="77"/>
                        </a:cubicBezTo>
                        <a:cubicBezTo>
                          <a:pt x="21" y="81"/>
                          <a:pt x="25" y="84"/>
                          <a:pt x="28" y="86"/>
                        </a:cubicBezTo>
                        <a:cubicBezTo>
                          <a:pt x="36" y="93"/>
                          <a:pt x="47" y="96"/>
                          <a:pt x="58" y="96"/>
                        </a:cubicBezTo>
                        <a:close/>
                        <a:moveTo>
                          <a:pt x="35" y="36"/>
                        </a:moveTo>
                        <a:cubicBezTo>
                          <a:pt x="29" y="37"/>
                          <a:pt x="26" y="40"/>
                          <a:pt x="25" y="46"/>
                        </a:cubicBezTo>
                        <a:cubicBezTo>
                          <a:pt x="24" y="51"/>
                          <a:pt x="30" y="56"/>
                          <a:pt x="35" y="56"/>
                        </a:cubicBezTo>
                        <a:cubicBezTo>
                          <a:pt x="41" y="55"/>
                          <a:pt x="44" y="52"/>
                          <a:pt x="44" y="46"/>
                        </a:cubicBezTo>
                        <a:cubicBezTo>
                          <a:pt x="44" y="40"/>
                          <a:pt x="41" y="37"/>
                          <a:pt x="35" y="36"/>
                        </a:cubicBezTo>
                        <a:close/>
                        <a:moveTo>
                          <a:pt x="81" y="56"/>
                        </a:moveTo>
                        <a:cubicBezTo>
                          <a:pt x="86" y="55"/>
                          <a:pt x="90" y="52"/>
                          <a:pt x="90" y="46"/>
                        </a:cubicBezTo>
                        <a:cubicBezTo>
                          <a:pt x="90" y="40"/>
                          <a:pt x="87" y="37"/>
                          <a:pt x="81" y="37"/>
                        </a:cubicBezTo>
                        <a:cubicBezTo>
                          <a:pt x="75" y="37"/>
                          <a:pt x="71" y="40"/>
                          <a:pt x="71" y="46"/>
                        </a:cubicBezTo>
                        <a:cubicBezTo>
                          <a:pt x="71" y="52"/>
                          <a:pt x="75" y="55"/>
                          <a:pt x="81" y="56"/>
                        </a:cubicBezTo>
                        <a:close/>
                      </a:path>
                    </a:pathLst>
                  </a:custGeom>
                  <a:solidFill>
                    <a:srgbClr val="5998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391" name="Rectangle 176">
                    <a:extLst>
                      <a:ext uri="{FF2B5EF4-FFF2-40B4-BE49-F238E27FC236}">
                        <a16:creationId xmlns:a16="http://schemas.microsoft.com/office/drawing/2014/main" id="{EC11325A-C1F0-444C-ACF3-465E20A3FD40}"/>
                      </a:ext>
                    </a:extLst>
                  </p:cNvPr>
                  <p:cNvSpPr>
                    <a:spLocks noChangeArrowheads="1"/>
                  </p:cNvSpPr>
                  <p:nvPr/>
                </p:nvSpPr>
                <p:spPr bwMode="auto">
                  <a:xfrm>
                    <a:off x="4013200" y="1135063"/>
                    <a:ext cx="139980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Improved compliance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02" name="Rectangle 187">
                    <a:extLst>
                      <a:ext uri="{FF2B5EF4-FFF2-40B4-BE49-F238E27FC236}">
                        <a16:creationId xmlns:a16="http://schemas.microsoft.com/office/drawing/2014/main" id="{EB3A19B0-76F1-4712-BF69-5005D1FDDF8B}"/>
                      </a:ext>
                    </a:extLst>
                  </p:cNvPr>
                  <p:cNvSpPr>
                    <a:spLocks noChangeArrowheads="1"/>
                  </p:cNvSpPr>
                  <p:nvPr/>
                </p:nvSpPr>
                <p:spPr bwMode="auto">
                  <a:xfrm>
                    <a:off x="4013200" y="1682750"/>
                    <a:ext cx="2017219" cy="4178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Potential reduction in number</a:t>
                    </a:r>
                    <a:b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b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of regulated water systems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2" name="Rectangle 208">
                    <a:extLst>
                      <a:ext uri="{FF2B5EF4-FFF2-40B4-BE49-F238E27FC236}">
                        <a16:creationId xmlns:a16="http://schemas.microsoft.com/office/drawing/2014/main" id="{51FF8E39-EA85-45CB-A39D-A4BBC0139E99}"/>
                      </a:ext>
                    </a:extLst>
                  </p:cNvPr>
                  <p:cNvSpPr>
                    <a:spLocks noChangeArrowheads="1"/>
                  </p:cNvSpPr>
                  <p:nvPr/>
                </p:nvSpPr>
                <p:spPr bwMode="auto">
                  <a:xfrm>
                    <a:off x="4013200" y="2422526"/>
                    <a:ext cx="1091837"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Resource savings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29" name="Rectangle 215">
                    <a:extLst>
                      <a:ext uri="{FF2B5EF4-FFF2-40B4-BE49-F238E27FC236}">
                        <a16:creationId xmlns:a16="http://schemas.microsoft.com/office/drawing/2014/main" id="{5E7ACAE8-8B9C-4617-8725-E205B681AEBA}"/>
                      </a:ext>
                    </a:extLst>
                  </p:cNvPr>
                  <p:cNvSpPr>
                    <a:spLocks noChangeArrowheads="1"/>
                  </p:cNvSpPr>
                  <p:nvPr/>
                </p:nvSpPr>
                <p:spPr bwMode="auto">
                  <a:xfrm>
                    <a:off x="6858000" y="3278187"/>
                    <a:ext cx="2099870"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Increased customer confidence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1" name="Rectangle 227">
                    <a:extLst>
                      <a:ext uri="{FF2B5EF4-FFF2-40B4-BE49-F238E27FC236}">
                        <a16:creationId xmlns:a16="http://schemas.microsoft.com/office/drawing/2014/main" id="{32ACC08C-66BA-4530-AD7B-62C42058471C}"/>
                      </a:ext>
                    </a:extLst>
                  </p:cNvPr>
                  <p:cNvSpPr>
                    <a:spLocks noChangeArrowheads="1"/>
                  </p:cNvSpPr>
                  <p:nvPr/>
                </p:nvSpPr>
                <p:spPr bwMode="auto">
                  <a:xfrm>
                    <a:off x="4006967" y="3111006"/>
                    <a:ext cx="1542538"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Public health protection</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nvGrpSpPr>
                  <p:cNvPr id="429" name="Group 428">
                    <a:extLst>
                      <a:ext uri="{FF2B5EF4-FFF2-40B4-BE49-F238E27FC236}">
                        <a16:creationId xmlns:a16="http://schemas.microsoft.com/office/drawing/2014/main" id="{6A99B6CA-7604-41BD-977A-214B4BA53BB6}"/>
                      </a:ext>
                    </a:extLst>
                  </p:cNvPr>
                  <p:cNvGrpSpPr/>
                  <p:nvPr/>
                </p:nvGrpSpPr>
                <p:grpSpPr>
                  <a:xfrm>
                    <a:off x="3648075" y="3516313"/>
                    <a:ext cx="47625" cy="15875"/>
                    <a:chOff x="3648075" y="3516313"/>
                    <a:chExt cx="47625" cy="15875"/>
                  </a:xfrm>
                </p:grpSpPr>
                <p:sp>
                  <p:nvSpPr>
                    <p:cNvPr id="57" name="Freeform 243">
                      <a:extLst>
                        <a:ext uri="{FF2B5EF4-FFF2-40B4-BE49-F238E27FC236}">
                          <a16:creationId xmlns:a16="http://schemas.microsoft.com/office/drawing/2014/main" id="{A1D93022-389C-4086-95AB-D2B811AEB9B1}"/>
                        </a:ext>
                      </a:extLst>
                    </p:cNvPr>
                    <p:cNvSpPr>
                      <a:spLocks/>
                    </p:cNvSpPr>
                    <p:nvPr/>
                  </p:nvSpPr>
                  <p:spPr bwMode="auto">
                    <a:xfrm>
                      <a:off x="3648075" y="3529013"/>
                      <a:ext cx="3175" cy="3175"/>
                    </a:xfrm>
                    <a:custGeom>
                      <a:avLst/>
                      <a:gdLst>
                        <a:gd name="T0" fmla="*/ 2 w 2"/>
                        <a:gd name="T1" fmla="*/ 2 h 2"/>
                        <a:gd name="T2" fmla="*/ 0 w 2"/>
                        <a:gd name="T3" fmla="*/ 0 h 2"/>
                        <a:gd name="T4" fmla="*/ 2 w 2"/>
                        <a:gd name="T5" fmla="*/ 2 h 2"/>
                        <a:gd name="T6" fmla="*/ 2 w 2"/>
                        <a:gd name="T7" fmla="*/ 2 h 2"/>
                      </a:gdLst>
                      <a:ahLst/>
                      <a:cxnLst>
                        <a:cxn ang="0">
                          <a:pos x="T0" y="T1"/>
                        </a:cxn>
                        <a:cxn ang="0">
                          <a:pos x="T2" y="T3"/>
                        </a:cxn>
                        <a:cxn ang="0">
                          <a:pos x="T4" y="T5"/>
                        </a:cxn>
                        <a:cxn ang="0">
                          <a:pos x="T6" y="T7"/>
                        </a:cxn>
                      </a:cxnLst>
                      <a:rect l="0" t="0" r="r" b="b"/>
                      <a:pathLst>
                        <a:path w="2" h="2">
                          <a:moveTo>
                            <a:pt x="2" y="2"/>
                          </a:moveTo>
                          <a:lnTo>
                            <a:pt x="0" y="0"/>
                          </a:lnTo>
                          <a:lnTo>
                            <a:pt x="2" y="2"/>
                          </a:lnTo>
                          <a:lnTo>
                            <a:pt x="2" y="2"/>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 name="Freeform 244">
                      <a:extLst>
                        <a:ext uri="{FF2B5EF4-FFF2-40B4-BE49-F238E27FC236}">
                          <a16:creationId xmlns:a16="http://schemas.microsoft.com/office/drawing/2014/main" id="{EEF20F0E-B975-4300-BFC4-CF9F5A97E89D}"/>
                        </a:ext>
                      </a:extLst>
                    </p:cNvPr>
                    <p:cNvSpPr>
                      <a:spLocks/>
                    </p:cNvSpPr>
                    <p:nvPr/>
                  </p:nvSpPr>
                  <p:spPr bwMode="auto">
                    <a:xfrm>
                      <a:off x="3692525" y="3516313"/>
                      <a:ext cx="3175" cy="3175"/>
                    </a:xfrm>
                    <a:custGeom>
                      <a:avLst/>
                      <a:gdLst>
                        <a:gd name="T0" fmla="*/ 0 w 2"/>
                        <a:gd name="T1" fmla="*/ 2 h 2"/>
                        <a:gd name="T2" fmla="*/ 0 w 2"/>
                        <a:gd name="T3" fmla="*/ 0 h 2"/>
                        <a:gd name="T4" fmla="*/ 2 w 2"/>
                        <a:gd name="T5" fmla="*/ 2 h 2"/>
                        <a:gd name="T6" fmla="*/ 0 w 2"/>
                        <a:gd name="T7" fmla="*/ 2 h 2"/>
                      </a:gdLst>
                      <a:ahLst/>
                      <a:cxnLst>
                        <a:cxn ang="0">
                          <a:pos x="T0" y="T1"/>
                        </a:cxn>
                        <a:cxn ang="0">
                          <a:pos x="T2" y="T3"/>
                        </a:cxn>
                        <a:cxn ang="0">
                          <a:pos x="T4" y="T5"/>
                        </a:cxn>
                        <a:cxn ang="0">
                          <a:pos x="T6" y="T7"/>
                        </a:cxn>
                      </a:cxnLst>
                      <a:rect l="0" t="0" r="r" b="b"/>
                      <a:pathLst>
                        <a:path w="2" h="2">
                          <a:moveTo>
                            <a:pt x="0" y="2"/>
                          </a:moveTo>
                          <a:lnTo>
                            <a:pt x="0" y="0"/>
                          </a:lnTo>
                          <a:lnTo>
                            <a:pt x="2" y="2"/>
                          </a:lnTo>
                          <a:lnTo>
                            <a:pt x="0" y="2"/>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27" name="Group 426">
                    <a:extLst>
                      <a:ext uri="{FF2B5EF4-FFF2-40B4-BE49-F238E27FC236}">
                        <a16:creationId xmlns:a16="http://schemas.microsoft.com/office/drawing/2014/main" id="{BA404435-44D3-4829-9A76-70848CE53DB9}"/>
                      </a:ext>
                    </a:extLst>
                  </p:cNvPr>
                  <p:cNvGrpSpPr/>
                  <p:nvPr/>
                </p:nvGrpSpPr>
                <p:grpSpPr>
                  <a:xfrm>
                    <a:off x="3232150" y="1655763"/>
                    <a:ext cx="688975" cy="461963"/>
                    <a:chOff x="3232150" y="1655763"/>
                    <a:chExt cx="688975" cy="461963"/>
                  </a:xfrm>
                </p:grpSpPr>
                <p:sp>
                  <p:nvSpPr>
                    <p:cNvPr id="60" name="Freeform 246">
                      <a:extLst>
                        <a:ext uri="{FF2B5EF4-FFF2-40B4-BE49-F238E27FC236}">
                          <a16:creationId xmlns:a16="http://schemas.microsoft.com/office/drawing/2014/main" id="{C87989F5-9163-4FE6-9E19-1BD43D9B0F3C}"/>
                        </a:ext>
                      </a:extLst>
                    </p:cNvPr>
                    <p:cNvSpPr>
                      <a:spLocks/>
                    </p:cNvSpPr>
                    <p:nvPr/>
                  </p:nvSpPr>
                  <p:spPr bwMode="auto">
                    <a:xfrm>
                      <a:off x="3241675" y="1797051"/>
                      <a:ext cx="669925" cy="314325"/>
                    </a:xfrm>
                    <a:custGeom>
                      <a:avLst/>
                      <a:gdLst>
                        <a:gd name="T0" fmla="*/ 29 w 211"/>
                        <a:gd name="T1" fmla="*/ 34 h 99"/>
                        <a:gd name="T2" fmla="*/ 26 w 211"/>
                        <a:gd name="T3" fmla="*/ 32 h 99"/>
                        <a:gd name="T4" fmla="*/ 23 w 211"/>
                        <a:gd name="T5" fmla="*/ 34 h 99"/>
                        <a:gd name="T6" fmla="*/ 23 w 211"/>
                        <a:gd name="T7" fmla="*/ 43 h 99"/>
                        <a:gd name="T8" fmla="*/ 25 w 211"/>
                        <a:gd name="T9" fmla="*/ 47 h 99"/>
                        <a:gd name="T10" fmla="*/ 68 w 211"/>
                        <a:gd name="T11" fmla="*/ 70 h 99"/>
                        <a:gd name="T12" fmla="*/ 99 w 211"/>
                        <a:gd name="T13" fmla="*/ 86 h 99"/>
                        <a:gd name="T14" fmla="*/ 100 w 211"/>
                        <a:gd name="T15" fmla="*/ 87 h 99"/>
                        <a:gd name="T16" fmla="*/ 102 w 211"/>
                        <a:gd name="T17" fmla="*/ 86 h 99"/>
                        <a:gd name="T18" fmla="*/ 149 w 211"/>
                        <a:gd name="T19" fmla="*/ 61 h 99"/>
                        <a:gd name="T20" fmla="*/ 191 w 211"/>
                        <a:gd name="T21" fmla="*/ 38 h 99"/>
                        <a:gd name="T22" fmla="*/ 193 w 211"/>
                        <a:gd name="T23" fmla="*/ 35 h 99"/>
                        <a:gd name="T24" fmla="*/ 193 w 211"/>
                        <a:gd name="T25" fmla="*/ 29 h 99"/>
                        <a:gd name="T26" fmla="*/ 204 w 211"/>
                        <a:gd name="T27" fmla="*/ 35 h 99"/>
                        <a:gd name="T28" fmla="*/ 210 w 211"/>
                        <a:gd name="T29" fmla="*/ 38 h 99"/>
                        <a:gd name="T30" fmla="*/ 210 w 211"/>
                        <a:gd name="T31" fmla="*/ 40 h 99"/>
                        <a:gd name="T32" fmla="*/ 188 w 211"/>
                        <a:gd name="T33" fmla="*/ 51 h 99"/>
                        <a:gd name="T34" fmla="*/ 117 w 211"/>
                        <a:gd name="T35" fmla="*/ 90 h 99"/>
                        <a:gd name="T36" fmla="*/ 102 w 211"/>
                        <a:gd name="T37" fmla="*/ 98 h 99"/>
                        <a:gd name="T38" fmla="*/ 99 w 211"/>
                        <a:gd name="T39" fmla="*/ 98 h 99"/>
                        <a:gd name="T40" fmla="*/ 8 w 211"/>
                        <a:gd name="T41" fmla="*/ 49 h 99"/>
                        <a:gd name="T42" fmla="*/ 1 w 211"/>
                        <a:gd name="T43" fmla="*/ 45 h 99"/>
                        <a:gd name="T44" fmla="*/ 1 w 211"/>
                        <a:gd name="T45" fmla="*/ 43 h 99"/>
                        <a:gd name="T46" fmla="*/ 20 w 211"/>
                        <a:gd name="T47" fmla="*/ 33 h 99"/>
                        <a:gd name="T48" fmla="*/ 50 w 211"/>
                        <a:gd name="T49" fmla="*/ 17 h 99"/>
                        <a:gd name="T50" fmla="*/ 81 w 211"/>
                        <a:gd name="T51" fmla="*/ 0 h 99"/>
                        <a:gd name="T52" fmla="*/ 81 w 211"/>
                        <a:gd name="T53" fmla="*/ 10 h 99"/>
                        <a:gd name="T54" fmla="*/ 79 w 211"/>
                        <a:gd name="T55" fmla="*/ 11 h 99"/>
                        <a:gd name="T56" fmla="*/ 44 w 211"/>
                        <a:gd name="T57" fmla="*/ 30 h 99"/>
                        <a:gd name="T58" fmla="*/ 35 w 211"/>
                        <a:gd name="T59" fmla="*/ 35 h 99"/>
                        <a:gd name="T60" fmla="*/ 29 w 211"/>
                        <a:gd name="T61"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1" h="99">
                          <a:moveTo>
                            <a:pt x="29" y="34"/>
                          </a:moveTo>
                          <a:cubicBezTo>
                            <a:pt x="28" y="33"/>
                            <a:pt x="27" y="33"/>
                            <a:pt x="26" y="32"/>
                          </a:cubicBezTo>
                          <a:cubicBezTo>
                            <a:pt x="24" y="31"/>
                            <a:pt x="23" y="32"/>
                            <a:pt x="23" y="34"/>
                          </a:cubicBezTo>
                          <a:cubicBezTo>
                            <a:pt x="24" y="37"/>
                            <a:pt x="23" y="40"/>
                            <a:pt x="23" y="43"/>
                          </a:cubicBezTo>
                          <a:cubicBezTo>
                            <a:pt x="23" y="45"/>
                            <a:pt x="24" y="46"/>
                            <a:pt x="25" y="47"/>
                          </a:cubicBezTo>
                          <a:cubicBezTo>
                            <a:pt x="40" y="54"/>
                            <a:pt x="54" y="62"/>
                            <a:pt x="68" y="70"/>
                          </a:cubicBezTo>
                          <a:cubicBezTo>
                            <a:pt x="79" y="75"/>
                            <a:pt x="89" y="81"/>
                            <a:pt x="99" y="86"/>
                          </a:cubicBezTo>
                          <a:cubicBezTo>
                            <a:pt x="99" y="87"/>
                            <a:pt x="100" y="87"/>
                            <a:pt x="100" y="87"/>
                          </a:cubicBezTo>
                          <a:cubicBezTo>
                            <a:pt x="101" y="87"/>
                            <a:pt x="101" y="87"/>
                            <a:pt x="102" y="86"/>
                          </a:cubicBezTo>
                          <a:cubicBezTo>
                            <a:pt x="117" y="78"/>
                            <a:pt x="133" y="69"/>
                            <a:pt x="149" y="61"/>
                          </a:cubicBezTo>
                          <a:cubicBezTo>
                            <a:pt x="163" y="54"/>
                            <a:pt x="177" y="46"/>
                            <a:pt x="191" y="38"/>
                          </a:cubicBezTo>
                          <a:cubicBezTo>
                            <a:pt x="192" y="38"/>
                            <a:pt x="193" y="37"/>
                            <a:pt x="193" y="35"/>
                          </a:cubicBezTo>
                          <a:cubicBezTo>
                            <a:pt x="193" y="33"/>
                            <a:pt x="193" y="31"/>
                            <a:pt x="193" y="29"/>
                          </a:cubicBezTo>
                          <a:cubicBezTo>
                            <a:pt x="197" y="30"/>
                            <a:pt x="201" y="33"/>
                            <a:pt x="204" y="35"/>
                          </a:cubicBezTo>
                          <a:cubicBezTo>
                            <a:pt x="206" y="36"/>
                            <a:pt x="208" y="37"/>
                            <a:pt x="210" y="38"/>
                          </a:cubicBezTo>
                          <a:cubicBezTo>
                            <a:pt x="211" y="38"/>
                            <a:pt x="211" y="39"/>
                            <a:pt x="210" y="40"/>
                          </a:cubicBezTo>
                          <a:cubicBezTo>
                            <a:pt x="203" y="43"/>
                            <a:pt x="195" y="47"/>
                            <a:pt x="188" y="51"/>
                          </a:cubicBezTo>
                          <a:cubicBezTo>
                            <a:pt x="164" y="64"/>
                            <a:pt x="141" y="77"/>
                            <a:pt x="117" y="90"/>
                          </a:cubicBezTo>
                          <a:cubicBezTo>
                            <a:pt x="112" y="93"/>
                            <a:pt x="107" y="95"/>
                            <a:pt x="102" y="98"/>
                          </a:cubicBezTo>
                          <a:cubicBezTo>
                            <a:pt x="101" y="99"/>
                            <a:pt x="100" y="99"/>
                            <a:pt x="99" y="98"/>
                          </a:cubicBezTo>
                          <a:cubicBezTo>
                            <a:pt x="68" y="82"/>
                            <a:pt x="38" y="65"/>
                            <a:pt x="8" y="49"/>
                          </a:cubicBezTo>
                          <a:cubicBezTo>
                            <a:pt x="5" y="48"/>
                            <a:pt x="3" y="46"/>
                            <a:pt x="1" y="45"/>
                          </a:cubicBezTo>
                          <a:cubicBezTo>
                            <a:pt x="0" y="45"/>
                            <a:pt x="0" y="44"/>
                            <a:pt x="1" y="43"/>
                          </a:cubicBezTo>
                          <a:cubicBezTo>
                            <a:pt x="7" y="40"/>
                            <a:pt x="14" y="37"/>
                            <a:pt x="20" y="33"/>
                          </a:cubicBezTo>
                          <a:cubicBezTo>
                            <a:pt x="30" y="28"/>
                            <a:pt x="40" y="23"/>
                            <a:pt x="50" y="17"/>
                          </a:cubicBezTo>
                          <a:cubicBezTo>
                            <a:pt x="60" y="12"/>
                            <a:pt x="70" y="6"/>
                            <a:pt x="81" y="0"/>
                          </a:cubicBezTo>
                          <a:cubicBezTo>
                            <a:pt x="82" y="4"/>
                            <a:pt x="81" y="7"/>
                            <a:pt x="81" y="10"/>
                          </a:cubicBezTo>
                          <a:cubicBezTo>
                            <a:pt x="81" y="11"/>
                            <a:pt x="80" y="11"/>
                            <a:pt x="79" y="11"/>
                          </a:cubicBezTo>
                          <a:cubicBezTo>
                            <a:pt x="68" y="18"/>
                            <a:pt x="56" y="24"/>
                            <a:pt x="44" y="30"/>
                          </a:cubicBezTo>
                          <a:cubicBezTo>
                            <a:pt x="41" y="32"/>
                            <a:pt x="38" y="33"/>
                            <a:pt x="35" y="35"/>
                          </a:cubicBezTo>
                          <a:cubicBezTo>
                            <a:pt x="34" y="33"/>
                            <a:pt x="31" y="33"/>
                            <a:pt x="29" y="34"/>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 name="Freeform 247">
                      <a:extLst>
                        <a:ext uri="{FF2B5EF4-FFF2-40B4-BE49-F238E27FC236}">
                          <a16:creationId xmlns:a16="http://schemas.microsoft.com/office/drawing/2014/main" id="{EBB3F5A8-FE95-4793-999D-F841AF606754}"/>
                        </a:ext>
                      </a:extLst>
                    </p:cNvPr>
                    <p:cNvSpPr>
                      <a:spLocks noEditPoints="1"/>
                    </p:cNvSpPr>
                    <p:nvPr/>
                  </p:nvSpPr>
                  <p:spPr bwMode="auto">
                    <a:xfrm>
                      <a:off x="3238500" y="1793876"/>
                      <a:ext cx="676275" cy="317500"/>
                    </a:xfrm>
                    <a:custGeom>
                      <a:avLst/>
                      <a:gdLst>
                        <a:gd name="T0" fmla="*/ 99 w 213"/>
                        <a:gd name="T1" fmla="*/ 100 h 100"/>
                        <a:gd name="T2" fmla="*/ 8 w 213"/>
                        <a:gd name="T3" fmla="*/ 50 h 100"/>
                        <a:gd name="T4" fmla="*/ 2 w 213"/>
                        <a:gd name="T5" fmla="*/ 47 h 100"/>
                        <a:gd name="T6" fmla="*/ 2 w 213"/>
                        <a:gd name="T7" fmla="*/ 44 h 100"/>
                        <a:gd name="T8" fmla="*/ 33 w 213"/>
                        <a:gd name="T9" fmla="*/ 27 h 100"/>
                        <a:gd name="T10" fmla="*/ 73 w 213"/>
                        <a:gd name="T11" fmla="*/ 6 h 100"/>
                        <a:gd name="T12" fmla="*/ 83 w 213"/>
                        <a:gd name="T13" fmla="*/ 1 h 100"/>
                        <a:gd name="T14" fmla="*/ 83 w 213"/>
                        <a:gd name="T15" fmla="*/ 11 h 100"/>
                        <a:gd name="T16" fmla="*/ 81 w 213"/>
                        <a:gd name="T17" fmla="*/ 13 h 100"/>
                        <a:gd name="T18" fmla="*/ 36 w 213"/>
                        <a:gd name="T19" fmla="*/ 37 h 100"/>
                        <a:gd name="T20" fmla="*/ 30 w 213"/>
                        <a:gd name="T21" fmla="*/ 36 h 100"/>
                        <a:gd name="T22" fmla="*/ 30 w 213"/>
                        <a:gd name="T23" fmla="*/ 36 h 100"/>
                        <a:gd name="T24" fmla="*/ 26 w 213"/>
                        <a:gd name="T25" fmla="*/ 34 h 100"/>
                        <a:gd name="T26" fmla="*/ 25 w 213"/>
                        <a:gd name="T27" fmla="*/ 35 h 100"/>
                        <a:gd name="T28" fmla="*/ 25 w 213"/>
                        <a:gd name="T29" fmla="*/ 44 h 100"/>
                        <a:gd name="T30" fmla="*/ 61 w 213"/>
                        <a:gd name="T31" fmla="*/ 66 h 100"/>
                        <a:gd name="T32" fmla="*/ 100 w 213"/>
                        <a:gd name="T33" fmla="*/ 87 h 100"/>
                        <a:gd name="T34" fmla="*/ 101 w 213"/>
                        <a:gd name="T35" fmla="*/ 87 h 100"/>
                        <a:gd name="T36" fmla="*/ 102 w 213"/>
                        <a:gd name="T37" fmla="*/ 87 h 100"/>
                        <a:gd name="T38" fmla="*/ 103 w 213"/>
                        <a:gd name="T39" fmla="*/ 87 h 100"/>
                        <a:gd name="T40" fmla="*/ 149 w 213"/>
                        <a:gd name="T41" fmla="*/ 61 h 100"/>
                        <a:gd name="T42" fmla="*/ 192 w 213"/>
                        <a:gd name="T43" fmla="*/ 39 h 100"/>
                        <a:gd name="T44" fmla="*/ 193 w 213"/>
                        <a:gd name="T45" fmla="*/ 32 h 100"/>
                        <a:gd name="T46" fmla="*/ 193 w 213"/>
                        <a:gd name="T47" fmla="*/ 29 h 100"/>
                        <a:gd name="T48" fmla="*/ 202 w 213"/>
                        <a:gd name="T49" fmla="*/ 33 h 100"/>
                        <a:gd name="T50" fmla="*/ 208 w 213"/>
                        <a:gd name="T51" fmla="*/ 36 h 100"/>
                        <a:gd name="T52" fmla="*/ 213 w 213"/>
                        <a:gd name="T53" fmla="*/ 40 h 100"/>
                        <a:gd name="T54" fmla="*/ 189 w 213"/>
                        <a:gd name="T55" fmla="*/ 53 h 100"/>
                        <a:gd name="T56" fmla="*/ 114 w 213"/>
                        <a:gd name="T57" fmla="*/ 94 h 100"/>
                        <a:gd name="T58" fmla="*/ 101 w 213"/>
                        <a:gd name="T59" fmla="*/ 100 h 100"/>
                        <a:gd name="T60" fmla="*/ 2 w 213"/>
                        <a:gd name="T61" fmla="*/ 46 h 100"/>
                        <a:gd name="T62" fmla="*/ 9 w 213"/>
                        <a:gd name="T63" fmla="*/ 49 h 100"/>
                        <a:gd name="T64" fmla="*/ 100 w 213"/>
                        <a:gd name="T65" fmla="*/ 98 h 100"/>
                        <a:gd name="T66" fmla="*/ 113 w 213"/>
                        <a:gd name="T67" fmla="*/ 93 h 100"/>
                        <a:gd name="T68" fmla="*/ 189 w 213"/>
                        <a:gd name="T69" fmla="*/ 52 h 100"/>
                        <a:gd name="T70" fmla="*/ 211 w 213"/>
                        <a:gd name="T71" fmla="*/ 40 h 100"/>
                        <a:gd name="T72" fmla="*/ 207 w 213"/>
                        <a:gd name="T73" fmla="*/ 38 h 100"/>
                        <a:gd name="T74" fmla="*/ 201 w 213"/>
                        <a:gd name="T75" fmla="*/ 34 h 100"/>
                        <a:gd name="T76" fmla="*/ 195 w 213"/>
                        <a:gd name="T77" fmla="*/ 32 h 100"/>
                        <a:gd name="T78" fmla="*/ 192 w 213"/>
                        <a:gd name="T79" fmla="*/ 40 h 100"/>
                        <a:gd name="T80" fmla="*/ 150 w 213"/>
                        <a:gd name="T81" fmla="*/ 63 h 100"/>
                        <a:gd name="T82" fmla="*/ 103 w 213"/>
                        <a:gd name="T83" fmla="*/ 88 h 100"/>
                        <a:gd name="T84" fmla="*/ 101 w 213"/>
                        <a:gd name="T85" fmla="*/ 89 h 100"/>
                        <a:gd name="T86" fmla="*/ 100 w 213"/>
                        <a:gd name="T87" fmla="*/ 88 h 100"/>
                        <a:gd name="T88" fmla="*/ 60 w 213"/>
                        <a:gd name="T89" fmla="*/ 67 h 100"/>
                        <a:gd name="T90" fmla="*/ 24 w 213"/>
                        <a:gd name="T91" fmla="*/ 44 h 100"/>
                        <a:gd name="T92" fmla="*/ 23 w 213"/>
                        <a:gd name="T93" fmla="*/ 35 h 100"/>
                        <a:gd name="T94" fmla="*/ 18 w 213"/>
                        <a:gd name="T95" fmla="*/ 36 h 100"/>
                        <a:gd name="T96" fmla="*/ 33 w 213"/>
                        <a:gd name="T97" fmla="*/ 34 h 100"/>
                        <a:gd name="T98" fmla="*/ 51 w 213"/>
                        <a:gd name="T99" fmla="*/ 27 h 100"/>
                        <a:gd name="T100" fmla="*/ 81 w 213"/>
                        <a:gd name="T101" fmla="*/ 11 h 100"/>
                        <a:gd name="T102" fmla="*/ 82 w 213"/>
                        <a:gd name="T103" fmla="*/ 8 h 100"/>
                        <a:gd name="T104" fmla="*/ 73 w 213"/>
                        <a:gd name="T105" fmla="*/ 7 h 100"/>
                        <a:gd name="T106" fmla="*/ 34 w 213"/>
                        <a:gd name="T107" fmla="*/ 28 h 100"/>
                        <a:gd name="T108" fmla="*/ 27 w 213"/>
                        <a:gd name="T109" fmla="*/ 32 h 100"/>
                        <a:gd name="T110" fmla="*/ 30 w 213"/>
                        <a:gd name="T111" fmla="*/ 3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3" h="100">
                          <a:moveTo>
                            <a:pt x="101" y="100"/>
                          </a:moveTo>
                          <a:cubicBezTo>
                            <a:pt x="101" y="100"/>
                            <a:pt x="100" y="100"/>
                            <a:pt x="99" y="100"/>
                          </a:cubicBezTo>
                          <a:cubicBezTo>
                            <a:pt x="73" y="85"/>
                            <a:pt x="47" y="71"/>
                            <a:pt x="21" y="57"/>
                          </a:cubicBezTo>
                          <a:cubicBezTo>
                            <a:pt x="8" y="50"/>
                            <a:pt x="8" y="50"/>
                            <a:pt x="8" y="50"/>
                          </a:cubicBezTo>
                          <a:cubicBezTo>
                            <a:pt x="8" y="50"/>
                            <a:pt x="7" y="50"/>
                            <a:pt x="7" y="49"/>
                          </a:cubicBezTo>
                          <a:cubicBezTo>
                            <a:pt x="5" y="48"/>
                            <a:pt x="3" y="48"/>
                            <a:pt x="2" y="47"/>
                          </a:cubicBezTo>
                          <a:cubicBezTo>
                            <a:pt x="1" y="46"/>
                            <a:pt x="0" y="46"/>
                            <a:pt x="0" y="45"/>
                          </a:cubicBezTo>
                          <a:cubicBezTo>
                            <a:pt x="0" y="45"/>
                            <a:pt x="1" y="44"/>
                            <a:pt x="2" y="44"/>
                          </a:cubicBezTo>
                          <a:cubicBezTo>
                            <a:pt x="7" y="41"/>
                            <a:pt x="12" y="38"/>
                            <a:pt x="18" y="35"/>
                          </a:cubicBezTo>
                          <a:cubicBezTo>
                            <a:pt x="33" y="27"/>
                            <a:pt x="33" y="27"/>
                            <a:pt x="33" y="27"/>
                          </a:cubicBezTo>
                          <a:cubicBezTo>
                            <a:pt x="39" y="24"/>
                            <a:pt x="45" y="21"/>
                            <a:pt x="50" y="18"/>
                          </a:cubicBezTo>
                          <a:cubicBezTo>
                            <a:pt x="58" y="14"/>
                            <a:pt x="65" y="10"/>
                            <a:pt x="73" y="6"/>
                          </a:cubicBezTo>
                          <a:cubicBezTo>
                            <a:pt x="82" y="0"/>
                            <a:pt x="82" y="0"/>
                            <a:pt x="82" y="0"/>
                          </a:cubicBezTo>
                          <a:cubicBezTo>
                            <a:pt x="83" y="1"/>
                            <a:pt x="83" y="1"/>
                            <a:pt x="83" y="1"/>
                          </a:cubicBezTo>
                          <a:cubicBezTo>
                            <a:pt x="83" y="3"/>
                            <a:pt x="83" y="6"/>
                            <a:pt x="83" y="8"/>
                          </a:cubicBezTo>
                          <a:cubicBezTo>
                            <a:pt x="83" y="9"/>
                            <a:pt x="83" y="10"/>
                            <a:pt x="83" y="11"/>
                          </a:cubicBezTo>
                          <a:cubicBezTo>
                            <a:pt x="83" y="12"/>
                            <a:pt x="82" y="12"/>
                            <a:pt x="81" y="13"/>
                          </a:cubicBezTo>
                          <a:cubicBezTo>
                            <a:pt x="81" y="13"/>
                            <a:pt x="81" y="13"/>
                            <a:pt x="81" y="13"/>
                          </a:cubicBezTo>
                          <a:cubicBezTo>
                            <a:pt x="71" y="18"/>
                            <a:pt x="61" y="23"/>
                            <a:pt x="52" y="29"/>
                          </a:cubicBezTo>
                          <a:cubicBezTo>
                            <a:pt x="36" y="37"/>
                            <a:pt x="36" y="37"/>
                            <a:pt x="36" y="37"/>
                          </a:cubicBezTo>
                          <a:cubicBezTo>
                            <a:pt x="36" y="37"/>
                            <a:pt x="36" y="37"/>
                            <a:pt x="36" y="37"/>
                          </a:cubicBezTo>
                          <a:cubicBezTo>
                            <a:pt x="34" y="35"/>
                            <a:pt x="33" y="35"/>
                            <a:pt x="30" y="36"/>
                          </a:cubicBezTo>
                          <a:cubicBezTo>
                            <a:pt x="30" y="36"/>
                            <a:pt x="30" y="36"/>
                            <a:pt x="30" y="36"/>
                          </a:cubicBezTo>
                          <a:cubicBezTo>
                            <a:pt x="30" y="36"/>
                            <a:pt x="30" y="36"/>
                            <a:pt x="30" y="36"/>
                          </a:cubicBezTo>
                          <a:cubicBezTo>
                            <a:pt x="29" y="35"/>
                            <a:pt x="29" y="35"/>
                            <a:pt x="29" y="35"/>
                          </a:cubicBezTo>
                          <a:cubicBezTo>
                            <a:pt x="28" y="34"/>
                            <a:pt x="27" y="34"/>
                            <a:pt x="26" y="34"/>
                          </a:cubicBezTo>
                          <a:cubicBezTo>
                            <a:pt x="26" y="33"/>
                            <a:pt x="25" y="33"/>
                            <a:pt x="25" y="34"/>
                          </a:cubicBezTo>
                          <a:cubicBezTo>
                            <a:pt x="25" y="35"/>
                            <a:pt x="25" y="35"/>
                            <a:pt x="25" y="35"/>
                          </a:cubicBezTo>
                          <a:cubicBezTo>
                            <a:pt x="25" y="37"/>
                            <a:pt x="25" y="40"/>
                            <a:pt x="25" y="42"/>
                          </a:cubicBezTo>
                          <a:cubicBezTo>
                            <a:pt x="25" y="43"/>
                            <a:pt x="25" y="44"/>
                            <a:pt x="25" y="44"/>
                          </a:cubicBezTo>
                          <a:cubicBezTo>
                            <a:pt x="25" y="46"/>
                            <a:pt x="25" y="46"/>
                            <a:pt x="27" y="47"/>
                          </a:cubicBezTo>
                          <a:cubicBezTo>
                            <a:pt x="38" y="53"/>
                            <a:pt x="50" y="59"/>
                            <a:pt x="61" y="66"/>
                          </a:cubicBezTo>
                          <a:cubicBezTo>
                            <a:pt x="78" y="75"/>
                            <a:pt x="78" y="75"/>
                            <a:pt x="78" y="75"/>
                          </a:cubicBezTo>
                          <a:cubicBezTo>
                            <a:pt x="85" y="79"/>
                            <a:pt x="93" y="83"/>
                            <a:pt x="100" y="87"/>
                          </a:cubicBezTo>
                          <a:cubicBezTo>
                            <a:pt x="101" y="87"/>
                            <a:pt x="101" y="87"/>
                            <a:pt x="101" y="87"/>
                          </a:cubicBezTo>
                          <a:cubicBezTo>
                            <a:pt x="101" y="87"/>
                            <a:pt x="101" y="87"/>
                            <a:pt x="101" y="87"/>
                          </a:cubicBezTo>
                          <a:cubicBezTo>
                            <a:pt x="101" y="87"/>
                            <a:pt x="101" y="87"/>
                            <a:pt x="101" y="87"/>
                          </a:cubicBezTo>
                          <a:cubicBezTo>
                            <a:pt x="102" y="87"/>
                            <a:pt x="102" y="87"/>
                            <a:pt x="102" y="87"/>
                          </a:cubicBezTo>
                          <a:cubicBezTo>
                            <a:pt x="102" y="87"/>
                            <a:pt x="102" y="87"/>
                            <a:pt x="102" y="87"/>
                          </a:cubicBezTo>
                          <a:cubicBezTo>
                            <a:pt x="103" y="87"/>
                            <a:pt x="103" y="87"/>
                            <a:pt x="103" y="87"/>
                          </a:cubicBezTo>
                          <a:cubicBezTo>
                            <a:pt x="109" y="83"/>
                            <a:pt x="115" y="80"/>
                            <a:pt x="122" y="76"/>
                          </a:cubicBezTo>
                          <a:cubicBezTo>
                            <a:pt x="131" y="71"/>
                            <a:pt x="140" y="66"/>
                            <a:pt x="149" y="61"/>
                          </a:cubicBezTo>
                          <a:cubicBezTo>
                            <a:pt x="158" y="57"/>
                            <a:pt x="167" y="52"/>
                            <a:pt x="176" y="47"/>
                          </a:cubicBezTo>
                          <a:cubicBezTo>
                            <a:pt x="192" y="39"/>
                            <a:pt x="192" y="39"/>
                            <a:pt x="192" y="39"/>
                          </a:cubicBezTo>
                          <a:cubicBezTo>
                            <a:pt x="193" y="38"/>
                            <a:pt x="193" y="37"/>
                            <a:pt x="193" y="36"/>
                          </a:cubicBezTo>
                          <a:cubicBezTo>
                            <a:pt x="193" y="35"/>
                            <a:pt x="193" y="33"/>
                            <a:pt x="193" y="32"/>
                          </a:cubicBezTo>
                          <a:cubicBezTo>
                            <a:pt x="193" y="31"/>
                            <a:pt x="193" y="30"/>
                            <a:pt x="193" y="30"/>
                          </a:cubicBezTo>
                          <a:cubicBezTo>
                            <a:pt x="193" y="29"/>
                            <a:pt x="193" y="29"/>
                            <a:pt x="193" y="29"/>
                          </a:cubicBezTo>
                          <a:cubicBezTo>
                            <a:pt x="194" y="29"/>
                            <a:pt x="194" y="29"/>
                            <a:pt x="194" y="29"/>
                          </a:cubicBezTo>
                          <a:cubicBezTo>
                            <a:pt x="197" y="30"/>
                            <a:pt x="200" y="32"/>
                            <a:pt x="202" y="33"/>
                          </a:cubicBezTo>
                          <a:cubicBezTo>
                            <a:pt x="203" y="34"/>
                            <a:pt x="205" y="35"/>
                            <a:pt x="206" y="35"/>
                          </a:cubicBezTo>
                          <a:cubicBezTo>
                            <a:pt x="206" y="36"/>
                            <a:pt x="207" y="36"/>
                            <a:pt x="208" y="36"/>
                          </a:cubicBezTo>
                          <a:cubicBezTo>
                            <a:pt x="209" y="37"/>
                            <a:pt x="210" y="38"/>
                            <a:pt x="211" y="38"/>
                          </a:cubicBezTo>
                          <a:cubicBezTo>
                            <a:pt x="212" y="38"/>
                            <a:pt x="213" y="39"/>
                            <a:pt x="213" y="40"/>
                          </a:cubicBezTo>
                          <a:cubicBezTo>
                            <a:pt x="213" y="40"/>
                            <a:pt x="212" y="41"/>
                            <a:pt x="211" y="41"/>
                          </a:cubicBezTo>
                          <a:cubicBezTo>
                            <a:pt x="204" y="45"/>
                            <a:pt x="197" y="49"/>
                            <a:pt x="189" y="53"/>
                          </a:cubicBezTo>
                          <a:cubicBezTo>
                            <a:pt x="173" y="62"/>
                            <a:pt x="156" y="71"/>
                            <a:pt x="140" y="80"/>
                          </a:cubicBezTo>
                          <a:cubicBezTo>
                            <a:pt x="114" y="94"/>
                            <a:pt x="114" y="94"/>
                            <a:pt x="114" y="94"/>
                          </a:cubicBezTo>
                          <a:cubicBezTo>
                            <a:pt x="110" y="96"/>
                            <a:pt x="107" y="98"/>
                            <a:pt x="103" y="100"/>
                          </a:cubicBezTo>
                          <a:cubicBezTo>
                            <a:pt x="103" y="100"/>
                            <a:pt x="102" y="100"/>
                            <a:pt x="101" y="100"/>
                          </a:cubicBezTo>
                          <a:close/>
                          <a:moveTo>
                            <a:pt x="2" y="45"/>
                          </a:moveTo>
                          <a:cubicBezTo>
                            <a:pt x="2" y="46"/>
                            <a:pt x="2" y="46"/>
                            <a:pt x="2" y="46"/>
                          </a:cubicBezTo>
                          <a:cubicBezTo>
                            <a:pt x="4" y="46"/>
                            <a:pt x="6" y="47"/>
                            <a:pt x="7" y="48"/>
                          </a:cubicBezTo>
                          <a:cubicBezTo>
                            <a:pt x="8" y="48"/>
                            <a:pt x="8" y="49"/>
                            <a:pt x="9" y="49"/>
                          </a:cubicBezTo>
                          <a:cubicBezTo>
                            <a:pt x="21" y="56"/>
                            <a:pt x="21" y="56"/>
                            <a:pt x="21" y="56"/>
                          </a:cubicBezTo>
                          <a:cubicBezTo>
                            <a:pt x="47" y="70"/>
                            <a:pt x="74" y="84"/>
                            <a:pt x="100" y="98"/>
                          </a:cubicBezTo>
                          <a:cubicBezTo>
                            <a:pt x="101" y="99"/>
                            <a:pt x="102" y="99"/>
                            <a:pt x="103" y="98"/>
                          </a:cubicBezTo>
                          <a:cubicBezTo>
                            <a:pt x="106" y="96"/>
                            <a:pt x="110" y="94"/>
                            <a:pt x="113" y="93"/>
                          </a:cubicBezTo>
                          <a:cubicBezTo>
                            <a:pt x="139" y="79"/>
                            <a:pt x="139" y="79"/>
                            <a:pt x="139" y="79"/>
                          </a:cubicBezTo>
                          <a:cubicBezTo>
                            <a:pt x="156" y="70"/>
                            <a:pt x="172" y="61"/>
                            <a:pt x="189" y="52"/>
                          </a:cubicBezTo>
                          <a:cubicBezTo>
                            <a:pt x="196" y="48"/>
                            <a:pt x="203" y="44"/>
                            <a:pt x="211" y="40"/>
                          </a:cubicBezTo>
                          <a:cubicBezTo>
                            <a:pt x="211" y="40"/>
                            <a:pt x="211" y="40"/>
                            <a:pt x="211" y="40"/>
                          </a:cubicBezTo>
                          <a:cubicBezTo>
                            <a:pt x="211" y="39"/>
                            <a:pt x="211" y="39"/>
                            <a:pt x="211" y="39"/>
                          </a:cubicBezTo>
                          <a:cubicBezTo>
                            <a:pt x="209" y="39"/>
                            <a:pt x="208" y="38"/>
                            <a:pt x="207" y="38"/>
                          </a:cubicBezTo>
                          <a:cubicBezTo>
                            <a:pt x="207" y="37"/>
                            <a:pt x="206" y="37"/>
                            <a:pt x="205" y="36"/>
                          </a:cubicBezTo>
                          <a:cubicBezTo>
                            <a:pt x="204" y="36"/>
                            <a:pt x="203" y="35"/>
                            <a:pt x="201" y="34"/>
                          </a:cubicBezTo>
                          <a:cubicBezTo>
                            <a:pt x="199" y="33"/>
                            <a:pt x="197" y="32"/>
                            <a:pt x="195" y="31"/>
                          </a:cubicBezTo>
                          <a:cubicBezTo>
                            <a:pt x="195" y="32"/>
                            <a:pt x="195" y="32"/>
                            <a:pt x="195" y="32"/>
                          </a:cubicBezTo>
                          <a:cubicBezTo>
                            <a:pt x="195" y="33"/>
                            <a:pt x="195" y="35"/>
                            <a:pt x="195" y="36"/>
                          </a:cubicBezTo>
                          <a:cubicBezTo>
                            <a:pt x="195" y="38"/>
                            <a:pt x="193" y="39"/>
                            <a:pt x="192" y="40"/>
                          </a:cubicBezTo>
                          <a:cubicBezTo>
                            <a:pt x="177" y="48"/>
                            <a:pt x="177" y="48"/>
                            <a:pt x="177" y="48"/>
                          </a:cubicBezTo>
                          <a:cubicBezTo>
                            <a:pt x="168" y="53"/>
                            <a:pt x="159" y="58"/>
                            <a:pt x="150" y="63"/>
                          </a:cubicBezTo>
                          <a:cubicBezTo>
                            <a:pt x="141" y="68"/>
                            <a:pt x="132" y="73"/>
                            <a:pt x="122" y="78"/>
                          </a:cubicBezTo>
                          <a:cubicBezTo>
                            <a:pt x="116" y="81"/>
                            <a:pt x="110" y="84"/>
                            <a:pt x="103" y="88"/>
                          </a:cubicBezTo>
                          <a:cubicBezTo>
                            <a:pt x="103" y="88"/>
                            <a:pt x="103" y="88"/>
                            <a:pt x="103" y="88"/>
                          </a:cubicBezTo>
                          <a:cubicBezTo>
                            <a:pt x="103" y="88"/>
                            <a:pt x="102" y="89"/>
                            <a:pt x="101" y="89"/>
                          </a:cubicBezTo>
                          <a:cubicBezTo>
                            <a:pt x="101" y="89"/>
                            <a:pt x="100" y="88"/>
                            <a:pt x="100" y="88"/>
                          </a:cubicBezTo>
                          <a:cubicBezTo>
                            <a:pt x="100" y="88"/>
                            <a:pt x="100" y="88"/>
                            <a:pt x="100" y="88"/>
                          </a:cubicBezTo>
                          <a:cubicBezTo>
                            <a:pt x="92" y="84"/>
                            <a:pt x="85" y="80"/>
                            <a:pt x="77" y="76"/>
                          </a:cubicBezTo>
                          <a:cubicBezTo>
                            <a:pt x="60" y="67"/>
                            <a:pt x="60" y="67"/>
                            <a:pt x="60" y="67"/>
                          </a:cubicBezTo>
                          <a:cubicBezTo>
                            <a:pt x="49" y="61"/>
                            <a:pt x="37" y="54"/>
                            <a:pt x="26" y="48"/>
                          </a:cubicBezTo>
                          <a:cubicBezTo>
                            <a:pt x="24" y="47"/>
                            <a:pt x="24" y="46"/>
                            <a:pt x="24" y="44"/>
                          </a:cubicBezTo>
                          <a:cubicBezTo>
                            <a:pt x="24" y="44"/>
                            <a:pt x="24" y="43"/>
                            <a:pt x="24" y="42"/>
                          </a:cubicBezTo>
                          <a:cubicBezTo>
                            <a:pt x="24" y="40"/>
                            <a:pt x="24" y="37"/>
                            <a:pt x="23" y="35"/>
                          </a:cubicBezTo>
                          <a:cubicBezTo>
                            <a:pt x="23" y="34"/>
                            <a:pt x="23" y="34"/>
                            <a:pt x="23" y="34"/>
                          </a:cubicBezTo>
                          <a:cubicBezTo>
                            <a:pt x="18" y="36"/>
                            <a:pt x="18" y="36"/>
                            <a:pt x="18" y="36"/>
                          </a:cubicBezTo>
                          <a:cubicBezTo>
                            <a:pt x="13" y="39"/>
                            <a:pt x="8" y="42"/>
                            <a:pt x="2" y="45"/>
                          </a:cubicBezTo>
                          <a:close/>
                          <a:moveTo>
                            <a:pt x="33" y="34"/>
                          </a:moveTo>
                          <a:cubicBezTo>
                            <a:pt x="34" y="34"/>
                            <a:pt x="35" y="34"/>
                            <a:pt x="36" y="35"/>
                          </a:cubicBezTo>
                          <a:cubicBezTo>
                            <a:pt x="51" y="27"/>
                            <a:pt x="51" y="27"/>
                            <a:pt x="51" y="27"/>
                          </a:cubicBezTo>
                          <a:cubicBezTo>
                            <a:pt x="61" y="22"/>
                            <a:pt x="70" y="17"/>
                            <a:pt x="80" y="12"/>
                          </a:cubicBezTo>
                          <a:cubicBezTo>
                            <a:pt x="81" y="11"/>
                            <a:pt x="81" y="11"/>
                            <a:pt x="81" y="11"/>
                          </a:cubicBezTo>
                          <a:cubicBezTo>
                            <a:pt x="81" y="11"/>
                            <a:pt x="81" y="11"/>
                            <a:pt x="81" y="11"/>
                          </a:cubicBezTo>
                          <a:cubicBezTo>
                            <a:pt x="81" y="10"/>
                            <a:pt x="82" y="9"/>
                            <a:pt x="82" y="8"/>
                          </a:cubicBezTo>
                          <a:cubicBezTo>
                            <a:pt x="82" y="6"/>
                            <a:pt x="82" y="4"/>
                            <a:pt x="81" y="2"/>
                          </a:cubicBezTo>
                          <a:cubicBezTo>
                            <a:pt x="73" y="7"/>
                            <a:pt x="73" y="7"/>
                            <a:pt x="73" y="7"/>
                          </a:cubicBezTo>
                          <a:cubicBezTo>
                            <a:pt x="66" y="11"/>
                            <a:pt x="58" y="15"/>
                            <a:pt x="51" y="19"/>
                          </a:cubicBezTo>
                          <a:cubicBezTo>
                            <a:pt x="45" y="22"/>
                            <a:pt x="39" y="25"/>
                            <a:pt x="34" y="28"/>
                          </a:cubicBezTo>
                          <a:cubicBezTo>
                            <a:pt x="26" y="32"/>
                            <a:pt x="26" y="32"/>
                            <a:pt x="26" y="32"/>
                          </a:cubicBezTo>
                          <a:cubicBezTo>
                            <a:pt x="27" y="32"/>
                            <a:pt x="27" y="32"/>
                            <a:pt x="27" y="32"/>
                          </a:cubicBezTo>
                          <a:cubicBezTo>
                            <a:pt x="28" y="33"/>
                            <a:pt x="29" y="33"/>
                            <a:pt x="29" y="34"/>
                          </a:cubicBezTo>
                          <a:cubicBezTo>
                            <a:pt x="30" y="34"/>
                            <a:pt x="30" y="34"/>
                            <a:pt x="30" y="34"/>
                          </a:cubicBezTo>
                          <a:cubicBezTo>
                            <a:pt x="31" y="34"/>
                            <a:pt x="32" y="34"/>
                            <a:pt x="33" y="34"/>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 name="Freeform 248">
                      <a:extLst>
                        <a:ext uri="{FF2B5EF4-FFF2-40B4-BE49-F238E27FC236}">
                          <a16:creationId xmlns:a16="http://schemas.microsoft.com/office/drawing/2014/main" id="{21DFEE8D-BD10-4DB2-AA8B-EADF1C4935B6}"/>
                        </a:ext>
                      </a:extLst>
                    </p:cNvPr>
                    <p:cNvSpPr>
                      <a:spLocks noEditPoints="1"/>
                    </p:cNvSpPr>
                    <p:nvPr/>
                  </p:nvSpPr>
                  <p:spPr bwMode="auto">
                    <a:xfrm>
                      <a:off x="3232150" y="1784351"/>
                      <a:ext cx="688975" cy="333375"/>
                    </a:xfrm>
                    <a:custGeom>
                      <a:avLst/>
                      <a:gdLst>
                        <a:gd name="T0" fmla="*/ 4 w 217"/>
                        <a:gd name="T1" fmla="*/ 48 h 105"/>
                        <a:gd name="T2" fmla="*/ 3 w 217"/>
                        <a:gd name="T3" fmla="*/ 48 h 105"/>
                        <a:gd name="T4" fmla="*/ 3 w 217"/>
                        <a:gd name="T5" fmla="*/ 48 h 105"/>
                        <a:gd name="T6" fmla="*/ 4 w 217"/>
                        <a:gd name="T7" fmla="*/ 49 h 105"/>
                        <a:gd name="T8" fmla="*/ 82 w 217"/>
                        <a:gd name="T9" fmla="*/ 4 h 105"/>
                        <a:gd name="T10" fmla="*/ 83 w 217"/>
                        <a:gd name="T11" fmla="*/ 14 h 105"/>
                        <a:gd name="T12" fmla="*/ 83 w 217"/>
                        <a:gd name="T13" fmla="*/ 14 h 105"/>
                        <a:gd name="T14" fmla="*/ 82 w 217"/>
                        <a:gd name="T15" fmla="*/ 14 h 105"/>
                        <a:gd name="T16" fmla="*/ 31 w 217"/>
                        <a:gd name="T17" fmla="*/ 37 h 105"/>
                        <a:gd name="T18" fmla="*/ 28 w 217"/>
                        <a:gd name="T19" fmla="*/ 34 h 105"/>
                        <a:gd name="T20" fmla="*/ 25 w 217"/>
                        <a:gd name="T21" fmla="*/ 47 h 105"/>
                        <a:gd name="T22" fmla="*/ 102 w 217"/>
                        <a:gd name="T23" fmla="*/ 92 h 105"/>
                        <a:gd name="T24" fmla="*/ 105 w 217"/>
                        <a:gd name="T25" fmla="*/ 92 h 105"/>
                        <a:gd name="T26" fmla="*/ 196 w 217"/>
                        <a:gd name="T27" fmla="*/ 42 h 105"/>
                        <a:gd name="T28" fmla="*/ 195 w 217"/>
                        <a:gd name="T29" fmla="*/ 32 h 105"/>
                        <a:gd name="T30" fmla="*/ 213 w 217"/>
                        <a:gd name="T31" fmla="*/ 43 h 105"/>
                        <a:gd name="T32" fmla="*/ 215 w 217"/>
                        <a:gd name="T33" fmla="*/ 43 h 105"/>
                        <a:gd name="T34" fmla="*/ 213 w 217"/>
                        <a:gd name="T35" fmla="*/ 42 h 105"/>
                        <a:gd name="T36" fmla="*/ 104 w 217"/>
                        <a:gd name="T37" fmla="*/ 101 h 105"/>
                        <a:gd name="T38" fmla="*/ 216 w 217"/>
                        <a:gd name="T39" fmla="*/ 45 h 105"/>
                        <a:gd name="T40" fmla="*/ 205 w 217"/>
                        <a:gd name="T41" fmla="*/ 34 h 105"/>
                        <a:gd name="T42" fmla="*/ 193 w 217"/>
                        <a:gd name="T43" fmla="*/ 39 h 105"/>
                        <a:gd name="T44" fmla="*/ 104 w 217"/>
                        <a:gd name="T45" fmla="*/ 88 h 105"/>
                        <a:gd name="T46" fmla="*/ 103 w 217"/>
                        <a:gd name="T47" fmla="*/ 90 h 105"/>
                        <a:gd name="T48" fmla="*/ 29 w 217"/>
                        <a:gd name="T49" fmla="*/ 48 h 105"/>
                        <a:gd name="T50" fmla="*/ 29 w 217"/>
                        <a:gd name="T51" fmla="*/ 37 h 105"/>
                        <a:gd name="T52" fmla="*/ 27 w 217"/>
                        <a:gd name="T53" fmla="*/ 38 h 105"/>
                        <a:gd name="T54" fmla="*/ 31 w 217"/>
                        <a:gd name="T55" fmla="*/ 40 h 105"/>
                        <a:gd name="T56" fmla="*/ 84 w 217"/>
                        <a:gd name="T57" fmla="*/ 18 h 105"/>
                        <a:gd name="T58" fmla="*/ 87 w 217"/>
                        <a:gd name="T59" fmla="*/ 14 h 105"/>
                        <a:gd name="T60" fmla="*/ 51 w 217"/>
                        <a:gd name="T61" fmla="*/ 19 h 105"/>
                        <a:gd name="T62" fmla="*/ 2 w 217"/>
                        <a:gd name="T63" fmla="*/ 51 h 105"/>
                        <a:gd name="T64" fmla="*/ 4 w 217"/>
                        <a:gd name="T65" fmla="*/ 48 h 105"/>
                        <a:gd name="T66" fmla="*/ 103 w 217"/>
                        <a:gd name="T67" fmla="*/ 104 h 105"/>
                        <a:gd name="T68" fmla="*/ 213 w 217"/>
                        <a:gd name="T69" fmla="*/ 41 h 105"/>
                        <a:gd name="T70" fmla="*/ 195 w 217"/>
                        <a:gd name="T71" fmla="*/ 37 h 105"/>
                        <a:gd name="T72" fmla="*/ 104 w 217"/>
                        <a:gd name="T73" fmla="*/ 89 h 105"/>
                        <a:gd name="T74" fmla="*/ 104 w 217"/>
                        <a:gd name="T75" fmla="*/ 90 h 105"/>
                        <a:gd name="T76" fmla="*/ 103 w 217"/>
                        <a:gd name="T77" fmla="*/ 90 h 105"/>
                        <a:gd name="T78" fmla="*/ 103 w 217"/>
                        <a:gd name="T79" fmla="*/ 90 h 105"/>
                        <a:gd name="T80" fmla="*/ 29 w 217"/>
                        <a:gd name="T81" fmla="*/ 50 h 105"/>
                        <a:gd name="T82" fmla="*/ 28 w 217"/>
                        <a:gd name="T83" fmla="*/ 47 h 105"/>
                        <a:gd name="T84" fmla="*/ 3 w 217"/>
                        <a:gd name="T85" fmla="*/ 46 h 105"/>
                        <a:gd name="T86" fmla="*/ 5 w 217"/>
                        <a:gd name="T87" fmla="*/ 50 h 105"/>
                        <a:gd name="T88" fmla="*/ 24 w 217"/>
                        <a:gd name="T89" fmla="*/ 45 h 105"/>
                        <a:gd name="T90" fmla="*/ 101 w 217"/>
                        <a:gd name="T91" fmla="*/ 93 h 105"/>
                        <a:gd name="T92" fmla="*/ 103 w 217"/>
                        <a:gd name="T93" fmla="*/ 93 h 105"/>
                        <a:gd name="T94" fmla="*/ 153 w 217"/>
                        <a:gd name="T95" fmla="*/ 67 h 105"/>
                        <a:gd name="T96" fmla="*/ 199 w 217"/>
                        <a:gd name="T97" fmla="*/ 35 h 105"/>
                        <a:gd name="T98" fmla="*/ 212 w 217"/>
                        <a:gd name="T99" fmla="*/ 44 h 105"/>
                        <a:gd name="T100" fmla="*/ 114 w 217"/>
                        <a:gd name="T101" fmla="*/ 94 h 105"/>
                        <a:gd name="T102" fmla="*/ 103 w 217"/>
                        <a:gd name="T103" fmla="*/ 100 h 105"/>
                        <a:gd name="T104" fmla="*/ 4 w 217"/>
                        <a:gd name="T105" fmla="*/ 48 h 105"/>
                        <a:gd name="T106" fmla="*/ 82 w 217"/>
                        <a:gd name="T107" fmla="*/ 15 h 105"/>
                        <a:gd name="T108" fmla="*/ 86 w 217"/>
                        <a:gd name="T109" fmla="*/ 8 h 105"/>
                        <a:gd name="T110" fmla="*/ 28 w 217"/>
                        <a:gd name="T111" fmla="*/ 37 h 105"/>
                        <a:gd name="T112" fmla="*/ 32 w 217"/>
                        <a:gd name="T113" fmla="*/ 37 h 105"/>
                        <a:gd name="T114" fmla="*/ 37 w 217"/>
                        <a:gd name="T115" fmla="*/ 33 h 105"/>
                        <a:gd name="T116" fmla="*/ 81 w 217"/>
                        <a:gd name="T117" fmla="*/ 14 h 105"/>
                        <a:gd name="T118" fmla="*/ 38 w 217"/>
                        <a:gd name="T119"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 h="105">
                          <a:moveTo>
                            <a:pt x="103" y="103"/>
                          </a:moveTo>
                          <a:cubicBezTo>
                            <a:pt x="103" y="101"/>
                            <a:pt x="103" y="101"/>
                            <a:pt x="103" y="101"/>
                          </a:cubicBezTo>
                          <a:cubicBezTo>
                            <a:pt x="103" y="101"/>
                            <a:pt x="103" y="101"/>
                            <a:pt x="102" y="101"/>
                          </a:cubicBezTo>
                          <a:cubicBezTo>
                            <a:pt x="76" y="87"/>
                            <a:pt x="50" y="72"/>
                            <a:pt x="24" y="58"/>
                          </a:cubicBezTo>
                          <a:cubicBezTo>
                            <a:pt x="11" y="52"/>
                            <a:pt x="11" y="52"/>
                            <a:pt x="11" y="52"/>
                          </a:cubicBezTo>
                          <a:cubicBezTo>
                            <a:pt x="11" y="51"/>
                            <a:pt x="10" y="51"/>
                            <a:pt x="10" y="51"/>
                          </a:cubicBezTo>
                          <a:cubicBezTo>
                            <a:pt x="10" y="51"/>
                            <a:pt x="10" y="51"/>
                            <a:pt x="10" y="51"/>
                          </a:cubicBezTo>
                          <a:cubicBezTo>
                            <a:pt x="8" y="50"/>
                            <a:pt x="6" y="49"/>
                            <a:pt x="5" y="48"/>
                          </a:cubicBezTo>
                          <a:cubicBezTo>
                            <a:pt x="4" y="48"/>
                            <a:pt x="4" y="48"/>
                            <a:pt x="4" y="48"/>
                          </a:cubicBezTo>
                          <a:cubicBezTo>
                            <a:pt x="4" y="48"/>
                            <a:pt x="4" y="48"/>
                            <a:pt x="4" y="48"/>
                          </a:cubicBezTo>
                          <a:cubicBezTo>
                            <a:pt x="4" y="48"/>
                            <a:pt x="4" y="48"/>
                            <a:pt x="4" y="48"/>
                          </a:cubicBezTo>
                          <a:cubicBezTo>
                            <a:pt x="4" y="48"/>
                            <a:pt x="4" y="48"/>
                            <a:pt x="4"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3" y="48"/>
                            <a:pt x="3" y="48"/>
                            <a:pt x="3" y="48"/>
                          </a:cubicBezTo>
                          <a:cubicBezTo>
                            <a:pt x="4" y="48"/>
                            <a:pt x="4" y="48"/>
                            <a:pt x="4" y="48"/>
                          </a:cubicBezTo>
                          <a:cubicBezTo>
                            <a:pt x="3" y="48"/>
                            <a:pt x="3" y="48"/>
                            <a:pt x="3" y="48"/>
                          </a:cubicBezTo>
                          <a:cubicBezTo>
                            <a:pt x="4" y="49"/>
                            <a:pt x="4" y="49"/>
                            <a:pt x="4" y="49"/>
                          </a:cubicBezTo>
                          <a:cubicBezTo>
                            <a:pt x="4" y="48"/>
                            <a:pt x="4" y="48"/>
                            <a:pt x="4" y="48"/>
                          </a:cubicBezTo>
                          <a:cubicBezTo>
                            <a:pt x="3" y="48"/>
                            <a:pt x="3" y="48"/>
                            <a:pt x="3" y="48"/>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10" y="46"/>
                            <a:pt x="15" y="43"/>
                            <a:pt x="21" y="40"/>
                          </a:cubicBezTo>
                          <a:cubicBezTo>
                            <a:pt x="36" y="32"/>
                            <a:pt x="36" y="32"/>
                            <a:pt x="36" y="32"/>
                          </a:cubicBezTo>
                          <a:cubicBezTo>
                            <a:pt x="42" y="29"/>
                            <a:pt x="47" y="25"/>
                            <a:pt x="53" y="22"/>
                          </a:cubicBezTo>
                          <a:cubicBezTo>
                            <a:pt x="61" y="18"/>
                            <a:pt x="68" y="14"/>
                            <a:pt x="76" y="10"/>
                          </a:cubicBezTo>
                          <a:cubicBezTo>
                            <a:pt x="85" y="5"/>
                            <a:pt x="85" y="5"/>
                            <a:pt x="85" y="5"/>
                          </a:cubicBezTo>
                          <a:cubicBezTo>
                            <a:pt x="84" y="3"/>
                            <a:pt x="84" y="3"/>
                            <a:pt x="84" y="3"/>
                          </a:cubicBezTo>
                          <a:cubicBezTo>
                            <a:pt x="82" y="4"/>
                            <a:pt x="82" y="4"/>
                            <a:pt x="82" y="4"/>
                          </a:cubicBezTo>
                          <a:cubicBezTo>
                            <a:pt x="83" y="5"/>
                            <a:pt x="83" y="5"/>
                            <a:pt x="83" y="5"/>
                          </a:cubicBezTo>
                          <a:cubicBezTo>
                            <a:pt x="83" y="6"/>
                            <a:pt x="83" y="7"/>
                            <a:pt x="83" y="8"/>
                          </a:cubicBezTo>
                          <a:cubicBezTo>
                            <a:pt x="83" y="9"/>
                            <a:pt x="83" y="10"/>
                            <a:pt x="83" y="11"/>
                          </a:cubicBezTo>
                          <a:cubicBezTo>
                            <a:pt x="83" y="11"/>
                            <a:pt x="83" y="11"/>
                            <a:pt x="83" y="11"/>
                          </a:cubicBezTo>
                          <a:cubicBezTo>
                            <a:pt x="83" y="12"/>
                            <a:pt x="83" y="13"/>
                            <a:pt x="83"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4" y="14"/>
                            <a:pt x="84" y="14"/>
                            <a:pt x="84" y="14"/>
                          </a:cubicBezTo>
                          <a:cubicBezTo>
                            <a:pt x="83" y="14"/>
                            <a:pt x="83" y="14"/>
                            <a:pt x="83" y="14"/>
                          </a:cubicBezTo>
                          <a:cubicBezTo>
                            <a:pt x="83" y="14"/>
                            <a:pt x="83" y="14"/>
                            <a:pt x="83" y="14"/>
                          </a:cubicBezTo>
                          <a:cubicBezTo>
                            <a:pt x="84" y="14"/>
                            <a:pt x="84" y="14"/>
                            <a:pt x="84"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2" y="14"/>
                            <a:pt x="82" y="14"/>
                            <a:pt x="82" y="14"/>
                          </a:cubicBezTo>
                          <a:cubicBezTo>
                            <a:pt x="72" y="19"/>
                            <a:pt x="62" y="25"/>
                            <a:pt x="53" y="30"/>
                          </a:cubicBezTo>
                          <a:cubicBezTo>
                            <a:pt x="37" y="38"/>
                            <a:pt x="37" y="38"/>
                            <a:pt x="37" y="38"/>
                          </a:cubicBezTo>
                          <a:cubicBezTo>
                            <a:pt x="38" y="40"/>
                            <a:pt x="38" y="40"/>
                            <a:pt x="38" y="40"/>
                          </a:cubicBezTo>
                          <a:cubicBezTo>
                            <a:pt x="40" y="38"/>
                            <a:pt x="40" y="38"/>
                            <a:pt x="40" y="38"/>
                          </a:cubicBezTo>
                          <a:cubicBezTo>
                            <a:pt x="39" y="38"/>
                            <a:pt x="39" y="38"/>
                            <a:pt x="39" y="38"/>
                          </a:cubicBezTo>
                          <a:cubicBezTo>
                            <a:pt x="38" y="37"/>
                            <a:pt x="36" y="36"/>
                            <a:pt x="35" y="36"/>
                          </a:cubicBezTo>
                          <a:cubicBezTo>
                            <a:pt x="34" y="36"/>
                            <a:pt x="33" y="36"/>
                            <a:pt x="32" y="37"/>
                          </a:cubicBezTo>
                          <a:cubicBezTo>
                            <a:pt x="31" y="37"/>
                            <a:pt x="31" y="37"/>
                            <a:pt x="31" y="37"/>
                          </a:cubicBezTo>
                          <a:cubicBezTo>
                            <a:pt x="32" y="39"/>
                            <a:pt x="32" y="39"/>
                            <a:pt x="32" y="39"/>
                          </a:cubicBezTo>
                          <a:cubicBezTo>
                            <a:pt x="33" y="37"/>
                            <a:pt x="33" y="37"/>
                            <a:pt x="33" y="37"/>
                          </a:cubicBezTo>
                          <a:cubicBezTo>
                            <a:pt x="33" y="37"/>
                            <a:pt x="33" y="37"/>
                            <a:pt x="33" y="37"/>
                          </a:cubicBezTo>
                          <a:cubicBezTo>
                            <a:pt x="32" y="36"/>
                            <a:pt x="32" y="36"/>
                            <a:pt x="32" y="36"/>
                          </a:cubicBezTo>
                          <a:cubicBezTo>
                            <a:pt x="32" y="36"/>
                            <a:pt x="32" y="36"/>
                            <a:pt x="32" y="36"/>
                          </a:cubicBezTo>
                          <a:cubicBezTo>
                            <a:pt x="31" y="36"/>
                            <a:pt x="30" y="35"/>
                            <a:pt x="29" y="35"/>
                          </a:cubicBezTo>
                          <a:cubicBezTo>
                            <a:pt x="29" y="35"/>
                            <a:pt x="29" y="35"/>
                            <a:pt x="29" y="35"/>
                          </a:cubicBezTo>
                          <a:cubicBezTo>
                            <a:pt x="29" y="35"/>
                            <a:pt x="29" y="35"/>
                            <a:pt x="29" y="35"/>
                          </a:cubicBezTo>
                          <a:cubicBezTo>
                            <a:pt x="29" y="35"/>
                            <a:pt x="28" y="34"/>
                            <a:pt x="28" y="34"/>
                          </a:cubicBezTo>
                          <a:cubicBezTo>
                            <a:pt x="27" y="34"/>
                            <a:pt x="26" y="35"/>
                            <a:pt x="26" y="35"/>
                          </a:cubicBezTo>
                          <a:cubicBezTo>
                            <a:pt x="25" y="35"/>
                            <a:pt x="25" y="35"/>
                            <a:pt x="25" y="35"/>
                          </a:cubicBezTo>
                          <a:cubicBezTo>
                            <a:pt x="25" y="37"/>
                            <a:pt x="25" y="37"/>
                            <a:pt x="25" y="37"/>
                          </a:cubicBezTo>
                          <a:cubicBezTo>
                            <a:pt x="25" y="38"/>
                            <a:pt x="25" y="38"/>
                            <a:pt x="25" y="38"/>
                          </a:cubicBezTo>
                          <a:cubicBezTo>
                            <a:pt x="25" y="38"/>
                            <a:pt x="25" y="38"/>
                            <a:pt x="25" y="38"/>
                          </a:cubicBezTo>
                          <a:cubicBezTo>
                            <a:pt x="25" y="39"/>
                            <a:pt x="25" y="41"/>
                            <a:pt x="25" y="42"/>
                          </a:cubicBezTo>
                          <a:cubicBezTo>
                            <a:pt x="25" y="43"/>
                            <a:pt x="25" y="44"/>
                            <a:pt x="25" y="45"/>
                          </a:cubicBezTo>
                          <a:cubicBezTo>
                            <a:pt x="25" y="46"/>
                            <a:pt x="25" y="47"/>
                            <a:pt x="25" y="47"/>
                          </a:cubicBezTo>
                          <a:cubicBezTo>
                            <a:pt x="25" y="47"/>
                            <a:pt x="25" y="47"/>
                            <a:pt x="25" y="47"/>
                          </a:cubicBezTo>
                          <a:cubicBezTo>
                            <a:pt x="25" y="47"/>
                            <a:pt x="25" y="47"/>
                            <a:pt x="25" y="47"/>
                          </a:cubicBezTo>
                          <a:cubicBezTo>
                            <a:pt x="25" y="48"/>
                            <a:pt x="25" y="49"/>
                            <a:pt x="26" y="50"/>
                          </a:cubicBezTo>
                          <a:cubicBezTo>
                            <a:pt x="26" y="51"/>
                            <a:pt x="27" y="51"/>
                            <a:pt x="28" y="52"/>
                          </a:cubicBezTo>
                          <a:cubicBezTo>
                            <a:pt x="39" y="58"/>
                            <a:pt x="51" y="64"/>
                            <a:pt x="62" y="70"/>
                          </a:cubicBezTo>
                          <a:cubicBezTo>
                            <a:pt x="79" y="79"/>
                            <a:pt x="79" y="79"/>
                            <a:pt x="79" y="79"/>
                          </a:cubicBezTo>
                          <a:cubicBezTo>
                            <a:pt x="86" y="83"/>
                            <a:pt x="94" y="88"/>
                            <a:pt x="101" y="92"/>
                          </a:cubicBezTo>
                          <a:cubicBezTo>
                            <a:pt x="102" y="90"/>
                            <a:pt x="102" y="90"/>
                            <a:pt x="102" y="90"/>
                          </a:cubicBezTo>
                          <a:cubicBezTo>
                            <a:pt x="101" y="92"/>
                            <a:pt x="101" y="92"/>
                            <a:pt x="101" y="92"/>
                          </a:cubicBezTo>
                          <a:cubicBezTo>
                            <a:pt x="102" y="92"/>
                            <a:pt x="102" y="92"/>
                            <a:pt x="102" y="92"/>
                          </a:cubicBezTo>
                          <a:cubicBezTo>
                            <a:pt x="102" y="92"/>
                            <a:pt x="102" y="92"/>
                            <a:pt x="102" y="92"/>
                          </a:cubicBezTo>
                          <a:cubicBezTo>
                            <a:pt x="102" y="92"/>
                            <a:pt x="102" y="92"/>
                            <a:pt x="102" y="92"/>
                          </a:cubicBezTo>
                          <a:cubicBezTo>
                            <a:pt x="103" y="92"/>
                            <a:pt x="103" y="92"/>
                            <a:pt x="103" y="92"/>
                          </a:cubicBezTo>
                          <a:cubicBezTo>
                            <a:pt x="104" y="92"/>
                            <a:pt x="104" y="92"/>
                            <a:pt x="104" y="92"/>
                          </a:cubicBezTo>
                          <a:cubicBezTo>
                            <a:pt x="103" y="90"/>
                            <a:pt x="103" y="90"/>
                            <a:pt x="103" y="90"/>
                          </a:cubicBezTo>
                          <a:cubicBezTo>
                            <a:pt x="103" y="92"/>
                            <a:pt x="103" y="92"/>
                            <a:pt x="103" y="92"/>
                          </a:cubicBezTo>
                          <a:cubicBezTo>
                            <a:pt x="103" y="92"/>
                            <a:pt x="103" y="92"/>
                            <a:pt x="103" y="92"/>
                          </a:cubicBezTo>
                          <a:cubicBezTo>
                            <a:pt x="104" y="92"/>
                            <a:pt x="104" y="92"/>
                            <a:pt x="104" y="92"/>
                          </a:cubicBezTo>
                          <a:cubicBezTo>
                            <a:pt x="105" y="92"/>
                            <a:pt x="105" y="92"/>
                            <a:pt x="105" y="92"/>
                          </a:cubicBezTo>
                          <a:cubicBezTo>
                            <a:pt x="105" y="92"/>
                            <a:pt x="105" y="92"/>
                            <a:pt x="105" y="92"/>
                          </a:cubicBezTo>
                          <a:cubicBezTo>
                            <a:pt x="106" y="91"/>
                            <a:pt x="106" y="91"/>
                            <a:pt x="106" y="91"/>
                          </a:cubicBezTo>
                          <a:cubicBezTo>
                            <a:pt x="105" y="90"/>
                            <a:pt x="105" y="90"/>
                            <a:pt x="105" y="90"/>
                          </a:cubicBezTo>
                          <a:cubicBezTo>
                            <a:pt x="106" y="91"/>
                            <a:pt x="106" y="91"/>
                            <a:pt x="106" y="91"/>
                          </a:cubicBezTo>
                          <a:cubicBezTo>
                            <a:pt x="112" y="88"/>
                            <a:pt x="118" y="85"/>
                            <a:pt x="125" y="81"/>
                          </a:cubicBezTo>
                          <a:cubicBezTo>
                            <a:pt x="134" y="76"/>
                            <a:pt x="143" y="71"/>
                            <a:pt x="152" y="66"/>
                          </a:cubicBezTo>
                          <a:cubicBezTo>
                            <a:pt x="161" y="61"/>
                            <a:pt x="170" y="57"/>
                            <a:pt x="179" y="52"/>
                          </a:cubicBezTo>
                          <a:cubicBezTo>
                            <a:pt x="194" y="44"/>
                            <a:pt x="194" y="44"/>
                            <a:pt x="194" y="44"/>
                          </a:cubicBezTo>
                          <a:cubicBezTo>
                            <a:pt x="195" y="43"/>
                            <a:pt x="196" y="43"/>
                            <a:pt x="196" y="42"/>
                          </a:cubicBezTo>
                          <a:cubicBezTo>
                            <a:pt x="197" y="41"/>
                            <a:pt x="197" y="40"/>
                            <a:pt x="197" y="40"/>
                          </a:cubicBezTo>
                          <a:cubicBezTo>
                            <a:pt x="197" y="39"/>
                            <a:pt x="197" y="39"/>
                            <a:pt x="197" y="39"/>
                          </a:cubicBezTo>
                          <a:cubicBezTo>
                            <a:pt x="197" y="39"/>
                            <a:pt x="197" y="39"/>
                            <a:pt x="197" y="39"/>
                          </a:cubicBezTo>
                          <a:cubicBezTo>
                            <a:pt x="197" y="39"/>
                            <a:pt x="197" y="38"/>
                            <a:pt x="197" y="37"/>
                          </a:cubicBezTo>
                          <a:cubicBezTo>
                            <a:pt x="197" y="37"/>
                            <a:pt x="197" y="36"/>
                            <a:pt x="197" y="35"/>
                          </a:cubicBezTo>
                          <a:cubicBezTo>
                            <a:pt x="197" y="35"/>
                            <a:pt x="197" y="35"/>
                            <a:pt x="197" y="35"/>
                          </a:cubicBezTo>
                          <a:cubicBezTo>
                            <a:pt x="197" y="34"/>
                            <a:pt x="197" y="34"/>
                            <a:pt x="197" y="33"/>
                          </a:cubicBezTo>
                          <a:cubicBezTo>
                            <a:pt x="197" y="32"/>
                            <a:pt x="197" y="32"/>
                            <a:pt x="197" y="32"/>
                          </a:cubicBezTo>
                          <a:cubicBezTo>
                            <a:pt x="195" y="32"/>
                            <a:pt x="195" y="32"/>
                            <a:pt x="195" y="32"/>
                          </a:cubicBezTo>
                          <a:cubicBezTo>
                            <a:pt x="195" y="34"/>
                            <a:pt x="195" y="34"/>
                            <a:pt x="195" y="34"/>
                          </a:cubicBezTo>
                          <a:cubicBezTo>
                            <a:pt x="195" y="34"/>
                            <a:pt x="195" y="34"/>
                            <a:pt x="195" y="34"/>
                          </a:cubicBezTo>
                          <a:cubicBezTo>
                            <a:pt x="198" y="35"/>
                            <a:pt x="201" y="36"/>
                            <a:pt x="203" y="38"/>
                          </a:cubicBezTo>
                          <a:cubicBezTo>
                            <a:pt x="204" y="39"/>
                            <a:pt x="206" y="39"/>
                            <a:pt x="207" y="40"/>
                          </a:cubicBezTo>
                          <a:cubicBezTo>
                            <a:pt x="208" y="40"/>
                            <a:pt x="208" y="41"/>
                            <a:pt x="209" y="41"/>
                          </a:cubicBezTo>
                          <a:cubicBezTo>
                            <a:pt x="210" y="42"/>
                            <a:pt x="211" y="42"/>
                            <a:pt x="212"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4" y="43"/>
                            <a:pt x="214" y="43"/>
                            <a:pt x="214" y="43"/>
                          </a:cubicBezTo>
                          <a:cubicBezTo>
                            <a:pt x="213" y="43"/>
                            <a:pt x="213" y="43"/>
                            <a:pt x="213" y="43"/>
                          </a:cubicBezTo>
                          <a:cubicBezTo>
                            <a:pt x="213" y="43"/>
                            <a:pt x="213" y="43"/>
                            <a:pt x="213" y="43"/>
                          </a:cubicBezTo>
                          <a:cubicBezTo>
                            <a:pt x="214" y="43"/>
                            <a:pt x="214" y="43"/>
                            <a:pt x="214" y="43"/>
                          </a:cubicBezTo>
                          <a:cubicBezTo>
                            <a:pt x="213" y="43"/>
                            <a:pt x="213" y="43"/>
                            <a:pt x="213" y="43"/>
                          </a:cubicBezTo>
                          <a:cubicBezTo>
                            <a:pt x="215" y="43"/>
                            <a:pt x="215" y="43"/>
                            <a:pt x="215" y="43"/>
                          </a:cubicBezTo>
                          <a:cubicBezTo>
                            <a:pt x="213" y="43"/>
                            <a:pt x="213" y="43"/>
                            <a:pt x="213" y="43"/>
                          </a:cubicBezTo>
                          <a:cubicBezTo>
                            <a:pt x="213" y="43"/>
                            <a:pt x="213" y="43"/>
                            <a:pt x="213" y="43"/>
                          </a:cubicBezTo>
                          <a:cubicBezTo>
                            <a:pt x="214" y="43"/>
                            <a:pt x="214" y="43"/>
                            <a:pt x="214" y="43"/>
                          </a:cubicBezTo>
                          <a:cubicBezTo>
                            <a:pt x="213" y="42"/>
                            <a:pt x="213" y="42"/>
                            <a:pt x="213" y="42"/>
                          </a:cubicBezTo>
                          <a:cubicBezTo>
                            <a:pt x="213" y="43"/>
                            <a:pt x="213" y="43"/>
                            <a:pt x="213" y="43"/>
                          </a:cubicBezTo>
                          <a:cubicBezTo>
                            <a:pt x="214" y="43"/>
                            <a:pt x="214" y="43"/>
                            <a:pt x="214" y="43"/>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2" y="42"/>
                            <a:pt x="212" y="42"/>
                            <a:pt x="212" y="42"/>
                          </a:cubicBezTo>
                          <a:cubicBezTo>
                            <a:pt x="205" y="46"/>
                            <a:pt x="198" y="50"/>
                            <a:pt x="190" y="54"/>
                          </a:cubicBezTo>
                          <a:cubicBezTo>
                            <a:pt x="174" y="63"/>
                            <a:pt x="157" y="72"/>
                            <a:pt x="141" y="81"/>
                          </a:cubicBezTo>
                          <a:cubicBezTo>
                            <a:pt x="115" y="95"/>
                            <a:pt x="115" y="95"/>
                            <a:pt x="115" y="95"/>
                          </a:cubicBezTo>
                          <a:cubicBezTo>
                            <a:pt x="112" y="97"/>
                            <a:pt x="108" y="99"/>
                            <a:pt x="104" y="101"/>
                          </a:cubicBezTo>
                          <a:cubicBezTo>
                            <a:pt x="104" y="101"/>
                            <a:pt x="104" y="101"/>
                            <a:pt x="103" y="101"/>
                          </a:cubicBezTo>
                          <a:cubicBezTo>
                            <a:pt x="103" y="103"/>
                            <a:pt x="103" y="103"/>
                            <a:pt x="103" y="103"/>
                          </a:cubicBezTo>
                          <a:cubicBezTo>
                            <a:pt x="103" y="105"/>
                            <a:pt x="103" y="105"/>
                            <a:pt x="103" y="105"/>
                          </a:cubicBezTo>
                          <a:cubicBezTo>
                            <a:pt x="104" y="105"/>
                            <a:pt x="105" y="105"/>
                            <a:pt x="106" y="104"/>
                          </a:cubicBezTo>
                          <a:cubicBezTo>
                            <a:pt x="110" y="102"/>
                            <a:pt x="113" y="100"/>
                            <a:pt x="117" y="98"/>
                          </a:cubicBezTo>
                          <a:cubicBezTo>
                            <a:pt x="143" y="85"/>
                            <a:pt x="143" y="85"/>
                            <a:pt x="143" y="85"/>
                          </a:cubicBezTo>
                          <a:cubicBezTo>
                            <a:pt x="159" y="76"/>
                            <a:pt x="176" y="67"/>
                            <a:pt x="192" y="58"/>
                          </a:cubicBezTo>
                          <a:cubicBezTo>
                            <a:pt x="200" y="54"/>
                            <a:pt x="207" y="50"/>
                            <a:pt x="214" y="46"/>
                          </a:cubicBezTo>
                          <a:cubicBezTo>
                            <a:pt x="215" y="46"/>
                            <a:pt x="215" y="45"/>
                            <a:pt x="216" y="45"/>
                          </a:cubicBezTo>
                          <a:cubicBezTo>
                            <a:pt x="216" y="45"/>
                            <a:pt x="217" y="44"/>
                            <a:pt x="217" y="43"/>
                          </a:cubicBezTo>
                          <a:cubicBezTo>
                            <a:pt x="217" y="43"/>
                            <a:pt x="217" y="43"/>
                            <a:pt x="217" y="43"/>
                          </a:cubicBezTo>
                          <a:cubicBezTo>
                            <a:pt x="217" y="43"/>
                            <a:pt x="217" y="43"/>
                            <a:pt x="217" y="43"/>
                          </a:cubicBezTo>
                          <a:cubicBezTo>
                            <a:pt x="217" y="43"/>
                            <a:pt x="217" y="43"/>
                            <a:pt x="217" y="43"/>
                          </a:cubicBezTo>
                          <a:cubicBezTo>
                            <a:pt x="217" y="41"/>
                            <a:pt x="216" y="41"/>
                            <a:pt x="215" y="40"/>
                          </a:cubicBezTo>
                          <a:cubicBezTo>
                            <a:pt x="215" y="40"/>
                            <a:pt x="214" y="39"/>
                            <a:pt x="214" y="39"/>
                          </a:cubicBezTo>
                          <a:cubicBezTo>
                            <a:pt x="213" y="39"/>
                            <a:pt x="212" y="38"/>
                            <a:pt x="211" y="38"/>
                          </a:cubicBezTo>
                          <a:cubicBezTo>
                            <a:pt x="210" y="37"/>
                            <a:pt x="209" y="37"/>
                            <a:pt x="209" y="36"/>
                          </a:cubicBezTo>
                          <a:cubicBezTo>
                            <a:pt x="207" y="36"/>
                            <a:pt x="206" y="35"/>
                            <a:pt x="205" y="34"/>
                          </a:cubicBezTo>
                          <a:cubicBezTo>
                            <a:pt x="203" y="33"/>
                            <a:pt x="200" y="32"/>
                            <a:pt x="197" y="30"/>
                          </a:cubicBezTo>
                          <a:cubicBezTo>
                            <a:pt x="196" y="30"/>
                            <a:pt x="196" y="30"/>
                            <a:pt x="196" y="30"/>
                          </a:cubicBezTo>
                          <a:cubicBezTo>
                            <a:pt x="193" y="29"/>
                            <a:pt x="193" y="29"/>
                            <a:pt x="193" y="29"/>
                          </a:cubicBezTo>
                          <a:cubicBezTo>
                            <a:pt x="193" y="33"/>
                            <a:pt x="193" y="33"/>
                            <a:pt x="193" y="33"/>
                          </a:cubicBezTo>
                          <a:cubicBezTo>
                            <a:pt x="193" y="33"/>
                            <a:pt x="193" y="33"/>
                            <a:pt x="193" y="33"/>
                          </a:cubicBezTo>
                          <a:cubicBezTo>
                            <a:pt x="193" y="33"/>
                            <a:pt x="193" y="34"/>
                            <a:pt x="193" y="35"/>
                          </a:cubicBezTo>
                          <a:cubicBezTo>
                            <a:pt x="193" y="35"/>
                            <a:pt x="193" y="35"/>
                            <a:pt x="193" y="35"/>
                          </a:cubicBezTo>
                          <a:cubicBezTo>
                            <a:pt x="193" y="36"/>
                            <a:pt x="193" y="37"/>
                            <a:pt x="193" y="37"/>
                          </a:cubicBezTo>
                          <a:cubicBezTo>
                            <a:pt x="193" y="38"/>
                            <a:pt x="193" y="39"/>
                            <a:pt x="193" y="39"/>
                          </a:cubicBezTo>
                          <a:cubicBezTo>
                            <a:pt x="193" y="39"/>
                            <a:pt x="193" y="39"/>
                            <a:pt x="193" y="39"/>
                          </a:cubicBezTo>
                          <a:cubicBezTo>
                            <a:pt x="193" y="40"/>
                            <a:pt x="193" y="40"/>
                            <a:pt x="193" y="40"/>
                          </a:cubicBezTo>
                          <a:cubicBezTo>
                            <a:pt x="193" y="40"/>
                            <a:pt x="193" y="40"/>
                            <a:pt x="193" y="40"/>
                          </a:cubicBezTo>
                          <a:cubicBezTo>
                            <a:pt x="193" y="40"/>
                            <a:pt x="193" y="40"/>
                            <a:pt x="193" y="40"/>
                          </a:cubicBezTo>
                          <a:cubicBezTo>
                            <a:pt x="193" y="40"/>
                            <a:pt x="193" y="40"/>
                            <a:pt x="193" y="40"/>
                          </a:cubicBezTo>
                          <a:cubicBezTo>
                            <a:pt x="177" y="48"/>
                            <a:pt x="177" y="48"/>
                            <a:pt x="177" y="48"/>
                          </a:cubicBezTo>
                          <a:cubicBezTo>
                            <a:pt x="168" y="53"/>
                            <a:pt x="159" y="58"/>
                            <a:pt x="150" y="63"/>
                          </a:cubicBezTo>
                          <a:cubicBezTo>
                            <a:pt x="141" y="68"/>
                            <a:pt x="132" y="73"/>
                            <a:pt x="123" y="78"/>
                          </a:cubicBezTo>
                          <a:cubicBezTo>
                            <a:pt x="116" y="81"/>
                            <a:pt x="110" y="85"/>
                            <a:pt x="104" y="88"/>
                          </a:cubicBezTo>
                          <a:cubicBezTo>
                            <a:pt x="104" y="88"/>
                            <a:pt x="104" y="88"/>
                            <a:pt x="104" y="88"/>
                          </a:cubicBezTo>
                          <a:cubicBezTo>
                            <a:pt x="103" y="88"/>
                            <a:pt x="103" y="88"/>
                            <a:pt x="103" y="88"/>
                          </a:cubicBezTo>
                          <a:cubicBezTo>
                            <a:pt x="103" y="88"/>
                            <a:pt x="103" y="88"/>
                            <a:pt x="103" y="88"/>
                          </a:cubicBezTo>
                          <a:cubicBezTo>
                            <a:pt x="104" y="90"/>
                            <a:pt x="104" y="90"/>
                            <a:pt x="104" y="90"/>
                          </a:cubicBezTo>
                          <a:cubicBezTo>
                            <a:pt x="104" y="88"/>
                            <a:pt x="104" y="88"/>
                            <a:pt x="104" y="88"/>
                          </a:cubicBezTo>
                          <a:cubicBezTo>
                            <a:pt x="104" y="88"/>
                            <a:pt x="104" y="88"/>
                            <a:pt x="104" y="88"/>
                          </a:cubicBezTo>
                          <a:cubicBezTo>
                            <a:pt x="103" y="88"/>
                            <a:pt x="103" y="88"/>
                            <a:pt x="103" y="88"/>
                          </a:cubicBezTo>
                          <a:cubicBezTo>
                            <a:pt x="102" y="88"/>
                            <a:pt x="102" y="88"/>
                            <a:pt x="102" y="88"/>
                          </a:cubicBezTo>
                          <a:cubicBezTo>
                            <a:pt x="103" y="90"/>
                            <a:pt x="103" y="90"/>
                            <a:pt x="103" y="90"/>
                          </a:cubicBezTo>
                          <a:cubicBezTo>
                            <a:pt x="104" y="88"/>
                            <a:pt x="104" y="88"/>
                            <a:pt x="104" y="88"/>
                          </a:cubicBezTo>
                          <a:cubicBezTo>
                            <a:pt x="103" y="88"/>
                            <a:pt x="103" y="88"/>
                            <a:pt x="103" y="88"/>
                          </a:cubicBezTo>
                          <a:cubicBezTo>
                            <a:pt x="103" y="88"/>
                            <a:pt x="103" y="88"/>
                            <a:pt x="103" y="88"/>
                          </a:cubicBezTo>
                          <a:cubicBezTo>
                            <a:pt x="103" y="88"/>
                            <a:pt x="103" y="88"/>
                            <a:pt x="103" y="88"/>
                          </a:cubicBezTo>
                          <a:cubicBezTo>
                            <a:pt x="103" y="88"/>
                            <a:pt x="103" y="88"/>
                            <a:pt x="103" y="88"/>
                          </a:cubicBezTo>
                          <a:cubicBezTo>
                            <a:pt x="96" y="84"/>
                            <a:pt x="88" y="80"/>
                            <a:pt x="81" y="76"/>
                          </a:cubicBezTo>
                          <a:cubicBezTo>
                            <a:pt x="64" y="67"/>
                            <a:pt x="64" y="67"/>
                            <a:pt x="64" y="67"/>
                          </a:cubicBezTo>
                          <a:cubicBezTo>
                            <a:pt x="52" y="61"/>
                            <a:pt x="41" y="55"/>
                            <a:pt x="30" y="48"/>
                          </a:cubicBezTo>
                          <a:cubicBezTo>
                            <a:pt x="29" y="48"/>
                            <a:pt x="29" y="48"/>
                            <a:pt x="29" y="48"/>
                          </a:cubicBezTo>
                          <a:cubicBezTo>
                            <a:pt x="29" y="48"/>
                            <a:pt x="29" y="48"/>
                            <a:pt x="29" y="47"/>
                          </a:cubicBezTo>
                          <a:cubicBezTo>
                            <a:pt x="29" y="47"/>
                            <a:pt x="29" y="47"/>
                            <a:pt x="29" y="47"/>
                          </a:cubicBezTo>
                          <a:cubicBezTo>
                            <a:pt x="29" y="47"/>
                            <a:pt x="29" y="47"/>
                            <a:pt x="29" y="47"/>
                          </a:cubicBezTo>
                          <a:cubicBezTo>
                            <a:pt x="29" y="47"/>
                            <a:pt x="29" y="46"/>
                            <a:pt x="29" y="45"/>
                          </a:cubicBezTo>
                          <a:cubicBezTo>
                            <a:pt x="29" y="44"/>
                            <a:pt x="29" y="43"/>
                            <a:pt x="29" y="42"/>
                          </a:cubicBezTo>
                          <a:cubicBezTo>
                            <a:pt x="29" y="41"/>
                            <a:pt x="29" y="39"/>
                            <a:pt x="29" y="37"/>
                          </a:cubicBezTo>
                          <a:cubicBezTo>
                            <a:pt x="27" y="38"/>
                            <a:pt x="27" y="38"/>
                            <a:pt x="27" y="38"/>
                          </a:cubicBezTo>
                          <a:cubicBezTo>
                            <a:pt x="29" y="38"/>
                            <a:pt x="29" y="38"/>
                            <a:pt x="29" y="38"/>
                          </a:cubicBezTo>
                          <a:cubicBezTo>
                            <a:pt x="29" y="37"/>
                            <a:pt x="29" y="37"/>
                            <a:pt x="29" y="37"/>
                          </a:cubicBezTo>
                          <a:cubicBezTo>
                            <a:pt x="27" y="37"/>
                            <a:pt x="27" y="37"/>
                            <a:pt x="27" y="37"/>
                          </a:cubicBezTo>
                          <a:cubicBezTo>
                            <a:pt x="28" y="38"/>
                            <a:pt x="28" y="38"/>
                            <a:pt x="28" y="38"/>
                          </a:cubicBezTo>
                          <a:cubicBezTo>
                            <a:pt x="28" y="37"/>
                            <a:pt x="28" y="37"/>
                            <a:pt x="28" y="37"/>
                          </a:cubicBezTo>
                          <a:cubicBezTo>
                            <a:pt x="28" y="38"/>
                            <a:pt x="28" y="38"/>
                            <a:pt x="28" y="38"/>
                          </a:cubicBezTo>
                          <a:cubicBezTo>
                            <a:pt x="28" y="38"/>
                            <a:pt x="28" y="38"/>
                            <a:pt x="28" y="38"/>
                          </a:cubicBezTo>
                          <a:cubicBezTo>
                            <a:pt x="28" y="37"/>
                            <a:pt x="28" y="37"/>
                            <a:pt x="28" y="37"/>
                          </a:cubicBezTo>
                          <a:cubicBezTo>
                            <a:pt x="28" y="38"/>
                            <a:pt x="28" y="38"/>
                            <a:pt x="28" y="38"/>
                          </a:cubicBezTo>
                          <a:cubicBezTo>
                            <a:pt x="28" y="38"/>
                            <a:pt x="28" y="38"/>
                            <a:pt x="28" y="38"/>
                          </a:cubicBezTo>
                          <a:cubicBezTo>
                            <a:pt x="27" y="38"/>
                            <a:pt x="27" y="38"/>
                            <a:pt x="27" y="38"/>
                          </a:cubicBezTo>
                          <a:cubicBezTo>
                            <a:pt x="28" y="38"/>
                            <a:pt x="28" y="38"/>
                            <a:pt x="28" y="38"/>
                          </a:cubicBezTo>
                          <a:cubicBezTo>
                            <a:pt x="28" y="38"/>
                            <a:pt x="28" y="38"/>
                            <a:pt x="28" y="38"/>
                          </a:cubicBezTo>
                          <a:cubicBezTo>
                            <a:pt x="27" y="38"/>
                            <a:pt x="27" y="38"/>
                            <a:pt x="27" y="38"/>
                          </a:cubicBezTo>
                          <a:cubicBezTo>
                            <a:pt x="28" y="38"/>
                            <a:pt x="28" y="38"/>
                            <a:pt x="28" y="38"/>
                          </a:cubicBezTo>
                          <a:cubicBezTo>
                            <a:pt x="28" y="38"/>
                            <a:pt x="28" y="38"/>
                            <a:pt x="28" y="38"/>
                          </a:cubicBezTo>
                          <a:cubicBezTo>
                            <a:pt x="28" y="39"/>
                            <a:pt x="29" y="39"/>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2" y="41"/>
                            <a:pt x="32" y="41"/>
                            <a:pt x="32" y="41"/>
                          </a:cubicBezTo>
                          <a:cubicBezTo>
                            <a:pt x="33" y="41"/>
                            <a:pt x="33" y="41"/>
                            <a:pt x="33" y="41"/>
                          </a:cubicBezTo>
                          <a:cubicBezTo>
                            <a:pt x="34" y="40"/>
                            <a:pt x="34" y="40"/>
                            <a:pt x="35" y="40"/>
                          </a:cubicBezTo>
                          <a:cubicBezTo>
                            <a:pt x="35" y="40"/>
                            <a:pt x="36" y="40"/>
                            <a:pt x="36" y="41"/>
                          </a:cubicBezTo>
                          <a:cubicBezTo>
                            <a:pt x="37" y="41"/>
                            <a:pt x="37" y="41"/>
                            <a:pt x="37" y="41"/>
                          </a:cubicBezTo>
                          <a:cubicBezTo>
                            <a:pt x="38" y="42"/>
                            <a:pt x="38" y="42"/>
                            <a:pt x="38" y="42"/>
                          </a:cubicBezTo>
                          <a:cubicBezTo>
                            <a:pt x="54" y="33"/>
                            <a:pt x="54" y="33"/>
                            <a:pt x="54" y="33"/>
                          </a:cubicBezTo>
                          <a:cubicBezTo>
                            <a:pt x="64" y="28"/>
                            <a:pt x="74" y="23"/>
                            <a:pt x="84" y="18"/>
                          </a:cubicBezTo>
                          <a:cubicBezTo>
                            <a:pt x="83" y="16"/>
                            <a:pt x="83" y="16"/>
                            <a:pt x="83" y="16"/>
                          </a:cubicBezTo>
                          <a:cubicBezTo>
                            <a:pt x="84" y="18"/>
                            <a:pt x="84" y="18"/>
                            <a:pt x="84" y="18"/>
                          </a:cubicBezTo>
                          <a:cubicBezTo>
                            <a:pt x="84" y="18"/>
                            <a:pt x="84" y="18"/>
                            <a:pt x="84" y="18"/>
                          </a:cubicBezTo>
                          <a:cubicBezTo>
                            <a:pt x="83" y="16"/>
                            <a:pt x="83" y="16"/>
                            <a:pt x="83" y="16"/>
                          </a:cubicBezTo>
                          <a:cubicBezTo>
                            <a:pt x="84" y="18"/>
                            <a:pt x="84" y="18"/>
                            <a:pt x="84" y="18"/>
                          </a:cubicBezTo>
                          <a:cubicBezTo>
                            <a:pt x="84" y="17"/>
                            <a:pt x="85" y="17"/>
                            <a:pt x="86" y="17"/>
                          </a:cubicBezTo>
                          <a:cubicBezTo>
                            <a:pt x="86" y="16"/>
                            <a:pt x="87" y="15"/>
                            <a:pt x="87" y="14"/>
                          </a:cubicBezTo>
                          <a:cubicBezTo>
                            <a:pt x="87" y="14"/>
                            <a:pt x="87" y="14"/>
                            <a:pt x="87" y="14"/>
                          </a:cubicBezTo>
                          <a:cubicBezTo>
                            <a:pt x="87" y="14"/>
                            <a:pt x="87" y="14"/>
                            <a:pt x="87" y="14"/>
                          </a:cubicBezTo>
                          <a:cubicBezTo>
                            <a:pt x="87" y="13"/>
                            <a:pt x="87" y="13"/>
                            <a:pt x="87" y="13"/>
                          </a:cubicBezTo>
                          <a:cubicBezTo>
                            <a:pt x="87" y="13"/>
                            <a:pt x="87" y="12"/>
                            <a:pt x="87" y="11"/>
                          </a:cubicBezTo>
                          <a:cubicBezTo>
                            <a:pt x="87" y="11"/>
                            <a:pt x="87" y="11"/>
                            <a:pt x="87" y="11"/>
                          </a:cubicBezTo>
                          <a:cubicBezTo>
                            <a:pt x="87" y="10"/>
                            <a:pt x="87" y="9"/>
                            <a:pt x="87" y="8"/>
                          </a:cubicBezTo>
                          <a:cubicBezTo>
                            <a:pt x="87" y="7"/>
                            <a:pt x="87" y="5"/>
                            <a:pt x="86" y="4"/>
                          </a:cubicBezTo>
                          <a:cubicBezTo>
                            <a:pt x="86" y="3"/>
                            <a:pt x="86" y="3"/>
                            <a:pt x="86" y="3"/>
                          </a:cubicBezTo>
                          <a:cubicBezTo>
                            <a:pt x="86" y="0"/>
                            <a:pt x="86" y="0"/>
                            <a:pt x="86" y="0"/>
                          </a:cubicBezTo>
                          <a:cubicBezTo>
                            <a:pt x="74" y="7"/>
                            <a:pt x="74" y="7"/>
                            <a:pt x="74" y="7"/>
                          </a:cubicBezTo>
                          <a:cubicBezTo>
                            <a:pt x="66" y="11"/>
                            <a:pt x="59" y="15"/>
                            <a:pt x="51" y="19"/>
                          </a:cubicBezTo>
                          <a:cubicBezTo>
                            <a:pt x="46" y="22"/>
                            <a:pt x="40" y="25"/>
                            <a:pt x="34" y="28"/>
                          </a:cubicBezTo>
                          <a:cubicBezTo>
                            <a:pt x="19" y="37"/>
                            <a:pt x="19" y="37"/>
                            <a:pt x="19" y="37"/>
                          </a:cubicBezTo>
                          <a:cubicBezTo>
                            <a:pt x="13" y="39"/>
                            <a:pt x="8" y="42"/>
                            <a:pt x="3" y="45"/>
                          </a:cubicBezTo>
                          <a:cubicBezTo>
                            <a:pt x="2" y="45"/>
                            <a:pt x="2" y="46"/>
                            <a:pt x="1" y="46"/>
                          </a:cubicBezTo>
                          <a:cubicBezTo>
                            <a:pt x="1" y="46"/>
                            <a:pt x="0" y="47"/>
                            <a:pt x="0" y="48"/>
                          </a:cubicBezTo>
                          <a:cubicBezTo>
                            <a:pt x="0" y="48"/>
                            <a:pt x="0" y="48"/>
                            <a:pt x="0" y="48"/>
                          </a:cubicBezTo>
                          <a:cubicBezTo>
                            <a:pt x="2" y="48"/>
                            <a:pt x="2" y="48"/>
                            <a:pt x="2" y="48"/>
                          </a:cubicBezTo>
                          <a:cubicBezTo>
                            <a:pt x="0" y="48"/>
                            <a:pt x="0" y="48"/>
                            <a:pt x="0" y="48"/>
                          </a:cubicBezTo>
                          <a:cubicBezTo>
                            <a:pt x="0" y="49"/>
                            <a:pt x="1" y="50"/>
                            <a:pt x="2" y="51"/>
                          </a:cubicBezTo>
                          <a:cubicBezTo>
                            <a:pt x="2" y="51"/>
                            <a:pt x="3" y="51"/>
                            <a:pt x="3" y="52"/>
                          </a:cubicBezTo>
                          <a:cubicBezTo>
                            <a:pt x="4" y="52"/>
                            <a:pt x="6" y="53"/>
                            <a:pt x="8" y="54"/>
                          </a:cubicBezTo>
                          <a:cubicBezTo>
                            <a:pt x="8" y="54"/>
                            <a:pt x="8" y="54"/>
                            <a:pt x="8" y="54"/>
                          </a:cubicBezTo>
                          <a:cubicBezTo>
                            <a:pt x="8" y="54"/>
                            <a:pt x="9" y="55"/>
                            <a:pt x="9" y="55"/>
                          </a:cubicBezTo>
                          <a:cubicBezTo>
                            <a:pt x="22" y="62"/>
                            <a:pt x="22" y="62"/>
                            <a:pt x="22" y="62"/>
                          </a:cubicBezTo>
                          <a:cubicBezTo>
                            <a:pt x="48" y="76"/>
                            <a:pt x="74" y="90"/>
                            <a:pt x="100" y="104"/>
                          </a:cubicBezTo>
                          <a:cubicBezTo>
                            <a:pt x="101" y="105"/>
                            <a:pt x="102" y="105"/>
                            <a:pt x="103" y="105"/>
                          </a:cubicBezTo>
                          <a:lnTo>
                            <a:pt x="103" y="103"/>
                          </a:lnTo>
                          <a:close/>
                          <a:moveTo>
                            <a:pt x="4" y="48"/>
                          </a:moveTo>
                          <a:cubicBezTo>
                            <a:pt x="3" y="50"/>
                            <a:pt x="3" y="50"/>
                            <a:pt x="3" y="50"/>
                          </a:cubicBezTo>
                          <a:cubicBezTo>
                            <a:pt x="3" y="50"/>
                            <a:pt x="3" y="50"/>
                            <a:pt x="3" y="50"/>
                          </a:cubicBezTo>
                          <a:cubicBezTo>
                            <a:pt x="4" y="50"/>
                            <a:pt x="4" y="50"/>
                            <a:pt x="4" y="50"/>
                          </a:cubicBezTo>
                          <a:cubicBezTo>
                            <a:pt x="4" y="50"/>
                            <a:pt x="4" y="50"/>
                            <a:pt x="4" y="50"/>
                          </a:cubicBezTo>
                          <a:cubicBezTo>
                            <a:pt x="5" y="51"/>
                            <a:pt x="7" y="52"/>
                            <a:pt x="8" y="53"/>
                          </a:cubicBezTo>
                          <a:cubicBezTo>
                            <a:pt x="9" y="53"/>
                            <a:pt x="9" y="54"/>
                            <a:pt x="10" y="54"/>
                          </a:cubicBezTo>
                          <a:cubicBezTo>
                            <a:pt x="22" y="61"/>
                            <a:pt x="22" y="61"/>
                            <a:pt x="22" y="61"/>
                          </a:cubicBezTo>
                          <a:cubicBezTo>
                            <a:pt x="49" y="75"/>
                            <a:pt x="75" y="89"/>
                            <a:pt x="101" y="103"/>
                          </a:cubicBezTo>
                          <a:cubicBezTo>
                            <a:pt x="102" y="104"/>
                            <a:pt x="102" y="104"/>
                            <a:pt x="103" y="104"/>
                          </a:cubicBezTo>
                          <a:cubicBezTo>
                            <a:pt x="104" y="104"/>
                            <a:pt x="105" y="104"/>
                            <a:pt x="106" y="103"/>
                          </a:cubicBezTo>
                          <a:cubicBezTo>
                            <a:pt x="109" y="101"/>
                            <a:pt x="113" y="99"/>
                            <a:pt x="116" y="97"/>
                          </a:cubicBezTo>
                          <a:cubicBezTo>
                            <a:pt x="142" y="83"/>
                            <a:pt x="142" y="83"/>
                            <a:pt x="142" y="83"/>
                          </a:cubicBezTo>
                          <a:cubicBezTo>
                            <a:pt x="159" y="74"/>
                            <a:pt x="175" y="65"/>
                            <a:pt x="192" y="57"/>
                          </a:cubicBezTo>
                          <a:cubicBezTo>
                            <a:pt x="199" y="52"/>
                            <a:pt x="206" y="49"/>
                            <a:pt x="213" y="45"/>
                          </a:cubicBezTo>
                          <a:cubicBezTo>
                            <a:pt x="214" y="45"/>
                            <a:pt x="214" y="45"/>
                            <a:pt x="214" y="45"/>
                          </a:cubicBezTo>
                          <a:cubicBezTo>
                            <a:pt x="214" y="44"/>
                            <a:pt x="214" y="44"/>
                            <a:pt x="214" y="44"/>
                          </a:cubicBezTo>
                          <a:cubicBezTo>
                            <a:pt x="217" y="43"/>
                            <a:pt x="217" y="43"/>
                            <a:pt x="217" y="43"/>
                          </a:cubicBezTo>
                          <a:cubicBezTo>
                            <a:pt x="213" y="41"/>
                            <a:pt x="213" y="41"/>
                            <a:pt x="213" y="41"/>
                          </a:cubicBezTo>
                          <a:cubicBezTo>
                            <a:pt x="213" y="40"/>
                            <a:pt x="213" y="40"/>
                            <a:pt x="213" y="40"/>
                          </a:cubicBezTo>
                          <a:cubicBezTo>
                            <a:pt x="212" y="40"/>
                            <a:pt x="211" y="39"/>
                            <a:pt x="210" y="39"/>
                          </a:cubicBezTo>
                          <a:cubicBezTo>
                            <a:pt x="210" y="38"/>
                            <a:pt x="209" y="38"/>
                            <a:pt x="208" y="38"/>
                          </a:cubicBezTo>
                          <a:cubicBezTo>
                            <a:pt x="207" y="37"/>
                            <a:pt x="206" y="36"/>
                            <a:pt x="204" y="36"/>
                          </a:cubicBezTo>
                          <a:cubicBezTo>
                            <a:pt x="202" y="34"/>
                            <a:pt x="200" y="33"/>
                            <a:pt x="197" y="32"/>
                          </a:cubicBezTo>
                          <a:cubicBezTo>
                            <a:pt x="195" y="31"/>
                            <a:pt x="195" y="31"/>
                            <a:pt x="195" y="31"/>
                          </a:cubicBezTo>
                          <a:cubicBezTo>
                            <a:pt x="195" y="35"/>
                            <a:pt x="195" y="35"/>
                            <a:pt x="195" y="35"/>
                          </a:cubicBezTo>
                          <a:cubicBezTo>
                            <a:pt x="195" y="35"/>
                            <a:pt x="195" y="35"/>
                            <a:pt x="195" y="35"/>
                          </a:cubicBezTo>
                          <a:cubicBezTo>
                            <a:pt x="195" y="36"/>
                            <a:pt x="195" y="37"/>
                            <a:pt x="195" y="37"/>
                          </a:cubicBezTo>
                          <a:cubicBezTo>
                            <a:pt x="195" y="38"/>
                            <a:pt x="195" y="39"/>
                            <a:pt x="195" y="39"/>
                          </a:cubicBezTo>
                          <a:cubicBezTo>
                            <a:pt x="195" y="39"/>
                            <a:pt x="195" y="39"/>
                            <a:pt x="195" y="39"/>
                          </a:cubicBezTo>
                          <a:cubicBezTo>
                            <a:pt x="195" y="39"/>
                            <a:pt x="195" y="39"/>
                            <a:pt x="195" y="39"/>
                          </a:cubicBezTo>
                          <a:cubicBezTo>
                            <a:pt x="195" y="40"/>
                            <a:pt x="194" y="40"/>
                            <a:pt x="194" y="41"/>
                          </a:cubicBezTo>
                          <a:cubicBezTo>
                            <a:pt x="194" y="41"/>
                            <a:pt x="194" y="41"/>
                            <a:pt x="193" y="41"/>
                          </a:cubicBezTo>
                          <a:cubicBezTo>
                            <a:pt x="178" y="50"/>
                            <a:pt x="178" y="50"/>
                            <a:pt x="178" y="50"/>
                          </a:cubicBezTo>
                          <a:cubicBezTo>
                            <a:pt x="169" y="54"/>
                            <a:pt x="160" y="59"/>
                            <a:pt x="151" y="64"/>
                          </a:cubicBezTo>
                          <a:cubicBezTo>
                            <a:pt x="142" y="69"/>
                            <a:pt x="133" y="74"/>
                            <a:pt x="123" y="79"/>
                          </a:cubicBezTo>
                          <a:cubicBezTo>
                            <a:pt x="117" y="82"/>
                            <a:pt x="111" y="86"/>
                            <a:pt x="104" y="89"/>
                          </a:cubicBezTo>
                          <a:cubicBezTo>
                            <a:pt x="104" y="89"/>
                            <a:pt x="104" y="89"/>
                            <a:pt x="104" y="89"/>
                          </a:cubicBezTo>
                          <a:cubicBezTo>
                            <a:pt x="104" y="89"/>
                            <a:pt x="104" y="89"/>
                            <a:pt x="104" y="89"/>
                          </a:cubicBezTo>
                          <a:cubicBezTo>
                            <a:pt x="104" y="89"/>
                            <a:pt x="104" y="89"/>
                            <a:pt x="104" y="89"/>
                          </a:cubicBezTo>
                          <a:cubicBezTo>
                            <a:pt x="104" y="89"/>
                            <a:pt x="104" y="89"/>
                            <a:pt x="104" y="89"/>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3" y="89"/>
                            <a:pt x="103" y="89"/>
                            <a:pt x="103" y="89"/>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89"/>
                            <a:pt x="103" y="89"/>
                            <a:pt x="103" y="89"/>
                          </a:cubicBezTo>
                          <a:cubicBezTo>
                            <a:pt x="103" y="89"/>
                            <a:pt x="103" y="89"/>
                            <a:pt x="103" y="89"/>
                          </a:cubicBezTo>
                          <a:cubicBezTo>
                            <a:pt x="103" y="89"/>
                            <a:pt x="103" y="89"/>
                            <a:pt x="103" y="89"/>
                          </a:cubicBezTo>
                          <a:cubicBezTo>
                            <a:pt x="103" y="89"/>
                            <a:pt x="103" y="89"/>
                            <a:pt x="103" y="89"/>
                          </a:cubicBezTo>
                          <a:cubicBezTo>
                            <a:pt x="103" y="89"/>
                            <a:pt x="103" y="89"/>
                            <a:pt x="103" y="89"/>
                          </a:cubicBezTo>
                          <a:cubicBezTo>
                            <a:pt x="95" y="85"/>
                            <a:pt x="87" y="81"/>
                            <a:pt x="80" y="77"/>
                          </a:cubicBezTo>
                          <a:cubicBezTo>
                            <a:pt x="63" y="68"/>
                            <a:pt x="63" y="68"/>
                            <a:pt x="63" y="68"/>
                          </a:cubicBezTo>
                          <a:cubicBezTo>
                            <a:pt x="52" y="62"/>
                            <a:pt x="40" y="56"/>
                            <a:pt x="29" y="50"/>
                          </a:cubicBezTo>
                          <a:cubicBezTo>
                            <a:pt x="28" y="49"/>
                            <a:pt x="28" y="49"/>
                            <a:pt x="28" y="49"/>
                          </a:cubicBezTo>
                          <a:cubicBezTo>
                            <a:pt x="28" y="48"/>
                            <a:pt x="28" y="48"/>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6"/>
                            <a:pt x="28" y="45"/>
                          </a:cubicBezTo>
                          <a:cubicBezTo>
                            <a:pt x="28" y="44"/>
                            <a:pt x="28" y="43"/>
                            <a:pt x="28" y="42"/>
                          </a:cubicBezTo>
                          <a:cubicBezTo>
                            <a:pt x="28" y="41"/>
                            <a:pt x="28" y="39"/>
                            <a:pt x="27" y="37"/>
                          </a:cubicBezTo>
                          <a:cubicBezTo>
                            <a:pt x="27" y="37"/>
                            <a:pt x="27" y="37"/>
                            <a:pt x="27" y="37"/>
                          </a:cubicBezTo>
                          <a:cubicBezTo>
                            <a:pt x="27" y="37"/>
                            <a:pt x="27" y="37"/>
                            <a:pt x="27" y="37"/>
                          </a:cubicBezTo>
                          <a:cubicBezTo>
                            <a:pt x="27" y="37"/>
                            <a:pt x="27" y="37"/>
                            <a:pt x="27" y="37"/>
                          </a:cubicBezTo>
                          <a:cubicBezTo>
                            <a:pt x="28" y="33"/>
                            <a:pt x="28" y="33"/>
                            <a:pt x="28" y="33"/>
                          </a:cubicBezTo>
                          <a:cubicBezTo>
                            <a:pt x="19" y="38"/>
                            <a:pt x="19" y="38"/>
                            <a:pt x="19" y="38"/>
                          </a:cubicBezTo>
                          <a:cubicBezTo>
                            <a:pt x="14" y="41"/>
                            <a:pt x="9" y="43"/>
                            <a:pt x="3" y="46"/>
                          </a:cubicBezTo>
                          <a:cubicBezTo>
                            <a:pt x="3" y="46"/>
                            <a:pt x="3" y="46"/>
                            <a:pt x="3" y="46"/>
                          </a:cubicBezTo>
                          <a:cubicBezTo>
                            <a:pt x="3" y="47"/>
                            <a:pt x="3" y="47"/>
                            <a:pt x="3" y="47"/>
                          </a:cubicBezTo>
                          <a:cubicBezTo>
                            <a:pt x="0" y="48"/>
                            <a:pt x="0" y="48"/>
                            <a:pt x="0" y="48"/>
                          </a:cubicBezTo>
                          <a:cubicBezTo>
                            <a:pt x="3" y="50"/>
                            <a:pt x="3" y="50"/>
                            <a:pt x="3" y="50"/>
                          </a:cubicBezTo>
                          <a:cubicBezTo>
                            <a:pt x="4" y="48"/>
                            <a:pt x="4" y="48"/>
                            <a:pt x="4" y="48"/>
                          </a:cubicBezTo>
                          <a:cubicBezTo>
                            <a:pt x="5" y="50"/>
                            <a:pt x="5" y="50"/>
                            <a:pt x="5" y="50"/>
                          </a:cubicBezTo>
                          <a:cubicBezTo>
                            <a:pt x="5" y="50"/>
                            <a:pt x="5" y="50"/>
                            <a:pt x="5" y="50"/>
                          </a:cubicBezTo>
                          <a:cubicBezTo>
                            <a:pt x="4" y="48"/>
                            <a:pt x="4" y="48"/>
                            <a:pt x="4" y="48"/>
                          </a:cubicBezTo>
                          <a:cubicBezTo>
                            <a:pt x="5" y="50"/>
                            <a:pt x="5" y="50"/>
                            <a:pt x="5" y="50"/>
                          </a:cubicBezTo>
                          <a:cubicBezTo>
                            <a:pt x="11" y="47"/>
                            <a:pt x="16" y="44"/>
                            <a:pt x="21" y="41"/>
                          </a:cubicBezTo>
                          <a:cubicBezTo>
                            <a:pt x="26" y="39"/>
                            <a:pt x="26" y="39"/>
                            <a:pt x="26" y="39"/>
                          </a:cubicBezTo>
                          <a:cubicBezTo>
                            <a:pt x="25" y="37"/>
                            <a:pt x="25" y="37"/>
                            <a:pt x="25" y="37"/>
                          </a:cubicBezTo>
                          <a:cubicBezTo>
                            <a:pt x="23" y="36"/>
                            <a:pt x="23" y="36"/>
                            <a:pt x="23" y="36"/>
                          </a:cubicBezTo>
                          <a:cubicBezTo>
                            <a:pt x="23" y="37"/>
                            <a:pt x="23" y="37"/>
                            <a:pt x="23" y="37"/>
                          </a:cubicBezTo>
                          <a:cubicBezTo>
                            <a:pt x="23" y="38"/>
                            <a:pt x="23" y="38"/>
                            <a:pt x="23" y="38"/>
                          </a:cubicBezTo>
                          <a:cubicBezTo>
                            <a:pt x="23" y="38"/>
                            <a:pt x="23" y="38"/>
                            <a:pt x="23" y="38"/>
                          </a:cubicBezTo>
                          <a:cubicBezTo>
                            <a:pt x="24" y="40"/>
                            <a:pt x="24" y="41"/>
                            <a:pt x="24" y="42"/>
                          </a:cubicBezTo>
                          <a:cubicBezTo>
                            <a:pt x="24" y="43"/>
                            <a:pt x="24" y="44"/>
                            <a:pt x="24" y="45"/>
                          </a:cubicBezTo>
                          <a:cubicBezTo>
                            <a:pt x="24" y="46"/>
                            <a:pt x="24" y="47"/>
                            <a:pt x="24" y="47"/>
                          </a:cubicBezTo>
                          <a:cubicBezTo>
                            <a:pt x="26" y="47"/>
                            <a:pt x="26" y="47"/>
                            <a:pt x="26" y="47"/>
                          </a:cubicBezTo>
                          <a:cubicBezTo>
                            <a:pt x="24" y="47"/>
                            <a:pt x="24" y="47"/>
                            <a:pt x="24" y="47"/>
                          </a:cubicBezTo>
                          <a:cubicBezTo>
                            <a:pt x="24" y="47"/>
                            <a:pt x="24" y="47"/>
                            <a:pt x="24" y="47"/>
                          </a:cubicBezTo>
                          <a:cubicBezTo>
                            <a:pt x="24" y="49"/>
                            <a:pt x="24" y="50"/>
                            <a:pt x="24" y="51"/>
                          </a:cubicBezTo>
                          <a:cubicBezTo>
                            <a:pt x="25" y="52"/>
                            <a:pt x="26" y="53"/>
                            <a:pt x="27" y="53"/>
                          </a:cubicBezTo>
                          <a:cubicBezTo>
                            <a:pt x="39" y="59"/>
                            <a:pt x="50" y="65"/>
                            <a:pt x="61" y="72"/>
                          </a:cubicBezTo>
                          <a:cubicBezTo>
                            <a:pt x="78" y="81"/>
                            <a:pt x="78" y="81"/>
                            <a:pt x="78" y="81"/>
                          </a:cubicBezTo>
                          <a:cubicBezTo>
                            <a:pt x="86" y="85"/>
                            <a:pt x="93" y="89"/>
                            <a:pt x="101" y="93"/>
                          </a:cubicBezTo>
                          <a:cubicBezTo>
                            <a:pt x="102" y="91"/>
                            <a:pt x="102" y="91"/>
                            <a:pt x="102" y="91"/>
                          </a:cubicBezTo>
                          <a:cubicBezTo>
                            <a:pt x="101" y="93"/>
                            <a:pt x="101" y="93"/>
                            <a:pt x="101" y="93"/>
                          </a:cubicBezTo>
                          <a:cubicBezTo>
                            <a:pt x="101" y="93"/>
                            <a:pt x="101" y="93"/>
                            <a:pt x="101" y="93"/>
                          </a:cubicBezTo>
                          <a:cubicBezTo>
                            <a:pt x="102" y="91"/>
                            <a:pt x="102" y="91"/>
                            <a:pt x="102" y="91"/>
                          </a:cubicBezTo>
                          <a:cubicBezTo>
                            <a:pt x="101" y="93"/>
                            <a:pt x="101" y="93"/>
                            <a:pt x="101" y="93"/>
                          </a:cubicBezTo>
                          <a:cubicBezTo>
                            <a:pt x="101" y="93"/>
                            <a:pt x="102" y="94"/>
                            <a:pt x="103" y="94"/>
                          </a:cubicBezTo>
                          <a:cubicBezTo>
                            <a:pt x="104" y="93"/>
                            <a:pt x="104" y="93"/>
                            <a:pt x="104" y="93"/>
                          </a:cubicBezTo>
                          <a:cubicBezTo>
                            <a:pt x="103" y="92"/>
                            <a:pt x="103" y="92"/>
                            <a:pt x="103" y="92"/>
                          </a:cubicBezTo>
                          <a:cubicBezTo>
                            <a:pt x="103" y="93"/>
                            <a:pt x="103" y="93"/>
                            <a:pt x="103" y="93"/>
                          </a:cubicBezTo>
                          <a:cubicBezTo>
                            <a:pt x="104" y="94"/>
                            <a:pt x="104" y="94"/>
                            <a:pt x="104" y="94"/>
                          </a:cubicBezTo>
                          <a:cubicBezTo>
                            <a:pt x="105" y="94"/>
                            <a:pt x="106" y="93"/>
                            <a:pt x="106" y="93"/>
                          </a:cubicBezTo>
                          <a:cubicBezTo>
                            <a:pt x="105" y="91"/>
                            <a:pt x="105" y="91"/>
                            <a:pt x="105" y="91"/>
                          </a:cubicBezTo>
                          <a:cubicBezTo>
                            <a:pt x="106" y="93"/>
                            <a:pt x="106" y="93"/>
                            <a:pt x="106" y="93"/>
                          </a:cubicBezTo>
                          <a:cubicBezTo>
                            <a:pt x="106" y="93"/>
                            <a:pt x="106" y="93"/>
                            <a:pt x="106" y="93"/>
                          </a:cubicBezTo>
                          <a:cubicBezTo>
                            <a:pt x="105" y="91"/>
                            <a:pt x="105" y="91"/>
                            <a:pt x="105" y="91"/>
                          </a:cubicBezTo>
                          <a:cubicBezTo>
                            <a:pt x="106" y="93"/>
                            <a:pt x="106" y="93"/>
                            <a:pt x="106" y="93"/>
                          </a:cubicBezTo>
                          <a:cubicBezTo>
                            <a:pt x="113" y="89"/>
                            <a:pt x="119" y="86"/>
                            <a:pt x="125" y="82"/>
                          </a:cubicBezTo>
                          <a:cubicBezTo>
                            <a:pt x="134" y="77"/>
                            <a:pt x="144" y="72"/>
                            <a:pt x="153" y="67"/>
                          </a:cubicBezTo>
                          <a:cubicBezTo>
                            <a:pt x="162" y="63"/>
                            <a:pt x="171" y="58"/>
                            <a:pt x="180" y="53"/>
                          </a:cubicBezTo>
                          <a:cubicBezTo>
                            <a:pt x="195" y="45"/>
                            <a:pt x="195" y="45"/>
                            <a:pt x="195" y="45"/>
                          </a:cubicBezTo>
                          <a:cubicBezTo>
                            <a:pt x="196" y="44"/>
                            <a:pt x="197" y="44"/>
                            <a:pt x="197" y="43"/>
                          </a:cubicBezTo>
                          <a:cubicBezTo>
                            <a:pt x="198" y="42"/>
                            <a:pt x="199" y="41"/>
                            <a:pt x="199" y="39"/>
                          </a:cubicBezTo>
                          <a:cubicBezTo>
                            <a:pt x="199" y="39"/>
                            <a:pt x="199" y="39"/>
                            <a:pt x="199" y="39"/>
                          </a:cubicBezTo>
                          <a:cubicBezTo>
                            <a:pt x="199" y="39"/>
                            <a:pt x="199" y="39"/>
                            <a:pt x="199" y="39"/>
                          </a:cubicBezTo>
                          <a:cubicBezTo>
                            <a:pt x="199" y="39"/>
                            <a:pt x="199" y="38"/>
                            <a:pt x="199" y="37"/>
                          </a:cubicBezTo>
                          <a:cubicBezTo>
                            <a:pt x="199" y="37"/>
                            <a:pt x="199" y="36"/>
                            <a:pt x="199" y="35"/>
                          </a:cubicBezTo>
                          <a:cubicBezTo>
                            <a:pt x="199" y="35"/>
                            <a:pt x="199" y="35"/>
                            <a:pt x="199" y="35"/>
                          </a:cubicBezTo>
                          <a:cubicBezTo>
                            <a:pt x="199" y="34"/>
                            <a:pt x="199" y="34"/>
                            <a:pt x="199" y="34"/>
                          </a:cubicBezTo>
                          <a:cubicBezTo>
                            <a:pt x="197" y="34"/>
                            <a:pt x="197" y="34"/>
                            <a:pt x="197" y="34"/>
                          </a:cubicBezTo>
                          <a:cubicBezTo>
                            <a:pt x="196" y="36"/>
                            <a:pt x="196" y="36"/>
                            <a:pt x="196" y="36"/>
                          </a:cubicBezTo>
                          <a:cubicBezTo>
                            <a:pt x="198" y="37"/>
                            <a:pt x="200" y="38"/>
                            <a:pt x="202" y="39"/>
                          </a:cubicBezTo>
                          <a:cubicBezTo>
                            <a:pt x="204" y="40"/>
                            <a:pt x="205" y="40"/>
                            <a:pt x="206" y="41"/>
                          </a:cubicBezTo>
                          <a:cubicBezTo>
                            <a:pt x="207" y="42"/>
                            <a:pt x="208" y="42"/>
                            <a:pt x="208" y="42"/>
                          </a:cubicBezTo>
                          <a:cubicBezTo>
                            <a:pt x="209" y="43"/>
                            <a:pt x="211" y="43"/>
                            <a:pt x="212" y="44"/>
                          </a:cubicBezTo>
                          <a:cubicBezTo>
                            <a:pt x="213" y="42"/>
                            <a:pt x="213" y="42"/>
                            <a:pt x="213" y="42"/>
                          </a:cubicBezTo>
                          <a:cubicBezTo>
                            <a:pt x="212" y="44"/>
                            <a:pt x="212" y="44"/>
                            <a:pt x="212" y="44"/>
                          </a:cubicBezTo>
                          <a:cubicBezTo>
                            <a:pt x="212" y="44"/>
                            <a:pt x="212" y="44"/>
                            <a:pt x="212" y="44"/>
                          </a:cubicBezTo>
                          <a:cubicBezTo>
                            <a:pt x="213" y="43"/>
                            <a:pt x="213" y="43"/>
                            <a:pt x="213" y="43"/>
                          </a:cubicBezTo>
                          <a:cubicBezTo>
                            <a:pt x="212" y="41"/>
                            <a:pt x="212" y="41"/>
                            <a:pt x="212" y="41"/>
                          </a:cubicBezTo>
                          <a:cubicBezTo>
                            <a:pt x="212" y="41"/>
                            <a:pt x="212" y="41"/>
                            <a:pt x="212" y="41"/>
                          </a:cubicBezTo>
                          <a:cubicBezTo>
                            <a:pt x="213" y="43"/>
                            <a:pt x="213" y="43"/>
                            <a:pt x="213" y="43"/>
                          </a:cubicBezTo>
                          <a:cubicBezTo>
                            <a:pt x="212" y="41"/>
                            <a:pt x="212" y="41"/>
                            <a:pt x="212" y="41"/>
                          </a:cubicBezTo>
                          <a:cubicBezTo>
                            <a:pt x="204" y="45"/>
                            <a:pt x="197" y="49"/>
                            <a:pt x="190" y="53"/>
                          </a:cubicBezTo>
                          <a:cubicBezTo>
                            <a:pt x="173" y="62"/>
                            <a:pt x="157" y="71"/>
                            <a:pt x="140" y="80"/>
                          </a:cubicBezTo>
                          <a:cubicBezTo>
                            <a:pt x="114" y="94"/>
                            <a:pt x="114" y="94"/>
                            <a:pt x="114" y="94"/>
                          </a:cubicBezTo>
                          <a:cubicBezTo>
                            <a:pt x="111" y="96"/>
                            <a:pt x="107" y="98"/>
                            <a:pt x="104"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77" y="85"/>
                            <a:pt x="50" y="71"/>
                            <a:pt x="24" y="57"/>
                          </a:cubicBezTo>
                          <a:cubicBezTo>
                            <a:pt x="12" y="50"/>
                            <a:pt x="12" y="50"/>
                            <a:pt x="12" y="50"/>
                          </a:cubicBezTo>
                          <a:cubicBezTo>
                            <a:pt x="11" y="50"/>
                            <a:pt x="11" y="50"/>
                            <a:pt x="10" y="49"/>
                          </a:cubicBezTo>
                          <a:cubicBezTo>
                            <a:pt x="9" y="49"/>
                            <a:pt x="7" y="48"/>
                            <a:pt x="5" y="47"/>
                          </a:cubicBezTo>
                          <a:cubicBezTo>
                            <a:pt x="4" y="49"/>
                            <a:pt x="4" y="49"/>
                            <a:pt x="4" y="49"/>
                          </a:cubicBezTo>
                          <a:cubicBezTo>
                            <a:pt x="5" y="47"/>
                            <a:pt x="5" y="47"/>
                            <a:pt x="5" y="47"/>
                          </a:cubicBezTo>
                          <a:cubicBezTo>
                            <a:pt x="5" y="47"/>
                            <a:pt x="5" y="47"/>
                            <a:pt x="5" y="47"/>
                          </a:cubicBezTo>
                          <a:cubicBezTo>
                            <a:pt x="4" y="48"/>
                            <a:pt x="4" y="48"/>
                            <a:pt x="4" y="48"/>
                          </a:cubicBezTo>
                          <a:cubicBezTo>
                            <a:pt x="5" y="50"/>
                            <a:pt x="5" y="50"/>
                            <a:pt x="5" y="50"/>
                          </a:cubicBezTo>
                          <a:lnTo>
                            <a:pt x="4" y="48"/>
                          </a:lnTo>
                          <a:close/>
                          <a:moveTo>
                            <a:pt x="35" y="37"/>
                          </a:moveTo>
                          <a:cubicBezTo>
                            <a:pt x="35" y="39"/>
                            <a:pt x="35" y="39"/>
                            <a:pt x="35" y="39"/>
                          </a:cubicBezTo>
                          <a:cubicBezTo>
                            <a:pt x="36" y="39"/>
                            <a:pt x="36" y="39"/>
                            <a:pt x="37" y="40"/>
                          </a:cubicBezTo>
                          <a:cubicBezTo>
                            <a:pt x="38" y="41"/>
                            <a:pt x="38" y="41"/>
                            <a:pt x="38" y="41"/>
                          </a:cubicBezTo>
                          <a:cubicBezTo>
                            <a:pt x="54" y="32"/>
                            <a:pt x="54" y="32"/>
                            <a:pt x="54" y="32"/>
                          </a:cubicBezTo>
                          <a:cubicBezTo>
                            <a:pt x="64" y="27"/>
                            <a:pt x="73" y="22"/>
                            <a:pt x="83" y="16"/>
                          </a:cubicBezTo>
                          <a:cubicBezTo>
                            <a:pt x="82" y="15"/>
                            <a:pt x="82" y="15"/>
                            <a:pt x="82" y="15"/>
                          </a:cubicBezTo>
                          <a:cubicBezTo>
                            <a:pt x="83" y="17"/>
                            <a:pt x="83" y="17"/>
                            <a:pt x="83" y="17"/>
                          </a:cubicBezTo>
                          <a:cubicBezTo>
                            <a:pt x="83" y="16"/>
                            <a:pt x="83" y="16"/>
                            <a:pt x="83" y="16"/>
                          </a:cubicBezTo>
                          <a:cubicBezTo>
                            <a:pt x="84" y="16"/>
                            <a:pt x="84" y="16"/>
                            <a:pt x="84" y="16"/>
                          </a:cubicBezTo>
                          <a:cubicBezTo>
                            <a:pt x="84" y="16"/>
                            <a:pt x="84" y="16"/>
                            <a:pt x="84" y="16"/>
                          </a:cubicBezTo>
                          <a:cubicBezTo>
                            <a:pt x="86" y="15"/>
                            <a:pt x="86" y="15"/>
                            <a:pt x="86" y="15"/>
                          </a:cubicBezTo>
                          <a:cubicBezTo>
                            <a:pt x="85" y="14"/>
                            <a:pt x="85" y="14"/>
                            <a:pt x="85" y="14"/>
                          </a:cubicBezTo>
                          <a:cubicBezTo>
                            <a:pt x="85" y="13"/>
                            <a:pt x="85" y="13"/>
                            <a:pt x="85" y="13"/>
                          </a:cubicBezTo>
                          <a:cubicBezTo>
                            <a:pt x="85" y="13"/>
                            <a:pt x="86" y="12"/>
                            <a:pt x="86" y="11"/>
                          </a:cubicBezTo>
                          <a:cubicBezTo>
                            <a:pt x="86" y="10"/>
                            <a:pt x="86" y="9"/>
                            <a:pt x="86" y="8"/>
                          </a:cubicBezTo>
                          <a:cubicBezTo>
                            <a:pt x="86" y="7"/>
                            <a:pt x="86" y="6"/>
                            <a:pt x="85" y="5"/>
                          </a:cubicBezTo>
                          <a:cubicBezTo>
                            <a:pt x="85" y="2"/>
                            <a:pt x="85" y="2"/>
                            <a:pt x="85" y="2"/>
                          </a:cubicBezTo>
                          <a:cubicBezTo>
                            <a:pt x="74" y="8"/>
                            <a:pt x="74" y="8"/>
                            <a:pt x="74" y="8"/>
                          </a:cubicBezTo>
                          <a:cubicBezTo>
                            <a:pt x="67" y="12"/>
                            <a:pt x="59" y="16"/>
                            <a:pt x="52" y="20"/>
                          </a:cubicBezTo>
                          <a:cubicBezTo>
                            <a:pt x="46" y="23"/>
                            <a:pt x="40" y="26"/>
                            <a:pt x="35" y="29"/>
                          </a:cubicBezTo>
                          <a:cubicBezTo>
                            <a:pt x="23" y="35"/>
                            <a:pt x="23" y="35"/>
                            <a:pt x="23" y="35"/>
                          </a:cubicBezTo>
                          <a:cubicBezTo>
                            <a:pt x="28" y="37"/>
                            <a:pt x="28" y="37"/>
                            <a:pt x="28" y="37"/>
                          </a:cubicBezTo>
                          <a:cubicBezTo>
                            <a:pt x="29" y="35"/>
                            <a:pt x="29" y="35"/>
                            <a:pt x="29" y="35"/>
                          </a:cubicBezTo>
                          <a:cubicBezTo>
                            <a:pt x="28" y="37"/>
                            <a:pt x="28" y="37"/>
                            <a:pt x="28" y="37"/>
                          </a:cubicBezTo>
                          <a:cubicBezTo>
                            <a:pt x="29" y="38"/>
                            <a:pt x="30" y="38"/>
                            <a:pt x="30" y="38"/>
                          </a:cubicBezTo>
                          <a:cubicBezTo>
                            <a:pt x="31" y="39"/>
                            <a:pt x="31" y="39"/>
                            <a:pt x="31" y="39"/>
                          </a:cubicBezTo>
                          <a:cubicBezTo>
                            <a:pt x="32" y="39"/>
                            <a:pt x="32" y="39"/>
                            <a:pt x="32" y="39"/>
                          </a:cubicBezTo>
                          <a:cubicBezTo>
                            <a:pt x="33" y="39"/>
                            <a:pt x="33" y="39"/>
                            <a:pt x="33" y="39"/>
                          </a:cubicBezTo>
                          <a:cubicBezTo>
                            <a:pt x="33" y="39"/>
                            <a:pt x="34" y="39"/>
                            <a:pt x="35" y="39"/>
                          </a:cubicBezTo>
                          <a:cubicBezTo>
                            <a:pt x="35" y="37"/>
                            <a:pt x="35" y="37"/>
                            <a:pt x="35" y="37"/>
                          </a:cubicBezTo>
                          <a:cubicBezTo>
                            <a:pt x="35" y="35"/>
                            <a:pt x="35" y="35"/>
                            <a:pt x="35" y="35"/>
                          </a:cubicBezTo>
                          <a:cubicBezTo>
                            <a:pt x="33" y="35"/>
                            <a:pt x="32" y="35"/>
                            <a:pt x="32" y="35"/>
                          </a:cubicBezTo>
                          <a:cubicBezTo>
                            <a:pt x="32" y="37"/>
                            <a:pt x="32" y="37"/>
                            <a:pt x="32" y="37"/>
                          </a:cubicBezTo>
                          <a:cubicBezTo>
                            <a:pt x="33" y="36"/>
                            <a:pt x="33" y="36"/>
                            <a:pt x="33" y="36"/>
                          </a:cubicBezTo>
                          <a:cubicBezTo>
                            <a:pt x="32" y="35"/>
                            <a:pt x="32" y="35"/>
                            <a:pt x="32" y="35"/>
                          </a:cubicBezTo>
                          <a:cubicBezTo>
                            <a:pt x="32" y="35"/>
                            <a:pt x="32" y="35"/>
                            <a:pt x="32" y="35"/>
                          </a:cubicBezTo>
                          <a:cubicBezTo>
                            <a:pt x="32" y="35"/>
                            <a:pt x="31" y="34"/>
                            <a:pt x="30" y="34"/>
                          </a:cubicBezTo>
                          <a:cubicBezTo>
                            <a:pt x="30" y="34"/>
                            <a:pt x="30" y="34"/>
                            <a:pt x="30" y="34"/>
                          </a:cubicBezTo>
                          <a:cubicBezTo>
                            <a:pt x="29" y="33"/>
                            <a:pt x="29" y="33"/>
                            <a:pt x="29" y="33"/>
                          </a:cubicBezTo>
                          <a:cubicBezTo>
                            <a:pt x="28" y="35"/>
                            <a:pt x="28" y="35"/>
                            <a:pt x="28" y="35"/>
                          </a:cubicBezTo>
                          <a:cubicBezTo>
                            <a:pt x="29" y="37"/>
                            <a:pt x="29" y="37"/>
                            <a:pt x="29" y="37"/>
                          </a:cubicBezTo>
                          <a:cubicBezTo>
                            <a:pt x="37" y="33"/>
                            <a:pt x="37" y="33"/>
                            <a:pt x="37" y="33"/>
                          </a:cubicBezTo>
                          <a:cubicBezTo>
                            <a:pt x="42" y="30"/>
                            <a:pt x="48" y="27"/>
                            <a:pt x="54" y="24"/>
                          </a:cubicBezTo>
                          <a:cubicBezTo>
                            <a:pt x="61" y="20"/>
                            <a:pt x="69" y="16"/>
                            <a:pt x="76" y="12"/>
                          </a:cubicBezTo>
                          <a:cubicBezTo>
                            <a:pt x="84" y="7"/>
                            <a:pt x="84" y="7"/>
                            <a:pt x="84" y="7"/>
                          </a:cubicBezTo>
                          <a:cubicBezTo>
                            <a:pt x="83" y="5"/>
                            <a:pt x="83" y="5"/>
                            <a:pt x="83" y="5"/>
                          </a:cubicBezTo>
                          <a:cubicBezTo>
                            <a:pt x="81" y="6"/>
                            <a:pt x="81" y="6"/>
                            <a:pt x="81" y="6"/>
                          </a:cubicBezTo>
                          <a:cubicBezTo>
                            <a:pt x="82" y="7"/>
                            <a:pt x="82" y="7"/>
                            <a:pt x="82" y="8"/>
                          </a:cubicBezTo>
                          <a:cubicBezTo>
                            <a:pt x="82" y="9"/>
                            <a:pt x="82" y="10"/>
                            <a:pt x="82" y="11"/>
                          </a:cubicBezTo>
                          <a:cubicBezTo>
                            <a:pt x="82" y="12"/>
                            <a:pt x="81" y="12"/>
                            <a:pt x="81" y="13"/>
                          </a:cubicBezTo>
                          <a:cubicBezTo>
                            <a:pt x="81" y="14"/>
                            <a:pt x="81" y="14"/>
                            <a:pt x="81" y="14"/>
                          </a:cubicBezTo>
                          <a:cubicBezTo>
                            <a:pt x="83" y="14"/>
                            <a:pt x="83" y="14"/>
                            <a:pt x="83" y="14"/>
                          </a:cubicBezTo>
                          <a:cubicBezTo>
                            <a:pt x="82" y="12"/>
                            <a:pt x="82" y="12"/>
                            <a:pt x="82" y="12"/>
                          </a:cubicBezTo>
                          <a:cubicBezTo>
                            <a:pt x="82" y="13"/>
                            <a:pt x="82" y="13"/>
                            <a:pt x="82" y="13"/>
                          </a:cubicBezTo>
                          <a:cubicBezTo>
                            <a:pt x="81" y="13"/>
                            <a:pt x="81" y="13"/>
                            <a:pt x="81" y="13"/>
                          </a:cubicBezTo>
                          <a:cubicBezTo>
                            <a:pt x="81" y="13"/>
                            <a:pt x="81" y="13"/>
                            <a:pt x="81" y="13"/>
                          </a:cubicBezTo>
                          <a:cubicBezTo>
                            <a:pt x="81" y="13"/>
                            <a:pt x="81" y="13"/>
                            <a:pt x="81" y="13"/>
                          </a:cubicBezTo>
                          <a:cubicBezTo>
                            <a:pt x="71" y="18"/>
                            <a:pt x="62" y="23"/>
                            <a:pt x="52" y="29"/>
                          </a:cubicBezTo>
                          <a:cubicBezTo>
                            <a:pt x="38" y="36"/>
                            <a:pt x="38" y="36"/>
                            <a:pt x="38" y="36"/>
                          </a:cubicBezTo>
                          <a:cubicBezTo>
                            <a:pt x="38" y="38"/>
                            <a:pt x="38" y="38"/>
                            <a:pt x="38" y="38"/>
                          </a:cubicBezTo>
                          <a:cubicBezTo>
                            <a:pt x="40" y="37"/>
                            <a:pt x="40" y="37"/>
                            <a:pt x="40" y="37"/>
                          </a:cubicBezTo>
                          <a:cubicBezTo>
                            <a:pt x="38" y="35"/>
                            <a:pt x="36" y="35"/>
                            <a:pt x="35" y="35"/>
                          </a:cubicBezTo>
                          <a:lnTo>
                            <a:pt x="35" y="37"/>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 name="Freeform 249">
                      <a:extLst>
                        <a:ext uri="{FF2B5EF4-FFF2-40B4-BE49-F238E27FC236}">
                          <a16:creationId xmlns:a16="http://schemas.microsoft.com/office/drawing/2014/main" id="{56F0E264-9223-46C9-AFEE-7B8994B84F8E}"/>
                        </a:ext>
                      </a:extLst>
                    </p:cNvPr>
                    <p:cNvSpPr>
                      <a:spLocks noEditPoints="1"/>
                    </p:cNvSpPr>
                    <p:nvPr/>
                  </p:nvSpPr>
                  <p:spPr bwMode="auto">
                    <a:xfrm>
                      <a:off x="3314700" y="1662113"/>
                      <a:ext cx="536575" cy="411163"/>
                    </a:xfrm>
                    <a:custGeom>
                      <a:avLst/>
                      <a:gdLst>
                        <a:gd name="T0" fmla="*/ 167 w 169"/>
                        <a:gd name="T1" fmla="*/ 66 h 129"/>
                        <a:gd name="T2" fmla="*/ 167 w 169"/>
                        <a:gd name="T3" fmla="*/ 71 h 129"/>
                        <a:gd name="T4" fmla="*/ 164 w 169"/>
                        <a:gd name="T5" fmla="*/ 67 h 129"/>
                        <a:gd name="T6" fmla="*/ 131 w 169"/>
                        <a:gd name="T7" fmla="*/ 54 h 129"/>
                        <a:gd name="T8" fmla="*/ 98 w 169"/>
                        <a:gd name="T9" fmla="*/ 72 h 129"/>
                        <a:gd name="T10" fmla="*/ 97 w 169"/>
                        <a:gd name="T11" fmla="*/ 41 h 129"/>
                        <a:gd name="T12" fmla="*/ 120 w 169"/>
                        <a:gd name="T13" fmla="*/ 27 h 129"/>
                        <a:gd name="T14" fmla="*/ 129 w 169"/>
                        <a:gd name="T15" fmla="*/ 20 h 129"/>
                        <a:gd name="T16" fmla="*/ 96 w 169"/>
                        <a:gd name="T17" fmla="*/ 2 h 129"/>
                        <a:gd name="T18" fmla="*/ 83 w 169"/>
                        <a:gd name="T19" fmla="*/ 6 h 129"/>
                        <a:gd name="T20" fmla="*/ 58 w 169"/>
                        <a:gd name="T21" fmla="*/ 23 h 129"/>
                        <a:gd name="T22" fmla="*/ 58 w 169"/>
                        <a:gd name="T23" fmla="*/ 52 h 129"/>
                        <a:gd name="T24" fmla="*/ 21 w 169"/>
                        <a:gd name="T25" fmla="*/ 72 h 129"/>
                        <a:gd name="T26" fmla="*/ 7 w 169"/>
                        <a:gd name="T27" fmla="*/ 79 h 129"/>
                        <a:gd name="T28" fmla="*/ 6 w 169"/>
                        <a:gd name="T29" fmla="*/ 76 h 129"/>
                        <a:gd name="T30" fmla="*/ 0 w 169"/>
                        <a:gd name="T31" fmla="*/ 76 h 129"/>
                        <a:gd name="T32" fmla="*/ 2 w 169"/>
                        <a:gd name="T33" fmla="*/ 89 h 129"/>
                        <a:gd name="T34" fmla="*/ 76 w 169"/>
                        <a:gd name="T35" fmla="*/ 128 h 129"/>
                        <a:gd name="T36" fmla="*/ 77 w 169"/>
                        <a:gd name="T37" fmla="*/ 117 h 129"/>
                        <a:gd name="T38" fmla="*/ 76 w 169"/>
                        <a:gd name="T39" fmla="*/ 120 h 129"/>
                        <a:gd name="T40" fmla="*/ 49 w 169"/>
                        <a:gd name="T41" fmla="*/ 106 h 129"/>
                        <a:gd name="T42" fmla="*/ 48 w 169"/>
                        <a:gd name="T43" fmla="*/ 104 h 129"/>
                        <a:gd name="T44" fmla="*/ 130 w 169"/>
                        <a:gd name="T45" fmla="*/ 59 h 129"/>
                        <a:gd name="T46" fmla="*/ 161 w 169"/>
                        <a:gd name="T47" fmla="*/ 75 h 129"/>
                        <a:gd name="T48" fmla="*/ 160 w 169"/>
                        <a:gd name="T49" fmla="*/ 76 h 129"/>
                        <a:gd name="T50" fmla="*/ 115 w 169"/>
                        <a:gd name="T51" fmla="*/ 101 h 129"/>
                        <a:gd name="T52" fmla="*/ 79 w 169"/>
                        <a:gd name="T53" fmla="*/ 120 h 129"/>
                        <a:gd name="T54" fmla="*/ 82 w 169"/>
                        <a:gd name="T55" fmla="*/ 122 h 129"/>
                        <a:gd name="T56" fmla="*/ 158 w 169"/>
                        <a:gd name="T57" fmla="*/ 82 h 129"/>
                        <a:gd name="T58" fmla="*/ 169 w 169"/>
                        <a:gd name="T59" fmla="*/ 74 h 129"/>
                        <a:gd name="T60" fmla="*/ 3 w 169"/>
                        <a:gd name="T61" fmla="*/ 82 h 129"/>
                        <a:gd name="T62" fmla="*/ 2 w 169"/>
                        <a:gd name="T63" fmla="*/ 84 h 129"/>
                        <a:gd name="T64" fmla="*/ 2 w 169"/>
                        <a:gd name="T65" fmla="*/ 76 h 129"/>
                        <a:gd name="T66" fmla="*/ 4 w 169"/>
                        <a:gd name="T67" fmla="*/ 76 h 129"/>
                        <a:gd name="T68" fmla="*/ 3 w 169"/>
                        <a:gd name="T69" fmla="*/ 82 h 129"/>
                        <a:gd name="T70" fmla="*/ 74 w 169"/>
                        <a:gd name="T71" fmla="*/ 61 h 129"/>
                        <a:gd name="T72" fmla="*/ 74 w 169"/>
                        <a:gd name="T73" fmla="*/ 55 h 129"/>
                        <a:gd name="T74" fmla="*/ 81 w 169"/>
                        <a:gd name="T75" fmla="*/ 57 h 129"/>
                        <a:gd name="T76" fmla="*/ 81 w 169"/>
                        <a:gd name="T77"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29">
                          <a:moveTo>
                            <a:pt x="169" y="67"/>
                          </a:moveTo>
                          <a:cubicBezTo>
                            <a:pt x="169" y="67"/>
                            <a:pt x="169" y="66"/>
                            <a:pt x="167" y="66"/>
                          </a:cubicBezTo>
                          <a:cubicBezTo>
                            <a:pt x="167" y="67"/>
                            <a:pt x="168" y="68"/>
                            <a:pt x="167" y="69"/>
                          </a:cubicBezTo>
                          <a:cubicBezTo>
                            <a:pt x="167" y="69"/>
                            <a:pt x="167" y="70"/>
                            <a:pt x="167" y="71"/>
                          </a:cubicBezTo>
                          <a:cubicBezTo>
                            <a:pt x="167" y="70"/>
                            <a:pt x="167" y="69"/>
                            <a:pt x="167" y="69"/>
                          </a:cubicBezTo>
                          <a:cubicBezTo>
                            <a:pt x="166" y="68"/>
                            <a:pt x="165" y="68"/>
                            <a:pt x="164" y="67"/>
                          </a:cubicBezTo>
                          <a:cubicBezTo>
                            <a:pt x="153" y="61"/>
                            <a:pt x="142" y="56"/>
                            <a:pt x="131" y="50"/>
                          </a:cubicBezTo>
                          <a:cubicBezTo>
                            <a:pt x="131" y="51"/>
                            <a:pt x="131" y="53"/>
                            <a:pt x="131" y="54"/>
                          </a:cubicBezTo>
                          <a:cubicBezTo>
                            <a:pt x="124" y="58"/>
                            <a:pt x="117" y="62"/>
                            <a:pt x="109" y="66"/>
                          </a:cubicBezTo>
                          <a:cubicBezTo>
                            <a:pt x="106" y="68"/>
                            <a:pt x="102" y="70"/>
                            <a:pt x="98" y="72"/>
                          </a:cubicBezTo>
                          <a:cubicBezTo>
                            <a:pt x="97" y="73"/>
                            <a:pt x="97" y="73"/>
                            <a:pt x="97" y="71"/>
                          </a:cubicBezTo>
                          <a:cubicBezTo>
                            <a:pt x="97" y="61"/>
                            <a:pt x="97" y="51"/>
                            <a:pt x="97" y="41"/>
                          </a:cubicBezTo>
                          <a:cubicBezTo>
                            <a:pt x="97" y="40"/>
                            <a:pt x="97" y="40"/>
                            <a:pt x="98" y="39"/>
                          </a:cubicBezTo>
                          <a:cubicBezTo>
                            <a:pt x="106" y="35"/>
                            <a:pt x="113" y="31"/>
                            <a:pt x="120" y="27"/>
                          </a:cubicBezTo>
                          <a:cubicBezTo>
                            <a:pt x="124" y="25"/>
                            <a:pt x="127" y="24"/>
                            <a:pt x="130" y="21"/>
                          </a:cubicBezTo>
                          <a:cubicBezTo>
                            <a:pt x="130" y="21"/>
                            <a:pt x="130" y="20"/>
                            <a:pt x="129" y="20"/>
                          </a:cubicBezTo>
                          <a:cubicBezTo>
                            <a:pt x="123" y="17"/>
                            <a:pt x="114" y="12"/>
                            <a:pt x="112" y="11"/>
                          </a:cubicBezTo>
                          <a:cubicBezTo>
                            <a:pt x="107" y="8"/>
                            <a:pt x="101" y="5"/>
                            <a:pt x="96" y="2"/>
                          </a:cubicBezTo>
                          <a:cubicBezTo>
                            <a:pt x="94" y="1"/>
                            <a:pt x="93" y="0"/>
                            <a:pt x="92" y="1"/>
                          </a:cubicBezTo>
                          <a:cubicBezTo>
                            <a:pt x="89" y="2"/>
                            <a:pt x="86" y="4"/>
                            <a:pt x="83" y="6"/>
                          </a:cubicBezTo>
                          <a:cubicBezTo>
                            <a:pt x="76" y="9"/>
                            <a:pt x="69" y="13"/>
                            <a:pt x="62" y="17"/>
                          </a:cubicBezTo>
                          <a:cubicBezTo>
                            <a:pt x="59" y="18"/>
                            <a:pt x="58" y="20"/>
                            <a:pt x="58" y="23"/>
                          </a:cubicBezTo>
                          <a:cubicBezTo>
                            <a:pt x="58" y="29"/>
                            <a:pt x="58" y="36"/>
                            <a:pt x="58" y="42"/>
                          </a:cubicBezTo>
                          <a:cubicBezTo>
                            <a:pt x="58" y="46"/>
                            <a:pt x="58" y="49"/>
                            <a:pt x="58" y="52"/>
                          </a:cubicBezTo>
                          <a:cubicBezTo>
                            <a:pt x="58" y="53"/>
                            <a:pt x="57" y="53"/>
                            <a:pt x="56" y="53"/>
                          </a:cubicBezTo>
                          <a:cubicBezTo>
                            <a:pt x="45" y="60"/>
                            <a:pt x="33" y="66"/>
                            <a:pt x="21" y="72"/>
                          </a:cubicBezTo>
                          <a:cubicBezTo>
                            <a:pt x="18" y="74"/>
                            <a:pt x="15" y="75"/>
                            <a:pt x="12" y="77"/>
                          </a:cubicBezTo>
                          <a:cubicBezTo>
                            <a:pt x="12" y="79"/>
                            <a:pt x="10" y="80"/>
                            <a:pt x="7" y="79"/>
                          </a:cubicBezTo>
                          <a:cubicBezTo>
                            <a:pt x="6" y="79"/>
                            <a:pt x="4" y="78"/>
                            <a:pt x="5" y="77"/>
                          </a:cubicBezTo>
                          <a:cubicBezTo>
                            <a:pt x="5" y="77"/>
                            <a:pt x="6" y="76"/>
                            <a:pt x="6" y="76"/>
                          </a:cubicBezTo>
                          <a:cubicBezTo>
                            <a:pt x="5" y="75"/>
                            <a:pt x="4" y="75"/>
                            <a:pt x="3" y="74"/>
                          </a:cubicBezTo>
                          <a:cubicBezTo>
                            <a:pt x="1" y="73"/>
                            <a:pt x="0" y="74"/>
                            <a:pt x="0" y="76"/>
                          </a:cubicBezTo>
                          <a:cubicBezTo>
                            <a:pt x="1" y="79"/>
                            <a:pt x="0" y="82"/>
                            <a:pt x="0" y="85"/>
                          </a:cubicBezTo>
                          <a:cubicBezTo>
                            <a:pt x="0" y="87"/>
                            <a:pt x="1" y="88"/>
                            <a:pt x="2" y="89"/>
                          </a:cubicBezTo>
                          <a:cubicBezTo>
                            <a:pt x="17" y="96"/>
                            <a:pt x="31" y="104"/>
                            <a:pt x="45" y="112"/>
                          </a:cubicBezTo>
                          <a:cubicBezTo>
                            <a:pt x="56" y="117"/>
                            <a:pt x="66" y="123"/>
                            <a:pt x="76" y="128"/>
                          </a:cubicBezTo>
                          <a:cubicBezTo>
                            <a:pt x="76" y="129"/>
                            <a:pt x="77" y="129"/>
                            <a:pt x="77" y="129"/>
                          </a:cubicBezTo>
                          <a:cubicBezTo>
                            <a:pt x="77" y="125"/>
                            <a:pt x="77" y="121"/>
                            <a:pt x="77" y="117"/>
                          </a:cubicBezTo>
                          <a:cubicBezTo>
                            <a:pt x="77" y="117"/>
                            <a:pt x="77" y="116"/>
                            <a:pt x="76" y="116"/>
                          </a:cubicBezTo>
                          <a:cubicBezTo>
                            <a:pt x="76" y="117"/>
                            <a:pt x="77" y="119"/>
                            <a:pt x="76" y="120"/>
                          </a:cubicBezTo>
                          <a:cubicBezTo>
                            <a:pt x="74" y="120"/>
                            <a:pt x="73" y="119"/>
                            <a:pt x="71" y="118"/>
                          </a:cubicBezTo>
                          <a:cubicBezTo>
                            <a:pt x="64" y="114"/>
                            <a:pt x="57" y="110"/>
                            <a:pt x="49" y="106"/>
                          </a:cubicBezTo>
                          <a:cubicBezTo>
                            <a:pt x="49" y="106"/>
                            <a:pt x="48" y="105"/>
                            <a:pt x="48" y="105"/>
                          </a:cubicBezTo>
                          <a:cubicBezTo>
                            <a:pt x="47" y="105"/>
                            <a:pt x="47" y="104"/>
                            <a:pt x="48" y="104"/>
                          </a:cubicBezTo>
                          <a:cubicBezTo>
                            <a:pt x="54" y="100"/>
                            <a:pt x="60" y="97"/>
                            <a:pt x="66" y="94"/>
                          </a:cubicBezTo>
                          <a:cubicBezTo>
                            <a:pt x="87" y="82"/>
                            <a:pt x="108" y="71"/>
                            <a:pt x="130" y="59"/>
                          </a:cubicBezTo>
                          <a:cubicBezTo>
                            <a:pt x="131" y="59"/>
                            <a:pt x="131" y="58"/>
                            <a:pt x="132" y="59"/>
                          </a:cubicBezTo>
                          <a:cubicBezTo>
                            <a:pt x="142" y="64"/>
                            <a:pt x="152" y="70"/>
                            <a:pt x="161" y="75"/>
                          </a:cubicBezTo>
                          <a:cubicBezTo>
                            <a:pt x="162" y="75"/>
                            <a:pt x="162" y="75"/>
                            <a:pt x="162" y="75"/>
                          </a:cubicBezTo>
                          <a:cubicBezTo>
                            <a:pt x="161" y="76"/>
                            <a:pt x="161" y="76"/>
                            <a:pt x="160" y="76"/>
                          </a:cubicBezTo>
                          <a:cubicBezTo>
                            <a:pt x="154" y="79"/>
                            <a:pt x="149" y="83"/>
                            <a:pt x="143" y="86"/>
                          </a:cubicBezTo>
                          <a:cubicBezTo>
                            <a:pt x="134" y="91"/>
                            <a:pt x="124" y="96"/>
                            <a:pt x="115" y="101"/>
                          </a:cubicBezTo>
                          <a:cubicBezTo>
                            <a:pt x="103" y="107"/>
                            <a:pt x="92" y="113"/>
                            <a:pt x="80" y="120"/>
                          </a:cubicBezTo>
                          <a:cubicBezTo>
                            <a:pt x="80" y="120"/>
                            <a:pt x="79" y="120"/>
                            <a:pt x="79" y="120"/>
                          </a:cubicBezTo>
                          <a:cubicBezTo>
                            <a:pt x="79" y="121"/>
                            <a:pt x="78" y="123"/>
                            <a:pt x="79" y="124"/>
                          </a:cubicBezTo>
                          <a:cubicBezTo>
                            <a:pt x="80" y="124"/>
                            <a:pt x="81" y="123"/>
                            <a:pt x="82" y="122"/>
                          </a:cubicBezTo>
                          <a:cubicBezTo>
                            <a:pt x="97" y="114"/>
                            <a:pt x="112" y="106"/>
                            <a:pt x="127" y="98"/>
                          </a:cubicBezTo>
                          <a:cubicBezTo>
                            <a:pt x="137" y="93"/>
                            <a:pt x="147" y="87"/>
                            <a:pt x="158" y="82"/>
                          </a:cubicBezTo>
                          <a:cubicBezTo>
                            <a:pt x="161" y="80"/>
                            <a:pt x="164" y="78"/>
                            <a:pt x="167" y="77"/>
                          </a:cubicBezTo>
                          <a:cubicBezTo>
                            <a:pt x="168" y="76"/>
                            <a:pt x="169" y="75"/>
                            <a:pt x="169" y="74"/>
                          </a:cubicBezTo>
                          <a:cubicBezTo>
                            <a:pt x="169" y="72"/>
                            <a:pt x="169" y="70"/>
                            <a:pt x="169" y="67"/>
                          </a:cubicBezTo>
                          <a:moveTo>
                            <a:pt x="3" y="82"/>
                          </a:moveTo>
                          <a:cubicBezTo>
                            <a:pt x="3" y="83"/>
                            <a:pt x="3" y="83"/>
                            <a:pt x="3" y="83"/>
                          </a:cubicBezTo>
                          <a:cubicBezTo>
                            <a:pt x="3" y="83"/>
                            <a:pt x="3" y="84"/>
                            <a:pt x="2" y="84"/>
                          </a:cubicBezTo>
                          <a:cubicBezTo>
                            <a:pt x="2" y="84"/>
                            <a:pt x="2" y="83"/>
                            <a:pt x="2" y="83"/>
                          </a:cubicBezTo>
                          <a:cubicBezTo>
                            <a:pt x="2" y="81"/>
                            <a:pt x="2" y="79"/>
                            <a:pt x="2" y="76"/>
                          </a:cubicBezTo>
                          <a:cubicBezTo>
                            <a:pt x="2" y="75"/>
                            <a:pt x="2" y="76"/>
                            <a:pt x="3" y="76"/>
                          </a:cubicBezTo>
                          <a:cubicBezTo>
                            <a:pt x="4" y="76"/>
                            <a:pt x="4" y="76"/>
                            <a:pt x="4" y="76"/>
                          </a:cubicBezTo>
                          <a:cubicBezTo>
                            <a:pt x="3" y="76"/>
                            <a:pt x="3" y="76"/>
                            <a:pt x="3" y="76"/>
                          </a:cubicBezTo>
                          <a:cubicBezTo>
                            <a:pt x="3" y="78"/>
                            <a:pt x="3" y="80"/>
                            <a:pt x="3" y="82"/>
                          </a:cubicBezTo>
                          <a:moveTo>
                            <a:pt x="80" y="64"/>
                          </a:moveTo>
                          <a:cubicBezTo>
                            <a:pt x="78" y="63"/>
                            <a:pt x="76" y="62"/>
                            <a:pt x="74" y="61"/>
                          </a:cubicBezTo>
                          <a:cubicBezTo>
                            <a:pt x="74" y="61"/>
                            <a:pt x="73" y="60"/>
                            <a:pt x="73" y="60"/>
                          </a:cubicBezTo>
                          <a:cubicBezTo>
                            <a:pt x="73" y="58"/>
                            <a:pt x="73" y="56"/>
                            <a:pt x="74" y="55"/>
                          </a:cubicBezTo>
                          <a:cubicBezTo>
                            <a:pt x="74" y="53"/>
                            <a:pt x="74" y="54"/>
                            <a:pt x="75" y="54"/>
                          </a:cubicBezTo>
                          <a:cubicBezTo>
                            <a:pt x="77" y="55"/>
                            <a:pt x="79" y="56"/>
                            <a:pt x="81" y="57"/>
                          </a:cubicBezTo>
                          <a:cubicBezTo>
                            <a:pt x="81" y="58"/>
                            <a:pt x="81" y="58"/>
                            <a:pt x="81" y="59"/>
                          </a:cubicBezTo>
                          <a:cubicBezTo>
                            <a:pt x="81" y="60"/>
                            <a:pt x="81" y="62"/>
                            <a:pt x="81" y="63"/>
                          </a:cubicBezTo>
                          <a:cubicBezTo>
                            <a:pt x="81" y="64"/>
                            <a:pt x="81" y="65"/>
                            <a:pt x="80" y="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 name="Freeform 250">
                      <a:extLst>
                        <a:ext uri="{FF2B5EF4-FFF2-40B4-BE49-F238E27FC236}">
                          <a16:creationId xmlns:a16="http://schemas.microsoft.com/office/drawing/2014/main" id="{BB6E8C4C-7F9A-4430-B817-C0170F6B78AB}"/>
                        </a:ext>
                      </a:extLst>
                    </p:cNvPr>
                    <p:cNvSpPr>
                      <a:spLocks noEditPoints="1"/>
                    </p:cNvSpPr>
                    <p:nvPr/>
                  </p:nvSpPr>
                  <p:spPr bwMode="auto">
                    <a:xfrm>
                      <a:off x="3308350" y="1655763"/>
                      <a:ext cx="546100" cy="420688"/>
                    </a:xfrm>
                    <a:custGeom>
                      <a:avLst/>
                      <a:gdLst>
                        <a:gd name="T0" fmla="*/ 55 w 172"/>
                        <a:gd name="T1" fmla="*/ 119 h 132"/>
                        <a:gd name="T2" fmla="*/ 1 w 172"/>
                        <a:gd name="T3" fmla="*/ 85 h 132"/>
                        <a:gd name="T4" fmla="*/ 8 w 172"/>
                        <a:gd name="T5" fmla="*/ 76 h 132"/>
                        <a:gd name="T6" fmla="*/ 9 w 172"/>
                        <a:gd name="T7" fmla="*/ 80 h 132"/>
                        <a:gd name="T8" fmla="*/ 58 w 172"/>
                        <a:gd name="T9" fmla="*/ 54 h 132"/>
                        <a:gd name="T10" fmla="*/ 59 w 172"/>
                        <a:gd name="T11" fmla="*/ 44 h 132"/>
                        <a:gd name="T12" fmla="*/ 80 w 172"/>
                        <a:gd name="T13" fmla="*/ 9 h 132"/>
                        <a:gd name="T14" fmla="*/ 98 w 172"/>
                        <a:gd name="T15" fmla="*/ 2 h 132"/>
                        <a:gd name="T16" fmla="*/ 133 w 172"/>
                        <a:gd name="T17" fmla="*/ 23 h 132"/>
                        <a:gd name="T18" fmla="*/ 123 w 172"/>
                        <a:gd name="T19" fmla="*/ 30 h 132"/>
                        <a:gd name="T20" fmla="*/ 100 w 172"/>
                        <a:gd name="T21" fmla="*/ 68 h 132"/>
                        <a:gd name="T22" fmla="*/ 132 w 172"/>
                        <a:gd name="T23" fmla="*/ 55 h 132"/>
                        <a:gd name="T24" fmla="*/ 166 w 172"/>
                        <a:gd name="T25" fmla="*/ 65 h 132"/>
                        <a:gd name="T26" fmla="*/ 168 w 172"/>
                        <a:gd name="T27" fmla="*/ 66 h 132"/>
                        <a:gd name="T28" fmla="*/ 172 w 172"/>
                        <a:gd name="T29" fmla="*/ 69 h 132"/>
                        <a:gd name="T30" fmla="*/ 162 w 172"/>
                        <a:gd name="T31" fmla="*/ 84 h 132"/>
                        <a:gd name="T32" fmla="*/ 84 w 172"/>
                        <a:gd name="T33" fmla="*/ 126 h 132"/>
                        <a:gd name="T34" fmla="*/ 80 w 172"/>
                        <a:gd name="T35" fmla="*/ 132 h 132"/>
                        <a:gd name="T36" fmla="*/ 5 w 172"/>
                        <a:gd name="T37" fmla="*/ 90 h 132"/>
                        <a:gd name="T38" fmla="*/ 78 w 172"/>
                        <a:gd name="T39" fmla="*/ 129 h 132"/>
                        <a:gd name="T40" fmla="*/ 56 w 172"/>
                        <a:gd name="T41" fmla="*/ 112 h 132"/>
                        <a:gd name="T42" fmla="*/ 49 w 172"/>
                        <a:gd name="T43" fmla="*/ 104 h 132"/>
                        <a:gd name="T44" fmla="*/ 135 w 172"/>
                        <a:gd name="T45" fmla="*/ 60 h 132"/>
                        <a:gd name="T46" fmla="*/ 165 w 172"/>
                        <a:gd name="T47" fmla="*/ 77 h 132"/>
                        <a:gd name="T48" fmla="*/ 145 w 172"/>
                        <a:gd name="T49" fmla="*/ 89 h 132"/>
                        <a:gd name="T50" fmla="*/ 83 w 172"/>
                        <a:gd name="T51" fmla="*/ 123 h 132"/>
                        <a:gd name="T52" fmla="*/ 83 w 172"/>
                        <a:gd name="T53" fmla="*/ 124 h 132"/>
                        <a:gd name="T54" fmla="*/ 160 w 172"/>
                        <a:gd name="T55" fmla="*/ 82 h 132"/>
                        <a:gd name="T56" fmla="*/ 168 w 172"/>
                        <a:gd name="T57" fmla="*/ 73 h 132"/>
                        <a:gd name="T58" fmla="*/ 140 w 172"/>
                        <a:gd name="T59" fmla="*/ 57 h 132"/>
                        <a:gd name="T60" fmla="*/ 134 w 172"/>
                        <a:gd name="T61" fmla="*/ 57 h 132"/>
                        <a:gd name="T62" fmla="*/ 97 w 172"/>
                        <a:gd name="T63" fmla="*/ 73 h 132"/>
                        <a:gd name="T64" fmla="*/ 103 w 172"/>
                        <a:gd name="T65" fmla="*/ 38 h 132"/>
                        <a:gd name="T66" fmla="*/ 114 w 172"/>
                        <a:gd name="T67" fmla="*/ 14 h 132"/>
                        <a:gd name="T68" fmla="*/ 94 w 172"/>
                        <a:gd name="T69" fmla="*/ 4 h 132"/>
                        <a:gd name="T70" fmla="*/ 61 w 172"/>
                        <a:gd name="T71" fmla="*/ 25 h 132"/>
                        <a:gd name="T72" fmla="*/ 62 w 172"/>
                        <a:gd name="T73" fmla="*/ 54 h 132"/>
                        <a:gd name="T74" fmla="*/ 15 w 172"/>
                        <a:gd name="T75" fmla="*/ 80 h 132"/>
                        <a:gd name="T76" fmla="*/ 6 w 172"/>
                        <a:gd name="T77" fmla="*/ 84 h 132"/>
                        <a:gd name="T78" fmla="*/ 6 w 172"/>
                        <a:gd name="T79" fmla="*/ 87 h 132"/>
                        <a:gd name="T80" fmla="*/ 78 w 172"/>
                        <a:gd name="T81" fmla="*/ 116 h 132"/>
                        <a:gd name="T82" fmla="*/ 82 w 172"/>
                        <a:gd name="T83" fmla="*/ 120 h 132"/>
                        <a:gd name="T84" fmla="*/ 144 w 172"/>
                        <a:gd name="T85" fmla="*/ 87 h 132"/>
                        <a:gd name="T86" fmla="*/ 134 w 172"/>
                        <a:gd name="T87" fmla="*/ 62 h 132"/>
                        <a:gd name="T88" fmla="*/ 51 w 172"/>
                        <a:gd name="T89" fmla="*/ 106 h 132"/>
                        <a:gd name="T90" fmla="*/ 74 w 172"/>
                        <a:gd name="T91" fmla="*/ 119 h 132"/>
                        <a:gd name="T92" fmla="*/ 77 w 172"/>
                        <a:gd name="T93" fmla="*/ 117 h 132"/>
                        <a:gd name="T94" fmla="*/ 78 w 172"/>
                        <a:gd name="T95" fmla="*/ 65 h 132"/>
                        <a:gd name="T96" fmla="*/ 74 w 172"/>
                        <a:gd name="T97" fmla="*/ 57 h 132"/>
                        <a:gd name="T98" fmla="*/ 83 w 172"/>
                        <a:gd name="T99" fmla="*/ 58 h 132"/>
                        <a:gd name="T100" fmla="*/ 84 w 172"/>
                        <a:gd name="T101" fmla="*/ 66 h 132"/>
                        <a:gd name="T102" fmla="*/ 79 w 172"/>
                        <a:gd name="T103" fmla="*/ 63 h 132"/>
                        <a:gd name="T104" fmla="*/ 82 w 172"/>
                        <a:gd name="T105" fmla="*/ 60 h 132"/>
                        <a:gd name="T106" fmla="*/ 77 w 172"/>
                        <a:gd name="T107" fmla="*/ 6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2" h="132">
                          <a:moveTo>
                            <a:pt x="79" y="132"/>
                          </a:moveTo>
                          <a:cubicBezTo>
                            <a:pt x="78" y="132"/>
                            <a:pt x="78" y="132"/>
                            <a:pt x="77" y="132"/>
                          </a:cubicBezTo>
                          <a:cubicBezTo>
                            <a:pt x="77" y="132"/>
                            <a:pt x="77" y="132"/>
                            <a:pt x="77" y="132"/>
                          </a:cubicBezTo>
                          <a:cubicBezTo>
                            <a:pt x="70" y="128"/>
                            <a:pt x="62" y="123"/>
                            <a:pt x="55" y="119"/>
                          </a:cubicBezTo>
                          <a:cubicBezTo>
                            <a:pt x="38" y="110"/>
                            <a:pt x="38" y="110"/>
                            <a:pt x="38" y="110"/>
                          </a:cubicBezTo>
                          <a:cubicBezTo>
                            <a:pt x="27" y="104"/>
                            <a:pt x="15" y="98"/>
                            <a:pt x="4" y="92"/>
                          </a:cubicBezTo>
                          <a:cubicBezTo>
                            <a:pt x="2" y="91"/>
                            <a:pt x="1" y="89"/>
                            <a:pt x="1" y="87"/>
                          </a:cubicBezTo>
                          <a:cubicBezTo>
                            <a:pt x="1" y="87"/>
                            <a:pt x="1" y="86"/>
                            <a:pt x="1" y="85"/>
                          </a:cubicBezTo>
                          <a:cubicBezTo>
                            <a:pt x="1" y="83"/>
                            <a:pt x="1" y="80"/>
                            <a:pt x="1" y="78"/>
                          </a:cubicBezTo>
                          <a:cubicBezTo>
                            <a:pt x="0" y="77"/>
                            <a:pt x="1" y="76"/>
                            <a:pt x="2" y="75"/>
                          </a:cubicBezTo>
                          <a:cubicBezTo>
                            <a:pt x="3" y="74"/>
                            <a:pt x="4" y="74"/>
                            <a:pt x="5" y="75"/>
                          </a:cubicBezTo>
                          <a:cubicBezTo>
                            <a:pt x="6" y="75"/>
                            <a:pt x="7" y="76"/>
                            <a:pt x="8" y="76"/>
                          </a:cubicBezTo>
                          <a:cubicBezTo>
                            <a:pt x="9" y="77"/>
                            <a:pt x="9" y="77"/>
                            <a:pt x="9" y="77"/>
                          </a:cubicBezTo>
                          <a:cubicBezTo>
                            <a:pt x="10" y="78"/>
                            <a:pt x="10" y="78"/>
                            <a:pt x="10" y="78"/>
                          </a:cubicBezTo>
                          <a:cubicBezTo>
                            <a:pt x="8" y="80"/>
                            <a:pt x="8" y="80"/>
                            <a:pt x="8" y="80"/>
                          </a:cubicBezTo>
                          <a:cubicBezTo>
                            <a:pt x="8" y="80"/>
                            <a:pt x="9" y="80"/>
                            <a:pt x="9" y="80"/>
                          </a:cubicBezTo>
                          <a:cubicBezTo>
                            <a:pt x="12" y="81"/>
                            <a:pt x="13" y="80"/>
                            <a:pt x="13" y="79"/>
                          </a:cubicBezTo>
                          <a:cubicBezTo>
                            <a:pt x="13" y="78"/>
                            <a:pt x="13" y="78"/>
                            <a:pt x="13" y="78"/>
                          </a:cubicBezTo>
                          <a:cubicBezTo>
                            <a:pt x="29" y="70"/>
                            <a:pt x="29" y="70"/>
                            <a:pt x="29" y="70"/>
                          </a:cubicBezTo>
                          <a:cubicBezTo>
                            <a:pt x="38" y="65"/>
                            <a:pt x="48" y="59"/>
                            <a:pt x="58" y="54"/>
                          </a:cubicBezTo>
                          <a:cubicBezTo>
                            <a:pt x="58" y="54"/>
                            <a:pt x="58" y="54"/>
                            <a:pt x="58" y="54"/>
                          </a:cubicBezTo>
                          <a:cubicBezTo>
                            <a:pt x="59" y="54"/>
                            <a:pt x="59" y="54"/>
                            <a:pt x="59" y="54"/>
                          </a:cubicBezTo>
                          <a:cubicBezTo>
                            <a:pt x="59" y="53"/>
                            <a:pt x="59" y="52"/>
                            <a:pt x="59" y="51"/>
                          </a:cubicBezTo>
                          <a:cubicBezTo>
                            <a:pt x="59" y="49"/>
                            <a:pt x="59" y="47"/>
                            <a:pt x="59" y="44"/>
                          </a:cubicBezTo>
                          <a:cubicBezTo>
                            <a:pt x="59" y="42"/>
                            <a:pt x="59" y="41"/>
                            <a:pt x="59" y="39"/>
                          </a:cubicBezTo>
                          <a:cubicBezTo>
                            <a:pt x="59" y="34"/>
                            <a:pt x="59" y="29"/>
                            <a:pt x="58" y="25"/>
                          </a:cubicBezTo>
                          <a:cubicBezTo>
                            <a:pt x="58" y="21"/>
                            <a:pt x="60" y="19"/>
                            <a:pt x="63" y="18"/>
                          </a:cubicBezTo>
                          <a:cubicBezTo>
                            <a:pt x="69" y="15"/>
                            <a:pt x="74" y="12"/>
                            <a:pt x="80" y="9"/>
                          </a:cubicBezTo>
                          <a:cubicBezTo>
                            <a:pt x="85" y="6"/>
                            <a:pt x="85" y="6"/>
                            <a:pt x="85" y="6"/>
                          </a:cubicBezTo>
                          <a:cubicBezTo>
                            <a:pt x="87" y="5"/>
                            <a:pt x="90" y="3"/>
                            <a:pt x="93" y="2"/>
                          </a:cubicBezTo>
                          <a:cubicBezTo>
                            <a:pt x="95" y="0"/>
                            <a:pt x="97" y="1"/>
                            <a:pt x="98" y="2"/>
                          </a:cubicBezTo>
                          <a:cubicBezTo>
                            <a:pt x="98" y="2"/>
                            <a:pt x="98" y="2"/>
                            <a:pt x="98" y="2"/>
                          </a:cubicBezTo>
                          <a:cubicBezTo>
                            <a:pt x="102" y="5"/>
                            <a:pt x="106" y="7"/>
                            <a:pt x="109" y="8"/>
                          </a:cubicBezTo>
                          <a:cubicBezTo>
                            <a:pt x="111" y="9"/>
                            <a:pt x="113" y="10"/>
                            <a:pt x="115" y="11"/>
                          </a:cubicBezTo>
                          <a:cubicBezTo>
                            <a:pt x="117" y="12"/>
                            <a:pt x="126" y="17"/>
                            <a:pt x="132" y="21"/>
                          </a:cubicBezTo>
                          <a:cubicBezTo>
                            <a:pt x="133" y="21"/>
                            <a:pt x="134" y="22"/>
                            <a:pt x="133" y="23"/>
                          </a:cubicBezTo>
                          <a:cubicBezTo>
                            <a:pt x="133" y="24"/>
                            <a:pt x="133" y="24"/>
                            <a:pt x="133" y="24"/>
                          </a:cubicBezTo>
                          <a:cubicBezTo>
                            <a:pt x="133" y="25"/>
                            <a:pt x="133" y="25"/>
                            <a:pt x="133" y="25"/>
                          </a:cubicBezTo>
                          <a:cubicBezTo>
                            <a:pt x="131" y="26"/>
                            <a:pt x="128" y="27"/>
                            <a:pt x="126" y="29"/>
                          </a:cubicBezTo>
                          <a:cubicBezTo>
                            <a:pt x="125" y="29"/>
                            <a:pt x="124" y="30"/>
                            <a:pt x="123" y="30"/>
                          </a:cubicBezTo>
                          <a:cubicBezTo>
                            <a:pt x="117" y="34"/>
                            <a:pt x="111" y="37"/>
                            <a:pt x="105" y="40"/>
                          </a:cubicBezTo>
                          <a:cubicBezTo>
                            <a:pt x="101" y="42"/>
                            <a:pt x="101" y="42"/>
                            <a:pt x="101" y="42"/>
                          </a:cubicBezTo>
                          <a:cubicBezTo>
                            <a:pt x="100" y="43"/>
                            <a:pt x="100" y="43"/>
                            <a:pt x="100" y="43"/>
                          </a:cubicBezTo>
                          <a:cubicBezTo>
                            <a:pt x="100" y="51"/>
                            <a:pt x="100" y="60"/>
                            <a:pt x="100" y="68"/>
                          </a:cubicBezTo>
                          <a:cubicBezTo>
                            <a:pt x="100" y="73"/>
                            <a:pt x="100" y="73"/>
                            <a:pt x="100" y="73"/>
                          </a:cubicBezTo>
                          <a:cubicBezTo>
                            <a:pt x="103" y="71"/>
                            <a:pt x="105" y="70"/>
                            <a:pt x="108" y="69"/>
                          </a:cubicBezTo>
                          <a:cubicBezTo>
                            <a:pt x="132" y="55"/>
                            <a:pt x="132" y="55"/>
                            <a:pt x="132" y="55"/>
                          </a:cubicBezTo>
                          <a:cubicBezTo>
                            <a:pt x="132" y="55"/>
                            <a:pt x="132" y="55"/>
                            <a:pt x="132" y="55"/>
                          </a:cubicBezTo>
                          <a:cubicBezTo>
                            <a:pt x="132" y="54"/>
                            <a:pt x="132" y="52"/>
                            <a:pt x="132" y="51"/>
                          </a:cubicBezTo>
                          <a:cubicBezTo>
                            <a:pt x="133" y="47"/>
                            <a:pt x="133" y="47"/>
                            <a:pt x="133" y="47"/>
                          </a:cubicBezTo>
                          <a:cubicBezTo>
                            <a:pt x="142" y="52"/>
                            <a:pt x="142" y="52"/>
                            <a:pt x="142" y="52"/>
                          </a:cubicBezTo>
                          <a:cubicBezTo>
                            <a:pt x="150" y="56"/>
                            <a:pt x="158" y="61"/>
                            <a:pt x="166" y="65"/>
                          </a:cubicBezTo>
                          <a:cubicBezTo>
                            <a:pt x="167" y="65"/>
                            <a:pt x="167" y="66"/>
                            <a:pt x="168" y="66"/>
                          </a:cubicBezTo>
                          <a:cubicBezTo>
                            <a:pt x="168" y="69"/>
                            <a:pt x="168" y="69"/>
                            <a:pt x="168" y="69"/>
                          </a:cubicBezTo>
                          <a:cubicBezTo>
                            <a:pt x="168" y="68"/>
                            <a:pt x="168" y="65"/>
                            <a:pt x="168" y="65"/>
                          </a:cubicBezTo>
                          <a:cubicBezTo>
                            <a:pt x="168" y="66"/>
                            <a:pt x="168" y="66"/>
                            <a:pt x="168" y="66"/>
                          </a:cubicBezTo>
                          <a:cubicBezTo>
                            <a:pt x="169" y="66"/>
                            <a:pt x="169" y="66"/>
                            <a:pt x="169" y="66"/>
                          </a:cubicBezTo>
                          <a:cubicBezTo>
                            <a:pt x="170" y="66"/>
                            <a:pt x="171" y="67"/>
                            <a:pt x="171" y="67"/>
                          </a:cubicBezTo>
                          <a:cubicBezTo>
                            <a:pt x="172" y="68"/>
                            <a:pt x="172" y="69"/>
                            <a:pt x="172" y="69"/>
                          </a:cubicBezTo>
                          <a:cubicBezTo>
                            <a:pt x="172" y="69"/>
                            <a:pt x="172" y="69"/>
                            <a:pt x="172" y="69"/>
                          </a:cubicBezTo>
                          <a:cubicBezTo>
                            <a:pt x="172" y="70"/>
                            <a:pt x="172" y="71"/>
                            <a:pt x="172" y="72"/>
                          </a:cubicBezTo>
                          <a:cubicBezTo>
                            <a:pt x="172" y="73"/>
                            <a:pt x="172" y="75"/>
                            <a:pt x="172" y="76"/>
                          </a:cubicBezTo>
                          <a:cubicBezTo>
                            <a:pt x="172" y="78"/>
                            <a:pt x="171" y="79"/>
                            <a:pt x="170" y="80"/>
                          </a:cubicBezTo>
                          <a:cubicBezTo>
                            <a:pt x="167" y="81"/>
                            <a:pt x="164" y="83"/>
                            <a:pt x="162" y="84"/>
                          </a:cubicBezTo>
                          <a:cubicBezTo>
                            <a:pt x="150" y="91"/>
                            <a:pt x="150" y="91"/>
                            <a:pt x="150" y="91"/>
                          </a:cubicBezTo>
                          <a:cubicBezTo>
                            <a:pt x="143" y="94"/>
                            <a:pt x="136" y="98"/>
                            <a:pt x="130" y="102"/>
                          </a:cubicBezTo>
                          <a:cubicBezTo>
                            <a:pt x="115" y="110"/>
                            <a:pt x="100" y="118"/>
                            <a:pt x="85" y="126"/>
                          </a:cubicBezTo>
                          <a:cubicBezTo>
                            <a:pt x="84" y="126"/>
                            <a:pt x="84" y="126"/>
                            <a:pt x="84" y="126"/>
                          </a:cubicBezTo>
                          <a:cubicBezTo>
                            <a:pt x="83" y="127"/>
                            <a:pt x="82" y="128"/>
                            <a:pt x="81" y="127"/>
                          </a:cubicBezTo>
                          <a:cubicBezTo>
                            <a:pt x="81" y="128"/>
                            <a:pt x="81" y="128"/>
                            <a:pt x="81" y="129"/>
                          </a:cubicBezTo>
                          <a:cubicBezTo>
                            <a:pt x="81" y="132"/>
                            <a:pt x="81" y="132"/>
                            <a:pt x="81" y="132"/>
                          </a:cubicBezTo>
                          <a:cubicBezTo>
                            <a:pt x="80" y="132"/>
                            <a:pt x="80" y="132"/>
                            <a:pt x="80" y="132"/>
                          </a:cubicBezTo>
                          <a:cubicBezTo>
                            <a:pt x="79" y="132"/>
                            <a:pt x="79" y="132"/>
                            <a:pt x="79" y="132"/>
                          </a:cubicBezTo>
                          <a:moveTo>
                            <a:pt x="4" y="87"/>
                          </a:moveTo>
                          <a:cubicBezTo>
                            <a:pt x="4" y="87"/>
                            <a:pt x="4" y="87"/>
                            <a:pt x="4" y="87"/>
                          </a:cubicBezTo>
                          <a:cubicBezTo>
                            <a:pt x="4" y="88"/>
                            <a:pt x="4" y="89"/>
                            <a:pt x="5" y="90"/>
                          </a:cubicBezTo>
                          <a:cubicBezTo>
                            <a:pt x="16" y="96"/>
                            <a:pt x="28" y="102"/>
                            <a:pt x="39" y="108"/>
                          </a:cubicBezTo>
                          <a:cubicBezTo>
                            <a:pt x="56" y="117"/>
                            <a:pt x="56" y="117"/>
                            <a:pt x="56" y="117"/>
                          </a:cubicBezTo>
                          <a:cubicBezTo>
                            <a:pt x="63" y="121"/>
                            <a:pt x="71" y="125"/>
                            <a:pt x="78" y="129"/>
                          </a:cubicBezTo>
                          <a:cubicBezTo>
                            <a:pt x="78" y="129"/>
                            <a:pt x="78" y="129"/>
                            <a:pt x="78" y="129"/>
                          </a:cubicBezTo>
                          <a:cubicBezTo>
                            <a:pt x="78" y="127"/>
                            <a:pt x="78" y="125"/>
                            <a:pt x="78" y="123"/>
                          </a:cubicBezTo>
                          <a:cubicBezTo>
                            <a:pt x="76" y="124"/>
                            <a:pt x="75" y="123"/>
                            <a:pt x="74" y="122"/>
                          </a:cubicBezTo>
                          <a:cubicBezTo>
                            <a:pt x="74" y="121"/>
                            <a:pt x="73" y="121"/>
                            <a:pt x="73" y="121"/>
                          </a:cubicBezTo>
                          <a:cubicBezTo>
                            <a:pt x="67" y="118"/>
                            <a:pt x="62" y="115"/>
                            <a:pt x="56" y="112"/>
                          </a:cubicBezTo>
                          <a:cubicBezTo>
                            <a:pt x="50" y="109"/>
                            <a:pt x="50" y="109"/>
                            <a:pt x="50" y="109"/>
                          </a:cubicBezTo>
                          <a:cubicBezTo>
                            <a:pt x="49" y="108"/>
                            <a:pt x="49" y="108"/>
                            <a:pt x="49" y="108"/>
                          </a:cubicBezTo>
                          <a:cubicBezTo>
                            <a:pt x="49" y="108"/>
                            <a:pt x="48" y="108"/>
                            <a:pt x="48" y="106"/>
                          </a:cubicBezTo>
                          <a:cubicBezTo>
                            <a:pt x="48" y="105"/>
                            <a:pt x="49" y="105"/>
                            <a:pt x="49" y="104"/>
                          </a:cubicBezTo>
                          <a:cubicBezTo>
                            <a:pt x="54" y="102"/>
                            <a:pt x="58" y="100"/>
                            <a:pt x="63" y="97"/>
                          </a:cubicBezTo>
                          <a:cubicBezTo>
                            <a:pt x="75" y="90"/>
                            <a:pt x="75" y="90"/>
                            <a:pt x="75" y="90"/>
                          </a:cubicBezTo>
                          <a:cubicBezTo>
                            <a:pt x="94" y="80"/>
                            <a:pt x="112" y="70"/>
                            <a:pt x="131" y="60"/>
                          </a:cubicBezTo>
                          <a:cubicBezTo>
                            <a:pt x="132" y="60"/>
                            <a:pt x="133" y="59"/>
                            <a:pt x="135" y="60"/>
                          </a:cubicBezTo>
                          <a:cubicBezTo>
                            <a:pt x="142" y="64"/>
                            <a:pt x="149" y="68"/>
                            <a:pt x="156" y="71"/>
                          </a:cubicBezTo>
                          <a:cubicBezTo>
                            <a:pt x="164" y="76"/>
                            <a:pt x="164" y="76"/>
                            <a:pt x="164" y="76"/>
                          </a:cubicBezTo>
                          <a:cubicBezTo>
                            <a:pt x="164" y="76"/>
                            <a:pt x="164" y="76"/>
                            <a:pt x="164" y="76"/>
                          </a:cubicBezTo>
                          <a:cubicBezTo>
                            <a:pt x="165" y="77"/>
                            <a:pt x="165" y="77"/>
                            <a:pt x="165" y="77"/>
                          </a:cubicBezTo>
                          <a:cubicBezTo>
                            <a:pt x="165" y="78"/>
                            <a:pt x="165" y="78"/>
                            <a:pt x="165" y="78"/>
                          </a:cubicBezTo>
                          <a:cubicBezTo>
                            <a:pt x="164" y="79"/>
                            <a:pt x="164" y="79"/>
                            <a:pt x="163" y="79"/>
                          </a:cubicBezTo>
                          <a:cubicBezTo>
                            <a:pt x="158" y="82"/>
                            <a:pt x="158" y="82"/>
                            <a:pt x="158" y="82"/>
                          </a:cubicBezTo>
                          <a:cubicBezTo>
                            <a:pt x="154" y="84"/>
                            <a:pt x="150" y="87"/>
                            <a:pt x="145" y="89"/>
                          </a:cubicBezTo>
                          <a:cubicBezTo>
                            <a:pt x="140" y="92"/>
                            <a:pt x="134" y="95"/>
                            <a:pt x="128" y="98"/>
                          </a:cubicBezTo>
                          <a:cubicBezTo>
                            <a:pt x="125" y="100"/>
                            <a:pt x="121" y="102"/>
                            <a:pt x="118" y="104"/>
                          </a:cubicBezTo>
                          <a:cubicBezTo>
                            <a:pt x="102" y="113"/>
                            <a:pt x="102" y="113"/>
                            <a:pt x="102" y="113"/>
                          </a:cubicBezTo>
                          <a:cubicBezTo>
                            <a:pt x="95" y="116"/>
                            <a:pt x="89" y="119"/>
                            <a:pt x="83" y="123"/>
                          </a:cubicBezTo>
                          <a:cubicBezTo>
                            <a:pt x="82" y="123"/>
                            <a:pt x="82" y="123"/>
                            <a:pt x="82" y="123"/>
                          </a:cubicBezTo>
                          <a:cubicBezTo>
                            <a:pt x="82" y="124"/>
                            <a:pt x="82" y="124"/>
                            <a:pt x="82" y="124"/>
                          </a:cubicBezTo>
                          <a:cubicBezTo>
                            <a:pt x="82" y="125"/>
                            <a:pt x="82" y="125"/>
                            <a:pt x="82" y="125"/>
                          </a:cubicBezTo>
                          <a:cubicBezTo>
                            <a:pt x="83" y="124"/>
                            <a:pt x="83" y="124"/>
                            <a:pt x="83" y="124"/>
                          </a:cubicBezTo>
                          <a:cubicBezTo>
                            <a:pt x="83" y="124"/>
                            <a:pt x="83" y="123"/>
                            <a:pt x="84" y="123"/>
                          </a:cubicBezTo>
                          <a:cubicBezTo>
                            <a:pt x="98" y="115"/>
                            <a:pt x="113" y="107"/>
                            <a:pt x="128" y="99"/>
                          </a:cubicBezTo>
                          <a:cubicBezTo>
                            <a:pt x="135" y="96"/>
                            <a:pt x="142" y="92"/>
                            <a:pt x="149" y="88"/>
                          </a:cubicBezTo>
                          <a:cubicBezTo>
                            <a:pt x="160" y="82"/>
                            <a:pt x="160" y="82"/>
                            <a:pt x="160" y="82"/>
                          </a:cubicBezTo>
                          <a:cubicBezTo>
                            <a:pt x="163" y="80"/>
                            <a:pt x="166" y="79"/>
                            <a:pt x="168" y="78"/>
                          </a:cubicBezTo>
                          <a:cubicBezTo>
                            <a:pt x="169" y="77"/>
                            <a:pt x="169" y="77"/>
                            <a:pt x="169" y="76"/>
                          </a:cubicBezTo>
                          <a:cubicBezTo>
                            <a:pt x="169" y="75"/>
                            <a:pt x="169" y="74"/>
                            <a:pt x="169" y="73"/>
                          </a:cubicBezTo>
                          <a:cubicBezTo>
                            <a:pt x="168" y="73"/>
                            <a:pt x="168" y="73"/>
                            <a:pt x="168" y="73"/>
                          </a:cubicBezTo>
                          <a:cubicBezTo>
                            <a:pt x="168" y="72"/>
                            <a:pt x="168" y="72"/>
                            <a:pt x="168" y="72"/>
                          </a:cubicBezTo>
                          <a:cubicBezTo>
                            <a:pt x="167" y="71"/>
                            <a:pt x="167" y="71"/>
                            <a:pt x="167" y="71"/>
                          </a:cubicBezTo>
                          <a:cubicBezTo>
                            <a:pt x="166" y="71"/>
                            <a:pt x="166" y="71"/>
                            <a:pt x="165" y="70"/>
                          </a:cubicBezTo>
                          <a:cubicBezTo>
                            <a:pt x="157" y="66"/>
                            <a:pt x="149" y="62"/>
                            <a:pt x="140" y="57"/>
                          </a:cubicBezTo>
                          <a:cubicBezTo>
                            <a:pt x="134" y="54"/>
                            <a:pt x="134" y="54"/>
                            <a:pt x="134" y="54"/>
                          </a:cubicBezTo>
                          <a:cubicBezTo>
                            <a:pt x="134" y="54"/>
                            <a:pt x="134" y="54"/>
                            <a:pt x="134" y="54"/>
                          </a:cubicBezTo>
                          <a:cubicBezTo>
                            <a:pt x="135" y="55"/>
                            <a:pt x="135" y="56"/>
                            <a:pt x="135" y="56"/>
                          </a:cubicBezTo>
                          <a:cubicBezTo>
                            <a:pt x="134" y="57"/>
                            <a:pt x="134" y="57"/>
                            <a:pt x="134" y="57"/>
                          </a:cubicBezTo>
                          <a:cubicBezTo>
                            <a:pt x="109" y="71"/>
                            <a:pt x="109" y="71"/>
                            <a:pt x="109" y="71"/>
                          </a:cubicBezTo>
                          <a:cubicBezTo>
                            <a:pt x="106" y="72"/>
                            <a:pt x="104" y="74"/>
                            <a:pt x="101" y="75"/>
                          </a:cubicBezTo>
                          <a:cubicBezTo>
                            <a:pt x="101" y="76"/>
                            <a:pt x="99" y="76"/>
                            <a:pt x="98" y="76"/>
                          </a:cubicBezTo>
                          <a:cubicBezTo>
                            <a:pt x="97" y="75"/>
                            <a:pt x="97" y="74"/>
                            <a:pt x="97" y="73"/>
                          </a:cubicBezTo>
                          <a:cubicBezTo>
                            <a:pt x="97" y="68"/>
                            <a:pt x="97" y="68"/>
                            <a:pt x="97" y="68"/>
                          </a:cubicBezTo>
                          <a:cubicBezTo>
                            <a:pt x="97" y="60"/>
                            <a:pt x="97" y="51"/>
                            <a:pt x="97" y="43"/>
                          </a:cubicBezTo>
                          <a:cubicBezTo>
                            <a:pt x="97" y="41"/>
                            <a:pt x="98" y="40"/>
                            <a:pt x="99" y="40"/>
                          </a:cubicBezTo>
                          <a:cubicBezTo>
                            <a:pt x="103" y="38"/>
                            <a:pt x="103" y="38"/>
                            <a:pt x="103" y="38"/>
                          </a:cubicBezTo>
                          <a:cubicBezTo>
                            <a:pt x="109" y="35"/>
                            <a:pt x="116" y="31"/>
                            <a:pt x="122" y="28"/>
                          </a:cubicBezTo>
                          <a:cubicBezTo>
                            <a:pt x="123" y="27"/>
                            <a:pt x="124" y="27"/>
                            <a:pt x="125" y="26"/>
                          </a:cubicBezTo>
                          <a:cubicBezTo>
                            <a:pt x="127" y="25"/>
                            <a:pt x="129" y="24"/>
                            <a:pt x="130" y="23"/>
                          </a:cubicBezTo>
                          <a:cubicBezTo>
                            <a:pt x="124" y="20"/>
                            <a:pt x="115" y="15"/>
                            <a:pt x="114" y="14"/>
                          </a:cubicBezTo>
                          <a:cubicBezTo>
                            <a:pt x="112" y="13"/>
                            <a:pt x="110" y="12"/>
                            <a:pt x="108" y="11"/>
                          </a:cubicBezTo>
                          <a:cubicBezTo>
                            <a:pt x="104" y="9"/>
                            <a:pt x="100" y="7"/>
                            <a:pt x="97" y="5"/>
                          </a:cubicBezTo>
                          <a:cubicBezTo>
                            <a:pt x="96" y="4"/>
                            <a:pt x="96" y="4"/>
                            <a:pt x="96" y="4"/>
                          </a:cubicBezTo>
                          <a:cubicBezTo>
                            <a:pt x="95" y="4"/>
                            <a:pt x="95" y="4"/>
                            <a:pt x="94" y="4"/>
                          </a:cubicBezTo>
                          <a:cubicBezTo>
                            <a:pt x="92" y="6"/>
                            <a:pt x="89" y="7"/>
                            <a:pt x="86" y="9"/>
                          </a:cubicBezTo>
                          <a:cubicBezTo>
                            <a:pt x="81" y="11"/>
                            <a:pt x="81" y="11"/>
                            <a:pt x="81" y="11"/>
                          </a:cubicBezTo>
                          <a:cubicBezTo>
                            <a:pt x="76" y="14"/>
                            <a:pt x="70" y="17"/>
                            <a:pt x="64" y="20"/>
                          </a:cubicBezTo>
                          <a:cubicBezTo>
                            <a:pt x="62" y="21"/>
                            <a:pt x="61" y="23"/>
                            <a:pt x="61" y="25"/>
                          </a:cubicBezTo>
                          <a:cubicBezTo>
                            <a:pt x="61" y="29"/>
                            <a:pt x="61" y="34"/>
                            <a:pt x="61" y="39"/>
                          </a:cubicBezTo>
                          <a:cubicBezTo>
                            <a:pt x="61" y="41"/>
                            <a:pt x="61" y="42"/>
                            <a:pt x="61" y="44"/>
                          </a:cubicBezTo>
                          <a:cubicBezTo>
                            <a:pt x="61" y="47"/>
                            <a:pt x="61" y="49"/>
                            <a:pt x="61" y="51"/>
                          </a:cubicBezTo>
                          <a:cubicBezTo>
                            <a:pt x="61" y="52"/>
                            <a:pt x="61" y="53"/>
                            <a:pt x="62" y="54"/>
                          </a:cubicBezTo>
                          <a:cubicBezTo>
                            <a:pt x="62" y="55"/>
                            <a:pt x="60" y="56"/>
                            <a:pt x="59" y="56"/>
                          </a:cubicBezTo>
                          <a:cubicBezTo>
                            <a:pt x="59" y="57"/>
                            <a:pt x="59" y="57"/>
                            <a:pt x="59" y="57"/>
                          </a:cubicBezTo>
                          <a:cubicBezTo>
                            <a:pt x="49" y="62"/>
                            <a:pt x="40" y="67"/>
                            <a:pt x="30" y="72"/>
                          </a:cubicBezTo>
                          <a:cubicBezTo>
                            <a:pt x="15" y="80"/>
                            <a:pt x="15" y="80"/>
                            <a:pt x="15" y="80"/>
                          </a:cubicBezTo>
                          <a:cubicBezTo>
                            <a:pt x="14" y="83"/>
                            <a:pt x="11" y="83"/>
                            <a:pt x="9" y="83"/>
                          </a:cubicBezTo>
                          <a:cubicBezTo>
                            <a:pt x="8" y="83"/>
                            <a:pt x="8" y="83"/>
                            <a:pt x="8" y="83"/>
                          </a:cubicBezTo>
                          <a:cubicBezTo>
                            <a:pt x="8" y="83"/>
                            <a:pt x="7" y="82"/>
                            <a:pt x="6" y="81"/>
                          </a:cubicBezTo>
                          <a:cubicBezTo>
                            <a:pt x="6" y="82"/>
                            <a:pt x="6" y="83"/>
                            <a:pt x="6" y="84"/>
                          </a:cubicBezTo>
                          <a:cubicBezTo>
                            <a:pt x="6" y="84"/>
                            <a:pt x="6" y="84"/>
                            <a:pt x="6" y="84"/>
                          </a:cubicBezTo>
                          <a:cubicBezTo>
                            <a:pt x="6" y="84"/>
                            <a:pt x="6" y="84"/>
                            <a:pt x="6" y="84"/>
                          </a:cubicBezTo>
                          <a:cubicBezTo>
                            <a:pt x="6" y="85"/>
                            <a:pt x="6" y="85"/>
                            <a:pt x="6" y="85"/>
                          </a:cubicBezTo>
                          <a:cubicBezTo>
                            <a:pt x="6" y="86"/>
                            <a:pt x="6" y="86"/>
                            <a:pt x="6" y="87"/>
                          </a:cubicBezTo>
                          <a:cubicBezTo>
                            <a:pt x="5" y="87"/>
                            <a:pt x="5" y="87"/>
                            <a:pt x="4" y="87"/>
                          </a:cubicBezTo>
                          <a:cubicBezTo>
                            <a:pt x="4" y="87"/>
                            <a:pt x="4" y="87"/>
                            <a:pt x="4" y="87"/>
                          </a:cubicBezTo>
                          <a:moveTo>
                            <a:pt x="77" y="116"/>
                          </a:moveTo>
                          <a:cubicBezTo>
                            <a:pt x="78" y="116"/>
                            <a:pt x="78" y="116"/>
                            <a:pt x="78" y="116"/>
                          </a:cubicBezTo>
                          <a:cubicBezTo>
                            <a:pt x="81" y="116"/>
                            <a:pt x="81" y="118"/>
                            <a:pt x="81" y="119"/>
                          </a:cubicBezTo>
                          <a:cubicBezTo>
                            <a:pt x="81" y="119"/>
                            <a:pt x="81" y="119"/>
                            <a:pt x="81" y="119"/>
                          </a:cubicBezTo>
                          <a:cubicBezTo>
                            <a:pt x="81" y="120"/>
                            <a:pt x="81" y="120"/>
                            <a:pt x="81" y="121"/>
                          </a:cubicBezTo>
                          <a:cubicBezTo>
                            <a:pt x="82" y="120"/>
                            <a:pt x="82" y="120"/>
                            <a:pt x="82" y="120"/>
                          </a:cubicBezTo>
                          <a:cubicBezTo>
                            <a:pt x="88" y="117"/>
                            <a:pt x="94" y="114"/>
                            <a:pt x="100" y="110"/>
                          </a:cubicBezTo>
                          <a:cubicBezTo>
                            <a:pt x="116" y="101"/>
                            <a:pt x="116" y="101"/>
                            <a:pt x="116" y="101"/>
                          </a:cubicBezTo>
                          <a:cubicBezTo>
                            <a:pt x="120" y="100"/>
                            <a:pt x="124" y="98"/>
                            <a:pt x="127" y="96"/>
                          </a:cubicBezTo>
                          <a:cubicBezTo>
                            <a:pt x="133" y="93"/>
                            <a:pt x="139" y="90"/>
                            <a:pt x="144" y="87"/>
                          </a:cubicBezTo>
                          <a:cubicBezTo>
                            <a:pt x="148" y="84"/>
                            <a:pt x="152" y="82"/>
                            <a:pt x="156" y="80"/>
                          </a:cubicBezTo>
                          <a:cubicBezTo>
                            <a:pt x="161" y="77"/>
                            <a:pt x="161" y="77"/>
                            <a:pt x="161" y="77"/>
                          </a:cubicBezTo>
                          <a:cubicBezTo>
                            <a:pt x="155" y="74"/>
                            <a:pt x="155" y="74"/>
                            <a:pt x="155" y="74"/>
                          </a:cubicBezTo>
                          <a:cubicBezTo>
                            <a:pt x="148" y="70"/>
                            <a:pt x="141" y="66"/>
                            <a:pt x="134" y="62"/>
                          </a:cubicBezTo>
                          <a:cubicBezTo>
                            <a:pt x="133" y="62"/>
                            <a:pt x="133" y="62"/>
                            <a:pt x="132" y="63"/>
                          </a:cubicBezTo>
                          <a:cubicBezTo>
                            <a:pt x="114" y="73"/>
                            <a:pt x="95" y="83"/>
                            <a:pt x="77" y="93"/>
                          </a:cubicBezTo>
                          <a:cubicBezTo>
                            <a:pt x="64" y="100"/>
                            <a:pt x="64" y="100"/>
                            <a:pt x="64" y="100"/>
                          </a:cubicBezTo>
                          <a:cubicBezTo>
                            <a:pt x="60" y="102"/>
                            <a:pt x="56" y="104"/>
                            <a:pt x="51" y="106"/>
                          </a:cubicBezTo>
                          <a:cubicBezTo>
                            <a:pt x="52" y="106"/>
                            <a:pt x="52" y="106"/>
                            <a:pt x="52" y="106"/>
                          </a:cubicBezTo>
                          <a:cubicBezTo>
                            <a:pt x="52" y="106"/>
                            <a:pt x="52" y="106"/>
                            <a:pt x="52" y="106"/>
                          </a:cubicBezTo>
                          <a:cubicBezTo>
                            <a:pt x="57" y="109"/>
                            <a:pt x="57" y="109"/>
                            <a:pt x="57" y="109"/>
                          </a:cubicBezTo>
                          <a:cubicBezTo>
                            <a:pt x="63" y="113"/>
                            <a:pt x="68" y="116"/>
                            <a:pt x="74" y="119"/>
                          </a:cubicBezTo>
                          <a:cubicBezTo>
                            <a:pt x="75" y="119"/>
                            <a:pt x="75" y="119"/>
                            <a:pt x="75" y="120"/>
                          </a:cubicBezTo>
                          <a:cubicBezTo>
                            <a:pt x="76" y="120"/>
                            <a:pt x="76" y="120"/>
                            <a:pt x="77" y="120"/>
                          </a:cubicBezTo>
                          <a:cubicBezTo>
                            <a:pt x="77" y="119"/>
                            <a:pt x="77" y="119"/>
                            <a:pt x="77" y="119"/>
                          </a:cubicBezTo>
                          <a:cubicBezTo>
                            <a:pt x="77" y="119"/>
                            <a:pt x="77" y="118"/>
                            <a:pt x="77" y="117"/>
                          </a:cubicBezTo>
                          <a:cubicBezTo>
                            <a:pt x="77" y="116"/>
                            <a:pt x="77" y="116"/>
                            <a:pt x="77" y="116"/>
                          </a:cubicBezTo>
                          <a:moveTo>
                            <a:pt x="83" y="68"/>
                          </a:moveTo>
                          <a:cubicBezTo>
                            <a:pt x="82" y="68"/>
                            <a:pt x="82" y="67"/>
                            <a:pt x="82" y="67"/>
                          </a:cubicBezTo>
                          <a:cubicBezTo>
                            <a:pt x="80" y="67"/>
                            <a:pt x="79" y="66"/>
                            <a:pt x="78" y="65"/>
                          </a:cubicBezTo>
                          <a:cubicBezTo>
                            <a:pt x="77" y="65"/>
                            <a:pt x="76" y="64"/>
                            <a:pt x="75" y="64"/>
                          </a:cubicBezTo>
                          <a:cubicBezTo>
                            <a:pt x="75" y="64"/>
                            <a:pt x="74" y="63"/>
                            <a:pt x="74" y="62"/>
                          </a:cubicBezTo>
                          <a:cubicBezTo>
                            <a:pt x="74" y="61"/>
                            <a:pt x="74" y="60"/>
                            <a:pt x="74" y="60"/>
                          </a:cubicBezTo>
                          <a:cubicBezTo>
                            <a:pt x="74" y="59"/>
                            <a:pt x="74" y="58"/>
                            <a:pt x="74" y="57"/>
                          </a:cubicBezTo>
                          <a:cubicBezTo>
                            <a:pt x="74" y="56"/>
                            <a:pt x="75" y="55"/>
                            <a:pt x="75" y="55"/>
                          </a:cubicBezTo>
                          <a:cubicBezTo>
                            <a:pt x="76" y="54"/>
                            <a:pt x="77" y="55"/>
                            <a:pt x="77" y="55"/>
                          </a:cubicBezTo>
                          <a:cubicBezTo>
                            <a:pt x="79" y="55"/>
                            <a:pt x="80" y="56"/>
                            <a:pt x="82" y="57"/>
                          </a:cubicBezTo>
                          <a:cubicBezTo>
                            <a:pt x="82" y="57"/>
                            <a:pt x="83" y="58"/>
                            <a:pt x="83" y="58"/>
                          </a:cubicBezTo>
                          <a:cubicBezTo>
                            <a:pt x="85" y="59"/>
                            <a:pt x="85" y="60"/>
                            <a:pt x="85" y="61"/>
                          </a:cubicBezTo>
                          <a:cubicBezTo>
                            <a:pt x="85" y="62"/>
                            <a:pt x="85" y="63"/>
                            <a:pt x="85" y="64"/>
                          </a:cubicBezTo>
                          <a:cubicBezTo>
                            <a:pt x="84" y="65"/>
                            <a:pt x="84" y="65"/>
                            <a:pt x="84" y="65"/>
                          </a:cubicBezTo>
                          <a:cubicBezTo>
                            <a:pt x="84" y="66"/>
                            <a:pt x="84" y="66"/>
                            <a:pt x="84" y="66"/>
                          </a:cubicBezTo>
                          <a:cubicBezTo>
                            <a:pt x="85" y="66"/>
                            <a:pt x="85" y="67"/>
                            <a:pt x="84" y="67"/>
                          </a:cubicBezTo>
                          <a:cubicBezTo>
                            <a:pt x="83" y="68"/>
                            <a:pt x="83" y="68"/>
                            <a:pt x="83" y="68"/>
                          </a:cubicBezTo>
                          <a:moveTo>
                            <a:pt x="77" y="62"/>
                          </a:moveTo>
                          <a:cubicBezTo>
                            <a:pt x="78" y="62"/>
                            <a:pt x="78" y="63"/>
                            <a:pt x="79" y="63"/>
                          </a:cubicBezTo>
                          <a:cubicBezTo>
                            <a:pt x="80" y="63"/>
                            <a:pt x="81" y="64"/>
                            <a:pt x="82" y="64"/>
                          </a:cubicBezTo>
                          <a:cubicBezTo>
                            <a:pt x="82" y="64"/>
                            <a:pt x="82" y="64"/>
                            <a:pt x="82" y="64"/>
                          </a:cubicBezTo>
                          <a:cubicBezTo>
                            <a:pt x="82" y="63"/>
                            <a:pt x="82" y="62"/>
                            <a:pt x="82" y="61"/>
                          </a:cubicBezTo>
                          <a:cubicBezTo>
                            <a:pt x="82" y="60"/>
                            <a:pt x="82" y="60"/>
                            <a:pt x="82" y="60"/>
                          </a:cubicBezTo>
                          <a:cubicBezTo>
                            <a:pt x="81" y="60"/>
                            <a:pt x="81" y="60"/>
                            <a:pt x="80" y="59"/>
                          </a:cubicBezTo>
                          <a:cubicBezTo>
                            <a:pt x="79" y="59"/>
                            <a:pt x="78" y="58"/>
                            <a:pt x="77" y="58"/>
                          </a:cubicBezTo>
                          <a:cubicBezTo>
                            <a:pt x="77" y="58"/>
                            <a:pt x="77" y="59"/>
                            <a:pt x="77" y="60"/>
                          </a:cubicBezTo>
                          <a:cubicBezTo>
                            <a:pt x="77" y="60"/>
                            <a:pt x="77" y="61"/>
                            <a:pt x="77" y="62"/>
                          </a:cubicBezTo>
                          <a:cubicBezTo>
                            <a:pt x="77" y="62"/>
                            <a:pt x="77" y="62"/>
                            <a:pt x="77" y="62"/>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 name="Freeform 251">
                      <a:extLst>
                        <a:ext uri="{FF2B5EF4-FFF2-40B4-BE49-F238E27FC236}">
                          <a16:creationId xmlns:a16="http://schemas.microsoft.com/office/drawing/2014/main" id="{3277E5AF-E70C-48D4-BC38-CCFD67F4AEB7}"/>
                        </a:ext>
                      </a:extLst>
                    </p:cNvPr>
                    <p:cNvSpPr>
                      <a:spLocks/>
                    </p:cNvSpPr>
                    <p:nvPr/>
                  </p:nvSpPr>
                  <p:spPr bwMode="auto">
                    <a:xfrm>
                      <a:off x="3622675" y="1730376"/>
                      <a:ext cx="111125" cy="165100"/>
                    </a:xfrm>
                    <a:custGeom>
                      <a:avLst/>
                      <a:gdLst>
                        <a:gd name="T0" fmla="*/ 34 w 35"/>
                        <a:gd name="T1" fmla="*/ 33 h 52"/>
                        <a:gd name="T2" fmla="*/ 12 w 35"/>
                        <a:gd name="T3" fmla="*/ 45 h 52"/>
                        <a:gd name="T4" fmla="*/ 1 w 35"/>
                        <a:gd name="T5" fmla="*/ 51 h 52"/>
                        <a:gd name="T6" fmla="*/ 0 w 35"/>
                        <a:gd name="T7" fmla="*/ 50 h 52"/>
                        <a:gd name="T8" fmla="*/ 0 w 35"/>
                        <a:gd name="T9" fmla="*/ 20 h 52"/>
                        <a:gd name="T10" fmla="*/ 1 w 35"/>
                        <a:gd name="T11" fmla="*/ 18 h 52"/>
                        <a:gd name="T12" fmla="*/ 23 w 35"/>
                        <a:gd name="T13" fmla="*/ 6 h 52"/>
                        <a:gd name="T14" fmla="*/ 33 w 35"/>
                        <a:gd name="T15" fmla="*/ 0 h 52"/>
                        <a:gd name="T16" fmla="*/ 34 w 35"/>
                        <a:gd name="T17" fmla="*/ 2 h 52"/>
                        <a:gd name="T18" fmla="*/ 34 w 35"/>
                        <a:gd name="T19" fmla="*/ 29 h 52"/>
                        <a:gd name="T20" fmla="*/ 34 w 35"/>
                        <a:gd name="T21"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52">
                          <a:moveTo>
                            <a:pt x="34" y="33"/>
                          </a:moveTo>
                          <a:cubicBezTo>
                            <a:pt x="27" y="37"/>
                            <a:pt x="20" y="41"/>
                            <a:pt x="12" y="45"/>
                          </a:cubicBezTo>
                          <a:cubicBezTo>
                            <a:pt x="9" y="47"/>
                            <a:pt x="5" y="49"/>
                            <a:pt x="1" y="51"/>
                          </a:cubicBezTo>
                          <a:cubicBezTo>
                            <a:pt x="0" y="52"/>
                            <a:pt x="0" y="52"/>
                            <a:pt x="0" y="50"/>
                          </a:cubicBezTo>
                          <a:cubicBezTo>
                            <a:pt x="0" y="40"/>
                            <a:pt x="0" y="30"/>
                            <a:pt x="0" y="20"/>
                          </a:cubicBezTo>
                          <a:cubicBezTo>
                            <a:pt x="0" y="19"/>
                            <a:pt x="0" y="19"/>
                            <a:pt x="1" y="18"/>
                          </a:cubicBezTo>
                          <a:cubicBezTo>
                            <a:pt x="9" y="14"/>
                            <a:pt x="16" y="10"/>
                            <a:pt x="23" y="6"/>
                          </a:cubicBezTo>
                          <a:cubicBezTo>
                            <a:pt x="27" y="4"/>
                            <a:pt x="30" y="3"/>
                            <a:pt x="33" y="0"/>
                          </a:cubicBezTo>
                          <a:cubicBezTo>
                            <a:pt x="35" y="0"/>
                            <a:pt x="34" y="2"/>
                            <a:pt x="34" y="2"/>
                          </a:cubicBezTo>
                          <a:cubicBezTo>
                            <a:pt x="34" y="11"/>
                            <a:pt x="34" y="20"/>
                            <a:pt x="34" y="29"/>
                          </a:cubicBezTo>
                          <a:cubicBezTo>
                            <a:pt x="34" y="30"/>
                            <a:pt x="34" y="32"/>
                            <a:pt x="34" y="33"/>
                          </a:cubicBezTo>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 name="Freeform 252">
                      <a:extLst>
                        <a:ext uri="{FF2B5EF4-FFF2-40B4-BE49-F238E27FC236}">
                          <a16:creationId xmlns:a16="http://schemas.microsoft.com/office/drawing/2014/main" id="{F5A77121-BE61-4263-A381-902D265C58F6}"/>
                        </a:ext>
                      </a:extLst>
                    </p:cNvPr>
                    <p:cNvSpPr>
                      <a:spLocks noEditPoints="1"/>
                    </p:cNvSpPr>
                    <p:nvPr/>
                  </p:nvSpPr>
                  <p:spPr bwMode="auto">
                    <a:xfrm>
                      <a:off x="3619500" y="1730376"/>
                      <a:ext cx="114300" cy="165100"/>
                    </a:xfrm>
                    <a:custGeom>
                      <a:avLst/>
                      <a:gdLst>
                        <a:gd name="T0" fmla="*/ 1 w 36"/>
                        <a:gd name="T1" fmla="*/ 52 h 52"/>
                        <a:gd name="T2" fmla="*/ 1 w 36"/>
                        <a:gd name="T3" fmla="*/ 52 h 52"/>
                        <a:gd name="T4" fmla="*/ 0 w 36"/>
                        <a:gd name="T5" fmla="*/ 50 h 52"/>
                        <a:gd name="T6" fmla="*/ 0 w 36"/>
                        <a:gd name="T7" fmla="*/ 46 h 52"/>
                        <a:gd name="T8" fmla="*/ 0 w 36"/>
                        <a:gd name="T9" fmla="*/ 20 h 52"/>
                        <a:gd name="T10" fmla="*/ 2 w 36"/>
                        <a:gd name="T11" fmla="*/ 17 h 52"/>
                        <a:gd name="T12" fmla="*/ 5 w 36"/>
                        <a:gd name="T13" fmla="*/ 15 h 52"/>
                        <a:gd name="T14" fmla="*/ 24 w 36"/>
                        <a:gd name="T15" fmla="*/ 5 h 52"/>
                        <a:gd name="T16" fmla="*/ 27 w 36"/>
                        <a:gd name="T17" fmla="*/ 4 h 52"/>
                        <a:gd name="T18" fmla="*/ 34 w 36"/>
                        <a:gd name="T19" fmla="*/ 0 h 52"/>
                        <a:gd name="T20" fmla="*/ 34 w 36"/>
                        <a:gd name="T21" fmla="*/ 0 h 52"/>
                        <a:gd name="T22" fmla="*/ 34 w 36"/>
                        <a:gd name="T23" fmla="*/ 0 h 52"/>
                        <a:gd name="T24" fmla="*/ 36 w 36"/>
                        <a:gd name="T25" fmla="*/ 0 h 52"/>
                        <a:gd name="T26" fmla="*/ 36 w 36"/>
                        <a:gd name="T27" fmla="*/ 2 h 52"/>
                        <a:gd name="T28" fmla="*/ 36 w 36"/>
                        <a:gd name="T29" fmla="*/ 2 h 52"/>
                        <a:gd name="T30" fmla="*/ 36 w 36"/>
                        <a:gd name="T31" fmla="*/ 24 h 52"/>
                        <a:gd name="T32" fmla="*/ 36 w 36"/>
                        <a:gd name="T33" fmla="*/ 29 h 52"/>
                        <a:gd name="T34" fmla="*/ 36 w 36"/>
                        <a:gd name="T35" fmla="*/ 29 h 52"/>
                        <a:gd name="T36" fmla="*/ 36 w 36"/>
                        <a:gd name="T37" fmla="*/ 32 h 52"/>
                        <a:gd name="T38" fmla="*/ 36 w 36"/>
                        <a:gd name="T39" fmla="*/ 33 h 52"/>
                        <a:gd name="T40" fmla="*/ 36 w 36"/>
                        <a:gd name="T41" fmla="*/ 34 h 52"/>
                        <a:gd name="T42" fmla="*/ 11 w 36"/>
                        <a:gd name="T43" fmla="*/ 47 h 52"/>
                        <a:gd name="T44" fmla="*/ 3 w 36"/>
                        <a:gd name="T45" fmla="*/ 52 h 52"/>
                        <a:gd name="T46" fmla="*/ 1 w 36"/>
                        <a:gd name="T47" fmla="*/ 52 h 52"/>
                        <a:gd name="T48" fmla="*/ 34 w 36"/>
                        <a:gd name="T49" fmla="*/ 1 h 52"/>
                        <a:gd name="T50" fmla="*/ 28 w 36"/>
                        <a:gd name="T51" fmla="*/ 5 h 52"/>
                        <a:gd name="T52" fmla="*/ 25 w 36"/>
                        <a:gd name="T53" fmla="*/ 7 h 52"/>
                        <a:gd name="T54" fmla="*/ 6 w 36"/>
                        <a:gd name="T55" fmla="*/ 17 h 52"/>
                        <a:gd name="T56" fmla="*/ 2 w 36"/>
                        <a:gd name="T57" fmla="*/ 19 h 52"/>
                        <a:gd name="T58" fmla="*/ 1 w 36"/>
                        <a:gd name="T59" fmla="*/ 20 h 52"/>
                        <a:gd name="T60" fmla="*/ 1 w 36"/>
                        <a:gd name="T61" fmla="*/ 46 h 52"/>
                        <a:gd name="T62" fmla="*/ 1 w 36"/>
                        <a:gd name="T63" fmla="*/ 50 h 52"/>
                        <a:gd name="T64" fmla="*/ 1 w 36"/>
                        <a:gd name="T65" fmla="*/ 51 h 52"/>
                        <a:gd name="T66" fmla="*/ 2 w 36"/>
                        <a:gd name="T67" fmla="*/ 50 h 52"/>
                        <a:gd name="T68" fmla="*/ 10 w 36"/>
                        <a:gd name="T69" fmla="*/ 46 h 52"/>
                        <a:gd name="T70" fmla="*/ 35 w 36"/>
                        <a:gd name="T71" fmla="*/ 33 h 52"/>
                        <a:gd name="T72" fmla="*/ 34 w 36"/>
                        <a:gd name="T73" fmla="*/ 32 h 52"/>
                        <a:gd name="T74" fmla="*/ 35 w 36"/>
                        <a:gd name="T75" fmla="*/ 29 h 52"/>
                        <a:gd name="T76" fmla="*/ 35 w 36"/>
                        <a:gd name="T77" fmla="*/ 24 h 52"/>
                        <a:gd name="T78" fmla="*/ 35 w 36"/>
                        <a:gd name="T79" fmla="*/ 2 h 52"/>
                        <a:gd name="T80" fmla="*/ 35 w 36"/>
                        <a:gd name="T81" fmla="*/ 2 h 52"/>
                        <a:gd name="T82" fmla="*/ 35 w 36"/>
                        <a:gd name="T83" fmla="*/ 1 h 52"/>
                        <a:gd name="T84" fmla="*/ 34 w 36"/>
                        <a:gd name="T85"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52">
                          <a:moveTo>
                            <a:pt x="1" y="52"/>
                          </a:moveTo>
                          <a:cubicBezTo>
                            <a:pt x="1" y="52"/>
                            <a:pt x="1" y="52"/>
                            <a:pt x="1" y="52"/>
                          </a:cubicBezTo>
                          <a:cubicBezTo>
                            <a:pt x="0" y="52"/>
                            <a:pt x="0" y="51"/>
                            <a:pt x="0" y="50"/>
                          </a:cubicBezTo>
                          <a:cubicBezTo>
                            <a:pt x="0" y="46"/>
                            <a:pt x="0" y="46"/>
                            <a:pt x="0" y="46"/>
                          </a:cubicBezTo>
                          <a:cubicBezTo>
                            <a:pt x="0" y="38"/>
                            <a:pt x="0" y="29"/>
                            <a:pt x="0" y="20"/>
                          </a:cubicBezTo>
                          <a:cubicBezTo>
                            <a:pt x="0" y="19"/>
                            <a:pt x="1" y="18"/>
                            <a:pt x="2" y="17"/>
                          </a:cubicBezTo>
                          <a:cubicBezTo>
                            <a:pt x="5" y="15"/>
                            <a:pt x="5" y="15"/>
                            <a:pt x="5" y="15"/>
                          </a:cubicBezTo>
                          <a:cubicBezTo>
                            <a:pt x="12" y="12"/>
                            <a:pt x="18" y="9"/>
                            <a:pt x="24" y="5"/>
                          </a:cubicBezTo>
                          <a:cubicBezTo>
                            <a:pt x="25" y="5"/>
                            <a:pt x="26" y="4"/>
                            <a:pt x="27" y="4"/>
                          </a:cubicBezTo>
                          <a:cubicBezTo>
                            <a:pt x="29" y="3"/>
                            <a:pt x="32" y="2"/>
                            <a:pt x="34" y="0"/>
                          </a:cubicBezTo>
                          <a:cubicBezTo>
                            <a:pt x="34" y="0"/>
                            <a:pt x="34" y="0"/>
                            <a:pt x="34" y="0"/>
                          </a:cubicBezTo>
                          <a:cubicBezTo>
                            <a:pt x="34" y="0"/>
                            <a:pt x="34" y="0"/>
                            <a:pt x="34" y="0"/>
                          </a:cubicBezTo>
                          <a:cubicBezTo>
                            <a:pt x="35" y="0"/>
                            <a:pt x="35" y="0"/>
                            <a:pt x="36" y="0"/>
                          </a:cubicBezTo>
                          <a:cubicBezTo>
                            <a:pt x="36" y="1"/>
                            <a:pt x="36" y="1"/>
                            <a:pt x="36" y="2"/>
                          </a:cubicBezTo>
                          <a:cubicBezTo>
                            <a:pt x="36" y="2"/>
                            <a:pt x="36" y="2"/>
                            <a:pt x="36" y="2"/>
                          </a:cubicBezTo>
                          <a:cubicBezTo>
                            <a:pt x="36" y="9"/>
                            <a:pt x="36" y="17"/>
                            <a:pt x="36" y="24"/>
                          </a:cubicBezTo>
                          <a:cubicBezTo>
                            <a:pt x="36" y="29"/>
                            <a:pt x="36" y="29"/>
                            <a:pt x="36" y="29"/>
                          </a:cubicBezTo>
                          <a:cubicBezTo>
                            <a:pt x="36" y="29"/>
                            <a:pt x="36" y="29"/>
                            <a:pt x="36" y="29"/>
                          </a:cubicBezTo>
                          <a:cubicBezTo>
                            <a:pt x="36" y="30"/>
                            <a:pt x="36" y="31"/>
                            <a:pt x="36" y="32"/>
                          </a:cubicBezTo>
                          <a:cubicBezTo>
                            <a:pt x="36" y="32"/>
                            <a:pt x="36" y="33"/>
                            <a:pt x="36" y="33"/>
                          </a:cubicBezTo>
                          <a:cubicBezTo>
                            <a:pt x="36" y="34"/>
                            <a:pt x="36" y="34"/>
                            <a:pt x="36" y="34"/>
                          </a:cubicBezTo>
                          <a:cubicBezTo>
                            <a:pt x="11" y="47"/>
                            <a:pt x="11" y="47"/>
                            <a:pt x="11" y="47"/>
                          </a:cubicBezTo>
                          <a:cubicBezTo>
                            <a:pt x="8" y="49"/>
                            <a:pt x="5" y="50"/>
                            <a:pt x="3" y="52"/>
                          </a:cubicBezTo>
                          <a:cubicBezTo>
                            <a:pt x="2" y="52"/>
                            <a:pt x="2" y="52"/>
                            <a:pt x="1" y="52"/>
                          </a:cubicBezTo>
                          <a:moveTo>
                            <a:pt x="34" y="1"/>
                          </a:moveTo>
                          <a:cubicBezTo>
                            <a:pt x="32" y="3"/>
                            <a:pt x="30" y="4"/>
                            <a:pt x="28" y="5"/>
                          </a:cubicBezTo>
                          <a:cubicBezTo>
                            <a:pt x="27" y="5"/>
                            <a:pt x="26" y="6"/>
                            <a:pt x="25" y="7"/>
                          </a:cubicBezTo>
                          <a:cubicBezTo>
                            <a:pt x="19" y="10"/>
                            <a:pt x="12" y="13"/>
                            <a:pt x="6" y="17"/>
                          </a:cubicBezTo>
                          <a:cubicBezTo>
                            <a:pt x="2" y="19"/>
                            <a:pt x="2" y="19"/>
                            <a:pt x="2" y="19"/>
                          </a:cubicBezTo>
                          <a:cubicBezTo>
                            <a:pt x="2" y="19"/>
                            <a:pt x="1" y="19"/>
                            <a:pt x="1" y="20"/>
                          </a:cubicBezTo>
                          <a:cubicBezTo>
                            <a:pt x="1" y="29"/>
                            <a:pt x="1" y="38"/>
                            <a:pt x="1" y="46"/>
                          </a:cubicBezTo>
                          <a:cubicBezTo>
                            <a:pt x="1" y="50"/>
                            <a:pt x="1" y="50"/>
                            <a:pt x="1" y="50"/>
                          </a:cubicBezTo>
                          <a:cubicBezTo>
                            <a:pt x="1" y="51"/>
                            <a:pt x="1" y="51"/>
                            <a:pt x="1" y="51"/>
                          </a:cubicBezTo>
                          <a:cubicBezTo>
                            <a:pt x="2" y="50"/>
                            <a:pt x="2" y="50"/>
                            <a:pt x="2" y="50"/>
                          </a:cubicBezTo>
                          <a:cubicBezTo>
                            <a:pt x="5" y="49"/>
                            <a:pt x="7" y="48"/>
                            <a:pt x="10" y="46"/>
                          </a:cubicBezTo>
                          <a:cubicBezTo>
                            <a:pt x="35" y="33"/>
                            <a:pt x="35" y="33"/>
                            <a:pt x="35" y="33"/>
                          </a:cubicBezTo>
                          <a:cubicBezTo>
                            <a:pt x="35" y="32"/>
                            <a:pt x="34" y="32"/>
                            <a:pt x="34" y="32"/>
                          </a:cubicBezTo>
                          <a:cubicBezTo>
                            <a:pt x="34" y="31"/>
                            <a:pt x="34" y="30"/>
                            <a:pt x="35" y="29"/>
                          </a:cubicBezTo>
                          <a:cubicBezTo>
                            <a:pt x="35" y="24"/>
                            <a:pt x="35" y="24"/>
                            <a:pt x="35" y="24"/>
                          </a:cubicBezTo>
                          <a:cubicBezTo>
                            <a:pt x="35" y="17"/>
                            <a:pt x="35" y="9"/>
                            <a:pt x="35" y="2"/>
                          </a:cubicBezTo>
                          <a:cubicBezTo>
                            <a:pt x="35" y="2"/>
                            <a:pt x="35" y="2"/>
                            <a:pt x="35" y="2"/>
                          </a:cubicBezTo>
                          <a:cubicBezTo>
                            <a:pt x="35" y="1"/>
                            <a:pt x="35" y="1"/>
                            <a:pt x="35" y="1"/>
                          </a:cubicBezTo>
                          <a:cubicBezTo>
                            <a:pt x="34" y="1"/>
                            <a:pt x="34" y="1"/>
                            <a:pt x="34" y="1"/>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 name="Freeform 253">
                      <a:extLst>
                        <a:ext uri="{FF2B5EF4-FFF2-40B4-BE49-F238E27FC236}">
                          <a16:creationId xmlns:a16="http://schemas.microsoft.com/office/drawing/2014/main" id="{0DEEC8A1-90F9-4324-8FE8-651B4997C2A9}"/>
                        </a:ext>
                      </a:extLst>
                    </p:cNvPr>
                    <p:cNvSpPr>
                      <a:spLocks/>
                    </p:cNvSpPr>
                    <p:nvPr/>
                  </p:nvSpPr>
                  <p:spPr bwMode="auto">
                    <a:xfrm>
                      <a:off x="3536950" y="1863726"/>
                      <a:ext cx="317500" cy="209550"/>
                    </a:xfrm>
                    <a:custGeom>
                      <a:avLst/>
                      <a:gdLst>
                        <a:gd name="T0" fmla="*/ 100 w 100"/>
                        <a:gd name="T1" fmla="*/ 8 h 66"/>
                        <a:gd name="T2" fmla="*/ 100 w 100"/>
                        <a:gd name="T3" fmla="*/ 14 h 66"/>
                        <a:gd name="T4" fmla="*/ 98 w 100"/>
                        <a:gd name="T5" fmla="*/ 17 h 66"/>
                        <a:gd name="T6" fmla="*/ 56 w 100"/>
                        <a:gd name="T7" fmla="*/ 40 h 66"/>
                        <a:gd name="T8" fmla="*/ 9 w 100"/>
                        <a:gd name="T9" fmla="*/ 65 h 66"/>
                        <a:gd name="T10" fmla="*/ 7 w 100"/>
                        <a:gd name="T11" fmla="*/ 66 h 66"/>
                        <a:gd name="T12" fmla="*/ 7 w 100"/>
                        <a:gd name="T13" fmla="*/ 54 h 66"/>
                        <a:gd name="T14" fmla="*/ 6 w 100"/>
                        <a:gd name="T15" fmla="*/ 53 h 66"/>
                        <a:gd name="T16" fmla="*/ 0 w 100"/>
                        <a:gd name="T17" fmla="*/ 50 h 66"/>
                        <a:gd name="T18" fmla="*/ 3 w 100"/>
                        <a:gd name="T19" fmla="*/ 49 h 66"/>
                        <a:gd name="T20" fmla="*/ 3 w 100"/>
                        <a:gd name="T21" fmla="*/ 49 h 66"/>
                        <a:gd name="T22" fmla="*/ 9 w 100"/>
                        <a:gd name="T23" fmla="*/ 57 h 66"/>
                        <a:gd name="T24" fmla="*/ 9 w 100"/>
                        <a:gd name="T25" fmla="*/ 61 h 66"/>
                        <a:gd name="T26" fmla="*/ 12 w 100"/>
                        <a:gd name="T27" fmla="*/ 59 h 66"/>
                        <a:gd name="T28" fmla="*/ 57 w 100"/>
                        <a:gd name="T29" fmla="*/ 35 h 66"/>
                        <a:gd name="T30" fmla="*/ 88 w 100"/>
                        <a:gd name="T31" fmla="*/ 19 h 66"/>
                        <a:gd name="T32" fmla="*/ 97 w 100"/>
                        <a:gd name="T33" fmla="*/ 14 h 66"/>
                        <a:gd name="T34" fmla="*/ 99 w 100"/>
                        <a:gd name="T35" fmla="*/ 11 h 66"/>
                        <a:gd name="T36" fmla="*/ 99 w 100"/>
                        <a:gd name="T37" fmla="*/ 4 h 66"/>
                        <a:gd name="T38" fmla="*/ 97 w 100"/>
                        <a:gd name="T39" fmla="*/ 3 h 66"/>
                        <a:gd name="T40" fmla="*/ 93 w 100"/>
                        <a:gd name="T41" fmla="*/ 0 h 66"/>
                        <a:gd name="T42" fmla="*/ 94 w 100"/>
                        <a:gd name="T43" fmla="*/ 0 h 66"/>
                        <a:gd name="T44" fmla="*/ 99 w 100"/>
                        <a:gd name="T45" fmla="*/ 2 h 66"/>
                        <a:gd name="T46" fmla="*/ 100 w 100"/>
                        <a:gd name="T47" fmla="*/ 4 h 66"/>
                        <a:gd name="T48" fmla="*/ 100 w 100"/>
                        <a:gd name="T49"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66">
                          <a:moveTo>
                            <a:pt x="100" y="8"/>
                          </a:moveTo>
                          <a:cubicBezTo>
                            <a:pt x="100" y="10"/>
                            <a:pt x="100" y="12"/>
                            <a:pt x="100" y="14"/>
                          </a:cubicBezTo>
                          <a:cubicBezTo>
                            <a:pt x="100" y="16"/>
                            <a:pt x="99" y="17"/>
                            <a:pt x="98" y="17"/>
                          </a:cubicBezTo>
                          <a:cubicBezTo>
                            <a:pt x="84" y="25"/>
                            <a:pt x="70" y="33"/>
                            <a:pt x="56" y="40"/>
                          </a:cubicBezTo>
                          <a:cubicBezTo>
                            <a:pt x="40" y="48"/>
                            <a:pt x="24" y="57"/>
                            <a:pt x="9" y="65"/>
                          </a:cubicBezTo>
                          <a:cubicBezTo>
                            <a:pt x="8" y="66"/>
                            <a:pt x="8" y="66"/>
                            <a:pt x="7" y="66"/>
                          </a:cubicBezTo>
                          <a:cubicBezTo>
                            <a:pt x="7" y="62"/>
                            <a:pt x="7" y="58"/>
                            <a:pt x="7" y="54"/>
                          </a:cubicBezTo>
                          <a:cubicBezTo>
                            <a:pt x="7" y="54"/>
                            <a:pt x="7" y="53"/>
                            <a:pt x="6" y="53"/>
                          </a:cubicBezTo>
                          <a:cubicBezTo>
                            <a:pt x="4" y="51"/>
                            <a:pt x="2" y="50"/>
                            <a:pt x="0" y="50"/>
                          </a:cubicBezTo>
                          <a:cubicBezTo>
                            <a:pt x="1" y="49"/>
                            <a:pt x="2" y="49"/>
                            <a:pt x="3" y="49"/>
                          </a:cubicBezTo>
                          <a:cubicBezTo>
                            <a:pt x="3" y="49"/>
                            <a:pt x="3" y="49"/>
                            <a:pt x="3" y="49"/>
                          </a:cubicBezTo>
                          <a:cubicBezTo>
                            <a:pt x="7" y="51"/>
                            <a:pt x="10" y="53"/>
                            <a:pt x="9" y="57"/>
                          </a:cubicBezTo>
                          <a:cubicBezTo>
                            <a:pt x="9" y="58"/>
                            <a:pt x="8" y="60"/>
                            <a:pt x="9" y="61"/>
                          </a:cubicBezTo>
                          <a:cubicBezTo>
                            <a:pt x="10" y="61"/>
                            <a:pt x="11" y="60"/>
                            <a:pt x="12" y="59"/>
                          </a:cubicBezTo>
                          <a:cubicBezTo>
                            <a:pt x="27" y="51"/>
                            <a:pt x="42" y="43"/>
                            <a:pt x="57" y="35"/>
                          </a:cubicBezTo>
                          <a:cubicBezTo>
                            <a:pt x="67" y="30"/>
                            <a:pt x="77" y="24"/>
                            <a:pt x="88" y="19"/>
                          </a:cubicBezTo>
                          <a:cubicBezTo>
                            <a:pt x="91" y="17"/>
                            <a:pt x="94" y="15"/>
                            <a:pt x="97" y="14"/>
                          </a:cubicBezTo>
                          <a:cubicBezTo>
                            <a:pt x="98" y="13"/>
                            <a:pt x="99" y="12"/>
                            <a:pt x="99" y="11"/>
                          </a:cubicBezTo>
                          <a:cubicBezTo>
                            <a:pt x="99" y="9"/>
                            <a:pt x="99" y="7"/>
                            <a:pt x="99" y="4"/>
                          </a:cubicBezTo>
                          <a:cubicBezTo>
                            <a:pt x="99" y="4"/>
                            <a:pt x="99" y="3"/>
                            <a:pt x="97" y="3"/>
                          </a:cubicBezTo>
                          <a:cubicBezTo>
                            <a:pt x="96" y="2"/>
                            <a:pt x="94" y="2"/>
                            <a:pt x="93" y="0"/>
                          </a:cubicBezTo>
                          <a:cubicBezTo>
                            <a:pt x="94" y="0"/>
                            <a:pt x="94" y="0"/>
                            <a:pt x="94" y="0"/>
                          </a:cubicBezTo>
                          <a:cubicBezTo>
                            <a:pt x="96" y="0"/>
                            <a:pt x="97" y="1"/>
                            <a:pt x="99" y="2"/>
                          </a:cubicBezTo>
                          <a:cubicBezTo>
                            <a:pt x="100" y="3"/>
                            <a:pt x="100" y="3"/>
                            <a:pt x="100" y="4"/>
                          </a:cubicBezTo>
                          <a:cubicBezTo>
                            <a:pt x="100" y="5"/>
                            <a:pt x="100" y="7"/>
                            <a:pt x="100" y="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 name="Freeform 254">
                      <a:extLst>
                        <a:ext uri="{FF2B5EF4-FFF2-40B4-BE49-F238E27FC236}">
                          <a16:creationId xmlns:a16="http://schemas.microsoft.com/office/drawing/2014/main" id="{E7A6C3AE-4004-4D06-A29A-D4557F4731BB}"/>
                        </a:ext>
                      </a:extLst>
                    </p:cNvPr>
                    <p:cNvSpPr>
                      <a:spLocks noEditPoints="1"/>
                    </p:cNvSpPr>
                    <p:nvPr/>
                  </p:nvSpPr>
                  <p:spPr bwMode="auto">
                    <a:xfrm>
                      <a:off x="3527425" y="1860551"/>
                      <a:ext cx="330200" cy="215900"/>
                    </a:xfrm>
                    <a:custGeom>
                      <a:avLst/>
                      <a:gdLst>
                        <a:gd name="T0" fmla="*/ 10 w 104"/>
                        <a:gd name="T1" fmla="*/ 67 h 68"/>
                        <a:gd name="T2" fmla="*/ 10 w 104"/>
                        <a:gd name="T3" fmla="*/ 65 h 68"/>
                        <a:gd name="T4" fmla="*/ 10 w 104"/>
                        <a:gd name="T5" fmla="*/ 55 h 68"/>
                        <a:gd name="T6" fmla="*/ 9 w 104"/>
                        <a:gd name="T7" fmla="*/ 54 h 68"/>
                        <a:gd name="T8" fmla="*/ 3 w 104"/>
                        <a:gd name="T9" fmla="*/ 51 h 68"/>
                        <a:gd name="T10" fmla="*/ 6 w 104"/>
                        <a:gd name="T11" fmla="*/ 49 h 68"/>
                        <a:gd name="T12" fmla="*/ 12 w 104"/>
                        <a:gd name="T13" fmla="*/ 58 h 68"/>
                        <a:gd name="T14" fmla="*/ 12 w 104"/>
                        <a:gd name="T15" fmla="*/ 61 h 68"/>
                        <a:gd name="T16" fmla="*/ 15 w 104"/>
                        <a:gd name="T17" fmla="*/ 60 h 68"/>
                        <a:gd name="T18" fmla="*/ 80 w 104"/>
                        <a:gd name="T19" fmla="*/ 25 h 68"/>
                        <a:gd name="T20" fmla="*/ 100 w 104"/>
                        <a:gd name="T21" fmla="*/ 14 h 68"/>
                        <a:gd name="T22" fmla="*/ 101 w 104"/>
                        <a:gd name="T23" fmla="*/ 8 h 68"/>
                        <a:gd name="T24" fmla="*/ 101 w 104"/>
                        <a:gd name="T25" fmla="*/ 5 h 68"/>
                        <a:gd name="T26" fmla="*/ 100 w 104"/>
                        <a:gd name="T27" fmla="*/ 4 h 68"/>
                        <a:gd name="T28" fmla="*/ 99 w 104"/>
                        <a:gd name="T29" fmla="*/ 4 h 68"/>
                        <a:gd name="T30" fmla="*/ 96 w 104"/>
                        <a:gd name="T31" fmla="*/ 1 h 68"/>
                        <a:gd name="T32" fmla="*/ 97 w 104"/>
                        <a:gd name="T33" fmla="*/ 0 h 68"/>
                        <a:gd name="T34" fmla="*/ 102 w 104"/>
                        <a:gd name="T35" fmla="*/ 3 h 68"/>
                        <a:gd name="T36" fmla="*/ 104 w 104"/>
                        <a:gd name="T37" fmla="*/ 8 h 68"/>
                        <a:gd name="T38" fmla="*/ 104 w 104"/>
                        <a:gd name="T39" fmla="*/ 11 h 68"/>
                        <a:gd name="T40" fmla="*/ 101 w 104"/>
                        <a:gd name="T41" fmla="*/ 19 h 68"/>
                        <a:gd name="T42" fmla="*/ 59 w 104"/>
                        <a:gd name="T43" fmla="*/ 42 h 68"/>
                        <a:gd name="T44" fmla="*/ 12 w 104"/>
                        <a:gd name="T45" fmla="*/ 67 h 68"/>
                        <a:gd name="T46" fmla="*/ 11 w 104"/>
                        <a:gd name="T47" fmla="*/ 68 h 68"/>
                        <a:gd name="T48" fmla="*/ 11 w 104"/>
                        <a:gd name="T49" fmla="*/ 65 h 68"/>
                        <a:gd name="T50" fmla="*/ 11 w 104"/>
                        <a:gd name="T51" fmla="*/ 66 h 68"/>
                        <a:gd name="T52" fmla="*/ 31 w 104"/>
                        <a:gd name="T53" fmla="*/ 55 h 68"/>
                        <a:gd name="T54" fmla="*/ 85 w 104"/>
                        <a:gd name="T55" fmla="*/ 26 h 68"/>
                        <a:gd name="T56" fmla="*/ 102 w 104"/>
                        <a:gd name="T57" fmla="*/ 15 h 68"/>
                        <a:gd name="T58" fmla="*/ 100 w 104"/>
                        <a:gd name="T59" fmla="*/ 15 h 68"/>
                        <a:gd name="T60" fmla="*/ 81 w 104"/>
                        <a:gd name="T61" fmla="*/ 26 h 68"/>
                        <a:gd name="T62" fmla="*/ 16 w 104"/>
                        <a:gd name="T63" fmla="*/ 61 h 68"/>
                        <a:gd name="T64" fmla="*/ 12 w 104"/>
                        <a:gd name="T65" fmla="*/ 62 h 68"/>
                        <a:gd name="T66" fmla="*/ 11 w 104"/>
                        <a:gd name="T67" fmla="*/ 55 h 68"/>
                        <a:gd name="T68" fmla="*/ 11 w 104"/>
                        <a:gd name="T69" fmla="*/ 55 h 68"/>
                        <a:gd name="T70" fmla="*/ 11 w 104"/>
                        <a:gd name="T71" fmla="*/ 58 h 68"/>
                        <a:gd name="T72" fmla="*/ 9 w 104"/>
                        <a:gd name="T73" fmla="*/ 53 h 68"/>
                        <a:gd name="T74" fmla="*/ 6 w 104"/>
                        <a:gd name="T75" fmla="*/ 51 h 68"/>
                        <a:gd name="T76" fmla="*/ 6 w 104"/>
                        <a:gd name="T77" fmla="*/ 51 h 68"/>
                        <a:gd name="T78" fmla="*/ 9 w 104"/>
                        <a:gd name="T79" fmla="*/ 53 h 68"/>
                        <a:gd name="T80" fmla="*/ 102 w 104"/>
                        <a:gd name="T81" fmla="*/ 10 h 68"/>
                        <a:gd name="T82" fmla="*/ 102 w 104"/>
                        <a:gd name="T83" fmla="*/ 8 h 68"/>
                        <a:gd name="T84" fmla="*/ 102 w 104"/>
                        <a:gd name="T85" fmla="*/ 5 h 68"/>
                        <a:gd name="T86" fmla="*/ 98 w 104"/>
                        <a:gd name="T87" fmla="*/ 2 h 68"/>
                        <a:gd name="T88" fmla="*/ 100 w 104"/>
                        <a:gd name="T89" fmla="*/ 3 h 68"/>
                        <a:gd name="T90" fmla="*/ 98 w 104"/>
                        <a:gd name="T9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68">
                          <a:moveTo>
                            <a:pt x="11" y="68"/>
                          </a:moveTo>
                          <a:cubicBezTo>
                            <a:pt x="10" y="67"/>
                            <a:pt x="10" y="67"/>
                            <a:pt x="10" y="67"/>
                          </a:cubicBezTo>
                          <a:cubicBezTo>
                            <a:pt x="10" y="67"/>
                            <a:pt x="10" y="67"/>
                            <a:pt x="10" y="67"/>
                          </a:cubicBezTo>
                          <a:cubicBezTo>
                            <a:pt x="10" y="65"/>
                            <a:pt x="10" y="65"/>
                            <a:pt x="10" y="65"/>
                          </a:cubicBezTo>
                          <a:cubicBezTo>
                            <a:pt x="10" y="62"/>
                            <a:pt x="10" y="58"/>
                            <a:pt x="10" y="55"/>
                          </a:cubicBezTo>
                          <a:cubicBezTo>
                            <a:pt x="10" y="55"/>
                            <a:pt x="10" y="55"/>
                            <a:pt x="10" y="55"/>
                          </a:cubicBezTo>
                          <a:cubicBezTo>
                            <a:pt x="10" y="54"/>
                            <a:pt x="10" y="54"/>
                            <a:pt x="9" y="54"/>
                          </a:cubicBezTo>
                          <a:cubicBezTo>
                            <a:pt x="9" y="54"/>
                            <a:pt x="9" y="54"/>
                            <a:pt x="9" y="54"/>
                          </a:cubicBezTo>
                          <a:cubicBezTo>
                            <a:pt x="8" y="54"/>
                            <a:pt x="8" y="54"/>
                            <a:pt x="8" y="54"/>
                          </a:cubicBezTo>
                          <a:cubicBezTo>
                            <a:pt x="6" y="53"/>
                            <a:pt x="5" y="52"/>
                            <a:pt x="3" y="51"/>
                          </a:cubicBezTo>
                          <a:cubicBezTo>
                            <a:pt x="0" y="51"/>
                            <a:pt x="0" y="51"/>
                            <a:pt x="0" y="51"/>
                          </a:cubicBezTo>
                          <a:cubicBezTo>
                            <a:pt x="6" y="49"/>
                            <a:pt x="6" y="49"/>
                            <a:pt x="6" y="49"/>
                          </a:cubicBezTo>
                          <a:cubicBezTo>
                            <a:pt x="6" y="49"/>
                            <a:pt x="6" y="49"/>
                            <a:pt x="6" y="49"/>
                          </a:cubicBezTo>
                          <a:cubicBezTo>
                            <a:pt x="11" y="51"/>
                            <a:pt x="13" y="54"/>
                            <a:pt x="12" y="58"/>
                          </a:cubicBezTo>
                          <a:cubicBezTo>
                            <a:pt x="12" y="59"/>
                            <a:pt x="12" y="59"/>
                            <a:pt x="12" y="60"/>
                          </a:cubicBezTo>
                          <a:cubicBezTo>
                            <a:pt x="12" y="61"/>
                            <a:pt x="12" y="61"/>
                            <a:pt x="12" y="61"/>
                          </a:cubicBezTo>
                          <a:cubicBezTo>
                            <a:pt x="13" y="61"/>
                            <a:pt x="13" y="61"/>
                            <a:pt x="14" y="60"/>
                          </a:cubicBezTo>
                          <a:cubicBezTo>
                            <a:pt x="15" y="60"/>
                            <a:pt x="15" y="60"/>
                            <a:pt x="15" y="60"/>
                          </a:cubicBezTo>
                          <a:cubicBezTo>
                            <a:pt x="30" y="52"/>
                            <a:pt x="45" y="44"/>
                            <a:pt x="60" y="36"/>
                          </a:cubicBezTo>
                          <a:cubicBezTo>
                            <a:pt x="67" y="32"/>
                            <a:pt x="73" y="29"/>
                            <a:pt x="80" y="25"/>
                          </a:cubicBezTo>
                          <a:cubicBezTo>
                            <a:pt x="92" y="18"/>
                            <a:pt x="92" y="18"/>
                            <a:pt x="92" y="18"/>
                          </a:cubicBezTo>
                          <a:cubicBezTo>
                            <a:pt x="94" y="17"/>
                            <a:pt x="97" y="16"/>
                            <a:pt x="100" y="14"/>
                          </a:cubicBezTo>
                          <a:cubicBezTo>
                            <a:pt x="101" y="14"/>
                            <a:pt x="101" y="13"/>
                            <a:pt x="101" y="12"/>
                          </a:cubicBezTo>
                          <a:cubicBezTo>
                            <a:pt x="101" y="11"/>
                            <a:pt x="101" y="9"/>
                            <a:pt x="101" y="8"/>
                          </a:cubicBezTo>
                          <a:cubicBezTo>
                            <a:pt x="101" y="7"/>
                            <a:pt x="101" y="6"/>
                            <a:pt x="101" y="5"/>
                          </a:cubicBezTo>
                          <a:cubicBezTo>
                            <a:pt x="101" y="5"/>
                            <a:pt x="101" y="5"/>
                            <a:pt x="101" y="5"/>
                          </a:cubicBezTo>
                          <a:cubicBezTo>
                            <a:pt x="100" y="4"/>
                            <a:pt x="100" y="4"/>
                            <a:pt x="100" y="4"/>
                          </a:cubicBezTo>
                          <a:cubicBezTo>
                            <a:pt x="100" y="4"/>
                            <a:pt x="100" y="4"/>
                            <a:pt x="100" y="4"/>
                          </a:cubicBezTo>
                          <a:cubicBezTo>
                            <a:pt x="100" y="4"/>
                            <a:pt x="100" y="4"/>
                            <a:pt x="100" y="4"/>
                          </a:cubicBezTo>
                          <a:cubicBezTo>
                            <a:pt x="100" y="4"/>
                            <a:pt x="99" y="4"/>
                            <a:pt x="99" y="4"/>
                          </a:cubicBezTo>
                          <a:cubicBezTo>
                            <a:pt x="98" y="3"/>
                            <a:pt x="97" y="3"/>
                            <a:pt x="96" y="2"/>
                          </a:cubicBezTo>
                          <a:cubicBezTo>
                            <a:pt x="96" y="1"/>
                            <a:pt x="96" y="1"/>
                            <a:pt x="96" y="1"/>
                          </a:cubicBezTo>
                          <a:cubicBezTo>
                            <a:pt x="96" y="1"/>
                            <a:pt x="96" y="1"/>
                            <a:pt x="96" y="1"/>
                          </a:cubicBezTo>
                          <a:cubicBezTo>
                            <a:pt x="96" y="0"/>
                            <a:pt x="97" y="0"/>
                            <a:pt x="97" y="0"/>
                          </a:cubicBezTo>
                          <a:cubicBezTo>
                            <a:pt x="99" y="0"/>
                            <a:pt x="100" y="1"/>
                            <a:pt x="101" y="2"/>
                          </a:cubicBezTo>
                          <a:cubicBezTo>
                            <a:pt x="101" y="2"/>
                            <a:pt x="102" y="2"/>
                            <a:pt x="102" y="3"/>
                          </a:cubicBezTo>
                          <a:cubicBezTo>
                            <a:pt x="104" y="3"/>
                            <a:pt x="104" y="4"/>
                            <a:pt x="104" y="5"/>
                          </a:cubicBezTo>
                          <a:cubicBezTo>
                            <a:pt x="104" y="6"/>
                            <a:pt x="104" y="7"/>
                            <a:pt x="104" y="8"/>
                          </a:cubicBezTo>
                          <a:cubicBezTo>
                            <a:pt x="104" y="9"/>
                            <a:pt x="104" y="9"/>
                            <a:pt x="104" y="9"/>
                          </a:cubicBezTo>
                          <a:cubicBezTo>
                            <a:pt x="104" y="9"/>
                            <a:pt x="104" y="10"/>
                            <a:pt x="104" y="11"/>
                          </a:cubicBezTo>
                          <a:cubicBezTo>
                            <a:pt x="104" y="12"/>
                            <a:pt x="104" y="14"/>
                            <a:pt x="104" y="15"/>
                          </a:cubicBezTo>
                          <a:cubicBezTo>
                            <a:pt x="104" y="17"/>
                            <a:pt x="102" y="18"/>
                            <a:pt x="101" y="19"/>
                          </a:cubicBezTo>
                          <a:cubicBezTo>
                            <a:pt x="86" y="27"/>
                            <a:pt x="86" y="27"/>
                            <a:pt x="86" y="27"/>
                          </a:cubicBezTo>
                          <a:cubicBezTo>
                            <a:pt x="77" y="32"/>
                            <a:pt x="68" y="37"/>
                            <a:pt x="59" y="42"/>
                          </a:cubicBezTo>
                          <a:cubicBezTo>
                            <a:pt x="50" y="47"/>
                            <a:pt x="41" y="52"/>
                            <a:pt x="31" y="57"/>
                          </a:cubicBezTo>
                          <a:cubicBezTo>
                            <a:pt x="25" y="60"/>
                            <a:pt x="19" y="63"/>
                            <a:pt x="12" y="67"/>
                          </a:cubicBezTo>
                          <a:cubicBezTo>
                            <a:pt x="12" y="67"/>
                            <a:pt x="12" y="67"/>
                            <a:pt x="12" y="67"/>
                          </a:cubicBezTo>
                          <a:cubicBezTo>
                            <a:pt x="12" y="67"/>
                            <a:pt x="11" y="68"/>
                            <a:pt x="11" y="68"/>
                          </a:cubicBezTo>
                          <a:close/>
                          <a:moveTo>
                            <a:pt x="11" y="62"/>
                          </a:moveTo>
                          <a:cubicBezTo>
                            <a:pt x="11" y="63"/>
                            <a:pt x="11" y="64"/>
                            <a:pt x="11" y="65"/>
                          </a:cubicBezTo>
                          <a:cubicBezTo>
                            <a:pt x="11" y="66"/>
                            <a:pt x="11" y="66"/>
                            <a:pt x="11" y="66"/>
                          </a:cubicBezTo>
                          <a:cubicBezTo>
                            <a:pt x="11" y="66"/>
                            <a:pt x="11" y="66"/>
                            <a:pt x="11" y="66"/>
                          </a:cubicBezTo>
                          <a:cubicBezTo>
                            <a:pt x="12" y="66"/>
                            <a:pt x="12" y="66"/>
                            <a:pt x="12" y="66"/>
                          </a:cubicBezTo>
                          <a:cubicBezTo>
                            <a:pt x="18" y="62"/>
                            <a:pt x="24" y="59"/>
                            <a:pt x="31" y="55"/>
                          </a:cubicBezTo>
                          <a:cubicBezTo>
                            <a:pt x="40" y="50"/>
                            <a:pt x="49" y="45"/>
                            <a:pt x="58" y="40"/>
                          </a:cubicBezTo>
                          <a:cubicBezTo>
                            <a:pt x="67" y="36"/>
                            <a:pt x="76" y="31"/>
                            <a:pt x="85" y="26"/>
                          </a:cubicBezTo>
                          <a:cubicBezTo>
                            <a:pt x="101" y="18"/>
                            <a:pt x="101" y="18"/>
                            <a:pt x="101" y="18"/>
                          </a:cubicBezTo>
                          <a:cubicBezTo>
                            <a:pt x="102" y="17"/>
                            <a:pt x="102" y="16"/>
                            <a:pt x="102" y="15"/>
                          </a:cubicBezTo>
                          <a:cubicBezTo>
                            <a:pt x="102" y="15"/>
                            <a:pt x="102" y="14"/>
                            <a:pt x="102" y="13"/>
                          </a:cubicBezTo>
                          <a:cubicBezTo>
                            <a:pt x="102" y="14"/>
                            <a:pt x="101" y="15"/>
                            <a:pt x="100" y="15"/>
                          </a:cubicBezTo>
                          <a:cubicBezTo>
                            <a:pt x="98" y="17"/>
                            <a:pt x="95" y="18"/>
                            <a:pt x="92" y="20"/>
                          </a:cubicBezTo>
                          <a:cubicBezTo>
                            <a:pt x="81" y="26"/>
                            <a:pt x="81" y="26"/>
                            <a:pt x="81" y="26"/>
                          </a:cubicBezTo>
                          <a:cubicBezTo>
                            <a:pt x="74" y="30"/>
                            <a:pt x="67" y="33"/>
                            <a:pt x="60" y="37"/>
                          </a:cubicBezTo>
                          <a:cubicBezTo>
                            <a:pt x="45" y="45"/>
                            <a:pt x="30" y="53"/>
                            <a:pt x="16" y="61"/>
                          </a:cubicBezTo>
                          <a:cubicBezTo>
                            <a:pt x="15" y="62"/>
                            <a:pt x="15" y="62"/>
                            <a:pt x="15" y="62"/>
                          </a:cubicBezTo>
                          <a:cubicBezTo>
                            <a:pt x="14" y="62"/>
                            <a:pt x="13" y="63"/>
                            <a:pt x="12" y="62"/>
                          </a:cubicBezTo>
                          <a:cubicBezTo>
                            <a:pt x="11" y="62"/>
                            <a:pt x="11" y="62"/>
                            <a:pt x="11" y="62"/>
                          </a:cubicBezTo>
                          <a:close/>
                          <a:moveTo>
                            <a:pt x="11" y="55"/>
                          </a:moveTo>
                          <a:cubicBezTo>
                            <a:pt x="11" y="55"/>
                            <a:pt x="11" y="55"/>
                            <a:pt x="11" y="55"/>
                          </a:cubicBezTo>
                          <a:cubicBezTo>
                            <a:pt x="11" y="55"/>
                            <a:pt x="11" y="55"/>
                            <a:pt x="11" y="55"/>
                          </a:cubicBezTo>
                          <a:cubicBezTo>
                            <a:pt x="11" y="56"/>
                            <a:pt x="11" y="57"/>
                            <a:pt x="11" y="58"/>
                          </a:cubicBezTo>
                          <a:cubicBezTo>
                            <a:pt x="11" y="58"/>
                            <a:pt x="11" y="58"/>
                            <a:pt x="11" y="58"/>
                          </a:cubicBezTo>
                          <a:cubicBezTo>
                            <a:pt x="11" y="57"/>
                            <a:pt x="11" y="56"/>
                            <a:pt x="11" y="55"/>
                          </a:cubicBezTo>
                          <a:close/>
                          <a:moveTo>
                            <a:pt x="9" y="53"/>
                          </a:moveTo>
                          <a:cubicBezTo>
                            <a:pt x="10" y="53"/>
                            <a:pt x="10" y="53"/>
                            <a:pt x="10" y="53"/>
                          </a:cubicBezTo>
                          <a:cubicBezTo>
                            <a:pt x="9" y="52"/>
                            <a:pt x="8" y="51"/>
                            <a:pt x="6" y="51"/>
                          </a:cubicBezTo>
                          <a:cubicBezTo>
                            <a:pt x="6" y="51"/>
                            <a:pt x="6" y="51"/>
                            <a:pt x="6" y="51"/>
                          </a:cubicBezTo>
                          <a:cubicBezTo>
                            <a:pt x="6" y="51"/>
                            <a:pt x="6" y="51"/>
                            <a:pt x="6" y="51"/>
                          </a:cubicBezTo>
                          <a:cubicBezTo>
                            <a:pt x="7" y="51"/>
                            <a:pt x="8" y="52"/>
                            <a:pt x="9" y="52"/>
                          </a:cubicBezTo>
                          <a:lnTo>
                            <a:pt x="9" y="53"/>
                          </a:lnTo>
                          <a:close/>
                          <a:moveTo>
                            <a:pt x="102" y="8"/>
                          </a:moveTo>
                          <a:cubicBezTo>
                            <a:pt x="102" y="9"/>
                            <a:pt x="102" y="9"/>
                            <a:pt x="102" y="10"/>
                          </a:cubicBezTo>
                          <a:cubicBezTo>
                            <a:pt x="102" y="9"/>
                            <a:pt x="102" y="9"/>
                            <a:pt x="102" y="9"/>
                          </a:cubicBezTo>
                          <a:lnTo>
                            <a:pt x="102" y="8"/>
                          </a:lnTo>
                          <a:close/>
                          <a:moveTo>
                            <a:pt x="102" y="4"/>
                          </a:moveTo>
                          <a:cubicBezTo>
                            <a:pt x="102" y="5"/>
                            <a:pt x="102" y="5"/>
                            <a:pt x="102" y="5"/>
                          </a:cubicBezTo>
                          <a:lnTo>
                            <a:pt x="102" y="4"/>
                          </a:lnTo>
                          <a:close/>
                          <a:moveTo>
                            <a:pt x="98" y="2"/>
                          </a:moveTo>
                          <a:cubicBezTo>
                            <a:pt x="98" y="2"/>
                            <a:pt x="99" y="2"/>
                            <a:pt x="99" y="3"/>
                          </a:cubicBezTo>
                          <a:cubicBezTo>
                            <a:pt x="100" y="3"/>
                            <a:pt x="100" y="3"/>
                            <a:pt x="100" y="3"/>
                          </a:cubicBezTo>
                          <a:cubicBezTo>
                            <a:pt x="100" y="3"/>
                            <a:pt x="100" y="3"/>
                            <a:pt x="100" y="3"/>
                          </a:cubicBezTo>
                          <a:cubicBezTo>
                            <a:pt x="99" y="2"/>
                            <a:pt x="99" y="2"/>
                            <a:pt x="98"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 name="Freeform 255">
                      <a:extLst>
                        <a:ext uri="{FF2B5EF4-FFF2-40B4-BE49-F238E27FC236}">
                          <a16:creationId xmlns:a16="http://schemas.microsoft.com/office/drawing/2014/main" id="{96CFDB60-C6E8-421C-9C7A-D2E5EB78EA0E}"/>
                        </a:ext>
                      </a:extLst>
                    </p:cNvPr>
                    <p:cNvSpPr>
                      <a:spLocks/>
                    </p:cNvSpPr>
                    <p:nvPr/>
                  </p:nvSpPr>
                  <p:spPr bwMode="auto">
                    <a:xfrm>
                      <a:off x="3470275" y="1857376"/>
                      <a:ext cx="352425" cy="187325"/>
                    </a:xfrm>
                    <a:custGeom>
                      <a:avLst/>
                      <a:gdLst>
                        <a:gd name="T0" fmla="*/ 29 w 111"/>
                        <a:gd name="T1" fmla="*/ 59 h 59"/>
                        <a:gd name="T2" fmla="*/ 24 w 111"/>
                        <a:gd name="T3" fmla="*/ 51 h 59"/>
                        <a:gd name="T4" fmla="*/ 24 w 111"/>
                        <a:gd name="T5" fmla="*/ 51 h 59"/>
                        <a:gd name="T6" fmla="*/ 22 w 111"/>
                        <a:gd name="T7" fmla="*/ 47 h 59"/>
                        <a:gd name="T8" fmla="*/ 17 w 111"/>
                        <a:gd name="T9" fmla="*/ 49 h 59"/>
                        <a:gd name="T10" fmla="*/ 18 w 111"/>
                        <a:gd name="T11" fmla="*/ 51 h 59"/>
                        <a:gd name="T12" fmla="*/ 21 w 111"/>
                        <a:gd name="T13" fmla="*/ 52 h 59"/>
                        <a:gd name="T14" fmla="*/ 27 w 111"/>
                        <a:gd name="T15" fmla="*/ 55 h 59"/>
                        <a:gd name="T16" fmla="*/ 26 w 111"/>
                        <a:gd name="T17" fmla="*/ 59 h 59"/>
                        <a:gd name="T18" fmla="*/ 22 w 111"/>
                        <a:gd name="T19" fmla="*/ 57 h 59"/>
                        <a:gd name="T20" fmla="*/ 0 w 111"/>
                        <a:gd name="T21" fmla="*/ 45 h 59"/>
                        <a:gd name="T22" fmla="*/ 9 w 111"/>
                        <a:gd name="T23" fmla="*/ 39 h 59"/>
                        <a:gd name="T24" fmla="*/ 26 w 111"/>
                        <a:gd name="T25" fmla="*/ 30 h 59"/>
                        <a:gd name="T26" fmla="*/ 40 w 111"/>
                        <a:gd name="T27" fmla="*/ 22 h 59"/>
                        <a:gd name="T28" fmla="*/ 56 w 111"/>
                        <a:gd name="T29" fmla="*/ 14 h 59"/>
                        <a:gd name="T30" fmla="*/ 81 w 111"/>
                        <a:gd name="T31" fmla="*/ 0 h 59"/>
                        <a:gd name="T32" fmla="*/ 84 w 111"/>
                        <a:gd name="T33" fmla="*/ 1 h 59"/>
                        <a:gd name="T34" fmla="*/ 91 w 111"/>
                        <a:gd name="T35" fmla="*/ 5 h 59"/>
                        <a:gd name="T36" fmla="*/ 111 w 111"/>
                        <a:gd name="T37" fmla="*/ 15 h 59"/>
                        <a:gd name="T38" fmla="*/ 94 w 111"/>
                        <a:gd name="T39" fmla="*/ 25 h 59"/>
                        <a:gd name="T40" fmla="*/ 66 w 111"/>
                        <a:gd name="T41" fmla="*/ 40 h 59"/>
                        <a:gd name="T42" fmla="*/ 31 w 111"/>
                        <a:gd name="T43" fmla="*/ 59 h 59"/>
                        <a:gd name="T44" fmla="*/ 29 w 111"/>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59">
                          <a:moveTo>
                            <a:pt x="29" y="59"/>
                          </a:moveTo>
                          <a:cubicBezTo>
                            <a:pt x="30" y="55"/>
                            <a:pt x="28" y="53"/>
                            <a:pt x="24" y="51"/>
                          </a:cubicBezTo>
                          <a:cubicBezTo>
                            <a:pt x="24" y="51"/>
                            <a:pt x="24" y="51"/>
                            <a:pt x="24" y="51"/>
                          </a:cubicBezTo>
                          <a:cubicBezTo>
                            <a:pt x="24" y="49"/>
                            <a:pt x="24" y="48"/>
                            <a:pt x="22" y="47"/>
                          </a:cubicBezTo>
                          <a:cubicBezTo>
                            <a:pt x="20" y="47"/>
                            <a:pt x="17" y="48"/>
                            <a:pt x="17" y="49"/>
                          </a:cubicBezTo>
                          <a:cubicBezTo>
                            <a:pt x="17" y="50"/>
                            <a:pt x="17" y="51"/>
                            <a:pt x="18" y="51"/>
                          </a:cubicBezTo>
                          <a:cubicBezTo>
                            <a:pt x="19" y="52"/>
                            <a:pt x="20" y="51"/>
                            <a:pt x="21" y="52"/>
                          </a:cubicBezTo>
                          <a:cubicBezTo>
                            <a:pt x="23" y="52"/>
                            <a:pt x="25" y="53"/>
                            <a:pt x="27" y="55"/>
                          </a:cubicBezTo>
                          <a:cubicBezTo>
                            <a:pt x="27" y="56"/>
                            <a:pt x="27" y="58"/>
                            <a:pt x="26" y="59"/>
                          </a:cubicBezTo>
                          <a:cubicBezTo>
                            <a:pt x="25" y="59"/>
                            <a:pt x="24" y="58"/>
                            <a:pt x="22" y="57"/>
                          </a:cubicBezTo>
                          <a:cubicBezTo>
                            <a:pt x="15" y="53"/>
                            <a:pt x="7" y="49"/>
                            <a:pt x="0" y="45"/>
                          </a:cubicBezTo>
                          <a:cubicBezTo>
                            <a:pt x="3" y="42"/>
                            <a:pt x="6" y="41"/>
                            <a:pt x="9" y="39"/>
                          </a:cubicBezTo>
                          <a:cubicBezTo>
                            <a:pt x="15" y="36"/>
                            <a:pt x="20" y="33"/>
                            <a:pt x="26" y="30"/>
                          </a:cubicBezTo>
                          <a:cubicBezTo>
                            <a:pt x="31" y="28"/>
                            <a:pt x="36" y="25"/>
                            <a:pt x="40" y="22"/>
                          </a:cubicBezTo>
                          <a:cubicBezTo>
                            <a:pt x="45" y="19"/>
                            <a:pt x="51" y="17"/>
                            <a:pt x="56" y="14"/>
                          </a:cubicBezTo>
                          <a:cubicBezTo>
                            <a:pt x="65" y="9"/>
                            <a:pt x="73" y="5"/>
                            <a:pt x="81" y="0"/>
                          </a:cubicBezTo>
                          <a:cubicBezTo>
                            <a:pt x="82" y="0"/>
                            <a:pt x="83" y="0"/>
                            <a:pt x="84" y="1"/>
                          </a:cubicBezTo>
                          <a:cubicBezTo>
                            <a:pt x="87" y="2"/>
                            <a:pt x="89" y="3"/>
                            <a:pt x="91" y="5"/>
                          </a:cubicBezTo>
                          <a:cubicBezTo>
                            <a:pt x="98" y="8"/>
                            <a:pt x="104" y="11"/>
                            <a:pt x="111" y="15"/>
                          </a:cubicBezTo>
                          <a:cubicBezTo>
                            <a:pt x="105" y="18"/>
                            <a:pt x="99" y="22"/>
                            <a:pt x="94" y="25"/>
                          </a:cubicBezTo>
                          <a:cubicBezTo>
                            <a:pt x="84" y="30"/>
                            <a:pt x="75" y="35"/>
                            <a:pt x="66" y="40"/>
                          </a:cubicBezTo>
                          <a:cubicBezTo>
                            <a:pt x="54" y="46"/>
                            <a:pt x="43" y="52"/>
                            <a:pt x="31" y="59"/>
                          </a:cubicBezTo>
                          <a:cubicBezTo>
                            <a:pt x="30" y="59"/>
                            <a:pt x="30" y="59"/>
                            <a:pt x="29" y="5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 name="Freeform 256">
                      <a:extLst>
                        <a:ext uri="{FF2B5EF4-FFF2-40B4-BE49-F238E27FC236}">
                          <a16:creationId xmlns:a16="http://schemas.microsoft.com/office/drawing/2014/main" id="{F2462147-0E78-4CE0-B66C-D45A1B7C8197}"/>
                        </a:ext>
                      </a:extLst>
                    </p:cNvPr>
                    <p:cNvSpPr>
                      <a:spLocks noEditPoints="1"/>
                    </p:cNvSpPr>
                    <p:nvPr/>
                  </p:nvSpPr>
                  <p:spPr bwMode="auto">
                    <a:xfrm>
                      <a:off x="3460750" y="1851026"/>
                      <a:ext cx="371475" cy="200025"/>
                    </a:xfrm>
                    <a:custGeom>
                      <a:avLst/>
                      <a:gdLst>
                        <a:gd name="T0" fmla="*/ 31 w 117"/>
                        <a:gd name="T1" fmla="*/ 61 h 63"/>
                        <a:gd name="T2" fmla="*/ 30 w 117"/>
                        <a:gd name="T3" fmla="*/ 62 h 63"/>
                        <a:gd name="T4" fmla="*/ 25 w 117"/>
                        <a:gd name="T5" fmla="*/ 60 h 63"/>
                        <a:gd name="T6" fmla="*/ 0 w 117"/>
                        <a:gd name="T7" fmla="*/ 47 h 63"/>
                        <a:gd name="T8" fmla="*/ 10 w 117"/>
                        <a:gd name="T9" fmla="*/ 41 h 63"/>
                        <a:gd name="T10" fmla="*/ 23 w 117"/>
                        <a:gd name="T11" fmla="*/ 34 h 63"/>
                        <a:gd name="T12" fmla="*/ 33 w 117"/>
                        <a:gd name="T13" fmla="*/ 29 h 63"/>
                        <a:gd name="T14" fmla="*/ 53 w 117"/>
                        <a:gd name="T15" fmla="*/ 18 h 63"/>
                        <a:gd name="T16" fmla="*/ 83 w 117"/>
                        <a:gd name="T17" fmla="*/ 1 h 63"/>
                        <a:gd name="T18" fmla="*/ 95 w 117"/>
                        <a:gd name="T19" fmla="*/ 5 h 63"/>
                        <a:gd name="T20" fmla="*/ 115 w 117"/>
                        <a:gd name="T21" fmla="*/ 16 h 63"/>
                        <a:gd name="T22" fmla="*/ 109 w 117"/>
                        <a:gd name="T23" fmla="*/ 21 h 63"/>
                        <a:gd name="T24" fmla="*/ 80 w 117"/>
                        <a:gd name="T25" fmla="*/ 37 h 63"/>
                        <a:gd name="T26" fmla="*/ 54 w 117"/>
                        <a:gd name="T27" fmla="*/ 51 h 63"/>
                        <a:gd name="T28" fmla="*/ 33 w 117"/>
                        <a:gd name="T29" fmla="*/ 62 h 63"/>
                        <a:gd name="T30" fmla="*/ 21 w 117"/>
                        <a:gd name="T31" fmla="*/ 55 h 63"/>
                        <a:gd name="T32" fmla="*/ 27 w 117"/>
                        <a:gd name="T33" fmla="*/ 59 h 63"/>
                        <a:gd name="T34" fmla="*/ 29 w 117"/>
                        <a:gd name="T35" fmla="*/ 58 h 63"/>
                        <a:gd name="T36" fmla="*/ 28 w 117"/>
                        <a:gd name="T37" fmla="*/ 57 h 63"/>
                        <a:gd name="T38" fmla="*/ 23 w 117"/>
                        <a:gd name="T39" fmla="*/ 55 h 63"/>
                        <a:gd name="T40" fmla="*/ 21 w 117"/>
                        <a:gd name="T41" fmla="*/ 55 h 63"/>
                        <a:gd name="T42" fmla="*/ 34 w 117"/>
                        <a:gd name="T43" fmla="*/ 59 h 63"/>
                        <a:gd name="T44" fmla="*/ 68 w 117"/>
                        <a:gd name="T45" fmla="*/ 40 h 63"/>
                        <a:gd name="T46" fmla="*/ 96 w 117"/>
                        <a:gd name="T47" fmla="*/ 26 h 63"/>
                        <a:gd name="T48" fmla="*/ 111 w 117"/>
                        <a:gd name="T49" fmla="*/ 17 h 63"/>
                        <a:gd name="T50" fmla="*/ 94 w 117"/>
                        <a:gd name="T51" fmla="*/ 8 h 63"/>
                        <a:gd name="T52" fmla="*/ 84 w 117"/>
                        <a:gd name="T53" fmla="*/ 4 h 63"/>
                        <a:gd name="T54" fmla="*/ 54 w 117"/>
                        <a:gd name="T55" fmla="*/ 20 h 63"/>
                        <a:gd name="T56" fmla="*/ 34 w 117"/>
                        <a:gd name="T57" fmla="*/ 31 h 63"/>
                        <a:gd name="T58" fmla="*/ 25 w 117"/>
                        <a:gd name="T59" fmla="*/ 36 h 63"/>
                        <a:gd name="T60" fmla="*/ 11 w 117"/>
                        <a:gd name="T61" fmla="*/ 43 h 63"/>
                        <a:gd name="T62" fmla="*/ 9 w 117"/>
                        <a:gd name="T63" fmla="*/ 49 h 63"/>
                        <a:gd name="T64" fmla="*/ 20 w 117"/>
                        <a:gd name="T65" fmla="*/ 54 h 63"/>
                        <a:gd name="T66" fmla="*/ 20 w 117"/>
                        <a:gd name="T67" fmla="*/ 49 h 63"/>
                        <a:gd name="T68" fmla="*/ 28 w 117"/>
                        <a:gd name="T69" fmla="*/ 50 h 63"/>
                        <a:gd name="T70" fmla="*/ 24 w 117"/>
                        <a:gd name="T71" fmla="*/ 52 h 63"/>
                        <a:gd name="T72" fmla="*/ 25 w 117"/>
                        <a:gd name="T73" fmla="*/ 52 h 63"/>
                        <a:gd name="T74" fmla="*/ 25 w 117"/>
                        <a:gd name="T75" fmla="*/ 51 h 63"/>
                        <a:gd name="T76" fmla="*/ 21 w 117"/>
                        <a:gd name="T77" fmla="*/ 51 h 63"/>
                        <a:gd name="T78" fmla="*/ 22 w 117"/>
                        <a:gd name="T7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63">
                          <a:moveTo>
                            <a:pt x="31" y="63"/>
                          </a:moveTo>
                          <a:cubicBezTo>
                            <a:pt x="31" y="61"/>
                            <a:pt x="31" y="61"/>
                            <a:pt x="31" y="61"/>
                          </a:cubicBezTo>
                          <a:cubicBezTo>
                            <a:pt x="31" y="61"/>
                            <a:pt x="31" y="61"/>
                            <a:pt x="31" y="61"/>
                          </a:cubicBezTo>
                          <a:cubicBezTo>
                            <a:pt x="31" y="61"/>
                            <a:pt x="31" y="62"/>
                            <a:pt x="30" y="62"/>
                          </a:cubicBezTo>
                          <a:cubicBezTo>
                            <a:pt x="28" y="63"/>
                            <a:pt x="27" y="62"/>
                            <a:pt x="26" y="61"/>
                          </a:cubicBezTo>
                          <a:cubicBezTo>
                            <a:pt x="25" y="60"/>
                            <a:pt x="25" y="60"/>
                            <a:pt x="25" y="60"/>
                          </a:cubicBezTo>
                          <a:cubicBezTo>
                            <a:pt x="19" y="57"/>
                            <a:pt x="13" y="54"/>
                            <a:pt x="8" y="51"/>
                          </a:cubicBezTo>
                          <a:cubicBezTo>
                            <a:pt x="0" y="47"/>
                            <a:pt x="0" y="47"/>
                            <a:pt x="0" y="47"/>
                          </a:cubicBezTo>
                          <a:cubicBezTo>
                            <a:pt x="2" y="46"/>
                            <a:pt x="2" y="46"/>
                            <a:pt x="2" y="46"/>
                          </a:cubicBezTo>
                          <a:cubicBezTo>
                            <a:pt x="4" y="44"/>
                            <a:pt x="7" y="42"/>
                            <a:pt x="10" y="41"/>
                          </a:cubicBezTo>
                          <a:cubicBezTo>
                            <a:pt x="10" y="41"/>
                            <a:pt x="11" y="40"/>
                            <a:pt x="11" y="40"/>
                          </a:cubicBezTo>
                          <a:cubicBezTo>
                            <a:pt x="15" y="38"/>
                            <a:pt x="19" y="36"/>
                            <a:pt x="23" y="34"/>
                          </a:cubicBezTo>
                          <a:cubicBezTo>
                            <a:pt x="25" y="33"/>
                            <a:pt x="27" y="32"/>
                            <a:pt x="28" y="31"/>
                          </a:cubicBezTo>
                          <a:cubicBezTo>
                            <a:pt x="30" y="30"/>
                            <a:pt x="31" y="29"/>
                            <a:pt x="33" y="29"/>
                          </a:cubicBezTo>
                          <a:cubicBezTo>
                            <a:pt x="36" y="27"/>
                            <a:pt x="39" y="25"/>
                            <a:pt x="43" y="23"/>
                          </a:cubicBezTo>
                          <a:cubicBezTo>
                            <a:pt x="46" y="21"/>
                            <a:pt x="49" y="19"/>
                            <a:pt x="53" y="18"/>
                          </a:cubicBezTo>
                          <a:cubicBezTo>
                            <a:pt x="55" y="17"/>
                            <a:pt x="57" y="16"/>
                            <a:pt x="59" y="15"/>
                          </a:cubicBezTo>
                          <a:cubicBezTo>
                            <a:pt x="68" y="10"/>
                            <a:pt x="76" y="5"/>
                            <a:pt x="83" y="1"/>
                          </a:cubicBezTo>
                          <a:cubicBezTo>
                            <a:pt x="85" y="0"/>
                            <a:pt x="87" y="1"/>
                            <a:pt x="88" y="2"/>
                          </a:cubicBezTo>
                          <a:cubicBezTo>
                            <a:pt x="91" y="3"/>
                            <a:pt x="92" y="4"/>
                            <a:pt x="95" y="5"/>
                          </a:cubicBezTo>
                          <a:cubicBezTo>
                            <a:pt x="98" y="7"/>
                            <a:pt x="98" y="7"/>
                            <a:pt x="98" y="7"/>
                          </a:cubicBezTo>
                          <a:cubicBezTo>
                            <a:pt x="103" y="10"/>
                            <a:pt x="109" y="13"/>
                            <a:pt x="115" y="16"/>
                          </a:cubicBezTo>
                          <a:cubicBezTo>
                            <a:pt x="117" y="17"/>
                            <a:pt x="117" y="17"/>
                            <a:pt x="117" y="17"/>
                          </a:cubicBezTo>
                          <a:cubicBezTo>
                            <a:pt x="109" y="21"/>
                            <a:pt x="109" y="21"/>
                            <a:pt x="109" y="21"/>
                          </a:cubicBezTo>
                          <a:cubicBezTo>
                            <a:pt x="105" y="24"/>
                            <a:pt x="101" y="26"/>
                            <a:pt x="97" y="28"/>
                          </a:cubicBezTo>
                          <a:cubicBezTo>
                            <a:pt x="92" y="31"/>
                            <a:pt x="86" y="34"/>
                            <a:pt x="80" y="37"/>
                          </a:cubicBezTo>
                          <a:cubicBezTo>
                            <a:pt x="77" y="39"/>
                            <a:pt x="73" y="41"/>
                            <a:pt x="69" y="43"/>
                          </a:cubicBezTo>
                          <a:cubicBezTo>
                            <a:pt x="54" y="51"/>
                            <a:pt x="54" y="51"/>
                            <a:pt x="54" y="51"/>
                          </a:cubicBezTo>
                          <a:cubicBezTo>
                            <a:pt x="47" y="55"/>
                            <a:pt x="41" y="58"/>
                            <a:pt x="35" y="62"/>
                          </a:cubicBezTo>
                          <a:cubicBezTo>
                            <a:pt x="34" y="62"/>
                            <a:pt x="34" y="62"/>
                            <a:pt x="33" y="62"/>
                          </a:cubicBezTo>
                          <a:lnTo>
                            <a:pt x="31" y="63"/>
                          </a:lnTo>
                          <a:close/>
                          <a:moveTo>
                            <a:pt x="21" y="55"/>
                          </a:moveTo>
                          <a:cubicBezTo>
                            <a:pt x="23" y="56"/>
                            <a:pt x="24" y="57"/>
                            <a:pt x="26" y="58"/>
                          </a:cubicBezTo>
                          <a:cubicBezTo>
                            <a:pt x="26" y="58"/>
                            <a:pt x="27" y="58"/>
                            <a:pt x="27" y="59"/>
                          </a:cubicBezTo>
                          <a:cubicBezTo>
                            <a:pt x="28" y="59"/>
                            <a:pt x="28" y="59"/>
                            <a:pt x="29" y="59"/>
                          </a:cubicBezTo>
                          <a:cubicBezTo>
                            <a:pt x="29" y="58"/>
                            <a:pt x="29" y="58"/>
                            <a:pt x="29" y="58"/>
                          </a:cubicBezTo>
                          <a:cubicBezTo>
                            <a:pt x="29" y="58"/>
                            <a:pt x="28" y="58"/>
                            <a:pt x="28" y="57"/>
                          </a:cubicBezTo>
                          <a:cubicBezTo>
                            <a:pt x="28" y="57"/>
                            <a:pt x="28" y="57"/>
                            <a:pt x="28" y="57"/>
                          </a:cubicBezTo>
                          <a:cubicBezTo>
                            <a:pt x="27" y="56"/>
                            <a:pt x="25" y="55"/>
                            <a:pt x="24" y="55"/>
                          </a:cubicBezTo>
                          <a:cubicBezTo>
                            <a:pt x="23" y="55"/>
                            <a:pt x="23" y="55"/>
                            <a:pt x="23" y="55"/>
                          </a:cubicBezTo>
                          <a:cubicBezTo>
                            <a:pt x="23" y="55"/>
                            <a:pt x="23" y="55"/>
                            <a:pt x="23" y="55"/>
                          </a:cubicBezTo>
                          <a:cubicBezTo>
                            <a:pt x="22" y="55"/>
                            <a:pt x="22" y="55"/>
                            <a:pt x="21" y="55"/>
                          </a:cubicBezTo>
                          <a:close/>
                          <a:moveTo>
                            <a:pt x="28" y="52"/>
                          </a:moveTo>
                          <a:cubicBezTo>
                            <a:pt x="32" y="54"/>
                            <a:pt x="34" y="56"/>
                            <a:pt x="34" y="59"/>
                          </a:cubicBezTo>
                          <a:cubicBezTo>
                            <a:pt x="40" y="56"/>
                            <a:pt x="46" y="52"/>
                            <a:pt x="53" y="49"/>
                          </a:cubicBezTo>
                          <a:cubicBezTo>
                            <a:pt x="68" y="40"/>
                            <a:pt x="68" y="40"/>
                            <a:pt x="68" y="40"/>
                          </a:cubicBezTo>
                          <a:cubicBezTo>
                            <a:pt x="72" y="39"/>
                            <a:pt x="75" y="37"/>
                            <a:pt x="79" y="35"/>
                          </a:cubicBezTo>
                          <a:cubicBezTo>
                            <a:pt x="85" y="32"/>
                            <a:pt x="90" y="29"/>
                            <a:pt x="96" y="26"/>
                          </a:cubicBezTo>
                          <a:cubicBezTo>
                            <a:pt x="100" y="23"/>
                            <a:pt x="104" y="21"/>
                            <a:pt x="108" y="19"/>
                          </a:cubicBezTo>
                          <a:cubicBezTo>
                            <a:pt x="111" y="17"/>
                            <a:pt x="111" y="17"/>
                            <a:pt x="111" y="17"/>
                          </a:cubicBezTo>
                          <a:cubicBezTo>
                            <a:pt x="106" y="14"/>
                            <a:pt x="101" y="12"/>
                            <a:pt x="96" y="9"/>
                          </a:cubicBezTo>
                          <a:cubicBezTo>
                            <a:pt x="94" y="8"/>
                            <a:pt x="94" y="8"/>
                            <a:pt x="94" y="8"/>
                          </a:cubicBezTo>
                          <a:cubicBezTo>
                            <a:pt x="91" y="7"/>
                            <a:pt x="89" y="6"/>
                            <a:pt x="87" y="4"/>
                          </a:cubicBezTo>
                          <a:cubicBezTo>
                            <a:pt x="85" y="3"/>
                            <a:pt x="85" y="3"/>
                            <a:pt x="84" y="4"/>
                          </a:cubicBezTo>
                          <a:cubicBezTo>
                            <a:pt x="78" y="7"/>
                            <a:pt x="69" y="12"/>
                            <a:pt x="60" y="17"/>
                          </a:cubicBezTo>
                          <a:cubicBezTo>
                            <a:pt x="58" y="18"/>
                            <a:pt x="56" y="19"/>
                            <a:pt x="54" y="20"/>
                          </a:cubicBezTo>
                          <a:cubicBezTo>
                            <a:pt x="51" y="22"/>
                            <a:pt x="47" y="24"/>
                            <a:pt x="44" y="26"/>
                          </a:cubicBezTo>
                          <a:cubicBezTo>
                            <a:pt x="41" y="27"/>
                            <a:pt x="37" y="29"/>
                            <a:pt x="34" y="31"/>
                          </a:cubicBezTo>
                          <a:cubicBezTo>
                            <a:pt x="32" y="32"/>
                            <a:pt x="31" y="33"/>
                            <a:pt x="30" y="33"/>
                          </a:cubicBezTo>
                          <a:cubicBezTo>
                            <a:pt x="28" y="34"/>
                            <a:pt x="26" y="35"/>
                            <a:pt x="25" y="36"/>
                          </a:cubicBezTo>
                          <a:cubicBezTo>
                            <a:pt x="21" y="38"/>
                            <a:pt x="17" y="40"/>
                            <a:pt x="13" y="42"/>
                          </a:cubicBezTo>
                          <a:cubicBezTo>
                            <a:pt x="12" y="43"/>
                            <a:pt x="11" y="43"/>
                            <a:pt x="11" y="43"/>
                          </a:cubicBezTo>
                          <a:cubicBezTo>
                            <a:pt x="9" y="44"/>
                            <a:pt x="7" y="45"/>
                            <a:pt x="5" y="46"/>
                          </a:cubicBezTo>
                          <a:cubicBezTo>
                            <a:pt x="9" y="49"/>
                            <a:pt x="9" y="49"/>
                            <a:pt x="9" y="49"/>
                          </a:cubicBezTo>
                          <a:cubicBezTo>
                            <a:pt x="13" y="50"/>
                            <a:pt x="16" y="52"/>
                            <a:pt x="20" y="54"/>
                          </a:cubicBezTo>
                          <a:cubicBezTo>
                            <a:pt x="20" y="54"/>
                            <a:pt x="20" y="54"/>
                            <a:pt x="20" y="54"/>
                          </a:cubicBezTo>
                          <a:cubicBezTo>
                            <a:pt x="19" y="53"/>
                            <a:pt x="18" y="52"/>
                            <a:pt x="19" y="51"/>
                          </a:cubicBezTo>
                          <a:cubicBezTo>
                            <a:pt x="19" y="50"/>
                            <a:pt x="19" y="49"/>
                            <a:pt x="20" y="49"/>
                          </a:cubicBezTo>
                          <a:cubicBezTo>
                            <a:pt x="22" y="48"/>
                            <a:pt x="24" y="48"/>
                            <a:pt x="25" y="48"/>
                          </a:cubicBezTo>
                          <a:cubicBezTo>
                            <a:pt x="26" y="48"/>
                            <a:pt x="28" y="49"/>
                            <a:pt x="28" y="50"/>
                          </a:cubicBezTo>
                          <a:cubicBezTo>
                            <a:pt x="28" y="51"/>
                            <a:pt x="28" y="51"/>
                            <a:pt x="28" y="52"/>
                          </a:cubicBezTo>
                          <a:close/>
                          <a:moveTo>
                            <a:pt x="24" y="52"/>
                          </a:moveTo>
                          <a:cubicBezTo>
                            <a:pt x="24" y="52"/>
                            <a:pt x="25" y="53"/>
                            <a:pt x="25" y="53"/>
                          </a:cubicBezTo>
                          <a:cubicBezTo>
                            <a:pt x="25" y="52"/>
                            <a:pt x="25" y="52"/>
                            <a:pt x="25" y="52"/>
                          </a:cubicBezTo>
                          <a:cubicBezTo>
                            <a:pt x="26" y="52"/>
                            <a:pt x="26" y="51"/>
                            <a:pt x="26" y="51"/>
                          </a:cubicBezTo>
                          <a:cubicBezTo>
                            <a:pt x="26" y="51"/>
                            <a:pt x="26" y="51"/>
                            <a:pt x="25" y="51"/>
                          </a:cubicBezTo>
                          <a:cubicBezTo>
                            <a:pt x="23" y="50"/>
                            <a:pt x="22" y="51"/>
                            <a:pt x="22" y="51"/>
                          </a:cubicBezTo>
                          <a:cubicBezTo>
                            <a:pt x="21" y="51"/>
                            <a:pt x="21" y="51"/>
                            <a:pt x="21" y="51"/>
                          </a:cubicBezTo>
                          <a:cubicBezTo>
                            <a:pt x="21" y="52"/>
                            <a:pt x="21" y="52"/>
                            <a:pt x="22" y="52"/>
                          </a:cubicBezTo>
                          <a:cubicBezTo>
                            <a:pt x="22" y="52"/>
                            <a:pt x="22" y="53"/>
                            <a:pt x="22" y="52"/>
                          </a:cubicBezTo>
                          <a:cubicBezTo>
                            <a:pt x="23" y="52"/>
                            <a:pt x="23" y="52"/>
                            <a:pt x="24" y="5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 name="Freeform 257">
                      <a:extLst>
                        <a:ext uri="{FF2B5EF4-FFF2-40B4-BE49-F238E27FC236}">
                          <a16:creationId xmlns:a16="http://schemas.microsoft.com/office/drawing/2014/main" id="{045F8B17-9783-4B12-A2B0-BE678AA2E880}"/>
                        </a:ext>
                      </a:extLst>
                    </p:cNvPr>
                    <p:cNvSpPr>
                      <a:spLocks/>
                    </p:cNvSpPr>
                    <p:nvPr/>
                  </p:nvSpPr>
                  <p:spPr bwMode="auto">
                    <a:xfrm>
                      <a:off x="3463925" y="1847851"/>
                      <a:ext cx="365125" cy="152400"/>
                    </a:xfrm>
                    <a:custGeom>
                      <a:avLst/>
                      <a:gdLst>
                        <a:gd name="T0" fmla="*/ 113 w 115"/>
                        <a:gd name="T1" fmla="*/ 18 h 48"/>
                        <a:gd name="T2" fmla="*/ 93 w 115"/>
                        <a:gd name="T3" fmla="*/ 8 h 48"/>
                        <a:gd name="T4" fmla="*/ 86 w 115"/>
                        <a:gd name="T5" fmla="*/ 4 h 48"/>
                        <a:gd name="T6" fmla="*/ 83 w 115"/>
                        <a:gd name="T7" fmla="*/ 3 h 48"/>
                        <a:gd name="T8" fmla="*/ 59 w 115"/>
                        <a:gd name="T9" fmla="*/ 17 h 48"/>
                        <a:gd name="T10" fmla="*/ 42 w 115"/>
                        <a:gd name="T11" fmla="*/ 25 h 48"/>
                        <a:gd name="T12" fmla="*/ 28 w 115"/>
                        <a:gd name="T13" fmla="*/ 33 h 48"/>
                        <a:gd name="T14" fmla="*/ 11 w 115"/>
                        <a:gd name="T15" fmla="*/ 42 h 48"/>
                        <a:gd name="T16" fmla="*/ 2 w 115"/>
                        <a:gd name="T17" fmla="*/ 48 h 48"/>
                        <a:gd name="T18" fmla="*/ 1 w 115"/>
                        <a:gd name="T19" fmla="*/ 47 h 48"/>
                        <a:gd name="T20" fmla="*/ 1 w 115"/>
                        <a:gd name="T21" fmla="*/ 46 h 48"/>
                        <a:gd name="T22" fmla="*/ 19 w 115"/>
                        <a:gd name="T23" fmla="*/ 36 h 48"/>
                        <a:gd name="T24" fmla="*/ 83 w 115"/>
                        <a:gd name="T25" fmla="*/ 1 h 48"/>
                        <a:gd name="T26" fmla="*/ 85 w 115"/>
                        <a:gd name="T27" fmla="*/ 1 h 48"/>
                        <a:gd name="T28" fmla="*/ 114 w 115"/>
                        <a:gd name="T29" fmla="*/ 17 h 48"/>
                        <a:gd name="T30" fmla="*/ 115 w 115"/>
                        <a:gd name="T31" fmla="*/ 17 h 48"/>
                        <a:gd name="T32" fmla="*/ 113 w 115"/>
                        <a:gd name="T33"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48">
                          <a:moveTo>
                            <a:pt x="113" y="18"/>
                          </a:moveTo>
                          <a:cubicBezTo>
                            <a:pt x="107" y="14"/>
                            <a:pt x="100" y="11"/>
                            <a:pt x="93" y="8"/>
                          </a:cubicBezTo>
                          <a:cubicBezTo>
                            <a:pt x="91" y="6"/>
                            <a:pt x="89" y="5"/>
                            <a:pt x="86" y="4"/>
                          </a:cubicBezTo>
                          <a:cubicBezTo>
                            <a:pt x="85" y="3"/>
                            <a:pt x="84" y="3"/>
                            <a:pt x="83" y="3"/>
                          </a:cubicBezTo>
                          <a:cubicBezTo>
                            <a:pt x="75" y="8"/>
                            <a:pt x="67" y="12"/>
                            <a:pt x="59" y="17"/>
                          </a:cubicBezTo>
                          <a:cubicBezTo>
                            <a:pt x="53" y="20"/>
                            <a:pt x="48" y="22"/>
                            <a:pt x="42" y="25"/>
                          </a:cubicBezTo>
                          <a:cubicBezTo>
                            <a:pt x="38" y="28"/>
                            <a:pt x="33" y="31"/>
                            <a:pt x="28" y="33"/>
                          </a:cubicBezTo>
                          <a:cubicBezTo>
                            <a:pt x="23" y="36"/>
                            <a:pt x="17" y="39"/>
                            <a:pt x="11" y="42"/>
                          </a:cubicBezTo>
                          <a:cubicBezTo>
                            <a:pt x="8" y="44"/>
                            <a:pt x="5" y="45"/>
                            <a:pt x="2" y="48"/>
                          </a:cubicBezTo>
                          <a:cubicBezTo>
                            <a:pt x="2" y="48"/>
                            <a:pt x="1" y="47"/>
                            <a:pt x="1" y="47"/>
                          </a:cubicBezTo>
                          <a:cubicBezTo>
                            <a:pt x="0" y="47"/>
                            <a:pt x="0" y="46"/>
                            <a:pt x="1" y="46"/>
                          </a:cubicBezTo>
                          <a:cubicBezTo>
                            <a:pt x="7" y="42"/>
                            <a:pt x="13" y="39"/>
                            <a:pt x="19" y="36"/>
                          </a:cubicBezTo>
                          <a:cubicBezTo>
                            <a:pt x="40" y="24"/>
                            <a:pt x="61" y="13"/>
                            <a:pt x="83" y="1"/>
                          </a:cubicBezTo>
                          <a:cubicBezTo>
                            <a:pt x="84" y="1"/>
                            <a:pt x="84" y="0"/>
                            <a:pt x="85" y="1"/>
                          </a:cubicBezTo>
                          <a:cubicBezTo>
                            <a:pt x="95" y="6"/>
                            <a:pt x="105" y="12"/>
                            <a:pt x="114" y="17"/>
                          </a:cubicBezTo>
                          <a:cubicBezTo>
                            <a:pt x="115" y="17"/>
                            <a:pt x="115" y="17"/>
                            <a:pt x="115" y="17"/>
                          </a:cubicBezTo>
                          <a:cubicBezTo>
                            <a:pt x="114" y="18"/>
                            <a:pt x="114" y="18"/>
                            <a:pt x="113" y="18"/>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 name="Freeform 258">
                      <a:extLst>
                        <a:ext uri="{FF2B5EF4-FFF2-40B4-BE49-F238E27FC236}">
                          <a16:creationId xmlns:a16="http://schemas.microsoft.com/office/drawing/2014/main" id="{C4372390-3548-4F82-8FB6-C341C5CCAE9B}"/>
                        </a:ext>
                      </a:extLst>
                    </p:cNvPr>
                    <p:cNvSpPr>
                      <a:spLocks noEditPoints="1"/>
                    </p:cNvSpPr>
                    <p:nvPr/>
                  </p:nvSpPr>
                  <p:spPr bwMode="auto">
                    <a:xfrm>
                      <a:off x="3460750" y="1847851"/>
                      <a:ext cx="371475" cy="152400"/>
                    </a:xfrm>
                    <a:custGeom>
                      <a:avLst/>
                      <a:gdLst>
                        <a:gd name="T0" fmla="*/ 3 w 117"/>
                        <a:gd name="T1" fmla="*/ 48 h 48"/>
                        <a:gd name="T2" fmla="*/ 3 w 117"/>
                        <a:gd name="T3" fmla="*/ 48 h 48"/>
                        <a:gd name="T4" fmla="*/ 2 w 117"/>
                        <a:gd name="T5" fmla="*/ 48 h 48"/>
                        <a:gd name="T6" fmla="*/ 0 w 117"/>
                        <a:gd name="T7" fmla="*/ 46 h 48"/>
                        <a:gd name="T8" fmla="*/ 2 w 117"/>
                        <a:gd name="T9" fmla="*/ 45 h 48"/>
                        <a:gd name="T10" fmla="*/ 15 w 117"/>
                        <a:gd name="T11" fmla="*/ 38 h 48"/>
                        <a:gd name="T12" fmla="*/ 30 w 117"/>
                        <a:gd name="T13" fmla="*/ 29 h 48"/>
                        <a:gd name="T14" fmla="*/ 83 w 117"/>
                        <a:gd name="T15" fmla="*/ 1 h 48"/>
                        <a:gd name="T16" fmla="*/ 87 w 117"/>
                        <a:gd name="T17" fmla="*/ 1 h 48"/>
                        <a:gd name="T18" fmla="*/ 108 w 117"/>
                        <a:gd name="T19" fmla="*/ 12 h 48"/>
                        <a:gd name="T20" fmla="*/ 115 w 117"/>
                        <a:gd name="T21" fmla="*/ 16 h 48"/>
                        <a:gd name="T22" fmla="*/ 116 w 117"/>
                        <a:gd name="T23" fmla="*/ 16 h 48"/>
                        <a:gd name="T24" fmla="*/ 117 w 117"/>
                        <a:gd name="T25" fmla="*/ 17 h 48"/>
                        <a:gd name="T26" fmla="*/ 116 w 117"/>
                        <a:gd name="T27" fmla="*/ 17 h 48"/>
                        <a:gd name="T28" fmla="*/ 114 w 117"/>
                        <a:gd name="T29" fmla="*/ 19 h 48"/>
                        <a:gd name="T30" fmla="*/ 114 w 117"/>
                        <a:gd name="T31" fmla="*/ 19 h 48"/>
                        <a:gd name="T32" fmla="*/ 114 w 117"/>
                        <a:gd name="T33" fmla="*/ 19 h 48"/>
                        <a:gd name="T34" fmla="*/ 97 w 117"/>
                        <a:gd name="T35" fmla="*/ 10 h 48"/>
                        <a:gd name="T36" fmla="*/ 94 w 117"/>
                        <a:gd name="T37" fmla="*/ 8 h 48"/>
                        <a:gd name="T38" fmla="*/ 92 w 117"/>
                        <a:gd name="T39" fmla="*/ 7 h 48"/>
                        <a:gd name="T40" fmla="*/ 87 w 117"/>
                        <a:gd name="T41" fmla="*/ 4 h 48"/>
                        <a:gd name="T42" fmla="*/ 84 w 117"/>
                        <a:gd name="T43" fmla="*/ 4 h 48"/>
                        <a:gd name="T44" fmla="*/ 60 w 117"/>
                        <a:gd name="T45" fmla="*/ 17 h 48"/>
                        <a:gd name="T46" fmla="*/ 54 w 117"/>
                        <a:gd name="T47" fmla="*/ 20 h 48"/>
                        <a:gd name="T48" fmla="*/ 44 w 117"/>
                        <a:gd name="T49" fmla="*/ 26 h 48"/>
                        <a:gd name="T50" fmla="*/ 34 w 117"/>
                        <a:gd name="T51" fmla="*/ 31 h 48"/>
                        <a:gd name="T52" fmla="*/ 30 w 117"/>
                        <a:gd name="T53" fmla="*/ 34 h 48"/>
                        <a:gd name="T54" fmla="*/ 25 w 117"/>
                        <a:gd name="T55" fmla="*/ 36 h 48"/>
                        <a:gd name="T56" fmla="*/ 13 w 117"/>
                        <a:gd name="T57" fmla="*/ 43 h 48"/>
                        <a:gd name="T58" fmla="*/ 11 w 117"/>
                        <a:gd name="T59" fmla="*/ 44 h 48"/>
                        <a:gd name="T60" fmla="*/ 4 w 117"/>
                        <a:gd name="T61" fmla="*/ 48 h 48"/>
                        <a:gd name="T62" fmla="*/ 3 w 117"/>
                        <a:gd name="T63" fmla="*/ 48 h 48"/>
                        <a:gd name="T64" fmla="*/ 2 w 117"/>
                        <a:gd name="T65" fmla="*/ 46 h 48"/>
                        <a:gd name="T66" fmla="*/ 2 w 117"/>
                        <a:gd name="T67" fmla="*/ 47 h 48"/>
                        <a:gd name="T68" fmla="*/ 3 w 117"/>
                        <a:gd name="T69" fmla="*/ 47 h 48"/>
                        <a:gd name="T70" fmla="*/ 3 w 117"/>
                        <a:gd name="T71" fmla="*/ 47 h 48"/>
                        <a:gd name="T72" fmla="*/ 10 w 117"/>
                        <a:gd name="T73" fmla="*/ 43 h 48"/>
                        <a:gd name="T74" fmla="*/ 12 w 117"/>
                        <a:gd name="T75" fmla="*/ 42 h 48"/>
                        <a:gd name="T76" fmla="*/ 24 w 117"/>
                        <a:gd name="T77" fmla="*/ 35 h 48"/>
                        <a:gd name="T78" fmla="*/ 29 w 117"/>
                        <a:gd name="T79" fmla="*/ 32 h 48"/>
                        <a:gd name="T80" fmla="*/ 33 w 117"/>
                        <a:gd name="T81" fmla="*/ 30 h 48"/>
                        <a:gd name="T82" fmla="*/ 43 w 117"/>
                        <a:gd name="T83" fmla="*/ 25 h 48"/>
                        <a:gd name="T84" fmla="*/ 53 w 117"/>
                        <a:gd name="T85" fmla="*/ 19 h 48"/>
                        <a:gd name="T86" fmla="*/ 59 w 117"/>
                        <a:gd name="T87" fmla="*/ 16 h 48"/>
                        <a:gd name="T88" fmla="*/ 84 w 117"/>
                        <a:gd name="T89" fmla="*/ 3 h 48"/>
                        <a:gd name="T90" fmla="*/ 88 w 117"/>
                        <a:gd name="T91" fmla="*/ 3 h 48"/>
                        <a:gd name="T92" fmla="*/ 93 w 117"/>
                        <a:gd name="T93" fmla="*/ 6 h 48"/>
                        <a:gd name="T94" fmla="*/ 95 w 117"/>
                        <a:gd name="T95" fmla="*/ 7 h 48"/>
                        <a:gd name="T96" fmla="*/ 98 w 117"/>
                        <a:gd name="T97" fmla="*/ 9 h 48"/>
                        <a:gd name="T98" fmla="*/ 114 w 117"/>
                        <a:gd name="T99" fmla="*/ 17 h 48"/>
                        <a:gd name="T100" fmla="*/ 115 w 117"/>
                        <a:gd name="T101" fmla="*/ 17 h 48"/>
                        <a:gd name="T102" fmla="*/ 107 w 117"/>
                        <a:gd name="T103" fmla="*/ 13 h 48"/>
                        <a:gd name="T104" fmla="*/ 86 w 117"/>
                        <a:gd name="T105" fmla="*/ 2 h 48"/>
                        <a:gd name="T106" fmla="*/ 84 w 117"/>
                        <a:gd name="T107" fmla="*/ 2 h 48"/>
                        <a:gd name="T108" fmla="*/ 31 w 117"/>
                        <a:gd name="T109" fmla="*/ 31 h 48"/>
                        <a:gd name="T110" fmla="*/ 16 w 117"/>
                        <a:gd name="T111" fmla="*/ 39 h 48"/>
                        <a:gd name="T112" fmla="*/ 2 w 117"/>
                        <a:gd name="T113"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 h="48">
                          <a:moveTo>
                            <a:pt x="3" y="48"/>
                          </a:moveTo>
                          <a:cubicBezTo>
                            <a:pt x="3" y="48"/>
                            <a:pt x="3" y="48"/>
                            <a:pt x="3" y="48"/>
                          </a:cubicBezTo>
                          <a:cubicBezTo>
                            <a:pt x="2" y="48"/>
                            <a:pt x="2" y="48"/>
                            <a:pt x="2" y="48"/>
                          </a:cubicBezTo>
                          <a:cubicBezTo>
                            <a:pt x="1" y="48"/>
                            <a:pt x="0" y="47"/>
                            <a:pt x="0" y="46"/>
                          </a:cubicBezTo>
                          <a:cubicBezTo>
                            <a:pt x="0" y="46"/>
                            <a:pt x="1" y="45"/>
                            <a:pt x="2" y="45"/>
                          </a:cubicBezTo>
                          <a:cubicBezTo>
                            <a:pt x="6" y="43"/>
                            <a:pt x="11" y="40"/>
                            <a:pt x="15" y="38"/>
                          </a:cubicBezTo>
                          <a:cubicBezTo>
                            <a:pt x="30" y="29"/>
                            <a:pt x="30" y="29"/>
                            <a:pt x="30" y="29"/>
                          </a:cubicBezTo>
                          <a:cubicBezTo>
                            <a:pt x="48" y="20"/>
                            <a:pt x="66" y="10"/>
                            <a:pt x="83" y="1"/>
                          </a:cubicBezTo>
                          <a:cubicBezTo>
                            <a:pt x="84" y="0"/>
                            <a:pt x="85" y="0"/>
                            <a:pt x="87" y="1"/>
                          </a:cubicBezTo>
                          <a:cubicBezTo>
                            <a:pt x="94" y="4"/>
                            <a:pt x="101" y="8"/>
                            <a:pt x="108" y="12"/>
                          </a:cubicBezTo>
                          <a:cubicBezTo>
                            <a:pt x="115" y="16"/>
                            <a:pt x="115" y="16"/>
                            <a:pt x="115" y="16"/>
                          </a:cubicBezTo>
                          <a:cubicBezTo>
                            <a:pt x="116" y="16"/>
                            <a:pt x="116" y="16"/>
                            <a:pt x="116" y="16"/>
                          </a:cubicBezTo>
                          <a:cubicBezTo>
                            <a:pt x="117" y="17"/>
                            <a:pt x="117" y="17"/>
                            <a:pt x="117" y="17"/>
                          </a:cubicBezTo>
                          <a:cubicBezTo>
                            <a:pt x="116" y="17"/>
                            <a:pt x="116" y="17"/>
                            <a:pt x="116" y="17"/>
                          </a:cubicBezTo>
                          <a:cubicBezTo>
                            <a:pt x="116" y="18"/>
                            <a:pt x="115" y="19"/>
                            <a:pt x="114" y="19"/>
                          </a:cubicBezTo>
                          <a:cubicBezTo>
                            <a:pt x="114" y="19"/>
                            <a:pt x="114" y="19"/>
                            <a:pt x="114" y="19"/>
                          </a:cubicBezTo>
                          <a:cubicBezTo>
                            <a:pt x="114" y="19"/>
                            <a:pt x="114" y="19"/>
                            <a:pt x="114" y="19"/>
                          </a:cubicBezTo>
                          <a:cubicBezTo>
                            <a:pt x="108" y="16"/>
                            <a:pt x="103" y="13"/>
                            <a:pt x="97" y="10"/>
                          </a:cubicBezTo>
                          <a:cubicBezTo>
                            <a:pt x="94" y="8"/>
                            <a:pt x="94" y="8"/>
                            <a:pt x="94" y="8"/>
                          </a:cubicBezTo>
                          <a:cubicBezTo>
                            <a:pt x="93" y="8"/>
                            <a:pt x="93" y="8"/>
                            <a:pt x="92" y="7"/>
                          </a:cubicBezTo>
                          <a:cubicBezTo>
                            <a:pt x="90" y="6"/>
                            <a:pt x="89" y="6"/>
                            <a:pt x="87" y="4"/>
                          </a:cubicBezTo>
                          <a:cubicBezTo>
                            <a:pt x="86" y="4"/>
                            <a:pt x="85" y="3"/>
                            <a:pt x="84" y="4"/>
                          </a:cubicBezTo>
                          <a:cubicBezTo>
                            <a:pt x="78" y="8"/>
                            <a:pt x="69" y="13"/>
                            <a:pt x="60" y="17"/>
                          </a:cubicBezTo>
                          <a:cubicBezTo>
                            <a:pt x="58" y="18"/>
                            <a:pt x="56" y="19"/>
                            <a:pt x="54" y="20"/>
                          </a:cubicBezTo>
                          <a:cubicBezTo>
                            <a:pt x="51" y="22"/>
                            <a:pt x="47" y="24"/>
                            <a:pt x="44" y="26"/>
                          </a:cubicBezTo>
                          <a:cubicBezTo>
                            <a:pt x="41" y="28"/>
                            <a:pt x="37" y="30"/>
                            <a:pt x="34" y="31"/>
                          </a:cubicBezTo>
                          <a:cubicBezTo>
                            <a:pt x="32" y="32"/>
                            <a:pt x="31" y="33"/>
                            <a:pt x="30" y="34"/>
                          </a:cubicBezTo>
                          <a:cubicBezTo>
                            <a:pt x="28" y="35"/>
                            <a:pt x="26" y="36"/>
                            <a:pt x="25" y="36"/>
                          </a:cubicBezTo>
                          <a:cubicBezTo>
                            <a:pt x="21" y="39"/>
                            <a:pt x="17" y="41"/>
                            <a:pt x="13" y="43"/>
                          </a:cubicBezTo>
                          <a:cubicBezTo>
                            <a:pt x="12" y="43"/>
                            <a:pt x="11" y="43"/>
                            <a:pt x="11" y="44"/>
                          </a:cubicBezTo>
                          <a:cubicBezTo>
                            <a:pt x="8" y="45"/>
                            <a:pt x="6" y="46"/>
                            <a:pt x="4" y="48"/>
                          </a:cubicBezTo>
                          <a:lnTo>
                            <a:pt x="3" y="48"/>
                          </a:lnTo>
                          <a:close/>
                          <a:moveTo>
                            <a:pt x="2" y="46"/>
                          </a:moveTo>
                          <a:cubicBezTo>
                            <a:pt x="2" y="47"/>
                            <a:pt x="2" y="47"/>
                            <a:pt x="2" y="47"/>
                          </a:cubicBezTo>
                          <a:cubicBezTo>
                            <a:pt x="3" y="47"/>
                            <a:pt x="3" y="47"/>
                            <a:pt x="3" y="47"/>
                          </a:cubicBezTo>
                          <a:cubicBezTo>
                            <a:pt x="3" y="47"/>
                            <a:pt x="3" y="47"/>
                            <a:pt x="3" y="47"/>
                          </a:cubicBezTo>
                          <a:cubicBezTo>
                            <a:pt x="5" y="45"/>
                            <a:pt x="8" y="44"/>
                            <a:pt x="10" y="43"/>
                          </a:cubicBezTo>
                          <a:cubicBezTo>
                            <a:pt x="11" y="42"/>
                            <a:pt x="11" y="42"/>
                            <a:pt x="12" y="42"/>
                          </a:cubicBezTo>
                          <a:cubicBezTo>
                            <a:pt x="16" y="40"/>
                            <a:pt x="20" y="37"/>
                            <a:pt x="24" y="35"/>
                          </a:cubicBezTo>
                          <a:cubicBezTo>
                            <a:pt x="26" y="34"/>
                            <a:pt x="27" y="33"/>
                            <a:pt x="29" y="32"/>
                          </a:cubicBezTo>
                          <a:cubicBezTo>
                            <a:pt x="30" y="32"/>
                            <a:pt x="32" y="31"/>
                            <a:pt x="33" y="30"/>
                          </a:cubicBezTo>
                          <a:cubicBezTo>
                            <a:pt x="36" y="29"/>
                            <a:pt x="40" y="27"/>
                            <a:pt x="43" y="25"/>
                          </a:cubicBezTo>
                          <a:cubicBezTo>
                            <a:pt x="46" y="23"/>
                            <a:pt x="50" y="21"/>
                            <a:pt x="53" y="19"/>
                          </a:cubicBezTo>
                          <a:cubicBezTo>
                            <a:pt x="55" y="18"/>
                            <a:pt x="57" y="17"/>
                            <a:pt x="59" y="16"/>
                          </a:cubicBezTo>
                          <a:cubicBezTo>
                            <a:pt x="68" y="11"/>
                            <a:pt x="77" y="7"/>
                            <a:pt x="84" y="3"/>
                          </a:cubicBezTo>
                          <a:cubicBezTo>
                            <a:pt x="85" y="2"/>
                            <a:pt x="87" y="2"/>
                            <a:pt x="88" y="3"/>
                          </a:cubicBezTo>
                          <a:cubicBezTo>
                            <a:pt x="89" y="4"/>
                            <a:pt x="91" y="5"/>
                            <a:pt x="93" y="6"/>
                          </a:cubicBezTo>
                          <a:cubicBezTo>
                            <a:pt x="93" y="6"/>
                            <a:pt x="94" y="7"/>
                            <a:pt x="95" y="7"/>
                          </a:cubicBezTo>
                          <a:cubicBezTo>
                            <a:pt x="98" y="9"/>
                            <a:pt x="98" y="9"/>
                            <a:pt x="98" y="9"/>
                          </a:cubicBezTo>
                          <a:cubicBezTo>
                            <a:pt x="103" y="11"/>
                            <a:pt x="109" y="14"/>
                            <a:pt x="114" y="17"/>
                          </a:cubicBezTo>
                          <a:cubicBezTo>
                            <a:pt x="115" y="17"/>
                            <a:pt x="115" y="17"/>
                            <a:pt x="115" y="17"/>
                          </a:cubicBezTo>
                          <a:cubicBezTo>
                            <a:pt x="107" y="13"/>
                            <a:pt x="107" y="13"/>
                            <a:pt x="107" y="13"/>
                          </a:cubicBezTo>
                          <a:cubicBezTo>
                            <a:pt x="100" y="9"/>
                            <a:pt x="93" y="6"/>
                            <a:pt x="86" y="2"/>
                          </a:cubicBezTo>
                          <a:cubicBezTo>
                            <a:pt x="85" y="1"/>
                            <a:pt x="85" y="1"/>
                            <a:pt x="84" y="2"/>
                          </a:cubicBezTo>
                          <a:cubicBezTo>
                            <a:pt x="66" y="12"/>
                            <a:pt x="49" y="21"/>
                            <a:pt x="31" y="31"/>
                          </a:cubicBezTo>
                          <a:cubicBezTo>
                            <a:pt x="16" y="39"/>
                            <a:pt x="16" y="39"/>
                            <a:pt x="16" y="39"/>
                          </a:cubicBezTo>
                          <a:cubicBezTo>
                            <a:pt x="11" y="41"/>
                            <a:pt x="7" y="44"/>
                            <a:pt x="2" y="46"/>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 name="Freeform 259">
                      <a:extLst>
                        <a:ext uri="{FF2B5EF4-FFF2-40B4-BE49-F238E27FC236}">
                          <a16:creationId xmlns:a16="http://schemas.microsoft.com/office/drawing/2014/main" id="{87B4A9E6-F30B-4C83-95D5-D1D5710A20EB}"/>
                        </a:ext>
                      </a:extLst>
                    </p:cNvPr>
                    <p:cNvSpPr>
                      <a:spLocks/>
                    </p:cNvSpPr>
                    <p:nvPr/>
                  </p:nvSpPr>
                  <p:spPr bwMode="auto">
                    <a:xfrm>
                      <a:off x="3549650" y="1835151"/>
                      <a:ext cx="22225" cy="28575"/>
                    </a:xfrm>
                    <a:custGeom>
                      <a:avLst/>
                      <a:gdLst>
                        <a:gd name="T0" fmla="*/ 1 w 7"/>
                        <a:gd name="T1" fmla="*/ 0 h 9"/>
                        <a:gd name="T2" fmla="*/ 7 w 7"/>
                        <a:gd name="T3" fmla="*/ 3 h 9"/>
                        <a:gd name="T4" fmla="*/ 7 w 7"/>
                        <a:gd name="T5" fmla="*/ 5 h 9"/>
                        <a:gd name="T6" fmla="*/ 7 w 7"/>
                        <a:gd name="T7" fmla="*/ 9 h 9"/>
                        <a:gd name="T8" fmla="*/ 5 w 7"/>
                        <a:gd name="T9" fmla="*/ 8 h 9"/>
                        <a:gd name="T10" fmla="*/ 1 w 7"/>
                        <a:gd name="T11" fmla="*/ 3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3" y="1"/>
                            <a:pt x="5" y="2"/>
                            <a:pt x="7" y="3"/>
                          </a:cubicBezTo>
                          <a:cubicBezTo>
                            <a:pt x="7" y="4"/>
                            <a:pt x="7" y="4"/>
                            <a:pt x="7" y="5"/>
                          </a:cubicBezTo>
                          <a:cubicBezTo>
                            <a:pt x="7" y="6"/>
                            <a:pt x="7" y="8"/>
                            <a:pt x="7" y="9"/>
                          </a:cubicBezTo>
                          <a:cubicBezTo>
                            <a:pt x="6" y="9"/>
                            <a:pt x="5" y="9"/>
                            <a:pt x="5" y="8"/>
                          </a:cubicBezTo>
                          <a:cubicBezTo>
                            <a:pt x="2" y="7"/>
                            <a:pt x="0" y="6"/>
                            <a:pt x="1" y="3"/>
                          </a:cubicBezTo>
                          <a:cubicBezTo>
                            <a:pt x="1" y="2"/>
                            <a:pt x="1" y="1"/>
                            <a:pt x="1" y="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4" name="Freeform 260">
                      <a:extLst>
                        <a:ext uri="{FF2B5EF4-FFF2-40B4-BE49-F238E27FC236}">
                          <a16:creationId xmlns:a16="http://schemas.microsoft.com/office/drawing/2014/main" id="{E8C6B051-176B-4DC2-BA03-9582DEF2CF8D}"/>
                        </a:ext>
                      </a:extLst>
                    </p:cNvPr>
                    <p:cNvSpPr>
                      <a:spLocks noEditPoints="1"/>
                    </p:cNvSpPr>
                    <p:nvPr/>
                  </p:nvSpPr>
                  <p:spPr bwMode="auto">
                    <a:xfrm>
                      <a:off x="3546475" y="1831976"/>
                      <a:ext cx="28575" cy="34925"/>
                    </a:xfrm>
                    <a:custGeom>
                      <a:avLst/>
                      <a:gdLst>
                        <a:gd name="T0" fmla="*/ 8 w 9"/>
                        <a:gd name="T1" fmla="*/ 11 h 11"/>
                        <a:gd name="T2" fmla="*/ 6 w 9"/>
                        <a:gd name="T3" fmla="*/ 10 h 11"/>
                        <a:gd name="T4" fmla="*/ 5 w 9"/>
                        <a:gd name="T5" fmla="*/ 10 h 11"/>
                        <a:gd name="T6" fmla="*/ 1 w 9"/>
                        <a:gd name="T7" fmla="*/ 4 h 11"/>
                        <a:gd name="T8" fmla="*/ 1 w 9"/>
                        <a:gd name="T9" fmla="*/ 2 h 11"/>
                        <a:gd name="T10" fmla="*/ 1 w 9"/>
                        <a:gd name="T11" fmla="*/ 1 h 11"/>
                        <a:gd name="T12" fmla="*/ 1 w 9"/>
                        <a:gd name="T13" fmla="*/ 0 h 11"/>
                        <a:gd name="T14" fmla="*/ 2 w 9"/>
                        <a:gd name="T15" fmla="*/ 1 h 11"/>
                        <a:gd name="T16" fmla="*/ 6 w 9"/>
                        <a:gd name="T17" fmla="*/ 3 h 11"/>
                        <a:gd name="T18" fmla="*/ 8 w 9"/>
                        <a:gd name="T19" fmla="*/ 4 h 11"/>
                        <a:gd name="T20" fmla="*/ 9 w 9"/>
                        <a:gd name="T21" fmla="*/ 6 h 11"/>
                        <a:gd name="T22" fmla="*/ 9 w 9"/>
                        <a:gd name="T23" fmla="*/ 9 h 11"/>
                        <a:gd name="T24" fmla="*/ 9 w 9"/>
                        <a:gd name="T25" fmla="*/ 11 h 11"/>
                        <a:gd name="T26" fmla="*/ 8 w 9"/>
                        <a:gd name="T27" fmla="*/ 11 h 11"/>
                        <a:gd name="T28" fmla="*/ 2 w 9"/>
                        <a:gd name="T29" fmla="*/ 2 h 11"/>
                        <a:gd name="T30" fmla="*/ 2 w 9"/>
                        <a:gd name="T31" fmla="*/ 4 h 11"/>
                        <a:gd name="T32" fmla="*/ 6 w 9"/>
                        <a:gd name="T33" fmla="*/ 9 h 11"/>
                        <a:gd name="T34" fmla="*/ 7 w 9"/>
                        <a:gd name="T35" fmla="*/ 9 h 11"/>
                        <a:gd name="T36" fmla="*/ 7 w 9"/>
                        <a:gd name="T37" fmla="*/ 10 h 11"/>
                        <a:gd name="T38" fmla="*/ 8 w 9"/>
                        <a:gd name="T39" fmla="*/ 9 h 11"/>
                        <a:gd name="T40" fmla="*/ 8 w 9"/>
                        <a:gd name="T41" fmla="*/ 6 h 11"/>
                        <a:gd name="T42" fmla="*/ 7 w 9"/>
                        <a:gd name="T43" fmla="*/ 5 h 11"/>
                        <a:gd name="T44" fmla="*/ 6 w 9"/>
                        <a:gd name="T45" fmla="*/ 4 h 11"/>
                        <a:gd name="T46" fmla="*/ 2 w 9"/>
                        <a:gd name="T4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1">
                          <a:moveTo>
                            <a:pt x="8" y="11"/>
                          </a:moveTo>
                          <a:cubicBezTo>
                            <a:pt x="7" y="11"/>
                            <a:pt x="7" y="11"/>
                            <a:pt x="6" y="10"/>
                          </a:cubicBezTo>
                          <a:cubicBezTo>
                            <a:pt x="5" y="10"/>
                            <a:pt x="5" y="10"/>
                            <a:pt x="5" y="10"/>
                          </a:cubicBezTo>
                          <a:cubicBezTo>
                            <a:pt x="3" y="9"/>
                            <a:pt x="0" y="7"/>
                            <a:pt x="1" y="4"/>
                          </a:cubicBezTo>
                          <a:cubicBezTo>
                            <a:pt x="1" y="3"/>
                            <a:pt x="1" y="3"/>
                            <a:pt x="1" y="2"/>
                          </a:cubicBezTo>
                          <a:cubicBezTo>
                            <a:pt x="1" y="1"/>
                            <a:pt x="1" y="1"/>
                            <a:pt x="1" y="1"/>
                          </a:cubicBezTo>
                          <a:cubicBezTo>
                            <a:pt x="1" y="0"/>
                            <a:pt x="1" y="0"/>
                            <a:pt x="1" y="0"/>
                          </a:cubicBezTo>
                          <a:cubicBezTo>
                            <a:pt x="2" y="1"/>
                            <a:pt x="2" y="1"/>
                            <a:pt x="2" y="1"/>
                          </a:cubicBezTo>
                          <a:cubicBezTo>
                            <a:pt x="4" y="1"/>
                            <a:pt x="5" y="2"/>
                            <a:pt x="6" y="3"/>
                          </a:cubicBezTo>
                          <a:cubicBezTo>
                            <a:pt x="7" y="3"/>
                            <a:pt x="7" y="3"/>
                            <a:pt x="8" y="4"/>
                          </a:cubicBezTo>
                          <a:cubicBezTo>
                            <a:pt x="9" y="4"/>
                            <a:pt x="9" y="5"/>
                            <a:pt x="9" y="6"/>
                          </a:cubicBezTo>
                          <a:cubicBezTo>
                            <a:pt x="9" y="7"/>
                            <a:pt x="9" y="8"/>
                            <a:pt x="9" y="9"/>
                          </a:cubicBezTo>
                          <a:cubicBezTo>
                            <a:pt x="9" y="11"/>
                            <a:pt x="9" y="11"/>
                            <a:pt x="9" y="11"/>
                          </a:cubicBezTo>
                          <a:cubicBezTo>
                            <a:pt x="8" y="11"/>
                            <a:pt x="8" y="11"/>
                            <a:pt x="8" y="11"/>
                          </a:cubicBezTo>
                          <a:close/>
                          <a:moveTo>
                            <a:pt x="2" y="2"/>
                          </a:moveTo>
                          <a:cubicBezTo>
                            <a:pt x="2" y="3"/>
                            <a:pt x="2" y="3"/>
                            <a:pt x="2" y="4"/>
                          </a:cubicBezTo>
                          <a:cubicBezTo>
                            <a:pt x="2" y="6"/>
                            <a:pt x="3" y="7"/>
                            <a:pt x="6" y="9"/>
                          </a:cubicBezTo>
                          <a:cubicBezTo>
                            <a:pt x="7" y="9"/>
                            <a:pt x="7" y="9"/>
                            <a:pt x="7" y="9"/>
                          </a:cubicBezTo>
                          <a:cubicBezTo>
                            <a:pt x="7" y="10"/>
                            <a:pt x="7" y="10"/>
                            <a:pt x="7" y="10"/>
                          </a:cubicBezTo>
                          <a:cubicBezTo>
                            <a:pt x="8" y="9"/>
                            <a:pt x="8" y="9"/>
                            <a:pt x="8" y="9"/>
                          </a:cubicBezTo>
                          <a:cubicBezTo>
                            <a:pt x="8" y="8"/>
                            <a:pt x="8" y="7"/>
                            <a:pt x="8" y="6"/>
                          </a:cubicBezTo>
                          <a:cubicBezTo>
                            <a:pt x="8" y="5"/>
                            <a:pt x="8" y="5"/>
                            <a:pt x="7" y="5"/>
                          </a:cubicBezTo>
                          <a:cubicBezTo>
                            <a:pt x="7" y="5"/>
                            <a:pt x="6" y="4"/>
                            <a:pt x="6" y="4"/>
                          </a:cubicBezTo>
                          <a:cubicBezTo>
                            <a:pt x="5" y="3"/>
                            <a:pt x="4" y="3"/>
                            <a:pt x="2"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5" name="Freeform 261">
                      <a:extLst>
                        <a:ext uri="{FF2B5EF4-FFF2-40B4-BE49-F238E27FC236}">
                          <a16:creationId xmlns:a16="http://schemas.microsoft.com/office/drawing/2014/main" id="{E869536E-1754-4EFA-AA45-C49BC9620719}"/>
                        </a:ext>
                      </a:extLst>
                    </p:cNvPr>
                    <p:cNvSpPr>
                      <a:spLocks/>
                    </p:cNvSpPr>
                    <p:nvPr/>
                  </p:nvSpPr>
                  <p:spPr bwMode="auto">
                    <a:xfrm>
                      <a:off x="3822700" y="1854201"/>
                      <a:ext cx="22225" cy="15875"/>
                    </a:xfrm>
                    <a:custGeom>
                      <a:avLst/>
                      <a:gdLst>
                        <a:gd name="T0" fmla="*/ 1 w 7"/>
                        <a:gd name="T1" fmla="*/ 1 h 5"/>
                        <a:gd name="T2" fmla="*/ 7 w 7"/>
                        <a:gd name="T3" fmla="*/ 2 h 5"/>
                        <a:gd name="T4" fmla="*/ 2 w 7"/>
                        <a:gd name="T5" fmla="*/ 5 h 5"/>
                        <a:gd name="T6" fmla="*/ 0 w 7"/>
                        <a:gd name="T7" fmla="*/ 2 h 5"/>
                        <a:gd name="T8" fmla="*/ 1 w 7"/>
                        <a:gd name="T9" fmla="*/ 1 h 5"/>
                      </a:gdLst>
                      <a:ahLst/>
                      <a:cxnLst>
                        <a:cxn ang="0">
                          <a:pos x="T0" y="T1"/>
                        </a:cxn>
                        <a:cxn ang="0">
                          <a:pos x="T2" y="T3"/>
                        </a:cxn>
                        <a:cxn ang="0">
                          <a:pos x="T4" y="T5"/>
                        </a:cxn>
                        <a:cxn ang="0">
                          <a:pos x="T6" y="T7"/>
                        </a:cxn>
                        <a:cxn ang="0">
                          <a:pos x="T8" y="T9"/>
                        </a:cxn>
                      </a:cxnLst>
                      <a:rect l="0" t="0" r="r" b="b"/>
                      <a:pathLst>
                        <a:path w="7" h="5">
                          <a:moveTo>
                            <a:pt x="1" y="1"/>
                          </a:moveTo>
                          <a:cubicBezTo>
                            <a:pt x="3" y="0"/>
                            <a:pt x="6" y="0"/>
                            <a:pt x="7" y="2"/>
                          </a:cubicBezTo>
                          <a:cubicBezTo>
                            <a:pt x="7" y="5"/>
                            <a:pt x="5" y="5"/>
                            <a:pt x="2" y="5"/>
                          </a:cubicBezTo>
                          <a:cubicBezTo>
                            <a:pt x="1" y="4"/>
                            <a:pt x="0" y="4"/>
                            <a:pt x="0" y="2"/>
                          </a:cubicBezTo>
                          <a:cubicBezTo>
                            <a:pt x="0" y="2"/>
                            <a:pt x="1" y="1"/>
                            <a:pt x="1"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6" name="Freeform 262">
                      <a:extLst>
                        <a:ext uri="{FF2B5EF4-FFF2-40B4-BE49-F238E27FC236}">
                          <a16:creationId xmlns:a16="http://schemas.microsoft.com/office/drawing/2014/main" id="{80731AF1-07A9-498B-B80A-9CEA2D7005B8}"/>
                        </a:ext>
                      </a:extLst>
                    </p:cNvPr>
                    <p:cNvSpPr>
                      <a:spLocks noEditPoints="1"/>
                    </p:cNvSpPr>
                    <p:nvPr/>
                  </p:nvSpPr>
                  <p:spPr bwMode="auto">
                    <a:xfrm>
                      <a:off x="3819525" y="1851026"/>
                      <a:ext cx="28575" cy="22225"/>
                    </a:xfrm>
                    <a:custGeom>
                      <a:avLst/>
                      <a:gdLst>
                        <a:gd name="T0" fmla="*/ 5 w 9"/>
                        <a:gd name="T1" fmla="*/ 7 h 7"/>
                        <a:gd name="T2" fmla="*/ 3 w 9"/>
                        <a:gd name="T3" fmla="*/ 6 h 7"/>
                        <a:gd name="T4" fmla="*/ 3 w 9"/>
                        <a:gd name="T5" fmla="*/ 6 h 7"/>
                        <a:gd name="T6" fmla="*/ 0 w 9"/>
                        <a:gd name="T7" fmla="*/ 3 h 7"/>
                        <a:gd name="T8" fmla="*/ 0 w 9"/>
                        <a:gd name="T9" fmla="*/ 3 h 7"/>
                        <a:gd name="T10" fmla="*/ 2 w 9"/>
                        <a:gd name="T11" fmla="*/ 2 h 7"/>
                        <a:gd name="T12" fmla="*/ 9 w 9"/>
                        <a:gd name="T13" fmla="*/ 3 h 7"/>
                        <a:gd name="T14" fmla="*/ 9 w 9"/>
                        <a:gd name="T15" fmla="*/ 3 h 7"/>
                        <a:gd name="T16" fmla="*/ 9 w 9"/>
                        <a:gd name="T17" fmla="*/ 3 h 7"/>
                        <a:gd name="T18" fmla="*/ 5 w 9"/>
                        <a:gd name="T19" fmla="*/ 7 h 7"/>
                        <a:gd name="T20" fmla="*/ 3 w 9"/>
                        <a:gd name="T21" fmla="*/ 5 h 7"/>
                        <a:gd name="T22" fmla="*/ 8 w 9"/>
                        <a:gd name="T23" fmla="*/ 3 h 7"/>
                        <a:gd name="T24" fmla="*/ 2 w 9"/>
                        <a:gd name="T25" fmla="*/ 3 h 7"/>
                        <a:gd name="T26" fmla="*/ 1 w 9"/>
                        <a:gd name="T27" fmla="*/ 3 h 7"/>
                        <a:gd name="T28" fmla="*/ 3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5" y="7"/>
                          </a:moveTo>
                          <a:cubicBezTo>
                            <a:pt x="4" y="7"/>
                            <a:pt x="4" y="6"/>
                            <a:pt x="3" y="6"/>
                          </a:cubicBezTo>
                          <a:cubicBezTo>
                            <a:pt x="3" y="6"/>
                            <a:pt x="3" y="6"/>
                            <a:pt x="3" y="6"/>
                          </a:cubicBezTo>
                          <a:cubicBezTo>
                            <a:pt x="2" y="6"/>
                            <a:pt x="0" y="5"/>
                            <a:pt x="0" y="3"/>
                          </a:cubicBezTo>
                          <a:cubicBezTo>
                            <a:pt x="0" y="3"/>
                            <a:pt x="0" y="3"/>
                            <a:pt x="0" y="3"/>
                          </a:cubicBezTo>
                          <a:cubicBezTo>
                            <a:pt x="2" y="2"/>
                            <a:pt x="2" y="2"/>
                            <a:pt x="2" y="2"/>
                          </a:cubicBezTo>
                          <a:cubicBezTo>
                            <a:pt x="4" y="1"/>
                            <a:pt x="7" y="0"/>
                            <a:pt x="9" y="3"/>
                          </a:cubicBezTo>
                          <a:cubicBezTo>
                            <a:pt x="9" y="3"/>
                            <a:pt x="9" y="3"/>
                            <a:pt x="9" y="3"/>
                          </a:cubicBezTo>
                          <a:cubicBezTo>
                            <a:pt x="9" y="3"/>
                            <a:pt x="9" y="3"/>
                            <a:pt x="9" y="3"/>
                          </a:cubicBezTo>
                          <a:cubicBezTo>
                            <a:pt x="8" y="6"/>
                            <a:pt x="7" y="7"/>
                            <a:pt x="5" y="7"/>
                          </a:cubicBezTo>
                          <a:close/>
                          <a:moveTo>
                            <a:pt x="3" y="5"/>
                          </a:moveTo>
                          <a:cubicBezTo>
                            <a:pt x="6" y="6"/>
                            <a:pt x="7" y="5"/>
                            <a:pt x="8" y="3"/>
                          </a:cubicBezTo>
                          <a:cubicBezTo>
                            <a:pt x="6" y="2"/>
                            <a:pt x="5" y="2"/>
                            <a:pt x="2" y="3"/>
                          </a:cubicBezTo>
                          <a:cubicBezTo>
                            <a:pt x="1" y="3"/>
                            <a:pt x="1" y="3"/>
                            <a:pt x="1" y="3"/>
                          </a:cubicBezTo>
                          <a:cubicBezTo>
                            <a:pt x="1" y="4"/>
                            <a:pt x="2" y="5"/>
                            <a:pt x="3" y="5"/>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7" name="Freeform 263">
                      <a:extLst>
                        <a:ext uri="{FF2B5EF4-FFF2-40B4-BE49-F238E27FC236}">
                          <a16:creationId xmlns:a16="http://schemas.microsoft.com/office/drawing/2014/main" id="{8EC01891-4FEA-4E76-870B-6F5AE7B8101F}"/>
                        </a:ext>
                      </a:extLst>
                    </p:cNvPr>
                    <p:cNvSpPr>
                      <a:spLocks/>
                    </p:cNvSpPr>
                    <p:nvPr/>
                  </p:nvSpPr>
                  <p:spPr bwMode="auto">
                    <a:xfrm>
                      <a:off x="3546475" y="1831976"/>
                      <a:ext cx="25400" cy="38100"/>
                    </a:xfrm>
                    <a:custGeom>
                      <a:avLst/>
                      <a:gdLst>
                        <a:gd name="T0" fmla="*/ 2 w 8"/>
                        <a:gd name="T1" fmla="*/ 1 h 12"/>
                        <a:gd name="T2" fmla="*/ 2 w 8"/>
                        <a:gd name="T3" fmla="*/ 4 h 12"/>
                        <a:gd name="T4" fmla="*/ 6 w 8"/>
                        <a:gd name="T5" fmla="*/ 9 h 12"/>
                        <a:gd name="T6" fmla="*/ 8 w 8"/>
                        <a:gd name="T7" fmla="*/ 10 h 12"/>
                        <a:gd name="T8" fmla="*/ 7 w 8"/>
                        <a:gd name="T9" fmla="*/ 11 h 12"/>
                        <a:gd name="T10" fmla="*/ 1 w 8"/>
                        <a:gd name="T11" fmla="*/ 8 h 12"/>
                        <a:gd name="T12" fmla="*/ 0 w 8"/>
                        <a:gd name="T13" fmla="*/ 7 h 12"/>
                        <a:gd name="T14" fmla="*/ 1 w 8"/>
                        <a:gd name="T15" fmla="*/ 2 h 12"/>
                        <a:gd name="T16" fmla="*/ 2 w 8"/>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2" y="1"/>
                          </a:moveTo>
                          <a:cubicBezTo>
                            <a:pt x="2" y="2"/>
                            <a:pt x="2" y="3"/>
                            <a:pt x="2" y="4"/>
                          </a:cubicBezTo>
                          <a:cubicBezTo>
                            <a:pt x="1" y="7"/>
                            <a:pt x="3" y="8"/>
                            <a:pt x="6" y="9"/>
                          </a:cubicBezTo>
                          <a:cubicBezTo>
                            <a:pt x="6" y="10"/>
                            <a:pt x="7" y="10"/>
                            <a:pt x="8" y="10"/>
                          </a:cubicBezTo>
                          <a:cubicBezTo>
                            <a:pt x="8" y="11"/>
                            <a:pt x="8" y="12"/>
                            <a:pt x="7" y="11"/>
                          </a:cubicBezTo>
                          <a:cubicBezTo>
                            <a:pt x="5" y="10"/>
                            <a:pt x="3" y="9"/>
                            <a:pt x="1" y="8"/>
                          </a:cubicBezTo>
                          <a:cubicBezTo>
                            <a:pt x="1" y="8"/>
                            <a:pt x="0" y="7"/>
                            <a:pt x="0" y="7"/>
                          </a:cubicBezTo>
                          <a:cubicBezTo>
                            <a:pt x="0" y="5"/>
                            <a:pt x="0" y="3"/>
                            <a:pt x="1" y="2"/>
                          </a:cubicBezTo>
                          <a:cubicBezTo>
                            <a:pt x="1" y="0"/>
                            <a:pt x="1" y="1"/>
                            <a:pt x="2"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8" name="Freeform 264">
                      <a:extLst>
                        <a:ext uri="{FF2B5EF4-FFF2-40B4-BE49-F238E27FC236}">
                          <a16:creationId xmlns:a16="http://schemas.microsoft.com/office/drawing/2014/main" id="{8AAD1D4E-DF3D-4507-9B62-E9934F10E0A8}"/>
                        </a:ext>
                      </a:extLst>
                    </p:cNvPr>
                    <p:cNvSpPr>
                      <a:spLocks noEditPoints="1"/>
                    </p:cNvSpPr>
                    <p:nvPr/>
                  </p:nvSpPr>
                  <p:spPr bwMode="auto">
                    <a:xfrm>
                      <a:off x="3546475" y="1831976"/>
                      <a:ext cx="28575" cy="38100"/>
                    </a:xfrm>
                    <a:custGeom>
                      <a:avLst/>
                      <a:gdLst>
                        <a:gd name="T0" fmla="*/ 8 w 9"/>
                        <a:gd name="T1" fmla="*/ 12 h 12"/>
                        <a:gd name="T2" fmla="*/ 7 w 9"/>
                        <a:gd name="T3" fmla="*/ 12 h 12"/>
                        <a:gd name="T4" fmla="*/ 3 w 9"/>
                        <a:gd name="T5" fmla="*/ 10 h 12"/>
                        <a:gd name="T6" fmla="*/ 1 w 9"/>
                        <a:gd name="T7" fmla="*/ 8 h 12"/>
                        <a:gd name="T8" fmla="*/ 0 w 9"/>
                        <a:gd name="T9" fmla="*/ 7 h 12"/>
                        <a:gd name="T10" fmla="*/ 0 w 9"/>
                        <a:gd name="T11" fmla="*/ 5 h 12"/>
                        <a:gd name="T12" fmla="*/ 0 w 9"/>
                        <a:gd name="T13" fmla="*/ 2 h 12"/>
                        <a:gd name="T14" fmla="*/ 1 w 9"/>
                        <a:gd name="T15" fmla="*/ 0 h 12"/>
                        <a:gd name="T16" fmla="*/ 2 w 9"/>
                        <a:gd name="T17" fmla="*/ 1 h 12"/>
                        <a:gd name="T18" fmla="*/ 2 w 9"/>
                        <a:gd name="T19" fmla="*/ 1 h 12"/>
                        <a:gd name="T20" fmla="*/ 2 w 9"/>
                        <a:gd name="T21" fmla="*/ 1 h 12"/>
                        <a:gd name="T22" fmla="*/ 2 w 9"/>
                        <a:gd name="T23" fmla="*/ 2 h 12"/>
                        <a:gd name="T24" fmla="*/ 2 w 9"/>
                        <a:gd name="T25" fmla="*/ 4 h 12"/>
                        <a:gd name="T26" fmla="*/ 6 w 9"/>
                        <a:gd name="T27" fmla="*/ 9 h 12"/>
                        <a:gd name="T28" fmla="*/ 7 w 9"/>
                        <a:gd name="T29" fmla="*/ 9 h 12"/>
                        <a:gd name="T30" fmla="*/ 8 w 9"/>
                        <a:gd name="T31" fmla="*/ 10 h 12"/>
                        <a:gd name="T32" fmla="*/ 9 w 9"/>
                        <a:gd name="T33" fmla="*/ 10 h 12"/>
                        <a:gd name="T34" fmla="*/ 9 w 9"/>
                        <a:gd name="T35" fmla="*/ 10 h 12"/>
                        <a:gd name="T36" fmla="*/ 9 w 9"/>
                        <a:gd name="T37" fmla="*/ 11 h 12"/>
                        <a:gd name="T38" fmla="*/ 8 w 9"/>
                        <a:gd name="T39" fmla="*/ 12 h 12"/>
                        <a:gd name="T40" fmla="*/ 1 w 9"/>
                        <a:gd name="T41" fmla="*/ 7 h 12"/>
                        <a:gd name="T42" fmla="*/ 1 w 9"/>
                        <a:gd name="T43" fmla="*/ 7 h 12"/>
                        <a:gd name="T44" fmla="*/ 1 w 9"/>
                        <a:gd name="T45" fmla="*/ 7 h 12"/>
                        <a:gd name="T46" fmla="*/ 2 w 9"/>
                        <a:gd name="T47" fmla="*/ 7 h 12"/>
                        <a:gd name="T48" fmla="*/ 1 w 9"/>
                        <a:gd name="T4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2">
                          <a:moveTo>
                            <a:pt x="8" y="12"/>
                          </a:moveTo>
                          <a:cubicBezTo>
                            <a:pt x="7" y="12"/>
                            <a:pt x="7" y="12"/>
                            <a:pt x="7" y="12"/>
                          </a:cubicBezTo>
                          <a:cubicBezTo>
                            <a:pt x="6" y="11"/>
                            <a:pt x="4" y="10"/>
                            <a:pt x="3" y="10"/>
                          </a:cubicBezTo>
                          <a:cubicBezTo>
                            <a:pt x="2" y="9"/>
                            <a:pt x="2" y="9"/>
                            <a:pt x="1" y="8"/>
                          </a:cubicBezTo>
                          <a:cubicBezTo>
                            <a:pt x="0" y="8"/>
                            <a:pt x="0" y="7"/>
                            <a:pt x="0" y="7"/>
                          </a:cubicBezTo>
                          <a:cubicBezTo>
                            <a:pt x="0" y="6"/>
                            <a:pt x="0" y="5"/>
                            <a:pt x="0" y="5"/>
                          </a:cubicBezTo>
                          <a:cubicBezTo>
                            <a:pt x="0" y="4"/>
                            <a:pt x="0" y="3"/>
                            <a:pt x="0" y="2"/>
                          </a:cubicBezTo>
                          <a:cubicBezTo>
                            <a:pt x="0" y="1"/>
                            <a:pt x="0" y="0"/>
                            <a:pt x="1" y="0"/>
                          </a:cubicBezTo>
                          <a:cubicBezTo>
                            <a:pt x="1" y="0"/>
                            <a:pt x="2" y="1"/>
                            <a:pt x="2" y="1"/>
                          </a:cubicBezTo>
                          <a:cubicBezTo>
                            <a:pt x="2" y="1"/>
                            <a:pt x="2" y="1"/>
                            <a:pt x="2" y="1"/>
                          </a:cubicBezTo>
                          <a:cubicBezTo>
                            <a:pt x="2" y="1"/>
                            <a:pt x="2" y="1"/>
                            <a:pt x="2" y="1"/>
                          </a:cubicBezTo>
                          <a:cubicBezTo>
                            <a:pt x="2" y="2"/>
                            <a:pt x="2" y="2"/>
                            <a:pt x="2" y="2"/>
                          </a:cubicBezTo>
                          <a:cubicBezTo>
                            <a:pt x="2" y="3"/>
                            <a:pt x="3" y="3"/>
                            <a:pt x="2" y="4"/>
                          </a:cubicBezTo>
                          <a:cubicBezTo>
                            <a:pt x="2" y="6"/>
                            <a:pt x="3" y="7"/>
                            <a:pt x="6" y="9"/>
                          </a:cubicBezTo>
                          <a:cubicBezTo>
                            <a:pt x="7" y="9"/>
                            <a:pt x="7" y="9"/>
                            <a:pt x="7" y="9"/>
                          </a:cubicBezTo>
                          <a:cubicBezTo>
                            <a:pt x="7" y="9"/>
                            <a:pt x="8" y="10"/>
                            <a:pt x="8" y="10"/>
                          </a:cubicBezTo>
                          <a:cubicBezTo>
                            <a:pt x="9" y="10"/>
                            <a:pt x="9" y="10"/>
                            <a:pt x="9" y="10"/>
                          </a:cubicBezTo>
                          <a:cubicBezTo>
                            <a:pt x="9" y="10"/>
                            <a:pt x="9" y="10"/>
                            <a:pt x="9" y="10"/>
                          </a:cubicBezTo>
                          <a:cubicBezTo>
                            <a:pt x="9" y="11"/>
                            <a:pt x="9" y="11"/>
                            <a:pt x="9" y="11"/>
                          </a:cubicBezTo>
                          <a:cubicBezTo>
                            <a:pt x="9" y="11"/>
                            <a:pt x="9" y="12"/>
                            <a:pt x="8" y="12"/>
                          </a:cubicBezTo>
                          <a:close/>
                          <a:moveTo>
                            <a:pt x="1" y="7"/>
                          </a:moveTo>
                          <a:cubicBezTo>
                            <a:pt x="1" y="7"/>
                            <a:pt x="1" y="7"/>
                            <a:pt x="1" y="7"/>
                          </a:cubicBezTo>
                          <a:cubicBezTo>
                            <a:pt x="1" y="7"/>
                            <a:pt x="1" y="7"/>
                            <a:pt x="1" y="7"/>
                          </a:cubicBezTo>
                          <a:cubicBezTo>
                            <a:pt x="2" y="7"/>
                            <a:pt x="2" y="7"/>
                            <a:pt x="2" y="7"/>
                          </a:cubicBezTo>
                          <a:lnTo>
                            <a:pt x="1" y="7"/>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9" name="Rectangle 265">
                      <a:extLst>
                        <a:ext uri="{FF2B5EF4-FFF2-40B4-BE49-F238E27FC236}">
                          <a16:creationId xmlns:a16="http://schemas.microsoft.com/office/drawing/2014/main" id="{E6966567-7D90-46EC-A358-DCBFD83D59FA}"/>
                        </a:ext>
                      </a:extLst>
                    </p:cNvPr>
                    <p:cNvSpPr>
                      <a:spLocks noChangeArrowheads="1"/>
                    </p:cNvSpPr>
                    <p:nvPr/>
                  </p:nvSpPr>
                  <p:spPr bwMode="auto">
                    <a:xfrm>
                      <a:off x="3597275" y="1835151"/>
                      <a:ext cx="1588" cy="1588"/>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0" name="Freeform 266">
                      <a:extLst>
                        <a:ext uri="{FF2B5EF4-FFF2-40B4-BE49-F238E27FC236}">
                          <a16:creationId xmlns:a16="http://schemas.microsoft.com/office/drawing/2014/main" id="{B63D533A-183E-48FF-876F-E75EC590F98D}"/>
                        </a:ext>
                      </a:extLst>
                    </p:cNvPr>
                    <p:cNvSpPr>
                      <a:spLocks/>
                    </p:cNvSpPr>
                    <p:nvPr/>
                  </p:nvSpPr>
                  <p:spPr bwMode="auto">
                    <a:xfrm>
                      <a:off x="3594100" y="1831976"/>
                      <a:ext cx="3175" cy="3175"/>
                    </a:xfrm>
                    <a:custGeom>
                      <a:avLst/>
                      <a:gdLst>
                        <a:gd name="T0" fmla="*/ 2 w 2"/>
                        <a:gd name="T1" fmla="*/ 2 h 2"/>
                        <a:gd name="T2" fmla="*/ 0 w 2"/>
                        <a:gd name="T3" fmla="*/ 2 h 2"/>
                        <a:gd name="T4" fmla="*/ 0 w 2"/>
                        <a:gd name="T5" fmla="*/ 2 h 2"/>
                        <a:gd name="T6" fmla="*/ 0 w 2"/>
                        <a:gd name="T7" fmla="*/ 2 h 2"/>
                        <a:gd name="T8" fmla="*/ 0 w 2"/>
                        <a:gd name="T9" fmla="*/ 2 h 2"/>
                        <a:gd name="T10" fmla="*/ 0 w 2"/>
                        <a:gd name="T11" fmla="*/ 0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0" y="2"/>
                          </a:lnTo>
                          <a:lnTo>
                            <a:pt x="0" y="2"/>
                          </a:lnTo>
                          <a:lnTo>
                            <a:pt x="0" y="2"/>
                          </a:lnTo>
                          <a:lnTo>
                            <a:pt x="0" y="2"/>
                          </a:lnTo>
                          <a:lnTo>
                            <a:pt x="0" y="0"/>
                          </a:lnTo>
                          <a:lnTo>
                            <a:pt x="2" y="2"/>
                          </a:lnTo>
                          <a:lnTo>
                            <a:pt x="2" y="2"/>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1" name="Freeform 267">
                      <a:extLst>
                        <a:ext uri="{FF2B5EF4-FFF2-40B4-BE49-F238E27FC236}">
                          <a16:creationId xmlns:a16="http://schemas.microsoft.com/office/drawing/2014/main" id="{9CD8BEB7-51D1-4ED7-AED4-B34F36BC23ED}"/>
                        </a:ext>
                      </a:extLst>
                    </p:cNvPr>
                    <p:cNvSpPr>
                      <a:spLocks/>
                    </p:cNvSpPr>
                    <p:nvPr/>
                  </p:nvSpPr>
                  <p:spPr bwMode="auto">
                    <a:xfrm>
                      <a:off x="3524250" y="2006601"/>
                      <a:ext cx="25400" cy="15875"/>
                    </a:xfrm>
                    <a:custGeom>
                      <a:avLst/>
                      <a:gdLst>
                        <a:gd name="T0" fmla="*/ 4 w 8"/>
                        <a:gd name="T1" fmla="*/ 5 h 5"/>
                        <a:gd name="T2" fmla="*/ 1 w 8"/>
                        <a:gd name="T3" fmla="*/ 4 h 5"/>
                        <a:gd name="T4" fmla="*/ 0 w 8"/>
                        <a:gd name="T5" fmla="*/ 2 h 5"/>
                        <a:gd name="T6" fmla="*/ 5 w 8"/>
                        <a:gd name="T7" fmla="*/ 0 h 5"/>
                        <a:gd name="T8" fmla="*/ 7 w 8"/>
                        <a:gd name="T9" fmla="*/ 4 h 5"/>
                        <a:gd name="T10" fmla="*/ 4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4" y="5"/>
                          </a:moveTo>
                          <a:cubicBezTo>
                            <a:pt x="3" y="4"/>
                            <a:pt x="2" y="5"/>
                            <a:pt x="1" y="4"/>
                          </a:cubicBezTo>
                          <a:cubicBezTo>
                            <a:pt x="0" y="4"/>
                            <a:pt x="0" y="3"/>
                            <a:pt x="0" y="2"/>
                          </a:cubicBezTo>
                          <a:cubicBezTo>
                            <a:pt x="0" y="1"/>
                            <a:pt x="3" y="0"/>
                            <a:pt x="5" y="0"/>
                          </a:cubicBezTo>
                          <a:cubicBezTo>
                            <a:pt x="7" y="1"/>
                            <a:pt x="8" y="2"/>
                            <a:pt x="7" y="4"/>
                          </a:cubicBezTo>
                          <a:cubicBezTo>
                            <a:pt x="6" y="4"/>
                            <a:pt x="5" y="4"/>
                            <a:pt x="4" y="5"/>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2" name="Freeform 268">
                      <a:extLst>
                        <a:ext uri="{FF2B5EF4-FFF2-40B4-BE49-F238E27FC236}">
                          <a16:creationId xmlns:a16="http://schemas.microsoft.com/office/drawing/2014/main" id="{C68E92E0-A04F-4AC4-981A-67383FE5F785}"/>
                        </a:ext>
                      </a:extLst>
                    </p:cNvPr>
                    <p:cNvSpPr>
                      <a:spLocks noEditPoints="1"/>
                    </p:cNvSpPr>
                    <p:nvPr/>
                  </p:nvSpPr>
                  <p:spPr bwMode="auto">
                    <a:xfrm>
                      <a:off x="3521075" y="2003426"/>
                      <a:ext cx="28575" cy="19050"/>
                    </a:xfrm>
                    <a:custGeom>
                      <a:avLst/>
                      <a:gdLst>
                        <a:gd name="T0" fmla="*/ 3 w 9"/>
                        <a:gd name="T1" fmla="*/ 6 h 6"/>
                        <a:gd name="T2" fmla="*/ 1 w 9"/>
                        <a:gd name="T3" fmla="*/ 6 h 6"/>
                        <a:gd name="T4" fmla="*/ 0 w 9"/>
                        <a:gd name="T5" fmla="*/ 3 h 6"/>
                        <a:gd name="T6" fmla="*/ 2 w 9"/>
                        <a:gd name="T7" fmla="*/ 1 h 6"/>
                        <a:gd name="T8" fmla="*/ 6 w 9"/>
                        <a:gd name="T9" fmla="*/ 1 h 6"/>
                        <a:gd name="T10" fmla="*/ 9 w 9"/>
                        <a:gd name="T11" fmla="*/ 2 h 6"/>
                        <a:gd name="T12" fmla="*/ 9 w 9"/>
                        <a:gd name="T13" fmla="*/ 5 h 6"/>
                        <a:gd name="T14" fmla="*/ 8 w 9"/>
                        <a:gd name="T15" fmla="*/ 5 h 6"/>
                        <a:gd name="T16" fmla="*/ 5 w 9"/>
                        <a:gd name="T17" fmla="*/ 6 h 6"/>
                        <a:gd name="T18" fmla="*/ 5 w 9"/>
                        <a:gd name="T19" fmla="*/ 6 h 6"/>
                        <a:gd name="T20" fmla="*/ 4 w 9"/>
                        <a:gd name="T21" fmla="*/ 6 h 6"/>
                        <a:gd name="T22" fmla="*/ 3 w 9"/>
                        <a:gd name="T23" fmla="*/ 6 h 6"/>
                        <a:gd name="T24" fmla="*/ 5 w 9"/>
                        <a:gd name="T25" fmla="*/ 2 h 6"/>
                        <a:gd name="T26" fmla="*/ 3 w 9"/>
                        <a:gd name="T27" fmla="*/ 2 h 6"/>
                        <a:gd name="T28" fmla="*/ 2 w 9"/>
                        <a:gd name="T29" fmla="*/ 3 h 6"/>
                        <a:gd name="T30" fmla="*/ 2 w 9"/>
                        <a:gd name="T31" fmla="*/ 5 h 6"/>
                        <a:gd name="T32" fmla="*/ 4 w 9"/>
                        <a:gd name="T33" fmla="*/ 5 h 6"/>
                        <a:gd name="T34" fmla="*/ 5 w 9"/>
                        <a:gd name="T35" fmla="*/ 5 h 6"/>
                        <a:gd name="T36" fmla="*/ 7 w 9"/>
                        <a:gd name="T37" fmla="*/ 4 h 6"/>
                        <a:gd name="T38" fmla="*/ 8 w 9"/>
                        <a:gd name="T39" fmla="*/ 3 h 6"/>
                        <a:gd name="T40" fmla="*/ 6 w 9"/>
                        <a:gd name="T41" fmla="*/ 2 h 6"/>
                        <a:gd name="T42" fmla="*/ 5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3" y="6"/>
                          </a:moveTo>
                          <a:cubicBezTo>
                            <a:pt x="3" y="6"/>
                            <a:pt x="2" y="6"/>
                            <a:pt x="1" y="6"/>
                          </a:cubicBezTo>
                          <a:cubicBezTo>
                            <a:pt x="1" y="5"/>
                            <a:pt x="0" y="4"/>
                            <a:pt x="0" y="3"/>
                          </a:cubicBezTo>
                          <a:cubicBezTo>
                            <a:pt x="1" y="2"/>
                            <a:pt x="1" y="2"/>
                            <a:pt x="2" y="1"/>
                          </a:cubicBezTo>
                          <a:cubicBezTo>
                            <a:pt x="3" y="0"/>
                            <a:pt x="5" y="0"/>
                            <a:pt x="6" y="1"/>
                          </a:cubicBezTo>
                          <a:cubicBezTo>
                            <a:pt x="8" y="1"/>
                            <a:pt x="8" y="2"/>
                            <a:pt x="9" y="2"/>
                          </a:cubicBezTo>
                          <a:cubicBezTo>
                            <a:pt x="9" y="3"/>
                            <a:pt x="9" y="4"/>
                            <a:pt x="9" y="5"/>
                          </a:cubicBezTo>
                          <a:cubicBezTo>
                            <a:pt x="8" y="5"/>
                            <a:pt x="8" y="5"/>
                            <a:pt x="8" y="5"/>
                          </a:cubicBezTo>
                          <a:cubicBezTo>
                            <a:pt x="5" y="6"/>
                            <a:pt x="5" y="6"/>
                            <a:pt x="5" y="6"/>
                          </a:cubicBezTo>
                          <a:cubicBezTo>
                            <a:pt x="5" y="6"/>
                            <a:pt x="5" y="6"/>
                            <a:pt x="5" y="6"/>
                          </a:cubicBezTo>
                          <a:cubicBezTo>
                            <a:pt x="4" y="6"/>
                            <a:pt x="4" y="6"/>
                            <a:pt x="4" y="6"/>
                          </a:cubicBezTo>
                          <a:lnTo>
                            <a:pt x="3" y="6"/>
                          </a:lnTo>
                          <a:close/>
                          <a:moveTo>
                            <a:pt x="5" y="2"/>
                          </a:moveTo>
                          <a:cubicBezTo>
                            <a:pt x="4" y="2"/>
                            <a:pt x="3" y="2"/>
                            <a:pt x="3" y="2"/>
                          </a:cubicBezTo>
                          <a:cubicBezTo>
                            <a:pt x="2" y="3"/>
                            <a:pt x="2" y="3"/>
                            <a:pt x="2" y="3"/>
                          </a:cubicBezTo>
                          <a:cubicBezTo>
                            <a:pt x="2" y="4"/>
                            <a:pt x="2" y="4"/>
                            <a:pt x="2" y="5"/>
                          </a:cubicBezTo>
                          <a:cubicBezTo>
                            <a:pt x="3" y="5"/>
                            <a:pt x="3" y="5"/>
                            <a:pt x="4" y="5"/>
                          </a:cubicBezTo>
                          <a:cubicBezTo>
                            <a:pt x="4" y="5"/>
                            <a:pt x="5" y="5"/>
                            <a:pt x="5" y="5"/>
                          </a:cubicBezTo>
                          <a:cubicBezTo>
                            <a:pt x="7" y="4"/>
                            <a:pt x="7" y="4"/>
                            <a:pt x="7" y="4"/>
                          </a:cubicBezTo>
                          <a:cubicBezTo>
                            <a:pt x="8" y="4"/>
                            <a:pt x="8" y="3"/>
                            <a:pt x="8" y="3"/>
                          </a:cubicBezTo>
                          <a:cubicBezTo>
                            <a:pt x="7" y="3"/>
                            <a:pt x="7" y="2"/>
                            <a:pt x="6" y="2"/>
                          </a:cubicBezTo>
                          <a:cubicBezTo>
                            <a:pt x="6" y="2"/>
                            <a:pt x="5" y="2"/>
                            <a:pt x="5"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3" name="Freeform 269">
                      <a:extLst>
                        <a:ext uri="{FF2B5EF4-FFF2-40B4-BE49-F238E27FC236}">
                          <a16:creationId xmlns:a16="http://schemas.microsoft.com/office/drawing/2014/main" id="{70F0B452-4A10-4FD9-9983-9B589D5BDF6D}"/>
                        </a:ext>
                      </a:extLst>
                    </p:cNvPr>
                    <p:cNvSpPr>
                      <a:spLocks/>
                    </p:cNvSpPr>
                    <p:nvPr/>
                  </p:nvSpPr>
                  <p:spPr bwMode="auto">
                    <a:xfrm>
                      <a:off x="3343275" y="1920876"/>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 name="Freeform 270">
                      <a:extLst>
                        <a:ext uri="{FF2B5EF4-FFF2-40B4-BE49-F238E27FC236}">
                          <a16:creationId xmlns:a16="http://schemas.microsoft.com/office/drawing/2014/main" id="{69B1E8AB-428D-494D-8FCE-44D2592C3AD6}"/>
                        </a:ext>
                      </a:extLst>
                    </p:cNvPr>
                    <p:cNvSpPr>
                      <a:spLocks noEditPoints="1"/>
                    </p:cNvSpPr>
                    <p:nvPr/>
                  </p:nvSpPr>
                  <p:spPr bwMode="auto">
                    <a:xfrm>
                      <a:off x="3336925" y="19177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5" name="Freeform 271">
                      <a:extLst>
                        <a:ext uri="{FF2B5EF4-FFF2-40B4-BE49-F238E27FC236}">
                          <a16:creationId xmlns:a16="http://schemas.microsoft.com/office/drawing/2014/main" id="{94DFD699-9310-4351-BA02-D7021D49A018}"/>
                        </a:ext>
                      </a:extLst>
                    </p:cNvPr>
                    <p:cNvSpPr>
                      <a:spLocks/>
                    </p:cNvSpPr>
                    <p:nvPr/>
                  </p:nvSpPr>
                  <p:spPr bwMode="auto">
                    <a:xfrm>
                      <a:off x="3343275" y="1920876"/>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6" name="Freeform 272">
                      <a:extLst>
                        <a:ext uri="{FF2B5EF4-FFF2-40B4-BE49-F238E27FC236}">
                          <a16:creationId xmlns:a16="http://schemas.microsoft.com/office/drawing/2014/main" id="{0A2C7060-6CDF-4D34-AB88-5165EBDA6E31}"/>
                        </a:ext>
                      </a:extLst>
                    </p:cNvPr>
                    <p:cNvSpPr>
                      <a:spLocks noEditPoints="1"/>
                    </p:cNvSpPr>
                    <p:nvPr/>
                  </p:nvSpPr>
                  <p:spPr bwMode="auto">
                    <a:xfrm>
                      <a:off x="3336925" y="19177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7" name="Freeform 273">
                      <a:extLst>
                        <a:ext uri="{FF2B5EF4-FFF2-40B4-BE49-F238E27FC236}">
                          <a16:creationId xmlns:a16="http://schemas.microsoft.com/office/drawing/2014/main" id="{0464A73B-D65F-4529-A437-D8806795748C}"/>
                        </a:ext>
                      </a:extLst>
                    </p:cNvPr>
                    <p:cNvSpPr>
                      <a:spLocks/>
                    </p:cNvSpPr>
                    <p:nvPr/>
                  </p:nvSpPr>
                  <p:spPr bwMode="auto">
                    <a:xfrm>
                      <a:off x="3368675" y="1905001"/>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8" name="Freeform 274">
                      <a:extLst>
                        <a:ext uri="{FF2B5EF4-FFF2-40B4-BE49-F238E27FC236}">
                          <a16:creationId xmlns:a16="http://schemas.microsoft.com/office/drawing/2014/main" id="{C1FAD5CF-37E7-4F40-8B7E-BB52DEFA4756}"/>
                        </a:ext>
                      </a:extLst>
                    </p:cNvPr>
                    <p:cNvSpPr>
                      <a:spLocks noEditPoints="1"/>
                    </p:cNvSpPr>
                    <p:nvPr/>
                  </p:nvSpPr>
                  <p:spPr bwMode="auto">
                    <a:xfrm>
                      <a:off x="3365500" y="19018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9" name="Freeform 275">
                      <a:extLst>
                        <a:ext uri="{FF2B5EF4-FFF2-40B4-BE49-F238E27FC236}">
                          <a16:creationId xmlns:a16="http://schemas.microsoft.com/office/drawing/2014/main" id="{9093A600-A547-4F64-8FED-F00F7323686E}"/>
                        </a:ext>
                      </a:extLst>
                    </p:cNvPr>
                    <p:cNvSpPr>
                      <a:spLocks/>
                    </p:cNvSpPr>
                    <p:nvPr/>
                  </p:nvSpPr>
                  <p:spPr bwMode="auto">
                    <a:xfrm>
                      <a:off x="3368675" y="190500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0" name="Freeform 276">
                      <a:extLst>
                        <a:ext uri="{FF2B5EF4-FFF2-40B4-BE49-F238E27FC236}">
                          <a16:creationId xmlns:a16="http://schemas.microsoft.com/office/drawing/2014/main" id="{ACCFFB2E-E7C2-42D3-927F-7472A70076B7}"/>
                        </a:ext>
                      </a:extLst>
                    </p:cNvPr>
                    <p:cNvSpPr>
                      <a:spLocks noEditPoints="1"/>
                    </p:cNvSpPr>
                    <p:nvPr/>
                  </p:nvSpPr>
                  <p:spPr bwMode="auto">
                    <a:xfrm>
                      <a:off x="3365500" y="19018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1" name="Freeform 277">
                      <a:extLst>
                        <a:ext uri="{FF2B5EF4-FFF2-40B4-BE49-F238E27FC236}">
                          <a16:creationId xmlns:a16="http://schemas.microsoft.com/office/drawing/2014/main" id="{2932D89C-8784-4C9E-A18B-6832478B5AE3}"/>
                        </a:ext>
                      </a:extLst>
                    </p:cNvPr>
                    <p:cNvSpPr>
                      <a:spLocks/>
                    </p:cNvSpPr>
                    <p:nvPr/>
                  </p:nvSpPr>
                  <p:spPr bwMode="auto">
                    <a:xfrm>
                      <a:off x="3397250" y="188912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2" name="Freeform 278">
                      <a:extLst>
                        <a:ext uri="{FF2B5EF4-FFF2-40B4-BE49-F238E27FC236}">
                          <a16:creationId xmlns:a16="http://schemas.microsoft.com/office/drawing/2014/main" id="{EB10C974-A778-4B5F-8FEB-43089A264916}"/>
                        </a:ext>
                      </a:extLst>
                    </p:cNvPr>
                    <p:cNvSpPr>
                      <a:spLocks noEditPoints="1"/>
                    </p:cNvSpPr>
                    <p:nvPr/>
                  </p:nvSpPr>
                  <p:spPr bwMode="auto">
                    <a:xfrm>
                      <a:off x="3394075" y="1885951"/>
                      <a:ext cx="53975" cy="28575"/>
                    </a:xfrm>
                    <a:custGeom>
                      <a:avLst/>
                      <a:gdLst>
                        <a:gd name="T0" fmla="*/ 16 w 34"/>
                        <a:gd name="T1" fmla="*/ 18 h 18"/>
                        <a:gd name="T2" fmla="*/ 0 w 34"/>
                        <a:gd name="T3" fmla="*/ 10 h 18"/>
                        <a:gd name="T4" fmla="*/ 18 w 34"/>
                        <a:gd name="T5" fmla="*/ 0 h 18"/>
                        <a:gd name="T6" fmla="*/ 34 w 34"/>
                        <a:gd name="T7" fmla="*/ 10 h 18"/>
                        <a:gd name="T8" fmla="*/ 16 w 34"/>
                        <a:gd name="T9" fmla="*/ 18 h 18"/>
                        <a:gd name="T10" fmla="*/ 6 w 34"/>
                        <a:gd name="T11" fmla="*/ 10 h 18"/>
                        <a:gd name="T12" fmla="*/ 16 w 34"/>
                        <a:gd name="T13" fmla="*/ 16 h 18"/>
                        <a:gd name="T14" fmla="*/ 28 w 34"/>
                        <a:gd name="T15" fmla="*/ 10 h 18"/>
                        <a:gd name="T16" fmla="*/ 18 w 34"/>
                        <a:gd name="T17" fmla="*/ 4 h 18"/>
                        <a:gd name="T18" fmla="*/ 6 w 34"/>
                        <a:gd name="T1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10"/>
                          </a:lnTo>
                          <a:lnTo>
                            <a:pt x="16" y="18"/>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3" name="Freeform 279">
                      <a:extLst>
                        <a:ext uri="{FF2B5EF4-FFF2-40B4-BE49-F238E27FC236}">
                          <a16:creationId xmlns:a16="http://schemas.microsoft.com/office/drawing/2014/main" id="{A408AB2E-29BE-42CE-8ABA-A077882F3368}"/>
                        </a:ext>
                      </a:extLst>
                    </p:cNvPr>
                    <p:cNvSpPr>
                      <a:spLocks/>
                    </p:cNvSpPr>
                    <p:nvPr/>
                  </p:nvSpPr>
                  <p:spPr bwMode="auto">
                    <a:xfrm>
                      <a:off x="3397250" y="1889126"/>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4" name="Freeform 280">
                      <a:extLst>
                        <a:ext uri="{FF2B5EF4-FFF2-40B4-BE49-F238E27FC236}">
                          <a16:creationId xmlns:a16="http://schemas.microsoft.com/office/drawing/2014/main" id="{CDC03712-BF00-4A7A-9D6D-81A8FA3D9A65}"/>
                        </a:ext>
                      </a:extLst>
                    </p:cNvPr>
                    <p:cNvSpPr>
                      <a:spLocks noEditPoints="1"/>
                    </p:cNvSpPr>
                    <p:nvPr/>
                  </p:nvSpPr>
                  <p:spPr bwMode="auto">
                    <a:xfrm>
                      <a:off x="3394075" y="188595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5" name="Freeform 281">
                      <a:extLst>
                        <a:ext uri="{FF2B5EF4-FFF2-40B4-BE49-F238E27FC236}">
                          <a16:creationId xmlns:a16="http://schemas.microsoft.com/office/drawing/2014/main" id="{12C657F0-6FA5-4C67-A3DD-2AE91E30F69A}"/>
                        </a:ext>
                      </a:extLst>
                    </p:cNvPr>
                    <p:cNvSpPr>
                      <a:spLocks/>
                    </p:cNvSpPr>
                    <p:nvPr/>
                  </p:nvSpPr>
                  <p:spPr bwMode="auto">
                    <a:xfrm>
                      <a:off x="3425825" y="1873251"/>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6" name="Freeform 282">
                      <a:extLst>
                        <a:ext uri="{FF2B5EF4-FFF2-40B4-BE49-F238E27FC236}">
                          <a16:creationId xmlns:a16="http://schemas.microsoft.com/office/drawing/2014/main" id="{B7009DEE-6D38-47A3-A326-CFDC5D30189E}"/>
                        </a:ext>
                      </a:extLst>
                    </p:cNvPr>
                    <p:cNvSpPr>
                      <a:spLocks noEditPoints="1"/>
                    </p:cNvSpPr>
                    <p:nvPr/>
                  </p:nvSpPr>
                  <p:spPr bwMode="auto">
                    <a:xfrm>
                      <a:off x="3422650" y="18700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4 w 34"/>
                        <a:gd name="T11" fmla="*/ 10 h 20"/>
                        <a:gd name="T12" fmla="*/ 16 w 34"/>
                        <a:gd name="T13" fmla="*/ 16 h 20"/>
                        <a:gd name="T14" fmla="*/ 28 w 34"/>
                        <a:gd name="T15" fmla="*/ 10 h 20"/>
                        <a:gd name="T16" fmla="*/ 18 w 34"/>
                        <a:gd name="T17" fmla="*/ 4 h 20"/>
                        <a:gd name="T18" fmla="*/ 4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4" y="10"/>
                          </a:moveTo>
                          <a:lnTo>
                            <a:pt x="16" y="16"/>
                          </a:lnTo>
                          <a:lnTo>
                            <a:pt x="28" y="10"/>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7" name="Freeform 283">
                      <a:extLst>
                        <a:ext uri="{FF2B5EF4-FFF2-40B4-BE49-F238E27FC236}">
                          <a16:creationId xmlns:a16="http://schemas.microsoft.com/office/drawing/2014/main" id="{E58A43D6-E0BB-4793-8707-F0DF898B2BA9}"/>
                        </a:ext>
                      </a:extLst>
                    </p:cNvPr>
                    <p:cNvSpPr>
                      <a:spLocks/>
                    </p:cNvSpPr>
                    <p:nvPr/>
                  </p:nvSpPr>
                  <p:spPr bwMode="auto">
                    <a:xfrm>
                      <a:off x="3425825" y="187325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8" name="Freeform 284">
                      <a:extLst>
                        <a:ext uri="{FF2B5EF4-FFF2-40B4-BE49-F238E27FC236}">
                          <a16:creationId xmlns:a16="http://schemas.microsoft.com/office/drawing/2014/main" id="{92E42753-D731-4AC6-9E6D-72353095DF5A}"/>
                        </a:ext>
                      </a:extLst>
                    </p:cNvPr>
                    <p:cNvSpPr>
                      <a:spLocks noEditPoints="1"/>
                    </p:cNvSpPr>
                    <p:nvPr/>
                  </p:nvSpPr>
                  <p:spPr bwMode="auto">
                    <a:xfrm>
                      <a:off x="3422650" y="18700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4 w 24"/>
                        <a:gd name="T11" fmla="*/ 10 h 14"/>
                        <a:gd name="T12" fmla="*/ 6 w 24"/>
                        <a:gd name="T13" fmla="*/ 10 h 14"/>
                        <a:gd name="T14" fmla="*/ 18 w 24"/>
                        <a:gd name="T15" fmla="*/ 4 h 14"/>
                        <a:gd name="T16" fmla="*/ 18 w 24"/>
                        <a:gd name="T17" fmla="*/ 4 h 14"/>
                        <a:gd name="T18" fmla="*/ 4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4" y="10"/>
                          </a:moveTo>
                          <a:lnTo>
                            <a:pt x="6" y="10"/>
                          </a:lnTo>
                          <a:lnTo>
                            <a:pt x="18" y="4"/>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99" name="Freeform 285">
                      <a:extLst>
                        <a:ext uri="{FF2B5EF4-FFF2-40B4-BE49-F238E27FC236}">
                          <a16:creationId xmlns:a16="http://schemas.microsoft.com/office/drawing/2014/main" id="{E1F03B60-576C-432A-BF68-B38EBBFC4C4A}"/>
                        </a:ext>
                      </a:extLst>
                    </p:cNvPr>
                    <p:cNvSpPr>
                      <a:spLocks/>
                    </p:cNvSpPr>
                    <p:nvPr/>
                  </p:nvSpPr>
                  <p:spPr bwMode="auto">
                    <a:xfrm>
                      <a:off x="3454400" y="1857376"/>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0" name="Freeform 286">
                      <a:extLst>
                        <a:ext uri="{FF2B5EF4-FFF2-40B4-BE49-F238E27FC236}">
                          <a16:creationId xmlns:a16="http://schemas.microsoft.com/office/drawing/2014/main" id="{40C93AA9-3F01-49E1-8EB8-95BC6DA135A3}"/>
                        </a:ext>
                      </a:extLst>
                    </p:cNvPr>
                    <p:cNvSpPr>
                      <a:spLocks noEditPoints="1"/>
                    </p:cNvSpPr>
                    <p:nvPr/>
                  </p:nvSpPr>
                  <p:spPr bwMode="auto">
                    <a:xfrm>
                      <a:off x="3448050" y="18542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1" name="Freeform 287">
                      <a:extLst>
                        <a:ext uri="{FF2B5EF4-FFF2-40B4-BE49-F238E27FC236}">
                          <a16:creationId xmlns:a16="http://schemas.microsoft.com/office/drawing/2014/main" id="{1277D152-874A-4504-9B9F-6891A8C07956}"/>
                        </a:ext>
                      </a:extLst>
                    </p:cNvPr>
                    <p:cNvSpPr>
                      <a:spLocks/>
                    </p:cNvSpPr>
                    <p:nvPr/>
                  </p:nvSpPr>
                  <p:spPr bwMode="auto">
                    <a:xfrm>
                      <a:off x="3454400" y="1857376"/>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2" name="Freeform 288">
                      <a:extLst>
                        <a:ext uri="{FF2B5EF4-FFF2-40B4-BE49-F238E27FC236}">
                          <a16:creationId xmlns:a16="http://schemas.microsoft.com/office/drawing/2014/main" id="{C5AC645E-DD52-41C2-A45C-5E7F88F01A6F}"/>
                        </a:ext>
                      </a:extLst>
                    </p:cNvPr>
                    <p:cNvSpPr>
                      <a:spLocks noEditPoints="1"/>
                    </p:cNvSpPr>
                    <p:nvPr/>
                  </p:nvSpPr>
                  <p:spPr bwMode="auto">
                    <a:xfrm>
                      <a:off x="3448050" y="18542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3" name="Freeform 289">
                      <a:extLst>
                        <a:ext uri="{FF2B5EF4-FFF2-40B4-BE49-F238E27FC236}">
                          <a16:creationId xmlns:a16="http://schemas.microsoft.com/office/drawing/2014/main" id="{BCED3F87-98C3-4AAE-8AB0-325B6397E15A}"/>
                        </a:ext>
                      </a:extLst>
                    </p:cNvPr>
                    <p:cNvSpPr>
                      <a:spLocks/>
                    </p:cNvSpPr>
                    <p:nvPr/>
                  </p:nvSpPr>
                  <p:spPr bwMode="auto">
                    <a:xfrm>
                      <a:off x="3479800" y="18415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4" name="Freeform 290">
                      <a:extLst>
                        <a:ext uri="{FF2B5EF4-FFF2-40B4-BE49-F238E27FC236}">
                          <a16:creationId xmlns:a16="http://schemas.microsoft.com/office/drawing/2014/main" id="{16A43954-E01A-4018-92EA-A84476F13D35}"/>
                        </a:ext>
                      </a:extLst>
                    </p:cNvPr>
                    <p:cNvSpPr>
                      <a:spLocks noEditPoints="1"/>
                    </p:cNvSpPr>
                    <p:nvPr/>
                  </p:nvSpPr>
                  <p:spPr bwMode="auto">
                    <a:xfrm>
                      <a:off x="3476625" y="18383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5" name="Freeform 291">
                      <a:extLst>
                        <a:ext uri="{FF2B5EF4-FFF2-40B4-BE49-F238E27FC236}">
                          <a16:creationId xmlns:a16="http://schemas.microsoft.com/office/drawing/2014/main" id="{857107BD-D31B-4BA0-9AF7-35F9956185E2}"/>
                        </a:ext>
                      </a:extLst>
                    </p:cNvPr>
                    <p:cNvSpPr>
                      <a:spLocks/>
                    </p:cNvSpPr>
                    <p:nvPr/>
                  </p:nvSpPr>
                  <p:spPr bwMode="auto">
                    <a:xfrm>
                      <a:off x="3479800" y="184150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6" name="Freeform 292">
                      <a:extLst>
                        <a:ext uri="{FF2B5EF4-FFF2-40B4-BE49-F238E27FC236}">
                          <a16:creationId xmlns:a16="http://schemas.microsoft.com/office/drawing/2014/main" id="{7C415312-A4EB-4465-9033-4D16283BCDEC}"/>
                        </a:ext>
                      </a:extLst>
                    </p:cNvPr>
                    <p:cNvSpPr>
                      <a:spLocks noEditPoints="1"/>
                    </p:cNvSpPr>
                    <p:nvPr/>
                  </p:nvSpPr>
                  <p:spPr bwMode="auto">
                    <a:xfrm>
                      <a:off x="3476625" y="18383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7" name="Freeform 293">
                      <a:extLst>
                        <a:ext uri="{FF2B5EF4-FFF2-40B4-BE49-F238E27FC236}">
                          <a16:creationId xmlns:a16="http://schemas.microsoft.com/office/drawing/2014/main" id="{313A1AF5-F10B-46A4-8EE1-70DA620F7EAF}"/>
                        </a:ext>
                      </a:extLst>
                    </p:cNvPr>
                    <p:cNvSpPr>
                      <a:spLocks/>
                    </p:cNvSpPr>
                    <p:nvPr/>
                  </p:nvSpPr>
                  <p:spPr bwMode="auto">
                    <a:xfrm>
                      <a:off x="3365500" y="193357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8" name="Freeform 294">
                      <a:extLst>
                        <a:ext uri="{FF2B5EF4-FFF2-40B4-BE49-F238E27FC236}">
                          <a16:creationId xmlns:a16="http://schemas.microsoft.com/office/drawing/2014/main" id="{2C36A72C-5353-4545-917C-FAA04E616465}"/>
                        </a:ext>
                      </a:extLst>
                    </p:cNvPr>
                    <p:cNvSpPr>
                      <a:spLocks noEditPoints="1"/>
                    </p:cNvSpPr>
                    <p:nvPr/>
                  </p:nvSpPr>
                  <p:spPr bwMode="auto">
                    <a:xfrm>
                      <a:off x="3362325" y="19304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9" name="Freeform 295">
                      <a:extLst>
                        <a:ext uri="{FF2B5EF4-FFF2-40B4-BE49-F238E27FC236}">
                          <a16:creationId xmlns:a16="http://schemas.microsoft.com/office/drawing/2014/main" id="{90997F1B-7C83-4C7D-AD3F-B68A5DA298F1}"/>
                        </a:ext>
                      </a:extLst>
                    </p:cNvPr>
                    <p:cNvSpPr>
                      <a:spLocks/>
                    </p:cNvSpPr>
                    <p:nvPr/>
                  </p:nvSpPr>
                  <p:spPr bwMode="auto">
                    <a:xfrm>
                      <a:off x="3365500" y="19335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0" name="Freeform 296">
                      <a:extLst>
                        <a:ext uri="{FF2B5EF4-FFF2-40B4-BE49-F238E27FC236}">
                          <a16:creationId xmlns:a16="http://schemas.microsoft.com/office/drawing/2014/main" id="{65E6FA16-E259-4A83-A0C4-34B49F398268}"/>
                        </a:ext>
                      </a:extLst>
                    </p:cNvPr>
                    <p:cNvSpPr>
                      <a:spLocks noEditPoints="1"/>
                    </p:cNvSpPr>
                    <p:nvPr/>
                  </p:nvSpPr>
                  <p:spPr bwMode="auto">
                    <a:xfrm>
                      <a:off x="3362325" y="19304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1" name="Freeform 297">
                      <a:extLst>
                        <a:ext uri="{FF2B5EF4-FFF2-40B4-BE49-F238E27FC236}">
                          <a16:creationId xmlns:a16="http://schemas.microsoft.com/office/drawing/2014/main" id="{13BB18D1-EB94-40F9-B540-0ABE32313E1F}"/>
                        </a:ext>
                      </a:extLst>
                    </p:cNvPr>
                    <p:cNvSpPr>
                      <a:spLocks/>
                    </p:cNvSpPr>
                    <p:nvPr/>
                  </p:nvSpPr>
                  <p:spPr bwMode="auto">
                    <a:xfrm>
                      <a:off x="3394075" y="1917701"/>
                      <a:ext cx="44450" cy="25400"/>
                    </a:xfrm>
                    <a:custGeom>
                      <a:avLst/>
                      <a:gdLst>
                        <a:gd name="T0" fmla="*/ 0 w 28"/>
                        <a:gd name="T1" fmla="*/ 8 h 16"/>
                        <a:gd name="T2" fmla="*/ 14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2" name="Freeform 298">
                      <a:extLst>
                        <a:ext uri="{FF2B5EF4-FFF2-40B4-BE49-F238E27FC236}">
                          <a16:creationId xmlns:a16="http://schemas.microsoft.com/office/drawing/2014/main" id="{4BDCAF52-2C70-400D-95CF-5AD1687C9A99}"/>
                        </a:ext>
                      </a:extLst>
                    </p:cNvPr>
                    <p:cNvSpPr>
                      <a:spLocks noEditPoints="1"/>
                    </p:cNvSpPr>
                    <p:nvPr/>
                  </p:nvSpPr>
                  <p:spPr bwMode="auto">
                    <a:xfrm>
                      <a:off x="3387725" y="1914526"/>
                      <a:ext cx="53975" cy="31750"/>
                    </a:xfrm>
                    <a:custGeom>
                      <a:avLst/>
                      <a:gdLst>
                        <a:gd name="T0" fmla="*/ 18 w 34"/>
                        <a:gd name="T1" fmla="*/ 20 h 20"/>
                        <a:gd name="T2" fmla="*/ 0 w 34"/>
                        <a:gd name="T3" fmla="*/ 10 h 20"/>
                        <a:gd name="T4" fmla="*/ 18 w 34"/>
                        <a:gd name="T5" fmla="*/ 0 h 20"/>
                        <a:gd name="T6" fmla="*/ 34 w 34"/>
                        <a:gd name="T7" fmla="*/ 10 h 20"/>
                        <a:gd name="T8" fmla="*/ 18 w 34"/>
                        <a:gd name="T9" fmla="*/ 20 h 20"/>
                        <a:gd name="T10" fmla="*/ 6 w 34"/>
                        <a:gd name="T11" fmla="*/ 10 h 20"/>
                        <a:gd name="T12" fmla="*/ 18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8" y="20"/>
                          </a:moveTo>
                          <a:lnTo>
                            <a:pt x="0" y="10"/>
                          </a:lnTo>
                          <a:lnTo>
                            <a:pt x="18" y="0"/>
                          </a:lnTo>
                          <a:lnTo>
                            <a:pt x="34" y="10"/>
                          </a:lnTo>
                          <a:lnTo>
                            <a:pt x="18" y="20"/>
                          </a:lnTo>
                          <a:close/>
                          <a:moveTo>
                            <a:pt x="6" y="10"/>
                          </a:moveTo>
                          <a:lnTo>
                            <a:pt x="18"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3" name="Freeform 299">
                      <a:extLst>
                        <a:ext uri="{FF2B5EF4-FFF2-40B4-BE49-F238E27FC236}">
                          <a16:creationId xmlns:a16="http://schemas.microsoft.com/office/drawing/2014/main" id="{57134251-51CA-4790-BCE8-6AC06391ECC1}"/>
                        </a:ext>
                      </a:extLst>
                    </p:cNvPr>
                    <p:cNvSpPr>
                      <a:spLocks/>
                    </p:cNvSpPr>
                    <p:nvPr/>
                  </p:nvSpPr>
                  <p:spPr bwMode="auto">
                    <a:xfrm>
                      <a:off x="3394075" y="191770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4" name="Freeform 300">
                      <a:extLst>
                        <a:ext uri="{FF2B5EF4-FFF2-40B4-BE49-F238E27FC236}">
                          <a16:creationId xmlns:a16="http://schemas.microsoft.com/office/drawing/2014/main" id="{5186709A-B00A-4319-9B25-FDD4C4FC0D4A}"/>
                        </a:ext>
                      </a:extLst>
                    </p:cNvPr>
                    <p:cNvSpPr>
                      <a:spLocks noEditPoints="1"/>
                    </p:cNvSpPr>
                    <p:nvPr/>
                  </p:nvSpPr>
                  <p:spPr bwMode="auto">
                    <a:xfrm>
                      <a:off x="3387725" y="19145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5" name="Freeform 301">
                      <a:extLst>
                        <a:ext uri="{FF2B5EF4-FFF2-40B4-BE49-F238E27FC236}">
                          <a16:creationId xmlns:a16="http://schemas.microsoft.com/office/drawing/2014/main" id="{37885CE3-7783-4CB7-B447-B174023F1391}"/>
                        </a:ext>
                      </a:extLst>
                    </p:cNvPr>
                    <p:cNvSpPr>
                      <a:spLocks/>
                    </p:cNvSpPr>
                    <p:nvPr/>
                  </p:nvSpPr>
                  <p:spPr bwMode="auto">
                    <a:xfrm>
                      <a:off x="3422650" y="19018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6" name="Freeform 302">
                      <a:extLst>
                        <a:ext uri="{FF2B5EF4-FFF2-40B4-BE49-F238E27FC236}">
                          <a16:creationId xmlns:a16="http://schemas.microsoft.com/office/drawing/2014/main" id="{F46B8B6C-03C5-4B84-9A25-1E7C1D96D347}"/>
                        </a:ext>
                      </a:extLst>
                    </p:cNvPr>
                    <p:cNvSpPr>
                      <a:spLocks noEditPoints="1"/>
                    </p:cNvSpPr>
                    <p:nvPr/>
                  </p:nvSpPr>
                  <p:spPr bwMode="auto">
                    <a:xfrm>
                      <a:off x="3419475" y="189865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4 w 34"/>
                        <a:gd name="T11" fmla="*/ 10 h 20"/>
                        <a:gd name="T12" fmla="*/ 16 w 34"/>
                        <a:gd name="T13" fmla="*/ 16 h 20"/>
                        <a:gd name="T14" fmla="*/ 28 w 34"/>
                        <a:gd name="T15" fmla="*/ 10 h 20"/>
                        <a:gd name="T16" fmla="*/ 18 w 34"/>
                        <a:gd name="T17" fmla="*/ 4 h 20"/>
                        <a:gd name="T18" fmla="*/ 4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4" y="10"/>
                          </a:moveTo>
                          <a:lnTo>
                            <a:pt x="16" y="16"/>
                          </a:lnTo>
                          <a:lnTo>
                            <a:pt x="28" y="10"/>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7" name="Freeform 303">
                      <a:extLst>
                        <a:ext uri="{FF2B5EF4-FFF2-40B4-BE49-F238E27FC236}">
                          <a16:creationId xmlns:a16="http://schemas.microsoft.com/office/drawing/2014/main" id="{58F984D5-C916-48B4-AC43-256D64D6039E}"/>
                        </a:ext>
                      </a:extLst>
                    </p:cNvPr>
                    <p:cNvSpPr>
                      <a:spLocks/>
                    </p:cNvSpPr>
                    <p:nvPr/>
                  </p:nvSpPr>
                  <p:spPr bwMode="auto">
                    <a:xfrm>
                      <a:off x="3422650" y="19018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8" name="Freeform 304">
                      <a:extLst>
                        <a:ext uri="{FF2B5EF4-FFF2-40B4-BE49-F238E27FC236}">
                          <a16:creationId xmlns:a16="http://schemas.microsoft.com/office/drawing/2014/main" id="{7C847552-C9A6-4791-AB5B-C22E6C2CC1FE}"/>
                        </a:ext>
                      </a:extLst>
                    </p:cNvPr>
                    <p:cNvSpPr>
                      <a:spLocks noEditPoints="1"/>
                    </p:cNvSpPr>
                    <p:nvPr/>
                  </p:nvSpPr>
                  <p:spPr bwMode="auto">
                    <a:xfrm>
                      <a:off x="3419475" y="189865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4 w 24"/>
                        <a:gd name="T11" fmla="*/ 10 h 14"/>
                        <a:gd name="T12" fmla="*/ 6 w 24"/>
                        <a:gd name="T13" fmla="*/ 10 h 14"/>
                        <a:gd name="T14" fmla="*/ 18 w 24"/>
                        <a:gd name="T15" fmla="*/ 4 h 14"/>
                        <a:gd name="T16" fmla="*/ 18 w 24"/>
                        <a:gd name="T17" fmla="*/ 4 h 14"/>
                        <a:gd name="T18" fmla="*/ 4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4" y="10"/>
                          </a:moveTo>
                          <a:lnTo>
                            <a:pt x="6" y="10"/>
                          </a:lnTo>
                          <a:lnTo>
                            <a:pt x="18" y="4"/>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9" name="Freeform 305">
                      <a:extLst>
                        <a:ext uri="{FF2B5EF4-FFF2-40B4-BE49-F238E27FC236}">
                          <a16:creationId xmlns:a16="http://schemas.microsoft.com/office/drawing/2014/main" id="{2BD5239D-CCFE-42DC-9261-E9F1ADED5E69}"/>
                        </a:ext>
                      </a:extLst>
                    </p:cNvPr>
                    <p:cNvSpPr>
                      <a:spLocks/>
                    </p:cNvSpPr>
                    <p:nvPr/>
                  </p:nvSpPr>
                  <p:spPr bwMode="auto">
                    <a:xfrm>
                      <a:off x="3451225" y="18859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0" name="Freeform 306">
                      <a:extLst>
                        <a:ext uri="{FF2B5EF4-FFF2-40B4-BE49-F238E27FC236}">
                          <a16:creationId xmlns:a16="http://schemas.microsoft.com/office/drawing/2014/main" id="{4095065B-91D8-476B-AC10-B0ED22D353DC}"/>
                        </a:ext>
                      </a:extLst>
                    </p:cNvPr>
                    <p:cNvSpPr>
                      <a:spLocks noEditPoints="1"/>
                    </p:cNvSpPr>
                    <p:nvPr/>
                  </p:nvSpPr>
                  <p:spPr bwMode="auto">
                    <a:xfrm>
                      <a:off x="3444875" y="18827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1" name="Freeform 307">
                      <a:extLst>
                        <a:ext uri="{FF2B5EF4-FFF2-40B4-BE49-F238E27FC236}">
                          <a16:creationId xmlns:a16="http://schemas.microsoft.com/office/drawing/2014/main" id="{1DC3F193-6596-4677-ADED-38E13C8C2086}"/>
                        </a:ext>
                      </a:extLst>
                    </p:cNvPr>
                    <p:cNvSpPr>
                      <a:spLocks/>
                    </p:cNvSpPr>
                    <p:nvPr/>
                  </p:nvSpPr>
                  <p:spPr bwMode="auto">
                    <a:xfrm>
                      <a:off x="3451225" y="18859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2" name="Freeform 308">
                      <a:extLst>
                        <a:ext uri="{FF2B5EF4-FFF2-40B4-BE49-F238E27FC236}">
                          <a16:creationId xmlns:a16="http://schemas.microsoft.com/office/drawing/2014/main" id="{B26E4570-EFC1-424E-B14D-45D73BB0DD81}"/>
                        </a:ext>
                      </a:extLst>
                    </p:cNvPr>
                    <p:cNvSpPr>
                      <a:spLocks noEditPoints="1"/>
                    </p:cNvSpPr>
                    <p:nvPr/>
                  </p:nvSpPr>
                  <p:spPr bwMode="auto">
                    <a:xfrm>
                      <a:off x="3444875" y="18827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3" name="Freeform 309">
                      <a:extLst>
                        <a:ext uri="{FF2B5EF4-FFF2-40B4-BE49-F238E27FC236}">
                          <a16:creationId xmlns:a16="http://schemas.microsoft.com/office/drawing/2014/main" id="{69DCCFBF-82EF-4258-A5CB-D5504E9DB9D6}"/>
                        </a:ext>
                      </a:extLst>
                    </p:cNvPr>
                    <p:cNvSpPr>
                      <a:spLocks/>
                    </p:cNvSpPr>
                    <p:nvPr/>
                  </p:nvSpPr>
                  <p:spPr bwMode="auto">
                    <a:xfrm>
                      <a:off x="3476625" y="187007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4" name="Freeform 310">
                      <a:extLst>
                        <a:ext uri="{FF2B5EF4-FFF2-40B4-BE49-F238E27FC236}">
                          <a16:creationId xmlns:a16="http://schemas.microsoft.com/office/drawing/2014/main" id="{E03B7F65-C204-4313-A8BB-D1B1597C69F7}"/>
                        </a:ext>
                      </a:extLst>
                    </p:cNvPr>
                    <p:cNvSpPr>
                      <a:spLocks noEditPoints="1"/>
                    </p:cNvSpPr>
                    <p:nvPr/>
                  </p:nvSpPr>
                  <p:spPr bwMode="auto">
                    <a:xfrm>
                      <a:off x="3473450" y="18669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5" name="Freeform 311">
                      <a:extLst>
                        <a:ext uri="{FF2B5EF4-FFF2-40B4-BE49-F238E27FC236}">
                          <a16:creationId xmlns:a16="http://schemas.microsoft.com/office/drawing/2014/main" id="{D85347CF-7C55-4B26-B9DF-8782AE13603F}"/>
                        </a:ext>
                      </a:extLst>
                    </p:cNvPr>
                    <p:cNvSpPr>
                      <a:spLocks/>
                    </p:cNvSpPr>
                    <p:nvPr/>
                  </p:nvSpPr>
                  <p:spPr bwMode="auto">
                    <a:xfrm>
                      <a:off x="3476625" y="18700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6" name="Freeform 312">
                      <a:extLst>
                        <a:ext uri="{FF2B5EF4-FFF2-40B4-BE49-F238E27FC236}">
                          <a16:creationId xmlns:a16="http://schemas.microsoft.com/office/drawing/2014/main" id="{DD752102-198E-40ED-863B-DC5928FB30E1}"/>
                        </a:ext>
                      </a:extLst>
                    </p:cNvPr>
                    <p:cNvSpPr>
                      <a:spLocks noEditPoints="1"/>
                    </p:cNvSpPr>
                    <p:nvPr/>
                  </p:nvSpPr>
                  <p:spPr bwMode="auto">
                    <a:xfrm>
                      <a:off x="3473450" y="18669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7" name="Freeform 313">
                      <a:extLst>
                        <a:ext uri="{FF2B5EF4-FFF2-40B4-BE49-F238E27FC236}">
                          <a16:creationId xmlns:a16="http://schemas.microsoft.com/office/drawing/2014/main" id="{DA2FF52B-6233-43D1-8366-FDC7B65F8633}"/>
                        </a:ext>
                      </a:extLst>
                    </p:cNvPr>
                    <p:cNvSpPr>
                      <a:spLocks/>
                    </p:cNvSpPr>
                    <p:nvPr/>
                  </p:nvSpPr>
                  <p:spPr bwMode="auto">
                    <a:xfrm>
                      <a:off x="3505200" y="1854201"/>
                      <a:ext cx="44450" cy="25400"/>
                    </a:xfrm>
                    <a:custGeom>
                      <a:avLst/>
                      <a:gdLst>
                        <a:gd name="T0" fmla="*/ 0 w 28"/>
                        <a:gd name="T1" fmla="*/ 8 h 16"/>
                        <a:gd name="T2" fmla="*/ 14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8" name="Freeform 314">
                      <a:extLst>
                        <a:ext uri="{FF2B5EF4-FFF2-40B4-BE49-F238E27FC236}">
                          <a16:creationId xmlns:a16="http://schemas.microsoft.com/office/drawing/2014/main" id="{1319696A-5333-4452-B2A5-F8BB4ED5CC98}"/>
                        </a:ext>
                      </a:extLst>
                    </p:cNvPr>
                    <p:cNvSpPr>
                      <a:spLocks noEditPoints="1"/>
                    </p:cNvSpPr>
                    <p:nvPr/>
                  </p:nvSpPr>
                  <p:spPr bwMode="auto">
                    <a:xfrm>
                      <a:off x="3498850" y="1851026"/>
                      <a:ext cx="57150" cy="31750"/>
                    </a:xfrm>
                    <a:custGeom>
                      <a:avLst/>
                      <a:gdLst>
                        <a:gd name="T0" fmla="*/ 18 w 36"/>
                        <a:gd name="T1" fmla="*/ 20 h 20"/>
                        <a:gd name="T2" fmla="*/ 0 w 36"/>
                        <a:gd name="T3" fmla="*/ 10 h 20"/>
                        <a:gd name="T4" fmla="*/ 18 w 36"/>
                        <a:gd name="T5" fmla="*/ 0 h 20"/>
                        <a:gd name="T6" fmla="*/ 36 w 36"/>
                        <a:gd name="T7" fmla="*/ 10 h 20"/>
                        <a:gd name="T8" fmla="*/ 18 w 36"/>
                        <a:gd name="T9" fmla="*/ 20 h 20"/>
                        <a:gd name="T10" fmla="*/ 6 w 36"/>
                        <a:gd name="T11" fmla="*/ 10 h 20"/>
                        <a:gd name="T12" fmla="*/ 18 w 36"/>
                        <a:gd name="T13" fmla="*/ 16 h 20"/>
                        <a:gd name="T14" fmla="*/ 30 w 36"/>
                        <a:gd name="T15" fmla="*/ 10 h 20"/>
                        <a:gd name="T16" fmla="*/ 18 w 36"/>
                        <a:gd name="T17" fmla="*/ 4 h 20"/>
                        <a:gd name="T18" fmla="*/ 6 w 36"/>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0">
                          <a:moveTo>
                            <a:pt x="18" y="20"/>
                          </a:moveTo>
                          <a:lnTo>
                            <a:pt x="0" y="10"/>
                          </a:lnTo>
                          <a:lnTo>
                            <a:pt x="18" y="0"/>
                          </a:lnTo>
                          <a:lnTo>
                            <a:pt x="36" y="10"/>
                          </a:lnTo>
                          <a:lnTo>
                            <a:pt x="18" y="20"/>
                          </a:lnTo>
                          <a:close/>
                          <a:moveTo>
                            <a:pt x="6" y="10"/>
                          </a:moveTo>
                          <a:lnTo>
                            <a:pt x="18"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9" name="Freeform 315">
                      <a:extLst>
                        <a:ext uri="{FF2B5EF4-FFF2-40B4-BE49-F238E27FC236}">
                          <a16:creationId xmlns:a16="http://schemas.microsoft.com/office/drawing/2014/main" id="{A01626B9-DF01-436A-8395-BD900B445711}"/>
                        </a:ext>
                      </a:extLst>
                    </p:cNvPr>
                    <p:cNvSpPr>
                      <a:spLocks/>
                    </p:cNvSpPr>
                    <p:nvPr/>
                  </p:nvSpPr>
                  <p:spPr bwMode="auto">
                    <a:xfrm>
                      <a:off x="3505200" y="185420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0" name="Freeform 316">
                      <a:extLst>
                        <a:ext uri="{FF2B5EF4-FFF2-40B4-BE49-F238E27FC236}">
                          <a16:creationId xmlns:a16="http://schemas.microsoft.com/office/drawing/2014/main" id="{479E501A-56D0-4274-AE1E-893367F97438}"/>
                        </a:ext>
                      </a:extLst>
                    </p:cNvPr>
                    <p:cNvSpPr>
                      <a:spLocks noEditPoints="1"/>
                    </p:cNvSpPr>
                    <p:nvPr/>
                  </p:nvSpPr>
                  <p:spPr bwMode="auto">
                    <a:xfrm>
                      <a:off x="3498850" y="18510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20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20"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1" name="Freeform 317">
                      <a:extLst>
                        <a:ext uri="{FF2B5EF4-FFF2-40B4-BE49-F238E27FC236}">
                          <a16:creationId xmlns:a16="http://schemas.microsoft.com/office/drawing/2014/main" id="{807076EC-61B0-487E-AC7B-7E064CD547B2}"/>
                        </a:ext>
                      </a:extLst>
                    </p:cNvPr>
                    <p:cNvSpPr>
                      <a:spLocks/>
                    </p:cNvSpPr>
                    <p:nvPr/>
                  </p:nvSpPr>
                  <p:spPr bwMode="auto">
                    <a:xfrm>
                      <a:off x="3394075" y="19494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2" name="Freeform 318">
                      <a:extLst>
                        <a:ext uri="{FF2B5EF4-FFF2-40B4-BE49-F238E27FC236}">
                          <a16:creationId xmlns:a16="http://schemas.microsoft.com/office/drawing/2014/main" id="{5649C2D0-B762-4E80-AB32-D83493B82D41}"/>
                        </a:ext>
                      </a:extLst>
                    </p:cNvPr>
                    <p:cNvSpPr>
                      <a:spLocks noEditPoints="1"/>
                    </p:cNvSpPr>
                    <p:nvPr/>
                  </p:nvSpPr>
                  <p:spPr bwMode="auto">
                    <a:xfrm>
                      <a:off x="3387725" y="194945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3" name="Freeform 319">
                      <a:extLst>
                        <a:ext uri="{FF2B5EF4-FFF2-40B4-BE49-F238E27FC236}">
                          <a16:creationId xmlns:a16="http://schemas.microsoft.com/office/drawing/2014/main" id="{C55ACF1D-CF4D-4E5E-BF18-B91AEEBE33C1}"/>
                        </a:ext>
                      </a:extLst>
                    </p:cNvPr>
                    <p:cNvSpPr>
                      <a:spLocks/>
                    </p:cNvSpPr>
                    <p:nvPr/>
                  </p:nvSpPr>
                  <p:spPr bwMode="auto">
                    <a:xfrm>
                      <a:off x="3394075" y="19494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4" name="Freeform 320">
                      <a:extLst>
                        <a:ext uri="{FF2B5EF4-FFF2-40B4-BE49-F238E27FC236}">
                          <a16:creationId xmlns:a16="http://schemas.microsoft.com/office/drawing/2014/main" id="{D27FF89B-5003-4268-AD73-DDF581383D12}"/>
                        </a:ext>
                      </a:extLst>
                    </p:cNvPr>
                    <p:cNvSpPr>
                      <a:spLocks noEditPoints="1"/>
                    </p:cNvSpPr>
                    <p:nvPr/>
                  </p:nvSpPr>
                  <p:spPr bwMode="auto">
                    <a:xfrm>
                      <a:off x="3387725" y="19494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5" name="Freeform 321">
                      <a:extLst>
                        <a:ext uri="{FF2B5EF4-FFF2-40B4-BE49-F238E27FC236}">
                          <a16:creationId xmlns:a16="http://schemas.microsoft.com/office/drawing/2014/main" id="{A22F1137-D771-48C7-B1A0-366148C0EFDA}"/>
                        </a:ext>
                      </a:extLst>
                    </p:cNvPr>
                    <p:cNvSpPr>
                      <a:spLocks/>
                    </p:cNvSpPr>
                    <p:nvPr/>
                  </p:nvSpPr>
                  <p:spPr bwMode="auto">
                    <a:xfrm>
                      <a:off x="3419475" y="1933576"/>
                      <a:ext cx="44450" cy="25400"/>
                    </a:xfrm>
                    <a:custGeom>
                      <a:avLst/>
                      <a:gdLst>
                        <a:gd name="T0" fmla="*/ 0 w 28"/>
                        <a:gd name="T1" fmla="*/ 10 h 16"/>
                        <a:gd name="T2" fmla="*/ 14 w 28"/>
                        <a:gd name="T3" fmla="*/ 16 h 16"/>
                        <a:gd name="T4" fmla="*/ 28 w 28"/>
                        <a:gd name="T5" fmla="*/ 8 h 16"/>
                        <a:gd name="T6" fmla="*/ 16 w 28"/>
                        <a:gd name="T7" fmla="*/ 0 h 16"/>
                        <a:gd name="T8" fmla="*/ 0 w 28"/>
                        <a:gd name="T9" fmla="*/ 10 h 16"/>
                      </a:gdLst>
                      <a:ahLst/>
                      <a:cxnLst>
                        <a:cxn ang="0">
                          <a:pos x="T0" y="T1"/>
                        </a:cxn>
                        <a:cxn ang="0">
                          <a:pos x="T2" y="T3"/>
                        </a:cxn>
                        <a:cxn ang="0">
                          <a:pos x="T4" y="T5"/>
                        </a:cxn>
                        <a:cxn ang="0">
                          <a:pos x="T6" y="T7"/>
                        </a:cxn>
                        <a:cxn ang="0">
                          <a:pos x="T8" y="T9"/>
                        </a:cxn>
                      </a:cxnLst>
                      <a:rect l="0" t="0" r="r" b="b"/>
                      <a:pathLst>
                        <a:path w="28" h="16">
                          <a:moveTo>
                            <a:pt x="0" y="10"/>
                          </a:moveTo>
                          <a:lnTo>
                            <a:pt x="14" y="16"/>
                          </a:lnTo>
                          <a:lnTo>
                            <a:pt x="28" y="8"/>
                          </a:lnTo>
                          <a:lnTo>
                            <a:pt x="16" y="0"/>
                          </a:lnTo>
                          <a:lnTo>
                            <a:pt x="0" y="1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6" name="Freeform 322">
                      <a:extLst>
                        <a:ext uri="{FF2B5EF4-FFF2-40B4-BE49-F238E27FC236}">
                          <a16:creationId xmlns:a16="http://schemas.microsoft.com/office/drawing/2014/main" id="{54F9A106-2BA2-4D27-A2B8-29B888DE4EB6}"/>
                        </a:ext>
                      </a:extLst>
                    </p:cNvPr>
                    <p:cNvSpPr>
                      <a:spLocks noEditPoints="1"/>
                    </p:cNvSpPr>
                    <p:nvPr/>
                  </p:nvSpPr>
                  <p:spPr bwMode="auto">
                    <a:xfrm>
                      <a:off x="3416300" y="1933576"/>
                      <a:ext cx="53975" cy="28575"/>
                    </a:xfrm>
                    <a:custGeom>
                      <a:avLst/>
                      <a:gdLst>
                        <a:gd name="T0" fmla="*/ 16 w 34"/>
                        <a:gd name="T1" fmla="*/ 18 h 18"/>
                        <a:gd name="T2" fmla="*/ 0 w 34"/>
                        <a:gd name="T3" fmla="*/ 10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7" name="Freeform 323">
                      <a:extLst>
                        <a:ext uri="{FF2B5EF4-FFF2-40B4-BE49-F238E27FC236}">
                          <a16:creationId xmlns:a16="http://schemas.microsoft.com/office/drawing/2014/main" id="{23C69160-8A21-4503-A883-BC1D4AE78B04}"/>
                        </a:ext>
                      </a:extLst>
                    </p:cNvPr>
                    <p:cNvSpPr>
                      <a:spLocks/>
                    </p:cNvSpPr>
                    <p:nvPr/>
                  </p:nvSpPr>
                  <p:spPr bwMode="auto">
                    <a:xfrm>
                      <a:off x="3419475" y="1933576"/>
                      <a:ext cx="28575" cy="15875"/>
                    </a:xfrm>
                    <a:custGeom>
                      <a:avLst/>
                      <a:gdLst>
                        <a:gd name="T0" fmla="*/ 0 w 18"/>
                        <a:gd name="T1" fmla="*/ 10 h 10"/>
                        <a:gd name="T2" fmla="*/ 4 w 18"/>
                        <a:gd name="T3" fmla="*/ 10 h 10"/>
                        <a:gd name="T4" fmla="*/ 18 w 18"/>
                        <a:gd name="T5" fmla="*/ 2 h 10"/>
                        <a:gd name="T6" fmla="*/ 16 w 18"/>
                        <a:gd name="T7" fmla="*/ 0 h 10"/>
                        <a:gd name="T8" fmla="*/ 0 w 18"/>
                        <a:gd name="T9" fmla="*/ 10 h 10"/>
                      </a:gdLst>
                      <a:ahLst/>
                      <a:cxnLst>
                        <a:cxn ang="0">
                          <a:pos x="T0" y="T1"/>
                        </a:cxn>
                        <a:cxn ang="0">
                          <a:pos x="T2" y="T3"/>
                        </a:cxn>
                        <a:cxn ang="0">
                          <a:pos x="T4" y="T5"/>
                        </a:cxn>
                        <a:cxn ang="0">
                          <a:pos x="T6" y="T7"/>
                        </a:cxn>
                        <a:cxn ang="0">
                          <a:pos x="T8" y="T9"/>
                        </a:cxn>
                      </a:cxnLst>
                      <a:rect l="0" t="0" r="r" b="b"/>
                      <a:pathLst>
                        <a:path w="18" h="10">
                          <a:moveTo>
                            <a:pt x="0" y="10"/>
                          </a:moveTo>
                          <a:lnTo>
                            <a:pt x="4" y="10"/>
                          </a:lnTo>
                          <a:lnTo>
                            <a:pt x="18" y="2"/>
                          </a:lnTo>
                          <a:lnTo>
                            <a:pt x="16" y="0"/>
                          </a:lnTo>
                          <a:lnTo>
                            <a:pt x="0" y="10"/>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8" name="Freeform 324">
                      <a:extLst>
                        <a:ext uri="{FF2B5EF4-FFF2-40B4-BE49-F238E27FC236}">
                          <a16:creationId xmlns:a16="http://schemas.microsoft.com/office/drawing/2014/main" id="{39E3A81D-1D91-4930-8A4B-9ABCF397446C}"/>
                        </a:ext>
                      </a:extLst>
                    </p:cNvPr>
                    <p:cNvSpPr>
                      <a:spLocks noEditPoints="1"/>
                    </p:cNvSpPr>
                    <p:nvPr/>
                  </p:nvSpPr>
                  <p:spPr bwMode="auto">
                    <a:xfrm>
                      <a:off x="3416300" y="1933576"/>
                      <a:ext cx="38100" cy="19050"/>
                    </a:xfrm>
                    <a:custGeom>
                      <a:avLst/>
                      <a:gdLst>
                        <a:gd name="T0" fmla="*/ 6 w 24"/>
                        <a:gd name="T1" fmla="*/ 12 h 12"/>
                        <a:gd name="T2" fmla="*/ 0 w 24"/>
                        <a:gd name="T3" fmla="*/ 10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10"/>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9" name="Freeform 325">
                      <a:extLst>
                        <a:ext uri="{FF2B5EF4-FFF2-40B4-BE49-F238E27FC236}">
                          <a16:creationId xmlns:a16="http://schemas.microsoft.com/office/drawing/2014/main" id="{17207D54-81BE-41F7-82FC-E7DD6E0E3C3C}"/>
                        </a:ext>
                      </a:extLst>
                    </p:cNvPr>
                    <p:cNvSpPr>
                      <a:spLocks/>
                    </p:cNvSpPr>
                    <p:nvPr/>
                  </p:nvSpPr>
                  <p:spPr bwMode="auto">
                    <a:xfrm>
                      <a:off x="3448050" y="19177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0" name="Freeform 326">
                      <a:extLst>
                        <a:ext uri="{FF2B5EF4-FFF2-40B4-BE49-F238E27FC236}">
                          <a16:creationId xmlns:a16="http://schemas.microsoft.com/office/drawing/2014/main" id="{7D2E4AED-94E3-4839-8DF3-2A2C438F19CC}"/>
                        </a:ext>
                      </a:extLst>
                    </p:cNvPr>
                    <p:cNvSpPr>
                      <a:spLocks noEditPoints="1"/>
                    </p:cNvSpPr>
                    <p:nvPr/>
                  </p:nvSpPr>
                  <p:spPr bwMode="auto">
                    <a:xfrm>
                      <a:off x="3444875" y="191770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1" name="Freeform 327">
                      <a:extLst>
                        <a:ext uri="{FF2B5EF4-FFF2-40B4-BE49-F238E27FC236}">
                          <a16:creationId xmlns:a16="http://schemas.microsoft.com/office/drawing/2014/main" id="{48DD9A25-4D60-4B5B-A093-A038B718BA15}"/>
                        </a:ext>
                      </a:extLst>
                    </p:cNvPr>
                    <p:cNvSpPr>
                      <a:spLocks/>
                    </p:cNvSpPr>
                    <p:nvPr/>
                  </p:nvSpPr>
                  <p:spPr bwMode="auto">
                    <a:xfrm>
                      <a:off x="3448050" y="1917701"/>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2" name="Freeform 328">
                      <a:extLst>
                        <a:ext uri="{FF2B5EF4-FFF2-40B4-BE49-F238E27FC236}">
                          <a16:creationId xmlns:a16="http://schemas.microsoft.com/office/drawing/2014/main" id="{1ABF8450-B7CF-4421-A5AD-2138E08D2E7E}"/>
                        </a:ext>
                      </a:extLst>
                    </p:cNvPr>
                    <p:cNvSpPr>
                      <a:spLocks noEditPoints="1"/>
                    </p:cNvSpPr>
                    <p:nvPr/>
                  </p:nvSpPr>
                  <p:spPr bwMode="auto">
                    <a:xfrm>
                      <a:off x="3444875" y="191770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3" name="Freeform 329">
                      <a:extLst>
                        <a:ext uri="{FF2B5EF4-FFF2-40B4-BE49-F238E27FC236}">
                          <a16:creationId xmlns:a16="http://schemas.microsoft.com/office/drawing/2014/main" id="{024A197A-0227-470F-ADEE-7C69EA7E0D83}"/>
                        </a:ext>
                      </a:extLst>
                    </p:cNvPr>
                    <p:cNvSpPr>
                      <a:spLocks/>
                    </p:cNvSpPr>
                    <p:nvPr/>
                  </p:nvSpPr>
                  <p:spPr bwMode="auto">
                    <a:xfrm>
                      <a:off x="3476625" y="19018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4" name="Freeform 330">
                      <a:extLst>
                        <a:ext uri="{FF2B5EF4-FFF2-40B4-BE49-F238E27FC236}">
                          <a16:creationId xmlns:a16="http://schemas.microsoft.com/office/drawing/2014/main" id="{73E34995-0ECA-4794-9901-740A88569EC2}"/>
                        </a:ext>
                      </a:extLst>
                    </p:cNvPr>
                    <p:cNvSpPr>
                      <a:spLocks noEditPoints="1"/>
                    </p:cNvSpPr>
                    <p:nvPr/>
                  </p:nvSpPr>
                  <p:spPr bwMode="auto">
                    <a:xfrm>
                      <a:off x="3473450" y="190182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4 w 34"/>
                        <a:gd name="T11" fmla="*/ 8 h 18"/>
                        <a:gd name="T12" fmla="*/ 16 w 34"/>
                        <a:gd name="T13" fmla="*/ 14 h 18"/>
                        <a:gd name="T14" fmla="*/ 28 w 34"/>
                        <a:gd name="T15" fmla="*/ 8 h 18"/>
                        <a:gd name="T16" fmla="*/ 18 w 34"/>
                        <a:gd name="T17" fmla="*/ 2 h 18"/>
                        <a:gd name="T18" fmla="*/ 4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4" y="8"/>
                          </a:moveTo>
                          <a:lnTo>
                            <a:pt x="16" y="14"/>
                          </a:lnTo>
                          <a:lnTo>
                            <a:pt x="28" y="8"/>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5" name="Freeform 331">
                      <a:extLst>
                        <a:ext uri="{FF2B5EF4-FFF2-40B4-BE49-F238E27FC236}">
                          <a16:creationId xmlns:a16="http://schemas.microsoft.com/office/drawing/2014/main" id="{AB6BAF8A-87B1-42DE-A921-1A566B7C5BE8}"/>
                        </a:ext>
                      </a:extLst>
                    </p:cNvPr>
                    <p:cNvSpPr>
                      <a:spLocks/>
                    </p:cNvSpPr>
                    <p:nvPr/>
                  </p:nvSpPr>
                  <p:spPr bwMode="auto">
                    <a:xfrm>
                      <a:off x="3476625" y="19018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6" name="Freeform 332">
                      <a:extLst>
                        <a:ext uri="{FF2B5EF4-FFF2-40B4-BE49-F238E27FC236}">
                          <a16:creationId xmlns:a16="http://schemas.microsoft.com/office/drawing/2014/main" id="{E0D276B3-E120-43EA-8F59-11C03189F890}"/>
                        </a:ext>
                      </a:extLst>
                    </p:cNvPr>
                    <p:cNvSpPr>
                      <a:spLocks noEditPoints="1"/>
                    </p:cNvSpPr>
                    <p:nvPr/>
                  </p:nvSpPr>
                  <p:spPr bwMode="auto">
                    <a:xfrm>
                      <a:off x="3473450" y="190182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4 w 24"/>
                        <a:gd name="T11" fmla="*/ 8 h 12"/>
                        <a:gd name="T12" fmla="*/ 6 w 24"/>
                        <a:gd name="T13" fmla="*/ 10 h 12"/>
                        <a:gd name="T14" fmla="*/ 18 w 24"/>
                        <a:gd name="T15" fmla="*/ 2 h 12"/>
                        <a:gd name="T16" fmla="*/ 18 w 24"/>
                        <a:gd name="T17" fmla="*/ 2 h 12"/>
                        <a:gd name="T18" fmla="*/ 4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4" y="8"/>
                          </a:moveTo>
                          <a:lnTo>
                            <a:pt x="6" y="10"/>
                          </a:lnTo>
                          <a:lnTo>
                            <a:pt x="18" y="2"/>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7" name="Freeform 333">
                      <a:extLst>
                        <a:ext uri="{FF2B5EF4-FFF2-40B4-BE49-F238E27FC236}">
                          <a16:creationId xmlns:a16="http://schemas.microsoft.com/office/drawing/2014/main" id="{C2074BE4-711F-481C-B855-15BE2B7EC617}"/>
                        </a:ext>
                      </a:extLst>
                    </p:cNvPr>
                    <p:cNvSpPr>
                      <a:spLocks/>
                    </p:cNvSpPr>
                    <p:nvPr/>
                  </p:nvSpPr>
                  <p:spPr bwMode="auto">
                    <a:xfrm>
                      <a:off x="3505200" y="18859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8" name="Freeform 334">
                      <a:extLst>
                        <a:ext uri="{FF2B5EF4-FFF2-40B4-BE49-F238E27FC236}">
                          <a16:creationId xmlns:a16="http://schemas.microsoft.com/office/drawing/2014/main" id="{D93B663E-1E80-4561-9408-F04124F80134}"/>
                        </a:ext>
                      </a:extLst>
                    </p:cNvPr>
                    <p:cNvSpPr>
                      <a:spLocks noEditPoints="1"/>
                    </p:cNvSpPr>
                    <p:nvPr/>
                  </p:nvSpPr>
                  <p:spPr bwMode="auto">
                    <a:xfrm>
                      <a:off x="3498850" y="188595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30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30"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9" name="Freeform 335">
                      <a:extLst>
                        <a:ext uri="{FF2B5EF4-FFF2-40B4-BE49-F238E27FC236}">
                          <a16:creationId xmlns:a16="http://schemas.microsoft.com/office/drawing/2014/main" id="{F64C0EF5-A68E-4A6F-825E-B371528DC3E5}"/>
                        </a:ext>
                      </a:extLst>
                    </p:cNvPr>
                    <p:cNvSpPr>
                      <a:spLocks/>
                    </p:cNvSpPr>
                    <p:nvPr/>
                  </p:nvSpPr>
                  <p:spPr bwMode="auto">
                    <a:xfrm>
                      <a:off x="3505200" y="18859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0" name="Freeform 336">
                      <a:extLst>
                        <a:ext uri="{FF2B5EF4-FFF2-40B4-BE49-F238E27FC236}">
                          <a16:creationId xmlns:a16="http://schemas.microsoft.com/office/drawing/2014/main" id="{87C25EFA-8435-4DC3-AE97-D388815F929A}"/>
                        </a:ext>
                      </a:extLst>
                    </p:cNvPr>
                    <p:cNvSpPr>
                      <a:spLocks noEditPoints="1"/>
                    </p:cNvSpPr>
                    <p:nvPr/>
                  </p:nvSpPr>
                  <p:spPr bwMode="auto">
                    <a:xfrm>
                      <a:off x="3498850" y="18859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1" name="Freeform 337">
                      <a:extLst>
                        <a:ext uri="{FF2B5EF4-FFF2-40B4-BE49-F238E27FC236}">
                          <a16:creationId xmlns:a16="http://schemas.microsoft.com/office/drawing/2014/main" id="{B44DEE3E-D8E9-4D9A-8CBE-4A557E1974AE}"/>
                        </a:ext>
                      </a:extLst>
                    </p:cNvPr>
                    <p:cNvSpPr>
                      <a:spLocks/>
                    </p:cNvSpPr>
                    <p:nvPr/>
                  </p:nvSpPr>
                  <p:spPr bwMode="auto">
                    <a:xfrm>
                      <a:off x="3530600" y="1870076"/>
                      <a:ext cx="47625" cy="25400"/>
                    </a:xfrm>
                    <a:custGeom>
                      <a:avLst/>
                      <a:gdLst>
                        <a:gd name="T0" fmla="*/ 0 w 30"/>
                        <a:gd name="T1" fmla="*/ 10 h 16"/>
                        <a:gd name="T2" fmla="*/ 14 w 30"/>
                        <a:gd name="T3" fmla="*/ 16 h 16"/>
                        <a:gd name="T4" fmla="*/ 30 w 30"/>
                        <a:gd name="T5" fmla="*/ 8 h 16"/>
                        <a:gd name="T6" fmla="*/ 16 w 30"/>
                        <a:gd name="T7" fmla="*/ 0 h 16"/>
                        <a:gd name="T8" fmla="*/ 0 w 30"/>
                        <a:gd name="T9" fmla="*/ 10 h 16"/>
                      </a:gdLst>
                      <a:ahLst/>
                      <a:cxnLst>
                        <a:cxn ang="0">
                          <a:pos x="T0" y="T1"/>
                        </a:cxn>
                        <a:cxn ang="0">
                          <a:pos x="T2" y="T3"/>
                        </a:cxn>
                        <a:cxn ang="0">
                          <a:pos x="T4" y="T5"/>
                        </a:cxn>
                        <a:cxn ang="0">
                          <a:pos x="T6" y="T7"/>
                        </a:cxn>
                        <a:cxn ang="0">
                          <a:pos x="T8" y="T9"/>
                        </a:cxn>
                      </a:cxnLst>
                      <a:rect l="0" t="0" r="r" b="b"/>
                      <a:pathLst>
                        <a:path w="30" h="16">
                          <a:moveTo>
                            <a:pt x="0" y="10"/>
                          </a:moveTo>
                          <a:lnTo>
                            <a:pt x="14" y="16"/>
                          </a:lnTo>
                          <a:lnTo>
                            <a:pt x="30" y="8"/>
                          </a:lnTo>
                          <a:lnTo>
                            <a:pt x="16" y="0"/>
                          </a:lnTo>
                          <a:lnTo>
                            <a:pt x="0" y="1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2" name="Freeform 338">
                      <a:extLst>
                        <a:ext uri="{FF2B5EF4-FFF2-40B4-BE49-F238E27FC236}">
                          <a16:creationId xmlns:a16="http://schemas.microsoft.com/office/drawing/2014/main" id="{698ABC9B-45BB-4432-BF28-6A8C4A9C93A4}"/>
                        </a:ext>
                      </a:extLst>
                    </p:cNvPr>
                    <p:cNvSpPr>
                      <a:spLocks noEditPoints="1"/>
                    </p:cNvSpPr>
                    <p:nvPr/>
                  </p:nvSpPr>
                  <p:spPr bwMode="auto">
                    <a:xfrm>
                      <a:off x="3527425" y="1870076"/>
                      <a:ext cx="53975" cy="28575"/>
                    </a:xfrm>
                    <a:custGeom>
                      <a:avLst/>
                      <a:gdLst>
                        <a:gd name="T0" fmla="*/ 16 w 34"/>
                        <a:gd name="T1" fmla="*/ 18 h 18"/>
                        <a:gd name="T2" fmla="*/ 0 w 34"/>
                        <a:gd name="T3" fmla="*/ 10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3" name="Freeform 339">
                      <a:extLst>
                        <a:ext uri="{FF2B5EF4-FFF2-40B4-BE49-F238E27FC236}">
                          <a16:creationId xmlns:a16="http://schemas.microsoft.com/office/drawing/2014/main" id="{5DBEF535-58CE-4BBE-86D8-9E38618ACECB}"/>
                        </a:ext>
                      </a:extLst>
                    </p:cNvPr>
                    <p:cNvSpPr>
                      <a:spLocks/>
                    </p:cNvSpPr>
                    <p:nvPr/>
                  </p:nvSpPr>
                  <p:spPr bwMode="auto">
                    <a:xfrm>
                      <a:off x="3530600" y="1870076"/>
                      <a:ext cx="28575" cy="15875"/>
                    </a:xfrm>
                    <a:custGeom>
                      <a:avLst/>
                      <a:gdLst>
                        <a:gd name="T0" fmla="*/ 0 w 18"/>
                        <a:gd name="T1" fmla="*/ 10 h 10"/>
                        <a:gd name="T2" fmla="*/ 4 w 18"/>
                        <a:gd name="T3" fmla="*/ 10 h 10"/>
                        <a:gd name="T4" fmla="*/ 18 w 18"/>
                        <a:gd name="T5" fmla="*/ 2 h 10"/>
                        <a:gd name="T6" fmla="*/ 16 w 18"/>
                        <a:gd name="T7" fmla="*/ 0 h 10"/>
                        <a:gd name="T8" fmla="*/ 0 w 18"/>
                        <a:gd name="T9" fmla="*/ 10 h 10"/>
                      </a:gdLst>
                      <a:ahLst/>
                      <a:cxnLst>
                        <a:cxn ang="0">
                          <a:pos x="T0" y="T1"/>
                        </a:cxn>
                        <a:cxn ang="0">
                          <a:pos x="T2" y="T3"/>
                        </a:cxn>
                        <a:cxn ang="0">
                          <a:pos x="T4" y="T5"/>
                        </a:cxn>
                        <a:cxn ang="0">
                          <a:pos x="T6" y="T7"/>
                        </a:cxn>
                        <a:cxn ang="0">
                          <a:pos x="T8" y="T9"/>
                        </a:cxn>
                      </a:cxnLst>
                      <a:rect l="0" t="0" r="r" b="b"/>
                      <a:pathLst>
                        <a:path w="18" h="10">
                          <a:moveTo>
                            <a:pt x="0" y="10"/>
                          </a:moveTo>
                          <a:lnTo>
                            <a:pt x="4" y="10"/>
                          </a:lnTo>
                          <a:lnTo>
                            <a:pt x="18" y="2"/>
                          </a:lnTo>
                          <a:lnTo>
                            <a:pt x="16" y="0"/>
                          </a:lnTo>
                          <a:lnTo>
                            <a:pt x="0" y="10"/>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4" name="Freeform 340">
                      <a:extLst>
                        <a:ext uri="{FF2B5EF4-FFF2-40B4-BE49-F238E27FC236}">
                          <a16:creationId xmlns:a16="http://schemas.microsoft.com/office/drawing/2014/main" id="{0761EF81-7F8E-435E-96D5-5B541C57A255}"/>
                        </a:ext>
                      </a:extLst>
                    </p:cNvPr>
                    <p:cNvSpPr>
                      <a:spLocks noEditPoints="1"/>
                    </p:cNvSpPr>
                    <p:nvPr/>
                  </p:nvSpPr>
                  <p:spPr bwMode="auto">
                    <a:xfrm>
                      <a:off x="3527425" y="1870076"/>
                      <a:ext cx="38100" cy="19050"/>
                    </a:xfrm>
                    <a:custGeom>
                      <a:avLst/>
                      <a:gdLst>
                        <a:gd name="T0" fmla="*/ 6 w 24"/>
                        <a:gd name="T1" fmla="*/ 12 h 12"/>
                        <a:gd name="T2" fmla="*/ 0 w 24"/>
                        <a:gd name="T3" fmla="*/ 10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10"/>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5" name="Freeform 341">
                      <a:extLst>
                        <a:ext uri="{FF2B5EF4-FFF2-40B4-BE49-F238E27FC236}">
                          <a16:creationId xmlns:a16="http://schemas.microsoft.com/office/drawing/2014/main" id="{D0515BBE-6F27-42DE-9B2E-B3FAB6C76EEC}"/>
                        </a:ext>
                      </a:extLst>
                    </p:cNvPr>
                    <p:cNvSpPr>
                      <a:spLocks/>
                    </p:cNvSpPr>
                    <p:nvPr/>
                  </p:nvSpPr>
                  <p:spPr bwMode="auto">
                    <a:xfrm>
                      <a:off x="3419475" y="19621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6" name="Freeform 342">
                      <a:extLst>
                        <a:ext uri="{FF2B5EF4-FFF2-40B4-BE49-F238E27FC236}">
                          <a16:creationId xmlns:a16="http://schemas.microsoft.com/office/drawing/2014/main" id="{530D04E2-841D-4A65-A11F-5D516504529E}"/>
                        </a:ext>
                      </a:extLst>
                    </p:cNvPr>
                    <p:cNvSpPr>
                      <a:spLocks noEditPoints="1"/>
                    </p:cNvSpPr>
                    <p:nvPr/>
                  </p:nvSpPr>
                  <p:spPr bwMode="auto">
                    <a:xfrm>
                      <a:off x="3413125" y="19589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7" name="Freeform 343">
                      <a:extLst>
                        <a:ext uri="{FF2B5EF4-FFF2-40B4-BE49-F238E27FC236}">
                          <a16:creationId xmlns:a16="http://schemas.microsoft.com/office/drawing/2014/main" id="{E1706433-E5FB-428E-8553-AEF13F205E9D}"/>
                        </a:ext>
                      </a:extLst>
                    </p:cNvPr>
                    <p:cNvSpPr>
                      <a:spLocks/>
                    </p:cNvSpPr>
                    <p:nvPr/>
                  </p:nvSpPr>
                  <p:spPr bwMode="auto">
                    <a:xfrm>
                      <a:off x="3419475" y="19621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8" name="Freeform 344">
                      <a:extLst>
                        <a:ext uri="{FF2B5EF4-FFF2-40B4-BE49-F238E27FC236}">
                          <a16:creationId xmlns:a16="http://schemas.microsoft.com/office/drawing/2014/main" id="{601F763F-55B0-4D66-8352-846C18A39661}"/>
                        </a:ext>
                      </a:extLst>
                    </p:cNvPr>
                    <p:cNvSpPr>
                      <a:spLocks noEditPoints="1"/>
                    </p:cNvSpPr>
                    <p:nvPr/>
                  </p:nvSpPr>
                  <p:spPr bwMode="auto">
                    <a:xfrm>
                      <a:off x="3413125" y="19621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8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8"/>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9" name="Freeform 345">
                      <a:extLst>
                        <a:ext uri="{FF2B5EF4-FFF2-40B4-BE49-F238E27FC236}">
                          <a16:creationId xmlns:a16="http://schemas.microsoft.com/office/drawing/2014/main" id="{42A9BD30-F3E9-42A2-AA1B-F48AE2761713}"/>
                        </a:ext>
                      </a:extLst>
                    </p:cNvPr>
                    <p:cNvSpPr>
                      <a:spLocks/>
                    </p:cNvSpPr>
                    <p:nvPr/>
                  </p:nvSpPr>
                  <p:spPr bwMode="auto">
                    <a:xfrm>
                      <a:off x="3444875" y="194627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0" name="Freeform 346">
                      <a:extLst>
                        <a:ext uri="{FF2B5EF4-FFF2-40B4-BE49-F238E27FC236}">
                          <a16:creationId xmlns:a16="http://schemas.microsoft.com/office/drawing/2014/main" id="{3C7194D3-8B5F-4667-825D-C66D29481785}"/>
                        </a:ext>
                      </a:extLst>
                    </p:cNvPr>
                    <p:cNvSpPr>
                      <a:spLocks noEditPoints="1"/>
                    </p:cNvSpPr>
                    <p:nvPr/>
                  </p:nvSpPr>
                  <p:spPr bwMode="auto">
                    <a:xfrm>
                      <a:off x="3441700" y="194627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1" name="Freeform 347">
                      <a:extLst>
                        <a:ext uri="{FF2B5EF4-FFF2-40B4-BE49-F238E27FC236}">
                          <a16:creationId xmlns:a16="http://schemas.microsoft.com/office/drawing/2014/main" id="{3FB0FC0B-5005-4793-89A5-8F11538893DD}"/>
                        </a:ext>
                      </a:extLst>
                    </p:cNvPr>
                    <p:cNvSpPr>
                      <a:spLocks/>
                    </p:cNvSpPr>
                    <p:nvPr/>
                  </p:nvSpPr>
                  <p:spPr bwMode="auto">
                    <a:xfrm>
                      <a:off x="3444875" y="19462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2" name="Freeform 348">
                      <a:extLst>
                        <a:ext uri="{FF2B5EF4-FFF2-40B4-BE49-F238E27FC236}">
                          <a16:creationId xmlns:a16="http://schemas.microsoft.com/office/drawing/2014/main" id="{BF2B6986-2325-4D64-8B4A-60FE9C52DD55}"/>
                        </a:ext>
                      </a:extLst>
                    </p:cNvPr>
                    <p:cNvSpPr>
                      <a:spLocks noEditPoints="1"/>
                    </p:cNvSpPr>
                    <p:nvPr/>
                  </p:nvSpPr>
                  <p:spPr bwMode="auto">
                    <a:xfrm>
                      <a:off x="3441700" y="194627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3" name="Freeform 349">
                      <a:extLst>
                        <a:ext uri="{FF2B5EF4-FFF2-40B4-BE49-F238E27FC236}">
                          <a16:creationId xmlns:a16="http://schemas.microsoft.com/office/drawing/2014/main" id="{A75388D9-B93D-41CD-A57E-DFAE29BFD71F}"/>
                        </a:ext>
                      </a:extLst>
                    </p:cNvPr>
                    <p:cNvSpPr>
                      <a:spLocks/>
                    </p:cNvSpPr>
                    <p:nvPr/>
                  </p:nvSpPr>
                  <p:spPr bwMode="auto">
                    <a:xfrm>
                      <a:off x="3473450" y="19304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4" name="Freeform 350">
                      <a:extLst>
                        <a:ext uri="{FF2B5EF4-FFF2-40B4-BE49-F238E27FC236}">
                          <a16:creationId xmlns:a16="http://schemas.microsoft.com/office/drawing/2014/main" id="{BC73DF70-CDEC-427A-979A-FBB788E9771F}"/>
                        </a:ext>
                      </a:extLst>
                    </p:cNvPr>
                    <p:cNvSpPr>
                      <a:spLocks noEditPoints="1"/>
                    </p:cNvSpPr>
                    <p:nvPr/>
                  </p:nvSpPr>
                  <p:spPr bwMode="auto">
                    <a:xfrm>
                      <a:off x="3470275" y="19272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5" name="Freeform 351">
                      <a:extLst>
                        <a:ext uri="{FF2B5EF4-FFF2-40B4-BE49-F238E27FC236}">
                          <a16:creationId xmlns:a16="http://schemas.microsoft.com/office/drawing/2014/main" id="{CA41E296-79CB-4AAA-9D84-9743E2441C43}"/>
                        </a:ext>
                      </a:extLst>
                    </p:cNvPr>
                    <p:cNvSpPr>
                      <a:spLocks/>
                    </p:cNvSpPr>
                    <p:nvPr/>
                  </p:nvSpPr>
                  <p:spPr bwMode="auto">
                    <a:xfrm>
                      <a:off x="3473450" y="1930401"/>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6" name="Freeform 352">
                      <a:extLst>
                        <a:ext uri="{FF2B5EF4-FFF2-40B4-BE49-F238E27FC236}">
                          <a16:creationId xmlns:a16="http://schemas.microsoft.com/office/drawing/2014/main" id="{4981BF61-0A1D-4249-9A48-DE169ECCE08C}"/>
                        </a:ext>
                      </a:extLst>
                    </p:cNvPr>
                    <p:cNvSpPr>
                      <a:spLocks noEditPoints="1"/>
                    </p:cNvSpPr>
                    <p:nvPr/>
                  </p:nvSpPr>
                  <p:spPr bwMode="auto">
                    <a:xfrm>
                      <a:off x="3470275" y="19272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7" name="Freeform 353">
                      <a:extLst>
                        <a:ext uri="{FF2B5EF4-FFF2-40B4-BE49-F238E27FC236}">
                          <a16:creationId xmlns:a16="http://schemas.microsoft.com/office/drawing/2014/main" id="{8365FAE9-83BF-4282-A369-8A67447DA06D}"/>
                        </a:ext>
                      </a:extLst>
                    </p:cNvPr>
                    <p:cNvSpPr>
                      <a:spLocks/>
                    </p:cNvSpPr>
                    <p:nvPr/>
                  </p:nvSpPr>
                  <p:spPr bwMode="auto">
                    <a:xfrm>
                      <a:off x="3502025" y="19145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8" name="Freeform 354">
                      <a:extLst>
                        <a:ext uri="{FF2B5EF4-FFF2-40B4-BE49-F238E27FC236}">
                          <a16:creationId xmlns:a16="http://schemas.microsoft.com/office/drawing/2014/main" id="{B5B30CDE-18A6-44F5-8120-DDBD5F14963B}"/>
                        </a:ext>
                      </a:extLst>
                    </p:cNvPr>
                    <p:cNvSpPr>
                      <a:spLocks noEditPoints="1"/>
                    </p:cNvSpPr>
                    <p:nvPr/>
                  </p:nvSpPr>
                  <p:spPr bwMode="auto">
                    <a:xfrm>
                      <a:off x="3498850" y="191452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4 w 34"/>
                        <a:gd name="T11" fmla="*/ 8 h 18"/>
                        <a:gd name="T12" fmla="*/ 16 w 34"/>
                        <a:gd name="T13" fmla="*/ 14 h 18"/>
                        <a:gd name="T14" fmla="*/ 28 w 34"/>
                        <a:gd name="T15" fmla="*/ 8 h 18"/>
                        <a:gd name="T16" fmla="*/ 18 w 34"/>
                        <a:gd name="T17" fmla="*/ 2 h 18"/>
                        <a:gd name="T18" fmla="*/ 4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4" y="8"/>
                          </a:moveTo>
                          <a:lnTo>
                            <a:pt x="16" y="14"/>
                          </a:lnTo>
                          <a:lnTo>
                            <a:pt x="28" y="8"/>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9" name="Freeform 355">
                      <a:extLst>
                        <a:ext uri="{FF2B5EF4-FFF2-40B4-BE49-F238E27FC236}">
                          <a16:creationId xmlns:a16="http://schemas.microsoft.com/office/drawing/2014/main" id="{3BFE4C09-C0C9-4310-BE0A-62DBEA7BA14B}"/>
                        </a:ext>
                      </a:extLst>
                    </p:cNvPr>
                    <p:cNvSpPr>
                      <a:spLocks/>
                    </p:cNvSpPr>
                    <p:nvPr/>
                  </p:nvSpPr>
                  <p:spPr bwMode="auto">
                    <a:xfrm>
                      <a:off x="3502025" y="19145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0" name="Freeform 356">
                      <a:extLst>
                        <a:ext uri="{FF2B5EF4-FFF2-40B4-BE49-F238E27FC236}">
                          <a16:creationId xmlns:a16="http://schemas.microsoft.com/office/drawing/2014/main" id="{6940F4E0-FDCF-4102-B322-B59F78346901}"/>
                        </a:ext>
                      </a:extLst>
                    </p:cNvPr>
                    <p:cNvSpPr>
                      <a:spLocks noEditPoints="1"/>
                    </p:cNvSpPr>
                    <p:nvPr/>
                  </p:nvSpPr>
                  <p:spPr bwMode="auto">
                    <a:xfrm>
                      <a:off x="3498850" y="191452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4 w 24"/>
                        <a:gd name="T11" fmla="*/ 8 h 12"/>
                        <a:gd name="T12" fmla="*/ 6 w 24"/>
                        <a:gd name="T13" fmla="*/ 8 h 12"/>
                        <a:gd name="T14" fmla="*/ 18 w 24"/>
                        <a:gd name="T15" fmla="*/ 2 h 12"/>
                        <a:gd name="T16" fmla="*/ 18 w 24"/>
                        <a:gd name="T17" fmla="*/ 2 h 12"/>
                        <a:gd name="T18" fmla="*/ 4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4" y="8"/>
                          </a:moveTo>
                          <a:lnTo>
                            <a:pt x="6" y="8"/>
                          </a:lnTo>
                          <a:lnTo>
                            <a:pt x="18" y="2"/>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1" name="Freeform 357">
                      <a:extLst>
                        <a:ext uri="{FF2B5EF4-FFF2-40B4-BE49-F238E27FC236}">
                          <a16:creationId xmlns:a16="http://schemas.microsoft.com/office/drawing/2014/main" id="{56D2EE26-6634-4F33-8F3D-8364827EE421}"/>
                        </a:ext>
                      </a:extLst>
                    </p:cNvPr>
                    <p:cNvSpPr>
                      <a:spLocks/>
                    </p:cNvSpPr>
                    <p:nvPr/>
                  </p:nvSpPr>
                  <p:spPr bwMode="auto">
                    <a:xfrm>
                      <a:off x="3530600" y="18986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2" name="Freeform 358">
                      <a:extLst>
                        <a:ext uri="{FF2B5EF4-FFF2-40B4-BE49-F238E27FC236}">
                          <a16:creationId xmlns:a16="http://schemas.microsoft.com/office/drawing/2014/main" id="{5B28FF10-6C1A-4CD8-BE6F-CD6A01609B53}"/>
                        </a:ext>
                      </a:extLst>
                    </p:cNvPr>
                    <p:cNvSpPr>
                      <a:spLocks noEditPoints="1"/>
                    </p:cNvSpPr>
                    <p:nvPr/>
                  </p:nvSpPr>
                  <p:spPr bwMode="auto">
                    <a:xfrm>
                      <a:off x="3524250" y="18954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3" name="Freeform 359">
                      <a:extLst>
                        <a:ext uri="{FF2B5EF4-FFF2-40B4-BE49-F238E27FC236}">
                          <a16:creationId xmlns:a16="http://schemas.microsoft.com/office/drawing/2014/main" id="{1C78478C-A580-40D9-B0FD-A696C5795E4E}"/>
                        </a:ext>
                      </a:extLst>
                    </p:cNvPr>
                    <p:cNvSpPr>
                      <a:spLocks/>
                    </p:cNvSpPr>
                    <p:nvPr/>
                  </p:nvSpPr>
                  <p:spPr bwMode="auto">
                    <a:xfrm>
                      <a:off x="3530600" y="18986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4" name="Freeform 360">
                      <a:extLst>
                        <a:ext uri="{FF2B5EF4-FFF2-40B4-BE49-F238E27FC236}">
                          <a16:creationId xmlns:a16="http://schemas.microsoft.com/office/drawing/2014/main" id="{243CFE20-456E-4E48-AC60-EC514A4F8E05}"/>
                        </a:ext>
                      </a:extLst>
                    </p:cNvPr>
                    <p:cNvSpPr>
                      <a:spLocks noEditPoints="1"/>
                    </p:cNvSpPr>
                    <p:nvPr/>
                  </p:nvSpPr>
                  <p:spPr bwMode="auto">
                    <a:xfrm>
                      <a:off x="3524250" y="18954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5" name="Freeform 361">
                      <a:extLst>
                        <a:ext uri="{FF2B5EF4-FFF2-40B4-BE49-F238E27FC236}">
                          <a16:creationId xmlns:a16="http://schemas.microsoft.com/office/drawing/2014/main" id="{0EBFBC8E-B5FD-477F-827D-7F392A05F565}"/>
                        </a:ext>
                      </a:extLst>
                    </p:cNvPr>
                    <p:cNvSpPr>
                      <a:spLocks/>
                    </p:cNvSpPr>
                    <p:nvPr/>
                  </p:nvSpPr>
                  <p:spPr bwMode="auto">
                    <a:xfrm>
                      <a:off x="3556000" y="188277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6" name="Freeform 362">
                      <a:extLst>
                        <a:ext uri="{FF2B5EF4-FFF2-40B4-BE49-F238E27FC236}">
                          <a16:creationId xmlns:a16="http://schemas.microsoft.com/office/drawing/2014/main" id="{3CC4B79C-760D-4FD5-B0F1-8405E2EF1434}"/>
                        </a:ext>
                      </a:extLst>
                    </p:cNvPr>
                    <p:cNvSpPr>
                      <a:spLocks noEditPoints="1"/>
                    </p:cNvSpPr>
                    <p:nvPr/>
                  </p:nvSpPr>
                  <p:spPr bwMode="auto">
                    <a:xfrm>
                      <a:off x="3552825" y="188277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7" name="Freeform 363">
                      <a:extLst>
                        <a:ext uri="{FF2B5EF4-FFF2-40B4-BE49-F238E27FC236}">
                          <a16:creationId xmlns:a16="http://schemas.microsoft.com/office/drawing/2014/main" id="{051458DE-1239-4180-9545-03A4D85B65A9}"/>
                        </a:ext>
                      </a:extLst>
                    </p:cNvPr>
                    <p:cNvSpPr>
                      <a:spLocks/>
                    </p:cNvSpPr>
                    <p:nvPr/>
                  </p:nvSpPr>
                  <p:spPr bwMode="auto">
                    <a:xfrm>
                      <a:off x="3556000" y="18827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8" name="Freeform 364">
                      <a:extLst>
                        <a:ext uri="{FF2B5EF4-FFF2-40B4-BE49-F238E27FC236}">
                          <a16:creationId xmlns:a16="http://schemas.microsoft.com/office/drawing/2014/main" id="{1C58BE99-07AF-4DE8-86D3-63F88895E106}"/>
                        </a:ext>
                      </a:extLst>
                    </p:cNvPr>
                    <p:cNvSpPr>
                      <a:spLocks noEditPoints="1"/>
                    </p:cNvSpPr>
                    <p:nvPr/>
                  </p:nvSpPr>
                  <p:spPr bwMode="auto">
                    <a:xfrm>
                      <a:off x="3552825" y="188277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9" name="Freeform 365">
                      <a:extLst>
                        <a:ext uri="{FF2B5EF4-FFF2-40B4-BE49-F238E27FC236}">
                          <a16:creationId xmlns:a16="http://schemas.microsoft.com/office/drawing/2014/main" id="{0403112B-4454-4995-B9CF-14E01E463920}"/>
                        </a:ext>
                      </a:extLst>
                    </p:cNvPr>
                    <p:cNvSpPr>
                      <a:spLocks/>
                    </p:cNvSpPr>
                    <p:nvPr/>
                  </p:nvSpPr>
                  <p:spPr bwMode="auto">
                    <a:xfrm>
                      <a:off x="3511550" y="175260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0" name="Freeform 366">
                      <a:extLst>
                        <a:ext uri="{FF2B5EF4-FFF2-40B4-BE49-F238E27FC236}">
                          <a16:creationId xmlns:a16="http://schemas.microsoft.com/office/drawing/2014/main" id="{5D63BA13-F1CE-4613-ACE9-E5C1663078DC}"/>
                        </a:ext>
                      </a:extLst>
                    </p:cNvPr>
                    <p:cNvSpPr>
                      <a:spLocks noEditPoints="1"/>
                    </p:cNvSpPr>
                    <p:nvPr/>
                  </p:nvSpPr>
                  <p:spPr bwMode="auto">
                    <a:xfrm>
                      <a:off x="3511550" y="174942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6 w 10"/>
                        <a:gd name="T13" fmla="*/ 8 h 12"/>
                        <a:gd name="T14" fmla="*/ 6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6" y="8"/>
                          </a:lnTo>
                          <a:lnTo>
                            <a:pt x="6"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1" name="Freeform 367">
                      <a:extLst>
                        <a:ext uri="{FF2B5EF4-FFF2-40B4-BE49-F238E27FC236}">
                          <a16:creationId xmlns:a16="http://schemas.microsoft.com/office/drawing/2014/main" id="{27B35399-8F0E-41AA-B32E-DC5DEBB4E20E}"/>
                        </a:ext>
                      </a:extLst>
                    </p:cNvPr>
                    <p:cNvSpPr>
                      <a:spLocks/>
                    </p:cNvSpPr>
                    <p:nvPr/>
                  </p:nvSpPr>
                  <p:spPr bwMode="auto">
                    <a:xfrm>
                      <a:off x="3527425" y="1758951"/>
                      <a:ext cx="9525" cy="12700"/>
                    </a:xfrm>
                    <a:custGeom>
                      <a:avLst/>
                      <a:gdLst>
                        <a:gd name="T0" fmla="*/ 0 w 6"/>
                        <a:gd name="T1" fmla="*/ 0 h 8"/>
                        <a:gd name="T2" fmla="*/ 0 w 6"/>
                        <a:gd name="T3" fmla="*/ 4 h 8"/>
                        <a:gd name="T4" fmla="*/ 6 w 6"/>
                        <a:gd name="T5" fmla="*/ 8 h 8"/>
                        <a:gd name="T6" fmla="*/ 6 w 6"/>
                        <a:gd name="T7" fmla="*/ 4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lnTo>
                            <a:pt x="0" y="4"/>
                          </a:lnTo>
                          <a:lnTo>
                            <a:pt x="6" y="8"/>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2" name="Freeform 368">
                      <a:extLst>
                        <a:ext uri="{FF2B5EF4-FFF2-40B4-BE49-F238E27FC236}">
                          <a16:creationId xmlns:a16="http://schemas.microsoft.com/office/drawing/2014/main" id="{0EF311E8-D269-4E57-BA6C-20F839BFAF4D}"/>
                        </a:ext>
                      </a:extLst>
                    </p:cNvPr>
                    <p:cNvSpPr>
                      <a:spLocks noEditPoints="1"/>
                    </p:cNvSpPr>
                    <p:nvPr/>
                  </p:nvSpPr>
                  <p:spPr bwMode="auto">
                    <a:xfrm>
                      <a:off x="3524250" y="175577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3" name="Freeform 369">
                      <a:extLst>
                        <a:ext uri="{FF2B5EF4-FFF2-40B4-BE49-F238E27FC236}">
                          <a16:creationId xmlns:a16="http://schemas.microsoft.com/office/drawing/2014/main" id="{C4EB3BE3-D6F9-4BA1-9CCB-4C7DBC511EDB}"/>
                        </a:ext>
                      </a:extLst>
                    </p:cNvPr>
                    <p:cNvSpPr>
                      <a:spLocks/>
                    </p:cNvSpPr>
                    <p:nvPr/>
                  </p:nvSpPr>
                  <p:spPr bwMode="auto">
                    <a:xfrm>
                      <a:off x="3511550" y="176530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4" name="Freeform 370">
                      <a:extLst>
                        <a:ext uri="{FF2B5EF4-FFF2-40B4-BE49-F238E27FC236}">
                          <a16:creationId xmlns:a16="http://schemas.microsoft.com/office/drawing/2014/main" id="{FBE7BB68-8731-4E25-9253-5769F5F656CF}"/>
                        </a:ext>
                      </a:extLst>
                    </p:cNvPr>
                    <p:cNvSpPr>
                      <a:spLocks noEditPoints="1"/>
                    </p:cNvSpPr>
                    <p:nvPr/>
                  </p:nvSpPr>
                  <p:spPr bwMode="auto">
                    <a:xfrm>
                      <a:off x="3508375" y="1762126"/>
                      <a:ext cx="19050" cy="19050"/>
                    </a:xfrm>
                    <a:custGeom>
                      <a:avLst/>
                      <a:gdLst>
                        <a:gd name="T0" fmla="*/ 12 w 12"/>
                        <a:gd name="T1" fmla="*/ 12 h 12"/>
                        <a:gd name="T2" fmla="*/ 0 w 12"/>
                        <a:gd name="T3" fmla="*/ 8 h 12"/>
                        <a:gd name="T4" fmla="*/ 0 w 12"/>
                        <a:gd name="T5" fmla="*/ 0 h 12"/>
                        <a:gd name="T6" fmla="*/ 12 w 12"/>
                        <a:gd name="T7" fmla="*/ 4 h 12"/>
                        <a:gd name="T8" fmla="*/ 12 w 12"/>
                        <a:gd name="T9" fmla="*/ 12 h 12"/>
                        <a:gd name="T10" fmla="*/ 4 w 12"/>
                        <a:gd name="T11" fmla="*/ 6 h 12"/>
                        <a:gd name="T12" fmla="*/ 8 w 12"/>
                        <a:gd name="T13" fmla="*/ 8 h 12"/>
                        <a:gd name="T14" fmla="*/ 8 w 12"/>
                        <a:gd name="T15" fmla="*/ 6 h 12"/>
                        <a:gd name="T16" fmla="*/ 4 w 12"/>
                        <a:gd name="T17" fmla="*/ 4 h 12"/>
                        <a:gd name="T18" fmla="*/ 4 w 1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12" y="12"/>
                          </a:moveTo>
                          <a:lnTo>
                            <a:pt x="0" y="8"/>
                          </a:lnTo>
                          <a:lnTo>
                            <a:pt x="0" y="0"/>
                          </a:lnTo>
                          <a:lnTo>
                            <a:pt x="12" y="4"/>
                          </a:lnTo>
                          <a:lnTo>
                            <a:pt x="12" y="12"/>
                          </a:lnTo>
                          <a:close/>
                          <a:moveTo>
                            <a:pt x="4" y="6"/>
                          </a:moveTo>
                          <a:lnTo>
                            <a:pt x="8" y="8"/>
                          </a:lnTo>
                          <a:lnTo>
                            <a:pt x="8" y="6"/>
                          </a:lnTo>
                          <a:lnTo>
                            <a:pt x="4" y="4"/>
                          </a:lnTo>
                          <a:lnTo>
                            <a:pt x="4"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5" name="Freeform 371">
                      <a:extLst>
                        <a:ext uri="{FF2B5EF4-FFF2-40B4-BE49-F238E27FC236}">
                          <a16:creationId xmlns:a16="http://schemas.microsoft.com/office/drawing/2014/main" id="{9125B4B8-99F3-4B53-A552-9A2FB0BC4ED7}"/>
                        </a:ext>
                      </a:extLst>
                    </p:cNvPr>
                    <p:cNvSpPr>
                      <a:spLocks/>
                    </p:cNvSpPr>
                    <p:nvPr/>
                  </p:nvSpPr>
                  <p:spPr bwMode="auto">
                    <a:xfrm>
                      <a:off x="3524250" y="177165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6" name="Freeform 372">
                      <a:extLst>
                        <a:ext uri="{FF2B5EF4-FFF2-40B4-BE49-F238E27FC236}">
                          <a16:creationId xmlns:a16="http://schemas.microsoft.com/office/drawing/2014/main" id="{F469A291-BAD0-407C-A400-283B3434F626}"/>
                        </a:ext>
                      </a:extLst>
                    </p:cNvPr>
                    <p:cNvSpPr>
                      <a:spLocks noEditPoints="1"/>
                    </p:cNvSpPr>
                    <p:nvPr/>
                  </p:nvSpPr>
                  <p:spPr bwMode="auto">
                    <a:xfrm>
                      <a:off x="3524250" y="176847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7" name="Freeform 373">
                      <a:extLst>
                        <a:ext uri="{FF2B5EF4-FFF2-40B4-BE49-F238E27FC236}">
                          <a16:creationId xmlns:a16="http://schemas.microsoft.com/office/drawing/2014/main" id="{57D0DFAB-C1DC-48AC-AF17-148C0DB6894F}"/>
                        </a:ext>
                      </a:extLst>
                    </p:cNvPr>
                    <p:cNvSpPr>
                      <a:spLocks/>
                    </p:cNvSpPr>
                    <p:nvPr/>
                  </p:nvSpPr>
                  <p:spPr bwMode="auto">
                    <a:xfrm>
                      <a:off x="3511550" y="179387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8" name="Freeform 374">
                      <a:extLst>
                        <a:ext uri="{FF2B5EF4-FFF2-40B4-BE49-F238E27FC236}">
                          <a16:creationId xmlns:a16="http://schemas.microsoft.com/office/drawing/2014/main" id="{37E00E73-4852-4455-93D2-F78C6A499436}"/>
                        </a:ext>
                      </a:extLst>
                    </p:cNvPr>
                    <p:cNvSpPr>
                      <a:spLocks noEditPoints="1"/>
                    </p:cNvSpPr>
                    <p:nvPr/>
                  </p:nvSpPr>
                  <p:spPr bwMode="auto">
                    <a:xfrm>
                      <a:off x="3508375" y="17907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9" name="Freeform 375">
                      <a:extLst>
                        <a:ext uri="{FF2B5EF4-FFF2-40B4-BE49-F238E27FC236}">
                          <a16:creationId xmlns:a16="http://schemas.microsoft.com/office/drawing/2014/main" id="{583FF16F-21E4-496C-B54C-84DD236E9B98}"/>
                        </a:ext>
                      </a:extLst>
                    </p:cNvPr>
                    <p:cNvSpPr>
                      <a:spLocks/>
                    </p:cNvSpPr>
                    <p:nvPr/>
                  </p:nvSpPr>
                  <p:spPr bwMode="auto">
                    <a:xfrm>
                      <a:off x="3524250" y="180022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0" name="Freeform 376">
                      <a:extLst>
                        <a:ext uri="{FF2B5EF4-FFF2-40B4-BE49-F238E27FC236}">
                          <a16:creationId xmlns:a16="http://schemas.microsoft.com/office/drawing/2014/main" id="{DFCBE6B2-5920-4329-AEB4-7F43C0E3BC67}"/>
                        </a:ext>
                      </a:extLst>
                    </p:cNvPr>
                    <p:cNvSpPr>
                      <a:spLocks noEditPoints="1"/>
                    </p:cNvSpPr>
                    <p:nvPr/>
                  </p:nvSpPr>
                  <p:spPr bwMode="auto">
                    <a:xfrm>
                      <a:off x="3521075" y="17970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1" name="Freeform 377">
                      <a:extLst>
                        <a:ext uri="{FF2B5EF4-FFF2-40B4-BE49-F238E27FC236}">
                          <a16:creationId xmlns:a16="http://schemas.microsoft.com/office/drawing/2014/main" id="{0CD9FF14-0BD7-46AA-957D-C66E1FC5E2DA}"/>
                        </a:ext>
                      </a:extLst>
                    </p:cNvPr>
                    <p:cNvSpPr>
                      <a:spLocks/>
                    </p:cNvSpPr>
                    <p:nvPr/>
                  </p:nvSpPr>
                  <p:spPr bwMode="auto">
                    <a:xfrm>
                      <a:off x="3508375" y="18065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2" name="Freeform 378">
                      <a:extLst>
                        <a:ext uri="{FF2B5EF4-FFF2-40B4-BE49-F238E27FC236}">
                          <a16:creationId xmlns:a16="http://schemas.microsoft.com/office/drawing/2014/main" id="{9B206DFF-92E6-4C44-8464-94017807D085}"/>
                        </a:ext>
                      </a:extLst>
                    </p:cNvPr>
                    <p:cNvSpPr>
                      <a:spLocks noEditPoints="1"/>
                    </p:cNvSpPr>
                    <p:nvPr/>
                  </p:nvSpPr>
                  <p:spPr bwMode="auto">
                    <a:xfrm>
                      <a:off x="3508375" y="18034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6 w 10"/>
                        <a:gd name="T13" fmla="*/ 10 h 14"/>
                        <a:gd name="T14" fmla="*/ 6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6" y="10"/>
                          </a:lnTo>
                          <a:lnTo>
                            <a:pt x="6"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3" name="Freeform 379">
                      <a:extLst>
                        <a:ext uri="{FF2B5EF4-FFF2-40B4-BE49-F238E27FC236}">
                          <a16:creationId xmlns:a16="http://schemas.microsoft.com/office/drawing/2014/main" id="{CFC53003-32E7-4EDB-8376-1EC6BB7BCB2B}"/>
                        </a:ext>
                      </a:extLst>
                    </p:cNvPr>
                    <p:cNvSpPr>
                      <a:spLocks/>
                    </p:cNvSpPr>
                    <p:nvPr/>
                  </p:nvSpPr>
                  <p:spPr bwMode="auto">
                    <a:xfrm>
                      <a:off x="3524250" y="181292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4" name="Freeform 380">
                      <a:extLst>
                        <a:ext uri="{FF2B5EF4-FFF2-40B4-BE49-F238E27FC236}">
                          <a16:creationId xmlns:a16="http://schemas.microsoft.com/office/drawing/2014/main" id="{F041A9EE-75AE-497F-90EA-57A81A80A4F2}"/>
                        </a:ext>
                      </a:extLst>
                    </p:cNvPr>
                    <p:cNvSpPr>
                      <a:spLocks noEditPoints="1"/>
                    </p:cNvSpPr>
                    <p:nvPr/>
                  </p:nvSpPr>
                  <p:spPr bwMode="auto">
                    <a:xfrm>
                      <a:off x="3521075" y="18097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10 h 14"/>
                        <a:gd name="T14" fmla="*/ 8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10"/>
                          </a:lnTo>
                          <a:lnTo>
                            <a:pt x="8"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5" name="Freeform 381">
                      <a:extLst>
                        <a:ext uri="{FF2B5EF4-FFF2-40B4-BE49-F238E27FC236}">
                          <a16:creationId xmlns:a16="http://schemas.microsoft.com/office/drawing/2014/main" id="{FAB74D8D-793F-468E-B853-D5BF58C0CD6F}"/>
                        </a:ext>
                      </a:extLst>
                    </p:cNvPr>
                    <p:cNvSpPr>
                      <a:spLocks/>
                    </p:cNvSpPr>
                    <p:nvPr/>
                  </p:nvSpPr>
                  <p:spPr bwMode="auto">
                    <a:xfrm>
                      <a:off x="3584575" y="17811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6" name="Freeform 382">
                      <a:extLst>
                        <a:ext uri="{FF2B5EF4-FFF2-40B4-BE49-F238E27FC236}">
                          <a16:creationId xmlns:a16="http://schemas.microsoft.com/office/drawing/2014/main" id="{A23F82D6-96B2-4F0A-9FE5-F244CEEC6A9B}"/>
                        </a:ext>
                      </a:extLst>
                    </p:cNvPr>
                    <p:cNvSpPr>
                      <a:spLocks noEditPoints="1"/>
                    </p:cNvSpPr>
                    <p:nvPr/>
                  </p:nvSpPr>
                  <p:spPr bwMode="auto">
                    <a:xfrm>
                      <a:off x="3584575" y="17780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6 w 10"/>
                        <a:gd name="T13" fmla="*/ 10 h 14"/>
                        <a:gd name="T14" fmla="*/ 6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6" y="10"/>
                          </a:lnTo>
                          <a:lnTo>
                            <a:pt x="6"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7" name="Freeform 383">
                      <a:extLst>
                        <a:ext uri="{FF2B5EF4-FFF2-40B4-BE49-F238E27FC236}">
                          <a16:creationId xmlns:a16="http://schemas.microsoft.com/office/drawing/2014/main" id="{A4DC06F0-6675-495F-B89C-4E20129D23FB}"/>
                        </a:ext>
                      </a:extLst>
                    </p:cNvPr>
                    <p:cNvSpPr>
                      <a:spLocks/>
                    </p:cNvSpPr>
                    <p:nvPr/>
                  </p:nvSpPr>
                  <p:spPr bwMode="auto">
                    <a:xfrm>
                      <a:off x="3600450" y="178752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8" name="Freeform 384">
                      <a:extLst>
                        <a:ext uri="{FF2B5EF4-FFF2-40B4-BE49-F238E27FC236}">
                          <a16:creationId xmlns:a16="http://schemas.microsoft.com/office/drawing/2014/main" id="{520932B8-3C6B-4D6F-A953-65DCF388E571}"/>
                        </a:ext>
                      </a:extLst>
                    </p:cNvPr>
                    <p:cNvSpPr>
                      <a:spLocks noEditPoints="1"/>
                    </p:cNvSpPr>
                    <p:nvPr/>
                  </p:nvSpPr>
                  <p:spPr bwMode="auto">
                    <a:xfrm>
                      <a:off x="3597275" y="17843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10 h 14"/>
                        <a:gd name="T14" fmla="*/ 8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10"/>
                          </a:lnTo>
                          <a:lnTo>
                            <a:pt x="8"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9" name="Freeform 385">
                      <a:extLst>
                        <a:ext uri="{FF2B5EF4-FFF2-40B4-BE49-F238E27FC236}">
                          <a16:creationId xmlns:a16="http://schemas.microsoft.com/office/drawing/2014/main" id="{54EA2091-BD1C-42C5-A566-3E73F1CBF6FE}"/>
                        </a:ext>
                      </a:extLst>
                    </p:cNvPr>
                    <p:cNvSpPr>
                      <a:spLocks/>
                    </p:cNvSpPr>
                    <p:nvPr/>
                  </p:nvSpPr>
                  <p:spPr bwMode="auto">
                    <a:xfrm>
                      <a:off x="3584575" y="17938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0" name="Freeform 386">
                      <a:extLst>
                        <a:ext uri="{FF2B5EF4-FFF2-40B4-BE49-F238E27FC236}">
                          <a16:creationId xmlns:a16="http://schemas.microsoft.com/office/drawing/2014/main" id="{6C738A27-71CB-4A02-B3F0-2B901F758EFE}"/>
                        </a:ext>
                      </a:extLst>
                    </p:cNvPr>
                    <p:cNvSpPr>
                      <a:spLocks noEditPoints="1"/>
                    </p:cNvSpPr>
                    <p:nvPr/>
                  </p:nvSpPr>
                  <p:spPr bwMode="auto">
                    <a:xfrm>
                      <a:off x="3581400" y="1790701"/>
                      <a:ext cx="19050" cy="22225"/>
                    </a:xfrm>
                    <a:custGeom>
                      <a:avLst/>
                      <a:gdLst>
                        <a:gd name="T0" fmla="*/ 12 w 12"/>
                        <a:gd name="T1" fmla="*/ 14 h 14"/>
                        <a:gd name="T2" fmla="*/ 0 w 12"/>
                        <a:gd name="T3" fmla="*/ 8 h 14"/>
                        <a:gd name="T4" fmla="*/ 0 w 12"/>
                        <a:gd name="T5" fmla="*/ 0 h 14"/>
                        <a:gd name="T6" fmla="*/ 12 w 12"/>
                        <a:gd name="T7" fmla="*/ 6 h 14"/>
                        <a:gd name="T8" fmla="*/ 12 w 12"/>
                        <a:gd name="T9" fmla="*/ 14 h 14"/>
                        <a:gd name="T10" fmla="*/ 4 w 12"/>
                        <a:gd name="T11" fmla="*/ 8 h 14"/>
                        <a:gd name="T12" fmla="*/ 8 w 12"/>
                        <a:gd name="T13" fmla="*/ 10 h 14"/>
                        <a:gd name="T14" fmla="*/ 8 w 12"/>
                        <a:gd name="T15" fmla="*/ 8 h 14"/>
                        <a:gd name="T16" fmla="*/ 4 w 12"/>
                        <a:gd name="T17" fmla="*/ 4 h 14"/>
                        <a:gd name="T18" fmla="*/ 4 w 12"/>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12" y="14"/>
                          </a:moveTo>
                          <a:lnTo>
                            <a:pt x="0" y="8"/>
                          </a:lnTo>
                          <a:lnTo>
                            <a:pt x="0" y="0"/>
                          </a:lnTo>
                          <a:lnTo>
                            <a:pt x="12" y="6"/>
                          </a:lnTo>
                          <a:lnTo>
                            <a:pt x="12" y="14"/>
                          </a:lnTo>
                          <a:close/>
                          <a:moveTo>
                            <a:pt x="4" y="8"/>
                          </a:moveTo>
                          <a:lnTo>
                            <a:pt x="8" y="10"/>
                          </a:lnTo>
                          <a:lnTo>
                            <a:pt x="8" y="8"/>
                          </a:lnTo>
                          <a:lnTo>
                            <a:pt x="4" y="4"/>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1" name="Freeform 387">
                      <a:extLst>
                        <a:ext uri="{FF2B5EF4-FFF2-40B4-BE49-F238E27FC236}">
                          <a16:creationId xmlns:a16="http://schemas.microsoft.com/office/drawing/2014/main" id="{08100F28-220C-40EE-BEA7-BD7CF500A0EC}"/>
                        </a:ext>
                      </a:extLst>
                    </p:cNvPr>
                    <p:cNvSpPr>
                      <a:spLocks/>
                    </p:cNvSpPr>
                    <p:nvPr/>
                  </p:nvSpPr>
                  <p:spPr bwMode="auto">
                    <a:xfrm>
                      <a:off x="3597275" y="180022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2" name="Freeform 388">
                      <a:extLst>
                        <a:ext uri="{FF2B5EF4-FFF2-40B4-BE49-F238E27FC236}">
                          <a16:creationId xmlns:a16="http://schemas.microsoft.com/office/drawing/2014/main" id="{2C0834F0-8A7B-44C1-927E-57EAD9A93AFB}"/>
                        </a:ext>
                      </a:extLst>
                    </p:cNvPr>
                    <p:cNvSpPr>
                      <a:spLocks noEditPoints="1"/>
                    </p:cNvSpPr>
                    <p:nvPr/>
                  </p:nvSpPr>
                  <p:spPr bwMode="auto">
                    <a:xfrm>
                      <a:off x="3597275" y="17970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8 h 14"/>
                        <a:gd name="T12" fmla="*/ 8 w 10"/>
                        <a:gd name="T13" fmla="*/ 10 h 14"/>
                        <a:gd name="T14" fmla="*/ 8 w 10"/>
                        <a:gd name="T15" fmla="*/ 8 h 14"/>
                        <a:gd name="T16" fmla="*/ 2 w 10"/>
                        <a:gd name="T17" fmla="*/ 6 h 14"/>
                        <a:gd name="T18" fmla="*/ 2 w 10"/>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8"/>
                          </a:moveTo>
                          <a:lnTo>
                            <a:pt x="8" y="10"/>
                          </a:lnTo>
                          <a:lnTo>
                            <a:pt x="8" y="8"/>
                          </a:lnTo>
                          <a:lnTo>
                            <a:pt x="2" y="6"/>
                          </a:lnTo>
                          <a:lnTo>
                            <a:pt x="2"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3" name="Freeform 389">
                      <a:extLst>
                        <a:ext uri="{FF2B5EF4-FFF2-40B4-BE49-F238E27FC236}">
                          <a16:creationId xmlns:a16="http://schemas.microsoft.com/office/drawing/2014/main" id="{07280210-F340-4D45-8E64-A3F950062492}"/>
                        </a:ext>
                      </a:extLst>
                    </p:cNvPr>
                    <p:cNvSpPr>
                      <a:spLocks/>
                    </p:cNvSpPr>
                    <p:nvPr/>
                  </p:nvSpPr>
                  <p:spPr bwMode="auto">
                    <a:xfrm>
                      <a:off x="3584575" y="1825626"/>
                      <a:ext cx="9525" cy="12700"/>
                    </a:xfrm>
                    <a:custGeom>
                      <a:avLst/>
                      <a:gdLst>
                        <a:gd name="T0" fmla="*/ 0 w 6"/>
                        <a:gd name="T1" fmla="*/ 0 h 8"/>
                        <a:gd name="T2" fmla="*/ 0 w 6"/>
                        <a:gd name="T3" fmla="*/ 4 h 8"/>
                        <a:gd name="T4" fmla="*/ 6 w 6"/>
                        <a:gd name="T5" fmla="*/ 8 h 8"/>
                        <a:gd name="T6" fmla="*/ 6 w 6"/>
                        <a:gd name="T7" fmla="*/ 4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lnTo>
                            <a:pt x="0" y="4"/>
                          </a:lnTo>
                          <a:lnTo>
                            <a:pt x="6" y="8"/>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4" name="Freeform 390">
                      <a:extLst>
                        <a:ext uri="{FF2B5EF4-FFF2-40B4-BE49-F238E27FC236}">
                          <a16:creationId xmlns:a16="http://schemas.microsoft.com/office/drawing/2014/main" id="{42609052-F09B-4A2D-9242-C0C60C806E5C}"/>
                        </a:ext>
                      </a:extLst>
                    </p:cNvPr>
                    <p:cNvSpPr>
                      <a:spLocks noEditPoints="1"/>
                    </p:cNvSpPr>
                    <p:nvPr/>
                  </p:nvSpPr>
                  <p:spPr bwMode="auto">
                    <a:xfrm>
                      <a:off x="3581400" y="1822451"/>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5" name="Freeform 391">
                      <a:extLst>
                        <a:ext uri="{FF2B5EF4-FFF2-40B4-BE49-F238E27FC236}">
                          <a16:creationId xmlns:a16="http://schemas.microsoft.com/office/drawing/2014/main" id="{D914E8AB-54F9-452E-9AA8-7C6D20C36A24}"/>
                        </a:ext>
                      </a:extLst>
                    </p:cNvPr>
                    <p:cNvSpPr>
                      <a:spLocks/>
                    </p:cNvSpPr>
                    <p:nvPr/>
                  </p:nvSpPr>
                  <p:spPr bwMode="auto">
                    <a:xfrm>
                      <a:off x="3597275" y="1831976"/>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6" name="Freeform 392">
                      <a:extLst>
                        <a:ext uri="{FF2B5EF4-FFF2-40B4-BE49-F238E27FC236}">
                          <a16:creationId xmlns:a16="http://schemas.microsoft.com/office/drawing/2014/main" id="{DB3DFB19-D603-445A-9D29-6ED4334C531B}"/>
                        </a:ext>
                      </a:extLst>
                    </p:cNvPr>
                    <p:cNvSpPr>
                      <a:spLocks noEditPoints="1"/>
                    </p:cNvSpPr>
                    <p:nvPr/>
                  </p:nvSpPr>
                  <p:spPr bwMode="auto">
                    <a:xfrm>
                      <a:off x="3594100" y="1828801"/>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4 w 10"/>
                        <a:gd name="T11" fmla="*/ 6 h 12"/>
                        <a:gd name="T12" fmla="*/ 8 w 10"/>
                        <a:gd name="T13" fmla="*/ 8 h 12"/>
                        <a:gd name="T14" fmla="*/ 8 w 10"/>
                        <a:gd name="T15" fmla="*/ 6 h 12"/>
                        <a:gd name="T16" fmla="*/ 4 w 10"/>
                        <a:gd name="T17" fmla="*/ 4 h 12"/>
                        <a:gd name="T18" fmla="*/ 4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4" y="6"/>
                          </a:moveTo>
                          <a:lnTo>
                            <a:pt x="8" y="8"/>
                          </a:lnTo>
                          <a:lnTo>
                            <a:pt x="8" y="6"/>
                          </a:lnTo>
                          <a:lnTo>
                            <a:pt x="4" y="4"/>
                          </a:lnTo>
                          <a:lnTo>
                            <a:pt x="4"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7" name="Freeform 393">
                      <a:extLst>
                        <a:ext uri="{FF2B5EF4-FFF2-40B4-BE49-F238E27FC236}">
                          <a16:creationId xmlns:a16="http://schemas.microsoft.com/office/drawing/2014/main" id="{4EF0441E-D72D-4E6D-9942-CF89DD36BB7F}"/>
                        </a:ext>
                      </a:extLst>
                    </p:cNvPr>
                    <p:cNvSpPr>
                      <a:spLocks/>
                    </p:cNvSpPr>
                    <p:nvPr/>
                  </p:nvSpPr>
                  <p:spPr bwMode="auto">
                    <a:xfrm>
                      <a:off x="3581400" y="1838326"/>
                      <a:ext cx="12700" cy="12700"/>
                    </a:xfrm>
                    <a:custGeom>
                      <a:avLst/>
                      <a:gdLst>
                        <a:gd name="T0" fmla="*/ 0 w 8"/>
                        <a:gd name="T1" fmla="*/ 0 h 8"/>
                        <a:gd name="T2" fmla="*/ 0 w 8"/>
                        <a:gd name="T3" fmla="*/ 6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6"/>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8" name="Freeform 394">
                      <a:extLst>
                        <a:ext uri="{FF2B5EF4-FFF2-40B4-BE49-F238E27FC236}">
                          <a16:creationId xmlns:a16="http://schemas.microsoft.com/office/drawing/2014/main" id="{7E32A822-9FED-495A-973B-95E58DF26671}"/>
                        </a:ext>
                      </a:extLst>
                    </p:cNvPr>
                    <p:cNvSpPr>
                      <a:spLocks noEditPoints="1"/>
                    </p:cNvSpPr>
                    <p:nvPr/>
                  </p:nvSpPr>
                  <p:spPr bwMode="auto">
                    <a:xfrm>
                      <a:off x="3581400" y="1835151"/>
                      <a:ext cx="15875" cy="22225"/>
                    </a:xfrm>
                    <a:custGeom>
                      <a:avLst/>
                      <a:gdLst>
                        <a:gd name="T0" fmla="*/ 10 w 10"/>
                        <a:gd name="T1" fmla="*/ 14 h 14"/>
                        <a:gd name="T2" fmla="*/ 0 w 10"/>
                        <a:gd name="T3" fmla="*/ 8 h 14"/>
                        <a:gd name="T4" fmla="*/ 0 w 10"/>
                        <a:gd name="T5" fmla="*/ 0 h 14"/>
                        <a:gd name="T6" fmla="*/ 10 w 10"/>
                        <a:gd name="T7" fmla="*/ 4 h 14"/>
                        <a:gd name="T8" fmla="*/ 10 w 10"/>
                        <a:gd name="T9" fmla="*/ 14 h 14"/>
                        <a:gd name="T10" fmla="*/ 2 w 10"/>
                        <a:gd name="T11" fmla="*/ 6 h 14"/>
                        <a:gd name="T12" fmla="*/ 6 w 10"/>
                        <a:gd name="T13" fmla="*/ 8 h 14"/>
                        <a:gd name="T14" fmla="*/ 6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4"/>
                          </a:lnTo>
                          <a:lnTo>
                            <a:pt x="10" y="14"/>
                          </a:lnTo>
                          <a:close/>
                          <a:moveTo>
                            <a:pt x="2" y="6"/>
                          </a:moveTo>
                          <a:lnTo>
                            <a:pt x="6" y="8"/>
                          </a:lnTo>
                          <a:lnTo>
                            <a:pt x="6"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09" name="Freeform 395">
                      <a:extLst>
                        <a:ext uri="{FF2B5EF4-FFF2-40B4-BE49-F238E27FC236}">
                          <a16:creationId xmlns:a16="http://schemas.microsoft.com/office/drawing/2014/main" id="{C8E4DD36-1184-4B25-BBF9-D1DA797C585E}"/>
                        </a:ext>
                      </a:extLst>
                    </p:cNvPr>
                    <p:cNvSpPr>
                      <a:spLocks/>
                    </p:cNvSpPr>
                    <p:nvPr/>
                  </p:nvSpPr>
                  <p:spPr bwMode="auto">
                    <a:xfrm>
                      <a:off x="3597275" y="184467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0" name="Freeform 396">
                      <a:extLst>
                        <a:ext uri="{FF2B5EF4-FFF2-40B4-BE49-F238E27FC236}">
                          <a16:creationId xmlns:a16="http://schemas.microsoft.com/office/drawing/2014/main" id="{BF178480-2FFD-43F0-ACBB-09F95616739B}"/>
                        </a:ext>
                      </a:extLst>
                    </p:cNvPr>
                    <p:cNvSpPr>
                      <a:spLocks noEditPoints="1"/>
                    </p:cNvSpPr>
                    <p:nvPr/>
                  </p:nvSpPr>
                  <p:spPr bwMode="auto">
                    <a:xfrm>
                      <a:off x="3594100" y="18415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1" name="Freeform 397">
                      <a:extLst>
                        <a:ext uri="{FF2B5EF4-FFF2-40B4-BE49-F238E27FC236}">
                          <a16:creationId xmlns:a16="http://schemas.microsoft.com/office/drawing/2014/main" id="{7AE9B2F6-AF0E-4416-98EA-1C3BE615ECE0}"/>
                        </a:ext>
                      </a:extLst>
                    </p:cNvPr>
                    <p:cNvSpPr>
                      <a:spLocks/>
                    </p:cNvSpPr>
                    <p:nvPr/>
                  </p:nvSpPr>
                  <p:spPr bwMode="auto">
                    <a:xfrm>
                      <a:off x="3317875" y="1898651"/>
                      <a:ext cx="3175" cy="28575"/>
                    </a:xfrm>
                    <a:custGeom>
                      <a:avLst/>
                      <a:gdLst>
                        <a:gd name="T0" fmla="*/ 0 w 1"/>
                        <a:gd name="T1" fmla="*/ 1 h 9"/>
                        <a:gd name="T2" fmla="*/ 0 w 1"/>
                        <a:gd name="T3" fmla="*/ 7 h 9"/>
                        <a:gd name="T4" fmla="*/ 0 w 1"/>
                        <a:gd name="T5" fmla="*/ 8 h 9"/>
                        <a:gd name="T6" fmla="*/ 1 w 1"/>
                        <a:gd name="T7" fmla="*/ 9 h 9"/>
                        <a:gd name="T8" fmla="*/ 1 w 1"/>
                        <a:gd name="T9" fmla="*/ 8 h 9"/>
                        <a:gd name="T10" fmla="*/ 1 w 1"/>
                        <a:gd name="T11" fmla="*/ 2 h 9"/>
                        <a:gd name="T12" fmla="*/ 0 w 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1"/>
                          </a:moveTo>
                          <a:cubicBezTo>
                            <a:pt x="0" y="3"/>
                            <a:pt x="0" y="5"/>
                            <a:pt x="0" y="7"/>
                          </a:cubicBezTo>
                          <a:cubicBezTo>
                            <a:pt x="0" y="8"/>
                            <a:pt x="0" y="8"/>
                            <a:pt x="0" y="8"/>
                          </a:cubicBezTo>
                          <a:cubicBezTo>
                            <a:pt x="0" y="9"/>
                            <a:pt x="0" y="9"/>
                            <a:pt x="1" y="9"/>
                          </a:cubicBezTo>
                          <a:cubicBezTo>
                            <a:pt x="1" y="9"/>
                            <a:pt x="1" y="9"/>
                            <a:pt x="1" y="8"/>
                          </a:cubicBezTo>
                          <a:cubicBezTo>
                            <a:pt x="1" y="6"/>
                            <a:pt x="1" y="4"/>
                            <a:pt x="1" y="2"/>
                          </a:cubicBezTo>
                          <a:cubicBezTo>
                            <a:pt x="1" y="0"/>
                            <a:pt x="1" y="1"/>
                            <a:pt x="0" y="1"/>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2" name="Freeform 398">
                      <a:extLst>
                        <a:ext uri="{FF2B5EF4-FFF2-40B4-BE49-F238E27FC236}">
                          <a16:creationId xmlns:a16="http://schemas.microsoft.com/office/drawing/2014/main" id="{4166B841-0C5A-4109-AA77-7D77FD85B145}"/>
                        </a:ext>
                      </a:extLst>
                    </p:cNvPr>
                    <p:cNvSpPr>
                      <a:spLocks noEditPoints="1"/>
                    </p:cNvSpPr>
                    <p:nvPr/>
                  </p:nvSpPr>
                  <p:spPr bwMode="auto">
                    <a:xfrm>
                      <a:off x="3314700" y="1898651"/>
                      <a:ext cx="9525" cy="31750"/>
                    </a:xfrm>
                    <a:custGeom>
                      <a:avLst/>
                      <a:gdLst>
                        <a:gd name="T0" fmla="*/ 2 w 3"/>
                        <a:gd name="T1" fmla="*/ 10 h 10"/>
                        <a:gd name="T2" fmla="*/ 1 w 3"/>
                        <a:gd name="T3" fmla="*/ 10 h 10"/>
                        <a:gd name="T4" fmla="*/ 0 w 3"/>
                        <a:gd name="T5" fmla="*/ 8 h 10"/>
                        <a:gd name="T6" fmla="*/ 0 w 3"/>
                        <a:gd name="T7" fmla="*/ 8 h 10"/>
                        <a:gd name="T8" fmla="*/ 0 w 3"/>
                        <a:gd name="T9" fmla="*/ 7 h 10"/>
                        <a:gd name="T10" fmla="*/ 0 w 3"/>
                        <a:gd name="T11" fmla="*/ 3 h 10"/>
                        <a:gd name="T12" fmla="*/ 0 w 3"/>
                        <a:gd name="T13" fmla="*/ 1 h 10"/>
                        <a:gd name="T14" fmla="*/ 0 w 3"/>
                        <a:gd name="T15" fmla="*/ 1 h 10"/>
                        <a:gd name="T16" fmla="*/ 1 w 3"/>
                        <a:gd name="T17" fmla="*/ 1 h 10"/>
                        <a:gd name="T18" fmla="*/ 2 w 3"/>
                        <a:gd name="T19" fmla="*/ 0 h 10"/>
                        <a:gd name="T20" fmla="*/ 3 w 3"/>
                        <a:gd name="T21" fmla="*/ 2 h 10"/>
                        <a:gd name="T22" fmla="*/ 3 w 3"/>
                        <a:gd name="T23" fmla="*/ 7 h 10"/>
                        <a:gd name="T24" fmla="*/ 3 w 3"/>
                        <a:gd name="T25" fmla="*/ 8 h 10"/>
                        <a:gd name="T26" fmla="*/ 2 w 3"/>
                        <a:gd name="T27" fmla="*/ 10 h 10"/>
                        <a:gd name="T28" fmla="*/ 2 w 3"/>
                        <a:gd name="T29" fmla="*/ 9 h 10"/>
                        <a:gd name="T30" fmla="*/ 2 w 3"/>
                        <a:gd name="T3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0">
                          <a:moveTo>
                            <a:pt x="2" y="10"/>
                          </a:moveTo>
                          <a:cubicBezTo>
                            <a:pt x="1" y="10"/>
                            <a:pt x="1" y="10"/>
                            <a:pt x="1" y="10"/>
                          </a:cubicBezTo>
                          <a:cubicBezTo>
                            <a:pt x="1" y="9"/>
                            <a:pt x="0" y="9"/>
                            <a:pt x="0" y="8"/>
                          </a:cubicBezTo>
                          <a:cubicBezTo>
                            <a:pt x="0" y="8"/>
                            <a:pt x="0" y="8"/>
                            <a:pt x="0" y="8"/>
                          </a:cubicBezTo>
                          <a:cubicBezTo>
                            <a:pt x="0" y="7"/>
                            <a:pt x="0" y="7"/>
                            <a:pt x="0" y="7"/>
                          </a:cubicBezTo>
                          <a:cubicBezTo>
                            <a:pt x="1" y="6"/>
                            <a:pt x="0" y="4"/>
                            <a:pt x="0" y="3"/>
                          </a:cubicBezTo>
                          <a:cubicBezTo>
                            <a:pt x="0" y="2"/>
                            <a:pt x="0" y="2"/>
                            <a:pt x="0" y="1"/>
                          </a:cubicBezTo>
                          <a:cubicBezTo>
                            <a:pt x="0" y="1"/>
                            <a:pt x="0" y="1"/>
                            <a:pt x="0" y="1"/>
                          </a:cubicBezTo>
                          <a:cubicBezTo>
                            <a:pt x="1" y="1"/>
                            <a:pt x="1" y="1"/>
                            <a:pt x="1" y="1"/>
                          </a:cubicBezTo>
                          <a:cubicBezTo>
                            <a:pt x="1" y="0"/>
                            <a:pt x="2" y="0"/>
                            <a:pt x="2" y="0"/>
                          </a:cubicBezTo>
                          <a:cubicBezTo>
                            <a:pt x="3" y="1"/>
                            <a:pt x="3" y="1"/>
                            <a:pt x="3" y="2"/>
                          </a:cubicBezTo>
                          <a:cubicBezTo>
                            <a:pt x="3" y="3"/>
                            <a:pt x="3" y="5"/>
                            <a:pt x="3" y="7"/>
                          </a:cubicBezTo>
                          <a:cubicBezTo>
                            <a:pt x="3" y="8"/>
                            <a:pt x="3" y="8"/>
                            <a:pt x="3" y="8"/>
                          </a:cubicBezTo>
                          <a:cubicBezTo>
                            <a:pt x="3" y="9"/>
                            <a:pt x="2" y="10"/>
                            <a:pt x="2" y="10"/>
                          </a:cubicBezTo>
                          <a:close/>
                          <a:moveTo>
                            <a:pt x="2" y="9"/>
                          </a:moveTo>
                          <a:cubicBezTo>
                            <a:pt x="2" y="9"/>
                            <a:pt x="2" y="9"/>
                            <a:pt x="2" y="9"/>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3" name="Freeform 399">
                      <a:extLst>
                        <a:ext uri="{FF2B5EF4-FFF2-40B4-BE49-F238E27FC236}">
                          <a16:creationId xmlns:a16="http://schemas.microsoft.com/office/drawing/2014/main" id="{722B2B6D-B53A-42B3-B759-662E6F2A9C2A}"/>
                        </a:ext>
                      </a:extLst>
                    </p:cNvPr>
                    <p:cNvSpPr>
                      <a:spLocks/>
                    </p:cNvSpPr>
                    <p:nvPr/>
                  </p:nvSpPr>
                  <p:spPr bwMode="auto">
                    <a:xfrm>
                      <a:off x="3511550" y="1676401"/>
                      <a:ext cx="193675" cy="101600"/>
                    </a:xfrm>
                    <a:custGeom>
                      <a:avLst/>
                      <a:gdLst>
                        <a:gd name="T0" fmla="*/ 62 w 122"/>
                        <a:gd name="T1" fmla="*/ 0 h 64"/>
                        <a:gd name="T2" fmla="*/ 0 w 122"/>
                        <a:gd name="T3" fmla="*/ 32 h 64"/>
                        <a:gd name="T4" fmla="*/ 68 w 122"/>
                        <a:gd name="T5" fmla="*/ 64 h 64"/>
                        <a:gd name="T6" fmla="*/ 122 w 122"/>
                        <a:gd name="T7" fmla="*/ 32 h 64"/>
                        <a:gd name="T8" fmla="*/ 62 w 122"/>
                        <a:gd name="T9" fmla="*/ 0 h 64"/>
                      </a:gdLst>
                      <a:ahLst/>
                      <a:cxnLst>
                        <a:cxn ang="0">
                          <a:pos x="T0" y="T1"/>
                        </a:cxn>
                        <a:cxn ang="0">
                          <a:pos x="T2" y="T3"/>
                        </a:cxn>
                        <a:cxn ang="0">
                          <a:pos x="T4" y="T5"/>
                        </a:cxn>
                        <a:cxn ang="0">
                          <a:pos x="T6" y="T7"/>
                        </a:cxn>
                        <a:cxn ang="0">
                          <a:pos x="T8" y="T9"/>
                        </a:cxn>
                      </a:cxnLst>
                      <a:rect l="0" t="0" r="r" b="b"/>
                      <a:pathLst>
                        <a:path w="122" h="64">
                          <a:moveTo>
                            <a:pt x="62" y="0"/>
                          </a:moveTo>
                          <a:lnTo>
                            <a:pt x="0" y="32"/>
                          </a:lnTo>
                          <a:lnTo>
                            <a:pt x="68" y="64"/>
                          </a:lnTo>
                          <a:lnTo>
                            <a:pt x="122" y="32"/>
                          </a:lnTo>
                          <a:lnTo>
                            <a:pt x="62" y="0"/>
                          </a:lnTo>
                          <a:close/>
                        </a:path>
                      </a:pathLst>
                    </a:custGeom>
                    <a:solidFill>
                      <a:srgbClr val="DED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4" name="Freeform 400">
                      <a:extLst>
                        <a:ext uri="{FF2B5EF4-FFF2-40B4-BE49-F238E27FC236}">
                          <a16:creationId xmlns:a16="http://schemas.microsoft.com/office/drawing/2014/main" id="{689DAA33-F2F9-495F-9DE0-6B3E412A2184}"/>
                        </a:ext>
                      </a:extLst>
                    </p:cNvPr>
                    <p:cNvSpPr>
                      <a:spLocks/>
                    </p:cNvSpPr>
                    <p:nvPr/>
                  </p:nvSpPr>
                  <p:spPr bwMode="auto">
                    <a:xfrm>
                      <a:off x="3511550" y="1676401"/>
                      <a:ext cx="193675" cy="101600"/>
                    </a:xfrm>
                    <a:custGeom>
                      <a:avLst/>
                      <a:gdLst>
                        <a:gd name="T0" fmla="*/ 62 w 122"/>
                        <a:gd name="T1" fmla="*/ 0 h 64"/>
                        <a:gd name="T2" fmla="*/ 0 w 122"/>
                        <a:gd name="T3" fmla="*/ 32 h 64"/>
                        <a:gd name="T4" fmla="*/ 68 w 122"/>
                        <a:gd name="T5" fmla="*/ 64 h 64"/>
                        <a:gd name="T6" fmla="*/ 122 w 122"/>
                        <a:gd name="T7" fmla="*/ 32 h 64"/>
                        <a:gd name="T8" fmla="*/ 62 w 122"/>
                        <a:gd name="T9" fmla="*/ 0 h 64"/>
                      </a:gdLst>
                      <a:ahLst/>
                      <a:cxnLst>
                        <a:cxn ang="0">
                          <a:pos x="T0" y="T1"/>
                        </a:cxn>
                        <a:cxn ang="0">
                          <a:pos x="T2" y="T3"/>
                        </a:cxn>
                        <a:cxn ang="0">
                          <a:pos x="T4" y="T5"/>
                        </a:cxn>
                        <a:cxn ang="0">
                          <a:pos x="T6" y="T7"/>
                        </a:cxn>
                        <a:cxn ang="0">
                          <a:pos x="T8" y="T9"/>
                        </a:cxn>
                      </a:cxnLst>
                      <a:rect l="0" t="0" r="r" b="b"/>
                      <a:pathLst>
                        <a:path w="122" h="64">
                          <a:moveTo>
                            <a:pt x="62" y="0"/>
                          </a:moveTo>
                          <a:lnTo>
                            <a:pt x="0" y="32"/>
                          </a:lnTo>
                          <a:lnTo>
                            <a:pt x="68" y="64"/>
                          </a:lnTo>
                          <a:lnTo>
                            <a:pt x="122" y="3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5" name="Freeform 401">
                      <a:extLst>
                        <a:ext uri="{FF2B5EF4-FFF2-40B4-BE49-F238E27FC236}">
                          <a16:creationId xmlns:a16="http://schemas.microsoft.com/office/drawing/2014/main" id="{C547972B-ACC6-4878-BA21-A9A2A4556454}"/>
                        </a:ext>
                      </a:extLst>
                    </p:cNvPr>
                    <p:cNvSpPr>
                      <a:spLocks noEditPoints="1"/>
                    </p:cNvSpPr>
                    <p:nvPr/>
                  </p:nvSpPr>
                  <p:spPr bwMode="auto">
                    <a:xfrm>
                      <a:off x="3508375" y="1676401"/>
                      <a:ext cx="200025" cy="104775"/>
                    </a:xfrm>
                    <a:custGeom>
                      <a:avLst/>
                      <a:gdLst>
                        <a:gd name="T0" fmla="*/ 70 w 126"/>
                        <a:gd name="T1" fmla="*/ 66 h 66"/>
                        <a:gd name="T2" fmla="*/ 0 w 126"/>
                        <a:gd name="T3" fmla="*/ 32 h 66"/>
                        <a:gd name="T4" fmla="*/ 64 w 126"/>
                        <a:gd name="T5" fmla="*/ 0 h 66"/>
                        <a:gd name="T6" fmla="*/ 126 w 126"/>
                        <a:gd name="T7" fmla="*/ 32 h 66"/>
                        <a:gd name="T8" fmla="*/ 70 w 126"/>
                        <a:gd name="T9" fmla="*/ 66 h 66"/>
                        <a:gd name="T10" fmla="*/ 6 w 126"/>
                        <a:gd name="T11" fmla="*/ 32 h 66"/>
                        <a:gd name="T12" fmla="*/ 70 w 126"/>
                        <a:gd name="T13" fmla="*/ 62 h 66"/>
                        <a:gd name="T14" fmla="*/ 122 w 126"/>
                        <a:gd name="T15" fmla="*/ 32 h 66"/>
                        <a:gd name="T16" fmla="*/ 64 w 126"/>
                        <a:gd name="T17" fmla="*/ 2 h 66"/>
                        <a:gd name="T18" fmla="*/ 6 w 126"/>
                        <a:gd name="T19"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66">
                          <a:moveTo>
                            <a:pt x="70" y="66"/>
                          </a:moveTo>
                          <a:lnTo>
                            <a:pt x="0" y="32"/>
                          </a:lnTo>
                          <a:lnTo>
                            <a:pt x="64" y="0"/>
                          </a:lnTo>
                          <a:lnTo>
                            <a:pt x="126" y="32"/>
                          </a:lnTo>
                          <a:lnTo>
                            <a:pt x="70" y="66"/>
                          </a:lnTo>
                          <a:close/>
                          <a:moveTo>
                            <a:pt x="6" y="32"/>
                          </a:moveTo>
                          <a:lnTo>
                            <a:pt x="70" y="62"/>
                          </a:lnTo>
                          <a:lnTo>
                            <a:pt x="122" y="32"/>
                          </a:lnTo>
                          <a:lnTo>
                            <a:pt x="64" y="2"/>
                          </a:lnTo>
                          <a:lnTo>
                            <a:pt x="6" y="32"/>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6" name="Freeform 402">
                      <a:extLst>
                        <a:ext uri="{FF2B5EF4-FFF2-40B4-BE49-F238E27FC236}">
                          <a16:creationId xmlns:a16="http://schemas.microsoft.com/office/drawing/2014/main" id="{01591435-BB8D-4725-B83D-850B5938C15F}"/>
                        </a:ext>
                      </a:extLst>
                    </p:cNvPr>
                    <p:cNvSpPr>
                      <a:spLocks/>
                    </p:cNvSpPr>
                    <p:nvPr/>
                  </p:nvSpPr>
                  <p:spPr bwMode="auto">
                    <a:xfrm>
                      <a:off x="3327400" y="1898651"/>
                      <a:ext cx="25400" cy="15875"/>
                    </a:xfrm>
                    <a:custGeom>
                      <a:avLst/>
                      <a:gdLst>
                        <a:gd name="T0" fmla="*/ 2 w 8"/>
                        <a:gd name="T1" fmla="*/ 1 h 5"/>
                        <a:gd name="T2" fmla="*/ 8 w 8"/>
                        <a:gd name="T3" fmla="*/ 2 h 5"/>
                        <a:gd name="T4" fmla="*/ 3 w 8"/>
                        <a:gd name="T5" fmla="*/ 5 h 5"/>
                        <a:gd name="T6" fmla="*/ 1 w 8"/>
                        <a:gd name="T7" fmla="*/ 2 h 5"/>
                        <a:gd name="T8" fmla="*/ 2 w 8"/>
                        <a:gd name="T9" fmla="*/ 1 h 5"/>
                      </a:gdLst>
                      <a:ahLst/>
                      <a:cxnLst>
                        <a:cxn ang="0">
                          <a:pos x="T0" y="T1"/>
                        </a:cxn>
                        <a:cxn ang="0">
                          <a:pos x="T2" y="T3"/>
                        </a:cxn>
                        <a:cxn ang="0">
                          <a:pos x="T4" y="T5"/>
                        </a:cxn>
                        <a:cxn ang="0">
                          <a:pos x="T6" y="T7"/>
                        </a:cxn>
                        <a:cxn ang="0">
                          <a:pos x="T8" y="T9"/>
                        </a:cxn>
                      </a:cxnLst>
                      <a:rect l="0" t="0" r="r" b="b"/>
                      <a:pathLst>
                        <a:path w="8" h="5">
                          <a:moveTo>
                            <a:pt x="2" y="1"/>
                          </a:moveTo>
                          <a:cubicBezTo>
                            <a:pt x="4" y="0"/>
                            <a:pt x="7" y="0"/>
                            <a:pt x="8" y="2"/>
                          </a:cubicBezTo>
                          <a:cubicBezTo>
                            <a:pt x="8" y="5"/>
                            <a:pt x="6" y="5"/>
                            <a:pt x="3" y="5"/>
                          </a:cubicBezTo>
                          <a:cubicBezTo>
                            <a:pt x="2" y="4"/>
                            <a:pt x="0" y="4"/>
                            <a:pt x="1" y="2"/>
                          </a:cubicBezTo>
                          <a:cubicBezTo>
                            <a:pt x="1" y="2"/>
                            <a:pt x="2" y="1"/>
                            <a:pt x="2"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7" name="Freeform 403">
                      <a:extLst>
                        <a:ext uri="{FF2B5EF4-FFF2-40B4-BE49-F238E27FC236}">
                          <a16:creationId xmlns:a16="http://schemas.microsoft.com/office/drawing/2014/main" id="{DFEA272E-4B8D-4ECB-9EB6-4AC47389C711}"/>
                        </a:ext>
                      </a:extLst>
                    </p:cNvPr>
                    <p:cNvSpPr>
                      <a:spLocks noEditPoints="1"/>
                    </p:cNvSpPr>
                    <p:nvPr/>
                  </p:nvSpPr>
                  <p:spPr bwMode="auto">
                    <a:xfrm>
                      <a:off x="3327400" y="1895476"/>
                      <a:ext cx="28575" cy="19050"/>
                    </a:xfrm>
                    <a:custGeom>
                      <a:avLst/>
                      <a:gdLst>
                        <a:gd name="T0" fmla="*/ 5 w 9"/>
                        <a:gd name="T1" fmla="*/ 6 h 6"/>
                        <a:gd name="T2" fmla="*/ 3 w 9"/>
                        <a:gd name="T3" fmla="*/ 6 h 6"/>
                        <a:gd name="T4" fmla="*/ 3 w 9"/>
                        <a:gd name="T5" fmla="*/ 6 h 6"/>
                        <a:gd name="T6" fmla="*/ 0 w 9"/>
                        <a:gd name="T7" fmla="*/ 3 h 6"/>
                        <a:gd name="T8" fmla="*/ 0 w 9"/>
                        <a:gd name="T9" fmla="*/ 3 h 6"/>
                        <a:gd name="T10" fmla="*/ 2 w 9"/>
                        <a:gd name="T11" fmla="*/ 1 h 6"/>
                        <a:gd name="T12" fmla="*/ 9 w 9"/>
                        <a:gd name="T13" fmla="*/ 3 h 6"/>
                        <a:gd name="T14" fmla="*/ 9 w 9"/>
                        <a:gd name="T15" fmla="*/ 3 h 6"/>
                        <a:gd name="T16" fmla="*/ 9 w 9"/>
                        <a:gd name="T17" fmla="*/ 3 h 6"/>
                        <a:gd name="T18" fmla="*/ 5 w 9"/>
                        <a:gd name="T19" fmla="*/ 6 h 6"/>
                        <a:gd name="T20" fmla="*/ 3 w 9"/>
                        <a:gd name="T21" fmla="*/ 5 h 6"/>
                        <a:gd name="T22" fmla="*/ 8 w 9"/>
                        <a:gd name="T23" fmla="*/ 3 h 6"/>
                        <a:gd name="T24" fmla="*/ 2 w 9"/>
                        <a:gd name="T25" fmla="*/ 3 h 6"/>
                        <a:gd name="T26" fmla="*/ 1 w 9"/>
                        <a:gd name="T27" fmla="*/ 3 h 6"/>
                        <a:gd name="T28" fmla="*/ 3 w 9"/>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6"/>
                          </a:moveTo>
                          <a:cubicBezTo>
                            <a:pt x="4" y="6"/>
                            <a:pt x="3" y="6"/>
                            <a:pt x="3" y="6"/>
                          </a:cubicBezTo>
                          <a:cubicBezTo>
                            <a:pt x="3" y="6"/>
                            <a:pt x="3" y="6"/>
                            <a:pt x="3" y="6"/>
                          </a:cubicBezTo>
                          <a:cubicBezTo>
                            <a:pt x="2" y="6"/>
                            <a:pt x="0" y="5"/>
                            <a:pt x="0" y="3"/>
                          </a:cubicBezTo>
                          <a:cubicBezTo>
                            <a:pt x="0" y="3"/>
                            <a:pt x="0" y="3"/>
                            <a:pt x="0" y="3"/>
                          </a:cubicBezTo>
                          <a:cubicBezTo>
                            <a:pt x="2" y="1"/>
                            <a:pt x="2" y="1"/>
                            <a:pt x="2" y="1"/>
                          </a:cubicBezTo>
                          <a:cubicBezTo>
                            <a:pt x="4" y="1"/>
                            <a:pt x="7" y="0"/>
                            <a:pt x="9" y="3"/>
                          </a:cubicBezTo>
                          <a:cubicBezTo>
                            <a:pt x="9" y="3"/>
                            <a:pt x="9" y="3"/>
                            <a:pt x="9" y="3"/>
                          </a:cubicBezTo>
                          <a:cubicBezTo>
                            <a:pt x="9" y="3"/>
                            <a:pt x="9" y="3"/>
                            <a:pt x="9" y="3"/>
                          </a:cubicBezTo>
                          <a:cubicBezTo>
                            <a:pt x="8" y="6"/>
                            <a:pt x="7" y="6"/>
                            <a:pt x="5" y="6"/>
                          </a:cubicBezTo>
                          <a:close/>
                          <a:moveTo>
                            <a:pt x="3" y="5"/>
                          </a:moveTo>
                          <a:cubicBezTo>
                            <a:pt x="6" y="5"/>
                            <a:pt x="7" y="5"/>
                            <a:pt x="8" y="3"/>
                          </a:cubicBezTo>
                          <a:cubicBezTo>
                            <a:pt x="6" y="2"/>
                            <a:pt x="5" y="2"/>
                            <a:pt x="2" y="3"/>
                          </a:cubicBezTo>
                          <a:cubicBezTo>
                            <a:pt x="1" y="3"/>
                            <a:pt x="1" y="3"/>
                            <a:pt x="1" y="3"/>
                          </a:cubicBezTo>
                          <a:cubicBezTo>
                            <a:pt x="1" y="4"/>
                            <a:pt x="2" y="4"/>
                            <a:pt x="3" y="5"/>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8" name="Freeform 404">
                      <a:extLst>
                        <a:ext uri="{FF2B5EF4-FFF2-40B4-BE49-F238E27FC236}">
                          <a16:creationId xmlns:a16="http://schemas.microsoft.com/office/drawing/2014/main" id="{530689C9-33C8-4E81-8385-10DF6149B4A2}"/>
                        </a:ext>
                      </a:extLst>
                    </p:cNvPr>
                    <p:cNvSpPr>
                      <a:spLocks/>
                    </p:cNvSpPr>
                    <p:nvPr/>
                  </p:nvSpPr>
                  <p:spPr bwMode="auto">
                    <a:xfrm>
                      <a:off x="3771900" y="1822451"/>
                      <a:ext cx="146050" cy="231775"/>
                    </a:xfrm>
                    <a:custGeom>
                      <a:avLst/>
                      <a:gdLst>
                        <a:gd name="T0" fmla="*/ 64 w 92"/>
                        <a:gd name="T1" fmla="*/ 114 h 146"/>
                        <a:gd name="T2" fmla="*/ 64 w 92"/>
                        <a:gd name="T3" fmla="*/ 0 h 146"/>
                        <a:gd name="T4" fmla="*/ 46 w 92"/>
                        <a:gd name="T5" fmla="*/ 0 h 146"/>
                        <a:gd name="T6" fmla="*/ 28 w 92"/>
                        <a:gd name="T7" fmla="*/ 0 h 146"/>
                        <a:gd name="T8" fmla="*/ 28 w 92"/>
                        <a:gd name="T9" fmla="*/ 114 h 146"/>
                        <a:gd name="T10" fmla="*/ 0 w 92"/>
                        <a:gd name="T11" fmla="*/ 114 h 146"/>
                        <a:gd name="T12" fmla="*/ 46 w 92"/>
                        <a:gd name="T13" fmla="*/ 146 h 146"/>
                        <a:gd name="T14" fmla="*/ 92 w 92"/>
                        <a:gd name="T15" fmla="*/ 114 h 146"/>
                        <a:gd name="T16" fmla="*/ 64 w 92"/>
                        <a:gd name="T17" fmla="*/ 114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2" h="146">
                          <a:moveTo>
                            <a:pt x="64" y="114"/>
                          </a:moveTo>
                          <a:lnTo>
                            <a:pt x="64" y="0"/>
                          </a:lnTo>
                          <a:lnTo>
                            <a:pt x="46" y="0"/>
                          </a:lnTo>
                          <a:lnTo>
                            <a:pt x="28" y="0"/>
                          </a:lnTo>
                          <a:lnTo>
                            <a:pt x="28" y="114"/>
                          </a:lnTo>
                          <a:lnTo>
                            <a:pt x="0" y="114"/>
                          </a:lnTo>
                          <a:lnTo>
                            <a:pt x="46" y="146"/>
                          </a:lnTo>
                          <a:lnTo>
                            <a:pt x="92" y="114"/>
                          </a:lnTo>
                          <a:lnTo>
                            <a:pt x="64" y="114"/>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grpSp>
                <p:nvGrpSpPr>
                  <p:cNvPr id="430" name="Group 429">
                    <a:extLst>
                      <a:ext uri="{FF2B5EF4-FFF2-40B4-BE49-F238E27FC236}">
                        <a16:creationId xmlns:a16="http://schemas.microsoft.com/office/drawing/2014/main" id="{647D0892-74BB-409A-B21C-EEA5E0A18EB6}"/>
                      </a:ext>
                    </a:extLst>
                  </p:cNvPr>
                  <p:cNvGrpSpPr/>
                  <p:nvPr/>
                </p:nvGrpSpPr>
                <p:grpSpPr>
                  <a:xfrm>
                    <a:off x="6242050" y="2520951"/>
                    <a:ext cx="492125" cy="484188"/>
                    <a:chOff x="6242050" y="2520951"/>
                    <a:chExt cx="492125" cy="484188"/>
                  </a:xfrm>
                </p:grpSpPr>
                <p:sp>
                  <p:nvSpPr>
                    <p:cNvPr id="219" name="Freeform 405">
                      <a:extLst>
                        <a:ext uri="{FF2B5EF4-FFF2-40B4-BE49-F238E27FC236}">
                          <a16:creationId xmlns:a16="http://schemas.microsoft.com/office/drawing/2014/main" id="{37F0E8D1-849F-48FF-971E-EF52806F528C}"/>
                        </a:ext>
                      </a:extLst>
                    </p:cNvPr>
                    <p:cNvSpPr>
                      <a:spLocks noEditPoints="1"/>
                    </p:cNvSpPr>
                    <p:nvPr/>
                  </p:nvSpPr>
                  <p:spPr bwMode="auto">
                    <a:xfrm>
                      <a:off x="6242050" y="2520951"/>
                      <a:ext cx="492125" cy="484188"/>
                    </a:xfrm>
                    <a:custGeom>
                      <a:avLst/>
                      <a:gdLst>
                        <a:gd name="T0" fmla="*/ 46 w 155"/>
                        <a:gd name="T1" fmla="*/ 75 h 152"/>
                        <a:gd name="T2" fmla="*/ 36 w 155"/>
                        <a:gd name="T3" fmla="*/ 51 h 152"/>
                        <a:gd name="T4" fmla="*/ 12 w 155"/>
                        <a:gd name="T5" fmla="*/ 37 h 152"/>
                        <a:gd name="T6" fmla="*/ 37 w 155"/>
                        <a:gd name="T7" fmla="*/ 6 h 152"/>
                        <a:gd name="T8" fmla="*/ 67 w 155"/>
                        <a:gd name="T9" fmla="*/ 0 h 152"/>
                        <a:gd name="T10" fmla="*/ 96 w 155"/>
                        <a:gd name="T11" fmla="*/ 6 h 152"/>
                        <a:gd name="T12" fmla="*/ 121 w 155"/>
                        <a:gd name="T13" fmla="*/ 37 h 152"/>
                        <a:gd name="T14" fmla="*/ 98 w 155"/>
                        <a:gd name="T15" fmla="*/ 63 h 152"/>
                        <a:gd name="T16" fmla="*/ 149 w 155"/>
                        <a:gd name="T17" fmla="*/ 67 h 152"/>
                        <a:gd name="T18" fmla="*/ 117 w 155"/>
                        <a:gd name="T19" fmla="*/ 152 h 152"/>
                        <a:gd name="T20" fmla="*/ 79 w 155"/>
                        <a:gd name="T21" fmla="*/ 121 h 152"/>
                        <a:gd name="T22" fmla="*/ 59 w 155"/>
                        <a:gd name="T23" fmla="*/ 141 h 152"/>
                        <a:gd name="T24" fmla="*/ 53 w 155"/>
                        <a:gd name="T25" fmla="*/ 114 h 152"/>
                        <a:gd name="T26" fmla="*/ 86 w 155"/>
                        <a:gd name="T27" fmla="*/ 104 h 152"/>
                        <a:gd name="T28" fmla="*/ 89 w 155"/>
                        <a:gd name="T29" fmla="*/ 123 h 152"/>
                        <a:gd name="T30" fmla="*/ 116 w 155"/>
                        <a:gd name="T31" fmla="*/ 102 h 152"/>
                        <a:gd name="T32" fmla="*/ 136 w 155"/>
                        <a:gd name="T33" fmla="*/ 70 h 152"/>
                        <a:gd name="T34" fmla="*/ 87 w 155"/>
                        <a:gd name="T35" fmla="*/ 75 h 152"/>
                        <a:gd name="T36" fmla="*/ 86 w 155"/>
                        <a:gd name="T37" fmla="*/ 104 h 152"/>
                        <a:gd name="T38" fmla="*/ 19 w 155"/>
                        <a:gd name="T39" fmla="*/ 36 h 152"/>
                        <a:gd name="T40" fmla="*/ 37 w 155"/>
                        <a:gd name="T41" fmla="*/ 41 h 152"/>
                        <a:gd name="T42" fmla="*/ 44 w 155"/>
                        <a:gd name="T43" fmla="*/ 46 h 152"/>
                        <a:gd name="T44" fmla="*/ 57 w 155"/>
                        <a:gd name="T45" fmla="*/ 42 h 152"/>
                        <a:gd name="T46" fmla="*/ 63 w 155"/>
                        <a:gd name="T47" fmla="*/ 66 h 152"/>
                        <a:gd name="T48" fmla="*/ 50 w 155"/>
                        <a:gd name="T49" fmla="*/ 59 h 152"/>
                        <a:gd name="T50" fmla="*/ 56 w 155"/>
                        <a:gd name="T51" fmla="*/ 51 h 152"/>
                        <a:gd name="T52" fmla="*/ 47 w 155"/>
                        <a:gd name="T53" fmla="*/ 68 h 152"/>
                        <a:gd name="T54" fmla="*/ 56 w 155"/>
                        <a:gd name="T55" fmla="*/ 94 h 152"/>
                        <a:gd name="T56" fmla="*/ 61 w 155"/>
                        <a:gd name="T57" fmla="*/ 115 h 152"/>
                        <a:gd name="T58" fmla="*/ 64 w 155"/>
                        <a:gd name="T59" fmla="*/ 141 h 152"/>
                        <a:gd name="T60" fmla="*/ 69 w 155"/>
                        <a:gd name="T61" fmla="*/ 132 h 152"/>
                        <a:gd name="T62" fmla="*/ 74 w 155"/>
                        <a:gd name="T63" fmla="*/ 110 h 152"/>
                        <a:gd name="T64" fmla="*/ 72 w 155"/>
                        <a:gd name="T65" fmla="*/ 91 h 152"/>
                        <a:gd name="T66" fmla="*/ 84 w 155"/>
                        <a:gd name="T67" fmla="*/ 68 h 152"/>
                        <a:gd name="T68" fmla="*/ 75 w 155"/>
                        <a:gd name="T69" fmla="*/ 51 h 152"/>
                        <a:gd name="T70" fmla="*/ 83 w 155"/>
                        <a:gd name="T71" fmla="*/ 59 h 152"/>
                        <a:gd name="T72" fmla="*/ 71 w 155"/>
                        <a:gd name="T73" fmla="*/ 66 h 152"/>
                        <a:gd name="T74" fmla="*/ 70 w 155"/>
                        <a:gd name="T75" fmla="*/ 48 h 152"/>
                        <a:gd name="T76" fmla="*/ 82 w 155"/>
                        <a:gd name="T77" fmla="*/ 43 h 152"/>
                        <a:gd name="T78" fmla="*/ 89 w 155"/>
                        <a:gd name="T79" fmla="*/ 42 h 152"/>
                        <a:gd name="T80" fmla="*/ 92 w 155"/>
                        <a:gd name="T81" fmla="*/ 44 h 152"/>
                        <a:gd name="T82" fmla="*/ 95 w 155"/>
                        <a:gd name="T83" fmla="*/ 40 h 152"/>
                        <a:gd name="T84" fmla="*/ 103 w 155"/>
                        <a:gd name="T85" fmla="*/ 38 h 152"/>
                        <a:gd name="T86" fmla="*/ 111 w 155"/>
                        <a:gd name="T87" fmla="*/ 34 h 152"/>
                        <a:gd name="T88" fmla="*/ 124 w 155"/>
                        <a:gd name="T89" fmla="*/ 24 h 152"/>
                        <a:gd name="T90" fmla="*/ 123 w 155"/>
                        <a:gd name="T91" fmla="*/ 13 h 152"/>
                        <a:gd name="T92" fmla="*/ 83 w 155"/>
                        <a:gd name="T93" fmla="*/ 18 h 152"/>
                        <a:gd name="T94" fmla="*/ 36 w 155"/>
                        <a:gd name="T95" fmla="*/ 11 h 152"/>
                        <a:gd name="T96" fmla="*/ 7 w 155"/>
                        <a:gd name="T97" fmla="*/ 19 h 152"/>
                        <a:gd name="T98" fmla="*/ 15 w 155"/>
                        <a:gd name="T99" fmla="*/ 28 h 152"/>
                        <a:gd name="T100" fmla="*/ 146 w 155"/>
                        <a:gd name="T101" fmla="*/ 84 h 152"/>
                        <a:gd name="T102" fmla="*/ 141 w 155"/>
                        <a:gd name="T103" fmla="*/ 75 h 152"/>
                        <a:gd name="T104" fmla="*/ 96 w 155"/>
                        <a:gd name="T105" fmla="*/ 132 h 152"/>
                        <a:gd name="T106" fmla="*/ 142 w 155"/>
                        <a:gd name="T107" fmla="*/ 98 h 152"/>
                        <a:gd name="T108" fmla="*/ 102 w 155"/>
                        <a:gd name="T109" fmla="*/ 140 h 152"/>
                        <a:gd name="T110" fmla="*/ 149 w 155"/>
                        <a:gd name="T111" fmla="*/ 97 h 152"/>
                        <a:gd name="T112" fmla="*/ 66 w 155"/>
                        <a:gd name="T113" fmla="*/ 5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 h="152">
                          <a:moveTo>
                            <a:pt x="48" y="94"/>
                          </a:moveTo>
                          <a:cubicBezTo>
                            <a:pt x="50" y="93"/>
                            <a:pt x="50" y="92"/>
                            <a:pt x="49" y="90"/>
                          </a:cubicBezTo>
                          <a:cubicBezTo>
                            <a:pt x="44" y="86"/>
                            <a:pt x="43" y="81"/>
                            <a:pt x="46" y="75"/>
                          </a:cubicBezTo>
                          <a:cubicBezTo>
                            <a:pt x="46" y="73"/>
                            <a:pt x="46" y="73"/>
                            <a:pt x="44" y="72"/>
                          </a:cubicBezTo>
                          <a:cubicBezTo>
                            <a:pt x="42" y="71"/>
                            <a:pt x="41" y="70"/>
                            <a:pt x="39" y="69"/>
                          </a:cubicBezTo>
                          <a:cubicBezTo>
                            <a:pt x="33" y="65"/>
                            <a:pt x="32" y="58"/>
                            <a:pt x="36" y="51"/>
                          </a:cubicBezTo>
                          <a:cubicBezTo>
                            <a:pt x="33" y="50"/>
                            <a:pt x="30" y="48"/>
                            <a:pt x="27" y="47"/>
                          </a:cubicBezTo>
                          <a:cubicBezTo>
                            <a:pt x="22" y="44"/>
                            <a:pt x="16" y="43"/>
                            <a:pt x="13" y="38"/>
                          </a:cubicBezTo>
                          <a:cubicBezTo>
                            <a:pt x="13" y="37"/>
                            <a:pt x="12" y="37"/>
                            <a:pt x="12" y="37"/>
                          </a:cubicBezTo>
                          <a:cubicBezTo>
                            <a:pt x="4" y="31"/>
                            <a:pt x="1" y="23"/>
                            <a:pt x="0" y="14"/>
                          </a:cubicBezTo>
                          <a:cubicBezTo>
                            <a:pt x="0" y="10"/>
                            <a:pt x="2" y="8"/>
                            <a:pt x="6" y="8"/>
                          </a:cubicBezTo>
                          <a:cubicBezTo>
                            <a:pt x="17" y="8"/>
                            <a:pt x="27" y="7"/>
                            <a:pt x="37" y="6"/>
                          </a:cubicBezTo>
                          <a:cubicBezTo>
                            <a:pt x="44" y="5"/>
                            <a:pt x="49" y="8"/>
                            <a:pt x="53" y="14"/>
                          </a:cubicBezTo>
                          <a:cubicBezTo>
                            <a:pt x="53" y="9"/>
                            <a:pt x="55" y="5"/>
                            <a:pt x="59" y="2"/>
                          </a:cubicBezTo>
                          <a:cubicBezTo>
                            <a:pt x="61" y="0"/>
                            <a:pt x="64" y="0"/>
                            <a:pt x="67" y="0"/>
                          </a:cubicBezTo>
                          <a:cubicBezTo>
                            <a:pt x="74" y="1"/>
                            <a:pt x="79" y="6"/>
                            <a:pt x="79" y="13"/>
                          </a:cubicBezTo>
                          <a:cubicBezTo>
                            <a:pt x="81" y="13"/>
                            <a:pt x="81" y="12"/>
                            <a:pt x="81" y="11"/>
                          </a:cubicBezTo>
                          <a:cubicBezTo>
                            <a:pt x="85" y="7"/>
                            <a:pt x="90" y="5"/>
                            <a:pt x="96" y="6"/>
                          </a:cubicBezTo>
                          <a:cubicBezTo>
                            <a:pt x="106" y="7"/>
                            <a:pt x="115" y="8"/>
                            <a:pt x="125" y="8"/>
                          </a:cubicBezTo>
                          <a:cubicBezTo>
                            <a:pt x="130" y="8"/>
                            <a:pt x="133" y="10"/>
                            <a:pt x="132" y="15"/>
                          </a:cubicBezTo>
                          <a:cubicBezTo>
                            <a:pt x="131" y="24"/>
                            <a:pt x="127" y="31"/>
                            <a:pt x="121" y="37"/>
                          </a:cubicBezTo>
                          <a:cubicBezTo>
                            <a:pt x="117" y="41"/>
                            <a:pt x="112" y="43"/>
                            <a:pt x="108" y="46"/>
                          </a:cubicBezTo>
                          <a:cubicBezTo>
                            <a:pt x="105" y="48"/>
                            <a:pt x="100" y="48"/>
                            <a:pt x="96" y="51"/>
                          </a:cubicBezTo>
                          <a:cubicBezTo>
                            <a:pt x="98" y="54"/>
                            <a:pt x="100" y="58"/>
                            <a:pt x="98" y="63"/>
                          </a:cubicBezTo>
                          <a:cubicBezTo>
                            <a:pt x="98" y="65"/>
                            <a:pt x="100" y="64"/>
                            <a:pt x="100" y="64"/>
                          </a:cubicBezTo>
                          <a:cubicBezTo>
                            <a:pt x="109" y="64"/>
                            <a:pt x="118" y="63"/>
                            <a:pt x="127" y="64"/>
                          </a:cubicBezTo>
                          <a:cubicBezTo>
                            <a:pt x="134" y="64"/>
                            <a:pt x="142" y="65"/>
                            <a:pt x="149" y="67"/>
                          </a:cubicBezTo>
                          <a:cubicBezTo>
                            <a:pt x="152" y="68"/>
                            <a:pt x="154" y="69"/>
                            <a:pt x="154" y="73"/>
                          </a:cubicBezTo>
                          <a:cubicBezTo>
                            <a:pt x="154" y="85"/>
                            <a:pt x="155" y="98"/>
                            <a:pt x="154" y="110"/>
                          </a:cubicBezTo>
                          <a:cubicBezTo>
                            <a:pt x="152" y="129"/>
                            <a:pt x="135" y="148"/>
                            <a:pt x="117" y="152"/>
                          </a:cubicBezTo>
                          <a:cubicBezTo>
                            <a:pt x="115" y="152"/>
                            <a:pt x="114" y="152"/>
                            <a:pt x="112" y="151"/>
                          </a:cubicBezTo>
                          <a:cubicBezTo>
                            <a:pt x="98" y="146"/>
                            <a:pt x="87" y="137"/>
                            <a:pt x="80" y="123"/>
                          </a:cubicBezTo>
                          <a:cubicBezTo>
                            <a:pt x="80" y="123"/>
                            <a:pt x="80" y="122"/>
                            <a:pt x="79" y="121"/>
                          </a:cubicBezTo>
                          <a:cubicBezTo>
                            <a:pt x="77" y="128"/>
                            <a:pt x="75" y="134"/>
                            <a:pt x="73" y="141"/>
                          </a:cubicBezTo>
                          <a:cubicBezTo>
                            <a:pt x="73" y="145"/>
                            <a:pt x="70" y="147"/>
                            <a:pt x="66" y="147"/>
                          </a:cubicBezTo>
                          <a:cubicBezTo>
                            <a:pt x="63" y="147"/>
                            <a:pt x="60" y="145"/>
                            <a:pt x="59" y="141"/>
                          </a:cubicBezTo>
                          <a:cubicBezTo>
                            <a:pt x="57" y="136"/>
                            <a:pt x="57" y="132"/>
                            <a:pt x="55" y="127"/>
                          </a:cubicBezTo>
                          <a:cubicBezTo>
                            <a:pt x="53" y="124"/>
                            <a:pt x="53" y="120"/>
                            <a:pt x="54" y="117"/>
                          </a:cubicBezTo>
                          <a:cubicBezTo>
                            <a:pt x="55" y="116"/>
                            <a:pt x="55" y="115"/>
                            <a:pt x="53" y="114"/>
                          </a:cubicBezTo>
                          <a:cubicBezTo>
                            <a:pt x="50" y="111"/>
                            <a:pt x="47" y="108"/>
                            <a:pt x="46" y="103"/>
                          </a:cubicBezTo>
                          <a:cubicBezTo>
                            <a:pt x="46" y="100"/>
                            <a:pt x="47" y="97"/>
                            <a:pt x="48" y="94"/>
                          </a:cubicBezTo>
                          <a:close/>
                          <a:moveTo>
                            <a:pt x="86" y="104"/>
                          </a:moveTo>
                          <a:cubicBezTo>
                            <a:pt x="82" y="110"/>
                            <a:pt x="82" y="115"/>
                            <a:pt x="85" y="121"/>
                          </a:cubicBezTo>
                          <a:cubicBezTo>
                            <a:pt x="85" y="121"/>
                            <a:pt x="85" y="121"/>
                            <a:pt x="85" y="121"/>
                          </a:cubicBezTo>
                          <a:cubicBezTo>
                            <a:pt x="86" y="124"/>
                            <a:pt x="87" y="124"/>
                            <a:pt x="89" y="123"/>
                          </a:cubicBezTo>
                          <a:cubicBezTo>
                            <a:pt x="98" y="119"/>
                            <a:pt x="105" y="113"/>
                            <a:pt x="112" y="106"/>
                          </a:cubicBezTo>
                          <a:cubicBezTo>
                            <a:pt x="112" y="106"/>
                            <a:pt x="112" y="106"/>
                            <a:pt x="113" y="105"/>
                          </a:cubicBezTo>
                          <a:cubicBezTo>
                            <a:pt x="114" y="105"/>
                            <a:pt x="115" y="103"/>
                            <a:pt x="116" y="102"/>
                          </a:cubicBezTo>
                          <a:cubicBezTo>
                            <a:pt x="118" y="101"/>
                            <a:pt x="119" y="99"/>
                            <a:pt x="120" y="97"/>
                          </a:cubicBezTo>
                          <a:cubicBezTo>
                            <a:pt x="127" y="89"/>
                            <a:pt x="133" y="80"/>
                            <a:pt x="138" y="71"/>
                          </a:cubicBezTo>
                          <a:cubicBezTo>
                            <a:pt x="137" y="70"/>
                            <a:pt x="136" y="70"/>
                            <a:pt x="136" y="70"/>
                          </a:cubicBezTo>
                          <a:cubicBezTo>
                            <a:pt x="124" y="69"/>
                            <a:pt x="113" y="69"/>
                            <a:pt x="102" y="69"/>
                          </a:cubicBezTo>
                          <a:cubicBezTo>
                            <a:pt x="97" y="70"/>
                            <a:pt x="92" y="70"/>
                            <a:pt x="88" y="72"/>
                          </a:cubicBezTo>
                          <a:cubicBezTo>
                            <a:pt x="87" y="73"/>
                            <a:pt x="86" y="74"/>
                            <a:pt x="87" y="75"/>
                          </a:cubicBezTo>
                          <a:cubicBezTo>
                            <a:pt x="89" y="80"/>
                            <a:pt x="88" y="85"/>
                            <a:pt x="84" y="89"/>
                          </a:cubicBezTo>
                          <a:cubicBezTo>
                            <a:pt x="82" y="91"/>
                            <a:pt x="83" y="93"/>
                            <a:pt x="85" y="95"/>
                          </a:cubicBezTo>
                          <a:cubicBezTo>
                            <a:pt x="86" y="98"/>
                            <a:pt x="86" y="101"/>
                            <a:pt x="86" y="104"/>
                          </a:cubicBezTo>
                          <a:close/>
                          <a:moveTo>
                            <a:pt x="22" y="34"/>
                          </a:moveTo>
                          <a:cubicBezTo>
                            <a:pt x="22" y="34"/>
                            <a:pt x="22" y="34"/>
                            <a:pt x="22" y="34"/>
                          </a:cubicBezTo>
                          <a:cubicBezTo>
                            <a:pt x="21" y="35"/>
                            <a:pt x="19" y="35"/>
                            <a:pt x="19" y="36"/>
                          </a:cubicBezTo>
                          <a:cubicBezTo>
                            <a:pt x="22" y="39"/>
                            <a:pt x="25" y="38"/>
                            <a:pt x="29" y="38"/>
                          </a:cubicBezTo>
                          <a:cubicBezTo>
                            <a:pt x="29" y="40"/>
                            <a:pt x="27" y="40"/>
                            <a:pt x="27" y="42"/>
                          </a:cubicBezTo>
                          <a:cubicBezTo>
                            <a:pt x="31" y="43"/>
                            <a:pt x="34" y="42"/>
                            <a:pt x="37" y="41"/>
                          </a:cubicBezTo>
                          <a:cubicBezTo>
                            <a:pt x="36" y="43"/>
                            <a:pt x="36" y="44"/>
                            <a:pt x="36" y="45"/>
                          </a:cubicBezTo>
                          <a:cubicBezTo>
                            <a:pt x="39" y="46"/>
                            <a:pt x="41" y="44"/>
                            <a:pt x="44" y="42"/>
                          </a:cubicBezTo>
                          <a:cubicBezTo>
                            <a:pt x="44" y="43"/>
                            <a:pt x="42" y="46"/>
                            <a:pt x="44" y="46"/>
                          </a:cubicBezTo>
                          <a:cubicBezTo>
                            <a:pt x="47" y="47"/>
                            <a:pt x="48" y="45"/>
                            <a:pt x="50" y="43"/>
                          </a:cubicBezTo>
                          <a:cubicBezTo>
                            <a:pt x="51" y="44"/>
                            <a:pt x="50" y="47"/>
                            <a:pt x="51" y="47"/>
                          </a:cubicBezTo>
                          <a:cubicBezTo>
                            <a:pt x="54" y="48"/>
                            <a:pt x="56" y="45"/>
                            <a:pt x="57" y="42"/>
                          </a:cubicBezTo>
                          <a:cubicBezTo>
                            <a:pt x="58" y="45"/>
                            <a:pt x="58" y="48"/>
                            <a:pt x="62" y="48"/>
                          </a:cubicBezTo>
                          <a:cubicBezTo>
                            <a:pt x="63" y="48"/>
                            <a:pt x="63" y="48"/>
                            <a:pt x="63" y="49"/>
                          </a:cubicBezTo>
                          <a:cubicBezTo>
                            <a:pt x="63" y="55"/>
                            <a:pt x="63" y="60"/>
                            <a:pt x="63" y="66"/>
                          </a:cubicBezTo>
                          <a:cubicBezTo>
                            <a:pt x="58" y="65"/>
                            <a:pt x="53" y="63"/>
                            <a:pt x="49" y="62"/>
                          </a:cubicBezTo>
                          <a:cubicBezTo>
                            <a:pt x="48" y="61"/>
                            <a:pt x="46" y="61"/>
                            <a:pt x="47" y="60"/>
                          </a:cubicBezTo>
                          <a:cubicBezTo>
                            <a:pt x="47" y="58"/>
                            <a:pt x="49" y="59"/>
                            <a:pt x="50" y="59"/>
                          </a:cubicBezTo>
                          <a:cubicBezTo>
                            <a:pt x="51" y="59"/>
                            <a:pt x="53" y="59"/>
                            <a:pt x="54" y="60"/>
                          </a:cubicBezTo>
                          <a:cubicBezTo>
                            <a:pt x="57" y="60"/>
                            <a:pt x="59" y="60"/>
                            <a:pt x="59" y="57"/>
                          </a:cubicBezTo>
                          <a:cubicBezTo>
                            <a:pt x="60" y="54"/>
                            <a:pt x="59" y="51"/>
                            <a:pt x="56" y="51"/>
                          </a:cubicBezTo>
                          <a:cubicBezTo>
                            <a:pt x="53" y="50"/>
                            <a:pt x="51" y="50"/>
                            <a:pt x="49" y="50"/>
                          </a:cubicBezTo>
                          <a:cubicBezTo>
                            <a:pt x="43" y="51"/>
                            <a:pt x="39" y="54"/>
                            <a:pt x="39" y="58"/>
                          </a:cubicBezTo>
                          <a:cubicBezTo>
                            <a:pt x="38" y="62"/>
                            <a:pt x="41" y="65"/>
                            <a:pt x="47" y="68"/>
                          </a:cubicBezTo>
                          <a:cubicBezTo>
                            <a:pt x="50" y="69"/>
                            <a:pt x="53" y="70"/>
                            <a:pt x="57" y="71"/>
                          </a:cubicBezTo>
                          <a:cubicBezTo>
                            <a:pt x="46" y="79"/>
                            <a:pt x="47" y="82"/>
                            <a:pt x="60" y="92"/>
                          </a:cubicBezTo>
                          <a:cubicBezTo>
                            <a:pt x="58" y="93"/>
                            <a:pt x="57" y="93"/>
                            <a:pt x="56" y="94"/>
                          </a:cubicBezTo>
                          <a:cubicBezTo>
                            <a:pt x="50" y="98"/>
                            <a:pt x="50" y="103"/>
                            <a:pt x="54" y="108"/>
                          </a:cubicBezTo>
                          <a:cubicBezTo>
                            <a:pt x="56" y="110"/>
                            <a:pt x="58" y="111"/>
                            <a:pt x="61" y="112"/>
                          </a:cubicBezTo>
                          <a:cubicBezTo>
                            <a:pt x="62" y="113"/>
                            <a:pt x="63" y="114"/>
                            <a:pt x="61" y="115"/>
                          </a:cubicBezTo>
                          <a:cubicBezTo>
                            <a:pt x="58" y="120"/>
                            <a:pt x="58" y="124"/>
                            <a:pt x="62" y="129"/>
                          </a:cubicBezTo>
                          <a:cubicBezTo>
                            <a:pt x="63" y="130"/>
                            <a:pt x="64" y="130"/>
                            <a:pt x="63" y="131"/>
                          </a:cubicBezTo>
                          <a:cubicBezTo>
                            <a:pt x="61" y="135"/>
                            <a:pt x="64" y="137"/>
                            <a:pt x="64" y="141"/>
                          </a:cubicBezTo>
                          <a:cubicBezTo>
                            <a:pt x="64" y="141"/>
                            <a:pt x="65" y="142"/>
                            <a:pt x="66" y="142"/>
                          </a:cubicBezTo>
                          <a:cubicBezTo>
                            <a:pt x="67" y="142"/>
                            <a:pt x="68" y="141"/>
                            <a:pt x="68" y="141"/>
                          </a:cubicBezTo>
                          <a:cubicBezTo>
                            <a:pt x="68" y="138"/>
                            <a:pt x="71" y="135"/>
                            <a:pt x="69" y="132"/>
                          </a:cubicBezTo>
                          <a:cubicBezTo>
                            <a:pt x="69" y="131"/>
                            <a:pt x="69" y="130"/>
                            <a:pt x="70" y="129"/>
                          </a:cubicBezTo>
                          <a:cubicBezTo>
                            <a:pt x="73" y="126"/>
                            <a:pt x="75" y="121"/>
                            <a:pt x="72" y="118"/>
                          </a:cubicBezTo>
                          <a:cubicBezTo>
                            <a:pt x="69" y="113"/>
                            <a:pt x="72" y="112"/>
                            <a:pt x="74" y="110"/>
                          </a:cubicBezTo>
                          <a:cubicBezTo>
                            <a:pt x="74" y="110"/>
                            <a:pt x="75" y="110"/>
                            <a:pt x="75" y="110"/>
                          </a:cubicBezTo>
                          <a:cubicBezTo>
                            <a:pt x="81" y="106"/>
                            <a:pt x="82" y="102"/>
                            <a:pt x="79" y="96"/>
                          </a:cubicBezTo>
                          <a:cubicBezTo>
                            <a:pt x="78" y="94"/>
                            <a:pt x="75" y="93"/>
                            <a:pt x="72" y="91"/>
                          </a:cubicBezTo>
                          <a:cubicBezTo>
                            <a:pt x="76" y="89"/>
                            <a:pt x="81" y="87"/>
                            <a:pt x="82" y="82"/>
                          </a:cubicBezTo>
                          <a:cubicBezTo>
                            <a:pt x="84" y="76"/>
                            <a:pt x="79" y="74"/>
                            <a:pt x="76" y="71"/>
                          </a:cubicBezTo>
                          <a:cubicBezTo>
                            <a:pt x="79" y="70"/>
                            <a:pt x="81" y="69"/>
                            <a:pt x="84" y="68"/>
                          </a:cubicBezTo>
                          <a:cubicBezTo>
                            <a:pt x="87" y="67"/>
                            <a:pt x="89" y="66"/>
                            <a:pt x="91" y="64"/>
                          </a:cubicBezTo>
                          <a:cubicBezTo>
                            <a:pt x="95" y="61"/>
                            <a:pt x="95" y="56"/>
                            <a:pt x="90" y="53"/>
                          </a:cubicBezTo>
                          <a:cubicBezTo>
                            <a:pt x="86" y="49"/>
                            <a:pt x="80" y="50"/>
                            <a:pt x="75" y="51"/>
                          </a:cubicBezTo>
                          <a:cubicBezTo>
                            <a:pt x="73" y="52"/>
                            <a:pt x="72" y="54"/>
                            <a:pt x="72" y="57"/>
                          </a:cubicBezTo>
                          <a:cubicBezTo>
                            <a:pt x="73" y="59"/>
                            <a:pt x="75" y="60"/>
                            <a:pt x="77" y="60"/>
                          </a:cubicBezTo>
                          <a:cubicBezTo>
                            <a:pt x="79" y="59"/>
                            <a:pt x="81" y="59"/>
                            <a:pt x="83" y="59"/>
                          </a:cubicBezTo>
                          <a:cubicBezTo>
                            <a:pt x="84" y="59"/>
                            <a:pt x="85" y="59"/>
                            <a:pt x="86" y="60"/>
                          </a:cubicBezTo>
                          <a:cubicBezTo>
                            <a:pt x="86" y="61"/>
                            <a:pt x="85" y="61"/>
                            <a:pt x="84" y="61"/>
                          </a:cubicBezTo>
                          <a:cubicBezTo>
                            <a:pt x="80" y="63"/>
                            <a:pt x="75" y="64"/>
                            <a:pt x="71" y="66"/>
                          </a:cubicBezTo>
                          <a:cubicBezTo>
                            <a:pt x="70" y="66"/>
                            <a:pt x="69" y="66"/>
                            <a:pt x="69" y="64"/>
                          </a:cubicBezTo>
                          <a:cubicBezTo>
                            <a:pt x="69" y="59"/>
                            <a:pt x="69" y="54"/>
                            <a:pt x="70" y="49"/>
                          </a:cubicBezTo>
                          <a:cubicBezTo>
                            <a:pt x="70" y="49"/>
                            <a:pt x="69" y="48"/>
                            <a:pt x="70" y="48"/>
                          </a:cubicBezTo>
                          <a:cubicBezTo>
                            <a:pt x="74" y="48"/>
                            <a:pt x="74" y="45"/>
                            <a:pt x="76" y="42"/>
                          </a:cubicBezTo>
                          <a:cubicBezTo>
                            <a:pt x="76" y="45"/>
                            <a:pt x="78" y="47"/>
                            <a:pt x="80" y="47"/>
                          </a:cubicBezTo>
                          <a:cubicBezTo>
                            <a:pt x="83" y="47"/>
                            <a:pt x="81" y="44"/>
                            <a:pt x="82" y="43"/>
                          </a:cubicBezTo>
                          <a:cubicBezTo>
                            <a:pt x="83" y="44"/>
                            <a:pt x="83" y="44"/>
                            <a:pt x="83" y="44"/>
                          </a:cubicBezTo>
                          <a:cubicBezTo>
                            <a:pt x="85" y="46"/>
                            <a:pt x="86" y="47"/>
                            <a:pt x="88" y="46"/>
                          </a:cubicBezTo>
                          <a:cubicBezTo>
                            <a:pt x="90" y="46"/>
                            <a:pt x="88" y="44"/>
                            <a:pt x="89" y="42"/>
                          </a:cubicBezTo>
                          <a:cubicBezTo>
                            <a:pt x="89" y="42"/>
                            <a:pt x="89" y="42"/>
                            <a:pt x="89" y="42"/>
                          </a:cubicBezTo>
                          <a:cubicBezTo>
                            <a:pt x="89" y="42"/>
                            <a:pt x="89" y="42"/>
                            <a:pt x="89" y="42"/>
                          </a:cubicBezTo>
                          <a:cubicBezTo>
                            <a:pt x="90" y="43"/>
                            <a:pt x="91" y="44"/>
                            <a:pt x="92" y="44"/>
                          </a:cubicBezTo>
                          <a:cubicBezTo>
                            <a:pt x="93" y="45"/>
                            <a:pt x="95" y="46"/>
                            <a:pt x="96" y="45"/>
                          </a:cubicBezTo>
                          <a:cubicBezTo>
                            <a:pt x="97" y="44"/>
                            <a:pt x="95" y="42"/>
                            <a:pt x="95" y="41"/>
                          </a:cubicBezTo>
                          <a:cubicBezTo>
                            <a:pt x="95" y="41"/>
                            <a:pt x="95" y="41"/>
                            <a:pt x="95" y="40"/>
                          </a:cubicBezTo>
                          <a:cubicBezTo>
                            <a:pt x="97" y="41"/>
                            <a:pt x="98" y="42"/>
                            <a:pt x="100" y="42"/>
                          </a:cubicBezTo>
                          <a:cubicBezTo>
                            <a:pt x="102" y="42"/>
                            <a:pt x="104" y="43"/>
                            <a:pt x="105" y="42"/>
                          </a:cubicBezTo>
                          <a:cubicBezTo>
                            <a:pt x="106" y="40"/>
                            <a:pt x="103" y="40"/>
                            <a:pt x="103" y="38"/>
                          </a:cubicBezTo>
                          <a:cubicBezTo>
                            <a:pt x="103" y="38"/>
                            <a:pt x="103" y="38"/>
                            <a:pt x="103" y="38"/>
                          </a:cubicBezTo>
                          <a:cubicBezTo>
                            <a:pt x="107" y="39"/>
                            <a:pt x="110" y="39"/>
                            <a:pt x="114" y="37"/>
                          </a:cubicBezTo>
                          <a:cubicBezTo>
                            <a:pt x="113" y="35"/>
                            <a:pt x="111" y="35"/>
                            <a:pt x="111" y="34"/>
                          </a:cubicBezTo>
                          <a:cubicBezTo>
                            <a:pt x="117" y="33"/>
                            <a:pt x="119" y="32"/>
                            <a:pt x="121" y="29"/>
                          </a:cubicBezTo>
                          <a:cubicBezTo>
                            <a:pt x="120" y="28"/>
                            <a:pt x="118" y="29"/>
                            <a:pt x="117" y="28"/>
                          </a:cubicBezTo>
                          <a:cubicBezTo>
                            <a:pt x="120" y="27"/>
                            <a:pt x="122" y="26"/>
                            <a:pt x="124" y="24"/>
                          </a:cubicBezTo>
                          <a:cubicBezTo>
                            <a:pt x="126" y="22"/>
                            <a:pt x="126" y="21"/>
                            <a:pt x="122" y="21"/>
                          </a:cubicBezTo>
                          <a:cubicBezTo>
                            <a:pt x="124" y="20"/>
                            <a:pt x="125" y="19"/>
                            <a:pt x="126" y="17"/>
                          </a:cubicBezTo>
                          <a:cubicBezTo>
                            <a:pt x="128" y="14"/>
                            <a:pt x="127" y="13"/>
                            <a:pt x="123" y="13"/>
                          </a:cubicBezTo>
                          <a:cubicBezTo>
                            <a:pt x="114" y="14"/>
                            <a:pt x="105" y="12"/>
                            <a:pt x="95" y="11"/>
                          </a:cubicBezTo>
                          <a:cubicBezTo>
                            <a:pt x="91" y="10"/>
                            <a:pt x="88" y="12"/>
                            <a:pt x="85" y="15"/>
                          </a:cubicBezTo>
                          <a:cubicBezTo>
                            <a:pt x="85" y="16"/>
                            <a:pt x="84" y="17"/>
                            <a:pt x="83" y="18"/>
                          </a:cubicBezTo>
                          <a:cubicBezTo>
                            <a:pt x="78" y="24"/>
                            <a:pt x="68" y="30"/>
                            <a:pt x="57" y="24"/>
                          </a:cubicBezTo>
                          <a:cubicBezTo>
                            <a:pt x="53" y="22"/>
                            <a:pt x="50" y="20"/>
                            <a:pt x="48" y="16"/>
                          </a:cubicBezTo>
                          <a:cubicBezTo>
                            <a:pt x="45" y="12"/>
                            <a:pt x="41" y="10"/>
                            <a:pt x="36" y="11"/>
                          </a:cubicBezTo>
                          <a:cubicBezTo>
                            <a:pt x="27" y="12"/>
                            <a:pt x="19" y="14"/>
                            <a:pt x="10" y="13"/>
                          </a:cubicBezTo>
                          <a:cubicBezTo>
                            <a:pt x="8" y="13"/>
                            <a:pt x="7" y="12"/>
                            <a:pt x="6" y="14"/>
                          </a:cubicBezTo>
                          <a:cubicBezTo>
                            <a:pt x="5" y="16"/>
                            <a:pt x="6" y="17"/>
                            <a:pt x="7" y="19"/>
                          </a:cubicBezTo>
                          <a:cubicBezTo>
                            <a:pt x="8" y="19"/>
                            <a:pt x="9" y="20"/>
                            <a:pt x="10" y="21"/>
                          </a:cubicBezTo>
                          <a:cubicBezTo>
                            <a:pt x="9" y="21"/>
                            <a:pt x="8" y="21"/>
                            <a:pt x="7" y="21"/>
                          </a:cubicBezTo>
                          <a:cubicBezTo>
                            <a:pt x="8" y="25"/>
                            <a:pt x="11" y="27"/>
                            <a:pt x="15" y="28"/>
                          </a:cubicBezTo>
                          <a:cubicBezTo>
                            <a:pt x="14" y="29"/>
                            <a:pt x="12" y="28"/>
                            <a:pt x="11" y="29"/>
                          </a:cubicBezTo>
                          <a:cubicBezTo>
                            <a:pt x="14" y="33"/>
                            <a:pt x="16" y="33"/>
                            <a:pt x="22" y="34"/>
                          </a:cubicBezTo>
                          <a:close/>
                          <a:moveTo>
                            <a:pt x="146" y="84"/>
                          </a:moveTo>
                          <a:cubicBezTo>
                            <a:pt x="146" y="81"/>
                            <a:pt x="146" y="79"/>
                            <a:pt x="146" y="77"/>
                          </a:cubicBezTo>
                          <a:cubicBezTo>
                            <a:pt x="146" y="76"/>
                            <a:pt x="146" y="74"/>
                            <a:pt x="145" y="74"/>
                          </a:cubicBezTo>
                          <a:cubicBezTo>
                            <a:pt x="143" y="74"/>
                            <a:pt x="142" y="74"/>
                            <a:pt x="141" y="75"/>
                          </a:cubicBezTo>
                          <a:cubicBezTo>
                            <a:pt x="136" y="86"/>
                            <a:pt x="129" y="95"/>
                            <a:pt x="121" y="104"/>
                          </a:cubicBezTo>
                          <a:cubicBezTo>
                            <a:pt x="114" y="113"/>
                            <a:pt x="106" y="120"/>
                            <a:pt x="97" y="125"/>
                          </a:cubicBezTo>
                          <a:cubicBezTo>
                            <a:pt x="92" y="128"/>
                            <a:pt x="92" y="128"/>
                            <a:pt x="96" y="132"/>
                          </a:cubicBezTo>
                          <a:cubicBezTo>
                            <a:pt x="96" y="132"/>
                            <a:pt x="96" y="132"/>
                            <a:pt x="96" y="132"/>
                          </a:cubicBezTo>
                          <a:cubicBezTo>
                            <a:pt x="98" y="135"/>
                            <a:pt x="101" y="135"/>
                            <a:pt x="104" y="133"/>
                          </a:cubicBezTo>
                          <a:cubicBezTo>
                            <a:pt x="118" y="124"/>
                            <a:pt x="131" y="112"/>
                            <a:pt x="142" y="98"/>
                          </a:cubicBezTo>
                          <a:cubicBezTo>
                            <a:pt x="145" y="93"/>
                            <a:pt x="148" y="89"/>
                            <a:pt x="146" y="84"/>
                          </a:cubicBezTo>
                          <a:close/>
                          <a:moveTo>
                            <a:pt x="149" y="97"/>
                          </a:moveTo>
                          <a:cubicBezTo>
                            <a:pt x="137" y="115"/>
                            <a:pt x="121" y="129"/>
                            <a:pt x="102" y="140"/>
                          </a:cubicBezTo>
                          <a:cubicBezTo>
                            <a:pt x="106" y="143"/>
                            <a:pt x="111" y="145"/>
                            <a:pt x="114" y="146"/>
                          </a:cubicBezTo>
                          <a:cubicBezTo>
                            <a:pt x="115" y="147"/>
                            <a:pt x="116" y="146"/>
                            <a:pt x="117" y="146"/>
                          </a:cubicBezTo>
                          <a:cubicBezTo>
                            <a:pt x="138" y="139"/>
                            <a:pt x="151" y="120"/>
                            <a:pt x="149" y="97"/>
                          </a:cubicBezTo>
                          <a:close/>
                          <a:moveTo>
                            <a:pt x="66" y="21"/>
                          </a:moveTo>
                          <a:cubicBezTo>
                            <a:pt x="71" y="21"/>
                            <a:pt x="74" y="17"/>
                            <a:pt x="74" y="13"/>
                          </a:cubicBezTo>
                          <a:cubicBezTo>
                            <a:pt x="74" y="9"/>
                            <a:pt x="70" y="5"/>
                            <a:pt x="66" y="5"/>
                          </a:cubicBezTo>
                          <a:cubicBezTo>
                            <a:pt x="62" y="5"/>
                            <a:pt x="58" y="9"/>
                            <a:pt x="58" y="13"/>
                          </a:cubicBezTo>
                          <a:cubicBezTo>
                            <a:pt x="59" y="18"/>
                            <a:pt x="62" y="21"/>
                            <a:pt x="66" y="2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0" name="Freeform 407">
                      <a:extLst>
                        <a:ext uri="{FF2B5EF4-FFF2-40B4-BE49-F238E27FC236}">
                          <a16:creationId xmlns:a16="http://schemas.microsoft.com/office/drawing/2014/main" id="{5AB603E6-1F7B-4BC6-B4F0-CC93F46507FC}"/>
                        </a:ext>
                      </a:extLst>
                    </p:cNvPr>
                    <p:cNvSpPr>
                      <a:spLocks/>
                    </p:cNvSpPr>
                    <p:nvPr/>
                  </p:nvSpPr>
                  <p:spPr bwMode="auto">
                    <a:xfrm>
                      <a:off x="6457950" y="2759075"/>
                      <a:ext cx="31750" cy="39688"/>
                    </a:xfrm>
                    <a:custGeom>
                      <a:avLst/>
                      <a:gdLst>
                        <a:gd name="T0" fmla="*/ 1 w 10"/>
                        <a:gd name="T1" fmla="*/ 5 h 12"/>
                        <a:gd name="T2" fmla="*/ 2 w 10"/>
                        <a:gd name="T3" fmla="*/ 0 h 12"/>
                        <a:gd name="T4" fmla="*/ 7 w 10"/>
                        <a:gd name="T5" fmla="*/ 3 h 12"/>
                        <a:gd name="T6" fmla="*/ 8 w 10"/>
                        <a:gd name="T7" fmla="*/ 8 h 12"/>
                        <a:gd name="T8" fmla="*/ 2 w 10"/>
                        <a:gd name="T9" fmla="*/ 11 h 12"/>
                        <a:gd name="T10" fmla="*/ 1 w 10"/>
                        <a:gd name="T11" fmla="*/ 5 h 12"/>
                      </a:gdLst>
                      <a:ahLst/>
                      <a:cxnLst>
                        <a:cxn ang="0">
                          <a:pos x="T0" y="T1"/>
                        </a:cxn>
                        <a:cxn ang="0">
                          <a:pos x="T2" y="T3"/>
                        </a:cxn>
                        <a:cxn ang="0">
                          <a:pos x="T4" y="T5"/>
                        </a:cxn>
                        <a:cxn ang="0">
                          <a:pos x="T6" y="T7"/>
                        </a:cxn>
                        <a:cxn ang="0">
                          <a:pos x="T8" y="T9"/>
                        </a:cxn>
                        <a:cxn ang="0">
                          <a:pos x="T10" y="T11"/>
                        </a:cxn>
                      </a:cxnLst>
                      <a:rect l="0" t="0" r="r" b="b"/>
                      <a:pathLst>
                        <a:path w="10" h="12">
                          <a:moveTo>
                            <a:pt x="1" y="5"/>
                          </a:moveTo>
                          <a:cubicBezTo>
                            <a:pt x="1" y="4"/>
                            <a:pt x="0" y="1"/>
                            <a:pt x="2" y="0"/>
                          </a:cubicBezTo>
                          <a:cubicBezTo>
                            <a:pt x="4" y="0"/>
                            <a:pt x="6" y="1"/>
                            <a:pt x="7" y="3"/>
                          </a:cubicBezTo>
                          <a:cubicBezTo>
                            <a:pt x="10" y="4"/>
                            <a:pt x="10" y="6"/>
                            <a:pt x="8" y="8"/>
                          </a:cubicBezTo>
                          <a:cubicBezTo>
                            <a:pt x="6" y="9"/>
                            <a:pt x="4" y="12"/>
                            <a:pt x="2" y="11"/>
                          </a:cubicBezTo>
                          <a:cubicBezTo>
                            <a:pt x="0" y="10"/>
                            <a:pt x="1" y="7"/>
                            <a:pt x="1" y="5"/>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1" name="Freeform 408">
                      <a:extLst>
                        <a:ext uri="{FF2B5EF4-FFF2-40B4-BE49-F238E27FC236}">
                          <a16:creationId xmlns:a16="http://schemas.microsoft.com/office/drawing/2014/main" id="{EBA9586F-3DAF-4961-AF03-26E8EA97321B}"/>
                        </a:ext>
                      </a:extLst>
                    </p:cNvPr>
                    <p:cNvSpPr>
                      <a:spLocks/>
                    </p:cNvSpPr>
                    <p:nvPr/>
                  </p:nvSpPr>
                  <p:spPr bwMode="auto">
                    <a:xfrm>
                      <a:off x="6461125" y="2824163"/>
                      <a:ext cx="25400" cy="44450"/>
                    </a:xfrm>
                    <a:custGeom>
                      <a:avLst/>
                      <a:gdLst>
                        <a:gd name="T0" fmla="*/ 0 w 8"/>
                        <a:gd name="T1" fmla="*/ 14 h 14"/>
                        <a:gd name="T2" fmla="*/ 0 w 8"/>
                        <a:gd name="T3" fmla="*/ 3 h 14"/>
                        <a:gd name="T4" fmla="*/ 2 w 8"/>
                        <a:gd name="T5" fmla="*/ 1 h 14"/>
                        <a:gd name="T6" fmla="*/ 5 w 8"/>
                        <a:gd name="T7" fmla="*/ 3 h 14"/>
                        <a:gd name="T8" fmla="*/ 6 w 8"/>
                        <a:gd name="T9" fmla="*/ 9 h 14"/>
                        <a:gd name="T10" fmla="*/ 0 w 8"/>
                        <a:gd name="T11" fmla="*/ 14 h 14"/>
                      </a:gdLst>
                      <a:ahLst/>
                      <a:cxnLst>
                        <a:cxn ang="0">
                          <a:pos x="T0" y="T1"/>
                        </a:cxn>
                        <a:cxn ang="0">
                          <a:pos x="T2" y="T3"/>
                        </a:cxn>
                        <a:cxn ang="0">
                          <a:pos x="T4" y="T5"/>
                        </a:cxn>
                        <a:cxn ang="0">
                          <a:pos x="T6" y="T7"/>
                        </a:cxn>
                        <a:cxn ang="0">
                          <a:pos x="T8" y="T9"/>
                        </a:cxn>
                        <a:cxn ang="0">
                          <a:pos x="T10" y="T11"/>
                        </a:cxn>
                      </a:cxnLst>
                      <a:rect l="0" t="0" r="r" b="b"/>
                      <a:pathLst>
                        <a:path w="8" h="14">
                          <a:moveTo>
                            <a:pt x="0" y="14"/>
                          </a:moveTo>
                          <a:cubicBezTo>
                            <a:pt x="0" y="10"/>
                            <a:pt x="0" y="6"/>
                            <a:pt x="0" y="3"/>
                          </a:cubicBezTo>
                          <a:cubicBezTo>
                            <a:pt x="0" y="1"/>
                            <a:pt x="0" y="0"/>
                            <a:pt x="2" y="1"/>
                          </a:cubicBezTo>
                          <a:cubicBezTo>
                            <a:pt x="3" y="2"/>
                            <a:pt x="4" y="3"/>
                            <a:pt x="5" y="3"/>
                          </a:cubicBezTo>
                          <a:cubicBezTo>
                            <a:pt x="8" y="5"/>
                            <a:pt x="8" y="7"/>
                            <a:pt x="6" y="9"/>
                          </a:cubicBezTo>
                          <a:cubicBezTo>
                            <a:pt x="5" y="11"/>
                            <a:pt x="3" y="13"/>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2" name="Freeform 409">
                      <a:extLst>
                        <a:ext uri="{FF2B5EF4-FFF2-40B4-BE49-F238E27FC236}">
                          <a16:creationId xmlns:a16="http://schemas.microsoft.com/office/drawing/2014/main" id="{FC8434A6-CCC8-4C47-88B1-DFC1FA81A440}"/>
                        </a:ext>
                      </a:extLst>
                    </p:cNvPr>
                    <p:cNvSpPr>
                      <a:spLocks/>
                    </p:cNvSpPr>
                    <p:nvPr/>
                  </p:nvSpPr>
                  <p:spPr bwMode="auto">
                    <a:xfrm>
                      <a:off x="6413500" y="2759075"/>
                      <a:ext cx="34925" cy="39688"/>
                    </a:xfrm>
                    <a:custGeom>
                      <a:avLst/>
                      <a:gdLst>
                        <a:gd name="T0" fmla="*/ 9 w 11"/>
                        <a:gd name="T1" fmla="*/ 6 h 12"/>
                        <a:gd name="T2" fmla="*/ 8 w 11"/>
                        <a:gd name="T3" fmla="*/ 11 h 12"/>
                        <a:gd name="T4" fmla="*/ 3 w 11"/>
                        <a:gd name="T5" fmla="*/ 8 h 12"/>
                        <a:gd name="T6" fmla="*/ 3 w 11"/>
                        <a:gd name="T7" fmla="*/ 2 h 12"/>
                        <a:gd name="T8" fmla="*/ 6 w 11"/>
                        <a:gd name="T9" fmla="*/ 1 h 12"/>
                        <a:gd name="T10" fmla="*/ 9 w 11"/>
                        <a:gd name="T11" fmla="*/ 3 h 12"/>
                        <a:gd name="T12" fmla="*/ 9 w 11"/>
                        <a:gd name="T13" fmla="*/ 6 h 12"/>
                      </a:gdLst>
                      <a:ahLst/>
                      <a:cxnLst>
                        <a:cxn ang="0">
                          <a:pos x="T0" y="T1"/>
                        </a:cxn>
                        <a:cxn ang="0">
                          <a:pos x="T2" y="T3"/>
                        </a:cxn>
                        <a:cxn ang="0">
                          <a:pos x="T4" y="T5"/>
                        </a:cxn>
                        <a:cxn ang="0">
                          <a:pos x="T6" y="T7"/>
                        </a:cxn>
                        <a:cxn ang="0">
                          <a:pos x="T8" y="T9"/>
                        </a:cxn>
                        <a:cxn ang="0">
                          <a:pos x="T10" y="T11"/>
                        </a:cxn>
                        <a:cxn ang="0">
                          <a:pos x="T12" y="T13"/>
                        </a:cxn>
                      </a:cxnLst>
                      <a:rect l="0" t="0" r="r" b="b"/>
                      <a:pathLst>
                        <a:path w="11" h="12">
                          <a:moveTo>
                            <a:pt x="9" y="6"/>
                          </a:moveTo>
                          <a:cubicBezTo>
                            <a:pt x="9" y="8"/>
                            <a:pt x="11" y="11"/>
                            <a:pt x="8" y="11"/>
                          </a:cubicBezTo>
                          <a:cubicBezTo>
                            <a:pt x="6" y="12"/>
                            <a:pt x="5" y="10"/>
                            <a:pt x="3" y="8"/>
                          </a:cubicBezTo>
                          <a:cubicBezTo>
                            <a:pt x="0" y="6"/>
                            <a:pt x="0" y="4"/>
                            <a:pt x="3" y="2"/>
                          </a:cubicBezTo>
                          <a:cubicBezTo>
                            <a:pt x="4" y="2"/>
                            <a:pt x="5" y="1"/>
                            <a:pt x="6" y="1"/>
                          </a:cubicBezTo>
                          <a:cubicBezTo>
                            <a:pt x="8" y="0"/>
                            <a:pt x="9" y="0"/>
                            <a:pt x="9" y="3"/>
                          </a:cubicBezTo>
                          <a:cubicBezTo>
                            <a:pt x="9" y="4"/>
                            <a:pt x="9" y="5"/>
                            <a:pt x="9" y="6"/>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3" name="Freeform 410">
                      <a:extLst>
                        <a:ext uri="{FF2B5EF4-FFF2-40B4-BE49-F238E27FC236}">
                          <a16:creationId xmlns:a16="http://schemas.microsoft.com/office/drawing/2014/main" id="{DF027963-6B7F-4A99-989A-B6C18386992C}"/>
                        </a:ext>
                      </a:extLst>
                    </p:cNvPr>
                    <p:cNvSpPr>
                      <a:spLocks/>
                    </p:cNvSpPr>
                    <p:nvPr/>
                  </p:nvSpPr>
                  <p:spPr bwMode="auto">
                    <a:xfrm>
                      <a:off x="6419850" y="2827338"/>
                      <a:ext cx="25400" cy="44450"/>
                    </a:xfrm>
                    <a:custGeom>
                      <a:avLst/>
                      <a:gdLst>
                        <a:gd name="T0" fmla="*/ 8 w 8"/>
                        <a:gd name="T1" fmla="*/ 14 h 14"/>
                        <a:gd name="T2" fmla="*/ 1 w 8"/>
                        <a:gd name="T3" fmla="*/ 8 h 14"/>
                        <a:gd name="T4" fmla="*/ 1 w 8"/>
                        <a:gd name="T5" fmla="*/ 3 h 14"/>
                        <a:gd name="T6" fmla="*/ 6 w 8"/>
                        <a:gd name="T7" fmla="*/ 0 h 14"/>
                        <a:gd name="T8" fmla="*/ 7 w 8"/>
                        <a:gd name="T9" fmla="*/ 5 h 14"/>
                        <a:gd name="T10" fmla="*/ 8 w 8"/>
                        <a:gd name="T11" fmla="*/ 14 h 14"/>
                      </a:gdLst>
                      <a:ahLst/>
                      <a:cxnLst>
                        <a:cxn ang="0">
                          <a:pos x="T0" y="T1"/>
                        </a:cxn>
                        <a:cxn ang="0">
                          <a:pos x="T2" y="T3"/>
                        </a:cxn>
                        <a:cxn ang="0">
                          <a:pos x="T4" y="T5"/>
                        </a:cxn>
                        <a:cxn ang="0">
                          <a:pos x="T6" y="T7"/>
                        </a:cxn>
                        <a:cxn ang="0">
                          <a:pos x="T8" y="T9"/>
                        </a:cxn>
                        <a:cxn ang="0">
                          <a:pos x="T10" y="T11"/>
                        </a:cxn>
                      </a:cxnLst>
                      <a:rect l="0" t="0" r="r" b="b"/>
                      <a:pathLst>
                        <a:path w="8" h="14">
                          <a:moveTo>
                            <a:pt x="8" y="14"/>
                          </a:moveTo>
                          <a:cubicBezTo>
                            <a:pt x="5" y="12"/>
                            <a:pt x="3" y="10"/>
                            <a:pt x="1" y="8"/>
                          </a:cubicBezTo>
                          <a:cubicBezTo>
                            <a:pt x="0" y="6"/>
                            <a:pt x="0" y="4"/>
                            <a:pt x="1" y="3"/>
                          </a:cubicBezTo>
                          <a:cubicBezTo>
                            <a:pt x="3" y="2"/>
                            <a:pt x="4" y="0"/>
                            <a:pt x="6" y="0"/>
                          </a:cubicBezTo>
                          <a:cubicBezTo>
                            <a:pt x="8" y="1"/>
                            <a:pt x="7" y="3"/>
                            <a:pt x="7" y="5"/>
                          </a:cubicBezTo>
                          <a:cubicBezTo>
                            <a:pt x="7" y="8"/>
                            <a:pt x="7" y="10"/>
                            <a:pt x="8"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4" name="Freeform 411">
                      <a:extLst>
                        <a:ext uri="{FF2B5EF4-FFF2-40B4-BE49-F238E27FC236}">
                          <a16:creationId xmlns:a16="http://schemas.microsoft.com/office/drawing/2014/main" id="{00BE1F47-0D01-4AC2-B274-A4628353B920}"/>
                        </a:ext>
                      </a:extLst>
                    </p:cNvPr>
                    <p:cNvSpPr>
                      <a:spLocks/>
                    </p:cNvSpPr>
                    <p:nvPr/>
                  </p:nvSpPr>
                  <p:spPr bwMode="auto">
                    <a:xfrm>
                      <a:off x="6457950" y="2897188"/>
                      <a:ext cx="9525" cy="22225"/>
                    </a:xfrm>
                    <a:custGeom>
                      <a:avLst/>
                      <a:gdLst>
                        <a:gd name="T0" fmla="*/ 0 w 3"/>
                        <a:gd name="T1" fmla="*/ 7 h 7"/>
                        <a:gd name="T2" fmla="*/ 0 w 3"/>
                        <a:gd name="T3" fmla="*/ 0 h 7"/>
                        <a:gd name="T4" fmla="*/ 0 w 3"/>
                        <a:gd name="T5" fmla="*/ 7 h 7"/>
                      </a:gdLst>
                      <a:ahLst/>
                      <a:cxnLst>
                        <a:cxn ang="0">
                          <a:pos x="T0" y="T1"/>
                        </a:cxn>
                        <a:cxn ang="0">
                          <a:pos x="T2" y="T3"/>
                        </a:cxn>
                        <a:cxn ang="0">
                          <a:pos x="T4" y="T5"/>
                        </a:cxn>
                      </a:cxnLst>
                      <a:rect l="0" t="0" r="r" b="b"/>
                      <a:pathLst>
                        <a:path w="3" h="7">
                          <a:moveTo>
                            <a:pt x="0" y="7"/>
                          </a:moveTo>
                          <a:cubicBezTo>
                            <a:pt x="0" y="5"/>
                            <a:pt x="0" y="3"/>
                            <a:pt x="0" y="0"/>
                          </a:cubicBezTo>
                          <a:cubicBezTo>
                            <a:pt x="3" y="3"/>
                            <a:pt x="2" y="5"/>
                            <a:pt x="0"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12">
                      <a:extLst>
                        <a:ext uri="{FF2B5EF4-FFF2-40B4-BE49-F238E27FC236}">
                          <a16:creationId xmlns:a16="http://schemas.microsoft.com/office/drawing/2014/main" id="{5B98E792-FE52-43FB-9BA0-2F567B648ACB}"/>
                        </a:ext>
                      </a:extLst>
                    </p:cNvPr>
                    <p:cNvSpPr>
                      <a:spLocks/>
                    </p:cNvSpPr>
                    <p:nvPr/>
                  </p:nvSpPr>
                  <p:spPr bwMode="auto">
                    <a:xfrm>
                      <a:off x="6438900" y="2897188"/>
                      <a:ext cx="6350" cy="22225"/>
                    </a:xfrm>
                    <a:custGeom>
                      <a:avLst/>
                      <a:gdLst>
                        <a:gd name="T0" fmla="*/ 2 w 2"/>
                        <a:gd name="T1" fmla="*/ 7 h 7"/>
                        <a:gd name="T2" fmla="*/ 2 w 2"/>
                        <a:gd name="T3" fmla="*/ 0 h 7"/>
                        <a:gd name="T4" fmla="*/ 2 w 2"/>
                        <a:gd name="T5" fmla="*/ 7 h 7"/>
                      </a:gdLst>
                      <a:ahLst/>
                      <a:cxnLst>
                        <a:cxn ang="0">
                          <a:pos x="T0" y="T1"/>
                        </a:cxn>
                        <a:cxn ang="0">
                          <a:pos x="T2" y="T3"/>
                        </a:cxn>
                        <a:cxn ang="0">
                          <a:pos x="T4" y="T5"/>
                        </a:cxn>
                      </a:cxnLst>
                      <a:rect l="0" t="0" r="r" b="b"/>
                      <a:pathLst>
                        <a:path w="2" h="7">
                          <a:moveTo>
                            <a:pt x="2" y="7"/>
                          </a:moveTo>
                          <a:cubicBezTo>
                            <a:pt x="0" y="5"/>
                            <a:pt x="0" y="3"/>
                            <a:pt x="2" y="0"/>
                          </a:cubicBezTo>
                          <a:cubicBezTo>
                            <a:pt x="2" y="3"/>
                            <a:pt x="2" y="5"/>
                            <a:pt x="2"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Freeform 413">
                      <a:extLst>
                        <a:ext uri="{FF2B5EF4-FFF2-40B4-BE49-F238E27FC236}">
                          <a16:creationId xmlns:a16="http://schemas.microsoft.com/office/drawing/2014/main" id="{AEBD922C-6775-4BA6-A2BD-01964B1BCC93}"/>
                        </a:ext>
                      </a:extLst>
                    </p:cNvPr>
                    <p:cNvSpPr>
                      <a:spLocks/>
                    </p:cNvSpPr>
                    <p:nvPr/>
                  </p:nvSpPr>
                  <p:spPr bwMode="auto">
                    <a:xfrm>
                      <a:off x="6311900" y="2628900"/>
                      <a:ext cx="3175"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Rectangle 414">
                      <a:extLst>
                        <a:ext uri="{FF2B5EF4-FFF2-40B4-BE49-F238E27FC236}">
                          <a16:creationId xmlns:a16="http://schemas.microsoft.com/office/drawing/2014/main" id="{B076F497-26A5-42B8-99BD-C957B5FF3E21}"/>
                        </a:ext>
                      </a:extLst>
                    </p:cNvPr>
                    <p:cNvSpPr>
                      <a:spLocks noChangeArrowheads="1"/>
                    </p:cNvSpPr>
                    <p:nvPr/>
                  </p:nvSpPr>
                  <p:spPr bwMode="auto">
                    <a:xfrm>
                      <a:off x="6524625" y="2654300"/>
                      <a:ext cx="1588" cy="1588"/>
                    </a:xfrm>
                    <a:prstGeom prst="rect">
                      <a:avLst/>
                    </a:prstGeom>
                    <a:solidFill>
                      <a:srgbClr val="34658A"/>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8" name="Freeform 415">
                      <a:extLst>
                        <a:ext uri="{FF2B5EF4-FFF2-40B4-BE49-F238E27FC236}">
                          <a16:creationId xmlns:a16="http://schemas.microsoft.com/office/drawing/2014/main" id="{37520F56-7F83-4EFC-97D9-359A299F3433}"/>
                        </a:ext>
                      </a:extLst>
                    </p:cNvPr>
                    <p:cNvSpPr>
                      <a:spLocks/>
                    </p:cNvSpPr>
                    <p:nvPr/>
                  </p:nvSpPr>
                  <p:spPr bwMode="auto">
                    <a:xfrm>
                      <a:off x="6565900" y="2641600"/>
                      <a:ext cx="3175"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16">
                      <a:extLst>
                        <a:ext uri="{FF2B5EF4-FFF2-40B4-BE49-F238E27FC236}">
                          <a16:creationId xmlns:a16="http://schemas.microsoft.com/office/drawing/2014/main" id="{130974A7-D026-4BFD-81EA-8E792A5DC95A}"/>
                        </a:ext>
                      </a:extLst>
                    </p:cNvPr>
                    <p:cNvSpPr>
                      <a:spLocks/>
                    </p:cNvSpPr>
                    <p:nvPr/>
                  </p:nvSpPr>
                  <p:spPr bwMode="auto">
                    <a:xfrm>
                      <a:off x="6527800" y="2774950"/>
                      <a:ext cx="88900" cy="68263"/>
                    </a:xfrm>
                    <a:custGeom>
                      <a:avLst/>
                      <a:gdLst>
                        <a:gd name="T0" fmla="*/ 23 w 28"/>
                        <a:gd name="T1" fmla="*/ 9 h 21"/>
                        <a:gd name="T2" fmla="*/ 18 w 28"/>
                        <a:gd name="T3" fmla="*/ 13 h 21"/>
                        <a:gd name="T4" fmla="*/ 16 w 28"/>
                        <a:gd name="T5" fmla="*/ 15 h 21"/>
                        <a:gd name="T6" fmla="*/ 10 w 28"/>
                        <a:gd name="T7" fmla="*/ 21 h 21"/>
                        <a:gd name="T8" fmla="*/ 2 w 28"/>
                        <a:gd name="T9" fmla="*/ 13 h 21"/>
                        <a:gd name="T10" fmla="*/ 2 w 28"/>
                        <a:gd name="T11" fmla="*/ 10 h 21"/>
                        <a:gd name="T12" fmla="*/ 6 w 28"/>
                        <a:gd name="T13" fmla="*/ 10 h 21"/>
                        <a:gd name="T14" fmla="*/ 10 w 28"/>
                        <a:gd name="T15" fmla="*/ 14 h 21"/>
                        <a:gd name="T16" fmla="*/ 15 w 28"/>
                        <a:gd name="T17" fmla="*/ 9 h 21"/>
                        <a:gd name="T18" fmla="*/ 22 w 28"/>
                        <a:gd name="T19" fmla="*/ 2 h 21"/>
                        <a:gd name="T20" fmla="*/ 26 w 28"/>
                        <a:gd name="T21" fmla="*/ 2 h 21"/>
                        <a:gd name="T22" fmla="*/ 26 w 28"/>
                        <a:gd name="T23" fmla="*/ 6 h 21"/>
                        <a:gd name="T24" fmla="*/ 23 w 28"/>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8" h="21">
                          <a:moveTo>
                            <a:pt x="23" y="9"/>
                          </a:moveTo>
                          <a:cubicBezTo>
                            <a:pt x="21" y="10"/>
                            <a:pt x="20" y="12"/>
                            <a:pt x="18" y="13"/>
                          </a:cubicBezTo>
                          <a:cubicBezTo>
                            <a:pt x="17" y="14"/>
                            <a:pt x="17" y="14"/>
                            <a:pt x="16" y="15"/>
                          </a:cubicBezTo>
                          <a:cubicBezTo>
                            <a:pt x="14" y="17"/>
                            <a:pt x="13" y="20"/>
                            <a:pt x="10" y="21"/>
                          </a:cubicBezTo>
                          <a:cubicBezTo>
                            <a:pt x="6" y="19"/>
                            <a:pt x="4" y="16"/>
                            <a:pt x="2" y="13"/>
                          </a:cubicBezTo>
                          <a:cubicBezTo>
                            <a:pt x="1" y="12"/>
                            <a:pt x="0" y="11"/>
                            <a:pt x="2" y="10"/>
                          </a:cubicBezTo>
                          <a:cubicBezTo>
                            <a:pt x="3" y="8"/>
                            <a:pt x="4" y="9"/>
                            <a:pt x="6" y="10"/>
                          </a:cubicBezTo>
                          <a:cubicBezTo>
                            <a:pt x="7" y="11"/>
                            <a:pt x="8" y="14"/>
                            <a:pt x="10" y="14"/>
                          </a:cubicBezTo>
                          <a:cubicBezTo>
                            <a:pt x="12" y="13"/>
                            <a:pt x="13" y="11"/>
                            <a:pt x="15" y="9"/>
                          </a:cubicBezTo>
                          <a:cubicBezTo>
                            <a:pt x="17" y="7"/>
                            <a:pt x="20" y="4"/>
                            <a:pt x="22" y="2"/>
                          </a:cubicBezTo>
                          <a:cubicBezTo>
                            <a:pt x="23" y="1"/>
                            <a:pt x="25" y="0"/>
                            <a:pt x="26" y="2"/>
                          </a:cubicBezTo>
                          <a:cubicBezTo>
                            <a:pt x="28" y="3"/>
                            <a:pt x="27" y="4"/>
                            <a:pt x="26" y="6"/>
                          </a:cubicBezTo>
                          <a:cubicBezTo>
                            <a:pt x="25" y="7"/>
                            <a:pt x="24" y="8"/>
                            <a:pt x="23" y="9"/>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
                <p:nvSpPr>
                  <p:cNvPr id="433" name="Rectangle 116">
                    <a:extLst>
                      <a:ext uri="{FF2B5EF4-FFF2-40B4-BE49-F238E27FC236}">
                        <a16:creationId xmlns:a16="http://schemas.microsoft.com/office/drawing/2014/main" id="{5D84421F-2234-4015-BE63-3E0604230AD1}"/>
                      </a:ext>
                    </a:extLst>
                  </p:cNvPr>
                  <p:cNvSpPr>
                    <a:spLocks noChangeArrowheads="1"/>
                  </p:cNvSpPr>
                  <p:nvPr/>
                </p:nvSpPr>
                <p:spPr bwMode="auto">
                  <a:xfrm>
                    <a:off x="1028700" y="2635250"/>
                    <a:ext cx="120116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Planning for future</a:t>
                    </a:r>
                    <a:b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b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operations</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6" name="Rectangle 116">
                    <a:extLst>
                      <a:ext uri="{FF2B5EF4-FFF2-40B4-BE49-F238E27FC236}">
                        <a16:creationId xmlns:a16="http://schemas.microsoft.com/office/drawing/2014/main" id="{B84BC7E8-D3F7-4039-BB4B-3FC7F2AE3D79}"/>
                      </a:ext>
                    </a:extLst>
                  </p:cNvPr>
                  <p:cNvSpPr>
                    <a:spLocks noChangeArrowheads="1"/>
                  </p:cNvSpPr>
                  <p:nvPr/>
                </p:nvSpPr>
                <p:spPr bwMode="auto">
                  <a:xfrm>
                    <a:off x="1030360" y="3322121"/>
                    <a:ext cx="1482714"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Increased TMF capacity</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
                <p:nvSpPr>
                  <p:cNvPr id="438" name="Rectangle 55">
                    <a:extLst>
                      <a:ext uri="{FF2B5EF4-FFF2-40B4-BE49-F238E27FC236}">
                        <a16:creationId xmlns:a16="http://schemas.microsoft.com/office/drawing/2014/main" id="{95ADC975-A6FE-4084-A169-4B9C74113F15}"/>
                      </a:ext>
                    </a:extLst>
                  </p:cNvPr>
                  <p:cNvSpPr>
                    <a:spLocks noChangeArrowheads="1"/>
                  </p:cNvSpPr>
                  <p:nvPr/>
                </p:nvSpPr>
                <p:spPr bwMode="auto">
                  <a:xfrm>
                    <a:off x="3117947" y="-44410"/>
                    <a:ext cx="290810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400" b="1" i="0" u="none" strike="noStrike" kern="1200" cap="none" spc="90" normalizeH="0" baseline="0" noProof="0" dirty="0">
                        <a:ln>
                          <a:noFill/>
                        </a:ln>
                        <a:solidFill>
                          <a:srgbClr val="78A89B"/>
                        </a:solidFill>
                        <a:effectLst/>
                        <a:uLnTx/>
                        <a:uFillTx/>
                        <a:latin typeface="Myriad Pro Light" panose="020B0403030403020204" pitchFamily="34" charset="0"/>
                        <a:ea typeface="+mn-ea"/>
                        <a:cs typeface="+mn-cs"/>
                      </a:rPr>
                      <a:t>Partnerships Benefits</a:t>
                    </a:r>
                    <a:endParaRPr kumimoji="0" lang="en-US" altLang="en-US" sz="2800" b="1" i="0" u="none" strike="noStrike" kern="1200" cap="none" spc="90" normalizeH="0" baseline="0" noProof="0" dirty="0">
                      <a:ln>
                        <a:noFill/>
                      </a:ln>
                      <a:solidFill>
                        <a:srgbClr val="78A89B"/>
                      </a:solidFill>
                      <a:effectLst/>
                      <a:uLnTx/>
                      <a:uFillTx/>
                      <a:latin typeface="Arial" panose="020B0604020202020204" pitchFamily="34" charset="0"/>
                      <a:ea typeface="+mn-ea"/>
                      <a:cs typeface="+mn-cs"/>
                    </a:endParaRPr>
                  </a:p>
                </p:txBody>
              </p:sp>
            </p:grpSp>
            <p:pic>
              <p:nvPicPr>
                <p:cNvPr id="8" name="Graphic 7" descr="Siren with solid fill">
                  <a:extLst>
                    <a:ext uri="{FF2B5EF4-FFF2-40B4-BE49-F238E27FC236}">
                      <a16:creationId xmlns:a16="http://schemas.microsoft.com/office/drawing/2014/main" id="{119B90E0-F7C7-4868-99A8-13FA947D8562}"/>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69887" y="4082108"/>
                  <a:ext cx="495300" cy="495300"/>
                </a:xfrm>
                <a:prstGeom prst="rect">
                  <a:avLst/>
                </a:prstGeom>
              </p:spPr>
            </p:pic>
            <p:sp>
              <p:nvSpPr>
                <p:cNvPr id="309" name="Rectangle 132">
                  <a:extLst>
                    <a:ext uri="{FF2B5EF4-FFF2-40B4-BE49-F238E27FC236}">
                      <a16:creationId xmlns:a16="http://schemas.microsoft.com/office/drawing/2014/main" id="{EB77BA80-6215-4B1E-A282-F8DA847A94C7}"/>
                    </a:ext>
                  </a:extLst>
                </p:cNvPr>
                <p:cNvSpPr>
                  <a:spLocks noChangeArrowheads="1"/>
                </p:cNvSpPr>
                <p:nvPr/>
              </p:nvSpPr>
              <p:spPr bwMode="auto">
                <a:xfrm>
                  <a:off x="1000448" y="4248154"/>
                  <a:ext cx="2088072" cy="184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Improved emergency response</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pic>
              <p:nvPicPr>
                <p:cNvPr id="20" name="Graphic 19" descr="Hammer with solid fill">
                  <a:extLst>
                    <a:ext uri="{FF2B5EF4-FFF2-40B4-BE49-F238E27FC236}">
                      <a16:creationId xmlns:a16="http://schemas.microsoft.com/office/drawing/2014/main" id="{AD80A619-DDEE-489B-BD52-852C3FA7C1AA}"/>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6146535" y="3560474"/>
                  <a:ext cx="533929" cy="533929"/>
                </a:xfrm>
                <a:prstGeom prst="rect">
                  <a:avLst/>
                </a:prstGeom>
              </p:spPr>
            </p:pic>
            <p:sp>
              <p:nvSpPr>
                <p:cNvPr id="310" name="Rectangle 215">
                  <a:extLst>
                    <a:ext uri="{FF2B5EF4-FFF2-40B4-BE49-F238E27FC236}">
                      <a16:creationId xmlns:a16="http://schemas.microsoft.com/office/drawing/2014/main" id="{FF2E32B4-E85B-4F29-80C6-8D250594A015}"/>
                    </a:ext>
                  </a:extLst>
                </p:cNvPr>
                <p:cNvSpPr>
                  <a:spLocks noChangeArrowheads="1"/>
                </p:cNvSpPr>
                <p:nvPr/>
              </p:nvSpPr>
              <p:spPr bwMode="auto">
                <a:xfrm>
                  <a:off x="6858000" y="3628666"/>
                  <a:ext cx="191452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0" tIns="0" rIns="0" bIns="0" numCol="1" anchor="t" anchorCtr="0" compatLnSpc="1">
                  <a:prstTxWarp prst="textNoShape">
                    <a:avLst/>
                  </a:prstTxWarp>
                  <a:spAutoFit/>
                </a:bodyPr>
                <a:lstStyle>
                  <a:lvl1pPr eaLnBrk="0" fontAlgn="base" hangingPunct="0">
                    <a:spcBef>
                      <a:spcPct val="0"/>
                    </a:spcBef>
                    <a:spcAft>
                      <a:spcPct val="0"/>
                    </a:spcAft>
                    <a:defRPr>
                      <a:solidFill>
                        <a:schemeClr val="tx1"/>
                      </a:solidFill>
                      <a:latin typeface="Arial" panose="020B0604020202020204" pitchFamily="34" charset="0"/>
                    </a:defRPr>
                  </a:lvl1pPr>
                  <a:lvl2pPr eaLnBrk="0" fontAlgn="base" hangingPunct="0">
                    <a:spcBef>
                      <a:spcPct val="0"/>
                    </a:spcBef>
                    <a:spcAft>
                      <a:spcPct val="0"/>
                    </a:spcAft>
                    <a:defRPr>
                      <a:solidFill>
                        <a:schemeClr val="tx1"/>
                      </a:solidFill>
                      <a:latin typeface="Arial" panose="020B0604020202020204" pitchFamily="34" charset="0"/>
                    </a:defRPr>
                  </a:lvl2pPr>
                  <a:lvl3pPr eaLnBrk="0" fontAlgn="base" hangingPunct="0">
                    <a:spcBef>
                      <a:spcPct val="0"/>
                    </a:spcBef>
                    <a:spcAft>
                      <a:spcPct val="0"/>
                    </a:spcAft>
                    <a:defRPr>
                      <a:solidFill>
                        <a:schemeClr val="tx1"/>
                      </a:solidFill>
                      <a:latin typeface="Arial" panose="020B0604020202020204" pitchFamily="34" charset="0"/>
                    </a:defRPr>
                  </a:lvl3pPr>
                  <a:lvl4pPr eaLnBrk="0" fontAlgn="base" hangingPunct="0">
                    <a:spcBef>
                      <a:spcPct val="0"/>
                    </a:spcBef>
                    <a:spcAft>
                      <a:spcPct val="0"/>
                    </a:spcAft>
                    <a:defRPr>
                      <a:solidFill>
                        <a:schemeClr val="tx1"/>
                      </a:solidFill>
                      <a:latin typeface="Arial" panose="020B0604020202020204" pitchFamily="34" charset="0"/>
                    </a:defRPr>
                  </a:lvl4pPr>
                  <a:lvl5pPr eaLnBrk="0" fontAlgn="base" hangingPunct="0">
                    <a:spcBef>
                      <a:spcPct val="0"/>
                    </a:spcBef>
                    <a:spcAft>
                      <a:spcPct val="0"/>
                    </a:spcAft>
                    <a:defRPr>
                      <a:solidFill>
                        <a:schemeClr val="tx1"/>
                      </a:solidFill>
                      <a:latin typeface="Arial" panose="020B0604020202020204" pitchFamily="34" charset="0"/>
                    </a:defRPr>
                  </a:lvl5pPr>
                  <a:lvl6pPr eaLnBrk="0" fontAlgn="base" hangingPunct="0">
                    <a:spcBef>
                      <a:spcPct val="0"/>
                    </a:spcBef>
                    <a:spcAft>
                      <a:spcPct val="0"/>
                    </a:spcAft>
                    <a:defRPr>
                      <a:solidFill>
                        <a:schemeClr val="tx1"/>
                      </a:solidFill>
                      <a:latin typeface="Arial" panose="020B0604020202020204" pitchFamily="34" charset="0"/>
                    </a:defRPr>
                  </a:lvl6pPr>
                  <a:lvl7pPr eaLnBrk="0" fontAlgn="base" hangingPunct="0">
                    <a:spcBef>
                      <a:spcPct val="0"/>
                    </a:spcBef>
                    <a:spcAft>
                      <a:spcPct val="0"/>
                    </a:spcAft>
                    <a:defRPr>
                      <a:solidFill>
                        <a:schemeClr val="tx1"/>
                      </a:solidFill>
                      <a:latin typeface="Arial" panose="020B0604020202020204" pitchFamily="34" charset="0"/>
                    </a:defRPr>
                  </a:lvl7pPr>
                  <a:lvl8pPr eaLnBrk="0" fontAlgn="base" hangingPunct="0">
                    <a:spcBef>
                      <a:spcPct val="0"/>
                    </a:spcBef>
                    <a:spcAft>
                      <a:spcPct val="0"/>
                    </a:spcAft>
                    <a:defRPr>
                      <a:solidFill>
                        <a:schemeClr val="tx1"/>
                      </a:solidFill>
                      <a:latin typeface="Arial" panose="020B0604020202020204" pitchFamily="34" charset="0"/>
                    </a:defRPr>
                  </a:lvl8pPr>
                  <a:lvl9pPr eaLnBrk="0" fontAlgn="base" hangingPunct="0">
                    <a:spcBef>
                      <a:spcPct val="0"/>
                    </a:spcBef>
                    <a:spcAft>
                      <a:spcPct val="0"/>
                    </a:spcAft>
                    <a:defRPr>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rgbClr val="010101"/>
                      </a:solidFill>
                      <a:effectLst/>
                      <a:uLnTx/>
                      <a:uFillTx/>
                      <a:latin typeface="Myriad Pro" panose="020B0503030403020204" pitchFamily="34" charset="0"/>
                      <a:ea typeface="+mn-ea"/>
                      <a:cs typeface="+mn-cs"/>
                    </a:rPr>
                    <a:t>Increased community and economic development</a:t>
                  </a:r>
                  <a:endParaRPr kumimoji="0" lang="en-US" altLang="en-US" sz="18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grpSp>
        </p:grpSp>
        <p:sp>
          <p:nvSpPr>
            <p:cNvPr id="842" name="Freeform 140">
              <a:extLst>
                <a:ext uri="{FF2B5EF4-FFF2-40B4-BE49-F238E27FC236}">
                  <a16:creationId xmlns:a16="http://schemas.microsoft.com/office/drawing/2014/main" id="{47F29EA0-697A-4733-9DAE-4DCDCDC61200}"/>
                </a:ext>
              </a:extLst>
            </p:cNvPr>
            <p:cNvSpPr>
              <a:spLocks noEditPoints="1"/>
            </p:cNvSpPr>
            <p:nvPr/>
          </p:nvSpPr>
          <p:spPr bwMode="auto">
            <a:xfrm>
              <a:off x="3375025" y="2797182"/>
              <a:ext cx="495300" cy="430730"/>
            </a:xfrm>
            <a:custGeom>
              <a:avLst/>
              <a:gdLst>
                <a:gd name="T0" fmla="*/ 46 w 156"/>
                <a:gd name="T1" fmla="*/ 76 h 153"/>
                <a:gd name="T2" fmla="*/ 37 w 156"/>
                <a:gd name="T3" fmla="*/ 51 h 153"/>
                <a:gd name="T4" fmla="*/ 12 w 156"/>
                <a:gd name="T5" fmla="*/ 37 h 153"/>
                <a:gd name="T6" fmla="*/ 38 w 156"/>
                <a:gd name="T7" fmla="*/ 6 h 153"/>
                <a:gd name="T8" fmla="*/ 68 w 156"/>
                <a:gd name="T9" fmla="*/ 1 h 153"/>
                <a:gd name="T10" fmla="*/ 97 w 156"/>
                <a:gd name="T11" fmla="*/ 6 h 153"/>
                <a:gd name="T12" fmla="*/ 121 w 156"/>
                <a:gd name="T13" fmla="*/ 38 h 153"/>
                <a:gd name="T14" fmla="*/ 99 w 156"/>
                <a:gd name="T15" fmla="*/ 63 h 153"/>
                <a:gd name="T16" fmla="*/ 149 w 156"/>
                <a:gd name="T17" fmla="*/ 67 h 153"/>
                <a:gd name="T18" fmla="*/ 118 w 156"/>
                <a:gd name="T19" fmla="*/ 152 h 153"/>
                <a:gd name="T20" fmla="*/ 80 w 156"/>
                <a:gd name="T21" fmla="*/ 122 h 153"/>
                <a:gd name="T22" fmla="*/ 60 w 156"/>
                <a:gd name="T23" fmla="*/ 142 h 153"/>
                <a:gd name="T24" fmla="*/ 54 w 156"/>
                <a:gd name="T25" fmla="*/ 115 h 153"/>
                <a:gd name="T26" fmla="*/ 86 w 156"/>
                <a:gd name="T27" fmla="*/ 105 h 153"/>
                <a:gd name="T28" fmla="*/ 90 w 156"/>
                <a:gd name="T29" fmla="*/ 123 h 153"/>
                <a:gd name="T30" fmla="*/ 116 w 156"/>
                <a:gd name="T31" fmla="*/ 103 h 153"/>
                <a:gd name="T32" fmla="*/ 136 w 156"/>
                <a:gd name="T33" fmla="*/ 71 h 153"/>
                <a:gd name="T34" fmla="*/ 88 w 156"/>
                <a:gd name="T35" fmla="*/ 76 h 153"/>
                <a:gd name="T36" fmla="*/ 86 w 156"/>
                <a:gd name="T37" fmla="*/ 105 h 153"/>
                <a:gd name="T38" fmla="*/ 19 w 156"/>
                <a:gd name="T39" fmla="*/ 37 h 153"/>
                <a:gd name="T40" fmla="*/ 37 w 156"/>
                <a:gd name="T41" fmla="*/ 42 h 153"/>
                <a:gd name="T42" fmla="*/ 44 w 156"/>
                <a:gd name="T43" fmla="*/ 47 h 153"/>
                <a:gd name="T44" fmla="*/ 57 w 156"/>
                <a:gd name="T45" fmla="*/ 43 h 153"/>
                <a:gd name="T46" fmla="*/ 63 w 156"/>
                <a:gd name="T47" fmla="*/ 67 h 153"/>
                <a:gd name="T48" fmla="*/ 50 w 156"/>
                <a:gd name="T49" fmla="*/ 59 h 153"/>
                <a:gd name="T50" fmla="*/ 56 w 156"/>
                <a:gd name="T51" fmla="*/ 51 h 153"/>
                <a:gd name="T52" fmla="*/ 47 w 156"/>
                <a:gd name="T53" fmla="*/ 68 h 153"/>
                <a:gd name="T54" fmla="*/ 56 w 156"/>
                <a:gd name="T55" fmla="*/ 95 h 153"/>
                <a:gd name="T56" fmla="*/ 62 w 156"/>
                <a:gd name="T57" fmla="*/ 116 h 153"/>
                <a:gd name="T58" fmla="*/ 65 w 156"/>
                <a:gd name="T59" fmla="*/ 141 h 153"/>
                <a:gd name="T60" fmla="*/ 70 w 156"/>
                <a:gd name="T61" fmla="*/ 133 h 153"/>
                <a:gd name="T62" fmla="*/ 75 w 156"/>
                <a:gd name="T63" fmla="*/ 111 h 153"/>
                <a:gd name="T64" fmla="*/ 73 w 156"/>
                <a:gd name="T65" fmla="*/ 92 h 153"/>
                <a:gd name="T66" fmla="*/ 85 w 156"/>
                <a:gd name="T67" fmla="*/ 69 h 153"/>
                <a:gd name="T68" fmla="*/ 76 w 156"/>
                <a:gd name="T69" fmla="*/ 52 h 153"/>
                <a:gd name="T70" fmla="*/ 84 w 156"/>
                <a:gd name="T71" fmla="*/ 59 h 153"/>
                <a:gd name="T72" fmla="*/ 72 w 156"/>
                <a:gd name="T73" fmla="*/ 66 h 153"/>
                <a:gd name="T74" fmla="*/ 71 w 156"/>
                <a:gd name="T75" fmla="*/ 48 h 153"/>
                <a:gd name="T76" fmla="*/ 83 w 156"/>
                <a:gd name="T77" fmla="*/ 44 h 153"/>
                <a:gd name="T78" fmla="*/ 89 w 156"/>
                <a:gd name="T79" fmla="*/ 43 h 153"/>
                <a:gd name="T80" fmla="*/ 92 w 156"/>
                <a:gd name="T81" fmla="*/ 45 h 153"/>
                <a:gd name="T82" fmla="*/ 96 w 156"/>
                <a:gd name="T83" fmla="*/ 41 h 153"/>
                <a:gd name="T84" fmla="*/ 103 w 156"/>
                <a:gd name="T85" fmla="*/ 39 h 153"/>
                <a:gd name="T86" fmla="*/ 112 w 156"/>
                <a:gd name="T87" fmla="*/ 35 h 153"/>
                <a:gd name="T88" fmla="*/ 125 w 156"/>
                <a:gd name="T89" fmla="*/ 24 h 153"/>
                <a:gd name="T90" fmla="*/ 124 w 156"/>
                <a:gd name="T91" fmla="*/ 14 h 153"/>
                <a:gd name="T92" fmla="*/ 84 w 156"/>
                <a:gd name="T93" fmla="*/ 19 h 153"/>
                <a:gd name="T94" fmla="*/ 37 w 156"/>
                <a:gd name="T95" fmla="*/ 12 h 153"/>
                <a:gd name="T96" fmla="*/ 8 w 156"/>
                <a:gd name="T97" fmla="*/ 19 h 153"/>
                <a:gd name="T98" fmla="*/ 15 w 156"/>
                <a:gd name="T99" fmla="*/ 28 h 153"/>
                <a:gd name="T100" fmla="*/ 147 w 156"/>
                <a:gd name="T101" fmla="*/ 85 h 153"/>
                <a:gd name="T102" fmla="*/ 142 w 156"/>
                <a:gd name="T103" fmla="*/ 76 h 153"/>
                <a:gd name="T104" fmla="*/ 96 w 156"/>
                <a:gd name="T105" fmla="*/ 132 h 153"/>
                <a:gd name="T106" fmla="*/ 142 w 156"/>
                <a:gd name="T107" fmla="*/ 98 h 153"/>
                <a:gd name="T108" fmla="*/ 103 w 156"/>
                <a:gd name="T109" fmla="*/ 141 h 153"/>
                <a:gd name="T110" fmla="*/ 149 w 156"/>
                <a:gd name="T111" fmla="*/ 97 h 153"/>
                <a:gd name="T112" fmla="*/ 67 w 156"/>
                <a:gd name="T113" fmla="*/ 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6" h="153">
                  <a:moveTo>
                    <a:pt x="49" y="95"/>
                  </a:moveTo>
                  <a:cubicBezTo>
                    <a:pt x="51" y="93"/>
                    <a:pt x="51" y="92"/>
                    <a:pt x="49" y="91"/>
                  </a:cubicBezTo>
                  <a:cubicBezTo>
                    <a:pt x="45" y="86"/>
                    <a:pt x="44" y="81"/>
                    <a:pt x="46" y="76"/>
                  </a:cubicBezTo>
                  <a:cubicBezTo>
                    <a:pt x="47" y="74"/>
                    <a:pt x="46" y="73"/>
                    <a:pt x="45" y="73"/>
                  </a:cubicBezTo>
                  <a:cubicBezTo>
                    <a:pt x="43" y="72"/>
                    <a:pt x="41" y="71"/>
                    <a:pt x="40" y="70"/>
                  </a:cubicBezTo>
                  <a:cubicBezTo>
                    <a:pt x="33" y="65"/>
                    <a:pt x="32" y="59"/>
                    <a:pt x="37" y="51"/>
                  </a:cubicBezTo>
                  <a:cubicBezTo>
                    <a:pt x="34" y="50"/>
                    <a:pt x="30" y="49"/>
                    <a:pt x="28" y="48"/>
                  </a:cubicBezTo>
                  <a:cubicBezTo>
                    <a:pt x="23" y="45"/>
                    <a:pt x="17" y="43"/>
                    <a:pt x="13" y="38"/>
                  </a:cubicBezTo>
                  <a:cubicBezTo>
                    <a:pt x="13" y="38"/>
                    <a:pt x="13" y="38"/>
                    <a:pt x="12" y="37"/>
                  </a:cubicBezTo>
                  <a:cubicBezTo>
                    <a:pt x="5" y="32"/>
                    <a:pt x="2" y="24"/>
                    <a:pt x="1" y="15"/>
                  </a:cubicBezTo>
                  <a:cubicBezTo>
                    <a:pt x="0" y="11"/>
                    <a:pt x="3" y="8"/>
                    <a:pt x="7" y="8"/>
                  </a:cubicBezTo>
                  <a:cubicBezTo>
                    <a:pt x="17" y="9"/>
                    <a:pt x="28" y="8"/>
                    <a:pt x="38" y="6"/>
                  </a:cubicBezTo>
                  <a:cubicBezTo>
                    <a:pt x="45" y="5"/>
                    <a:pt x="49" y="9"/>
                    <a:pt x="53" y="14"/>
                  </a:cubicBezTo>
                  <a:cubicBezTo>
                    <a:pt x="54" y="9"/>
                    <a:pt x="56" y="5"/>
                    <a:pt x="59" y="3"/>
                  </a:cubicBezTo>
                  <a:cubicBezTo>
                    <a:pt x="62" y="1"/>
                    <a:pt x="65" y="0"/>
                    <a:pt x="68" y="1"/>
                  </a:cubicBezTo>
                  <a:cubicBezTo>
                    <a:pt x="75" y="1"/>
                    <a:pt x="79" y="6"/>
                    <a:pt x="80" y="14"/>
                  </a:cubicBezTo>
                  <a:cubicBezTo>
                    <a:pt x="81" y="14"/>
                    <a:pt x="81" y="13"/>
                    <a:pt x="82" y="12"/>
                  </a:cubicBezTo>
                  <a:cubicBezTo>
                    <a:pt x="86" y="7"/>
                    <a:pt x="91" y="5"/>
                    <a:pt x="97" y="6"/>
                  </a:cubicBezTo>
                  <a:cubicBezTo>
                    <a:pt x="106" y="8"/>
                    <a:pt x="116" y="9"/>
                    <a:pt x="125" y="8"/>
                  </a:cubicBezTo>
                  <a:cubicBezTo>
                    <a:pt x="131" y="8"/>
                    <a:pt x="133" y="10"/>
                    <a:pt x="133" y="16"/>
                  </a:cubicBezTo>
                  <a:cubicBezTo>
                    <a:pt x="132" y="24"/>
                    <a:pt x="128" y="31"/>
                    <a:pt x="121" y="38"/>
                  </a:cubicBezTo>
                  <a:cubicBezTo>
                    <a:pt x="118" y="41"/>
                    <a:pt x="113" y="43"/>
                    <a:pt x="109" y="46"/>
                  </a:cubicBezTo>
                  <a:cubicBezTo>
                    <a:pt x="106" y="49"/>
                    <a:pt x="101" y="49"/>
                    <a:pt x="97" y="51"/>
                  </a:cubicBezTo>
                  <a:cubicBezTo>
                    <a:pt x="99" y="55"/>
                    <a:pt x="100" y="59"/>
                    <a:pt x="99" y="63"/>
                  </a:cubicBezTo>
                  <a:cubicBezTo>
                    <a:pt x="98" y="65"/>
                    <a:pt x="100" y="65"/>
                    <a:pt x="101" y="65"/>
                  </a:cubicBezTo>
                  <a:cubicBezTo>
                    <a:pt x="110" y="64"/>
                    <a:pt x="119" y="64"/>
                    <a:pt x="127" y="64"/>
                  </a:cubicBezTo>
                  <a:cubicBezTo>
                    <a:pt x="135" y="65"/>
                    <a:pt x="142" y="66"/>
                    <a:pt x="149" y="67"/>
                  </a:cubicBezTo>
                  <a:cubicBezTo>
                    <a:pt x="153" y="68"/>
                    <a:pt x="155" y="70"/>
                    <a:pt x="155" y="73"/>
                  </a:cubicBezTo>
                  <a:cubicBezTo>
                    <a:pt x="155" y="86"/>
                    <a:pt x="156" y="98"/>
                    <a:pt x="155" y="111"/>
                  </a:cubicBezTo>
                  <a:cubicBezTo>
                    <a:pt x="153" y="130"/>
                    <a:pt x="136" y="148"/>
                    <a:pt x="118" y="152"/>
                  </a:cubicBezTo>
                  <a:cubicBezTo>
                    <a:pt x="116" y="153"/>
                    <a:pt x="114" y="152"/>
                    <a:pt x="113" y="152"/>
                  </a:cubicBezTo>
                  <a:cubicBezTo>
                    <a:pt x="98" y="147"/>
                    <a:pt x="87" y="138"/>
                    <a:pt x="81" y="124"/>
                  </a:cubicBezTo>
                  <a:cubicBezTo>
                    <a:pt x="81" y="123"/>
                    <a:pt x="80" y="123"/>
                    <a:pt x="80" y="122"/>
                  </a:cubicBezTo>
                  <a:cubicBezTo>
                    <a:pt x="78" y="129"/>
                    <a:pt x="75" y="135"/>
                    <a:pt x="74" y="141"/>
                  </a:cubicBezTo>
                  <a:cubicBezTo>
                    <a:pt x="73" y="145"/>
                    <a:pt x="70" y="148"/>
                    <a:pt x="67" y="148"/>
                  </a:cubicBezTo>
                  <a:cubicBezTo>
                    <a:pt x="63" y="148"/>
                    <a:pt x="61" y="145"/>
                    <a:pt x="60" y="142"/>
                  </a:cubicBezTo>
                  <a:cubicBezTo>
                    <a:pt x="58" y="137"/>
                    <a:pt x="58" y="132"/>
                    <a:pt x="55" y="128"/>
                  </a:cubicBezTo>
                  <a:cubicBezTo>
                    <a:pt x="54" y="125"/>
                    <a:pt x="54" y="121"/>
                    <a:pt x="55" y="118"/>
                  </a:cubicBezTo>
                  <a:cubicBezTo>
                    <a:pt x="55" y="116"/>
                    <a:pt x="55" y="115"/>
                    <a:pt x="54" y="115"/>
                  </a:cubicBezTo>
                  <a:cubicBezTo>
                    <a:pt x="50" y="112"/>
                    <a:pt x="48" y="108"/>
                    <a:pt x="47" y="104"/>
                  </a:cubicBezTo>
                  <a:cubicBezTo>
                    <a:pt x="47" y="101"/>
                    <a:pt x="47" y="97"/>
                    <a:pt x="49" y="95"/>
                  </a:cubicBezTo>
                  <a:close/>
                  <a:moveTo>
                    <a:pt x="86" y="105"/>
                  </a:moveTo>
                  <a:cubicBezTo>
                    <a:pt x="83" y="110"/>
                    <a:pt x="82" y="116"/>
                    <a:pt x="86" y="122"/>
                  </a:cubicBezTo>
                  <a:cubicBezTo>
                    <a:pt x="86" y="122"/>
                    <a:pt x="86" y="122"/>
                    <a:pt x="86" y="122"/>
                  </a:cubicBezTo>
                  <a:cubicBezTo>
                    <a:pt x="87" y="124"/>
                    <a:pt x="88" y="124"/>
                    <a:pt x="90" y="123"/>
                  </a:cubicBezTo>
                  <a:cubicBezTo>
                    <a:pt x="99" y="119"/>
                    <a:pt x="106" y="114"/>
                    <a:pt x="112" y="107"/>
                  </a:cubicBezTo>
                  <a:cubicBezTo>
                    <a:pt x="113" y="107"/>
                    <a:pt x="113" y="106"/>
                    <a:pt x="113" y="106"/>
                  </a:cubicBezTo>
                  <a:cubicBezTo>
                    <a:pt x="115" y="105"/>
                    <a:pt x="116" y="104"/>
                    <a:pt x="116" y="103"/>
                  </a:cubicBezTo>
                  <a:cubicBezTo>
                    <a:pt x="118" y="101"/>
                    <a:pt x="119" y="99"/>
                    <a:pt x="121" y="98"/>
                  </a:cubicBezTo>
                  <a:cubicBezTo>
                    <a:pt x="128" y="90"/>
                    <a:pt x="133" y="81"/>
                    <a:pt x="138" y="71"/>
                  </a:cubicBezTo>
                  <a:cubicBezTo>
                    <a:pt x="137" y="71"/>
                    <a:pt x="137" y="71"/>
                    <a:pt x="136" y="71"/>
                  </a:cubicBezTo>
                  <a:cubicBezTo>
                    <a:pt x="125" y="69"/>
                    <a:pt x="114" y="69"/>
                    <a:pt x="102" y="70"/>
                  </a:cubicBezTo>
                  <a:cubicBezTo>
                    <a:pt x="98" y="70"/>
                    <a:pt x="93" y="70"/>
                    <a:pt x="89" y="73"/>
                  </a:cubicBezTo>
                  <a:cubicBezTo>
                    <a:pt x="87" y="74"/>
                    <a:pt x="87" y="74"/>
                    <a:pt x="88" y="76"/>
                  </a:cubicBezTo>
                  <a:cubicBezTo>
                    <a:pt x="90" y="81"/>
                    <a:pt x="89" y="86"/>
                    <a:pt x="85" y="90"/>
                  </a:cubicBezTo>
                  <a:cubicBezTo>
                    <a:pt x="83" y="92"/>
                    <a:pt x="83" y="93"/>
                    <a:pt x="85" y="95"/>
                  </a:cubicBezTo>
                  <a:cubicBezTo>
                    <a:pt x="87" y="98"/>
                    <a:pt x="87" y="102"/>
                    <a:pt x="86" y="105"/>
                  </a:cubicBezTo>
                  <a:close/>
                  <a:moveTo>
                    <a:pt x="23" y="35"/>
                  </a:moveTo>
                  <a:cubicBezTo>
                    <a:pt x="23" y="34"/>
                    <a:pt x="23" y="34"/>
                    <a:pt x="23" y="34"/>
                  </a:cubicBezTo>
                  <a:cubicBezTo>
                    <a:pt x="22" y="36"/>
                    <a:pt x="20" y="35"/>
                    <a:pt x="19" y="37"/>
                  </a:cubicBezTo>
                  <a:cubicBezTo>
                    <a:pt x="22" y="40"/>
                    <a:pt x="26" y="39"/>
                    <a:pt x="30" y="39"/>
                  </a:cubicBezTo>
                  <a:cubicBezTo>
                    <a:pt x="30" y="40"/>
                    <a:pt x="28" y="41"/>
                    <a:pt x="28" y="42"/>
                  </a:cubicBezTo>
                  <a:cubicBezTo>
                    <a:pt x="31" y="44"/>
                    <a:pt x="34" y="42"/>
                    <a:pt x="37" y="42"/>
                  </a:cubicBezTo>
                  <a:cubicBezTo>
                    <a:pt x="37" y="43"/>
                    <a:pt x="37" y="44"/>
                    <a:pt x="36" y="45"/>
                  </a:cubicBezTo>
                  <a:cubicBezTo>
                    <a:pt x="40" y="46"/>
                    <a:pt x="42" y="45"/>
                    <a:pt x="44" y="42"/>
                  </a:cubicBezTo>
                  <a:cubicBezTo>
                    <a:pt x="45" y="44"/>
                    <a:pt x="43" y="46"/>
                    <a:pt x="44" y="47"/>
                  </a:cubicBezTo>
                  <a:cubicBezTo>
                    <a:pt x="47" y="48"/>
                    <a:pt x="49" y="45"/>
                    <a:pt x="51" y="43"/>
                  </a:cubicBezTo>
                  <a:cubicBezTo>
                    <a:pt x="52" y="45"/>
                    <a:pt x="50" y="48"/>
                    <a:pt x="52" y="48"/>
                  </a:cubicBezTo>
                  <a:cubicBezTo>
                    <a:pt x="55" y="48"/>
                    <a:pt x="56" y="46"/>
                    <a:pt x="57" y="43"/>
                  </a:cubicBezTo>
                  <a:cubicBezTo>
                    <a:pt x="58" y="46"/>
                    <a:pt x="59" y="49"/>
                    <a:pt x="62" y="48"/>
                  </a:cubicBezTo>
                  <a:cubicBezTo>
                    <a:pt x="63" y="48"/>
                    <a:pt x="63" y="49"/>
                    <a:pt x="63" y="50"/>
                  </a:cubicBezTo>
                  <a:cubicBezTo>
                    <a:pt x="63" y="55"/>
                    <a:pt x="63" y="61"/>
                    <a:pt x="63" y="67"/>
                  </a:cubicBezTo>
                  <a:cubicBezTo>
                    <a:pt x="59" y="65"/>
                    <a:pt x="54" y="64"/>
                    <a:pt x="50" y="62"/>
                  </a:cubicBezTo>
                  <a:cubicBezTo>
                    <a:pt x="49" y="62"/>
                    <a:pt x="47" y="62"/>
                    <a:pt x="48" y="60"/>
                  </a:cubicBezTo>
                  <a:cubicBezTo>
                    <a:pt x="48" y="59"/>
                    <a:pt x="49" y="59"/>
                    <a:pt x="50" y="59"/>
                  </a:cubicBezTo>
                  <a:cubicBezTo>
                    <a:pt x="52" y="60"/>
                    <a:pt x="53" y="60"/>
                    <a:pt x="55" y="60"/>
                  </a:cubicBezTo>
                  <a:cubicBezTo>
                    <a:pt x="57" y="60"/>
                    <a:pt x="59" y="60"/>
                    <a:pt x="60" y="57"/>
                  </a:cubicBezTo>
                  <a:cubicBezTo>
                    <a:pt x="61" y="54"/>
                    <a:pt x="59" y="52"/>
                    <a:pt x="56" y="51"/>
                  </a:cubicBezTo>
                  <a:cubicBezTo>
                    <a:pt x="54" y="51"/>
                    <a:pt x="52" y="51"/>
                    <a:pt x="50" y="51"/>
                  </a:cubicBezTo>
                  <a:cubicBezTo>
                    <a:pt x="44" y="52"/>
                    <a:pt x="40" y="54"/>
                    <a:pt x="39" y="58"/>
                  </a:cubicBezTo>
                  <a:cubicBezTo>
                    <a:pt x="39" y="62"/>
                    <a:pt x="42" y="66"/>
                    <a:pt x="47" y="68"/>
                  </a:cubicBezTo>
                  <a:cubicBezTo>
                    <a:pt x="51" y="69"/>
                    <a:pt x="54" y="70"/>
                    <a:pt x="57" y="71"/>
                  </a:cubicBezTo>
                  <a:cubicBezTo>
                    <a:pt x="47" y="80"/>
                    <a:pt x="47" y="82"/>
                    <a:pt x="60" y="92"/>
                  </a:cubicBezTo>
                  <a:cubicBezTo>
                    <a:pt x="59" y="93"/>
                    <a:pt x="57" y="94"/>
                    <a:pt x="56" y="95"/>
                  </a:cubicBezTo>
                  <a:cubicBezTo>
                    <a:pt x="51" y="99"/>
                    <a:pt x="51" y="103"/>
                    <a:pt x="55" y="108"/>
                  </a:cubicBezTo>
                  <a:cubicBezTo>
                    <a:pt x="57" y="110"/>
                    <a:pt x="59" y="112"/>
                    <a:pt x="61" y="113"/>
                  </a:cubicBezTo>
                  <a:cubicBezTo>
                    <a:pt x="63" y="114"/>
                    <a:pt x="63" y="114"/>
                    <a:pt x="62" y="116"/>
                  </a:cubicBezTo>
                  <a:cubicBezTo>
                    <a:pt x="58" y="121"/>
                    <a:pt x="59" y="125"/>
                    <a:pt x="63" y="130"/>
                  </a:cubicBezTo>
                  <a:cubicBezTo>
                    <a:pt x="63" y="130"/>
                    <a:pt x="64" y="131"/>
                    <a:pt x="64" y="132"/>
                  </a:cubicBezTo>
                  <a:cubicBezTo>
                    <a:pt x="62" y="135"/>
                    <a:pt x="65" y="138"/>
                    <a:pt x="65" y="141"/>
                  </a:cubicBezTo>
                  <a:cubicBezTo>
                    <a:pt x="65" y="142"/>
                    <a:pt x="66" y="142"/>
                    <a:pt x="67" y="142"/>
                  </a:cubicBezTo>
                  <a:cubicBezTo>
                    <a:pt x="67" y="142"/>
                    <a:pt x="68" y="142"/>
                    <a:pt x="68" y="141"/>
                  </a:cubicBezTo>
                  <a:cubicBezTo>
                    <a:pt x="69" y="138"/>
                    <a:pt x="71" y="136"/>
                    <a:pt x="70" y="133"/>
                  </a:cubicBezTo>
                  <a:cubicBezTo>
                    <a:pt x="69" y="131"/>
                    <a:pt x="70" y="131"/>
                    <a:pt x="71" y="130"/>
                  </a:cubicBezTo>
                  <a:cubicBezTo>
                    <a:pt x="74" y="126"/>
                    <a:pt x="76" y="122"/>
                    <a:pt x="73" y="118"/>
                  </a:cubicBezTo>
                  <a:cubicBezTo>
                    <a:pt x="69" y="114"/>
                    <a:pt x="72" y="113"/>
                    <a:pt x="75" y="111"/>
                  </a:cubicBezTo>
                  <a:cubicBezTo>
                    <a:pt x="75" y="111"/>
                    <a:pt x="76" y="111"/>
                    <a:pt x="76" y="110"/>
                  </a:cubicBezTo>
                  <a:cubicBezTo>
                    <a:pt x="81" y="107"/>
                    <a:pt x="83" y="102"/>
                    <a:pt x="80" y="97"/>
                  </a:cubicBezTo>
                  <a:cubicBezTo>
                    <a:pt x="78" y="94"/>
                    <a:pt x="75" y="94"/>
                    <a:pt x="73" y="92"/>
                  </a:cubicBezTo>
                  <a:cubicBezTo>
                    <a:pt x="77" y="89"/>
                    <a:pt x="82" y="88"/>
                    <a:pt x="83" y="83"/>
                  </a:cubicBezTo>
                  <a:cubicBezTo>
                    <a:pt x="84" y="77"/>
                    <a:pt x="80" y="74"/>
                    <a:pt x="76" y="71"/>
                  </a:cubicBezTo>
                  <a:cubicBezTo>
                    <a:pt x="79" y="70"/>
                    <a:pt x="82" y="70"/>
                    <a:pt x="85" y="69"/>
                  </a:cubicBezTo>
                  <a:cubicBezTo>
                    <a:pt x="87" y="68"/>
                    <a:pt x="90" y="67"/>
                    <a:pt x="91" y="65"/>
                  </a:cubicBezTo>
                  <a:cubicBezTo>
                    <a:pt x="95" y="61"/>
                    <a:pt x="95" y="56"/>
                    <a:pt x="91" y="53"/>
                  </a:cubicBezTo>
                  <a:cubicBezTo>
                    <a:pt x="86" y="50"/>
                    <a:pt x="81" y="50"/>
                    <a:pt x="76" y="52"/>
                  </a:cubicBezTo>
                  <a:cubicBezTo>
                    <a:pt x="73" y="52"/>
                    <a:pt x="72" y="55"/>
                    <a:pt x="73" y="57"/>
                  </a:cubicBezTo>
                  <a:cubicBezTo>
                    <a:pt x="73" y="60"/>
                    <a:pt x="75" y="60"/>
                    <a:pt x="78" y="60"/>
                  </a:cubicBezTo>
                  <a:cubicBezTo>
                    <a:pt x="80" y="60"/>
                    <a:pt x="82" y="60"/>
                    <a:pt x="84" y="59"/>
                  </a:cubicBezTo>
                  <a:cubicBezTo>
                    <a:pt x="85" y="59"/>
                    <a:pt x="86" y="59"/>
                    <a:pt x="86" y="60"/>
                  </a:cubicBezTo>
                  <a:cubicBezTo>
                    <a:pt x="86" y="61"/>
                    <a:pt x="85" y="62"/>
                    <a:pt x="85" y="62"/>
                  </a:cubicBezTo>
                  <a:cubicBezTo>
                    <a:pt x="80" y="63"/>
                    <a:pt x="76" y="65"/>
                    <a:pt x="72" y="66"/>
                  </a:cubicBezTo>
                  <a:cubicBezTo>
                    <a:pt x="70" y="67"/>
                    <a:pt x="70" y="66"/>
                    <a:pt x="70" y="65"/>
                  </a:cubicBezTo>
                  <a:cubicBezTo>
                    <a:pt x="70" y="60"/>
                    <a:pt x="70" y="55"/>
                    <a:pt x="70" y="50"/>
                  </a:cubicBezTo>
                  <a:cubicBezTo>
                    <a:pt x="70" y="49"/>
                    <a:pt x="70" y="48"/>
                    <a:pt x="71" y="48"/>
                  </a:cubicBezTo>
                  <a:cubicBezTo>
                    <a:pt x="75" y="49"/>
                    <a:pt x="75" y="45"/>
                    <a:pt x="76" y="43"/>
                  </a:cubicBezTo>
                  <a:cubicBezTo>
                    <a:pt x="77" y="46"/>
                    <a:pt x="78" y="48"/>
                    <a:pt x="81" y="48"/>
                  </a:cubicBezTo>
                  <a:cubicBezTo>
                    <a:pt x="83" y="48"/>
                    <a:pt x="82" y="45"/>
                    <a:pt x="83" y="44"/>
                  </a:cubicBezTo>
                  <a:cubicBezTo>
                    <a:pt x="84" y="45"/>
                    <a:pt x="84" y="45"/>
                    <a:pt x="84" y="45"/>
                  </a:cubicBezTo>
                  <a:cubicBezTo>
                    <a:pt x="85" y="46"/>
                    <a:pt x="87" y="48"/>
                    <a:pt x="89" y="47"/>
                  </a:cubicBezTo>
                  <a:cubicBezTo>
                    <a:pt x="91" y="46"/>
                    <a:pt x="89" y="44"/>
                    <a:pt x="89" y="43"/>
                  </a:cubicBezTo>
                  <a:cubicBezTo>
                    <a:pt x="89" y="43"/>
                    <a:pt x="89" y="43"/>
                    <a:pt x="89" y="43"/>
                  </a:cubicBezTo>
                  <a:cubicBezTo>
                    <a:pt x="89" y="43"/>
                    <a:pt x="89" y="43"/>
                    <a:pt x="89" y="43"/>
                  </a:cubicBezTo>
                  <a:cubicBezTo>
                    <a:pt x="90" y="43"/>
                    <a:pt x="91" y="44"/>
                    <a:pt x="92" y="45"/>
                  </a:cubicBezTo>
                  <a:cubicBezTo>
                    <a:pt x="94" y="46"/>
                    <a:pt x="96" y="46"/>
                    <a:pt x="97" y="45"/>
                  </a:cubicBezTo>
                  <a:cubicBezTo>
                    <a:pt x="98" y="44"/>
                    <a:pt x="96" y="43"/>
                    <a:pt x="96" y="42"/>
                  </a:cubicBezTo>
                  <a:cubicBezTo>
                    <a:pt x="96" y="42"/>
                    <a:pt x="96" y="41"/>
                    <a:pt x="96" y="41"/>
                  </a:cubicBezTo>
                  <a:cubicBezTo>
                    <a:pt x="97" y="42"/>
                    <a:pt x="99" y="43"/>
                    <a:pt x="101" y="43"/>
                  </a:cubicBezTo>
                  <a:cubicBezTo>
                    <a:pt x="102" y="43"/>
                    <a:pt x="104" y="43"/>
                    <a:pt x="105" y="42"/>
                  </a:cubicBezTo>
                  <a:cubicBezTo>
                    <a:pt x="106" y="41"/>
                    <a:pt x="103" y="40"/>
                    <a:pt x="103" y="39"/>
                  </a:cubicBezTo>
                  <a:cubicBezTo>
                    <a:pt x="103" y="39"/>
                    <a:pt x="103" y="39"/>
                    <a:pt x="103" y="39"/>
                  </a:cubicBezTo>
                  <a:cubicBezTo>
                    <a:pt x="107" y="39"/>
                    <a:pt x="111" y="40"/>
                    <a:pt x="114" y="37"/>
                  </a:cubicBezTo>
                  <a:cubicBezTo>
                    <a:pt x="114" y="36"/>
                    <a:pt x="112" y="36"/>
                    <a:pt x="112" y="35"/>
                  </a:cubicBezTo>
                  <a:cubicBezTo>
                    <a:pt x="118" y="34"/>
                    <a:pt x="119" y="33"/>
                    <a:pt x="121" y="30"/>
                  </a:cubicBezTo>
                  <a:cubicBezTo>
                    <a:pt x="120" y="29"/>
                    <a:pt x="119" y="30"/>
                    <a:pt x="118" y="28"/>
                  </a:cubicBezTo>
                  <a:cubicBezTo>
                    <a:pt x="121" y="28"/>
                    <a:pt x="123" y="27"/>
                    <a:pt x="125" y="24"/>
                  </a:cubicBezTo>
                  <a:cubicBezTo>
                    <a:pt x="126" y="23"/>
                    <a:pt x="127" y="21"/>
                    <a:pt x="123" y="21"/>
                  </a:cubicBezTo>
                  <a:cubicBezTo>
                    <a:pt x="125" y="20"/>
                    <a:pt x="126" y="19"/>
                    <a:pt x="127" y="18"/>
                  </a:cubicBezTo>
                  <a:cubicBezTo>
                    <a:pt x="128" y="15"/>
                    <a:pt x="127" y="14"/>
                    <a:pt x="124" y="14"/>
                  </a:cubicBezTo>
                  <a:cubicBezTo>
                    <a:pt x="115" y="14"/>
                    <a:pt x="105" y="13"/>
                    <a:pt x="96" y="12"/>
                  </a:cubicBezTo>
                  <a:cubicBezTo>
                    <a:pt x="92" y="11"/>
                    <a:pt x="89" y="12"/>
                    <a:pt x="86" y="16"/>
                  </a:cubicBezTo>
                  <a:cubicBezTo>
                    <a:pt x="85" y="17"/>
                    <a:pt x="85" y="18"/>
                    <a:pt x="84" y="19"/>
                  </a:cubicBezTo>
                  <a:cubicBezTo>
                    <a:pt x="79" y="25"/>
                    <a:pt x="68" y="30"/>
                    <a:pt x="58" y="25"/>
                  </a:cubicBezTo>
                  <a:cubicBezTo>
                    <a:pt x="54" y="23"/>
                    <a:pt x="51" y="20"/>
                    <a:pt x="49" y="17"/>
                  </a:cubicBezTo>
                  <a:cubicBezTo>
                    <a:pt x="46" y="13"/>
                    <a:pt x="42" y="11"/>
                    <a:pt x="37" y="12"/>
                  </a:cubicBezTo>
                  <a:cubicBezTo>
                    <a:pt x="28" y="13"/>
                    <a:pt x="19" y="14"/>
                    <a:pt x="10" y="14"/>
                  </a:cubicBezTo>
                  <a:cubicBezTo>
                    <a:pt x="9" y="14"/>
                    <a:pt x="7" y="13"/>
                    <a:pt x="7" y="15"/>
                  </a:cubicBezTo>
                  <a:cubicBezTo>
                    <a:pt x="6" y="16"/>
                    <a:pt x="7" y="18"/>
                    <a:pt x="8" y="19"/>
                  </a:cubicBezTo>
                  <a:cubicBezTo>
                    <a:pt x="9" y="20"/>
                    <a:pt x="9" y="20"/>
                    <a:pt x="10" y="21"/>
                  </a:cubicBezTo>
                  <a:cubicBezTo>
                    <a:pt x="9" y="21"/>
                    <a:pt x="8" y="21"/>
                    <a:pt x="7" y="22"/>
                  </a:cubicBezTo>
                  <a:cubicBezTo>
                    <a:pt x="9" y="26"/>
                    <a:pt x="12" y="27"/>
                    <a:pt x="15" y="28"/>
                  </a:cubicBezTo>
                  <a:cubicBezTo>
                    <a:pt x="15" y="30"/>
                    <a:pt x="13" y="29"/>
                    <a:pt x="12" y="30"/>
                  </a:cubicBezTo>
                  <a:cubicBezTo>
                    <a:pt x="15" y="33"/>
                    <a:pt x="16" y="34"/>
                    <a:pt x="23" y="35"/>
                  </a:cubicBezTo>
                  <a:close/>
                  <a:moveTo>
                    <a:pt x="147" y="85"/>
                  </a:moveTo>
                  <a:cubicBezTo>
                    <a:pt x="147" y="82"/>
                    <a:pt x="147" y="80"/>
                    <a:pt x="147" y="77"/>
                  </a:cubicBezTo>
                  <a:cubicBezTo>
                    <a:pt x="147" y="76"/>
                    <a:pt x="147" y="75"/>
                    <a:pt x="145" y="75"/>
                  </a:cubicBezTo>
                  <a:cubicBezTo>
                    <a:pt x="144" y="75"/>
                    <a:pt x="143" y="74"/>
                    <a:pt x="142" y="76"/>
                  </a:cubicBezTo>
                  <a:cubicBezTo>
                    <a:pt x="136" y="86"/>
                    <a:pt x="130" y="96"/>
                    <a:pt x="122" y="105"/>
                  </a:cubicBezTo>
                  <a:cubicBezTo>
                    <a:pt x="115" y="113"/>
                    <a:pt x="107" y="120"/>
                    <a:pt x="97" y="126"/>
                  </a:cubicBezTo>
                  <a:cubicBezTo>
                    <a:pt x="93" y="129"/>
                    <a:pt x="93" y="128"/>
                    <a:pt x="96" y="132"/>
                  </a:cubicBezTo>
                  <a:cubicBezTo>
                    <a:pt x="97" y="133"/>
                    <a:pt x="97" y="133"/>
                    <a:pt x="97" y="133"/>
                  </a:cubicBezTo>
                  <a:cubicBezTo>
                    <a:pt x="99" y="136"/>
                    <a:pt x="101" y="136"/>
                    <a:pt x="104" y="134"/>
                  </a:cubicBezTo>
                  <a:cubicBezTo>
                    <a:pt x="119" y="124"/>
                    <a:pt x="132" y="113"/>
                    <a:pt x="142" y="98"/>
                  </a:cubicBezTo>
                  <a:cubicBezTo>
                    <a:pt x="146" y="94"/>
                    <a:pt x="148" y="89"/>
                    <a:pt x="147" y="85"/>
                  </a:cubicBezTo>
                  <a:close/>
                  <a:moveTo>
                    <a:pt x="149" y="97"/>
                  </a:moveTo>
                  <a:cubicBezTo>
                    <a:pt x="137" y="116"/>
                    <a:pt x="121" y="130"/>
                    <a:pt x="103" y="141"/>
                  </a:cubicBezTo>
                  <a:cubicBezTo>
                    <a:pt x="106" y="143"/>
                    <a:pt x="112" y="146"/>
                    <a:pt x="115" y="147"/>
                  </a:cubicBezTo>
                  <a:cubicBezTo>
                    <a:pt x="116" y="147"/>
                    <a:pt x="117" y="147"/>
                    <a:pt x="118" y="147"/>
                  </a:cubicBezTo>
                  <a:cubicBezTo>
                    <a:pt x="139" y="140"/>
                    <a:pt x="152" y="120"/>
                    <a:pt x="149" y="97"/>
                  </a:cubicBezTo>
                  <a:close/>
                  <a:moveTo>
                    <a:pt x="67" y="21"/>
                  </a:moveTo>
                  <a:cubicBezTo>
                    <a:pt x="71" y="21"/>
                    <a:pt x="75" y="18"/>
                    <a:pt x="75" y="14"/>
                  </a:cubicBezTo>
                  <a:cubicBezTo>
                    <a:pt x="75" y="9"/>
                    <a:pt x="71" y="6"/>
                    <a:pt x="67" y="6"/>
                  </a:cubicBezTo>
                  <a:cubicBezTo>
                    <a:pt x="62" y="6"/>
                    <a:pt x="59" y="9"/>
                    <a:pt x="59" y="14"/>
                  </a:cubicBezTo>
                  <a:cubicBezTo>
                    <a:pt x="59" y="18"/>
                    <a:pt x="63" y="21"/>
                    <a:pt x="67" y="21"/>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3" name="Freeform 143">
              <a:extLst>
                <a:ext uri="{FF2B5EF4-FFF2-40B4-BE49-F238E27FC236}">
                  <a16:creationId xmlns:a16="http://schemas.microsoft.com/office/drawing/2014/main" id="{874E33B0-275A-4610-BEAD-A23DDD2182C3}"/>
                </a:ext>
              </a:extLst>
            </p:cNvPr>
            <p:cNvSpPr>
              <a:spLocks/>
            </p:cNvSpPr>
            <p:nvPr/>
          </p:nvSpPr>
          <p:spPr bwMode="auto">
            <a:xfrm>
              <a:off x="3549650" y="3009039"/>
              <a:ext cx="31750" cy="36479"/>
            </a:xfrm>
            <a:custGeom>
              <a:avLst/>
              <a:gdLst>
                <a:gd name="T0" fmla="*/ 9 w 10"/>
                <a:gd name="T1" fmla="*/ 7 h 13"/>
                <a:gd name="T2" fmla="*/ 8 w 10"/>
                <a:gd name="T3" fmla="*/ 12 h 13"/>
                <a:gd name="T4" fmla="*/ 3 w 10"/>
                <a:gd name="T5" fmla="*/ 9 h 13"/>
                <a:gd name="T6" fmla="*/ 3 w 10"/>
                <a:gd name="T7" fmla="*/ 3 h 13"/>
                <a:gd name="T8" fmla="*/ 6 w 10"/>
                <a:gd name="T9" fmla="*/ 1 h 13"/>
                <a:gd name="T10" fmla="*/ 9 w 10"/>
                <a:gd name="T11" fmla="*/ 3 h 13"/>
                <a:gd name="T12" fmla="*/ 9 w 10"/>
                <a:gd name="T13" fmla="*/ 7 h 13"/>
              </a:gdLst>
              <a:ahLst/>
              <a:cxnLst>
                <a:cxn ang="0">
                  <a:pos x="T0" y="T1"/>
                </a:cxn>
                <a:cxn ang="0">
                  <a:pos x="T2" y="T3"/>
                </a:cxn>
                <a:cxn ang="0">
                  <a:pos x="T4" y="T5"/>
                </a:cxn>
                <a:cxn ang="0">
                  <a:pos x="T6" y="T7"/>
                </a:cxn>
                <a:cxn ang="0">
                  <a:pos x="T8" y="T9"/>
                </a:cxn>
                <a:cxn ang="0">
                  <a:pos x="T10" y="T11"/>
                </a:cxn>
                <a:cxn ang="0">
                  <a:pos x="T12" y="T13"/>
                </a:cxn>
              </a:cxnLst>
              <a:rect l="0" t="0" r="r" b="b"/>
              <a:pathLst>
                <a:path w="10" h="13">
                  <a:moveTo>
                    <a:pt x="9" y="7"/>
                  </a:moveTo>
                  <a:cubicBezTo>
                    <a:pt x="8" y="8"/>
                    <a:pt x="10" y="11"/>
                    <a:pt x="8" y="12"/>
                  </a:cubicBezTo>
                  <a:cubicBezTo>
                    <a:pt x="6" y="13"/>
                    <a:pt x="4" y="10"/>
                    <a:pt x="3" y="9"/>
                  </a:cubicBezTo>
                  <a:cubicBezTo>
                    <a:pt x="0" y="7"/>
                    <a:pt x="0" y="5"/>
                    <a:pt x="3" y="3"/>
                  </a:cubicBezTo>
                  <a:cubicBezTo>
                    <a:pt x="4" y="2"/>
                    <a:pt x="5" y="2"/>
                    <a:pt x="6" y="1"/>
                  </a:cubicBezTo>
                  <a:cubicBezTo>
                    <a:pt x="8" y="0"/>
                    <a:pt x="9" y="0"/>
                    <a:pt x="9" y="3"/>
                  </a:cubicBezTo>
                  <a:cubicBezTo>
                    <a:pt x="9" y="4"/>
                    <a:pt x="9" y="5"/>
                    <a:pt x="9"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4" name="Freeform 146">
              <a:extLst>
                <a:ext uri="{FF2B5EF4-FFF2-40B4-BE49-F238E27FC236}">
                  <a16:creationId xmlns:a16="http://schemas.microsoft.com/office/drawing/2014/main" id="{DD39E752-5D23-4B15-958F-AE001C9A1EE9}"/>
                </a:ext>
              </a:extLst>
            </p:cNvPr>
            <p:cNvSpPr>
              <a:spLocks/>
            </p:cNvSpPr>
            <p:nvPr/>
          </p:nvSpPr>
          <p:spPr bwMode="auto">
            <a:xfrm>
              <a:off x="3575050" y="3132505"/>
              <a:ext cx="3175" cy="19642"/>
            </a:xfrm>
            <a:custGeom>
              <a:avLst/>
              <a:gdLst>
                <a:gd name="T0" fmla="*/ 1 w 1"/>
                <a:gd name="T1" fmla="*/ 7 h 7"/>
                <a:gd name="T2" fmla="*/ 1 w 1"/>
                <a:gd name="T3" fmla="*/ 0 h 7"/>
                <a:gd name="T4" fmla="*/ 1 w 1"/>
                <a:gd name="T5" fmla="*/ 7 h 7"/>
              </a:gdLst>
              <a:ahLst/>
              <a:cxnLst>
                <a:cxn ang="0">
                  <a:pos x="T0" y="T1"/>
                </a:cxn>
                <a:cxn ang="0">
                  <a:pos x="T2" y="T3"/>
                </a:cxn>
                <a:cxn ang="0">
                  <a:pos x="T4" y="T5"/>
                </a:cxn>
              </a:cxnLst>
              <a:rect l="0" t="0" r="r" b="b"/>
              <a:pathLst>
                <a:path w="1" h="7">
                  <a:moveTo>
                    <a:pt x="1" y="7"/>
                  </a:moveTo>
                  <a:cubicBezTo>
                    <a:pt x="0" y="5"/>
                    <a:pt x="0" y="3"/>
                    <a:pt x="1" y="0"/>
                  </a:cubicBezTo>
                  <a:cubicBezTo>
                    <a:pt x="1" y="3"/>
                    <a:pt x="1" y="5"/>
                    <a:pt x="1" y="7"/>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5" name="Freeform 150">
              <a:extLst>
                <a:ext uri="{FF2B5EF4-FFF2-40B4-BE49-F238E27FC236}">
                  <a16:creationId xmlns:a16="http://schemas.microsoft.com/office/drawing/2014/main" id="{43EFB7C5-90A0-4D8A-B246-C005993AA03D}"/>
                </a:ext>
              </a:extLst>
            </p:cNvPr>
            <p:cNvSpPr>
              <a:spLocks/>
            </p:cNvSpPr>
            <p:nvPr/>
          </p:nvSpPr>
          <p:spPr bwMode="auto">
            <a:xfrm>
              <a:off x="3663950" y="3025875"/>
              <a:ext cx="85725" cy="56121"/>
            </a:xfrm>
            <a:custGeom>
              <a:avLst/>
              <a:gdLst>
                <a:gd name="T0" fmla="*/ 22 w 27"/>
                <a:gd name="T1" fmla="*/ 8 h 20"/>
                <a:gd name="T2" fmla="*/ 18 w 27"/>
                <a:gd name="T3" fmla="*/ 13 h 20"/>
                <a:gd name="T4" fmla="*/ 16 w 27"/>
                <a:gd name="T5" fmla="*/ 15 h 20"/>
                <a:gd name="T6" fmla="*/ 9 w 27"/>
                <a:gd name="T7" fmla="*/ 20 h 20"/>
                <a:gd name="T8" fmla="*/ 1 w 27"/>
                <a:gd name="T9" fmla="*/ 13 h 20"/>
                <a:gd name="T10" fmla="*/ 1 w 27"/>
                <a:gd name="T11" fmla="*/ 9 h 20"/>
                <a:gd name="T12" fmla="*/ 5 w 27"/>
                <a:gd name="T13" fmla="*/ 9 h 20"/>
                <a:gd name="T14" fmla="*/ 10 w 27"/>
                <a:gd name="T15" fmla="*/ 13 h 20"/>
                <a:gd name="T16" fmla="*/ 14 w 27"/>
                <a:gd name="T17" fmla="*/ 9 h 20"/>
                <a:gd name="T18" fmla="*/ 22 w 27"/>
                <a:gd name="T19" fmla="*/ 1 h 20"/>
                <a:gd name="T20" fmla="*/ 26 w 27"/>
                <a:gd name="T21" fmla="*/ 1 h 20"/>
                <a:gd name="T22" fmla="*/ 25 w 27"/>
                <a:gd name="T23" fmla="*/ 5 h 20"/>
                <a:gd name="T24" fmla="*/ 22 w 27"/>
                <a:gd name="T25"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 h="20">
                  <a:moveTo>
                    <a:pt x="22" y="8"/>
                  </a:moveTo>
                  <a:cubicBezTo>
                    <a:pt x="21" y="10"/>
                    <a:pt x="19" y="11"/>
                    <a:pt x="18" y="13"/>
                  </a:cubicBezTo>
                  <a:cubicBezTo>
                    <a:pt x="17" y="13"/>
                    <a:pt x="16" y="14"/>
                    <a:pt x="16" y="15"/>
                  </a:cubicBezTo>
                  <a:cubicBezTo>
                    <a:pt x="13" y="17"/>
                    <a:pt x="12" y="19"/>
                    <a:pt x="9" y="20"/>
                  </a:cubicBezTo>
                  <a:cubicBezTo>
                    <a:pt x="6" y="18"/>
                    <a:pt x="4" y="16"/>
                    <a:pt x="1" y="13"/>
                  </a:cubicBezTo>
                  <a:cubicBezTo>
                    <a:pt x="0" y="12"/>
                    <a:pt x="0" y="10"/>
                    <a:pt x="1" y="9"/>
                  </a:cubicBezTo>
                  <a:cubicBezTo>
                    <a:pt x="3" y="8"/>
                    <a:pt x="4" y="8"/>
                    <a:pt x="5" y="9"/>
                  </a:cubicBezTo>
                  <a:cubicBezTo>
                    <a:pt x="7" y="11"/>
                    <a:pt x="8" y="14"/>
                    <a:pt x="10" y="13"/>
                  </a:cubicBezTo>
                  <a:cubicBezTo>
                    <a:pt x="12" y="13"/>
                    <a:pt x="13" y="10"/>
                    <a:pt x="14" y="9"/>
                  </a:cubicBezTo>
                  <a:cubicBezTo>
                    <a:pt x="17" y="6"/>
                    <a:pt x="19" y="4"/>
                    <a:pt x="22" y="1"/>
                  </a:cubicBezTo>
                  <a:cubicBezTo>
                    <a:pt x="23" y="0"/>
                    <a:pt x="25" y="0"/>
                    <a:pt x="26" y="1"/>
                  </a:cubicBezTo>
                  <a:cubicBezTo>
                    <a:pt x="27" y="3"/>
                    <a:pt x="27" y="4"/>
                    <a:pt x="25" y="5"/>
                  </a:cubicBezTo>
                  <a:cubicBezTo>
                    <a:pt x="24" y="6"/>
                    <a:pt x="23" y="7"/>
                    <a:pt x="22" y="8"/>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6" name="Freeform 141">
              <a:extLst>
                <a:ext uri="{FF2B5EF4-FFF2-40B4-BE49-F238E27FC236}">
                  <a16:creationId xmlns:a16="http://schemas.microsoft.com/office/drawing/2014/main" id="{9E0D61A1-7C18-45DC-9D8F-F154D6C5D9DE}"/>
                </a:ext>
              </a:extLst>
            </p:cNvPr>
            <p:cNvSpPr>
              <a:spLocks/>
            </p:cNvSpPr>
            <p:nvPr/>
          </p:nvSpPr>
          <p:spPr bwMode="auto">
            <a:xfrm>
              <a:off x="3590619" y="3008305"/>
              <a:ext cx="31750" cy="36479"/>
            </a:xfrm>
            <a:custGeom>
              <a:avLst/>
              <a:gdLst>
                <a:gd name="T0" fmla="*/ 2 w 10"/>
                <a:gd name="T1" fmla="*/ 6 h 13"/>
                <a:gd name="T2" fmla="*/ 2 w 10"/>
                <a:gd name="T3" fmla="*/ 1 h 13"/>
                <a:gd name="T4" fmla="*/ 8 w 10"/>
                <a:gd name="T5" fmla="*/ 3 h 13"/>
                <a:gd name="T6" fmla="*/ 8 w 10"/>
                <a:gd name="T7" fmla="*/ 9 h 13"/>
                <a:gd name="T8" fmla="*/ 2 w 10"/>
                <a:gd name="T9" fmla="*/ 12 h 13"/>
                <a:gd name="T10" fmla="*/ 2 w 10"/>
                <a:gd name="T11" fmla="*/ 6 h 13"/>
              </a:gdLst>
              <a:ahLst/>
              <a:cxnLst>
                <a:cxn ang="0">
                  <a:pos x="T0" y="T1"/>
                </a:cxn>
                <a:cxn ang="0">
                  <a:pos x="T2" y="T3"/>
                </a:cxn>
                <a:cxn ang="0">
                  <a:pos x="T4" y="T5"/>
                </a:cxn>
                <a:cxn ang="0">
                  <a:pos x="T6" y="T7"/>
                </a:cxn>
                <a:cxn ang="0">
                  <a:pos x="T8" y="T9"/>
                </a:cxn>
                <a:cxn ang="0">
                  <a:pos x="T10" y="T11"/>
                </a:cxn>
              </a:cxnLst>
              <a:rect l="0" t="0" r="r" b="b"/>
              <a:pathLst>
                <a:path w="10" h="13">
                  <a:moveTo>
                    <a:pt x="2" y="6"/>
                  </a:moveTo>
                  <a:cubicBezTo>
                    <a:pt x="2" y="4"/>
                    <a:pt x="1" y="2"/>
                    <a:pt x="2" y="1"/>
                  </a:cubicBezTo>
                  <a:cubicBezTo>
                    <a:pt x="4" y="0"/>
                    <a:pt x="6" y="2"/>
                    <a:pt x="8" y="3"/>
                  </a:cubicBezTo>
                  <a:cubicBezTo>
                    <a:pt x="10" y="5"/>
                    <a:pt x="10" y="7"/>
                    <a:pt x="8" y="9"/>
                  </a:cubicBezTo>
                  <a:cubicBezTo>
                    <a:pt x="6" y="10"/>
                    <a:pt x="5" y="13"/>
                    <a:pt x="2" y="12"/>
                  </a:cubicBezTo>
                  <a:cubicBezTo>
                    <a:pt x="0" y="11"/>
                    <a:pt x="2" y="8"/>
                    <a:pt x="2" y="6"/>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7" name="Freeform 144">
              <a:extLst>
                <a:ext uri="{FF2B5EF4-FFF2-40B4-BE49-F238E27FC236}">
                  <a16:creationId xmlns:a16="http://schemas.microsoft.com/office/drawing/2014/main" id="{66034317-9318-483B-93D6-05404A318584}"/>
                </a:ext>
              </a:extLst>
            </p:cNvPr>
            <p:cNvSpPr>
              <a:spLocks/>
            </p:cNvSpPr>
            <p:nvPr/>
          </p:nvSpPr>
          <p:spPr bwMode="auto">
            <a:xfrm>
              <a:off x="3553597" y="3063758"/>
              <a:ext cx="28575" cy="39285"/>
            </a:xfrm>
            <a:custGeom>
              <a:avLst/>
              <a:gdLst>
                <a:gd name="T0" fmla="*/ 8 w 9"/>
                <a:gd name="T1" fmla="*/ 14 h 14"/>
                <a:gd name="T2" fmla="*/ 2 w 9"/>
                <a:gd name="T3" fmla="*/ 8 h 14"/>
                <a:gd name="T4" fmla="*/ 2 w 9"/>
                <a:gd name="T5" fmla="*/ 3 h 14"/>
                <a:gd name="T6" fmla="*/ 7 w 9"/>
                <a:gd name="T7" fmla="*/ 1 h 14"/>
                <a:gd name="T8" fmla="*/ 8 w 9"/>
                <a:gd name="T9" fmla="*/ 6 h 14"/>
                <a:gd name="T10" fmla="*/ 8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8" y="14"/>
                  </a:moveTo>
                  <a:cubicBezTo>
                    <a:pt x="5" y="12"/>
                    <a:pt x="3" y="11"/>
                    <a:pt x="2" y="8"/>
                  </a:cubicBezTo>
                  <a:cubicBezTo>
                    <a:pt x="1" y="7"/>
                    <a:pt x="0" y="5"/>
                    <a:pt x="2" y="3"/>
                  </a:cubicBezTo>
                  <a:cubicBezTo>
                    <a:pt x="4" y="2"/>
                    <a:pt x="5" y="0"/>
                    <a:pt x="7" y="1"/>
                  </a:cubicBezTo>
                  <a:cubicBezTo>
                    <a:pt x="9" y="2"/>
                    <a:pt x="8" y="4"/>
                    <a:pt x="8" y="6"/>
                  </a:cubicBezTo>
                  <a:cubicBezTo>
                    <a:pt x="8" y="8"/>
                    <a:pt x="8" y="11"/>
                    <a:pt x="8"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848" name="Freeform 142">
              <a:extLst>
                <a:ext uri="{FF2B5EF4-FFF2-40B4-BE49-F238E27FC236}">
                  <a16:creationId xmlns:a16="http://schemas.microsoft.com/office/drawing/2014/main" id="{23D7B5BC-5F2F-411C-8BC1-E5CD71708488}"/>
                </a:ext>
              </a:extLst>
            </p:cNvPr>
            <p:cNvSpPr>
              <a:spLocks/>
            </p:cNvSpPr>
            <p:nvPr/>
          </p:nvSpPr>
          <p:spPr bwMode="auto">
            <a:xfrm>
              <a:off x="3594099" y="3063758"/>
              <a:ext cx="28575" cy="39285"/>
            </a:xfrm>
            <a:custGeom>
              <a:avLst/>
              <a:gdLst>
                <a:gd name="T0" fmla="*/ 0 w 9"/>
                <a:gd name="T1" fmla="*/ 14 h 14"/>
                <a:gd name="T2" fmla="*/ 0 w 9"/>
                <a:gd name="T3" fmla="*/ 2 h 14"/>
                <a:gd name="T4" fmla="*/ 3 w 9"/>
                <a:gd name="T5" fmla="*/ 1 h 14"/>
                <a:gd name="T6" fmla="*/ 6 w 9"/>
                <a:gd name="T7" fmla="*/ 3 h 14"/>
                <a:gd name="T8" fmla="*/ 7 w 9"/>
                <a:gd name="T9" fmla="*/ 8 h 14"/>
                <a:gd name="T10" fmla="*/ 0 w 9"/>
                <a:gd name="T11" fmla="*/ 14 h 14"/>
              </a:gdLst>
              <a:ahLst/>
              <a:cxnLst>
                <a:cxn ang="0">
                  <a:pos x="T0" y="T1"/>
                </a:cxn>
                <a:cxn ang="0">
                  <a:pos x="T2" y="T3"/>
                </a:cxn>
                <a:cxn ang="0">
                  <a:pos x="T4" y="T5"/>
                </a:cxn>
                <a:cxn ang="0">
                  <a:pos x="T6" y="T7"/>
                </a:cxn>
                <a:cxn ang="0">
                  <a:pos x="T8" y="T9"/>
                </a:cxn>
                <a:cxn ang="0">
                  <a:pos x="T10" y="T11"/>
                </a:cxn>
              </a:cxnLst>
              <a:rect l="0" t="0" r="r" b="b"/>
              <a:pathLst>
                <a:path w="9" h="14">
                  <a:moveTo>
                    <a:pt x="0" y="14"/>
                  </a:moveTo>
                  <a:cubicBezTo>
                    <a:pt x="0" y="10"/>
                    <a:pt x="0" y="6"/>
                    <a:pt x="0" y="2"/>
                  </a:cubicBezTo>
                  <a:cubicBezTo>
                    <a:pt x="0" y="1"/>
                    <a:pt x="1" y="0"/>
                    <a:pt x="3" y="1"/>
                  </a:cubicBezTo>
                  <a:cubicBezTo>
                    <a:pt x="4" y="2"/>
                    <a:pt x="5" y="2"/>
                    <a:pt x="6" y="3"/>
                  </a:cubicBezTo>
                  <a:cubicBezTo>
                    <a:pt x="8" y="4"/>
                    <a:pt x="9" y="6"/>
                    <a:pt x="7" y="8"/>
                  </a:cubicBezTo>
                  <a:cubicBezTo>
                    <a:pt x="5" y="10"/>
                    <a:pt x="4" y="13"/>
                    <a:pt x="0" y="14"/>
                  </a:cubicBezTo>
                  <a:close/>
                </a:path>
              </a:pathLst>
            </a:custGeom>
            <a:solidFill>
              <a:srgbClr val="3465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991611883"/>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AD798857-0819-4BFA-940D-53406A9B89EB}"/>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bg1"/>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31</a:t>
            </a:fld>
            <a:endParaRPr kumimoji="0" lang="en-US" sz="1200" b="0" i="0" u="none" strike="noStrike" kern="1200" cap="none" spc="0" normalizeH="0" baseline="0" noProof="0">
              <a:ln>
                <a:noFill/>
              </a:ln>
              <a:solidFill>
                <a:schemeClr val="bg1"/>
              </a:solidFill>
              <a:effectLst/>
              <a:uLnTx/>
              <a:uFillTx/>
              <a:latin typeface="Calibri" panose="020F0502020204030204"/>
              <a:ea typeface="+mn-ea"/>
              <a:cs typeface="+mn-cs"/>
            </a:endParaRPr>
          </a:p>
        </p:txBody>
      </p:sp>
      <p:pic>
        <p:nvPicPr>
          <p:cNvPr id="3" name="Picture 2" descr="Graphic detailing the four types of water system partnerships.&#10;Informal cooperation is when a water system works with other water systems without contractual obligation.&#10;Contractual assistance requires a contract, but the contract is under the water system's control.&#10;Joint Power Agency is the creation of a new entity by several water systems that continue to exist as independent entities.&#10;Ownership Transfer is the takeover of one entity by an existing or newly created entity.">
            <a:extLst>
              <a:ext uri="{FF2B5EF4-FFF2-40B4-BE49-F238E27FC236}">
                <a16:creationId xmlns:a16="http://schemas.microsoft.com/office/drawing/2014/main" id="{0EC57D4E-3A7C-4484-ADD2-7FDCA3A2308F}"/>
              </a:ext>
            </a:extLst>
          </p:cNvPr>
          <p:cNvPicPr>
            <a:picLocks noChangeAspect="1"/>
          </p:cNvPicPr>
          <p:nvPr/>
        </p:nvPicPr>
        <p:blipFill rotWithShape="1">
          <a:blip r:embed="rId3">
            <a:extLst>
              <a:ext uri="{28A0092B-C50C-407E-A947-70E740481C1C}">
                <a14:useLocalDpi xmlns:a14="http://schemas.microsoft.com/office/drawing/2010/main" val="0"/>
              </a:ext>
            </a:extLst>
          </a:blip>
          <a:srcRect l="722" r="722"/>
          <a:stretch/>
        </p:blipFill>
        <p:spPr>
          <a:xfrm>
            <a:off x="1113143" y="0"/>
            <a:ext cx="6862850" cy="4678852"/>
          </a:xfrm>
          <a:prstGeom prst="rect">
            <a:avLst/>
          </a:prstGeom>
          <a:ln w="3175">
            <a:noFill/>
          </a:ln>
        </p:spPr>
      </p:pic>
    </p:spTree>
    <p:extLst>
      <p:ext uri="{BB962C8B-B14F-4D97-AF65-F5344CB8AC3E}">
        <p14:creationId xmlns:p14="http://schemas.microsoft.com/office/powerpoint/2010/main" val="957197266"/>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Content Placeholder 18">
            <a:extLst>
              <a:ext uri="{FF2B5EF4-FFF2-40B4-BE49-F238E27FC236}">
                <a16:creationId xmlns:a16="http://schemas.microsoft.com/office/drawing/2014/main" id="{AA7E1A19-82ED-4FB3-B262-0B685431C8F2}"/>
              </a:ext>
            </a:extLst>
          </p:cNvPr>
          <p:cNvSpPr>
            <a:spLocks noGrp="1"/>
          </p:cNvSpPr>
          <p:nvPr>
            <p:ph sz="quarter" idx="12"/>
          </p:nvPr>
        </p:nvSpPr>
        <p:spPr>
          <a:xfrm>
            <a:off x="5030281" y="425395"/>
            <a:ext cx="3840480" cy="384048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sz="1600" b="1"/>
              <a:t>Example</a:t>
            </a:r>
          </a:p>
          <a:p>
            <a:r>
              <a:rPr lang="en-US" sz="1600"/>
              <a:t>Thirty-five municipal water systems in Massachusetts purchase laboratory supplies and chemicals together. The water systems take turns fulfilling key roles in the buying process so that each can maintain institutional knowledge and autonomy.</a:t>
            </a:r>
          </a:p>
        </p:txBody>
      </p:sp>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Informal Cooperation</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normAutofit/>
          </a:bodyPr>
          <a:lstStyle/>
          <a:p>
            <a:r>
              <a:rPr lang="en-US"/>
              <a:t>Coordinated activity without contractual obligations</a:t>
            </a:r>
          </a:p>
          <a:p>
            <a:pPr lvl="1"/>
            <a:r>
              <a:rPr lang="en-US"/>
              <a:t>Purchase chemicals in bulk</a:t>
            </a:r>
          </a:p>
          <a:p>
            <a:pPr lvl="1"/>
            <a:r>
              <a:rPr lang="en-US"/>
              <a:t>Share equipment</a:t>
            </a:r>
          </a:p>
          <a:p>
            <a:pPr lvl="1"/>
            <a:r>
              <a:rPr lang="en-US"/>
              <a:t>Create informal mutual aid agreements without contractual obligations</a:t>
            </a:r>
          </a:p>
          <a:p>
            <a:pPr lvl="1"/>
            <a:r>
              <a:rPr lang="en-US"/>
              <a:t>Share contacts when there are questions</a:t>
            </a:r>
          </a:p>
        </p:txBody>
      </p:sp>
      <p:sp>
        <p:nvSpPr>
          <p:cNvPr id="4" name="Slide Number Placeholder 3">
            <a:extLst>
              <a:ext uri="{FF2B5EF4-FFF2-40B4-BE49-F238E27FC236}">
                <a16:creationId xmlns:a16="http://schemas.microsoft.com/office/drawing/2014/main" id="{8903FE0C-B8B8-4D71-A65B-A81596C17AAA}"/>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89776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9">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9"/>
                                          </p:stCondLst>
                                        </p:cTn>
                                        <p:tgtEl>
                                          <p:spTgt spid="19">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9">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uiExpand="1" build="p"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DB44FD-1686-47BE-A63D-C45B107A9A91}"/>
              </a:ext>
            </a:extLst>
          </p:cNvPr>
          <p:cNvSpPr>
            <a:spLocks noGrp="1"/>
          </p:cNvSpPr>
          <p:nvPr>
            <p:ph type="title"/>
          </p:nvPr>
        </p:nvSpPr>
        <p:spPr/>
        <p:txBody>
          <a:bodyPr vert="horz" lIns="91440" tIns="45720" rIns="91440" bIns="45720" rtlCol="0" anchor="ctr">
            <a:normAutofit/>
          </a:bodyPr>
          <a:lstStyle/>
          <a:p>
            <a:pPr algn="l">
              <a:lnSpc>
                <a:spcPct val="90000"/>
              </a:lnSpc>
            </a:pPr>
            <a:r>
              <a:rPr lang="en-US" sz="3300" kern="1200" dirty="0">
                <a:solidFill>
                  <a:schemeClr val="tx1"/>
                </a:solidFill>
                <a:latin typeface="+mj-lt"/>
                <a:ea typeface="+mj-ea"/>
                <a:cs typeface="+mj-cs"/>
              </a:rPr>
              <a:t>Birmingham Water Works Case Study</a:t>
            </a:r>
          </a:p>
        </p:txBody>
      </p:sp>
      <p:sp>
        <p:nvSpPr>
          <p:cNvPr id="6" name="Slide Number Placeholder 3">
            <a:extLst>
              <a:ext uri="{FF2B5EF4-FFF2-40B4-BE49-F238E27FC236}">
                <a16:creationId xmlns:a16="http://schemas.microsoft.com/office/drawing/2014/main" id="{65D24F22-A7CF-4DCB-8389-8DF6B34F4620}"/>
              </a:ext>
            </a:extLst>
          </p:cNvPr>
          <p:cNvSpPr txBox="1">
            <a:spLocks/>
          </p:cNvSpPr>
          <p:nvPr/>
        </p:nvSpPr>
        <p:spPr>
          <a:xfrm>
            <a:off x="102540" y="4767263"/>
            <a:ext cx="651562" cy="2746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33</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05763695"/>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Birmingham Water Works</a:t>
            </a:r>
          </a:p>
        </p:txBody>
      </p:sp>
      <p:sp>
        <p:nvSpPr>
          <p:cNvPr id="3" name="Content Placeholder 2">
            <a:extLst>
              <a:ext uri="{FF2B5EF4-FFF2-40B4-BE49-F238E27FC236}">
                <a16:creationId xmlns:a16="http://schemas.microsoft.com/office/drawing/2014/main" id="{4775453E-D713-42CC-81C5-A7B35D5D778B}"/>
              </a:ext>
            </a:extLst>
          </p:cNvPr>
          <p:cNvSpPr>
            <a:spLocks noGrp="1"/>
          </p:cNvSpPr>
          <p:nvPr>
            <p:ph idx="1"/>
          </p:nvPr>
        </p:nvSpPr>
        <p:spPr/>
        <p:txBody>
          <a:bodyPr/>
          <a:lstStyle/>
          <a:p>
            <a:pPr lvl="1"/>
            <a:r>
              <a:rPr lang="en-US"/>
              <a:t>In 2008, Birmingham Water Works created an internal training program</a:t>
            </a:r>
          </a:p>
          <a:p>
            <a:pPr lvl="1"/>
            <a:r>
              <a:rPr lang="en-US"/>
              <a:t>Shifting to internal trainings led to: </a:t>
            </a:r>
          </a:p>
          <a:p>
            <a:pPr lvl="2"/>
            <a:r>
              <a:rPr lang="en-US"/>
              <a:t>Increased employee retention </a:t>
            </a:r>
          </a:p>
          <a:p>
            <a:pPr lvl="2"/>
            <a:r>
              <a:rPr lang="en-US"/>
              <a:t>Increased promotion rates</a:t>
            </a:r>
          </a:p>
          <a:p>
            <a:pPr lvl="2"/>
            <a:r>
              <a:rPr lang="en-US"/>
              <a:t>Reduced training costs</a:t>
            </a:r>
          </a:p>
          <a:p>
            <a:pPr lvl="2"/>
            <a:r>
              <a:rPr lang="en-US"/>
              <a:t>Reduced hiring costs</a:t>
            </a:r>
          </a:p>
          <a:p>
            <a:pPr lvl="2"/>
            <a:r>
              <a:rPr lang="en-US"/>
              <a:t>More knowledgeable staff</a:t>
            </a:r>
          </a:p>
        </p:txBody>
      </p:sp>
      <p:sp>
        <p:nvSpPr>
          <p:cNvPr id="4" name="Slide Number Placeholder 3">
            <a:extLst>
              <a:ext uri="{FF2B5EF4-FFF2-40B4-BE49-F238E27FC236}">
                <a16:creationId xmlns:a16="http://schemas.microsoft.com/office/drawing/2014/main" id="{C8EFE737-1772-4047-A6B7-C490A3155D7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55217162"/>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Birmingham Water Works</a:t>
            </a:r>
          </a:p>
        </p:txBody>
      </p:sp>
      <p:sp>
        <p:nvSpPr>
          <p:cNvPr id="3" name="Content Placeholder 2">
            <a:extLst>
              <a:ext uri="{FF2B5EF4-FFF2-40B4-BE49-F238E27FC236}">
                <a16:creationId xmlns:a16="http://schemas.microsoft.com/office/drawing/2014/main" id="{4775453E-D713-42CC-81C5-A7B35D5D778B}"/>
              </a:ext>
            </a:extLst>
          </p:cNvPr>
          <p:cNvSpPr>
            <a:spLocks noGrp="1"/>
          </p:cNvSpPr>
          <p:nvPr>
            <p:ph idx="1"/>
          </p:nvPr>
        </p:nvSpPr>
        <p:spPr/>
        <p:txBody>
          <a:bodyPr>
            <a:normAutofit/>
          </a:bodyPr>
          <a:lstStyle/>
          <a:p>
            <a:pPr lvl="1"/>
            <a:r>
              <a:rPr lang="en-US"/>
              <a:t>The success of their internal training program allowed the water system to expand and offer trainings to other water systems:</a:t>
            </a:r>
          </a:p>
          <a:p>
            <a:pPr lvl="2"/>
            <a:r>
              <a:rPr lang="en-US" b="1"/>
              <a:t>Informal cooperation</a:t>
            </a:r>
            <a:r>
              <a:rPr lang="en-US"/>
              <a:t>: Invited water systems to join existing trainings</a:t>
            </a:r>
          </a:p>
          <a:p>
            <a:pPr lvl="2"/>
            <a:r>
              <a:rPr lang="en-US" b="1"/>
              <a:t>Contractual assistance</a:t>
            </a:r>
            <a:r>
              <a:rPr lang="en-US"/>
              <a:t>: Traveled to provide training at other water systems</a:t>
            </a:r>
          </a:p>
        </p:txBody>
      </p:sp>
      <p:sp>
        <p:nvSpPr>
          <p:cNvPr id="4" name="Slide Number Placeholder 3">
            <a:extLst>
              <a:ext uri="{FF2B5EF4-FFF2-40B4-BE49-F238E27FC236}">
                <a16:creationId xmlns:a16="http://schemas.microsoft.com/office/drawing/2014/main" id="{913C04BB-599B-49A0-9C6F-595E05F7FDC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435048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Birmingham Water Works</a:t>
            </a:r>
          </a:p>
        </p:txBody>
      </p:sp>
      <p:sp>
        <p:nvSpPr>
          <p:cNvPr id="3" name="Content Placeholder 2">
            <a:extLst>
              <a:ext uri="{FF2B5EF4-FFF2-40B4-BE49-F238E27FC236}">
                <a16:creationId xmlns:a16="http://schemas.microsoft.com/office/drawing/2014/main" id="{4775453E-D713-42CC-81C5-A7B35D5D778B}"/>
              </a:ext>
            </a:extLst>
          </p:cNvPr>
          <p:cNvSpPr>
            <a:spLocks noGrp="1"/>
          </p:cNvSpPr>
          <p:nvPr>
            <p:ph idx="1"/>
          </p:nvPr>
        </p:nvSpPr>
        <p:spPr/>
        <p:txBody>
          <a:bodyPr>
            <a:normAutofit/>
          </a:bodyPr>
          <a:lstStyle/>
          <a:p>
            <a:pPr lvl="1"/>
            <a:r>
              <a:rPr lang="en-US"/>
              <a:t>Expanding their training offerings allowed Birmingham to:</a:t>
            </a:r>
          </a:p>
          <a:p>
            <a:pPr lvl="2"/>
            <a:r>
              <a:rPr lang="en-US"/>
              <a:t>Build their own training program</a:t>
            </a:r>
          </a:p>
          <a:p>
            <a:pPr lvl="3"/>
            <a:r>
              <a:rPr lang="en-US"/>
              <a:t>Expand leadership programs</a:t>
            </a:r>
          </a:p>
          <a:p>
            <a:pPr lvl="3"/>
            <a:r>
              <a:rPr lang="en-US"/>
              <a:t>Begin internship training programs</a:t>
            </a:r>
          </a:p>
          <a:p>
            <a:pPr lvl="2"/>
            <a:r>
              <a:rPr lang="en-US"/>
              <a:t>Produce extra revenue</a:t>
            </a:r>
          </a:p>
          <a:p>
            <a:pPr lvl="2"/>
            <a:r>
              <a:rPr lang="en-US"/>
              <a:t>Support the needs of other water systems</a:t>
            </a:r>
          </a:p>
          <a:p>
            <a:pPr lvl="2"/>
            <a:r>
              <a:rPr lang="en-US"/>
              <a:t>Increase number of Grade IV operators in Alabama</a:t>
            </a:r>
          </a:p>
          <a:p>
            <a:endParaRPr lang="en-US"/>
          </a:p>
          <a:p>
            <a:endParaRPr lang="en-US"/>
          </a:p>
        </p:txBody>
      </p:sp>
      <p:sp>
        <p:nvSpPr>
          <p:cNvPr id="4" name="Slide Number Placeholder 3">
            <a:extLst>
              <a:ext uri="{FF2B5EF4-FFF2-40B4-BE49-F238E27FC236}">
                <a16:creationId xmlns:a16="http://schemas.microsoft.com/office/drawing/2014/main" id="{913C04BB-599B-49A0-9C6F-595E05F7FDC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3351708"/>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Case Study Summary</a:t>
            </a:r>
          </a:p>
        </p:txBody>
      </p:sp>
      <p:sp>
        <p:nvSpPr>
          <p:cNvPr id="5" name="Content Placeholder 9">
            <a:extLst>
              <a:ext uri="{FF2B5EF4-FFF2-40B4-BE49-F238E27FC236}">
                <a16:creationId xmlns:a16="http://schemas.microsoft.com/office/drawing/2014/main" id="{49BA3B22-6C13-412B-9561-06F22D1823AE}"/>
              </a:ext>
            </a:extLst>
          </p:cNvPr>
          <p:cNvSpPr>
            <a:spLocks noGrp="1"/>
          </p:cNvSpPr>
          <p:nvPr>
            <p:ph sz="quarter" idx="10"/>
          </p:nvPr>
        </p:nvSpPr>
        <p:spPr>
          <a:xfrm>
            <a:off x="342900" y="3248025"/>
            <a:ext cx="2400300" cy="1501775"/>
          </a:xfrm>
        </p:spPr>
        <p:txBody>
          <a:bodyPr/>
          <a:lstStyle/>
          <a:p>
            <a:r>
              <a:rPr lang="en-US"/>
              <a:t>Birmingham Water Works</a:t>
            </a:r>
          </a:p>
        </p:txBody>
      </p:sp>
      <p:sp>
        <p:nvSpPr>
          <p:cNvPr id="3" name="Content Placeholder 2">
            <a:extLst>
              <a:ext uri="{FF2B5EF4-FFF2-40B4-BE49-F238E27FC236}">
                <a16:creationId xmlns:a16="http://schemas.microsoft.com/office/drawing/2014/main" id="{CBF5590C-8CFA-4B36-950B-34862B7C0C9E}"/>
              </a:ext>
            </a:extLst>
          </p:cNvPr>
          <p:cNvSpPr>
            <a:spLocks noGrp="1"/>
          </p:cNvSpPr>
          <p:nvPr>
            <p:ph sz="quarter" idx="11"/>
          </p:nvPr>
        </p:nvSpPr>
        <p:spPr>
          <a:xfrm>
            <a:off x="3294993" y="331076"/>
            <a:ext cx="5746467" cy="4710824"/>
          </a:xfrm>
        </p:spPr>
        <p:txBody>
          <a:bodyPr>
            <a:normAutofit fontScale="92500" lnSpcReduction="10000"/>
          </a:bodyPr>
          <a:lstStyle/>
          <a:p>
            <a:r>
              <a:rPr lang="en-US" sz="1600"/>
              <a:t>Benefits: </a:t>
            </a:r>
          </a:p>
          <a:p>
            <a:pPr lvl="1"/>
            <a:r>
              <a:rPr lang="en-US" sz="1600"/>
              <a:t>Increased collaboration between water systems, encouraging future relationships</a:t>
            </a:r>
          </a:p>
          <a:p>
            <a:pPr lvl="1"/>
            <a:r>
              <a:rPr lang="en-US" sz="1600"/>
              <a:t>Improved Birmingham’s current trainings</a:t>
            </a:r>
          </a:p>
          <a:p>
            <a:pPr lvl="1"/>
            <a:r>
              <a:rPr lang="en-US" sz="1600"/>
              <a:t>Increased access to training for other water systems</a:t>
            </a:r>
          </a:p>
          <a:p>
            <a:pPr lvl="1"/>
            <a:r>
              <a:rPr lang="en-US" sz="1600"/>
              <a:t>Improved shortage of Grade IV operators</a:t>
            </a:r>
          </a:p>
          <a:p>
            <a:pPr lvl="1"/>
            <a:r>
              <a:rPr lang="en-US" sz="1600"/>
              <a:t>Added stream of revenue for Birmingham Water Works</a:t>
            </a:r>
          </a:p>
          <a:p>
            <a:r>
              <a:rPr lang="en-US" sz="1600"/>
              <a:t>Challenges:</a:t>
            </a:r>
          </a:p>
          <a:p>
            <a:pPr lvl="1"/>
            <a:r>
              <a:rPr lang="en-US" sz="1600"/>
              <a:t>Funding the program</a:t>
            </a:r>
          </a:p>
          <a:p>
            <a:r>
              <a:rPr lang="en-US" sz="1600"/>
              <a:t>Key Elements of Success:</a:t>
            </a:r>
          </a:p>
          <a:p>
            <a:pPr lvl="1"/>
            <a:r>
              <a:rPr lang="en-US" sz="1600"/>
              <a:t>Started small and built upon their successes</a:t>
            </a:r>
          </a:p>
          <a:p>
            <a:pPr lvl="1"/>
            <a:r>
              <a:rPr lang="en-US" sz="1600"/>
              <a:t>Strong foundation of Birmingham’s internal training program</a:t>
            </a:r>
          </a:p>
          <a:p>
            <a:pPr lvl="1"/>
            <a:r>
              <a:rPr lang="en-US" sz="1600"/>
              <a:t>Hosted meetings and conducted public outreach to other nearby water systems</a:t>
            </a:r>
          </a:p>
          <a:p>
            <a:pPr lvl="1"/>
            <a:r>
              <a:rPr lang="en-US" sz="1600"/>
              <a:t>Board recognized the benefits of enhancing local communities and investing in their own staff</a:t>
            </a:r>
          </a:p>
        </p:txBody>
      </p:sp>
      <p:sp>
        <p:nvSpPr>
          <p:cNvPr id="4" name="Slide Number Placeholder 3">
            <a:extLst>
              <a:ext uri="{FF2B5EF4-FFF2-40B4-BE49-F238E27FC236}">
                <a16:creationId xmlns:a16="http://schemas.microsoft.com/office/drawing/2014/main" id="{CCF72C55-DB41-4CDF-BE58-6C02BA08FA14}"/>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04901955"/>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18BBC1-B48F-4AB5-AD38-171635F2ED5A}"/>
              </a:ext>
            </a:extLst>
          </p:cNvPr>
          <p:cNvSpPr>
            <a:spLocks noGrp="1"/>
          </p:cNvSpPr>
          <p:nvPr>
            <p:ph type="title"/>
          </p:nvPr>
        </p:nvSpPr>
        <p:spPr/>
        <p:txBody>
          <a:bodyPr/>
          <a:lstStyle/>
          <a:p>
            <a:r>
              <a:rPr lang="en-US"/>
              <a:t>Contractual Assistance</a:t>
            </a:r>
          </a:p>
        </p:txBody>
      </p:sp>
      <p:sp>
        <p:nvSpPr>
          <p:cNvPr id="3" name="Content Placeholder 2">
            <a:extLst>
              <a:ext uri="{FF2B5EF4-FFF2-40B4-BE49-F238E27FC236}">
                <a16:creationId xmlns:a16="http://schemas.microsoft.com/office/drawing/2014/main" id="{4E82DEC9-FD70-4C21-AE42-78FF8D50E077}"/>
              </a:ext>
            </a:extLst>
          </p:cNvPr>
          <p:cNvSpPr>
            <a:spLocks noGrp="1"/>
          </p:cNvSpPr>
          <p:nvPr>
            <p:ph sz="quarter" idx="11"/>
          </p:nvPr>
        </p:nvSpPr>
        <p:spPr/>
        <p:txBody>
          <a:bodyPr>
            <a:normAutofit/>
          </a:bodyPr>
          <a:lstStyle/>
          <a:p>
            <a:r>
              <a:rPr lang="en-US"/>
              <a:t>Contract with another water system or service provider</a:t>
            </a:r>
          </a:p>
          <a:p>
            <a:pPr lvl="1"/>
            <a:r>
              <a:rPr lang="en-US"/>
              <a:t>Purchasing water from another water system</a:t>
            </a:r>
          </a:p>
          <a:p>
            <a:pPr lvl="1"/>
            <a:r>
              <a:rPr lang="en-US"/>
              <a:t>Contracting out O&amp;M to another water system</a:t>
            </a:r>
          </a:p>
          <a:p>
            <a:pPr lvl="1"/>
            <a:r>
              <a:rPr lang="en-US"/>
              <a:t>Formal Mutual Aid Agreements such as Water/Wastewater Agency Response Networks</a:t>
            </a:r>
          </a:p>
        </p:txBody>
      </p:sp>
      <p:sp>
        <p:nvSpPr>
          <p:cNvPr id="17" name="Content Placeholder 18">
            <a:extLst>
              <a:ext uri="{FF2B5EF4-FFF2-40B4-BE49-F238E27FC236}">
                <a16:creationId xmlns:a16="http://schemas.microsoft.com/office/drawing/2014/main" id="{E892F1F1-2474-4C31-A739-309ED100A8DC}"/>
              </a:ext>
            </a:extLst>
          </p:cNvPr>
          <p:cNvSpPr>
            <a:spLocks noGrp="1"/>
          </p:cNvSpPr>
          <p:nvPr>
            <p:ph sz="quarter" idx="12"/>
          </p:nvPr>
        </p:nvSpPr>
        <p:spPr>
          <a:xfrm>
            <a:off x="5036859" y="441227"/>
            <a:ext cx="3840480" cy="384048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r>
              <a:rPr lang="en-US" sz="1600" b="1"/>
              <a:t>Example</a:t>
            </a:r>
          </a:p>
          <a:p>
            <a:r>
              <a:rPr lang="en-US" sz="1600"/>
              <a:t>A village in Illinois did not have a sufficient water supply to provide adequate fire protection for the town. Water supply concerns as well as infrastructure needs led the village to contract all public works services, including water, out to St. Louis-based Environmental Management Corporation (EMC).</a:t>
            </a:r>
          </a:p>
        </p:txBody>
      </p:sp>
      <p:sp>
        <p:nvSpPr>
          <p:cNvPr id="4" name="Slide Number Placeholder 3">
            <a:extLst>
              <a:ext uri="{FF2B5EF4-FFF2-40B4-BE49-F238E27FC236}">
                <a16:creationId xmlns:a16="http://schemas.microsoft.com/office/drawing/2014/main" id="{00BBBC1D-80CC-4976-BF79-BA01D2071A10}"/>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43413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animBg="1"/>
    </p:bldLst>
  </p:timing>
</p:sld>
</file>

<file path=ppt/slides/slide3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DB44FD-1686-47BE-A63D-C45B107A9A91}"/>
              </a:ext>
            </a:extLst>
          </p:cNvPr>
          <p:cNvSpPr>
            <a:spLocks noGrp="1"/>
          </p:cNvSpPr>
          <p:nvPr>
            <p:ph type="title"/>
          </p:nvPr>
        </p:nvSpPr>
        <p:spPr/>
        <p:txBody>
          <a:bodyPr vert="horz" lIns="91440" tIns="45720" rIns="91440" bIns="45720" rtlCol="0" anchor="ctr">
            <a:normAutofit/>
          </a:bodyPr>
          <a:lstStyle/>
          <a:p>
            <a:pPr algn="l">
              <a:lnSpc>
                <a:spcPct val="90000"/>
              </a:lnSpc>
            </a:pPr>
            <a:r>
              <a:rPr lang="en-US" sz="3300">
                <a:solidFill>
                  <a:schemeClr val="tx1"/>
                </a:solidFill>
              </a:rPr>
              <a:t>Beckham County Rural Water Case Study</a:t>
            </a:r>
            <a:endParaRPr lang="en-US" sz="3300" kern="1200">
              <a:solidFill>
                <a:schemeClr val="tx1"/>
              </a:solidFill>
              <a:latin typeface="+mj-lt"/>
              <a:ea typeface="+mj-ea"/>
              <a:cs typeface="+mj-cs"/>
            </a:endParaRPr>
          </a:p>
        </p:txBody>
      </p:sp>
      <p:sp>
        <p:nvSpPr>
          <p:cNvPr id="6" name="Slide Number Placeholder 3">
            <a:extLst>
              <a:ext uri="{FF2B5EF4-FFF2-40B4-BE49-F238E27FC236}">
                <a16:creationId xmlns:a16="http://schemas.microsoft.com/office/drawing/2014/main" id="{5F346B5B-6BA5-4819-8562-CD94BE5B6384}"/>
              </a:ext>
            </a:extLst>
          </p:cNvPr>
          <p:cNvSpPr txBox="1">
            <a:spLocks/>
          </p:cNvSpPr>
          <p:nvPr/>
        </p:nvSpPr>
        <p:spPr>
          <a:xfrm>
            <a:off x="102540" y="4767263"/>
            <a:ext cx="651562" cy="2746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39</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40376348"/>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0631A010-0380-4C55-A470-51248FBEC04B}"/>
              </a:ext>
            </a:extLst>
          </p:cNvPr>
          <p:cNvSpPr>
            <a:spLocks noGrp="1"/>
          </p:cNvSpPr>
          <p:nvPr>
            <p:ph type="title"/>
          </p:nvPr>
        </p:nvSpPr>
        <p:spPr/>
        <p:txBody>
          <a:bodyPr/>
          <a:lstStyle/>
          <a:p>
            <a:r>
              <a:rPr lang="en-US"/>
              <a:t>What is Capacity?</a:t>
            </a:r>
          </a:p>
        </p:txBody>
      </p:sp>
      <p:sp>
        <p:nvSpPr>
          <p:cNvPr id="4" name="Content Placeholder 3">
            <a:extLst>
              <a:ext uri="{FF2B5EF4-FFF2-40B4-BE49-F238E27FC236}">
                <a16:creationId xmlns:a16="http://schemas.microsoft.com/office/drawing/2014/main" id="{BD24A743-EBF5-46BD-95CA-F3B97B207B7B}"/>
              </a:ext>
            </a:extLst>
          </p:cNvPr>
          <p:cNvSpPr>
            <a:spLocks noGrp="1"/>
          </p:cNvSpPr>
          <p:nvPr>
            <p:ph idx="1"/>
          </p:nvPr>
        </p:nvSpPr>
        <p:spPr/>
        <p:txBody>
          <a:bodyPr vert="horz" lIns="91440" tIns="45720" rIns="91440" bIns="45720" rtlCol="0" anchor="t">
            <a:normAutofit/>
          </a:bodyPr>
          <a:lstStyle/>
          <a:p>
            <a:pPr marL="229870" lvl="1"/>
            <a:r>
              <a:rPr lang="en-US" altLang="en-US" dirty="0"/>
              <a:t>The ability to plan for, achieve, and maintain compliance with applicable drinking water and wastewater standards </a:t>
            </a:r>
            <a:endParaRPr lang="en-US" dirty="0"/>
          </a:p>
          <a:p>
            <a:pPr marL="229870" lvl="1"/>
            <a:r>
              <a:rPr lang="en-US" altLang="en-US" dirty="0"/>
              <a:t>Includes sufficient capabilities in three areas:</a:t>
            </a:r>
            <a:endParaRPr lang="en-US" altLang="en-US" dirty="0">
              <a:cs typeface="Calibri" panose="020F0502020204030204"/>
            </a:endParaRPr>
          </a:p>
          <a:p>
            <a:pPr marL="512445" lvl="2"/>
            <a:r>
              <a:rPr lang="en-US" altLang="en-US" dirty="0"/>
              <a:t>Technical (T)</a:t>
            </a:r>
            <a:endParaRPr lang="en-US" altLang="en-US" dirty="0">
              <a:cs typeface="Calibri" panose="020F0502020204030204"/>
            </a:endParaRPr>
          </a:p>
          <a:p>
            <a:pPr marL="512445" lvl="2"/>
            <a:r>
              <a:rPr lang="en-US" altLang="en-US" dirty="0"/>
              <a:t>Managerial (M)</a:t>
            </a:r>
            <a:endParaRPr lang="en-US" altLang="en-US" dirty="0">
              <a:cs typeface="Calibri" panose="020F0502020204030204"/>
            </a:endParaRPr>
          </a:p>
          <a:p>
            <a:pPr marL="512445" lvl="2"/>
            <a:r>
              <a:rPr lang="en-US" altLang="en-US" dirty="0"/>
              <a:t>Financial (F)</a:t>
            </a:r>
            <a:endParaRPr lang="en-US" altLang="en-US" dirty="0">
              <a:cs typeface="Calibri" panose="020F0502020204030204"/>
            </a:endParaRPr>
          </a:p>
          <a:p>
            <a:pPr marL="229870" lvl="1"/>
            <a:r>
              <a:rPr lang="en-US" altLang="en-US" b="1" dirty="0"/>
              <a:t>Partnerships</a:t>
            </a:r>
            <a:r>
              <a:rPr lang="en-US" altLang="en-US" dirty="0"/>
              <a:t> can help water systems </a:t>
            </a:r>
            <a:br>
              <a:rPr lang="en-US" altLang="en-US" dirty="0"/>
            </a:br>
            <a:r>
              <a:rPr lang="en-US" altLang="en-US" dirty="0"/>
              <a:t>overcome barriers to meeting capacity</a:t>
            </a:r>
            <a:endParaRPr lang="en-US" altLang="en-US" dirty="0">
              <a:cs typeface="Calibri" panose="020F0502020204030204"/>
            </a:endParaRPr>
          </a:p>
        </p:txBody>
      </p:sp>
      <p:sp>
        <p:nvSpPr>
          <p:cNvPr id="7" name="Slide Number Placeholder 6">
            <a:extLst>
              <a:ext uri="{FF2B5EF4-FFF2-40B4-BE49-F238E27FC236}">
                <a16:creationId xmlns:a16="http://schemas.microsoft.com/office/drawing/2014/main" id="{E071F6AE-B804-4435-8DA8-0C40B68D6805}"/>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9E2C6685-CA37-42E1-BC97-E7C6C088FFB0}"/>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7652385" y="0"/>
            <a:ext cx="714375" cy="714375"/>
          </a:xfrm>
          <a:prstGeom prst="rect">
            <a:avLst/>
          </a:prstGeom>
        </p:spPr>
      </p:pic>
      <p:grpSp>
        <p:nvGrpSpPr>
          <p:cNvPr id="6" name="Group 5" descr="A &quot;three-legged stool&quot; with each leg labeled Technical, Managerial, and Financial Capacity">
            <a:extLst>
              <a:ext uri="{FF2B5EF4-FFF2-40B4-BE49-F238E27FC236}">
                <a16:creationId xmlns:a16="http://schemas.microsoft.com/office/drawing/2014/main" id="{27CAEFEF-85DE-4B19-8ACF-2868D2C64068}"/>
              </a:ext>
            </a:extLst>
          </p:cNvPr>
          <p:cNvGrpSpPr/>
          <p:nvPr/>
        </p:nvGrpSpPr>
        <p:grpSpPr>
          <a:xfrm>
            <a:off x="5138970" y="2185326"/>
            <a:ext cx="3258636" cy="2194733"/>
            <a:chOff x="4189932" y="2806163"/>
            <a:chExt cx="4732432" cy="3130527"/>
          </a:xfrm>
        </p:grpSpPr>
        <p:grpSp>
          <p:nvGrpSpPr>
            <p:cNvPr id="8" name="Group 7">
              <a:extLst>
                <a:ext uri="{FF2B5EF4-FFF2-40B4-BE49-F238E27FC236}">
                  <a16:creationId xmlns:a16="http://schemas.microsoft.com/office/drawing/2014/main" id="{05D14A7A-25E1-46D1-8CC7-F70D137F63B8}"/>
                </a:ext>
              </a:extLst>
            </p:cNvPr>
            <p:cNvGrpSpPr/>
            <p:nvPr/>
          </p:nvGrpSpPr>
          <p:grpSpPr>
            <a:xfrm>
              <a:off x="4189932" y="2806163"/>
              <a:ext cx="4732432" cy="3130527"/>
              <a:chOff x="4189932" y="2768063"/>
              <a:chExt cx="4732432" cy="3130527"/>
            </a:xfrm>
          </p:grpSpPr>
          <p:grpSp>
            <p:nvGrpSpPr>
              <p:cNvPr id="10" name="Group 9">
                <a:extLst>
                  <a:ext uri="{FF2B5EF4-FFF2-40B4-BE49-F238E27FC236}">
                    <a16:creationId xmlns:a16="http://schemas.microsoft.com/office/drawing/2014/main" id="{842559BB-85D1-48B7-B717-3401512EC79F}"/>
                  </a:ext>
                </a:extLst>
              </p:cNvPr>
              <p:cNvGrpSpPr/>
              <p:nvPr/>
            </p:nvGrpSpPr>
            <p:grpSpPr>
              <a:xfrm>
                <a:off x="4189932" y="2768063"/>
                <a:ext cx="4732432" cy="3130527"/>
                <a:chOff x="2541056" y="1698501"/>
                <a:chExt cx="6200345" cy="3849636"/>
              </a:xfrm>
            </p:grpSpPr>
            <p:cxnSp>
              <p:nvCxnSpPr>
                <p:cNvPr id="13" name="Connector: Curved 4">
                  <a:extLst>
                    <a:ext uri="{FF2B5EF4-FFF2-40B4-BE49-F238E27FC236}">
                      <a16:creationId xmlns:a16="http://schemas.microsoft.com/office/drawing/2014/main" id="{E22427A4-443F-40FD-A9E9-20B3BDDB089D}"/>
                    </a:ext>
                  </a:extLst>
                </p:cNvPr>
                <p:cNvCxnSpPr/>
                <p:nvPr/>
              </p:nvCxnSpPr>
              <p:spPr>
                <a:xfrm rot="5400000">
                  <a:off x="4128677" y="3678178"/>
                  <a:ext cx="1586161" cy="733973"/>
                </a:xfrm>
                <a:prstGeom prst="curvedConnector3">
                  <a:avLst>
                    <a:gd name="adj1" fmla="val 68707"/>
                  </a:avLst>
                </a:prstGeom>
                <a:ln w="215900">
                  <a:solidFill>
                    <a:srgbClr val="18637B"/>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4407F64F-613A-44DF-8B94-02A854E0581C}"/>
                    </a:ext>
                  </a:extLst>
                </p:cNvPr>
                <p:cNvCxnSpPr>
                  <a:cxnSpLocks/>
                  <a:stCxn id="16" idx="3"/>
                </p:cNvCxnSpPr>
                <p:nvPr/>
              </p:nvCxnSpPr>
              <p:spPr>
                <a:xfrm>
                  <a:off x="5561685" y="3252084"/>
                  <a:ext cx="0" cy="1721307"/>
                </a:xfrm>
                <a:prstGeom prst="line">
                  <a:avLst/>
                </a:prstGeom>
                <a:ln w="215900">
                  <a:solidFill>
                    <a:srgbClr val="3B8D61"/>
                  </a:solidFill>
                </a:ln>
              </p:spPr>
              <p:style>
                <a:lnRef idx="1">
                  <a:schemeClr val="accent1"/>
                </a:lnRef>
                <a:fillRef idx="0">
                  <a:schemeClr val="accent1"/>
                </a:fillRef>
                <a:effectRef idx="0">
                  <a:schemeClr val="accent1"/>
                </a:effectRef>
                <a:fontRef idx="minor">
                  <a:schemeClr val="tx1"/>
                </a:fontRef>
              </p:style>
            </p:cxnSp>
            <p:cxnSp>
              <p:nvCxnSpPr>
                <p:cNvPr id="15" name="Connector: Curved 8">
                  <a:extLst>
                    <a:ext uri="{FF2B5EF4-FFF2-40B4-BE49-F238E27FC236}">
                      <a16:creationId xmlns:a16="http://schemas.microsoft.com/office/drawing/2014/main" id="{2D40DFE3-BD64-47FC-8AAE-4BA7816A633C}"/>
                    </a:ext>
                  </a:extLst>
                </p:cNvPr>
                <p:cNvCxnSpPr/>
                <p:nvPr/>
              </p:nvCxnSpPr>
              <p:spPr>
                <a:xfrm rot="16200000" flipV="1">
                  <a:off x="5393507" y="3678178"/>
                  <a:ext cx="1586162" cy="733973"/>
                </a:xfrm>
                <a:prstGeom prst="curvedConnector3">
                  <a:avLst>
                    <a:gd name="adj1" fmla="val 32277"/>
                  </a:avLst>
                </a:prstGeom>
                <a:ln w="215900">
                  <a:solidFill>
                    <a:srgbClr val="165751"/>
                  </a:solidFill>
                </a:ln>
              </p:spPr>
              <p:style>
                <a:lnRef idx="1">
                  <a:schemeClr val="accent1"/>
                </a:lnRef>
                <a:fillRef idx="0">
                  <a:schemeClr val="accent1"/>
                </a:fillRef>
                <a:effectRef idx="0">
                  <a:schemeClr val="accent1"/>
                </a:effectRef>
                <a:fontRef idx="minor">
                  <a:schemeClr val="tx1"/>
                </a:fontRef>
              </p:style>
            </p:cxnSp>
            <p:sp>
              <p:nvSpPr>
                <p:cNvPr id="16" name="Flowchart: Magnetic Disk 15">
                  <a:extLst>
                    <a:ext uri="{FF2B5EF4-FFF2-40B4-BE49-F238E27FC236}">
                      <a16:creationId xmlns:a16="http://schemas.microsoft.com/office/drawing/2014/main" id="{7A98ED06-CC32-435C-9C91-FF8D71A975AA}"/>
                    </a:ext>
                  </a:extLst>
                </p:cNvPr>
                <p:cNvSpPr/>
                <p:nvPr/>
              </p:nvSpPr>
              <p:spPr>
                <a:xfrm>
                  <a:off x="4086454" y="2657997"/>
                  <a:ext cx="2950461" cy="594087"/>
                </a:xfrm>
                <a:prstGeom prst="flowChartMagneticDisk">
                  <a:avLst/>
                </a:prstGeom>
                <a:solidFill>
                  <a:srgbClr val="114454"/>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TextBox 16">
                  <a:extLst>
                    <a:ext uri="{FF2B5EF4-FFF2-40B4-BE49-F238E27FC236}">
                      <a16:creationId xmlns:a16="http://schemas.microsoft.com/office/drawing/2014/main" id="{0E69F8F0-CB13-41B3-A9BA-841C605BE2AC}"/>
                    </a:ext>
                  </a:extLst>
                </p:cNvPr>
                <p:cNvSpPr txBox="1"/>
                <p:nvPr/>
              </p:nvSpPr>
              <p:spPr>
                <a:xfrm>
                  <a:off x="3250025" y="1698501"/>
                  <a:ext cx="4649987" cy="458873"/>
                </a:xfrm>
                <a:prstGeom prst="rect">
                  <a:avLst/>
                </a:prstGeom>
                <a:noFill/>
              </p:spPr>
              <p:txBody>
                <a:bodyPr wrap="square" lIns="91440" tIns="45720" rIns="91440" bIns="45720" rtlCol="0" anchor="t">
                  <a:spAutoFit/>
                </a:bodyPr>
                <a:lstStyle/>
                <a:p>
                  <a:pPr algn="ctr">
                    <a:defRPr/>
                  </a:pPr>
                  <a:r>
                    <a:rPr lang="en-US" sz="1100" b="1">
                      <a:ln>
                        <a:solidFill>
                          <a:prstClr val="white"/>
                        </a:solidFill>
                      </a:ln>
                      <a:solidFill>
                        <a:srgbClr val="114454"/>
                      </a:solidFill>
                      <a:latin typeface="Nixie One"/>
                      <a:cs typeface="Arial"/>
                    </a:rPr>
                    <a:t>Sustainable Water Systems</a:t>
                  </a:r>
                  <a:endParaRPr lang="en-US" sz="1100" b="1" i="0" u="none" strike="noStrike" kern="1200" cap="none" spc="0" normalizeH="0" baseline="0" noProof="0">
                    <a:ln>
                      <a:solidFill>
                        <a:prstClr val="white"/>
                      </a:solidFill>
                    </a:ln>
                    <a:solidFill>
                      <a:srgbClr val="114454"/>
                    </a:solidFill>
                    <a:effectLst/>
                    <a:uLnTx/>
                    <a:uFillTx/>
                    <a:latin typeface="Nixie One"/>
                    <a:cs typeface="Arial"/>
                  </a:endParaRPr>
                </a:p>
              </p:txBody>
            </p:sp>
            <p:sp>
              <p:nvSpPr>
                <p:cNvPr id="18" name="TextBox 17">
                  <a:extLst>
                    <a:ext uri="{FF2B5EF4-FFF2-40B4-BE49-F238E27FC236}">
                      <a16:creationId xmlns:a16="http://schemas.microsoft.com/office/drawing/2014/main" id="{AB6B86D0-ACE9-46E6-A108-2951F3AC4D05}"/>
                    </a:ext>
                  </a:extLst>
                </p:cNvPr>
                <p:cNvSpPr txBox="1"/>
                <p:nvPr/>
              </p:nvSpPr>
              <p:spPr>
                <a:xfrm>
                  <a:off x="6332111" y="4784867"/>
                  <a:ext cx="2409290"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Financial (F)</a:t>
                  </a:r>
                </a:p>
              </p:txBody>
            </p:sp>
            <p:sp>
              <p:nvSpPr>
                <p:cNvPr id="19" name="TextBox 18">
                  <a:extLst>
                    <a:ext uri="{FF2B5EF4-FFF2-40B4-BE49-F238E27FC236}">
                      <a16:creationId xmlns:a16="http://schemas.microsoft.com/office/drawing/2014/main" id="{09A60F5C-DC2F-4A9D-9112-ED63C2149106}"/>
                    </a:ext>
                  </a:extLst>
                </p:cNvPr>
                <p:cNvSpPr txBox="1"/>
                <p:nvPr/>
              </p:nvSpPr>
              <p:spPr>
                <a:xfrm>
                  <a:off x="4108457" y="5089264"/>
                  <a:ext cx="3271477"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Managerial (M)</a:t>
                  </a:r>
                </a:p>
              </p:txBody>
            </p:sp>
            <p:sp>
              <p:nvSpPr>
                <p:cNvPr id="20" name="TextBox 19">
                  <a:extLst>
                    <a:ext uri="{FF2B5EF4-FFF2-40B4-BE49-F238E27FC236}">
                      <a16:creationId xmlns:a16="http://schemas.microsoft.com/office/drawing/2014/main" id="{E23B90A7-2CE5-4C76-81D2-1AA2266C94DA}"/>
                    </a:ext>
                  </a:extLst>
                </p:cNvPr>
                <p:cNvSpPr txBox="1"/>
                <p:nvPr/>
              </p:nvSpPr>
              <p:spPr>
                <a:xfrm>
                  <a:off x="2541056" y="4784867"/>
                  <a:ext cx="2411971"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Technical (T)</a:t>
                  </a:r>
                </a:p>
              </p:txBody>
            </p:sp>
          </p:grpSp>
          <p:sp>
            <p:nvSpPr>
              <p:cNvPr id="11" name="Trapezoid 10">
                <a:extLst>
                  <a:ext uri="{FF2B5EF4-FFF2-40B4-BE49-F238E27FC236}">
                    <a16:creationId xmlns:a16="http://schemas.microsoft.com/office/drawing/2014/main" id="{8D4500DC-4523-436B-B3A0-CE221AB57C89}"/>
                  </a:ext>
                </a:extLst>
              </p:cNvPr>
              <p:cNvSpPr/>
              <p:nvPr/>
            </p:nvSpPr>
            <p:spPr>
              <a:xfrm rot="10800000">
                <a:off x="6292454" y="3183817"/>
                <a:ext cx="405174" cy="464061"/>
              </a:xfrm>
              <a:prstGeom prst="trapezoid">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2" name="Trapezoid 24">
                <a:extLst>
                  <a:ext uri="{FF2B5EF4-FFF2-40B4-BE49-F238E27FC236}">
                    <a16:creationId xmlns:a16="http://schemas.microsoft.com/office/drawing/2014/main" id="{3FCAAAC7-F275-42C4-B7A2-17661C8AF7A4}"/>
                  </a:ext>
                </a:extLst>
              </p:cNvPr>
              <p:cNvSpPr/>
              <p:nvPr/>
            </p:nvSpPr>
            <p:spPr>
              <a:xfrm rot="10800000">
                <a:off x="6356131" y="3346889"/>
                <a:ext cx="278609" cy="276737"/>
              </a:xfrm>
              <a:custGeom>
                <a:avLst/>
                <a:gdLst>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0 w 333374"/>
                  <a:gd name="connsiteY4"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0 w 333374"/>
                  <a:gd name="connsiteY5"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102393 w 333374"/>
                  <a:gd name="connsiteY5" fmla="*/ 293840 h 315272"/>
                  <a:gd name="connsiteX6" fmla="*/ 0 w 333374"/>
                  <a:gd name="connsiteY6" fmla="*/ 315272 h 315272"/>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00011 w 333374"/>
                  <a:gd name="connsiteY5" fmla="*/ 317653 h 317653"/>
                  <a:gd name="connsiteX6" fmla="*/ 0 w 333374"/>
                  <a:gd name="connsiteY6"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61923 w 333374"/>
                  <a:gd name="connsiteY5" fmla="*/ 308126 h 317653"/>
                  <a:gd name="connsiteX6" fmla="*/ 100011 w 333374"/>
                  <a:gd name="connsiteY6" fmla="*/ 317653 h 317653"/>
                  <a:gd name="connsiteX7" fmla="*/ 0 w 333374"/>
                  <a:gd name="connsiteY7" fmla="*/ 315272 h 317653"/>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52412 w 333374"/>
                  <a:gd name="connsiteY4" fmla="*/ 298603 h 315272"/>
                  <a:gd name="connsiteX5" fmla="*/ 161923 w 333374"/>
                  <a:gd name="connsiteY5" fmla="*/ 308126 h 315272"/>
                  <a:gd name="connsiteX6" fmla="*/ 76199 w 333374"/>
                  <a:gd name="connsiteY6" fmla="*/ 303366 h 315272"/>
                  <a:gd name="connsiteX7" fmla="*/ 0 w 333374"/>
                  <a:gd name="connsiteY7" fmla="*/ 315272 h 31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374" h="315272">
                    <a:moveTo>
                      <a:pt x="0" y="315272"/>
                    </a:moveTo>
                    <a:lnTo>
                      <a:pt x="66913" y="0"/>
                    </a:lnTo>
                    <a:lnTo>
                      <a:pt x="266461" y="0"/>
                    </a:lnTo>
                    <a:lnTo>
                      <a:pt x="333374" y="315272"/>
                    </a:lnTo>
                    <a:cubicBezTo>
                      <a:pt x="295274" y="315272"/>
                      <a:pt x="290512" y="298603"/>
                      <a:pt x="252412" y="298603"/>
                    </a:cubicBezTo>
                    <a:cubicBezTo>
                      <a:pt x="223837" y="297412"/>
                      <a:pt x="181370" y="304554"/>
                      <a:pt x="161923" y="308126"/>
                    </a:cubicBezTo>
                    <a:cubicBezTo>
                      <a:pt x="142476" y="311698"/>
                      <a:pt x="103186" y="302175"/>
                      <a:pt x="76199" y="303366"/>
                    </a:cubicBezTo>
                    <a:lnTo>
                      <a:pt x="0" y="315272"/>
                    </a:lnTo>
                    <a:close/>
                  </a:path>
                </a:pathLst>
              </a:cu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9" name="Oval 8">
              <a:extLst>
                <a:ext uri="{FF2B5EF4-FFF2-40B4-BE49-F238E27FC236}">
                  <a16:creationId xmlns:a16="http://schemas.microsoft.com/office/drawing/2014/main" id="{5695225D-3D65-45BB-A165-6991D2336C11}"/>
                </a:ext>
              </a:extLst>
            </p:cNvPr>
            <p:cNvSpPr/>
            <p:nvPr/>
          </p:nvSpPr>
          <p:spPr>
            <a:xfrm>
              <a:off x="6292454" y="3196870"/>
              <a:ext cx="405174" cy="57150"/>
            </a:xfrm>
            <a:prstGeom prst="ellipse">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64993273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Beckham County Rural Water</a:t>
            </a:r>
          </a:p>
        </p:txBody>
      </p:sp>
      <p:sp>
        <p:nvSpPr>
          <p:cNvPr id="3" name="Content Placeholder 2">
            <a:extLst>
              <a:ext uri="{FF2B5EF4-FFF2-40B4-BE49-F238E27FC236}">
                <a16:creationId xmlns:a16="http://schemas.microsoft.com/office/drawing/2014/main" id="{4775453E-D713-42CC-81C5-A7B35D5D778B}"/>
              </a:ext>
            </a:extLst>
          </p:cNvPr>
          <p:cNvSpPr>
            <a:spLocks noGrp="1"/>
          </p:cNvSpPr>
          <p:nvPr>
            <p:ph idx="1"/>
          </p:nvPr>
        </p:nvSpPr>
        <p:spPr/>
        <p:txBody>
          <a:bodyPr/>
          <a:lstStyle/>
          <a:p>
            <a:pPr lvl="1"/>
            <a:r>
              <a:rPr lang="en-US"/>
              <a:t>A small water system in Beckham County, Oklahoma was experiencing challenges meeting technical demands and lost their only employee</a:t>
            </a:r>
          </a:p>
          <a:p>
            <a:pPr lvl="1"/>
            <a:r>
              <a:rPr lang="en-US"/>
              <a:t>The Board contracted with Water Systems Management to fully manage and operate the water system</a:t>
            </a:r>
          </a:p>
          <a:p>
            <a:pPr lvl="1"/>
            <a:r>
              <a:rPr lang="en-US"/>
              <a:t>Contracting was more cost-effective than hiring an operator</a:t>
            </a:r>
          </a:p>
          <a:p>
            <a:endParaRPr lang="en-US"/>
          </a:p>
          <a:p>
            <a:endParaRPr lang="en-US"/>
          </a:p>
        </p:txBody>
      </p:sp>
      <p:sp>
        <p:nvSpPr>
          <p:cNvPr id="4" name="Slide Number Placeholder 3">
            <a:extLst>
              <a:ext uri="{FF2B5EF4-FFF2-40B4-BE49-F238E27FC236}">
                <a16:creationId xmlns:a16="http://schemas.microsoft.com/office/drawing/2014/main" id="{D8899A21-0FE2-4995-90BB-4B84BDAAA72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86204053"/>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Case Study Summary</a:t>
            </a:r>
          </a:p>
        </p:txBody>
      </p:sp>
      <p:sp>
        <p:nvSpPr>
          <p:cNvPr id="5" name="Content Placeholder 9">
            <a:extLst>
              <a:ext uri="{FF2B5EF4-FFF2-40B4-BE49-F238E27FC236}">
                <a16:creationId xmlns:a16="http://schemas.microsoft.com/office/drawing/2014/main" id="{89FBB1E2-12B1-437A-B775-A089AB6A7C1F}"/>
              </a:ext>
            </a:extLst>
          </p:cNvPr>
          <p:cNvSpPr>
            <a:spLocks noGrp="1"/>
          </p:cNvSpPr>
          <p:nvPr>
            <p:ph sz="quarter" idx="10"/>
          </p:nvPr>
        </p:nvSpPr>
        <p:spPr>
          <a:xfrm>
            <a:off x="342900" y="3248025"/>
            <a:ext cx="2400300" cy="1501775"/>
          </a:xfrm>
        </p:spPr>
        <p:txBody>
          <a:bodyPr/>
          <a:lstStyle/>
          <a:p>
            <a:r>
              <a:rPr lang="en-US"/>
              <a:t>Beckham County Rural Water</a:t>
            </a:r>
          </a:p>
        </p:txBody>
      </p:sp>
      <p:sp>
        <p:nvSpPr>
          <p:cNvPr id="3" name="Content Placeholder 2">
            <a:extLst>
              <a:ext uri="{FF2B5EF4-FFF2-40B4-BE49-F238E27FC236}">
                <a16:creationId xmlns:a16="http://schemas.microsoft.com/office/drawing/2014/main" id="{F1577FC1-4D14-4F6F-90DC-071DD834FEA5}"/>
              </a:ext>
            </a:extLst>
          </p:cNvPr>
          <p:cNvSpPr>
            <a:spLocks noGrp="1"/>
          </p:cNvSpPr>
          <p:nvPr>
            <p:ph sz="quarter" idx="11"/>
          </p:nvPr>
        </p:nvSpPr>
        <p:spPr>
          <a:xfrm>
            <a:off x="3310759" y="268014"/>
            <a:ext cx="5691351" cy="4773886"/>
          </a:xfrm>
        </p:spPr>
        <p:txBody>
          <a:bodyPr>
            <a:noAutofit/>
          </a:bodyPr>
          <a:lstStyle/>
          <a:p>
            <a:r>
              <a:rPr lang="en-US" sz="1600"/>
              <a:t>Benefits: </a:t>
            </a:r>
          </a:p>
          <a:p>
            <a:pPr lvl="1"/>
            <a:r>
              <a:rPr lang="en-US" sz="1600"/>
              <a:t>Allowed Beckham to meet technical capacity needs</a:t>
            </a:r>
          </a:p>
          <a:p>
            <a:pPr lvl="1"/>
            <a:r>
              <a:rPr lang="en-US" sz="1600"/>
              <a:t>Cost-effective for Beckham County</a:t>
            </a:r>
          </a:p>
          <a:p>
            <a:pPr lvl="2"/>
            <a:r>
              <a:rPr lang="en-US" sz="1600"/>
              <a:t>Less expensive than hiring an operator and other necessary staff</a:t>
            </a:r>
          </a:p>
          <a:p>
            <a:r>
              <a:rPr lang="en-US" sz="1600"/>
              <a:t>Challenges:</a:t>
            </a:r>
          </a:p>
          <a:p>
            <a:pPr lvl="1"/>
            <a:r>
              <a:rPr lang="en-US" sz="1600"/>
              <a:t>Gaining community buy-in</a:t>
            </a:r>
          </a:p>
          <a:p>
            <a:r>
              <a:rPr lang="en-US" sz="1600"/>
              <a:t>Key Elements of Success:</a:t>
            </a:r>
          </a:p>
          <a:p>
            <a:pPr lvl="1"/>
            <a:r>
              <a:rPr lang="en-US" sz="1600"/>
              <a:t>The Board assessed their needs and sought contract support</a:t>
            </a:r>
          </a:p>
          <a:p>
            <a:pPr lvl="1"/>
            <a:r>
              <a:rPr lang="en-US" sz="1600"/>
              <a:t>Water Systems Management was able to provide a variety of support, including:</a:t>
            </a:r>
          </a:p>
          <a:p>
            <a:pPr lvl="2"/>
            <a:r>
              <a:rPr lang="en-US" sz="1600"/>
              <a:t>Maintaining infrastructure</a:t>
            </a:r>
          </a:p>
          <a:p>
            <a:pPr lvl="2"/>
            <a:r>
              <a:rPr lang="en-US" sz="1600"/>
              <a:t>Managing billing and accounting</a:t>
            </a:r>
          </a:p>
          <a:p>
            <a:pPr lvl="2"/>
            <a:r>
              <a:rPr lang="en-US" sz="1600"/>
              <a:t>Conducting O&amp;M activities</a:t>
            </a:r>
          </a:p>
          <a:p>
            <a:endParaRPr lang="en-US" sz="1600"/>
          </a:p>
        </p:txBody>
      </p:sp>
      <p:sp>
        <p:nvSpPr>
          <p:cNvPr id="4" name="Slide Number Placeholder 3">
            <a:extLst>
              <a:ext uri="{FF2B5EF4-FFF2-40B4-BE49-F238E27FC236}">
                <a16:creationId xmlns:a16="http://schemas.microsoft.com/office/drawing/2014/main" id="{D07BB68D-5214-489D-9E98-EDAD3E734525}"/>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1688481"/>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A75B7B1-8E20-4297-8F04-789B14F7F687}"/>
              </a:ext>
            </a:extLst>
          </p:cNvPr>
          <p:cNvSpPr>
            <a:spLocks noGrp="1"/>
          </p:cNvSpPr>
          <p:nvPr>
            <p:ph type="title"/>
          </p:nvPr>
        </p:nvSpPr>
        <p:spPr/>
        <p:txBody>
          <a:bodyPr/>
          <a:lstStyle/>
          <a:p>
            <a:r>
              <a:rPr lang="en-US"/>
              <a:t>Joint Power Agency</a:t>
            </a:r>
          </a:p>
        </p:txBody>
      </p:sp>
      <p:sp>
        <p:nvSpPr>
          <p:cNvPr id="3" name="Content Placeholder 2">
            <a:extLst>
              <a:ext uri="{FF2B5EF4-FFF2-40B4-BE49-F238E27FC236}">
                <a16:creationId xmlns:a16="http://schemas.microsoft.com/office/drawing/2014/main" id="{C283D141-E70D-485D-98AE-91E9BEDD19FB}"/>
              </a:ext>
            </a:extLst>
          </p:cNvPr>
          <p:cNvSpPr>
            <a:spLocks noGrp="1"/>
          </p:cNvSpPr>
          <p:nvPr>
            <p:ph sz="quarter" idx="11"/>
          </p:nvPr>
        </p:nvSpPr>
        <p:spPr>
          <a:xfrm>
            <a:off x="914400" y="1047750"/>
            <a:ext cx="3981450" cy="3422650"/>
          </a:xfrm>
        </p:spPr>
        <p:txBody>
          <a:bodyPr/>
          <a:lstStyle/>
          <a:p>
            <a:r>
              <a:rPr lang="en-US"/>
              <a:t>New entity is created to serve the water systems that formed it</a:t>
            </a:r>
          </a:p>
          <a:p>
            <a:pPr lvl="1"/>
            <a:r>
              <a:rPr lang="en-US"/>
              <a:t>Water systems share management, operators, facilities, or source water</a:t>
            </a:r>
          </a:p>
          <a:p>
            <a:endParaRPr lang="en-US"/>
          </a:p>
        </p:txBody>
      </p:sp>
      <p:sp>
        <p:nvSpPr>
          <p:cNvPr id="11" name="Content Placeholder 18">
            <a:extLst>
              <a:ext uri="{FF2B5EF4-FFF2-40B4-BE49-F238E27FC236}">
                <a16:creationId xmlns:a16="http://schemas.microsoft.com/office/drawing/2014/main" id="{0716B22B-CAB0-443C-A45F-6EF92E3C9D04}"/>
              </a:ext>
            </a:extLst>
          </p:cNvPr>
          <p:cNvSpPr>
            <a:spLocks noGrp="1"/>
          </p:cNvSpPr>
          <p:nvPr>
            <p:ph sz="quarter" idx="12"/>
          </p:nvPr>
        </p:nvSpPr>
        <p:spPr>
          <a:xfrm>
            <a:off x="5004370" y="460734"/>
            <a:ext cx="3840480" cy="384048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sz="1600" b="1"/>
              <a:t>Example</a:t>
            </a:r>
          </a:p>
          <a:p>
            <a:r>
              <a:rPr lang="en-US" sz="1600"/>
              <a:t>Eleven water systems in Texas faced over-pumping of the Edwards Aquifer. The Texas Water Development Board encouraged the water systems to form the Canyon Regional Water Authority (CRWA) to manage water use and plan for long-term sustainability.</a:t>
            </a:r>
          </a:p>
        </p:txBody>
      </p:sp>
      <p:sp>
        <p:nvSpPr>
          <p:cNvPr id="4" name="Slide Number Placeholder 3">
            <a:extLst>
              <a:ext uri="{FF2B5EF4-FFF2-40B4-BE49-F238E27FC236}">
                <a16:creationId xmlns:a16="http://schemas.microsoft.com/office/drawing/2014/main" id="{C275C559-934E-412E-AE95-BC1D363FEBE1}"/>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562572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uiExpand="1" build="p" animBg="1"/>
    </p:bldLst>
  </p:timing>
</p:sld>
</file>

<file path=ppt/slides/slide4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DB44FD-1686-47BE-A63D-C45B107A9A91}"/>
              </a:ext>
            </a:extLst>
          </p:cNvPr>
          <p:cNvSpPr>
            <a:spLocks noGrp="1"/>
          </p:cNvSpPr>
          <p:nvPr>
            <p:ph type="title"/>
          </p:nvPr>
        </p:nvSpPr>
        <p:spPr/>
        <p:txBody>
          <a:bodyPr vert="horz" lIns="91440" tIns="45720" rIns="91440" bIns="45720" rtlCol="0" anchor="ctr">
            <a:normAutofit/>
          </a:bodyPr>
          <a:lstStyle/>
          <a:p>
            <a:pPr algn="l">
              <a:lnSpc>
                <a:spcPct val="90000"/>
              </a:lnSpc>
            </a:pPr>
            <a:r>
              <a:rPr lang="en-US" sz="3300">
                <a:solidFill>
                  <a:schemeClr val="tx1"/>
                </a:solidFill>
              </a:rPr>
              <a:t>Lower Rio Grande Public Water Works Authority (LRGPWWA) Case Study</a:t>
            </a:r>
            <a:endParaRPr lang="en-US" sz="3300" kern="1200">
              <a:solidFill>
                <a:schemeClr val="tx1"/>
              </a:solidFill>
              <a:latin typeface="+mj-lt"/>
              <a:ea typeface="+mj-ea"/>
              <a:cs typeface="+mj-cs"/>
            </a:endParaRPr>
          </a:p>
        </p:txBody>
      </p:sp>
      <p:sp>
        <p:nvSpPr>
          <p:cNvPr id="6" name="Slide Number Placeholder 3">
            <a:extLst>
              <a:ext uri="{FF2B5EF4-FFF2-40B4-BE49-F238E27FC236}">
                <a16:creationId xmlns:a16="http://schemas.microsoft.com/office/drawing/2014/main" id="{7DCD47D4-2C2F-444D-A03F-B754C7C3C645}"/>
              </a:ext>
            </a:extLst>
          </p:cNvPr>
          <p:cNvSpPr txBox="1">
            <a:spLocks/>
          </p:cNvSpPr>
          <p:nvPr/>
        </p:nvSpPr>
        <p:spPr>
          <a:xfrm>
            <a:off x="102540" y="4767263"/>
            <a:ext cx="651562" cy="2746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43</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55218026"/>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3B9E2F-29D9-42BD-B31B-77E19AFD60C5}"/>
              </a:ext>
            </a:extLst>
          </p:cNvPr>
          <p:cNvSpPr>
            <a:spLocks noGrp="1"/>
          </p:cNvSpPr>
          <p:nvPr>
            <p:ph type="title"/>
          </p:nvPr>
        </p:nvSpPr>
        <p:spPr/>
        <p:txBody>
          <a:bodyPr/>
          <a:lstStyle/>
          <a:p>
            <a:r>
              <a:rPr lang="en-US"/>
              <a:t>LRGPWWA</a:t>
            </a:r>
          </a:p>
        </p:txBody>
      </p:sp>
      <p:sp>
        <p:nvSpPr>
          <p:cNvPr id="3" name="Content Placeholder 2">
            <a:extLst>
              <a:ext uri="{FF2B5EF4-FFF2-40B4-BE49-F238E27FC236}">
                <a16:creationId xmlns:a16="http://schemas.microsoft.com/office/drawing/2014/main" id="{DCBB3479-BEAE-4D2A-84B2-D05AA0B6FE93}"/>
              </a:ext>
            </a:extLst>
          </p:cNvPr>
          <p:cNvSpPr>
            <a:spLocks noGrp="1"/>
          </p:cNvSpPr>
          <p:nvPr>
            <p:ph idx="1"/>
          </p:nvPr>
        </p:nvSpPr>
        <p:spPr/>
        <p:txBody>
          <a:bodyPr>
            <a:normAutofit/>
          </a:bodyPr>
          <a:lstStyle/>
          <a:p>
            <a:pPr lvl="1"/>
            <a:r>
              <a:rPr lang="en-US"/>
              <a:t>Five mutual domestic water associations began meeting regularly to discuss regional challenges and efforts (informal cooperation)</a:t>
            </a:r>
          </a:p>
          <a:p>
            <a:pPr lvl="2"/>
            <a:r>
              <a:rPr lang="en-US"/>
              <a:t>Regular meetings helped build relationships and the associations began to discuss opportunities to partner</a:t>
            </a:r>
          </a:p>
          <a:p>
            <a:pPr lvl="2"/>
            <a:r>
              <a:rPr lang="en-US"/>
              <a:t>Built a foundation of trust between the partners, lowering the perceived risk for partners involved</a:t>
            </a:r>
          </a:p>
          <a:p>
            <a:pPr lvl="1"/>
            <a:r>
              <a:rPr lang="en-US"/>
              <a:t>Eventually, created a Joint Power Agency</a:t>
            </a:r>
          </a:p>
          <a:p>
            <a:pPr lvl="1"/>
            <a:endParaRPr lang="en-US"/>
          </a:p>
          <a:p>
            <a:endParaRPr lang="en-US"/>
          </a:p>
        </p:txBody>
      </p:sp>
      <p:sp>
        <p:nvSpPr>
          <p:cNvPr id="4" name="Slide Number Placeholder 3">
            <a:extLst>
              <a:ext uri="{FF2B5EF4-FFF2-40B4-BE49-F238E27FC236}">
                <a16:creationId xmlns:a16="http://schemas.microsoft.com/office/drawing/2014/main" id="{9DFB3C30-8048-488C-977B-474BC7D0F89C}"/>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51962695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3B9E2F-29D9-42BD-B31B-77E19AFD60C5}"/>
              </a:ext>
            </a:extLst>
          </p:cNvPr>
          <p:cNvSpPr>
            <a:spLocks noGrp="1"/>
          </p:cNvSpPr>
          <p:nvPr>
            <p:ph type="title"/>
          </p:nvPr>
        </p:nvSpPr>
        <p:spPr/>
        <p:txBody>
          <a:bodyPr/>
          <a:lstStyle/>
          <a:p>
            <a:r>
              <a:rPr lang="en-US"/>
              <a:t>LRGPWWA</a:t>
            </a:r>
          </a:p>
        </p:txBody>
      </p:sp>
      <p:sp>
        <p:nvSpPr>
          <p:cNvPr id="3" name="Content Placeholder 2">
            <a:extLst>
              <a:ext uri="{FF2B5EF4-FFF2-40B4-BE49-F238E27FC236}">
                <a16:creationId xmlns:a16="http://schemas.microsoft.com/office/drawing/2014/main" id="{DCBB3479-BEAE-4D2A-84B2-D05AA0B6FE93}"/>
              </a:ext>
            </a:extLst>
          </p:cNvPr>
          <p:cNvSpPr>
            <a:spLocks noGrp="1"/>
          </p:cNvSpPr>
          <p:nvPr>
            <p:ph idx="1"/>
          </p:nvPr>
        </p:nvSpPr>
        <p:spPr/>
        <p:txBody>
          <a:bodyPr/>
          <a:lstStyle/>
          <a:p>
            <a:pPr marL="1588" lvl="1" indent="0">
              <a:buNone/>
            </a:pPr>
            <a:r>
              <a:rPr lang="en-US" b="1"/>
              <a:t>Timeline</a:t>
            </a:r>
          </a:p>
          <a:p>
            <a:pPr lvl="1"/>
            <a:r>
              <a:rPr lang="en-US"/>
              <a:t>2005: Memorandum of Understanding between four original mutual domestic water associations</a:t>
            </a:r>
          </a:p>
          <a:p>
            <a:pPr lvl="1"/>
            <a:r>
              <a:rPr lang="en-US"/>
              <a:t>2009: New Mexico passed House Bill 185, creating the LRGPWWA and giving them legal standing to discuss mergers</a:t>
            </a:r>
          </a:p>
          <a:p>
            <a:pPr lvl="1"/>
            <a:r>
              <a:rPr lang="en-US"/>
              <a:t>2016: Four additional domestic water associations joined the Authority</a:t>
            </a:r>
          </a:p>
          <a:p>
            <a:endParaRPr lang="en-US"/>
          </a:p>
        </p:txBody>
      </p:sp>
      <p:sp>
        <p:nvSpPr>
          <p:cNvPr id="4" name="Slide Number Placeholder 3">
            <a:extLst>
              <a:ext uri="{FF2B5EF4-FFF2-40B4-BE49-F238E27FC236}">
                <a16:creationId xmlns:a16="http://schemas.microsoft.com/office/drawing/2014/main" id="{E4602FB3-C369-4A89-8605-7CA950C68A7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907253362"/>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8">
            <a:extLst>
              <a:ext uri="{FF2B5EF4-FFF2-40B4-BE49-F238E27FC236}">
                <a16:creationId xmlns:a16="http://schemas.microsoft.com/office/drawing/2014/main" id="{9D114FFD-6E00-4995-B7F0-DD1E1AF200AA}"/>
              </a:ext>
            </a:extLst>
          </p:cNvPr>
          <p:cNvSpPr>
            <a:spLocks noGrp="1"/>
          </p:cNvSpPr>
          <p:nvPr>
            <p:ph type="title"/>
          </p:nvPr>
        </p:nvSpPr>
        <p:spPr/>
        <p:txBody>
          <a:bodyPr/>
          <a:lstStyle/>
          <a:p>
            <a:r>
              <a:rPr lang="en-US"/>
              <a:t>Case Study Summary</a:t>
            </a:r>
          </a:p>
        </p:txBody>
      </p:sp>
      <p:sp>
        <p:nvSpPr>
          <p:cNvPr id="10" name="Content Placeholder 9">
            <a:extLst>
              <a:ext uri="{FF2B5EF4-FFF2-40B4-BE49-F238E27FC236}">
                <a16:creationId xmlns:a16="http://schemas.microsoft.com/office/drawing/2014/main" id="{BB788F26-B54B-4F68-9C9C-DDBB03A347B7}"/>
              </a:ext>
            </a:extLst>
          </p:cNvPr>
          <p:cNvSpPr>
            <a:spLocks noGrp="1"/>
          </p:cNvSpPr>
          <p:nvPr>
            <p:ph sz="quarter" idx="10"/>
          </p:nvPr>
        </p:nvSpPr>
        <p:spPr/>
        <p:txBody>
          <a:bodyPr/>
          <a:lstStyle/>
          <a:p>
            <a:r>
              <a:rPr lang="en-US"/>
              <a:t>LRGPWWA</a:t>
            </a:r>
          </a:p>
        </p:txBody>
      </p:sp>
      <p:sp>
        <p:nvSpPr>
          <p:cNvPr id="3" name="Slide Number Placeholder 2">
            <a:extLst>
              <a:ext uri="{FF2B5EF4-FFF2-40B4-BE49-F238E27FC236}">
                <a16:creationId xmlns:a16="http://schemas.microsoft.com/office/drawing/2014/main" id="{27BABFAC-235B-4E33-994F-5606230B197D}"/>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2" name="Content Placeholder 1">
            <a:extLst>
              <a:ext uri="{FF2B5EF4-FFF2-40B4-BE49-F238E27FC236}">
                <a16:creationId xmlns:a16="http://schemas.microsoft.com/office/drawing/2014/main" id="{39113C9A-A4D4-4906-9851-3450367E69C6}"/>
              </a:ext>
            </a:extLst>
          </p:cNvPr>
          <p:cNvSpPr>
            <a:spLocks noGrp="1"/>
          </p:cNvSpPr>
          <p:nvPr>
            <p:ph sz="quarter" idx="11"/>
          </p:nvPr>
        </p:nvSpPr>
        <p:spPr>
          <a:xfrm>
            <a:off x="3279227" y="236484"/>
            <a:ext cx="5691351" cy="4852714"/>
          </a:xfrm>
        </p:spPr>
        <p:txBody>
          <a:bodyPr>
            <a:noAutofit/>
          </a:bodyPr>
          <a:lstStyle/>
          <a:p>
            <a:r>
              <a:rPr lang="en-US" sz="1600"/>
              <a:t>Benefits: </a:t>
            </a:r>
          </a:p>
          <a:p>
            <a:pPr lvl="1"/>
            <a:r>
              <a:rPr lang="en-US" sz="1600"/>
              <a:t>Solved issues with strained water rights </a:t>
            </a:r>
          </a:p>
          <a:p>
            <a:pPr lvl="1"/>
            <a:r>
              <a:rPr lang="en-US" sz="1600"/>
              <a:t>Fixed compliance issues at two water systems regarding the Arsenic standard</a:t>
            </a:r>
          </a:p>
          <a:p>
            <a:pPr lvl="1"/>
            <a:r>
              <a:rPr lang="en-US" sz="1600"/>
              <a:t>Larger pool of resources and increased cost-efficiency</a:t>
            </a:r>
          </a:p>
          <a:p>
            <a:pPr lvl="1"/>
            <a:r>
              <a:rPr lang="en-US" sz="1600"/>
              <a:t>Better planning abilities</a:t>
            </a:r>
          </a:p>
          <a:p>
            <a:pPr lvl="1"/>
            <a:r>
              <a:rPr lang="en-US" sz="1600"/>
              <a:t>Lower rates for customers</a:t>
            </a:r>
          </a:p>
          <a:p>
            <a:r>
              <a:rPr lang="en-US" sz="1600"/>
              <a:t>Challenges:</a:t>
            </a:r>
          </a:p>
          <a:p>
            <a:pPr lvl="1"/>
            <a:r>
              <a:rPr lang="en-US" sz="1600"/>
              <a:t>Joint Power Agency not allowed in New Mexico</a:t>
            </a:r>
          </a:p>
          <a:p>
            <a:pPr lvl="1"/>
            <a:r>
              <a:rPr lang="en-US" sz="1600"/>
              <a:t>Needed a plan to implement merging the water systems</a:t>
            </a:r>
          </a:p>
          <a:p>
            <a:r>
              <a:rPr lang="en-US" sz="1600"/>
              <a:t>Key Elements of Success:</a:t>
            </a:r>
          </a:p>
          <a:p>
            <a:pPr lvl="1"/>
            <a:r>
              <a:rPr lang="en-US" sz="1600"/>
              <a:t>Built off informal relationship created in 2005</a:t>
            </a:r>
          </a:p>
          <a:p>
            <a:pPr lvl="1"/>
            <a:r>
              <a:rPr lang="en-US" sz="1600"/>
              <a:t>Partnered with the New Mexico Office of the State Engineer to establish the Authority’s service area</a:t>
            </a:r>
          </a:p>
        </p:txBody>
      </p:sp>
    </p:spTree>
    <p:extLst>
      <p:ext uri="{BB962C8B-B14F-4D97-AF65-F5344CB8AC3E}">
        <p14:creationId xmlns:p14="http://schemas.microsoft.com/office/powerpoint/2010/main" val="3165555365"/>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2463B02-EDBE-49DD-AFD6-744DC3EBC0D7}"/>
              </a:ext>
            </a:extLst>
          </p:cNvPr>
          <p:cNvSpPr>
            <a:spLocks noGrp="1"/>
          </p:cNvSpPr>
          <p:nvPr>
            <p:ph type="title"/>
          </p:nvPr>
        </p:nvSpPr>
        <p:spPr/>
        <p:txBody>
          <a:bodyPr/>
          <a:lstStyle/>
          <a:p>
            <a:r>
              <a:rPr lang="en-US"/>
              <a:t>Ownership Transfer</a:t>
            </a:r>
          </a:p>
        </p:txBody>
      </p:sp>
      <p:sp>
        <p:nvSpPr>
          <p:cNvPr id="3" name="Content Placeholder 2">
            <a:extLst>
              <a:ext uri="{FF2B5EF4-FFF2-40B4-BE49-F238E27FC236}">
                <a16:creationId xmlns:a16="http://schemas.microsoft.com/office/drawing/2014/main" id="{72BD8FCB-4B6E-418C-966C-AF00B18878AE}"/>
              </a:ext>
            </a:extLst>
          </p:cNvPr>
          <p:cNvSpPr>
            <a:spLocks noGrp="1"/>
          </p:cNvSpPr>
          <p:nvPr>
            <p:ph sz="quarter" idx="11"/>
          </p:nvPr>
        </p:nvSpPr>
        <p:spPr>
          <a:xfrm>
            <a:off x="914400" y="1047750"/>
            <a:ext cx="3924300" cy="3422650"/>
          </a:xfrm>
        </p:spPr>
        <p:txBody>
          <a:bodyPr/>
          <a:lstStyle/>
          <a:p>
            <a:r>
              <a:rPr lang="en-US"/>
              <a:t>Merger or mutual transfer of an existing entity or newly created entity</a:t>
            </a:r>
          </a:p>
          <a:p>
            <a:pPr lvl="1"/>
            <a:r>
              <a:rPr lang="en-US"/>
              <a:t>One water system acquiring another</a:t>
            </a:r>
          </a:p>
          <a:p>
            <a:pPr lvl="1"/>
            <a:r>
              <a:rPr lang="en-US"/>
              <a:t>One water system formally connecting to another through a physical, financial, and managerial connection</a:t>
            </a:r>
          </a:p>
          <a:p>
            <a:endParaRPr lang="en-US"/>
          </a:p>
          <a:p>
            <a:endParaRPr lang="en-US"/>
          </a:p>
        </p:txBody>
      </p:sp>
      <p:sp>
        <p:nvSpPr>
          <p:cNvPr id="17" name="Content Placeholder 18">
            <a:extLst>
              <a:ext uri="{FF2B5EF4-FFF2-40B4-BE49-F238E27FC236}">
                <a16:creationId xmlns:a16="http://schemas.microsoft.com/office/drawing/2014/main" id="{F88C7AC9-A56D-43D2-B475-29F5DDC20B0E}"/>
              </a:ext>
            </a:extLst>
          </p:cNvPr>
          <p:cNvSpPr>
            <a:spLocks noGrp="1"/>
          </p:cNvSpPr>
          <p:nvPr>
            <p:ph sz="quarter" idx="12"/>
          </p:nvPr>
        </p:nvSpPr>
        <p:spPr>
          <a:xfrm>
            <a:off x="5034594" y="460734"/>
            <a:ext cx="3840480" cy="3840480"/>
          </a:xfrm>
          <a:prstGeom prst="ellipse">
            <a:avLst/>
          </a:prstGeom>
          <a:solidFill>
            <a:schemeClr val="accent5"/>
          </a:solidFill>
          <a:ln>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noAutofit/>
          </a:bodyPr>
          <a:lstStyle/>
          <a:p>
            <a:r>
              <a:rPr lang="en-US" sz="1600" b="1"/>
              <a:t>Example</a:t>
            </a:r>
          </a:p>
          <a:p>
            <a:r>
              <a:rPr lang="en-US" sz="1600"/>
              <a:t>Isle of Pines water system, located in South Carolina, suffered from a poor-quality ground water source, an untrained operator, and frequent distribution line breaks. The neighboring Town of Chapin extended drinking water service to Isle of Pines and assumed ownership of the water system.</a:t>
            </a:r>
          </a:p>
        </p:txBody>
      </p:sp>
      <p:sp>
        <p:nvSpPr>
          <p:cNvPr id="4" name="Slide Number Placeholder 3">
            <a:extLst>
              <a:ext uri="{FF2B5EF4-FFF2-40B4-BE49-F238E27FC236}">
                <a16:creationId xmlns:a16="http://schemas.microsoft.com/office/drawing/2014/main" id="{F1136210-F8EE-4419-9231-0D3500E9C27A}"/>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607518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7">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7">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build="p" animBg="1"/>
    </p:bldLst>
  </p:timing>
</p:sld>
</file>

<file path=ppt/slides/slide4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8DB44FD-1686-47BE-A63D-C45B107A9A91}"/>
              </a:ext>
            </a:extLst>
          </p:cNvPr>
          <p:cNvSpPr>
            <a:spLocks noGrp="1"/>
          </p:cNvSpPr>
          <p:nvPr>
            <p:ph type="title"/>
          </p:nvPr>
        </p:nvSpPr>
        <p:spPr/>
        <p:txBody>
          <a:bodyPr vert="horz" lIns="91440" tIns="45720" rIns="91440" bIns="45720" rtlCol="0" anchor="ctr">
            <a:normAutofit/>
          </a:bodyPr>
          <a:lstStyle/>
          <a:p>
            <a:pPr algn="l">
              <a:lnSpc>
                <a:spcPct val="90000"/>
              </a:lnSpc>
            </a:pPr>
            <a:r>
              <a:rPr lang="en-US">
                <a:solidFill>
                  <a:schemeClr val="tx1"/>
                </a:solidFill>
              </a:rPr>
              <a:t>Vinton and Jackson County Case Study</a:t>
            </a:r>
            <a:endParaRPr lang="en-US" kern="1200">
              <a:solidFill>
                <a:schemeClr val="tx1"/>
              </a:solidFill>
              <a:latin typeface="+mj-lt"/>
              <a:ea typeface="+mj-ea"/>
              <a:cs typeface="+mj-cs"/>
            </a:endParaRPr>
          </a:p>
        </p:txBody>
      </p:sp>
      <p:sp>
        <p:nvSpPr>
          <p:cNvPr id="6" name="Slide Number Placeholder 3">
            <a:extLst>
              <a:ext uri="{FF2B5EF4-FFF2-40B4-BE49-F238E27FC236}">
                <a16:creationId xmlns:a16="http://schemas.microsoft.com/office/drawing/2014/main" id="{7B70D266-799E-42AA-8877-A926E9544D85}"/>
              </a:ext>
            </a:extLst>
          </p:cNvPr>
          <p:cNvSpPr txBox="1">
            <a:spLocks/>
          </p:cNvSpPr>
          <p:nvPr/>
        </p:nvSpPr>
        <p:spPr>
          <a:xfrm>
            <a:off x="102540" y="4767263"/>
            <a:ext cx="651562" cy="274637"/>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48</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22398915"/>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914DE560-DDF3-4158-8B33-73B3736DC64D}"/>
              </a:ext>
            </a:extLst>
          </p:cNvPr>
          <p:cNvSpPr>
            <a:spLocks noGrp="1"/>
          </p:cNvSpPr>
          <p:nvPr>
            <p:ph type="title"/>
          </p:nvPr>
        </p:nvSpPr>
        <p:spPr/>
        <p:txBody>
          <a:bodyPr/>
          <a:lstStyle/>
          <a:p>
            <a:r>
              <a:rPr lang="en-US"/>
              <a:t>Vinton and Jackson County</a:t>
            </a:r>
          </a:p>
        </p:txBody>
      </p:sp>
      <p:sp>
        <p:nvSpPr>
          <p:cNvPr id="5" name="Content Placeholder 4">
            <a:extLst>
              <a:ext uri="{FF2B5EF4-FFF2-40B4-BE49-F238E27FC236}">
                <a16:creationId xmlns:a16="http://schemas.microsoft.com/office/drawing/2014/main" id="{65852318-0F9E-40EB-A536-652162608A43}"/>
              </a:ext>
            </a:extLst>
          </p:cNvPr>
          <p:cNvSpPr>
            <a:spLocks noGrp="1"/>
          </p:cNvSpPr>
          <p:nvPr>
            <p:ph idx="1"/>
          </p:nvPr>
        </p:nvSpPr>
        <p:spPr/>
        <p:txBody>
          <a:bodyPr/>
          <a:lstStyle/>
          <a:p>
            <a:pPr lvl="1"/>
            <a:r>
              <a:rPr lang="en-US"/>
              <a:t>Two water systems in rural southeastern Ohio</a:t>
            </a:r>
          </a:p>
          <a:p>
            <a:pPr lvl="1"/>
            <a:r>
              <a:rPr lang="en-US"/>
              <a:t>Vinton County faced challenges meeting TMF capacity, including concerns with:</a:t>
            </a:r>
          </a:p>
          <a:p>
            <a:pPr lvl="2"/>
            <a:r>
              <a:rPr lang="en-US"/>
              <a:t>Source water quality</a:t>
            </a:r>
          </a:p>
          <a:p>
            <a:pPr lvl="2"/>
            <a:r>
              <a:rPr lang="en-US"/>
              <a:t>Low revenue streams</a:t>
            </a:r>
          </a:p>
          <a:p>
            <a:pPr lvl="2"/>
            <a:r>
              <a:rPr lang="en-US"/>
              <a:t>Inability to maintain a certified operator</a:t>
            </a:r>
          </a:p>
          <a:p>
            <a:endParaRPr lang="en-US"/>
          </a:p>
        </p:txBody>
      </p:sp>
      <p:sp>
        <p:nvSpPr>
          <p:cNvPr id="2" name="Slide Number Placeholder 1">
            <a:extLst>
              <a:ext uri="{FF2B5EF4-FFF2-40B4-BE49-F238E27FC236}">
                <a16:creationId xmlns:a16="http://schemas.microsoft.com/office/drawing/2014/main" id="{0D69D7AF-1C99-414B-8F85-9265D3E149CC}"/>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49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44335817"/>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A27C9C-47E9-41FD-80E3-D9609EEB704E}"/>
              </a:ext>
            </a:extLst>
          </p:cNvPr>
          <p:cNvSpPr>
            <a:spLocks noGrp="1"/>
          </p:cNvSpPr>
          <p:nvPr>
            <p:ph type="title"/>
          </p:nvPr>
        </p:nvSpPr>
        <p:spPr>
          <a:xfrm>
            <a:off x="914399" y="128964"/>
            <a:ext cx="6737985" cy="758952"/>
          </a:xfrm>
        </p:spPr>
        <p:txBody>
          <a:bodyPr>
            <a:normAutofit fontScale="90000"/>
          </a:bodyPr>
          <a:lstStyle/>
          <a:p>
            <a:r>
              <a:rPr lang="en-US"/>
              <a:t>What Are Water System Partnerships?</a:t>
            </a:r>
          </a:p>
        </p:txBody>
      </p:sp>
      <p:sp>
        <p:nvSpPr>
          <p:cNvPr id="3" name="Content Placeholder 2">
            <a:extLst>
              <a:ext uri="{FF2B5EF4-FFF2-40B4-BE49-F238E27FC236}">
                <a16:creationId xmlns:a16="http://schemas.microsoft.com/office/drawing/2014/main" id="{505189FB-A2C8-4AC6-B1FC-F25C0872E9B1}"/>
              </a:ext>
            </a:extLst>
          </p:cNvPr>
          <p:cNvSpPr>
            <a:spLocks noGrp="1"/>
          </p:cNvSpPr>
          <p:nvPr>
            <p:ph idx="1"/>
          </p:nvPr>
        </p:nvSpPr>
        <p:spPr/>
        <p:txBody>
          <a:bodyPr/>
          <a:lstStyle/>
          <a:p>
            <a:pPr lvl="1"/>
            <a:r>
              <a:rPr lang="en-US"/>
              <a:t>Any informal or formal relationship or agreement that water systems engage in</a:t>
            </a:r>
          </a:p>
          <a:p>
            <a:pPr lvl="1"/>
            <a:r>
              <a:rPr lang="en-US"/>
              <a:t>They can:</a:t>
            </a:r>
          </a:p>
          <a:p>
            <a:pPr lvl="2"/>
            <a:r>
              <a:rPr lang="en-US" b="1"/>
              <a:t>Assist</a:t>
            </a:r>
            <a:r>
              <a:rPr lang="en-US"/>
              <a:t> small and mid-size water systems in overcoming unique challenges</a:t>
            </a:r>
          </a:p>
          <a:p>
            <a:pPr lvl="2"/>
            <a:r>
              <a:rPr lang="en-US" b="1"/>
              <a:t>Build</a:t>
            </a:r>
            <a:r>
              <a:rPr lang="en-US"/>
              <a:t> TMF capacity for water systems</a:t>
            </a:r>
          </a:p>
          <a:p>
            <a:pPr lvl="2"/>
            <a:r>
              <a:rPr lang="en-US" b="1"/>
              <a:t>Provide</a:t>
            </a:r>
            <a:r>
              <a:rPr lang="en-US"/>
              <a:t> a wide range of opportunities for water systems to work together</a:t>
            </a:r>
          </a:p>
        </p:txBody>
      </p:sp>
      <p:sp>
        <p:nvSpPr>
          <p:cNvPr id="4" name="Slide Number Placeholder 3">
            <a:extLst>
              <a:ext uri="{FF2B5EF4-FFF2-40B4-BE49-F238E27FC236}">
                <a16:creationId xmlns:a16="http://schemas.microsoft.com/office/drawing/2014/main" id="{5F9FA850-0594-498F-9B50-5EB4F6E526A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pic>
        <p:nvPicPr>
          <p:cNvPr id="5" name="Picture 4">
            <a:extLst>
              <a:ext uri="{FF2B5EF4-FFF2-40B4-BE49-F238E27FC236}">
                <a16:creationId xmlns:a16="http://schemas.microsoft.com/office/drawing/2014/main" id="{5328D977-2821-4DC9-B35E-07D6F03D2D4A}"/>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7652385" y="0"/>
            <a:ext cx="714375" cy="714375"/>
          </a:xfrm>
          <a:prstGeom prst="rect">
            <a:avLst/>
          </a:prstGeom>
        </p:spPr>
      </p:pic>
    </p:spTree>
    <p:extLst>
      <p:ext uri="{BB962C8B-B14F-4D97-AF65-F5344CB8AC3E}">
        <p14:creationId xmlns:p14="http://schemas.microsoft.com/office/powerpoint/2010/main" val="42497593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Vinton and Jackson County</a:t>
            </a:r>
          </a:p>
        </p:txBody>
      </p:sp>
      <p:sp>
        <p:nvSpPr>
          <p:cNvPr id="8" name="Text Placeholder 7">
            <a:extLst>
              <a:ext uri="{FF2B5EF4-FFF2-40B4-BE49-F238E27FC236}">
                <a16:creationId xmlns:a16="http://schemas.microsoft.com/office/drawing/2014/main" id="{E4AA829B-B74B-4FA8-A469-6579555C8664}"/>
              </a:ext>
            </a:extLst>
          </p:cNvPr>
          <p:cNvSpPr>
            <a:spLocks noGrp="1"/>
          </p:cNvSpPr>
          <p:nvPr>
            <p:ph idx="1"/>
          </p:nvPr>
        </p:nvSpPr>
        <p:spPr/>
        <p:txBody>
          <a:bodyPr>
            <a:normAutofit/>
          </a:bodyPr>
          <a:lstStyle/>
          <a:p>
            <a:pPr lvl="1"/>
            <a:r>
              <a:rPr lang="en-US"/>
              <a:t>Vinton and Jackson County engaged in multiple partnership activities over time to meet capacity needs</a:t>
            </a:r>
          </a:p>
          <a:p>
            <a:pPr lvl="1"/>
            <a:r>
              <a:rPr lang="en-US"/>
              <a:t>Partnership began with informal cooperation</a:t>
            </a:r>
          </a:p>
          <a:p>
            <a:pPr lvl="2"/>
            <a:r>
              <a:rPr lang="en-US"/>
              <a:t>Jackson County provided used office equipment when Vinton County Water was formed</a:t>
            </a:r>
          </a:p>
          <a:p>
            <a:pPr lvl="1"/>
            <a:r>
              <a:rPr lang="en-US"/>
              <a:t>Partnership ultimately led to ownership transfer</a:t>
            </a:r>
          </a:p>
        </p:txBody>
      </p:sp>
      <p:sp>
        <p:nvSpPr>
          <p:cNvPr id="3" name="Slide Number Placeholder 2">
            <a:extLst>
              <a:ext uri="{FF2B5EF4-FFF2-40B4-BE49-F238E27FC236}">
                <a16:creationId xmlns:a16="http://schemas.microsoft.com/office/drawing/2014/main" id="{506ACEBD-01BE-4BAB-89E1-692F00E646F5}"/>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2216691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C3AFD02-4D07-46B4-92B6-89F95CAB2C30}"/>
              </a:ext>
            </a:extLst>
          </p:cNvPr>
          <p:cNvSpPr>
            <a:spLocks noGrp="1"/>
          </p:cNvSpPr>
          <p:nvPr>
            <p:ph type="title"/>
          </p:nvPr>
        </p:nvSpPr>
        <p:spPr/>
        <p:txBody>
          <a:bodyPr/>
          <a:lstStyle/>
          <a:p>
            <a:r>
              <a:rPr lang="en-US"/>
              <a:t>Vinton and Jackson County</a:t>
            </a:r>
          </a:p>
        </p:txBody>
      </p:sp>
      <p:sp>
        <p:nvSpPr>
          <p:cNvPr id="5" name="Content Placeholder 4">
            <a:extLst>
              <a:ext uri="{FF2B5EF4-FFF2-40B4-BE49-F238E27FC236}">
                <a16:creationId xmlns:a16="http://schemas.microsoft.com/office/drawing/2014/main" id="{5CCC11EC-1229-4CF1-A600-9DDACFEAD192}"/>
              </a:ext>
            </a:extLst>
          </p:cNvPr>
          <p:cNvSpPr>
            <a:spLocks noGrp="1"/>
          </p:cNvSpPr>
          <p:nvPr>
            <p:ph idx="1"/>
          </p:nvPr>
        </p:nvSpPr>
        <p:spPr/>
        <p:txBody>
          <a:bodyPr/>
          <a:lstStyle/>
          <a:p>
            <a:r>
              <a:rPr lang="en-US"/>
              <a:t>Timeline</a:t>
            </a:r>
          </a:p>
          <a:p>
            <a:pPr lvl="1"/>
            <a:r>
              <a:rPr lang="en-US"/>
              <a:t>2005: Vinton County Water was fined for non-compliance with the DBPRs</a:t>
            </a:r>
          </a:p>
          <a:p>
            <a:pPr lvl="1"/>
            <a:r>
              <a:rPr lang="en-US"/>
              <a:t>2007: Vinton County Water’s certified operator quit </a:t>
            </a:r>
          </a:p>
          <a:p>
            <a:pPr lvl="1"/>
            <a:r>
              <a:rPr lang="en-US"/>
              <a:t>2008: Vinton County Water hired Jackson County to take over operating the water system</a:t>
            </a:r>
          </a:p>
          <a:p>
            <a:pPr lvl="1"/>
            <a:r>
              <a:rPr lang="en-US"/>
              <a:t>2009: Vinton County Water sold the water system to Jackson County Water</a:t>
            </a:r>
          </a:p>
          <a:p>
            <a:endParaRPr lang="en-US"/>
          </a:p>
        </p:txBody>
      </p:sp>
      <p:sp>
        <p:nvSpPr>
          <p:cNvPr id="4" name="Slide Number Placeholder 3">
            <a:extLst>
              <a:ext uri="{FF2B5EF4-FFF2-40B4-BE49-F238E27FC236}">
                <a16:creationId xmlns:a16="http://schemas.microsoft.com/office/drawing/2014/main" id="{5D557DB8-506A-4016-A0A6-D30407FC2922}"/>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83193546"/>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Case Study Summary</a:t>
            </a:r>
          </a:p>
        </p:txBody>
      </p:sp>
      <p:sp>
        <p:nvSpPr>
          <p:cNvPr id="8" name="Content Placeholder 7">
            <a:extLst>
              <a:ext uri="{FF2B5EF4-FFF2-40B4-BE49-F238E27FC236}">
                <a16:creationId xmlns:a16="http://schemas.microsoft.com/office/drawing/2014/main" id="{8CE34ACB-BF31-4D12-95B2-12BF8C639C8B}"/>
              </a:ext>
            </a:extLst>
          </p:cNvPr>
          <p:cNvSpPr>
            <a:spLocks noGrp="1"/>
          </p:cNvSpPr>
          <p:nvPr>
            <p:ph sz="quarter" idx="10"/>
          </p:nvPr>
        </p:nvSpPr>
        <p:spPr>
          <a:xfrm>
            <a:off x="342900" y="3248025"/>
            <a:ext cx="2400300" cy="1501775"/>
          </a:xfrm>
        </p:spPr>
        <p:txBody>
          <a:bodyPr/>
          <a:lstStyle/>
          <a:p>
            <a:r>
              <a:rPr lang="en-US"/>
              <a:t>Vinton and Jackson County</a:t>
            </a:r>
          </a:p>
          <a:p>
            <a:endParaRPr lang="en-US"/>
          </a:p>
        </p:txBody>
      </p:sp>
      <p:sp>
        <p:nvSpPr>
          <p:cNvPr id="3" name="Content Placeholder 2">
            <a:extLst>
              <a:ext uri="{FF2B5EF4-FFF2-40B4-BE49-F238E27FC236}">
                <a16:creationId xmlns:a16="http://schemas.microsoft.com/office/drawing/2014/main" id="{356E020A-87E5-4768-A61F-1A58E35B88B1}"/>
              </a:ext>
            </a:extLst>
          </p:cNvPr>
          <p:cNvSpPr>
            <a:spLocks noGrp="1"/>
          </p:cNvSpPr>
          <p:nvPr>
            <p:ph sz="quarter" idx="11"/>
          </p:nvPr>
        </p:nvSpPr>
        <p:spPr>
          <a:xfrm>
            <a:off x="3294993" y="252249"/>
            <a:ext cx="5628290" cy="4666592"/>
          </a:xfrm>
        </p:spPr>
        <p:txBody>
          <a:bodyPr>
            <a:noAutofit/>
          </a:bodyPr>
          <a:lstStyle/>
          <a:p>
            <a:r>
              <a:rPr lang="en-US" sz="1600"/>
              <a:t>Benefits: </a:t>
            </a:r>
          </a:p>
          <a:p>
            <a:pPr lvl="1"/>
            <a:r>
              <a:rPr lang="en-US" sz="1600"/>
              <a:t>Improved water quality for Vinton customers</a:t>
            </a:r>
          </a:p>
          <a:p>
            <a:pPr lvl="1"/>
            <a:r>
              <a:rPr lang="en-US" sz="1600"/>
              <a:t>Increased revenue for Jackson County</a:t>
            </a:r>
          </a:p>
          <a:p>
            <a:pPr lvl="1"/>
            <a:r>
              <a:rPr lang="en-US" sz="1600"/>
              <a:t>More resources for new infrastructure needs</a:t>
            </a:r>
          </a:p>
          <a:p>
            <a:pPr lvl="1"/>
            <a:r>
              <a:rPr lang="en-US" sz="1600"/>
              <a:t>Improved local buy-in and stakeholder relations</a:t>
            </a:r>
          </a:p>
          <a:p>
            <a:r>
              <a:rPr lang="en-US" sz="1600"/>
              <a:t>Challenges:</a:t>
            </a:r>
          </a:p>
          <a:p>
            <a:pPr lvl="1"/>
            <a:r>
              <a:rPr lang="en-US" sz="1600"/>
              <a:t>Vinton County member by-laws required customers to vote to sell the water system</a:t>
            </a:r>
          </a:p>
          <a:p>
            <a:pPr lvl="1"/>
            <a:r>
              <a:rPr lang="en-US" sz="1600"/>
              <a:t>Took multiple times for the vote to pass</a:t>
            </a:r>
          </a:p>
          <a:p>
            <a:r>
              <a:rPr lang="en-US" sz="1600"/>
              <a:t>Key Elements of Success:</a:t>
            </a:r>
          </a:p>
          <a:p>
            <a:pPr lvl="1"/>
            <a:r>
              <a:rPr lang="en-US" sz="1600"/>
              <a:t>Early collaboration between water systems</a:t>
            </a:r>
          </a:p>
          <a:p>
            <a:pPr lvl="1"/>
            <a:r>
              <a:rPr lang="en-US" sz="1600"/>
              <a:t>Increasing transfer of responsibility</a:t>
            </a:r>
          </a:p>
          <a:p>
            <a:pPr lvl="1"/>
            <a:r>
              <a:rPr lang="en-US" sz="1600"/>
              <a:t>Foundation of familiarity and trust</a:t>
            </a:r>
          </a:p>
          <a:p>
            <a:pPr lvl="1"/>
            <a:r>
              <a:rPr lang="en-US" sz="1600"/>
              <a:t>Conducted a rate study to help educate customers</a:t>
            </a:r>
          </a:p>
        </p:txBody>
      </p:sp>
      <p:sp>
        <p:nvSpPr>
          <p:cNvPr id="4" name="Slide Number Placeholder 3">
            <a:extLst>
              <a:ext uri="{FF2B5EF4-FFF2-40B4-BE49-F238E27FC236}">
                <a16:creationId xmlns:a16="http://schemas.microsoft.com/office/drawing/2014/main" id="{CCB48315-1EE8-4223-9415-7811B7CFEF95}"/>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74253723"/>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Content Placeholder 4" descr="Graphic detailing the four types of water system partnerships.&#10;Informal cooperation is when a water system works with other water systems without contractual obligation.&#10;Contractual assistance requires a contract, but the contract is under the water system's control.&#10;Joint Power Agency is the creation of a new entity by several water systems that continue to exist as independent entities.&#10;Ownership Transfer is the takeover of one entity by an existing or newly created entity.">
            <a:extLst>
              <a:ext uri="{FF2B5EF4-FFF2-40B4-BE49-F238E27FC236}">
                <a16:creationId xmlns:a16="http://schemas.microsoft.com/office/drawing/2014/main" id="{9739B2DC-F52B-4809-B595-DBCB407A70A3}"/>
              </a:ext>
            </a:extLst>
          </p:cNvPr>
          <p:cNvPicPr>
            <a:picLocks noChangeAspect="1"/>
          </p:cNvPicPr>
          <p:nvPr/>
        </p:nvPicPr>
        <p:blipFill>
          <a:blip r:embed="rId3">
            <a:extLst>
              <a:ext uri="{28A0092B-C50C-407E-A947-70E740481C1C}">
                <a14:useLocalDpi xmlns:a14="http://schemas.microsoft.com/office/drawing/2010/main" val="0"/>
              </a:ext>
            </a:extLst>
          </a:blip>
          <a:srcRect/>
          <a:stretch/>
        </p:blipFill>
        <p:spPr>
          <a:xfrm>
            <a:off x="909550" y="-18288"/>
            <a:ext cx="7009154" cy="4700016"/>
          </a:xfrm>
          <a:prstGeom prst="rect">
            <a:avLst/>
          </a:prstGeom>
          <a:noFill/>
          <a:ln w="3175">
            <a:noFill/>
          </a:ln>
        </p:spPr>
      </p:pic>
      <p:sp>
        <p:nvSpPr>
          <p:cNvPr id="2" name="Slide Number Placeholder 1">
            <a:extLst>
              <a:ext uri="{FF2B5EF4-FFF2-40B4-BE49-F238E27FC236}">
                <a16:creationId xmlns:a16="http://schemas.microsoft.com/office/drawing/2014/main" id="{939A46ED-7C70-411B-8938-3A15330860E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986626441"/>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D5753C1E-5773-4966-A8E9-E061B3ABD893}"/>
              </a:ext>
            </a:extLst>
          </p:cNvPr>
          <p:cNvSpPr>
            <a:spLocks noGrp="1"/>
          </p:cNvSpPr>
          <p:nvPr>
            <p:ph type="title"/>
          </p:nvPr>
        </p:nvSpPr>
        <p:spPr/>
        <p:txBody>
          <a:bodyPr/>
          <a:lstStyle/>
          <a:p>
            <a:r>
              <a:rPr lang="en-US"/>
              <a:t>PARTNERSHIPS</a:t>
            </a:r>
            <a:br>
              <a:rPr lang="en-US"/>
            </a:br>
            <a:br>
              <a:rPr lang="en-US"/>
            </a:br>
            <a:r>
              <a:rPr lang="en-US"/>
              <a:t>OVERVIEW</a:t>
            </a:r>
          </a:p>
        </p:txBody>
      </p:sp>
      <p:sp>
        <p:nvSpPr>
          <p:cNvPr id="6" name="Content Placeholder 5">
            <a:extLst>
              <a:ext uri="{FF2B5EF4-FFF2-40B4-BE49-F238E27FC236}">
                <a16:creationId xmlns:a16="http://schemas.microsoft.com/office/drawing/2014/main" id="{00CD6559-7E09-47CC-8C9F-25814A1F2B19}"/>
              </a:ext>
            </a:extLst>
          </p:cNvPr>
          <p:cNvSpPr>
            <a:spLocks noGrp="1"/>
          </p:cNvSpPr>
          <p:nvPr>
            <p:ph sz="quarter" idx="10"/>
          </p:nvPr>
        </p:nvSpPr>
        <p:spPr/>
        <p:txBody>
          <a:bodyPr/>
          <a:lstStyle/>
          <a:p>
            <a:r>
              <a:rPr lang="en-US"/>
              <a:t>Discussion</a:t>
            </a:r>
          </a:p>
        </p:txBody>
      </p:sp>
      <p:sp>
        <p:nvSpPr>
          <p:cNvPr id="7" name="Content Placeholder 6">
            <a:extLst>
              <a:ext uri="{FF2B5EF4-FFF2-40B4-BE49-F238E27FC236}">
                <a16:creationId xmlns:a16="http://schemas.microsoft.com/office/drawing/2014/main" id="{9B3FD539-16BA-431A-B4C4-8122379E8693}"/>
              </a:ext>
            </a:extLst>
          </p:cNvPr>
          <p:cNvSpPr>
            <a:spLocks noGrp="1"/>
          </p:cNvSpPr>
          <p:nvPr>
            <p:ph sz="quarter" idx="11"/>
          </p:nvPr>
        </p:nvSpPr>
        <p:spPr>
          <a:xfrm>
            <a:off x="3581400" y="1322614"/>
            <a:ext cx="5131420" cy="3353463"/>
          </a:xfrm>
        </p:spPr>
        <p:txBody>
          <a:bodyPr>
            <a:normAutofit/>
          </a:bodyPr>
          <a:lstStyle/>
          <a:p>
            <a:pPr>
              <a:buClr>
                <a:schemeClr val="accent1"/>
              </a:buClr>
            </a:pPr>
            <a:endParaRPr lang="en-US" sz="5400"/>
          </a:p>
          <a:p>
            <a:pPr algn="ctr">
              <a:buClr>
                <a:schemeClr val="accent1"/>
              </a:buClr>
            </a:pPr>
            <a:r>
              <a:rPr lang="en-US" sz="5400"/>
              <a:t>QUESTIONS?</a:t>
            </a:r>
          </a:p>
          <a:p>
            <a:pPr>
              <a:buClr>
                <a:schemeClr val="accent1"/>
              </a:buClr>
            </a:pPr>
            <a:endParaRPr lang="en-US" sz="4000"/>
          </a:p>
        </p:txBody>
      </p:sp>
      <p:sp>
        <p:nvSpPr>
          <p:cNvPr id="4" name="Slide Number Placeholder 3">
            <a:extLst>
              <a:ext uri="{FF2B5EF4-FFF2-40B4-BE49-F238E27FC236}">
                <a16:creationId xmlns:a16="http://schemas.microsoft.com/office/drawing/2014/main" id="{5C4A53BC-C83D-4A96-923E-E8B2D7290AD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32517470"/>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CED564F-CD44-4FE4-868D-3AF18DBA9A8F}"/>
              </a:ext>
            </a:extLst>
          </p:cNvPr>
          <p:cNvSpPr>
            <a:spLocks noGrp="1"/>
          </p:cNvSpPr>
          <p:nvPr>
            <p:ph type="title"/>
          </p:nvPr>
        </p:nvSpPr>
        <p:spPr/>
        <p:txBody>
          <a:bodyPr vert="horz" lIns="91440" tIns="45720" rIns="91440" bIns="45720" rtlCol="0" anchor="ctr">
            <a:noAutofit/>
          </a:bodyPr>
          <a:lstStyle/>
          <a:p>
            <a:pPr>
              <a:lnSpc>
                <a:spcPct val="90000"/>
              </a:lnSpc>
            </a:pPr>
            <a:r>
              <a:rPr lang="en-US">
                <a:solidFill>
                  <a:srgbClr val="366388"/>
                </a:solidFill>
              </a:rPr>
              <a:t>Module 3:</a:t>
            </a:r>
            <a:br>
              <a:rPr lang="en-US">
                <a:solidFill>
                  <a:srgbClr val="366388"/>
                </a:solidFill>
              </a:rPr>
            </a:br>
            <a:r>
              <a:rPr lang="en-US">
                <a:solidFill>
                  <a:srgbClr val="366388"/>
                </a:solidFill>
              </a:rPr>
              <a:t>Current Partnerships Exercise</a:t>
            </a:r>
          </a:p>
        </p:txBody>
      </p:sp>
      <p:sp>
        <p:nvSpPr>
          <p:cNvPr id="3" name="Slide Number Placeholder 2">
            <a:extLst>
              <a:ext uri="{FF2B5EF4-FFF2-40B4-BE49-F238E27FC236}">
                <a16:creationId xmlns:a16="http://schemas.microsoft.com/office/drawing/2014/main" id="{58CCC739-15B0-460B-A102-EB9749E37A38}"/>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55</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22784550"/>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512584"/>
          </a:xfrm>
        </p:spPr>
        <p:txBody>
          <a:bodyPr anchor="ctr">
            <a:normAutofit/>
          </a:bodyPr>
          <a:lstStyle/>
          <a:p>
            <a:pPr marL="461963" lvl="1" indent="-460375">
              <a:buFont typeface="Wingdings" panose="05000000000000000000" pitchFamily="2" charset="2"/>
              <a:buChar char="q"/>
            </a:pPr>
            <a:r>
              <a:rPr lang="en-US"/>
              <a:t>Identify current activities and partners</a:t>
            </a:r>
          </a:p>
          <a:p>
            <a:pPr marL="461963" lvl="1" indent="-460375">
              <a:buFont typeface="Wingdings" panose="05000000000000000000" pitchFamily="2" charset="2"/>
              <a:buChar char="q"/>
            </a:pPr>
            <a:r>
              <a:rPr lang="en-US"/>
              <a:t>Hear what other water systems are doing</a:t>
            </a:r>
          </a:p>
          <a:p>
            <a:pPr marL="461963" lvl="1" indent="-460375">
              <a:buFont typeface="Wingdings" panose="05000000000000000000" pitchFamily="2" charset="2"/>
              <a:buChar char="q"/>
            </a:pPr>
            <a:r>
              <a:rPr lang="en-US"/>
              <a:t>Begin to consider opportunities for partnerships</a:t>
            </a:r>
            <a:endParaRPr lang="en-US" sz="1800" b="0"/>
          </a:p>
        </p:txBody>
      </p:sp>
      <p:sp>
        <p:nvSpPr>
          <p:cNvPr id="12" name="Slide Number Placeholder 4">
            <a:extLst>
              <a:ext uri="{FF2B5EF4-FFF2-40B4-BE49-F238E27FC236}">
                <a16:creationId xmlns:a16="http://schemas.microsoft.com/office/drawing/2014/main" id="{70774D77-A866-40B5-9F54-F3FC1E058999}"/>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56</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56</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72339498"/>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AF592A6-0F22-4B3F-B2B8-A29844A5556D}"/>
              </a:ext>
            </a:extLst>
          </p:cNvPr>
          <p:cNvSpPr>
            <a:spLocks noGrp="1"/>
          </p:cNvSpPr>
          <p:nvPr>
            <p:ph type="title"/>
          </p:nvPr>
        </p:nvSpPr>
        <p:spPr/>
        <p:txBody>
          <a:bodyPr/>
          <a:lstStyle/>
          <a:p>
            <a:r>
              <a:rPr lang="en-US"/>
              <a:t>Review: Elements of TMF Capacity</a:t>
            </a:r>
          </a:p>
        </p:txBody>
      </p:sp>
      <p:sp>
        <p:nvSpPr>
          <p:cNvPr id="5" name="Rectangle 4">
            <a:extLst>
              <a:ext uri="{FF2B5EF4-FFF2-40B4-BE49-F238E27FC236}">
                <a16:creationId xmlns:a16="http://schemas.microsoft.com/office/drawing/2014/main" id="{E9BD8164-FC62-404E-AE3D-EC057A36D36F}"/>
              </a:ext>
            </a:extLst>
          </p:cNvPr>
          <p:cNvSpPr/>
          <p:nvPr/>
        </p:nvSpPr>
        <p:spPr>
          <a:xfrm>
            <a:off x="67027" y="1325917"/>
            <a:ext cx="2681556" cy="2482603"/>
          </a:xfrm>
          <a:prstGeom prst="rect">
            <a:avLst/>
          </a:prstGeom>
          <a:solidFill>
            <a:srgbClr val="366388"/>
          </a:solidFill>
          <a:ln>
            <a:solidFill>
              <a:srgbClr val="366388"/>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mn-cs"/>
              </a:rPr>
              <a:t>Technical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Source water adequacy and protection</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Infrastructure adequacy and improvement</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Technical knowledge and implementation</a:t>
            </a:r>
          </a:p>
        </p:txBody>
      </p:sp>
      <p:sp>
        <p:nvSpPr>
          <p:cNvPr id="6" name="Rectangle 5">
            <a:extLst>
              <a:ext uri="{FF2B5EF4-FFF2-40B4-BE49-F238E27FC236}">
                <a16:creationId xmlns:a16="http://schemas.microsoft.com/office/drawing/2014/main" id="{C5A3FB77-4920-46B5-BE16-F70FB5BC80A4}"/>
              </a:ext>
            </a:extLst>
          </p:cNvPr>
          <p:cNvSpPr/>
          <p:nvPr/>
        </p:nvSpPr>
        <p:spPr>
          <a:xfrm>
            <a:off x="2848034" y="1325917"/>
            <a:ext cx="2681556" cy="2482603"/>
          </a:xfrm>
          <a:prstGeom prst="rect">
            <a:avLst/>
          </a:prstGeom>
          <a:solidFill>
            <a:srgbClr val="007A60"/>
          </a:solidFill>
          <a:ln>
            <a:solidFill>
              <a:srgbClr val="007A60"/>
            </a:solidFill>
          </a:ln>
        </p:spPr>
        <p:style>
          <a:lnRef idx="2">
            <a:schemeClr val="accent1">
              <a:shade val="50000"/>
            </a:schemeClr>
          </a:lnRef>
          <a:fillRef idx="1">
            <a:schemeClr val="accent1"/>
          </a:fillRef>
          <a:effectRef idx="0">
            <a:schemeClr val="accent1"/>
          </a:effectRef>
          <a:fontRef idx="minor">
            <a:schemeClr val="lt1"/>
          </a:fontRef>
        </p:style>
        <p:txBody>
          <a:bodyPr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mn-cs"/>
              </a:rPr>
              <a:t>Managerial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Ownership accountability</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Staffing and organization</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Effective external linkages</a:t>
            </a:r>
          </a:p>
        </p:txBody>
      </p:sp>
      <p:sp>
        <p:nvSpPr>
          <p:cNvPr id="7" name="Rectangle 6">
            <a:extLst>
              <a:ext uri="{FF2B5EF4-FFF2-40B4-BE49-F238E27FC236}">
                <a16:creationId xmlns:a16="http://schemas.microsoft.com/office/drawing/2014/main" id="{F2FD4400-CF4C-42E3-B0EA-BF15E88659E8}"/>
              </a:ext>
            </a:extLst>
          </p:cNvPr>
          <p:cNvSpPr/>
          <p:nvPr/>
        </p:nvSpPr>
        <p:spPr>
          <a:xfrm>
            <a:off x="5658349" y="1325917"/>
            <a:ext cx="2681556" cy="2482603"/>
          </a:xfrm>
          <a:prstGeom prst="rect">
            <a:avLst/>
          </a:prstGeom>
          <a:solidFill>
            <a:srgbClr val="165751"/>
          </a:solidFill>
          <a:ln>
            <a:solidFill>
              <a:srgbClr val="165751"/>
            </a:solidFill>
          </a:ln>
        </p:spPr>
        <p:style>
          <a:lnRef idx="2">
            <a:schemeClr val="accent1">
              <a:shade val="50000"/>
            </a:schemeClr>
          </a:lnRef>
          <a:fillRef idx="1">
            <a:schemeClr val="accent1"/>
          </a:fillRef>
          <a:effectRef idx="0">
            <a:schemeClr val="accent1"/>
          </a:effectRef>
          <a:fontRef idx="minor">
            <a:schemeClr val="lt1"/>
          </a:fontRef>
        </p:style>
        <p:txBody>
          <a:bodyPr lIns="91440" tIns="45720" rIns="91440" bIns="45720" rtlCol="0" anchor="t"/>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Calibri" panose="020F0502020204030204"/>
                <a:ea typeface="+mn-ea"/>
                <a:cs typeface="+mn-cs"/>
              </a:rPr>
              <a:t>Financial</a:t>
            </a:r>
          </a:p>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effectLst/>
                <a:uLnTx/>
                <a:uFillTx/>
                <a:latin typeface="Calibri" panose="020F0502020204030204"/>
                <a:ea typeface="+mn-ea"/>
                <a:cs typeface="+mn-cs"/>
              </a:rPr>
              <a:t>Revenue sufficiency</a:t>
            </a:r>
            <a:endParaRPr lang="en-US" sz="1800" b="0" i="0" u="none" strike="noStrike" kern="1200" cap="none" spc="0" normalizeH="0" baseline="0" noProof="0">
              <a:ln>
                <a:noFill/>
              </a:ln>
              <a:effectLst/>
              <a:uLnTx/>
              <a:uFillTx/>
              <a:latin typeface="Calibri" panose="020F0502020204030204"/>
              <a:cs typeface="Calibri"/>
            </a:endParaRP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Revenue and expense management</a:t>
            </a:r>
          </a:p>
          <a:p>
            <a:pPr marL="0" marR="0" lvl="0" indent="-182880" algn="ctr"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Credit worthiness</a:t>
            </a:r>
          </a:p>
        </p:txBody>
      </p:sp>
      <p:sp>
        <p:nvSpPr>
          <p:cNvPr id="4" name="Slide Number Placeholder 3">
            <a:extLst>
              <a:ext uri="{FF2B5EF4-FFF2-40B4-BE49-F238E27FC236}">
                <a16:creationId xmlns:a16="http://schemas.microsoft.com/office/drawing/2014/main" id="{29AEB550-F6AD-40AE-ADBB-DE416404E1F5}"/>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05245463"/>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4FB8FA7F-3121-4D32-8B41-B5F0F8DD309A}"/>
              </a:ext>
            </a:extLst>
          </p:cNvPr>
          <p:cNvSpPr>
            <a:spLocks noGrp="1"/>
          </p:cNvSpPr>
          <p:nvPr>
            <p:ph type="title"/>
          </p:nvPr>
        </p:nvSpPr>
        <p:spPr/>
        <p:txBody>
          <a:bodyPr/>
          <a:lstStyle/>
          <a:p>
            <a:r>
              <a:rPr lang="en-US"/>
              <a:t>Review: Types of Partnerships</a:t>
            </a:r>
          </a:p>
        </p:txBody>
      </p:sp>
      <p:pic>
        <p:nvPicPr>
          <p:cNvPr id="3" name="Picture 2" descr="Graphic detailing the four types of water system partnerships.&#10;Informal cooperation is when a water system works with other water systems without contractual obligation.&#10;Contractual assistance requires a contract, but the contract is under the water system's control.&#10;Joint Power Agency is the creation of a new entity by several water systems that continue to exist as independent entities.&#10;Ownership Transfer is the takeover of one entity by an existing or newly created entity.">
            <a:extLst>
              <a:ext uri="{FF2B5EF4-FFF2-40B4-BE49-F238E27FC236}">
                <a16:creationId xmlns:a16="http://schemas.microsoft.com/office/drawing/2014/main" id="{0EC57D4E-3A7C-4484-ADD2-7FDCA3A2308F}"/>
              </a:ext>
            </a:extLst>
          </p:cNvPr>
          <p:cNvPicPr>
            <a:picLocks noChangeAspect="1"/>
          </p:cNvPicPr>
          <p:nvPr/>
        </p:nvPicPr>
        <p:blipFill rotWithShape="1">
          <a:blip r:embed="rId3">
            <a:extLst>
              <a:ext uri="{28A0092B-C50C-407E-A947-70E740481C1C}">
                <a14:useLocalDpi xmlns:a14="http://schemas.microsoft.com/office/drawing/2010/main" val="0"/>
              </a:ext>
            </a:extLst>
          </a:blip>
          <a:srcRect t="1608" b="1608"/>
          <a:stretch/>
        </p:blipFill>
        <p:spPr>
          <a:xfrm>
            <a:off x="1589865" y="887917"/>
            <a:ext cx="5964269" cy="3793811"/>
          </a:xfrm>
          <a:prstGeom prst="rect">
            <a:avLst/>
          </a:prstGeom>
          <a:ln w="3175">
            <a:noFill/>
          </a:ln>
        </p:spPr>
      </p:pic>
      <p:sp>
        <p:nvSpPr>
          <p:cNvPr id="2" name="Slide Number Placeholder 1">
            <a:extLst>
              <a:ext uri="{FF2B5EF4-FFF2-40B4-BE49-F238E27FC236}">
                <a16:creationId xmlns:a16="http://schemas.microsoft.com/office/drawing/2014/main" id="{AD798857-0819-4BFA-940D-53406A9B89EB}"/>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bg1"/>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58</a:t>
            </a:fld>
            <a:endParaRPr kumimoji="0" lang="en-US" sz="1200" b="0" i="0" u="none" strike="noStrike" kern="1200" cap="none" spc="0" normalizeH="0" baseline="0" noProof="0">
              <a:ln>
                <a:noFill/>
              </a:ln>
              <a:solidFill>
                <a:schemeClr val="bg1"/>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085733549"/>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AA337FF-C0DF-40DE-87D4-D4CD7FBE5948}"/>
              </a:ext>
            </a:extLst>
          </p:cNvPr>
          <p:cNvSpPr>
            <a:spLocks noGrp="1"/>
          </p:cNvSpPr>
          <p:nvPr>
            <p:ph type="title"/>
          </p:nvPr>
        </p:nvSpPr>
        <p:spPr/>
        <p:txBody>
          <a:bodyPr/>
          <a:lstStyle/>
          <a:p>
            <a:r>
              <a:rPr lang="en-US"/>
              <a:t>Current Partnerships Exercise</a:t>
            </a:r>
          </a:p>
        </p:txBody>
      </p:sp>
      <p:sp>
        <p:nvSpPr>
          <p:cNvPr id="16" name="Content Placeholder 15">
            <a:extLst>
              <a:ext uri="{FF2B5EF4-FFF2-40B4-BE49-F238E27FC236}">
                <a16:creationId xmlns:a16="http://schemas.microsoft.com/office/drawing/2014/main" id="{A120A718-5105-4140-8675-74E29F7EACA8}"/>
              </a:ext>
            </a:extLst>
          </p:cNvPr>
          <p:cNvSpPr>
            <a:spLocks noGrp="1"/>
          </p:cNvSpPr>
          <p:nvPr>
            <p:ph sz="quarter" idx="10"/>
          </p:nvPr>
        </p:nvSpPr>
        <p:spPr/>
        <p:txBody>
          <a:bodyPr/>
          <a:lstStyle/>
          <a:p>
            <a:r>
              <a:rPr lang="en-US"/>
              <a:t>Instructions </a:t>
            </a:r>
          </a:p>
          <a:p>
            <a:r>
              <a:rPr lang="en-US"/>
              <a:t>(Individual work)</a:t>
            </a:r>
          </a:p>
        </p:txBody>
      </p:sp>
      <p:pic>
        <p:nvPicPr>
          <p:cNvPr id="7" name="Graphic 1">
            <a:extLst>
              <a:ext uri="{FF2B5EF4-FFF2-40B4-BE49-F238E27FC236}">
                <a16:creationId xmlns:a16="http://schemas.microsoft.com/office/drawing/2014/main" id="{C6DC2B8E-EB7B-4768-8497-4E0F5A4CE8F7}"/>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2" name="Content Placeholder 1">
            <a:extLst>
              <a:ext uri="{FF2B5EF4-FFF2-40B4-BE49-F238E27FC236}">
                <a16:creationId xmlns:a16="http://schemas.microsoft.com/office/drawing/2014/main" id="{D2E7BDC1-BC46-48CD-ABBA-FC3605AF2622}"/>
              </a:ext>
            </a:extLst>
          </p:cNvPr>
          <p:cNvSpPr>
            <a:spLocks noGrp="1"/>
          </p:cNvSpPr>
          <p:nvPr>
            <p:ph sz="quarter" idx="11"/>
          </p:nvPr>
        </p:nvSpPr>
        <p:spPr>
          <a:xfrm>
            <a:off x="3581400" y="552450"/>
            <a:ext cx="5131420" cy="4300904"/>
          </a:xfrm>
        </p:spPr>
        <p:txBody>
          <a:bodyPr vert="horz" lIns="91440" tIns="45720" rIns="91440" bIns="45720" rtlCol="0" anchor="t">
            <a:normAutofit fontScale="92500" lnSpcReduction="20000"/>
          </a:bodyPr>
          <a:lstStyle/>
          <a:p>
            <a:pPr marL="1270" lvl="1" indent="0">
              <a:buNone/>
            </a:pPr>
            <a:r>
              <a:rPr lang="en-US" b="1"/>
              <a:t>Part 1a. Identify Current Partnership Activities</a:t>
            </a:r>
            <a:endParaRPr lang="en-US">
              <a:cs typeface="Calibri" panose="020F0502020204030204"/>
            </a:endParaRPr>
          </a:p>
          <a:p>
            <a:pPr marL="229870" lvl="1"/>
            <a:r>
              <a:rPr lang="en-US"/>
              <a:t>Review the list of activities and next to each activity you are currently engaged in, indicate who you are working with: </a:t>
            </a:r>
            <a:endParaRPr lang="en-US">
              <a:cs typeface="Calibri" panose="020F0502020204030204"/>
            </a:endParaRPr>
          </a:p>
          <a:p>
            <a:pPr marL="512445" lvl="2"/>
            <a:r>
              <a:rPr lang="en-US"/>
              <a:t>WS: another water system</a:t>
            </a:r>
            <a:endParaRPr lang="en-US">
              <a:cs typeface="Calibri"/>
            </a:endParaRPr>
          </a:p>
          <a:p>
            <a:pPr marL="512445" lvl="2"/>
            <a:r>
              <a:rPr lang="en-US"/>
              <a:t>TA: a TA provider</a:t>
            </a:r>
            <a:endParaRPr lang="en-US">
              <a:cs typeface="Calibri" panose="020F0502020204030204"/>
            </a:endParaRPr>
          </a:p>
          <a:p>
            <a:pPr marL="512445" lvl="2"/>
            <a:r>
              <a:rPr lang="en-US"/>
              <a:t>S: the state</a:t>
            </a:r>
          </a:p>
          <a:p>
            <a:pPr marL="512445" lvl="2"/>
            <a:endParaRPr lang="en-US">
              <a:cs typeface="Calibri" panose="020F0502020204030204"/>
            </a:endParaRPr>
          </a:p>
          <a:p>
            <a:pPr marL="229870" lvl="1"/>
            <a:r>
              <a:rPr lang="en-US"/>
              <a:t>Next to “Other” add any other activities you do and who you work with (WS, TA, S)</a:t>
            </a: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r>
              <a:rPr lang="en-US" sz="1700" i="1"/>
              <a:t>If you’re having any trouble completing the worksheet, please raise your hand or ask workshop facilitators or staff for assistance.</a:t>
            </a:r>
            <a:endParaRPr lang="en-US" sz="1700" i="1">
              <a:cs typeface="Calibri"/>
            </a:endParaRPr>
          </a:p>
          <a:p>
            <a:pPr marL="512445" lvl="2"/>
            <a:endParaRPr lang="en-US">
              <a:cs typeface="Calibri" panose="020F0502020204030204"/>
            </a:endParaRPr>
          </a:p>
        </p:txBody>
      </p:sp>
      <p:sp>
        <p:nvSpPr>
          <p:cNvPr id="4" name="Slide Number Placeholder 3">
            <a:extLst>
              <a:ext uri="{FF2B5EF4-FFF2-40B4-BE49-F238E27FC236}">
                <a16:creationId xmlns:a16="http://schemas.microsoft.com/office/drawing/2014/main" id="{CED23A2F-090C-48CD-A1E4-E024C276494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59</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48730035"/>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6AE1DA7D-AD61-4EC2-B6ED-36ED26C733AF}"/>
              </a:ext>
              <a:ext uri="{C183D7F6-B498-43B3-948B-1728B52AA6E4}">
                <adec:decorative xmlns:adec="http://schemas.microsoft.com/office/drawing/2017/decorative" val="1"/>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7652385" y="0"/>
            <a:ext cx="714375" cy="714375"/>
          </a:xfrm>
          <a:prstGeom prst="rect">
            <a:avLst/>
          </a:prstGeom>
        </p:spPr>
      </p:pic>
      <p:sp>
        <p:nvSpPr>
          <p:cNvPr id="6" name="Content Placeholder 5">
            <a:extLst>
              <a:ext uri="{FF2B5EF4-FFF2-40B4-BE49-F238E27FC236}">
                <a16:creationId xmlns:a16="http://schemas.microsoft.com/office/drawing/2014/main" id="{3B395C49-5FA5-4B2D-B8ED-9B53385200D7}"/>
              </a:ext>
            </a:extLst>
          </p:cNvPr>
          <p:cNvSpPr>
            <a:spLocks noGrp="1"/>
          </p:cNvSpPr>
          <p:nvPr>
            <p:ph idx="4294967295"/>
          </p:nvPr>
        </p:nvSpPr>
        <p:spPr>
          <a:xfrm>
            <a:off x="428321" y="644821"/>
            <a:ext cx="7451725" cy="3584575"/>
          </a:xfrm>
        </p:spPr>
        <p:txBody>
          <a:bodyPr>
            <a:normAutofit/>
          </a:bodyPr>
          <a:lstStyle/>
          <a:p>
            <a:pPr algn="ctr"/>
            <a:r>
              <a:rPr lang="en-US" sz="3200">
                <a:solidFill>
                  <a:schemeClr val="tx1"/>
                </a:solidFill>
              </a:rPr>
              <a:t>What do you want to gain from this workshop?</a:t>
            </a:r>
            <a:endParaRPr lang="en-US" sz="3200"/>
          </a:p>
        </p:txBody>
      </p:sp>
      <p:pic>
        <p:nvPicPr>
          <p:cNvPr id="8" name="Graphic 7">
            <a:extLst>
              <a:ext uri="{FF2B5EF4-FFF2-40B4-BE49-F238E27FC236}">
                <a16:creationId xmlns:a16="http://schemas.microsoft.com/office/drawing/2014/main" id="{CFB0E252-ED7E-4ADF-8D8C-C15F6D352635}"/>
              </a:ext>
              <a:ext uri="{C183D7F6-B498-43B3-948B-1728B52AA6E4}">
                <adec:decorative xmlns:adec="http://schemas.microsoft.com/office/drawing/2017/decorative" val="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3080400" y="2081830"/>
            <a:ext cx="2147566" cy="2147566"/>
          </a:xfrm>
          <a:prstGeom prst="rect">
            <a:avLst/>
          </a:prstGeom>
        </p:spPr>
      </p:pic>
      <p:sp>
        <p:nvSpPr>
          <p:cNvPr id="5" name="Slide Number Placeholder 4">
            <a:extLst>
              <a:ext uri="{FF2B5EF4-FFF2-40B4-BE49-F238E27FC236}">
                <a16:creationId xmlns:a16="http://schemas.microsoft.com/office/drawing/2014/main" id="{CF6E140A-4FAB-46F3-816D-2B8840461CFA}"/>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9A9976B-29C4-4697-9E1F-FADA15609BED}"/>
              </a:ext>
            </a:extLst>
          </p:cNvPr>
          <p:cNvSpPr txBox="1">
            <a:spLocks/>
          </p:cNvSpPr>
          <p:nvPr/>
        </p:nvSpPr>
        <p:spPr>
          <a:xfrm>
            <a:off x="8839200" y="4629150"/>
            <a:ext cx="609600" cy="27305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600"/>
              </a:spcAft>
              <a:buClrTx/>
              <a:buSzTx/>
              <a:buFontTx/>
              <a:buNone/>
              <a:tabLst/>
              <a:defRPr/>
            </a:pPr>
            <a:fld id="{F78498E3-9FBF-46FE-87F5-F028E832A097}" type="slidenum">
              <a:rPr kumimoji="0" lang="en-US" sz="18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600"/>
                </a:spcAft>
                <a:buClrTx/>
                <a:buSzTx/>
                <a:buFontTx/>
                <a:buNone/>
                <a:tabLst/>
                <a:defRPr/>
              </a:pPr>
              <a:t>6</a:t>
            </a:fld>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55193452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749EEAB-6E69-432A-8859-0E6C9DE79B03}"/>
              </a:ext>
            </a:extLst>
          </p:cNvPr>
          <p:cNvSpPr>
            <a:spLocks noGrp="1"/>
          </p:cNvSpPr>
          <p:nvPr>
            <p:ph type="title"/>
          </p:nvPr>
        </p:nvSpPr>
        <p:spPr/>
        <p:txBody>
          <a:bodyPr/>
          <a:lstStyle/>
          <a:p>
            <a:r>
              <a:rPr lang="en-US"/>
              <a:t>Current Partnerships Exercise</a:t>
            </a:r>
          </a:p>
        </p:txBody>
      </p:sp>
      <p:sp>
        <p:nvSpPr>
          <p:cNvPr id="2" name="Content Placeholder 1">
            <a:extLst>
              <a:ext uri="{FF2B5EF4-FFF2-40B4-BE49-F238E27FC236}">
                <a16:creationId xmlns:a16="http://schemas.microsoft.com/office/drawing/2014/main" id="{A12D879C-2D83-4038-AD60-42B2CF297AC7}"/>
              </a:ext>
            </a:extLst>
          </p:cNvPr>
          <p:cNvSpPr>
            <a:spLocks noGrp="1"/>
          </p:cNvSpPr>
          <p:nvPr>
            <p:ph sz="quarter" idx="10"/>
          </p:nvPr>
        </p:nvSpPr>
        <p:spPr/>
        <p:txBody>
          <a:bodyPr/>
          <a:lstStyle/>
          <a:p>
            <a:r>
              <a:rPr lang="en-US"/>
              <a:t>Worksheet</a:t>
            </a:r>
          </a:p>
          <a:p>
            <a:r>
              <a:rPr lang="en-US"/>
              <a:t>(Individual work)</a:t>
            </a:r>
          </a:p>
        </p:txBody>
      </p:sp>
      <p:pic>
        <p:nvPicPr>
          <p:cNvPr id="7" name="Graphic 1">
            <a:extLst>
              <a:ext uri="{FF2B5EF4-FFF2-40B4-BE49-F238E27FC236}">
                <a16:creationId xmlns:a16="http://schemas.microsoft.com/office/drawing/2014/main" id="{80FF15AD-E452-4967-B104-0B767B962FE7}"/>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8" name="Picture 7" descr="Screenshot of Identify Current Partnership Activities worksheet">
            <a:extLst>
              <a:ext uri="{FF2B5EF4-FFF2-40B4-BE49-F238E27FC236}">
                <a16:creationId xmlns:a16="http://schemas.microsoft.com/office/drawing/2014/main" id="{C5AB7DEB-B5F4-4DF8-8819-111683D10F35}"/>
              </a:ext>
            </a:extLst>
          </p:cNvPr>
          <p:cNvPicPr>
            <a:picLocks noChangeAspect="1"/>
          </p:cNvPicPr>
          <p:nvPr/>
        </p:nvPicPr>
        <p:blipFill>
          <a:blip r:embed="rId5"/>
          <a:stretch>
            <a:fillRect/>
          </a:stretch>
        </p:blipFill>
        <p:spPr>
          <a:xfrm>
            <a:off x="3093994" y="0"/>
            <a:ext cx="5413462" cy="5143500"/>
          </a:xfrm>
          <a:prstGeom prst="rect">
            <a:avLst/>
          </a:prstGeom>
        </p:spPr>
      </p:pic>
      <p:sp>
        <p:nvSpPr>
          <p:cNvPr id="5" name="Slide Number Placeholder 4">
            <a:extLst>
              <a:ext uri="{FF2B5EF4-FFF2-40B4-BE49-F238E27FC236}">
                <a16:creationId xmlns:a16="http://schemas.microsoft.com/office/drawing/2014/main" id="{2FEA9372-8CB1-45BF-8296-074BC553CAFE}"/>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60</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99761225"/>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AA337FF-C0DF-40DE-87D4-D4CD7FBE5948}"/>
              </a:ext>
            </a:extLst>
          </p:cNvPr>
          <p:cNvSpPr>
            <a:spLocks noGrp="1"/>
          </p:cNvSpPr>
          <p:nvPr>
            <p:ph type="title"/>
          </p:nvPr>
        </p:nvSpPr>
        <p:spPr/>
        <p:txBody>
          <a:bodyPr/>
          <a:lstStyle/>
          <a:p>
            <a:r>
              <a:rPr lang="en-US"/>
              <a:t>Current Partnerships Exercise</a:t>
            </a:r>
          </a:p>
        </p:txBody>
      </p:sp>
      <p:sp>
        <p:nvSpPr>
          <p:cNvPr id="16" name="Content Placeholder 15">
            <a:extLst>
              <a:ext uri="{FF2B5EF4-FFF2-40B4-BE49-F238E27FC236}">
                <a16:creationId xmlns:a16="http://schemas.microsoft.com/office/drawing/2014/main" id="{A120A718-5105-4140-8675-74E29F7EACA8}"/>
              </a:ext>
            </a:extLst>
          </p:cNvPr>
          <p:cNvSpPr>
            <a:spLocks noGrp="1"/>
          </p:cNvSpPr>
          <p:nvPr>
            <p:ph sz="quarter" idx="10"/>
          </p:nvPr>
        </p:nvSpPr>
        <p:spPr/>
        <p:txBody>
          <a:bodyPr/>
          <a:lstStyle/>
          <a:p>
            <a:r>
              <a:rPr lang="en-US"/>
              <a:t>Instructions </a:t>
            </a:r>
          </a:p>
          <a:p>
            <a:r>
              <a:rPr lang="en-US"/>
              <a:t>(Individual work)</a:t>
            </a:r>
          </a:p>
        </p:txBody>
      </p:sp>
      <p:pic>
        <p:nvPicPr>
          <p:cNvPr id="7" name="Graphic 1">
            <a:extLst>
              <a:ext uri="{FF2B5EF4-FFF2-40B4-BE49-F238E27FC236}">
                <a16:creationId xmlns:a16="http://schemas.microsoft.com/office/drawing/2014/main" id="{C6DC2B8E-EB7B-4768-8497-4E0F5A4CE8F7}"/>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sp>
        <p:nvSpPr>
          <p:cNvPr id="2" name="Content Placeholder 1">
            <a:extLst>
              <a:ext uri="{FF2B5EF4-FFF2-40B4-BE49-F238E27FC236}">
                <a16:creationId xmlns:a16="http://schemas.microsoft.com/office/drawing/2014/main" id="{D2E7BDC1-BC46-48CD-ABBA-FC3605AF2622}"/>
              </a:ext>
            </a:extLst>
          </p:cNvPr>
          <p:cNvSpPr>
            <a:spLocks noGrp="1"/>
          </p:cNvSpPr>
          <p:nvPr>
            <p:ph sz="quarter" idx="11"/>
          </p:nvPr>
        </p:nvSpPr>
        <p:spPr>
          <a:xfrm>
            <a:off x="3581400" y="552450"/>
            <a:ext cx="5131420" cy="4300904"/>
          </a:xfrm>
        </p:spPr>
        <p:txBody>
          <a:bodyPr vert="horz" lIns="91440" tIns="45720" rIns="91440" bIns="45720" rtlCol="0" anchor="t">
            <a:normAutofit fontScale="85000" lnSpcReduction="20000"/>
          </a:bodyPr>
          <a:lstStyle/>
          <a:p>
            <a:pPr marL="1270" lvl="1" indent="0">
              <a:buNone/>
            </a:pPr>
            <a:r>
              <a:rPr lang="en-US" b="1"/>
              <a:t>Part 1b. Current Partnership Activities Table</a:t>
            </a:r>
            <a:endParaRPr lang="en-US">
              <a:cs typeface="Calibri" panose="020F0502020204030204"/>
            </a:endParaRPr>
          </a:p>
          <a:p>
            <a:pPr marL="229870" lvl="1"/>
            <a:r>
              <a:rPr lang="en-US"/>
              <a:t>Fill in the table with more information about the WS(s), TA(s), or S partners you identified above</a:t>
            </a:r>
            <a:endParaRPr lang="en-US">
              <a:cs typeface="Calibri"/>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endParaRPr lang="en-US" sz="2100">
              <a:cs typeface="Calibri" panose="020F0502020204030204"/>
            </a:endParaRPr>
          </a:p>
          <a:p>
            <a:pPr marL="1270" lvl="1" indent="0">
              <a:buNone/>
            </a:pPr>
            <a:r>
              <a:rPr lang="en-US" sz="1700" i="1"/>
              <a:t>If you’re having any trouble completing the worksheet, please raise your hand or ask workshop facilitators or staff for assistance.</a:t>
            </a:r>
            <a:endParaRPr lang="en-US" sz="1700" i="1">
              <a:cs typeface="Calibri" panose="020F0502020204030204"/>
            </a:endParaRPr>
          </a:p>
          <a:p>
            <a:pPr marL="512445" lvl="2"/>
            <a:endParaRPr lang="en-US">
              <a:cs typeface="Calibri" panose="020F0502020204030204"/>
            </a:endParaRPr>
          </a:p>
        </p:txBody>
      </p:sp>
      <p:pic>
        <p:nvPicPr>
          <p:cNvPr id="10" name="Picture 9" descr="Screenshot of current partnerships activities table">
            <a:extLst>
              <a:ext uri="{FF2B5EF4-FFF2-40B4-BE49-F238E27FC236}">
                <a16:creationId xmlns:a16="http://schemas.microsoft.com/office/drawing/2014/main" id="{82960B21-6E5F-4E3E-B486-DE6C190A85A9}"/>
              </a:ext>
            </a:extLst>
          </p:cNvPr>
          <p:cNvPicPr>
            <a:picLocks noChangeAspect="1"/>
          </p:cNvPicPr>
          <p:nvPr/>
        </p:nvPicPr>
        <p:blipFill rotWithShape="1">
          <a:blip r:embed="rId5"/>
          <a:srcRect l="382" t="614"/>
          <a:stretch/>
        </p:blipFill>
        <p:spPr>
          <a:xfrm>
            <a:off x="3381921" y="1456699"/>
            <a:ext cx="5530377" cy="2401250"/>
          </a:xfrm>
          <a:prstGeom prst="rect">
            <a:avLst/>
          </a:prstGeom>
        </p:spPr>
      </p:pic>
      <p:sp>
        <p:nvSpPr>
          <p:cNvPr id="4" name="Slide Number Placeholder 3">
            <a:extLst>
              <a:ext uri="{FF2B5EF4-FFF2-40B4-BE49-F238E27FC236}">
                <a16:creationId xmlns:a16="http://schemas.microsoft.com/office/drawing/2014/main" id="{CED23A2F-090C-48CD-A1E4-E024C276494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61</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6079852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31C701C-1807-40CD-9418-8EA1D8B52355}"/>
              </a:ext>
            </a:extLst>
          </p:cNvPr>
          <p:cNvSpPr>
            <a:spLocks noGrp="1"/>
          </p:cNvSpPr>
          <p:nvPr>
            <p:ph type="title"/>
          </p:nvPr>
        </p:nvSpPr>
        <p:spPr/>
        <p:txBody>
          <a:bodyPr/>
          <a:lstStyle/>
          <a:p>
            <a:r>
              <a:rPr lang="en-US"/>
              <a:t>Current Partnerships Exercise</a:t>
            </a:r>
          </a:p>
        </p:txBody>
      </p:sp>
      <p:sp>
        <p:nvSpPr>
          <p:cNvPr id="2" name="Content Placeholder 1">
            <a:extLst>
              <a:ext uri="{FF2B5EF4-FFF2-40B4-BE49-F238E27FC236}">
                <a16:creationId xmlns:a16="http://schemas.microsoft.com/office/drawing/2014/main" id="{E81F7F73-CBAD-4E46-9346-5AD4C2BA5FAD}"/>
              </a:ext>
            </a:extLst>
          </p:cNvPr>
          <p:cNvSpPr>
            <a:spLocks noGrp="1"/>
          </p:cNvSpPr>
          <p:nvPr>
            <p:ph sz="quarter" idx="10"/>
          </p:nvPr>
        </p:nvSpPr>
        <p:spPr/>
        <p:txBody>
          <a:bodyPr/>
          <a:lstStyle/>
          <a:p>
            <a:r>
              <a:rPr lang="en-US"/>
              <a:t>Worksheet</a:t>
            </a:r>
          </a:p>
          <a:p>
            <a:r>
              <a:rPr lang="en-US"/>
              <a:t>(Individual work)</a:t>
            </a:r>
          </a:p>
          <a:p>
            <a:endParaRPr lang="en-US"/>
          </a:p>
        </p:txBody>
      </p:sp>
      <p:pic>
        <p:nvPicPr>
          <p:cNvPr id="7" name="Graphic 1">
            <a:extLst>
              <a:ext uri="{FF2B5EF4-FFF2-40B4-BE49-F238E27FC236}">
                <a16:creationId xmlns:a16="http://schemas.microsoft.com/office/drawing/2014/main" id="{5CFFFEA5-5D76-41B0-BE8A-2D5E9065B05B}"/>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337556" y="3355029"/>
            <a:ext cx="502920" cy="502920"/>
          </a:xfrm>
          <a:prstGeom prst="rect">
            <a:avLst/>
          </a:prstGeom>
        </p:spPr>
      </p:pic>
      <p:pic>
        <p:nvPicPr>
          <p:cNvPr id="6" name="Picture 5" descr="Screenshot of current partnerships activities table worksheet">
            <a:extLst>
              <a:ext uri="{FF2B5EF4-FFF2-40B4-BE49-F238E27FC236}">
                <a16:creationId xmlns:a16="http://schemas.microsoft.com/office/drawing/2014/main" id="{C3F437C5-A2EA-412B-9009-412DDA02321C}"/>
              </a:ext>
            </a:extLst>
          </p:cNvPr>
          <p:cNvPicPr>
            <a:picLocks noChangeAspect="1"/>
          </p:cNvPicPr>
          <p:nvPr/>
        </p:nvPicPr>
        <p:blipFill>
          <a:blip r:embed="rId5"/>
          <a:stretch>
            <a:fillRect/>
          </a:stretch>
        </p:blipFill>
        <p:spPr>
          <a:xfrm>
            <a:off x="3290334" y="0"/>
            <a:ext cx="5116031" cy="5143500"/>
          </a:xfrm>
          <a:prstGeom prst="rect">
            <a:avLst/>
          </a:prstGeom>
        </p:spPr>
      </p:pic>
      <p:sp>
        <p:nvSpPr>
          <p:cNvPr id="5" name="Slide Number Placeholder 4">
            <a:extLst>
              <a:ext uri="{FF2B5EF4-FFF2-40B4-BE49-F238E27FC236}">
                <a16:creationId xmlns:a16="http://schemas.microsoft.com/office/drawing/2014/main" id="{142F9ED1-3DE9-428A-A548-2D4DBB00FB2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62</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24947195"/>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0AA337FF-C0DF-40DE-87D4-D4CD7FBE5948}"/>
              </a:ext>
            </a:extLst>
          </p:cNvPr>
          <p:cNvSpPr>
            <a:spLocks noGrp="1"/>
          </p:cNvSpPr>
          <p:nvPr>
            <p:ph type="title"/>
          </p:nvPr>
        </p:nvSpPr>
        <p:spPr/>
        <p:txBody>
          <a:bodyPr/>
          <a:lstStyle/>
          <a:p>
            <a:r>
              <a:rPr lang="en-US"/>
              <a:t>Current Partnerships Exercise</a:t>
            </a:r>
          </a:p>
        </p:txBody>
      </p:sp>
      <p:sp>
        <p:nvSpPr>
          <p:cNvPr id="16" name="Content Placeholder 15">
            <a:extLst>
              <a:ext uri="{FF2B5EF4-FFF2-40B4-BE49-F238E27FC236}">
                <a16:creationId xmlns:a16="http://schemas.microsoft.com/office/drawing/2014/main" id="{A120A718-5105-4140-8675-74E29F7EACA8}"/>
              </a:ext>
            </a:extLst>
          </p:cNvPr>
          <p:cNvSpPr>
            <a:spLocks noGrp="1"/>
          </p:cNvSpPr>
          <p:nvPr>
            <p:ph sz="quarter" idx="10"/>
          </p:nvPr>
        </p:nvSpPr>
        <p:spPr/>
        <p:txBody>
          <a:bodyPr/>
          <a:lstStyle/>
          <a:p>
            <a:r>
              <a:rPr lang="en-US"/>
              <a:t>Instructions</a:t>
            </a:r>
          </a:p>
          <a:p>
            <a:r>
              <a:rPr lang="en-US"/>
              <a:t>(Group work)</a:t>
            </a:r>
          </a:p>
        </p:txBody>
      </p:sp>
      <p:pic>
        <p:nvPicPr>
          <p:cNvPr id="7" name="Graphic 2">
            <a:extLst>
              <a:ext uri="{FF2B5EF4-FFF2-40B4-BE49-F238E27FC236}">
                <a16:creationId xmlns:a16="http://schemas.microsoft.com/office/drawing/2014/main" id="{5EB67CF0-0518-4D71-BAB8-E0D407BEC534}"/>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9894" y="3084512"/>
            <a:ext cx="914400" cy="914400"/>
          </a:xfrm>
          <a:prstGeom prst="rect">
            <a:avLst/>
          </a:prstGeom>
        </p:spPr>
      </p:pic>
      <p:sp>
        <p:nvSpPr>
          <p:cNvPr id="2" name="Content Placeholder 1">
            <a:extLst>
              <a:ext uri="{FF2B5EF4-FFF2-40B4-BE49-F238E27FC236}">
                <a16:creationId xmlns:a16="http://schemas.microsoft.com/office/drawing/2014/main" id="{D2E7BDC1-BC46-48CD-ABBA-FC3605AF2622}"/>
              </a:ext>
              <a:ext uri="{C183D7F6-B498-43B3-948B-1728B52AA6E4}">
                <adec:decorative xmlns:adec="http://schemas.microsoft.com/office/drawing/2017/decorative" val="0"/>
              </a:ext>
            </a:extLst>
          </p:cNvPr>
          <p:cNvSpPr>
            <a:spLocks noGrp="1"/>
          </p:cNvSpPr>
          <p:nvPr>
            <p:ph sz="quarter" idx="11"/>
          </p:nvPr>
        </p:nvSpPr>
        <p:spPr>
          <a:xfrm>
            <a:off x="3581400" y="552450"/>
            <a:ext cx="5460060" cy="4387850"/>
          </a:xfrm>
        </p:spPr>
        <p:txBody>
          <a:bodyPr>
            <a:normAutofit/>
          </a:bodyPr>
          <a:lstStyle/>
          <a:p>
            <a:pPr marL="1588" lvl="1" indent="0">
              <a:buNone/>
            </a:pPr>
            <a:r>
              <a:rPr lang="en-US" sz="1700" b="1" dirty="0"/>
              <a:t>Part 2. Share a Current Partnership Activity </a:t>
            </a:r>
          </a:p>
          <a:p>
            <a:pPr marL="344488" lvl="1" indent="-342900">
              <a:buFont typeface="+mj-lt"/>
              <a:buAutoNum type="arabicParenR"/>
            </a:pPr>
            <a:r>
              <a:rPr lang="en-US" sz="1700" dirty="0"/>
              <a:t>Describe one of your activities from Part 1</a:t>
            </a:r>
          </a:p>
          <a:p>
            <a:pPr marL="627063" lvl="2" indent="-342900">
              <a:buFont typeface="+mj-lt"/>
              <a:buAutoNum type="alphaLcPeriod"/>
            </a:pPr>
            <a:r>
              <a:rPr lang="en-US" sz="1700" dirty="0"/>
              <a:t>The partner(s)</a:t>
            </a:r>
          </a:p>
          <a:p>
            <a:pPr marL="627063" lvl="2" indent="-342900">
              <a:buFont typeface="+mj-lt"/>
              <a:buAutoNum type="alphaLcPeriod"/>
            </a:pPr>
            <a:r>
              <a:rPr lang="en-US" sz="1700" dirty="0"/>
              <a:t>How and why the partnership formed</a:t>
            </a:r>
          </a:p>
          <a:p>
            <a:pPr marL="627063" lvl="2" indent="-342900">
              <a:buFont typeface="+mj-lt"/>
              <a:buAutoNum type="alphaLcPeriod"/>
            </a:pPr>
            <a:r>
              <a:rPr lang="en-US" sz="1700" dirty="0"/>
              <a:t>What made or could have made the partnership successful </a:t>
            </a:r>
          </a:p>
          <a:p>
            <a:pPr marL="627063" lvl="2" indent="-342900">
              <a:buFont typeface="+mj-lt"/>
              <a:buAutoNum type="alphaLcPeriod"/>
            </a:pPr>
            <a:r>
              <a:rPr lang="en-US" sz="1700" dirty="0"/>
              <a:t>Any other details</a:t>
            </a:r>
          </a:p>
          <a:p>
            <a:pPr marL="627063" lvl="2" indent="-342900">
              <a:buFont typeface="+mj-lt"/>
              <a:buAutoNum type="alphaLcPeriod"/>
            </a:pPr>
            <a:r>
              <a:rPr lang="en-US" sz="1700" i="1" dirty="0"/>
              <a:t>Optional: categorize your partnership; ask for advice</a:t>
            </a:r>
          </a:p>
          <a:p>
            <a:pPr marL="344488" lvl="1" indent="-342900">
              <a:buFont typeface="+mj-lt"/>
              <a:buAutoNum type="arabicParenR"/>
            </a:pPr>
            <a:r>
              <a:rPr lang="en-US" sz="1700" dirty="0"/>
              <a:t>Share why you are attending the workshop and what you hope to gain by attending</a:t>
            </a:r>
          </a:p>
          <a:p>
            <a:pPr marL="1588" lvl="1" indent="0">
              <a:buNone/>
            </a:pPr>
            <a:endParaRPr lang="en-US" sz="2100" dirty="0"/>
          </a:p>
          <a:p>
            <a:pPr marL="1588" lvl="1" indent="0">
              <a:buNone/>
            </a:pPr>
            <a:r>
              <a:rPr lang="en-US" sz="1400" i="1" dirty="0"/>
              <a:t>If you’re having any trouble completing the worksheet, please raise your hand or ask workshop facilitators or staff for assistance.</a:t>
            </a:r>
          </a:p>
          <a:p>
            <a:pPr lvl="2"/>
            <a:endParaRPr lang="en-US" dirty="0"/>
          </a:p>
        </p:txBody>
      </p:sp>
      <p:sp>
        <p:nvSpPr>
          <p:cNvPr id="4" name="Slide Number Placeholder 3">
            <a:extLst>
              <a:ext uri="{FF2B5EF4-FFF2-40B4-BE49-F238E27FC236}">
                <a16:creationId xmlns:a16="http://schemas.microsoft.com/office/drawing/2014/main" id="{CED23A2F-090C-48CD-A1E4-E024C276494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63</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44559865"/>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DA6C5BB-70F2-4A9E-9B68-69D56FCB02C3}"/>
              </a:ext>
            </a:extLst>
          </p:cNvPr>
          <p:cNvSpPr>
            <a:spLocks noGrp="1"/>
          </p:cNvSpPr>
          <p:nvPr>
            <p:ph type="title"/>
          </p:nvPr>
        </p:nvSpPr>
        <p:spPr/>
        <p:txBody>
          <a:bodyPr/>
          <a:lstStyle/>
          <a:p>
            <a:r>
              <a:rPr lang="en-US"/>
              <a:t>Current Partnerships Exercise</a:t>
            </a:r>
          </a:p>
        </p:txBody>
      </p:sp>
      <p:sp>
        <p:nvSpPr>
          <p:cNvPr id="2" name="Content Placeholder 1">
            <a:extLst>
              <a:ext uri="{FF2B5EF4-FFF2-40B4-BE49-F238E27FC236}">
                <a16:creationId xmlns:a16="http://schemas.microsoft.com/office/drawing/2014/main" id="{B421CA2B-D29D-4627-A29D-3E5A23416D0B}"/>
              </a:ext>
            </a:extLst>
          </p:cNvPr>
          <p:cNvSpPr>
            <a:spLocks noGrp="1"/>
          </p:cNvSpPr>
          <p:nvPr>
            <p:ph sz="quarter" idx="10"/>
          </p:nvPr>
        </p:nvSpPr>
        <p:spPr/>
        <p:txBody>
          <a:bodyPr/>
          <a:lstStyle/>
          <a:p>
            <a:r>
              <a:rPr lang="en-US"/>
              <a:t>Worksheet</a:t>
            </a:r>
          </a:p>
          <a:p>
            <a:r>
              <a:rPr lang="en-US"/>
              <a:t>(Group work)</a:t>
            </a:r>
          </a:p>
        </p:txBody>
      </p:sp>
      <p:pic>
        <p:nvPicPr>
          <p:cNvPr id="7" name="Graphic 2">
            <a:extLst>
              <a:ext uri="{FF2B5EF4-FFF2-40B4-BE49-F238E27FC236}">
                <a16:creationId xmlns:a16="http://schemas.microsoft.com/office/drawing/2014/main" id="{DE8DF344-51D5-4B0A-9D45-50EB477A9DFB}"/>
              </a:ext>
              <a:ext uri="{C183D7F6-B498-43B3-948B-1728B52AA6E4}">
                <adec:decorative xmlns:adec="http://schemas.microsoft.com/office/drawing/2017/decorative" val="1"/>
              </a:ext>
            </a:extLst>
          </p:cNvPr>
          <p:cNvPicPr/>
          <p:nvPr/>
        </p:nvPicPr>
        <p:blipFill>
          <a:blip r:embed="rId3" cstate="print">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2129894" y="3084512"/>
            <a:ext cx="914400" cy="914400"/>
          </a:xfrm>
          <a:prstGeom prst="rect">
            <a:avLst/>
          </a:prstGeom>
        </p:spPr>
      </p:pic>
      <p:pic>
        <p:nvPicPr>
          <p:cNvPr id="8" name="Picture 7" descr="Screenshot of current partnership activity group work worksheet">
            <a:extLst>
              <a:ext uri="{FF2B5EF4-FFF2-40B4-BE49-F238E27FC236}">
                <a16:creationId xmlns:a16="http://schemas.microsoft.com/office/drawing/2014/main" id="{DFDBA03B-288E-407E-A390-8E8CD38F1BE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130567" y="765015"/>
            <a:ext cx="5938281" cy="3613469"/>
          </a:xfrm>
          <a:prstGeom prst="rect">
            <a:avLst/>
          </a:prstGeom>
        </p:spPr>
      </p:pic>
      <p:sp>
        <p:nvSpPr>
          <p:cNvPr id="5" name="Slide Number Placeholder 4">
            <a:extLst>
              <a:ext uri="{FF2B5EF4-FFF2-40B4-BE49-F238E27FC236}">
                <a16:creationId xmlns:a16="http://schemas.microsoft.com/office/drawing/2014/main" id="{05798D33-C162-421F-A37B-36B2778F6614}"/>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77850481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CB6FC29-A6BC-44D6-ABAE-6454637B9FEA}"/>
              </a:ext>
            </a:extLst>
          </p:cNvPr>
          <p:cNvSpPr>
            <a:spLocks noGrp="1"/>
          </p:cNvSpPr>
          <p:nvPr>
            <p:ph type="title"/>
          </p:nvPr>
        </p:nvSpPr>
        <p:spPr/>
        <p:txBody>
          <a:bodyPr/>
          <a:lstStyle/>
          <a:p>
            <a:r>
              <a:rPr lang="en-US"/>
              <a:t>Current Partnerships Exercise</a:t>
            </a:r>
          </a:p>
        </p:txBody>
      </p:sp>
      <p:sp>
        <p:nvSpPr>
          <p:cNvPr id="9" name="Content Placeholder 8">
            <a:extLst>
              <a:ext uri="{FF2B5EF4-FFF2-40B4-BE49-F238E27FC236}">
                <a16:creationId xmlns:a16="http://schemas.microsoft.com/office/drawing/2014/main" id="{ED43EF69-BE68-4F02-A91C-139E7FB48EED}"/>
              </a:ext>
            </a:extLst>
          </p:cNvPr>
          <p:cNvSpPr>
            <a:spLocks noGrp="1"/>
          </p:cNvSpPr>
          <p:nvPr>
            <p:ph sz="quarter" idx="10"/>
          </p:nvPr>
        </p:nvSpPr>
        <p:spPr/>
        <p:txBody>
          <a:bodyPr/>
          <a:lstStyle/>
          <a:p>
            <a:r>
              <a:rPr lang="en-US"/>
              <a:t>Discussion</a:t>
            </a:r>
          </a:p>
        </p:txBody>
      </p:sp>
      <p:sp>
        <p:nvSpPr>
          <p:cNvPr id="6" name="Content Placeholder 5">
            <a:extLst>
              <a:ext uri="{FF2B5EF4-FFF2-40B4-BE49-F238E27FC236}">
                <a16:creationId xmlns:a16="http://schemas.microsoft.com/office/drawing/2014/main" id="{90D52B13-78CC-423A-B8D3-2DB3608F070C}"/>
              </a:ext>
            </a:extLst>
          </p:cNvPr>
          <p:cNvSpPr>
            <a:spLocks noGrp="1"/>
          </p:cNvSpPr>
          <p:nvPr>
            <p:ph sz="quarter" idx="11"/>
          </p:nvPr>
        </p:nvSpPr>
        <p:spPr/>
        <p:txBody>
          <a:bodyPr>
            <a:normAutofit/>
          </a:bodyPr>
          <a:lstStyle/>
          <a:p>
            <a:pPr lvl="1"/>
            <a:r>
              <a:rPr lang="en-US" dirty="0"/>
              <a:t>What activities were identified? </a:t>
            </a:r>
          </a:p>
          <a:p>
            <a:pPr lvl="1"/>
            <a:r>
              <a:rPr lang="en-US" dirty="0"/>
              <a:t>Are there common themes that make activities successful across water systems?</a:t>
            </a:r>
          </a:p>
          <a:p>
            <a:pPr lvl="2"/>
            <a:r>
              <a:rPr lang="en-US" dirty="0"/>
              <a:t>Key players? Funding? Other support? </a:t>
            </a:r>
          </a:p>
          <a:p>
            <a:pPr lvl="1"/>
            <a:r>
              <a:rPr lang="en-US" dirty="0"/>
              <a:t>How can you build-off of these successes?</a:t>
            </a:r>
          </a:p>
          <a:p>
            <a:pPr lvl="2"/>
            <a:r>
              <a:rPr lang="en-US" dirty="0"/>
              <a:t>Are there other water systems in the area that could also benefit from the activity?</a:t>
            </a:r>
          </a:p>
          <a:p>
            <a:pPr lvl="2"/>
            <a:r>
              <a:rPr lang="en-US" dirty="0"/>
              <a:t>Are there other activities you could add to benefit the partnership?</a:t>
            </a:r>
          </a:p>
        </p:txBody>
      </p:sp>
      <p:sp>
        <p:nvSpPr>
          <p:cNvPr id="3" name="Slide Number Placeholder 2">
            <a:extLst>
              <a:ext uri="{FF2B5EF4-FFF2-40B4-BE49-F238E27FC236}">
                <a16:creationId xmlns:a16="http://schemas.microsoft.com/office/drawing/2014/main" id="{AF19AE60-F85E-450C-9C91-F19FF51EEB3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65</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834470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xEl>
                                              <p:pRg st="2" end="2"/>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
                                            <p:txEl>
                                              <p:pRg st="3" end="3"/>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BCBF0612-713D-46D4-8386-C1C4AB67A4C0}"/>
              </a:ext>
            </a:extLst>
          </p:cNvPr>
          <p:cNvSpPr>
            <a:spLocks noGrp="1"/>
          </p:cNvSpPr>
          <p:nvPr>
            <p:ph type="title"/>
          </p:nvPr>
        </p:nvSpPr>
        <p:spPr/>
        <p:txBody>
          <a:bodyPr/>
          <a:lstStyle/>
          <a:p>
            <a:r>
              <a:rPr lang="en-US" dirty="0"/>
              <a:t>Module 4: Identifying Strengths and Challenges</a:t>
            </a:r>
          </a:p>
        </p:txBody>
      </p:sp>
      <p:sp>
        <p:nvSpPr>
          <p:cNvPr id="3" name="Text Placeholder 2">
            <a:extLst>
              <a:ext uri="{FF2B5EF4-FFF2-40B4-BE49-F238E27FC236}">
                <a16:creationId xmlns:a16="http://schemas.microsoft.com/office/drawing/2014/main" id="{810C6A00-31C1-44CE-93D5-A2BAA7A8CB6D}"/>
              </a:ext>
            </a:extLst>
          </p:cNvPr>
          <p:cNvSpPr>
            <a:spLocks noGrp="1"/>
          </p:cNvSpPr>
          <p:nvPr>
            <p:ph type="body" idx="1"/>
          </p:nvPr>
        </p:nvSpPr>
        <p:spPr/>
        <p:txBody>
          <a:bodyPr/>
          <a:lstStyle/>
          <a:p>
            <a:endParaRPr lang="en-US"/>
          </a:p>
        </p:txBody>
      </p:sp>
      <p:sp>
        <p:nvSpPr>
          <p:cNvPr id="2" name="Slide Number Placeholder 1">
            <a:extLst>
              <a:ext uri="{FF2B5EF4-FFF2-40B4-BE49-F238E27FC236}">
                <a16:creationId xmlns:a16="http://schemas.microsoft.com/office/drawing/2014/main" id="{594FD11F-CA6C-4AA4-8067-705C69FF3CEA}"/>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66</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254817186"/>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dirty="0">
                <a:solidFill>
                  <a:srgbClr val="FFFFFF"/>
                </a:solidFill>
              </a:rPr>
              <a:t>Objectives</a:t>
            </a:r>
            <a:endParaRPr lang="en-US" sz="3000" dirty="0">
              <a:solidFill>
                <a:srgbClr val="FFFFFF"/>
              </a:solidFill>
            </a:endParaRP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085864"/>
          </a:xfrm>
        </p:spPr>
        <p:txBody>
          <a:bodyPr anchor="ctr">
            <a:normAutofit/>
          </a:bodyPr>
          <a:lstStyle/>
          <a:p>
            <a:pPr marL="461963" lvl="1" indent="-460375">
              <a:buFont typeface="Wingdings" panose="05000000000000000000" pitchFamily="2" charset="2"/>
              <a:buChar char="q"/>
            </a:pPr>
            <a:r>
              <a:rPr lang="en-US" dirty="0"/>
              <a:t>Identify water system strengths</a:t>
            </a:r>
          </a:p>
          <a:p>
            <a:pPr marL="461963" lvl="1" indent="-460375">
              <a:buFont typeface="Wingdings" panose="05000000000000000000" pitchFamily="2" charset="2"/>
              <a:buChar char="q"/>
            </a:pPr>
            <a:r>
              <a:rPr lang="en-US" dirty="0"/>
              <a:t>Identify water system challenges</a:t>
            </a:r>
          </a:p>
          <a:p>
            <a:pPr marL="461963" lvl="1" indent="-460375">
              <a:buFont typeface="Wingdings" panose="05000000000000000000" pitchFamily="2" charset="2"/>
              <a:buChar char="q"/>
            </a:pPr>
            <a:r>
              <a:rPr lang="en-US" dirty="0"/>
              <a:t>Transform challenges into opportunities</a:t>
            </a:r>
          </a:p>
        </p:txBody>
      </p:sp>
      <p:sp>
        <p:nvSpPr>
          <p:cNvPr id="12" name="Slide Number Placeholder 4">
            <a:extLst>
              <a:ext uri="{FF2B5EF4-FFF2-40B4-BE49-F238E27FC236}">
                <a16:creationId xmlns:a16="http://schemas.microsoft.com/office/drawing/2014/main" id="{F61D0BF5-4CA3-4CD9-9C00-FBB0B65ED47E}"/>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rgbClr val="464646"/>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67</a:t>
            </a:fld>
            <a:endParaRPr kumimoji="0" lang="en-US" sz="120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67</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80435580"/>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Identifying Strengths and Challenges</a:t>
            </a:r>
          </a:p>
        </p:txBody>
      </p:sp>
      <p:sp>
        <p:nvSpPr>
          <p:cNvPr id="3" name="Content Placeholder 2">
            <a:extLst>
              <a:ext uri="{FF2B5EF4-FFF2-40B4-BE49-F238E27FC236}">
                <a16:creationId xmlns:a16="http://schemas.microsoft.com/office/drawing/2014/main" id="{C235CAEC-D7E9-40D4-BE97-D81CEC2190F5}"/>
              </a:ext>
            </a:extLst>
          </p:cNvPr>
          <p:cNvSpPr>
            <a:spLocks noGrp="1"/>
          </p:cNvSpPr>
          <p:nvPr>
            <p:ph idx="1"/>
          </p:nvPr>
        </p:nvSpPr>
        <p:spPr/>
        <p:txBody>
          <a:bodyPr/>
          <a:lstStyle/>
          <a:p>
            <a:pPr lvl="1"/>
            <a:r>
              <a:rPr lang="en-US"/>
              <a:t>Identify </a:t>
            </a:r>
            <a:r>
              <a:rPr lang="en-US" b="1"/>
              <a:t>strengths</a:t>
            </a:r>
            <a:r>
              <a:rPr lang="en-US"/>
              <a:t> of the water system </a:t>
            </a:r>
          </a:p>
          <a:p>
            <a:pPr lvl="2"/>
            <a:r>
              <a:rPr lang="en-US"/>
              <a:t>Consider if you could </a:t>
            </a:r>
            <a:r>
              <a:rPr lang="en-US" b="1"/>
              <a:t>share</a:t>
            </a:r>
            <a:r>
              <a:rPr lang="en-US"/>
              <a:t> or </a:t>
            </a:r>
            <a:r>
              <a:rPr lang="en-US" b="1"/>
              <a:t>leverage</a:t>
            </a:r>
            <a:r>
              <a:rPr lang="en-US"/>
              <a:t> those strengths by partnering to help another water system</a:t>
            </a:r>
          </a:p>
          <a:p>
            <a:pPr lvl="1"/>
            <a:r>
              <a:rPr lang="en-US"/>
              <a:t>Identify </a:t>
            </a:r>
            <a:r>
              <a:rPr lang="en-US" b="1"/>
              <a:t>challenges</a:t>
            </a:r>
            <a:r>
              <a:rPr lang="en-US"/>
              <a:t> or areas of capacity to improve upon</a:t>
            </a:r>
          </a:p>
          <a:p>
            <a:pPr lvl="2"/>
            <a:r>
              <a:rPr lang="en-US"/>
              <a:t>Consider if a partnership could help </a:t>
            </a:r>
            <a:r>
              <a:rPr lang="en-US" b="1"/>
              <a:t>overcome</a:t>
            </a:r>
            <a:r>
              <a:rPr lang="en-US"/>
              <a:t> those challenges or increase capacity</a:t>
            </a:r>
          </a:p>
          <a:p>
            <a:endParaRPr lang="en-US"/>
          </a:p>
        </p:txBody>
      </p:sp>
      <p:sp>
        <p:nvSpPr>
          <p:cNvPr id="4" name="Slide Number Placeholder 3">
            <a:extLst>
              <a:ext uri="{FF2B5EF4-FFF2-40B4-BE49-F238E27FC236}">
                <a16:creationId xmlns:a16="http://schemas.microsoft.com/office/drawing/2014/main" id="{4239A64C-037A-4F1C-BCDB-B796CF1F5A8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43059615"/>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Identifying Strengths and Challenges</a:t>
            </a:r>
          </a:p>
        </p:txBody>
      </p:sp>
      <p:sp>
        <p:nvSpPr>
          <p:cNvPr id="3" name="Content Placeholder 2">
            <a:extLst>
              <a:ext uri="{FF2B5EF4-FFF2-40B4-BE49-F238E27FC236}">
                <a16:creationId xmlns:a16="http://schemas.microsoft.com/office/drawing/2014/main" id="{C235CAEC-D7E9-40D4-BE97-D81CEC2190F5}"/>
              </a:ext>
            </a:extLst>
          </p:cNvPr>
          <p:cNvSpPr>
            <a:spLocks noGrp="1"/>
          </p:cNvSpPr>
          <p:nvPr>
            <p:ph idx="1"/>
          </p:nvPr>
        </p:nvSpPr>
        <p:spPr/>
        <p:txBody>
          <a:bodyPr/>
          <a:lstStyle/>
          <a:p>
            <a:pPr lvl="1"/>
            <a:r>
              <a:rPr lang="en-US" b="1"/>
              <a:t>Physical</a:t>
            </a:r>
            <a:r>
              <a:rPr lang="en-US"/>
              <a:t> characteristics water systems should focus on:</a:t>
            </a:r>
          </a:p>
          <a:p>
            <a:pPr lvl="2"/>
            <a:r>
              <a:rPr lang="en-US"/>
              <a:t>Facility condition</a:t>
            </a:r>
          </a:p>
          <a:p>
            <a:pPr lvl="2"/>
            <a:r>
              <a:rPr lang="en-US"/>
              <a:t>Infrastructure adequacy </a:t>
            </a:r>
          </a:p>
          <a:p>
            <a:pPr lvl="2"/>
            <a:r>
              <a:rPr lang="en-US"/>
              <a:t>Demand</a:t>
            </a:r>
          </a:p>
          <a:p>
            <a:pPr lvl="2"/>
            <a:r>
              <a:rPr lang="en-US"/>
              <a:t>Supply</a:t>
            </a:r>
          </a:p>
          <a:p>
            <a:pPr lvl="2"/>
            <a:r>
              <a:rPr lang="en-US"/>
              <a:t>Needs </a:t>
            </a:r>
          </a:p>
          <a:p>
            <a:endParaRPr lang="en-US"/>
          </a:p>
        </p:txBody>
      </p:sp>
      <p:sp>
        <p:nvSpPr>
          <p:cNvPr id="4" name="Slide Number Placeholder 3">
            <a:extLst>
              <a:ext uri="{FF2B5EF4-FFF2-40B4-BE49-F238E27FC236}">
                <a16:creationId xmlns:a16="http://schemas.microsoft.com/office/drawing/2014/main" id="{0BF920F6-DD2B-4D9C-9C77-F15214ADA00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69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grpSp>
        <p:nvGrpSpPr>
          <p:cNvPr id="577" name="Group 576">
            <a:extLst>
              <a:ext uri="{FF2B5EF4-FFF2-40B4-BE49-F238E27FC236}">
                <a16:creationId xmlns:a16="http://schemas.microsoft.com/office/drawing/2014/main" id="{9ED58ABC-16F9-4352-8766-4870F7447C1C}"/>
              </a:ext>
              <a:ext uri="{C183D7F6-B498-43B3-948B-1728B52AA6E4}">
                <adec:decorative xmlns:adec="http://schemas.microsoft.com/office/drawing/2017/decorative" val="1"/>
              </a:ext>
            </a:extLst>
          </p:cNvPr>
          <p:cNvGrpSpPr/>
          <p:nvPr/>
        </p:nvGrpSpPr>
        <p:grpSpPr>
          <a:xfrm>
            <a:off x="4857228" y="1695465"/>
            <a:ext cx="3132714" cy="2289147"/>
            <a:chOff x="3232150" y="1655763"/>
            <a:chExt cx="688975" cy="461963"/>
          </a:xfrm>
        </p:grpSpPr>
        <p:sp>
          <p:nvSpPr>
            <p:cNvPr id="578" name="Freeform 246">
              <a:extLst>
                <a:ext uri="{FF2B5EF4-FFF2-40B4-BE49-F238E27FC236}">
                  <a16:creationId xmlns:a16="http://schemas.microsoft.com/office/drawing/2014/main" id="{7E43E2AD-EC61-471A-8BDD-C5821D4ED9A0}"/>
                </a:ext>
              </a:extLst>
            </p:cNvPr>
            <p:cNvSpPr>
              <a:spLocks/>
            </p:cNvSpPr>
            <p:nvPr/>
          </p:nvSpPr>
          <p:spPr bwMode="auto">
            <a:xfrm>
              <a:off x="3241675" y="1797051"/>
              <a:ext cx="669925" cy="314325"/>
            </a:xfrm>
            <a:custGeom>
              <a:avLst/>
              <a:gdLst>
                <a:gd name="T0" fmla="*/ 29 w 211"/>
                <a:gd name="T1" fmla="*/ 34 h 99"/>
                <a:gd name="T2" fmla="*/ 26 w 211"/>
                <a:gd name="T3" fmla="*/ 32 h 99"/>
                <a:gd name="T4" fmla="*/ 23 w 211"/>
                <a:gd name="T5" fmla="*/ 34 h 99"/>
                <a:gd name="T6" fmla="*/ 23 w 211"/>
                <a:gd name="T7" fmla="*/ 43 h 99"/>
                <a:gd name="T8" fmla="*/ 25 w 211"/>
                <a:gd name="T9" fmla="*/ 47 h 99"/>
                <a:gd name="T10" fmla="*/ 68 w 211"/>
                <a:gd name="T11" fmla="*/ 70 h 99"/>
                <a:gd name="T12" fmla="*/ 99 w 211"/>
                <a:gd name="T13" fmla="*/ 86 h 99"/>
                <a:gd name="T14" fmla="*/ 100 w 211"/>
                <a:gd name="T15" fmla="*/ 87 h 99"/>
                <a:gd name="T16" fmla="*/ 102 w 211"/>
                <a:gd name="T17" fmla="*/ 86 h 99"/>
                <a:gd name="T18" fmla="*/ 149 w 211"/>
                <a:gd name="T19" fmla="*/ 61 h 99"/>
                <a:gd name="T20" fmla="*/ 191 w 211"/>
                <a:gd name="T21" fmla="*/ 38 h 99"/>
                <a:gd name="T22" fmla="*/ 193 w 211"/>
                <a:gd name="T23" fmla="*/ 35 h 99"/>
                <a:gd name="T24" fmla="*/ 193 w 211"/>
                <a:gd name="T25" fmla="*/ 29 h 99"/>
                <a:gd name="T26" fmla="*/ 204 w 211"/>
                <a:gd name="T27" fmla="*/ 35 h 99"/>
                <a:gd name="T28" fmla="*/ 210 w 211"/>
                <a:gd name="T29" fmla="*/ 38 h 99"/>
                <a:gd name="T30" fmla="*/ 210 w 211"/>
                <a:gd name="T31" fmla="*/ 40 h 99"/>
                <a:gd name="T32" fmla="*/ 188 w 211"/>
                <a:gd name="T33" fmla="*/ 51 h 99"/>
                <a:gd name="T34" fmla="*/ 117 w 211"/>
                <a:gd name="T35" fmla="*/ 90 h 99"/>
                <a:gd name="T36" fmla="*/ 102 w 211"/>
                <a:gd name="T37" fmla="*/ 98 h 99"/>
                <a:gd name="T38" fmla="*/ 99 w 211"/>
                <a:gd name="T39" fmla="*/ 98 h 99"/>
                <a:gd name="T40" fmla="*/ 8 w 211"/>
                <a:gd name="T41" fmla="*/ 49 h 99"/>
                <a:gd name="T42" fmla="*/ 1 w 211"/>
                <a:gd name="T43" fmla="*/ 45 h 99"/>
                <a:gd name="T44" fmla="*/ 1 w 211"/>
                <a:gd name="T45" fmla="*/ 43 h 99"/>
                <a:gd name="T46" fmla="*/ 20 w 211"/>
                <a:gd name="T47" fmla="*/ 33 h 99"/>
                <a:gd name="T48" fmla="*/ 50 w 211"/>
                <a:gd name="T49" fmla="*/ 17 h 99"/>
                <a:gd name="T50" fmla="*/ 81 w 211"/>
                <a:gd name="T51" fmla="*/ 0 h 99"/>
                <a:gd name="T52" fmla="*/ 81 w 211"/>
                <a:gd name="T53" fmla="*/ 10 h 99"/>
                <a:gd name="T54" fmla="*/ 79 w 211"/>
                <a:gd name="T55" fmla="*/ 11 h 99"/>
                <a:gd name="T56" fmla="*/ 44 w 211"/>
                <a:gd name="T57" fmla="*/ 30 h 99"/>
                <a:gd name="T58" fmla="*/ 35 w 211"/>
                <a:gd name="T59" fmla="*/ 35 h 99"/>
                <a:gd name="T60" fmla="*/ 29 w 211"/>
                <a:gd name="T61" fmla="*/ 3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1" h="99">
                  <a:moveTo>
                    <a:pt x="29" y="34"/>
                  </a:moveTo>
                  <a:cubicBezTo>
                    <a:pt x="28" y="33"/>
                    <a:pt x="27" y="33"/>
                    <a:pt x="26" y="32"/>
                  </a:cubicBezTo>
                  <a:cubicBezTo>
                    <a:pt x="24" y="31"/>
                    <a:pt x="23" y="32"/>
                    <a:pt x="23" y="34"/>
                  </a:cubicBezTo>
                  <a:cubicBezTo>
                    <a:pt x="24" y="37"/>
                    <a:pt x="23" y="40"/>
                    <a:pt x="23" y="43"/>
                  </a:cubicBezTo>
                  <a:cubicBezTo>
                    <a:pt x="23" y="45"/>
                    <a:pt x="24" y="46"/>
                    <a:pt x="25" y="47"/>
                  </a:cubicBezTo>
                  <a:cubicBezTo>
                    <a:pt x="40" y="54"/>
                    <a:pt x="54" y="62"/>
                    <a:pt x="68" y="70"/>
                  </a:cubicBezTo>
                  <a:cubicBezTo>
                    <a:pt x="79" y="75"/>
                    <a:pt x="89" y="81"/>
                    <a:pt x="99" y="86"/>
                  </a:cubicBezTo>
                  <a:cubicBezTo>
                    <a:pt x="99" y="87"/>
                    <a:pt x="100" y="87"/>
                    <a:pt x="100" y="87"/>
                  </a:cubicBezTo>
                  <a:cubicBezTo>
                    <a:pt x="101" y="87"/>
                    <a:pt x="101" y="87"/>
                    <a:pt x="102" y="86"/>
                  </a:cubicBezTo>
                  <a:cubicBezTo>
                    <a:pt x="117" y="78"/>
                    <a:pt x="133" y="69"/>
                    <a:pt x="149" y="61"/>
                  </a:cubicBezTo>
                  <a:cubicBezTo>
                    <a:pt x="163" y="54"/>
                    <a:pt x="177" y="46"/>
                    <a:pt x="191" y="38"/>
                  </a:cubicBezTo>
                  <a:cubicBezTo>
                    <a:pt x="192" y="38"/>
                    <a:pt x="193" y="37"/>
                    <a:pt x="193" y="35"/>
                  </a:cubicBezTo>
                  <a:cubicBezTo>
                    <a:pt x="193" y="33"/>
                    <a:pt x="193" y="31"/>
                    <a:pt x="193" y="29"/>
                  </a:cubicBezTo>
                  <a:cubicBezTo>
                    <a:pt x="197" y="30"/>
                    <a:pt x="201" y="33"/>
                    <a:pt x="204" y="35"/>
                  </a:cubicBezTo>
                  <a:cubicBezTo>
                    <a:pt x="206" y="36"/>
                    <a:pt x="208" y="37"/>
                    <a:pt x="210" y="38"/>
                  </a:cubicBezTo>
                  <a:cubicBezTo>
                    <a:pt x="211" y="38"/>
                    <a:pt x="211" y="39"/>
                    <a:pt x="210" y="40"/>
                  </a:cubicBezTo>
                  <a:cubicBezTo>
                    <a:pt x="203" y="43"/>
                    <a:pt x="195" y="47"/>
                    <a:pt x="188" y="51"/>
                  </a:cubicBezTo>
                  <a:cubicBezTo>
                    <a:pt x="164" y="64"/>
                    <a:pt x="141" y="77"/>
                    <a:pt x="117" y="90"/>
                  </a:cubicBezTo>
                  <a:cubicBezTo>
                    <a:pt x="112" y="93"/>
                    <a:pt x="107" y="95"/>
                    <a:pt x="102" y="98"/>
                  </a:cubicBezTo>
                  <a:cubicBezTo>
                    <a:pt x="101" y="99"/>
                    <a:pt x="100" y="99"/>
                    <a:pt x="99" y="98"/>
                  </a:cubicBezTo>
                  <a:cubicBezTo>
                    <a:pt x="68" y="82"/>
                    <a:pt x="38" y="65"/>
                    <a:pt x="8" y="49"/>
                  </a:cubicBezTo>
                  <a:cubicBezTo>
                    <a:pt x="5" y="48"/>
                    <a:pt x="3" y="46"/>
                    <a:pt x="1" y="45"/>
                  </a:cubicBezTo>
                  <a:cubicBezTo>
                    <a:pt x="0" y="45"/>
                    <a:pt x="0" y="44"/>
                    <a:pt x="1" y="43"/>
                  </a:cubicBezTo>
                  <a:cubicBezTo>
                    <a:pt x="7" y="40"/>
                    <a:pt x="14" y="37"/>
                    <a:pt x="20" y="33"/>
                  </a:cubicBezTo>
                  <a:cubicBezTo>
                    <a:pt x="30" y="28"/>
                    <a:pt x="40" y="23"/>
                    <a:pt x="50" y="17"/>
                  </a:cubicBezTo>
                  <a:cubicBezTo>
                    <a:pt x="60" y="12"/>
                    <a:pt x="70" y="6"/>
                    <a:pt x="81" y="0"/>
                  </a:cubicBezTo>
                  <a:cubicBezTo>
                    <a:pt x="82" y="4"/>
                    <a:pt x="81" y="7"/>
                    <a:pt x="81" y="10"/>
                  </a:cubicBezTo>
                  <a:cubicBezTo>
                    <a:pt x="81" y="11"/>
                    <a:pt x="80" y="11"/>
                    <a:pt x="79" y="11"/>
                  </a:cubicBezTo>
                  <a:cubicBezTo>
                    <a:pt x="68" y="18"/>
                    <a:pt x="56" y="24"/>
                    <a:pt x="44" y="30"/>
                  </a:cubicBezTo>
                  <a:cubicBezTo>
                    <a:pt x="41" y="32"/>
                    <a:pt x="38" y="33"/>
                    <a:pt x="35" y="35"/>
                  </a:cubicBezTo>
                  <a:cubicBezTo>
                    <a:pt x="34" y="33"/>
                    <a:pt x="31" y="33"/>
                    <a:pt x="29" y="34"/>
                  </a:cubicBezTo>
                  <a:close/>
                </a:path>
              </a:pathLst>
            </a:custGeom>
            <a:solidFill>
              <a:srgbClr val="F3F3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79" name="Freeform 247">
              <a:extLst>
                <a:ext uri="{FF2B5EF4-FFF2-40B4-BE49-F238E27FC236}">
                  <a16:creationId xmlns:a16="http://schemas.microsoft.com/office/drawing/2014/main" id="{E7757AE0-BD8D-49DF-8489-93B98B809AAE}"/>
                </a:ext>
              </a:extLst>
            </p:cNvPr>
            <p:cNvSpPr>
              <a:spLocks noEditPoints="1"/>
            </p:cNvSpPr>
            <p:nvPr/>
          </p:nvSpPr>
          <p:spPr bwMode="auto">
            <a:xfrm>
              <a:off x="3238500" y="1793876"/>
              <a:ext cx="676275" cy="317500"/>
            </a:xfrm>
            <a:custGeom>
              <a:avLst/>
              <a:gdLst>
                <a:gd name="T0" fmla="*/ 99 w 213"/>
                <a:gd name="T1" fmla="*/ 100 h 100"/>
                <a:gd name="T2" fmla="*/ 8 w 213"/>
                <a:gd name="T3" fmla="*/ 50 h 100"/>
                <a:gd name="T4" fmla="*/ 2 w 213"/>
                <a:gd name="T5" fmla="*/ 47 h 100"/>
                <a:gd name="T6" fmla="*/ 2 w 213"/>
                <a:gd name="T7" fmla="*/ 44 h 100"/>
                <a:gd name="T8" fmla="*/ 33 w 213"/>
                <a:gd name="T9" fmla="*/ 27 h 100"/>
                <a:gd name="T10" fmla="*/ 73 w 213"/>
                <a:gd name="T11" fmla="*/ 6 h 100"/>
                <a:gd name="T12" fmla="*/ 83 w 213"/>
                <a:gd name="T13" fmla="*/ 1 h 100"/>
                <a:gd name="T14" fmla="*/ 83 w 213"/>
                <a:gd name="T15" fmla="*/ 11 h 100"/>
                <a:gd name="T16" fmla="*/ 81 w 213"/>
                <a:gd name="T17" fmla="*/ 13 h 100"/>
                <a:gd name="T18" fmla="*/ 36 w 213"/>
                <a:gd name="T19" fmla="*/ 37 h 100"/>
                <a:gd name="T20" fmla="*/ 30 w 213"/>
                <a:gd name="T21" fmla="*/ 36 h 100"/>
                <a:gd name="T22" fmla="*/ 30 w 213"/>
                <a:gd name="T23" fmla="*/ 36 h 100"/>
                <a:gd name="T24" fmla="*/ 26 w 213"/>
                <a:gd name="T25" fmla="*/ 34 h 100"/>
                <a:gd name="T26" fmla="*/ 25 w 213"/>
                <a:gd name="T27" fmla="*/ 35 h 100"/>
                <a:gd name="T28" fmla="*/ 25 w 213"/>
                <a:gd name="T29" fmla="*/ 44 h 100"/>
                <a:gd name="T30" fmla="*/ 61 w 213"/>
                <a:gd name="T31" fmla="*/ 66 h 100"/>
                <a:gd name="T32" fmla="*/ 100 w 213"/>
                <a:gd name="T33" fmla="*/ 87 h 100"/>
                <a:gd name="T34" fmla="*/ 101 w 213"/>
                <a:gd name="T35" fmla="*/ 87 h 100"/>
                <a:gd name="T36" fmla="*/ 102 w 213"/>
                <a:gd name="T37" fmla="*/ 87 h 100"/>
                <a:gd name="T38" fmla="*/ 103 w 213"/>
                <a:gd name="T39" fmla="*/ 87 h 100"/>
                <a:gd name="T40" fmla="*/ 149 w 213"/>
                <a:gd name="T41" fmla="*/ 61 h 100"/>
                <a:gd name="T42" fmla="*/ 192 w 213"/>
                <a:gd name="T43" fmla="*/ 39 h 100"/>
                <a:gd name="T44" fmla="*/ 193 w 213"/>
                <a:gd name="T45" fmla="*/ 32 h 100"/>
                <a:gd name="T46" fmla="*/ 193 w 213"/>
                <a:gd name="T47" fmla="*/ 29 h 100"/>
                <a:gd name="T48" fmla="*/ 202 w 213"/>
                <a:gd name="T49" fmla="*/ 33 h 100"/>
                <a:gd name="T50" fmla="*/ 208 w 213"/>
                <a:gd name="T51" fmla="*/ 36 h 100"/>
                <a:gd name="T52" fmla="*/ 213 w 213"/>
                <a:gd name="T53" fmla="*/ 40 h 100"/>
                <a:gd name="T54" fmla="*/ 189 w 213"/>
                <a:gd name="T55" fmla="*/ 53 h 100"/>
                <a:gd name="T56" fmla="*/ 114 w 213"/>
                <a:gd name="T57" fmla="*/ 94 h 100"/>
                <a:gd name="T58" fmla="*/ 101 w 213"/>
                <a:gd name="T59" fmla="*/ 100 h 100"/>
                <a:gd name="T60" fmla="*/ 2 w 213"/>
                <a:gd name="T61" fmla="*/ 46 h 100"/>
                <a:gd name="T62" fmla="*/ 9 w 213"/>
                <a:gd name="T63" fmla="*/ 49 h 100"/>
                <a:gd name="T64" fmla="*/ 100 w 213"/>
                <a:gd name="T65" fmla="*/ 98 h 100"/>
                <a:gd name="T66" fmla="*/ 113 w 213"/>
                <a:gd name="T67" fmla="*/ 93 h 100"/>
                <a:gd name="T68" fmla="*/ 189 w 213"/>
                <a:gd name="T69" fmla="*/ 52 h 100"/>
                <a:gd name="T70" fmla="*/ 211 w 213"/>
                <a:gd name="T71" fmla="*/ 40 h 100"/>
                <a:gd name="T72" fmla="*/ 207 w 213"/>
                <a:gd name="T73" fmla="*/ 38 h 100"/>
                <a:gd name="T74" fmla="*/ 201 w 213"/>
                <a:gd name="T75" fmla="*/ 34 h 100"/>
                <a:gd name="T76" fmla="*/ 195 w 213"/>
                <a:gd name="T77" fmla="*/ 32 h 100"/>
                <a:gd name="T78" fmla="*/ 192 w 213"/>
                <a:gd name="T79" fmla="*/ 40 h 100"/>
                <a:gd name="T80" fmla="*/ 150 w 213"/>
                <a:gd name="T81" fmla="*/ 63 h 100"/>
                <a:gd name="T82" fmla="*/ 103 w 213"/>
                <a:gd name="T83" fmla="*/ 88 h 100"/>
                <a:gd name="T84" fmla="*/ 101 w 213"/>
                <a:gd name="T85" fmla="*/ 89 h 100"/>
                <a:gd name="T86" fmla="*/ 100 w 213"/>
                <a:gd name="T87" fmla="*/ 88 h 100"/>
                <a:gd name="T88" fmla="*/ 60 w 213"/>
                <a:gd name="T89" fmla="*/ 67 h 100"/>
                <a:gd name="T90" fmla="*/ 24 w 213"/>
                <a:gd name="T91" fmla="*/ 44 h 100"/>
                <a:gd name="T92" fmla="*/ 23 w 213"/>
                <a:gd name="T93" fmla="*/ 35 h 100"/>
                <a:gd name="T94" fmla="*/ 18 w 213"/>
                <a:gd name="T95" fmla="*/ 36 h 100"/>
                <a:gd name="T96" fmla="*/ 33 w 213"/>
                <a:gd name="T97" fmla="*/ 34 h 100"/>
                <a:gd name="T98" fmla="*/ 51 w 213"/>
                <a:gd name="T99" fmla="*/ 27 h 100"/>
                <a:gd name="T100" fmla="*/ 81 w 213"/>
                <a:gd name="T101" fmla="*/ 11 h 100"/>
                <a:gd name="T102" fmla="*/ 82 w 213"/>
                <a:gd name="T103" fmla="*/ 8 h 100"/>
                <a:gd name="T104" fmla="*/ 73 w 213"/>
                <a:gd name="T105" fmla="*/ 7 h 100"/>
                <a:gd name="T106" fmla="*/ 34 w 213"/>
                <a:gd name="T107" fmla="*/ 28 h 100"/>
                <a:gd name="T108" fmla="*/ 27 w 213"/>
                <a:gd name="T109" fmla="*/ 32 h 100"/>
                <a:gd name="T110" fmla="*/ 30 w 213"/>
                <a:gd name="T111" fmla="*/ 34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13" h="100">
                  <a:moveTo>
                    <a:pt x="101" y="100"/>
                  </a:moveTo>
                  <a:cubicBezTo>
                    <a:pt x="101" y="100"/>
                    <a:pt x="100" y="100"/>
                    <a:pt x="99" y="100"/>
                  </a:cubicBezTo>
                  <a:cubicBezTo>
                    <a:pt x="73" y="85"/>
                    <a:pt x="47" y="71"/>
                    <a:pt x="21" y="57"/>
                  </a:cubicBezTo>
                  <a:cubicBezTo>
                    <a:pt x="8" y="50"/>
                    <a:pt x="8" y="50"/>
                    <a:pt x="8" y="50"/>
                  </a:cubicBezTo>
                  <a:cubicBezTo>
                    <a:pt x="8" y="50"/>
                    <a:pt x="7" y="50"/>
                    <a:pt x="7" y="49"/>
                  </a:cubicBezTo>
                  <a:cubicBezTo>
                    <a:pt x="5" y="48"/>
                    <a:pt x="3" y="48"/>
                    <a:pt x="2" y="47"/>
                  </a:cubicBezTo>
                  <a:cubicBezTo>
                    <a:pt x="1" y="46"/>
                    <a:pt x="0" y="46"/>
                    <a:pt x="0" y="45"/>
                  </a:cubicBezTo>
                  <a:cubicBezTo>
                    <a:pt x="0" y="45"/>
                    <a:pt x="1" y="44"/>
                    <a:pt x="2" y="44"/>
                  </a:cubicBezTo>
                  <a:cubicBezTo>
                    <a:pt x="7" y="41"/>
                    <a:pt x="12" y="38"/>
                    <a:pt x="18" y="35"/>
                  </a:cubicBezTo>
                  <a:cubicBezTo>
                    <a:pt x="33" y="27"/>
                    <a:pt x="33" y="27"/>
                    <a:pt x="33" y="27"/>
                  </a:cubicBezTo>
                  <a:cubicBezTo>
                    <a:pt x="39" y="24"/>
                    <a:pt x="45" y="21"/>
                    <a:pt x="50" y="18"/>
                  </a:cubicBezTo>
                  <a:cubicBezTo>
                    <a:pt x="58" y="14"/>
                    <a:pt x="65" y="10"/>
                    <a:pt x="73" y="6"/>
                  </a:cubicBezTo>
                  <a:cubicBezTo>
                    <a:pt x="82" y="0"/>
                    <a:pt x="82" y="0"/>
                    <a:pt x="82" y="0"/>
                  </a:cubicBezTo>
                  <a:cubicBezTo>
                    <a:pt x="83" y="1"/>
                    <a:pt x="83" y="1"/>
                    <a:pt x="83" y="1"/>
                  </a:cubicBezTo>
                  <a:cubicBezTo>
                    <a:pt x="83" y="3"/>
                    <a:pt x="83" y="6"/>
                    <a:pt x="83" y="8"/>
                  </a:cubicBezTo>
                  <a:cubicBezTo>
                    <a:pt x="83" y="9"/>
                    <a:pt x="83" y="10"/>
                    <a:pt x="83" y="11"/>
                  </a:cubicBezTo>
                  <a:cubicBezTo>
                    <a:pt x="83" y="12"/>
                    <a:pt x="82" y="12"/>
                    <a:pt x="81" y="13"/>
                  </a:cubicBezTo>
                  <a:cubicBezTo>
                    <a:pt x="81" y="13"/>
                    <a:pt x="81" y="13"/>
                    <a:pt x="81" y="13"/>
                  </a:cubicBezTo>
                  <a:cubicBezTo>
                    <a:pt x="71" y="18"/>
                    <a:pt x="61" y="23"/>
                    <a:pt x="52" y="29"/>
                  </a:cubicBezTo>
                  <a:cubicBezTo>
                    <a:pt x="36" y="37"/>
                    <a:pt x="36" y="37"/>
                    <a:pt x="36" y="37"/>
                  </a:cubicBezTo>
                  <a:cubicBezTo>
                    <a:pt x="36" y="37"/>
                    <a:pt x="36" y="37"/>
                    <a:pt x="36" y="37"/>
                  </a:cubicBezTo>
                  <a:cubicBezTo>
                    <a:pt x="34" y="35"/>
                    <a:pt x="33" y="35"/>
                    <a:pt x="30" y="36"/>
                  </a:cubicBezTo>
                  <a:cubicBezTo>
                    <a:pt x="30" y="36"/>
                    <a:pt x="30" y="36"/>
                    <a:pt x="30" y="36"/>
                  </a:cubicBezTo>
                  <a:cubicBezTo>
                    <a:pt x="30" y="36"/>
                    <a:pt x="30" y="36"/>
                    <a:pt x="30" y="36"/>
                  </a:cubicBezTo>
                  <a:cubicBezTo>
                    <a:pt x="29" y="35"/>
                    <a:pt x="29" y="35"/>
                    <a:pt x="29" y="35"/>
                  </a:cubicBezTo>
                  <a:cubicBezTo>
                    <a:pt x="28" y="34"/>
                    <a:pt x="27" y="34"/>
                    <a:pt x="26" y="34"/>
                  </a:cubicBezTo>
                  <a:cubicBezTo>
                    <a:pt x="26" y="33"/>
                    <a:pt x="25" y="33"/>
                    <a:pt x="25" y="34"/>
                  </a:cubicBezTo>
                  <a:cubicBezTo>
                    <a:pt x="25" y="35"/>
                    <a:pt x="25" y="35"/>
                    <a:pt x="25" y="35"/>
                  </a:cubicBezTo>
                  <a:cubicBezTo>
                    <a:pt x="25" y="37"/>
                    <a:pt x="25" y="40"/>
                    <a:pt x="25" y="42"/>
                  </a:cubicBezTo>
                  <a:cubicBezTo>
                    <a:pt x="25" y="43"/>
                    <a:pt x="25" y="44"/>
                    <a:pt x="25" y="44"/>
                  </a:cubicBezTo>
                  <a:cubicBezTo>
                    <a:pt x="25" y="46"/>
                    <a:pt x="25" y="46"/>
                    <a:pt x="27" y="47"/>
                  </a:cubicBezTo>
                  <a:cubicBezTo>
                    <a:pt x="38" y="53"/>
                    <a:pt x="50" y="59"/>
                    <a:pt x="61" y="66"/>
                  </a:cubicBezTo>
                  <a:cubicBezTo>
                    <a:pt x="78" y="75"/>
                    <a:pt x="78" y="75"/>
                    <a:pt x="78" y="75"/>
                  </a:cubicBezTo>
                  <a:cubicBezTo>
                    <a:pt x="85" y="79"/>
                    <a:pt x="93" y="83"/>
                    <a:pt x="100" y="87"/>
                  </a:cubicBezTo>
                  <a:cubicBezTo>
                    <a:pt x="101" y="87"/>
                    <a:pt x="101" y="87"/>
                    <a:pt x="101" y="87"/>
                  </a:cubicBezTo>
                  <a:cubicBezTo>
                    <a:pt x="101" y="87"/>
                    <a:pt x="101" y="87"/>
                    <a:pt x="101" y="87"/>
                  </a:cubicBezTo>
                  <a:cubicBezTo>
                    <a:pt x="101" y="87"/>
                    <a:pt x="101" y="87"/>
                    <a:pt x="101" y="87"/>
                  </a:cubicBezTo>
                  <a:cubicBezTo>
                    <a:pt x="102" y="87"/>
                    <a:pt x="102" y="87"/>
                    <a:pt x="102" y="87"/>
                  </a:cubicBezTo>
                  <a:cubicBezTo>
                    <a:pt x="102" y="87"/>
                    <a:pt x="102" y="87"/>
                    <a:pt x="102" y="87"/>
                  </a:cubicBezTo>
                  <a:cubicBezTo>
                    <a:pt x="103" y="87"/>
                    <a:pt x="103" y="87"/>
                    <a:pt x="103" y="87"/>
                  </a:cubicBezTo>
                  <a:cubicBezTo>
                    <a:pt x="109" y="83"/>
                    <a:pt x="115" y="80"/>
                    <a:pt x="122" y="76"/>
                  </a:cubicBezTo>
                  <a:cubicBezTo>
                    <a:pt x="131" y="71"/>
                    <a:pt x="140" y="66"/>
                    <a:pt x="149" y="61"/>
                  </a:cubicBezTo>
                  <a:cubicBezTo>
                    <a:pt x="158" y="57"/>
                    <a:pt x="167" y="52"/>
                    <a:pt x="176" y="47"/>
                  </a:cubicBezTo>
                  <a:cubicBezTo>
                    <a:pt x="192" y="39"/>
                    <a:pt x="192" y="39"/>
                    <a:pt x="192" y="39"/>
                  </a:cubicBezTo>
                  <a:cubicBezTo>
                    <a:pt x="193" y="38"/>
                    <a:pt x="193" y="37"/>
                    <a:pt x="193" y="36"/>
                  </a:cubicBezTo>
                  <a:cubicBezTo>
                    <a:pt x="193" y="35"/>
                    <a:pt x="193" y="33"/>
                    <a:pt x="193" y="32"/>
                  </a:cubicBezTo>
                  <a:cubicBezTo>
                    <a:pt x="193" y="31"/>
                    <a:pt x="193" y="30"/>
                    <a:pt x="193" y="30"/>
                  </a:cubicBezTo>
                  <a:cubicBezTo>
                    <a:pt x="193" y="29"/>
                    <a:pt x="193" y="29"/>
                    <a:pt x="193" y="29"/>
                  </a:cubicBezTo>
                  <a:cubicBezTo>
                    <a:pt x="194" y="29"/>
                    <a:pt x="194" y="29"/>
                    <a:pt x="194" y="29"/>
                  </a:cubicBezTo>
                  <a:cubicBezTo>
                    <a:pt x="197" y="30"/>
                    <a:pt x="200" y="32"/>
                    <a:pt x="202" y="33"/>
                  </a:cubicBezTo>
                  <a:cubicBezTo>
                    <a:pt x="203" y="34"/>
                    <a:pt x="205" y="35"/>
                    <a:pt x="206" y="35"/>
                  </a:cubicBezTo>
                  <a:cubicBezTo>
                    <a:pt x="206" y="36"/>
                    <a:pt x="207" y="36"/>
                    <a:pt x="208" y="36"/>
                  </a:cubicBezTo>
                  <a:cubicBezTo>
                    <a:pt x="209" y="37"/>
                    <a:pt x="210" y="38"/>
                    <a:pt x="211" y="38"/>
                  </a:cubicBezTo>
                  <a:cubicBezTo>
                    <a:pt x="212" y="38"/>
                    <a:pt x="213" y="39"/>
                    <a:pt x="213" y="40"/>
                  </a:cubicBezTo>
                  <a:cubicBezTo>
                    <a:pt x="213" y="40"/>
                    <a:pt x="212" y="41"/>
                    <a:pt x="211" y="41"/>
                  </a:cubicBezTo>
                  <a:cubicBezTo>
                    <a:pt x="204" y="45"/>
                    <a:pt x="197" y="49"/>
                    <a:pt x="189" y="53"/>
                  </a:cubicBezTo>
                  <a:cubicBezTo>
                    <a:pt x="173" y="62"/>
                    <a:pt x="156" y="71"/>
                    <a:pt x="140" y="80"/>
                  </a:cubicBezTo>
                  <a:cubicBezTo>
                    <a:pt x="114" y="94"/>
                    <a:pt x="114" y="94"/>
                    <a:pt x="114" y="94"/>
                  </a:cubicBezTo>
                  <a:cubicBezTo>
                    <a:pt x="110" y="96"/>
                    <a:pt x="107" y="98"/>
                    <a:pt x="103" y="100"/>
                  </a:cubicBezTo>
                  <a:cubicBezTo>
                    <a:pt x="103" y="100"/>
                    <a:pt x="102" y="100"/>
                    <a:pt x="101" y="100"/>
                  </a:cubicBezTo>
                  <a:close/>
                  <a:moveTo>
                    <a:pt x="2" y="45"/>
                  </a:moveTo>
                  <a:cubicBezTo>
                    <a:pt x="2" y="46"/>
                    <a:pt x="2" y="46"/>
                    <a:pt x="2" y="46"/>
                  </a:cubicBezTo>
                  <a:cubicBezTo>
                    <a:pt x="4" y="46"/>
                    <a:pt x="6" y="47"/>
                    <a:pt x="7" y="48"/>
                  </a:cubicBezTo>
                  <a:cubicBezTo>
                    <a:pt x="8" y="48"/>
                    <a:pt x="8" y="49"/>
                    <a:pt x="9" y="49"/>
                  </a:cubicBezTo>
                  <a:cubicBezTo>
                    <a:pt x="21" y="56"/>
                    <a:pt x="21" y="56"/>
                    <a:pt x="21" y="56"/>
                  </a:cubicBezTo>
                  <a:cubicBezTo>
                    <a:pt x="47" y="70"/>
                    <a:pt x="74" y="84"/>
                    <a:pt x="100" y="98"/>
                  </a:cubicBezTo>
                  <a:cubicBezTo>
                    <a:pt x="101" y="99"/>
                    <a:pt x="102" y="99"/>
                    <a:pt x="103" y="98"/>
                  </a:cubicBezTo>
                  <a:cubicBezTo>
                    <a:pt x="106" y="96"/>
                    <a:pt x="110" y="94"/>
                    <a:pt x="113" y="93"/>
                  </a:cubicBezTo>
                  <a:cubicBezTo>
                    <a:pt x="139" y="79"/>
                    <a:pt x="139" y="79"/>
                    <a:pt x="139" y="79"/>
                  </a:cubicBezTo>
                  <a:cubicBezTo>
                    <a:pt x="156" y="70"/>
                    <a:pt x="172" y="61"/>
                    <a:pt x="189" y="52"/>
                  </a:cubicBezTo>
                  <a:cubicBezTo>
                    <a:pt x="196" y="48"/>
                    <a:pt x="203" y="44"/>
                    <a:pt x="211" y="40"/>
                  </a:cubicBezTo>
                  <a:cubicBezTo>
                    <a:pt x="211" y="40"/>
                    <a:pt x="211" y="40"/>
                    <a:pt x="211" y="40"/>
                  </a:cubicBezTo>
                  <a:cubicBezTo>
                    <a:pt x="211" y="39"/>
                    <a:pt x="211" y="39"/>
                    <a:pt x="211" y="39"/>
                  </a:cubicBezTo>
                  <a:cubicBezTo>
                    <a:pt x="209" y="39"/>
                    <a:pt x="208" y="38"/>
                    <a:pt x="207" y="38"/>
                  </a:cubicBezTo>
                  <a:cubicBezTo>
                    <a:pt x="207" y="37"/>
                    <a:pt x="206" y="37"/>
                    <a:pt x="205" y="36"/>
                  </a:cubicBezTo>
                  <a:cubicBezTo>
                    <a:pt x="204" y="36"/>
                    <a:pt x="203" y="35"/>
                    <a:pt x="201" y="34"/>
                  </a:cubicBezTo>
                  <a:cubicBezTo>
                    <a:pt x="199" y="33"/>
                    <a:pt x="197" y="32"/>
                    <a:pt x="195" y="31"/>
                  </a:cubicBezTo>
                  <a:cubicBezTo>
                    <a:pt x="195" y="32"/>
                    <a:pt x="195" y="32"/>
                    <a:pt x="195" y="32"/>
                  </a:cubicBezTo>
                  <a:cubicBezTo>
                    <a:pt x="195" y="33"/>
                    <a:pt x="195" y="35"/>
                    <a:pt x="195" y="36"/>
                  </a:cubicBezTo>
                  <a:cubicBezTo>
                    <a:pt x="195" y="38"/>
                    <a:pt x="193" y="39"/>
                    <a:pt x="192" y="40"/>
                  </a:cubicBezTo>
                  <a:cubicBezTo>
                    <a:pt x="177" y="48"/>
                    <a:pt x="177" y="48"/>
                    <a:pt x="177" y="48"/>
                  </a:cubicBezTo>
                  <a:cubicBezTo>
                    <a:pt x="168" y="53"/>
                    <a:pt x="159" y="58"/>
                    <a:pt x="150" y="63"/>
                  </a:cubicBezTo>
                  <a:cubicBezTo>
                    <a:pt x="141" y="68"/>
                    <a:pt x="132" y="73"/>
                    <a:pt x="122" y="78"/>
                  </a:cubicBezTo>
                  <a:cubicBezTo>
                    <a:pt x="116" y="81"/>
                    <a:pt x="110" y="84"/>
                    <a:pt x="103" y="88"/>
                  </a:cubicBezTo>
                  <a:cubicBezTo>
                    <a:pt x="103" y="88"/>
                    <a:pt x="103" y="88"/>
                    <a:pt x="103" y="88"/>
                  </a:cubicBezTo>
                  <a:cubicBezTo>
                    <a:pt x="103" y="88"/>
                    <a:pt x="102" y="89"/>
                    <a:pt x="101" y="89"/>
                  </a:cubicBezTo>
                  <a:cubicBezTo>
                    <a:pt x="101" y="89"/>
                    <a:pt x="100" y="88"/>
                    <a:pt x="100" y="88"/>
                  </a:cubicBezTo>
                  <a:cubicBezTo>
                    <a:pt x="100" y="88"/>
                    <a:pt x="100" y="88"/>
                    <a:pt x="100" y="88"/>
                  </a:cubicBezTo>
                  <a:cubicBezTo>
                    <a:pt x="92" y="84"/>
                    <a:pt x="85" y="80"/>
                    <a:pt x="77" y="76"/>
                  </a:cubicBezTo>
                  <a:cubicBezTo>
                    <a:pt x="60" y="67"/>
                    <a:pt x="60" y="67"/>
                    <a:pt x="60" y="67"/>
                  </a:cubicBezTo>
                  <a:cubicBezTo>
                    <a:pt x="49" y="61"/>
                    <a:pt x="37" y="54"/>
                    <a:pt x="26" y="48"/>
                  </a:cubicBezTo>
                  <a:cubicBezTo>
                    <a:pt x="24" y="47"/>
                    <a:pt x="24" y="46"/>
                    <a:pt x="24" y="44"/>
                  </a:cubicBezTo>
                  <a:cubicBezTo>
                    <a:pt x="24" y="44"/>
                    <a:pt x="24" y="43"/>
                    <a:pt x="24" y="42"/>
                  </a:cubicBezTo>
                  <a:cubicBezTo>
                    <a:pt x="24" y="40"/>
                    <a:pt x="24" y="37"/>
                    <a:pt x="23" y="35"/>
                  </a:cubicBezTo>
                  <a:cubicBezTo>
                    <a:pt x="23" y="34"/>
                    <a:pt x="23" y="34"/>
                    <a:pt x="23" y="34"/>
                  </a:cubicBezTo>
                  <a:cubicBezTo>
                    <a:pt x="18" y="36"/>
                    <a:pt x="18" y="36"/>
                    <a:pt x="18" y="36"/>
                  </a:cubicBezTo>
                  <a:cubicBezTo>
                    <a:pt x="13" y="39"/>
                    <a:pt x="8" y="42"/>
                    <a:pt x="2" y="45"/>
                  </a:cubicBezTo>
                  <a:close/>
                  <a:moveTo>
                    <a:pt x="33" y="34"/>
                  </a:moveTo>
                  <a:cubicBezTo>
                    <a:pt x="34" y="34"/>
                    <a:pt x="35" y="34"/>
                    <a:pt x="36" y="35"/>
                  </a:cubicBezTo>
                  <a:cubicBezTo>
                    <a:pt x="51" y="27"/>
                    <a:pt x="51" y="27"/>
                    <a:pt x="51" y="27"/>
                  </a:cubicBezTo>
                  <a:cubicBezTo>
                    <a:pt x="61" y="22"/>
                    <a:pt x="70" y="17"/>
                    <a:pt x="80" y="12"/>
                  </a:cubicBezTo>
                  <a:cubicBezTo>
                    <a:pt x="81" y="11"/>
                    <a:pt x="81" y="11"/>
                    <a:pt x="81" y="11"/>
                  </a:cubicBezTo>
                  <a:cubicBezTo>
                    <a:pt x="81" y="11"/>
                    <a:pt x="81" y="11"/>
                    <a:pt x="81" y="11"/>
                  </a:cubicBezTo>
                  <a:cubicBezTo>
                    <a:pt x="81" y="10"/>
                    <a:pt x="82" y="9"/>
                    <a:pt x="82" y="8"/>
                  </a:cubicBezTo>
                  <a:cubicBezTo>
                    <a:pt x="82" y="6"/>
                    <a:pt x="82" y="4"/>
                    <a:pt x="81" y="2"/>
                  </a:cubicBezTo>
                  <a:cubicBezTo>
                    <a:pt x="73" y="7"/>
                    <a:pt x="73" y="7"/>
                    <a:pt x="73" y="7"/>
                  </a:cubicBezTo>
                  <a:cubicBezTo>
                    <a:pt x="66" y="11"/>
                    <a:pt x="58" y="15"/>
                    <a:pt x="51" y="19"/>
                  </a:cubicBezTo>
                  <a:cubicBezTo>
                    <a:pt x="45" y="22"/>
                    <a:pt x="39" y="25"/>
                    <a:pt x="34" y="28"/>
                  </a:cubicBezTo>
                  <a:cubicBezTo>
                    <a:pt x="26" y="32"/>
                    <a:pt x="26" y="32"/>
                    <a:pt x="26" y="32"/>
                  </a:cubicBezTo>
                  <a:cubicBezTo>
                    <a:pt x="27" y="32"/>
                    <a:pt x="27" y="32"/>
                    <a:pt x="27" y="32"/>
                  </a:cubicBezTo>
                  <a:cubicBezTo>
                    <a:pt x="28" y="33"/>
                    <a:pt x="29" y="33"/>
                    <a:pt x="29" y="34"/>
                  </a:cubicBezTo>
                  <a:cubicBezTo>
                    <a:pt x="30" y="34"/>
                    <a:pt x="30" y="34"/>
                    <a:pt x="30" y="34"/>
                  </a:cubicBezTo>
                  <a:cubicBezTo>
                    <a:pt x="31" y="34"/>
                    <a:pt x="32" y="34"/>
                    <a:pt x="33" y="34"/>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0" name="Freeform 248">
              <a:extLst>
                <a:ext uri="{FF2B5EF4-FFF2-40B4-BE49-F238E27FC236}">
                  <a16:creationId xmlns:a16="http://schemas.microsoft.com/office/drawing/2014/main" id="{363FDF60-F182-41B2-9D8D-0A0AB6703662}"/>
                </a:ext>
              </a:extLst>
            </p:cNvPr>
            <p:cNvSpPr>
              <a:spLocks noEditPoints="1"/>
            </p:cNvSpPr>
            <p:nvPr/>
          </p:nvSpPr>
          <p:spPr bwMode="auto">
            <a:xfrm>
              <a:off x="3232150" y="1784351"/>
              <a:ext cx="688975" cy="333375"/>
            </a:xfrm>
            <a:custGeom>
              <a:avLst/>
              <a:gdLst>
                <a:gd name="T0" fmla="*/ 4 w 217"/>
                <a:gd name="T1" fmla="*/ 48 h 105"/>
                <a:gd name="T2" fmla="*/ 3 w 217"/>
                <a:gd name="T3" fmla="*/ 48 h 105"/>
                <a:gd name="T4" fmla="*/ 3 w 217"/>
                <a:gd name="T5" fmla="*/ 48 h 105"/>
                <a:gd name="T6" fmla="*/ 4 w 217"/>
                <a:gd name="T7" fmla="*/ 49 h 105"/>
                <a:gd name="T8" fmla="*/ 82 w 217"/>
                <a:gd name="T9" fmla="*/ 4 h 105"/>
                <a:gd name="T10" fmla="*/ 83 w 217"/>
                <a:gd name="T11" fmla="*/ 14 h 105"/>
                <a:gd name="T12" fmla="*/ 83 w 217"/>
                <a:gd name="T13" fmla="*/ 14 h 105"/>
                <a:gd name="T14" fmla="*/ 82 w 217"/>
                <a:gd name="T15" fmla="*/ 14 h 105"/>
                <a:gd name="T16" fmla="*/ 31 w 217"/>
                <a:gd name="T17" fmla="*/ 37 h 105"/>
                <a:gd name="T18" fmla="*/ 28 w 217"/>
                <a:gd name="T19" fmla="*/ 34 h 105"/>
                <a:gd name="T20" fmla="*/ 25 w 217"/>
                <a:gd name="T21" fmla="*/ 47 h 105"/>
                <a:gd name="T22" fmla="*/ 102 w 217"/>
                <a:gd name="T23" fmla="*/ 92 h 105"/>
                <a:gd name="T24" fmla="*/ 105 w 217"/>
                <a:gd name="T25" fmla="*/ 92 h 105"/>
                <a:gd name="T26" fmla="*/ 196 w 217"/>
                <a:gd name="T27" fmla="*/ 42 h 105"/>
                <a:gd name="T28" fmla="*/ 195 w 217"/>
                <a:gd name="T29" fmla="*/ 32 h 105"/>
                <a:gd name="T30" fmla="*/ 213 w 217"/>
                <a:gd name="T31" fmla="*/ 43 h 105"/>
                <a:gd name="T32" fmla="*/ 215 w 217"/>
                <a:gd name="T33" fmla="*/ 43 h 105"/>
                <a:gd name="T34" fmla="*/ 213 w 217"/>
                <a:gd name="T35" fmla="*/ 42 h 105"/>
                <a:gd name="T36" fmla="*/ 104 w 217"/>
                <a:gd name="T37" fmla="*/ 101 h 105"/>
                <a:gd name="T38" fmla="*/ 216 w 217"/>
                <a:gd name="T39" fmla="*/ 45 h 105"/>
                <a:gd name="T40" fmla="*/ 205 w 217"/>
                <a:gd name="T41" fmla="*/ 34 h 105"/>
                <a:gd name="T42" fmla="*/ 193 w 217"/>
                <a:gd name="T43" fmla="*/ 39 h 105"/>
                <a:gd name="T44" fmla="*/ 104 w 217"/>
                <a:gd name="T45" fmla="*/ 88 h 105"/>
                <a:gd name="T46" fmla="*/ 103 w 217"/>
                <a:gd name="T47" fmla="*/ 90 h 105"/>
                <a:gd name="T48" fmla="*/ 29 w 217"/>
                <a:gd name="T49" fmla="*/ 48 h 105"/>
                <a:gd name="T50" fmla="*/ 29 w 217"/>
                <a:gd name="T51" fmla="*/ 37 h 105"/>
                <a:gd name="T52" fmla="*/ 27 w 217"/>
                <a:gd name="T53" fmla="*/ 38 h 105"/>
                <a:gd name="T54" fmla="*/ 31 w 217"/>
                <a:gd name="T55" fmla="*/ 40 h 105"/>
                <a:gd name="T56" fmla="*/ 84 w 217"/>
                <a:gd name="T57" fmla="*/ 18 h 105"/>
                <a:gd name="T58" fmla="*/ 87 w 217"/>
                <a:gd name="T59" fmla="*/ 14 h 105"/>
                <a:gd name="T60" fmla="*/ 51 w 217"/>
                <a:gd name="T61" fmla="*/ 19 h 105"/>
                <a:gd name="T62" fmla="*/ 2 w 217"/>
                <a:gd name="T63" fmla="*/ 51 h 105"/>
                <a:gd name="T64" fmla="*/ 4 w 217"/>
                <a:gd name="T65" fmla="*/ 48 h 105"/>
                <a:gd name="T66" fmla="*/ 103 w 217"/>
                <a:gd name="T67" fmla="*/ 104 h 105"/>
                <a:gd name="T68" fmla="*/ 213 w 217"/>
                <a:gd name="T69" fmla="*/ 41 h 105"/>
                <a:gd name="T70" fmla="*/ 195 w 217"/>
                <a:gd name="T71" fmla="*/ 37 h 105"/>
                <a:gd name="T72" fmla="*/ 104 w 217"/>
                <a:gd name="T73" fmla="*/ 89 h 105"/>
                <a:gd name="T74" fmla="*/ 104 w 217"/>
                <a:gd name="T75" fmla="*/ 90 h 105"/>
                <a:gd name="T76" fmla="*/ 103 w 217"/>
                <a:gd name="T77" fmla="*/ 90 h 105"/>
                <a:gd name="T78" fmla="*/ 103 w 217"/>
                <a:gd name="T79" fmla="*/ 90 h 105"/>
                <a:gd name="T80" fmla="*/ 29 w 217"/>
                <a:gd name="T81" fmla="*/ 50 h 105"/>
                <a:gd name="T82" fmla="*/ 28 w 217"/>
                <a:gd name="T83" fmla="*/ 47 h 105"/>
                <a:gd name="T84" fmla="*/ 3 w 217"/>
                <a:gd name="T85" fmla="*/ 46 h 105"/>
                <a:gd name="T86" fmla="*/ 5 w 217"/>
                <a:gd name="T87" fmla="*/ 50 h 105"/>
                <a:gd name="T88" fmla="*/ 24 w 217"/>
                <a:gd name="T89" fmla="*/ 45 h 105"/>
                <a:gd name="T90" fmla="*/ 101 w 217"/>
                <a:gd name="T91" fmla="*/ 93 h 105"/>
                <a:gd name="T92" fmla="*/ 103 w 217"/>
                <a:gd name="T93" fmla="*/ 93 h 105"/>
                <a:gd name="T94" fmla="*/ 153 w 217"/>
                <a:gd name="T95" fmla="*/ 67 h 105"/>
                <a:gd name="T96" fmla="*/ 199 w 217"/>
                <a:gd name="T97" fmla="*/ 35 h 105"/>
                <a:gd name="T98" fmla="*/ 212 w 217"/>
                <a:gd name="T99" fmla="*/ 44 h 105"/>
                <a:gd name="T100" fmla="*/ 114 w 217"/>
                <a:gd name="T101" fmla="*/ 94 h 105"/>
                <a:gd name="T102" fmla="*/ 103 w 217"/>
                <a:gd name="T103" fmla="*/ 100 h 105"/>
                <a:gd name="T104" fmla="*/ 4 w 217"/>
                <a:gd name="T105" fmla="*/ 48 h 105"/>
                <a:gd name="T106" fmla="*/ 82 w 217"/>
                <a:gd name="T107" fmla="*/ 15 h 105"/>
                <a:gd name="T108" fmla="*/ 86 w 217"/>
                <a:gd name="T109" fmla="*/ 8 h 105"/>
                <a:gd name="T110" fmla="*/ 28 w 217"/>
                <a:gd name="T111" fmla="*/ 37 h 105"/>
                <a:gd name="T112" fmla="*/ 32 w 217"/>
                <a:gd name="T113" fmla="*/ 37 h 105"/>
                <a:gd name="T114" fmla="*/ 37 w 217"/>
                <a:gd name="T115" fmla="*/ 33 h 105"/>
                <a:gd name="T116" fmla="*/ 81 w 217"/>
                <a:gd name="T117" fmla="*/ 14 h 105"/>
                <a:gd name="T118" fmla="*/ 38 w 217"/>
                <a:gd name="T119"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7" h="105">
                  <a:moveTo>
                    <a:pt x="103" y="103"/>
                  </a:moveTo>
                  <a:cubicBezTo>
                    <a:pt x="103" y="101"/>
                    <a:pt x="103" y="101"/>
                    <a:pt x="103" y="101"/>
                  </a:cubicBezTo>
                  <a:cubicBezTo>
                    <a:pt x="103" y="101"/>
                    <a:pt x="103" y="101"/>
                    <a:pt x="102" y="101"/>
                  </a:cubicBezTo>
                  <a:cubicBezTo>
                    <a:pt x="76" y="87"/>
                    <a:pt x="50" y="72"/>
                    <a:pt x="24" y="58"/>
                  </a:cubicBezTo>
                  <a:cubicBezTo>
                    <a:pt x="11" y="52"/>
                    <a:pt x="11" y="52"/>
                    <a:pt x="11" y="52"/>
                  </a:cubicBezTo>
                  <a:cubicBezTo>
                    <a:pt x="11" y="51"/>
                    <a:pt x="10" y="51"/>
                    <a:pt x="10" y="51"/>
                  </a:cubicBezTo>
                  <a:cubicBezTo>
                    <a:pt x="10" y="51"/>
                    <a:pt x="10" y="51"/>
                    <a:pt x="10" y="51"/>
                  </a:cubicBezTo>
                  <a:cubicBezTo>
                    <a:pt x="8" y="50"/>
                    <a:pt x="6" y="49"/>
                    <a:pt x="5" y="48"/>
                  </a:cubicBezTo>
                  <a:cubicBezTo>
                    <a:pt x="4" y="48"/>
                    <a:pt x="4" y="48"/>
                    <a:pt x="4" y="48"/>
                  </a:cubicBezTo>
                  <a:cubicBezTo>
                    <a:pt x="4" y="48"/>
                    <a:pt x="4" y="48"/>
                    <a:pt x="4" y="48"/>
                  </a:cubicBezTo>
                  <a:cubicBezTo>
                    <a:pt x="4" y="48"/>
                    <a:pt x="4" y="48"/>
                    <a:pt x="4" y="48"/>
                  </a:cubicBezTo>
                  <a:cubicBezTo>
                    <a:pt x="4" y="48"/>
                    <a:pt x="4" y="48"/>
                    <a:pt x="4"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4" y="48"/>
                    <a:pt x="4" y="48"/>
                    <a:pt x="4" y="48"/>
                  </a:cubicBezTo>
                  <a:cubicBezTo>
                    <a:pt x="3" y="48"/>
                    <a:pt x="3" y="48"/>
                    <a:pt x="3" y="48"/>
                  </a:cubicBezTo>
                  <a:cubicBezTo>
                    <a:pt x="4" y="48"/>
                    <a:pt x="4" y="48"/>
                    <a:pt x="4" y="48"/>
                  </a:cubicBezTo>
                  <a:cubicBezTo>
                    <a:pt x="4" y="48"/>
                    <a:pt x="4" y="48"/>
                    <a:pt x="4" y="48"/>
                  </a:cubicBezTo>
                  <a:cubicBezTo>
                    <a:pt x="3" y="48"/>
                    <a:pt x="3" y="48"/>
                    <a:pt x="3" y="48"/>
                  </a:cubicBezTo>
                  <a:cubicBezTo>
                    <a:pt x="4" y="48"/>
                    <a:pt x="4" y="48"/>
                    <a:pt x="4" y="48"/>
                  </a:cubicBezTo>
                  <a:cubicBezTo>
                    <a:pt x="3" y="48"/>
                    <a:pt x="3" y="48"/>
                    <a:pt x="3" y="48"/>
                  </a:cubicBezTo>
                  <a:cubicBezTo>
                    <a:pt x="4" y="49"/>
                    <a:pt x="4" y="49"/>
                    <a:pt x="4" y="49"/>
                  </a:cubicBezTo>
                  <a:cubicBezTo>
                    <a:pt x="4" y="48"/>
                    <a:pt x="4" y="48"/>
                    <a:pt x="4" y="48"/>
                  </a:cubicBezTo>
                  <a:cubicBezTo>
                    <a:pt x="3" y="48"/>
                    <a:pt x="3" y="48"/>
                    <a:pt x="3" y="48"/>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4" y="49"/>
                    <a:pt x="4" y="49"/>
                    <a:pt x="4" y="49"/>
                  </a:cubicBezTo>
                  <a:cubicBezTo>
                    <a:pt x="5" y="49"/>
                    <a:pt x="5" y="49"/>
                    <a:pt x="5" y="49"/>
                  </a:cubicBezTo>
                  <a:cubicBezTo>
                    <a:pt x="10" y="46"/>
                    <a:pt x="15" y="43"/>
                    <a:pt x="21" y="40"/>
                  </a:cubicBezTo>
                  <a:cubicBezTo>
                    <a:pt x="36" y="32"/>
                    <a:pt x="36" y="32"/>
                    <a:pt x="36" y="32"/>
                  </a:cubicBezTo>
                  <a:cubicBezTo>
                    <a:pt x="42" y="29"/>
                    <a:pt x="47" y="25"/>
                    <a:pt x="53" y="22"/>
                  </a:cubicBezTo>
                  <a:cubicBezTo>
                    <a:pt x="61" y="18"/>
                    <a:pt x="68" y="14"/>
                    <a:pt x="76" y="10"/>
                  </a:cubicBezTo>
                  <a:cubicBezTo>
                    <a:pt x="85" y="5"/>
                    <a:pt x="85" y="5"/>
                    <a:pt x="85" y="5"/>
                  </a:cubicBezTo>
                  <a:cubicBezTo>
                    <a:pt x="84" y="3"/>
                    <a:pt x="84" y="3"/>
                    <a:pt x="84" y="3"/>
                  </a:cubicBezTo>
                  <a:cubicBezTo>
                    <a:pt x="82" y="4"/>
                    <a:pt x="82" y="4"/>
                    <a:pt x="82" y="4"/>
                  </a:cubicBezTo>
                  <a:cubicBezTo>
                    <a:pt x="83" y="5"/>
                    <a:pt x="83" y="5"/>
                    <a:pt x="83" y="5"/>
                  </a:cubicBezTo>
                  <a:cubicBezTo>
                    <a:pt x="83" y="6"/>
                    <a:pt x="83" y="7"/>
                    <a:pt x="83" y="8"/>
                  </a:cubicBezTo>
                  <a:cubicBezTo>
                    <a:pt x="83" y="9"/>
                    <a:pt x="83" y="10"/>
                    <a:pt x="83" y="11"/>
                  </a:cubicBezTo>
                  <a:cubicBezTo>
                    <a:pt x="83" y="11"/>
                    <a:pt x="83" y="11"/>
                    <a:pt x="83" y="11"/>
                  </a:cubicBezTo>
                  <a:cubicBezTo>
                    <a:pt x="83" y="12"/>
                    <a:pt x="83" y="13"/>
                    <a:pt x="83" y="13"/>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4" y="14"/>
                    <a:pt x="84" y="14"/>
                    <a:pt x="84" y="14"/>
                  </a:cubicBezTo>
                  <a:cubicBezTo>
                    <a:pt x="83" y="14"/>
                    <a:pt x="83" y="14"/>
                    <a:pt x="83" y="14"/>
                  </a:cubicBezTo>
                  <a:cubicBezTo>
                    <a:pt x="83" y="14"/>
                    <a:pt x="83" y="14"/>
                    <a:pt x="83" y="14"/>
                  </a:cubicBezTo>
                  <a:cubicBezTo>
                    <a:pt x="84" y="14"/>
                    <a:pt x="84" y="14"/>
                    <a:pt x="84"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3" y="14"/>
                    <a:pt x="83" y="14"/>
                    <a:pt x="83" y="14"/>
                  </a:cubicBezTo>
                  <a:cubicBezTo>
                    <a:pt x="82" y="14"/>
                    <a:pt x="82" y="14"/>
                    <a:pt x="82" y="14"/>
                  </a:cubicBezTo>
                  <a:cubicBezTo>
                    <a:pt x="82" y="14"/>
                    <a:pt x="82" y="14"/>
                    <a:pt x="82" y="14"/>
                  </a:cubicBezTo>
                  <a:cubicBezTo>
                    <a:pt x="82" y="14"/>
                    <a:pt x="82" y="14"/>
                    <a:pt x="82" y="14"/>
                  </a:cubicBezTo>
                  <a:cubicBezTo>
                    <a:pt x="82" y="14"/>
                    <a:pt x="82" y="14"/>
                    <a:pt x="82" y="14"/>
                  </a:cubicBezTo>
                  <a:cubicBezTo>
                    <a:pt x="82" y="14"/>
                    <a:pt x="82" y="14"/>
                    <a:pt x="82" y="14"/>
                  </a:cubicBezTo>
                  <a:cubicBezTo>
                    <a:pt x="72" y="19"/>
                    <a:pt x="62" y="25"/>
                    <a:pt x="53" y="30"/>
                  </a:cubicBezTo>
                  <a:cubicBezTo>
                    <a:pt x="37" y="38"/>
                    <a:pt x="37" y="38"/>
                    <a:pt x="37" y="38"/>
                  </a:cubicBezTo>
                  <a:cubicBezTo>
                    <a:pt x="38" y="40"/>
                    <a:pt x="38" y="40"/>
                    <a:pt x="38" y="40"/>
                  </a:cubicBezTo>
                  <a:cubicBezTo>
                    <a:pt x="40" y="38"/>
                    <a:pt x="40" y="38"/>
                    <a:pt x="40" y="38"/>
                  </a:cubicBezTo>
                  <a:cubicBezTo>
                    <a:pt x="39" y="38"/>
                    <a:pt x="39" y="38"/>
                    <a:pt x="39" y="38"/>
                  </a:cubicBezTo>
                  <a:cubicBezTo>
                    <a:pt x="38" y="37"/>
                    <a:pt x="36" y="36"/>
                    <a:pt x="35" y="36"/>
                  </a:cubicBezTo>
                  <a:cubicBezTo>
                    <a:pt x="34" y="36"/>
                    <a:pt x="33" y="36"/>
                    <a:pt x="32" y="37"/>
                  </a:cubicBezTo>
                  <a:cubicBezTo>
                    <a:pt x="31" y="37"/>
                    <a:pt x="31" y="37"/>
                    <a:pt x="31" y="37"/>
                  </a:cubicBezTo>
                  <a:cubicBezTo>
                    <a:pt x="32" y="39"/>
                    <a:pt x="32" y="39"/>
                    <a:pt x="32" y="39"/>
                  </a:cubicBezTo>
                  <a:cubicBezTo>
                    <a:pt x="33" y="37"/>
                    <a:pt x="33" y="37"/>
                    <a:pt x="33" y="37"/>
                  </a:cubicBezTo>
                  <a:cubicBezTo>
                    <a:pt x="33" y="37"/>
                    <a:pt x="33" y="37"/>
                    <a:pt x="33" y="37"/>
                  </a:cubicBezTo>
                  <a:cubicBezTo>
                    <a:pt x="32" y="36"/>
                    <a:pt x="32" y="36"/>
                    <a:pt x="32" y="36"/>
                  </a:cubicBezTo>
                  <a:cubicBezTo>
                    <a:pt x="32" y="36"/>
                    <a:pt x="32" y="36"/>
                    <a:pt x="32" y="36"/>
                  </a:cubicBezTo>
                  <a:cubicBezTo>
                    <a:pt x="31" y="36"/>
                    <a:pt x="30" y="35"/>
                    <a:pt x="29" y="35"/>
                  </a:cubicBezTo>
                  <a:cubicBezTo>
                    <a:pt x="29" y="35"/>
                    <a:pt x="29" y="35"/>
                    <a:pt x="29" y="35"/>
                  </a:cubicBezTo>
                  <a:cubicBezTo>
                    <a:pt x="29" y="35"/>
                    <a:pt x="29" y="35"/>
                    <a:pt x="29" y="35"/>
                  </a:cubicBezTo>
                  <a:cubicBezTo>
                    <a:pt x="29" y="35"/>
                    <a:pt x="28" y="34"/>
                    <a:pt x="28" y="34"/>
                  </a:cubicBezTo>
                  <a:cubicBezTo>
                    <a:pt x="27" y="34"/>
                    <a:pt x="26" y="35"/>
                    <a:pt x="26" y="35"/>
                  </a:cubicBezTo>
                  <a:cubicBezTo>
                    <a:pt x="25" y="35"/>
                    <a:pt x="25" y="35"/>
                    <a:pt x="25" y="35"/>
                  </a:cubicBezTo>
                  <a:cubicBezTo>
                    <a:pt x="25" y="37"/>
                    <a:pt x="25" y="37"/>
                    <a:pt x="25" y="37"/>
                  </a:cubicBezTo>
                  <a:cubicBezTo>
                    <a:pt x="25" y="38"/>
                    <a:pt x="25" y="38"/>
                    <a:pt x="25" y="38"/>
                  </a:cubicBezTo>
                  <a:cubicBezTo>
                    <a:pt x="25" y="38"/>
                    <a:pt x="25" y="38"/>
                    <a:pt x="25" y="38"/>
                  </a:cubicBezTo>
                  <a:cubicBezTo>
                    <a:pt x="25" y="39"/>
                    <a:pt x="25" y="41"/>
                    <a:pt x="25" y="42"/>
                  </a:cubicBezTo>
                  <a:cubicBezTo>
                    <a:pt x="25" y="43"/>
                    <a:pt x="25" y="44"/>
                    <a:pt x="25" y="45"/>
                  </a:cubicBezTo>
                  <a:cubicBezTo>
                    <a:pt x="25" y="46"/>
                    <a:pt x="25" y="47"/>
                    <a:pt x="25" y="47"/>
                  </a:cubicBezTo>
                  <a:cubicBezTo>
                    <a:pt x="25" y="47"/>
                    <a:pt x="25" y="47"/>
                    <a:pt x="25" y="47"/>
                  </a:cubicBezTo>
                  <a:cubicBezTo>
                    <a:pt x="25" y="47"/>
                    <a:pt x="25" y="47"/>
                    <a:pt x="25" y="47"/>
                  </a:cubicBezTo>
                  <a:cubicBezTo>
                    <a:pt x="25" y="48"/>
                    <a:pt x="25" y="49"/>
                    <a:pt x="26" y="50"/>
                  </a:cubicBezTo>
                  <a:cubicBezTo>
                    <a:pt x="26" y="51"/>
                    <a:pt x="27" y="51"/>
                    <a:pt x="28" y="52"/>
                  </a:cubicBezTo>
                  <a:cubicBezTo>
                    <a:pt x="39" y="58"/>
                    <a:pt x="51" y="64"/>
                    <a:pt x="62" y="70"/>
                  </a:cubicBezTo>
                  <a:cubicBezTo>
                    <a:pt x="79" y="79"/>
                    <a:pt x="79" y="79"/>
                    <a:pt x="79" y="79"/>
                  </a:cubicBezTo>
                  <a:cubicBezTo>
                    <a:pt x="86" y="83"/>
                    <a:pt x="94" y="88"/>
                    <a:pt x="101" y="92"/>
                  </a:cubicBezTo>
                  <a:cubicBezTo>
                    <a:pt x="102" y="90"/>
                    <a:pt x="102" y="90"/>
                    <a:pt x="102" y="90"/>
                  </a:cubicBezTo>
                  <a:cubicBezTo>
                    <a:pt x="101" y="92"/>
                    <a:pt x="101" y="92"/>
                    <a:pt x="101" y="92"/>
                  </a:cubicBezTo>
                  <a:cubicBezTo>
                    <a:pt x="102" y="92"/>
                    <a:pt x="102" y="92"/>
                    <a:pt x="102" y="92"/>
                  </a:cubicBezTo>
                  <a:cubicBezTo>
                    <a:pt x="102" y="92"/>
                    <a:pt x="102" y="92"/>
                    <a:pt x="102" y="92"/>
                  </a:cubicBezTo>
                  <a:cubicBezTo>
                    <a:pt x="102" y="92"/>
                    <a:pt x="102" y="92"/>
                    <a:pt x="102" y="92"/>
                  </a:cubicBezTo>
                  <a:cubicBezTo>
                    <a:pt x="103" y="92"/>
                    <a:pt x="103" y="92"/>
                    <a:pt x="103" y="92"/>
                  </a:cubicBezTo>
                  <a:cubicBezTo>
                    <a:pt x="104" y="92"/>
                    <a:pt x="104" y="92"/>
                    <a:pt x="104" y="92"/>
                  </a:cubicBezTo>
                  <a:cubicBezTo>
                    <a:pt x="103" y="90"/>
                    <a:pt x="103" y="90"/>
                    <a:pt x="103" y="90"/>
                  </a:cubicBezTo>
                  <a:cubicBezTo>
                    <a:pt x="103" y="92"/>
                    <a:pt x="103" y="92"/>
                    <a:pt x="103" y="92"/>
                  </a:cubicBezTo>
                  <a:cubicBezTo>
                    <a:pt x="103" y="92"/>
                    <a:pt x="103" y="92"/>
                    <a:pt x="103" y="92"/>
                  </a:cubicBezTo>
                  <a:cubicBezTo>
                    <a:pt x="104" y="92"/>
                    <a:pt x="104" y="92"/>
                    <a:pt x="104" y="92"/>
                  </a:cubicBezTo>
                  <a:cubicBezTo>
                    <a:pt x="105" y="92"/>
                    <a:pt x="105" y="92"/>
                    <a:pt x="105" y="92"/>
                  </a:cubicBezTo>
                  <a:cubicBezTo>
                    <a:pt x="105" y="92"/>
                    <a:pt x="105" y="92"/>
                    <a:pt x="105" y="92"/>
                  </a:cubicBezTo>
                  <a:cubicBezTo>
                    <a:pt x="106" y="91"/>
                    <a:pt x="106" y="91"/>
                    <a:pt x="106" y="91"/>
                  </a:cubicBezTo>
                  <a:cubicBezTo>
                    <a:pt x="105" y="90"/>
                    <a:pt x="105" y="90"/>
                    <a:pt x="105" y="90"/>
                  </a:cubicBezTo>
                  <a:cubicBezTo>
                    <a:pt x="106" y="91"/>
                    <a:pt x="106" y="91"/>
                    <a:pt x="106" y="91"/>
                  </a:cubicBezTo>
                  <a:cubicBezTo>
                    <a:pt x="112" y="88"/>
                    <a:pt x="118" y="85"/>
                    <a:pt x="125" y="81"/>
                  </a:cubicBezTo>
                  <a:cubicBezTo>
                    <a:pt x="134" y="76"/>
                    <a:pt x="143" y="71"/>
                    <a:pt x="152" y="66"/>
                  </a:cubicBezTo>
                  <a:cubicBezTo>
                    <a:pt x="161" y="61"/>
                    <a:pt x="170" y="57"/>
                    <a:pt x="179" y="52"/>
                  </a:cubicBezTo>
                  <a:cubicBezTo>
                    <a:pt x="194" y="44"/>
                    <a:pt x="194" y="44"/>
                    <a:pt x="194" y="44"/>
                  </a:cubicBezTo>
                  <a:cubicBezTo>
                    <a:pt x="195" y="43"/>
                    <a:pt x="196" y="43"/>
                    <a:pt x="196" y="42"/>
                  </a:cubicBezTo>
                  <a:cubicBezTo>
                    <a:pt x="197" y="41"/>
                    <a:pt x="197" y="40"/>
                    <a:pt x="197" y="40"/>
                  </a:cubicBezTo>
                  <a:cubicBezTo>
                    <a:pt x="197" y="39"/>
                    <a:pt x="197" y="39"/>
                    <a:pt x="197" y="39"/>
                  </a:cubicBezTo>
                  <a:cubicBezTo>
                    <a:pt x="197" y="39"/>
                    <a:pt x="197" y="39"/>
                    <a:pt x="197" y="39"/>
                  </a:cubicBezTo>
                  <a:cubicBezTo>
                    <a:pt x="197" y="39"/>
                    <a:pt x="197" y="38"/>
                    <a:pt x="197" y="37"/>
                  </a:cubicBezTo>
                  <a:cubicBezTo>
                    <a:pt x="197" y="37"/>
                    <a:pt x="197" y="36"/>
                    <a:pt x="197" y="35"/>
                  </a:cubicBezTo>
                  <a:cubicBezTo>
                    <a:pt x="197" y="35"/>
                    <a:pt x="197" y="35"/>
                    <a:pt x="197" y="35"/>
                  </a:cubicBezTo>
                  <a:cubicBezTo>
                    <a:pt x="197" y="34"/>
                    <a:pt x="197" y="34"/>
                    <a:pt x="197" y="33"/>
                  </a:cubicBezTo>
                  <a:cubicBezTo>
                    <a:pt x="197" y="32"/>
                    <a:pt x="197" y="32"/>
                    <a:pt x="197" y="32"/>
                  </a:cubicBezTo>
                  <a:cubicBezTo>
                    <a:pt x="195" y="32"/>
                    <a:pt x="195" y="32"/>
                    <a:pt x="195" y="32"/>
                  </a:cubicBezTo>
                  <a:cubicBezTo>
                    <a:pt x="195" y="34"/>
                    <a:pt x="195" y="34"/>
                    <a:pt x="195" y="34"/>
                  </a:cubicBezTo>
                  <a:cubicBezTo>
                    <a:pt x="195" y="34"/>
                    <a:pt x="195" y="34"/>
                    <a:pt x="195" y="34"/>
                  </a:cubicBezTo>
                  <a:cubicBezTo>
                    <a:pt x="198" y="35"/>
                    <a:pt x="201" y="36"/>
                    <a:pt x="203" y="38"/>
                  </a:cubicBezTo>
                  <a:cubicBezTo>
                    <a:pt x="204" y="39"/>
                    <a:pt x="206" y="39"/>
                    <a:pt x="207" y="40"/>
                  </a:cubicBezTo>
                  <a:cubicBezTo>
                    <a:pt x="208" y="40"/>
                    <a:pt x="208" y="41"/>
                    <a:pt x="209" y="41"/>
                  </a:cubicBezTo>
                  <a:cubicBezTo>
                    <a:pt x="210" y="42"/>
                    <a:pt x="211" y="42"/>
                    <a:pt x="212"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3" y="43"/>
                    <a:pt x="213" y="43"/>
                    <a:pt x="213" y="43"/>
                  </a:cubicBezTo>
                  <a:cubicBezTo>
                    <a:pt x="214" y="43"/>
                    <a:pt x="214" y="43"/>
                    <a:pt x="214" y="43"/>
                  </a:cubicBezTo>
                  <a:cubicBezTo>
                    <a:pt x="213" y="43"/>
                    <a:pt x="213" y="43"/>
                    <a:pt x="213" y="43"/>
                  </a:cubicBezTo>
                  <a:cubicBezTo>
                    <a:pt x="213" y="43"/>
                    <a:pt x="213" y="43"/>
                    <a:pt x="213" y="43"/>
                  </a:cubicBezTo>
                  <a:cubicBezTo>
                    <a:pt x="214" y="43"/>
                    <a:pt x="214" y="43"/>
                    <a:pt x="214" y="43"/>
                  </a:cubicBezTo>
                  <a:cubicBezTo>
                    <a:pt x="213" y="43"/>
                    <a:pt x="213" y="43"/>
                    <a:pt x="213" y="43"/>
                  </a:cubicBezTo>
                  <a:cubicBezTo>
                    <a:pt x="215" y="43"/>
                    <a:pt x="215" y="43"/>
                    <a:pt x="215" y="43"/>
                  </a:cubicBezTo>
                  <a:cubicBezTo>
                    <a:pt x="213" y="43"/>
                    <a:pt x="213" y="43"/>
                    <a:pt x="213" y="43"/>
                  </a:cubicBezTo>
                  <a:cubicBezTo>
                    <a:pt x="213" y="43"/>
                    <a:pt x="213" y="43"/>
                    <a:pt x="213" y="43"/>
                  </a:cubicBezTo>
                  <a:cubicBezTo>
                    <a:pt x="214" y="43"/>
                    <a:pt x="214" y="43"/>
                    <a:pt x="214" y="43"/>
                  </a:cubicBezTo>
                  <a:cubicBezTo>
                    <a:pt x="213" y="42"/>
                    <a:pt x="213" y="42"/>
                    <a:pt x="213" y="42"/>
                  </a:cubicBezTo>
                  <a:cubicBezTo>
                    <a:pt x="213" y="43"/>
                    <a:pt x="213" y="43"/>
                    <a:pt x="213" y="43"/>
                  </a:cubicBezTo>
                  <a:cubicBezTo>
                    <a:pt x="214" y="43"/>
                    <a:pt x="214" y="43"/>
                    <a:pt x="214" y="43"/>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3" y="42"/>
                    <a:pt x="213" y="42"/>
                    <a:pt x="213" y="42"/>
                  </a:cubicBezTo>
                  <a:cubicBezTo>
                    <a:pt x="212" y="42"/>
                    <a:pt x="212" y="42"/>
                    <a:pt x="212" y="42"/>
                  </a:cubicBezTo>
                  <a:cubicBezTo>
                    <a:pt x="205" y="46"/>
                    <a:pt x="198" y="50"/>
                    <a:pt x="190" y="54"/>
                  </a:cubicBezTo>
                  <a:cubicBezTo>
                    <a:pt x="174" y="63"/>
                    <a:pt x="157" y="72"/>
                    <a:pt x="141" y="81"/>
                  </a:cubicBezTo>
                  <a:cubicBezTo>
                    <a:pt x="115" y="95"/>
                    <a:pt x="115" y="95"/>
                    <a:pt x="115" y="95"/>
                  </a:cubicBezTo>
                  <a:cubicBezTo>
                    <a:pt x="112" y="97"/>
                    <a:pt x="108" y="99"/>
                    <a:pt x="104" y="101"/>
                  </a:cubicBezTo>
                  <a:cubicBezTo>
                    <a:pt x="104" y="101"/>
                    <a:pt x="104" y="101"/>
                    <a:pt x="103" y="101"/>
                  </a:cubicBezTo>
                  <a:cubicBezTo>
                    <a:pt x="103" y="103"/>
                    <a:pt x="103" y="103"/>
                    <a:pt x="103" y="103"/>
                  </a:cubicBezTo>
                  <a:cubicBezTo>
                    <a:pt x="103" y="105"/>
                    <a:pt x="103" y="105"/>
                    <a:pt x="103" y="105"/>
                  </a:cubicBezTo>
                  <a:cubicBezTo>
                    <a:pt x="104" y="105"/>
                    <a:pt x="105" y="105"/>
                    <a:pt x="106" y="104"/>
                  </a:cubicBezTo>
                  <a:cubicBezTo>
                    <a:pt x="110" y="102"/>
                    <a:pt x="113" y="100"/>
                    <a:pt x="117" y="98"/>
                  </a:cubicBezTo>
                  <a:cubicBezTo>
                    <a:pt x="143" y="85"/>
                    <a:pt x="143" y="85"/>
                    <a:pt x="143" y="85"/>
                  </a:cubicBezTo>
                  <a:cubicBezTo>
                    <a:pt x="159" y="76"/>
                    <a:pt x="176" y="67"/>
                    <a:pt x="192" y="58"/>
                  </a:cubicBezTo>
                  <a:cubicBezTo>
                    <a:pt x="200" y="54"/>
                    <a:pt x="207" y="50"/>
                    <a:pt x="214" y="46"/>
                  </a:cubicBezTo>
                  <a:cubicBezTo>
                    <a:pt x="215" y="46"/>
                    <a:pt x="215" y="45"/>
                    <a:pt x="216" y="45"/>
                  </a:cubicBezTo>
                  <a:cubicBezTo>
                    <a:pt x="216" y="45"/>
                    <a:pt x="217" y="44"/>
                    <a:pt x="217" y="43"/>
                  </a:cubicBezTo>
                  <a:cubicBezTo>
                    <a:pt x="217" y="43"/>
                    <a:pt x="217" y="43"/>
                    <a:pt x="217" y="43"/>
                  </a:cubicBezTo>
                  <a:cubicBezTo>
                    <a:pt x="217" y="43"/>
                    <a:pt x="217" y="43"/>
                    <a:pt x="217" y="43"/>
                  </a:cubicBezTo>
                  <a:cubicBezTo>
                    <a:pt x="217" y="43"/>
                    <a:pt x="217" y="43"/>
                    <a:pt x="217" y="43"/>
                  </a:cubicBezTo>
                  <a:cubicBezTo>
                    <a:pt x="217" y="41"/>
                    <a:pt x="216" y="41"/>
                    <a:pt x="215" y="40"/>
                  </a:cubicBezTo>
                  <a:cubicBezTo>
                    <a:pt x="215" y="40"/>
                    <a:pt x="214" y="39"/>
                    <a:pt x="214" y="39"/>
                  </a:cubicBezTo>
                  <a:cubicBezTo>
                    <a:pt x="213" y="39"/>
                    <a:pt x="212" y="38"/>
                    <a:pt x="211" y="38"/>
                  </a:cubicBezTo>
                  <a:cubicBezTo>
                    <a:pt x="210" y="37"/>
                    <a:pt x="209" y="37"/>
                    <a:pt x="209" y="36"/>
                  </a:cubicBezTo>
                  <a:cubicBezTo>
                    <a:pt x="207" y="36"/>
                    <a:pt x="206" y="35"/>
                    <a:pt x="205" y="34"/>
                  </a:cubicBezTo>
                  <a:cubicBezTo>
                    <a:pt x="203" y="33"/>
                    <a:pt x="200" y="32"/>
                    <a:pt x="197" y="30"/>
                  </a:cubicBezTo>
                  <a:cubicBezTo>
                    <a:pt x="196" y="30"/>
                    <a:pt x="196" y="30"/>
                    <a:pt x="196" y="30"/>
                  </a:cubicBezTo>
                  <a:cubicBezTo>
                    <a:pt x="193" y="29"/>
                    <a:pt x="193" y="29"/>
                    <a:pt x="193" y="29"/>
                  </a:cubicBezTo>
                  <a:cubicBezTo>
                    <a:pt x="193" y="33"/>
                    <a:pt x="193" y="33"/>
                    <a:pt x="193" y="33"/>
                  </a:cubicBezTo>
                  <a:cubicBezTo>
                    <a:pt x="193" y="33"/>
                    <a:pt x="193" y="33"/>
                    <a:pt x="193" y="33"/>
                  </a:cubicBezTo>
                  <a:cubicBezTo>
                    <a:pt x="193" y="33"/>
                    <a:pt x="193" y="34"/>
                    <a:pt x="193" y="35"/>
                  </a:cubicBezTo>
                  <a:cubicBezTo>
                    <a:pt x="193" y="35"/>
                    <a:pt x="193" y="35"/>
                    <a:pt x="193" y="35"/>
                  </a:cubicBezTo>
                  <a:cubicBezTo>
                    <a:pt x="193" y="36"/>
                    <a:pt x="193" y="37"/>
                    <a:pt x="193" y="37"/>
                  </a:cubicBezTo>
                  <a:cubicBezTo>
                    <a:pt x="193" y="38"/>
                    <a:pt x="193" y="39"/>
                    <a:pt x="193" y="39"/>
                  </a:cubicBezTo>
                  <a:cubicBezTo>
                    <a:pt x="193" y="39"/>
                    <a:pt x="193" y="39"/>
                    <a:pt x="193" y="39"/>
                  </a:cubicBezTo>
                  <a:cubicBezTo>
                    <a:pt x="193" y="40"/>
                    <a:pt x="193" y="40"/>
                    <a:pt x="193" y="40"/>
                  </a:cubicBezTo>
                  <a:cubicBezTo>
                    <a:pt x="193" y="40"/>
                    <a:pt x="193" y="40"/>
                    <a:pt x="193" y="40"/>
                  </a:cubicBezTo>
                  <a:cubicBezTo>
                    <a:pt x="193" y="40"/>
                    <a:pt x="193" y="40"/>
                    <a:pt x="193" y="40"/>
                  </a:cubicBezTo>
                  <a:cubicBezTo>
                    <a:pt x="193" y="40"/>
                    <a:pt x="193" y="40"/>
                    <a:pt x="193" y="40"/>
                  </a:cubicBezTo>
                  <a:cubicBezTo>
                    <a:pt x="177" y="48"/>
                    <a:pt x="177" y="48"/>
                    <a:pt x="177" y="48"/>
                  </a:cubicBezTo>
                  <a:cubicBezTo>
                    <a:pt x="168" y="53"/>
                    <a:pt x="159" y="58"/>
                    <a:pt x="150" y="63"/>
                  </a:cubicBezTo>
                  <a:cubicBezTo>
                    <a:pt x="141" y="68"/>
                    <a:pt x="132" y="73"/>
                    <a:pt x="123" y="78"/>
                  </a:cubicBezTo>
                  <a:cubicBezTo>
                    <a:pt x="116" y="81"/>
                    <a:pt x="110" y="85"/>
                    <a:pt x="104" y="88"/>
                  </a:cubicBezTo>
                  <a:cubicBezTo>
                    <a:pt x="104" y="88"/>
                    <a:pt x="104" y="88"/>
                    <a:pt x="104" y="88"/>
                  </a:cubicBezTo>
                  <a:cubicBezTo>
                    <a:pt x="103" y="88"/>
                    <a:pt x="103" y="88"/>
                    <a:pt x="103" y="88"/>
                  </a:cubicBezTo>
                  <a:cubicBezTo>
                    <a:pt x="103" y="88"/>
                    <a:pt x="103" y="88"/>
                    <a:pt x="103" y="88"/>
                  </a:cubicBezTo>
                  <a:cubicBezTo>
                    <a:pt x="104" y="90"/>
                    <a:pt x="104" y="90"/>
                    <a:pt x="104" y="90"/>
                  </a:cubicBezTo>
                  <a:cubicBezTo>
                    <a:pt x="104" y="88"/>
                    <a:pt x="104" y="88"/>
                    <a:pt x="104" y="88"/>
                  </a:cubicBezTo>
                  <a:cubicBezTo>
                    <a:pt x="104" y="88"/>
                    <a:pt x="104" y="88"/>
                    <a:pt x="104" y="88"/>
                  </a:cubicBezTo>
                  <a:cubicBezTo>
                    <a:pt x="103" y="88"/>
                    <a:pt x="103" y="88"/>
                    <a:pt x="103" y="88"/>
                  </a:cubicBezTo>
                  <a:cubicBezTo>
                    <a:pt x="102" y="88"/>
                    <a:pt x="102" y="88"/>
                    <a:pt x="102" y="88"/>
                  </a:cubicBezTo>
                  <a:cubicBezTo>
                    <a:pt x="103" y="90"/>
                    <a:pt x="103" y="90"/>
                    <a:pt x="103" y="90"/>
                  </a:cubicBezTo>
                  <a:cubicBezTo>
                    <a:pt x="104" y="88"/>
                    <a:pt x="104" y="88"/>
                    <a:pt x="104" y="88"/>
                  </a:cubicBezTo>
                  <a:cubicBezTo>
                    <a:pt x="103" y="88"/>
                    <a:pt x="103" y="88"/>
                    <a:pt x="103" y="88"/>
                  </a:cubicBezTo>
                  <a:cubicBezTo>
                    <a:pt x="103" y="88"/>
                    <a:pt x="103" y="88"/>
                    <a:pt x="103" y="88"/>
                  </a:cubicBezTo>
                  <a:cubicBezTo>
                    <a:pt x="103" y="88"/>
                    <a:pt x="103" y="88"/>
                    <a:pt x="103" y="88"/>
                  </a:cubicBezTo>
                  <a:cubicBezTo>
                    <a:pt x="103" y="88"/>
                    <a:pt x="103" y="88"/>
                    <a:pt x="103" y="88"/>
                  </a:cubicBezTo>
                  <a:cubicBezTo>
                    <a:pt x="96" y="84"/>
                    <a:pt x="88" y="80"/>
                    <a:pt x="81" y="76"/>
                  </a:cubicBezTo>
                  <a:cubicBezTo>
                    <a:pt x="64" y="67"/>
                    <a:pt x="64" y="67"/>
                    <a:pt x="64" y="67"/>
                  </a:cubicBezTo>
                  <a:cubicBezTo>
                    <a:pt x="52" y="61"/>
                    <a:pt x="41" y="55"/>
                    <a:pt x="30" y="48"/>
                  </a:cubicBezTo>
                  <a:cubicBezTo>
                    <a:pt x="29" y="48"/>
                    <a:pt x="29" y="48"/>
                    <a:pt x="29" y="48"/>
                  </a:cubicBezTo>
                  <a:cubicBezTo>
                    <a:pt x="29" y="48"/>
                    <a:pt x="29" y="48"/>
                    <a:pt x="29" y="47"/>
                  </a:cubicBezTo>
                  <a:cubicBezTo>
                    <a:pt x="29" y="47"/>
                    <a:pt x="29" y="47"/>
                    <a:pt x="29" y="47"/>
                  </a:cubicBezTo>
                  <a:cubicBezTo>
                    <a:pt x="29" y="47"/>
                    <a:pt x="29" y="47"/>
                    <a:pt x="29" y="47"/>
                  </a:cubicBezTo>
                  <a:cubicBezTo>
                    <a:pt x="29" y="47"/>
                    <a:pt x="29" y="46"/>
                    <a:pt x="29" y="45"/>
                  </a:cubicBezTo>
                  <a:cubicBezTo>
                    <a:pt x="29" y="44"/>
                    <a:pt x="29" y="43"/>
                    <a:pt x="29" y="42"/>
                  </a:cubicBezTo>
                  <a:cubicBezTo>
                    <a:pt x="29" y="41"/>
                    <a:pt x="29" y="39"/>
                    <a:pt x="29" y="37"/>
                  </a:cubicBezTo>
                  <a:cubicBezTo>
                    <a:pt x="27" y="38"/>
                    <a:pt x="27" y="38"/>
                    <a:pt x="27" y="38"/>
                  </a:cubicBezTo>
                  <a:cubicBezTo>
                    <a:pt x="29" y="38"/>
                    <a:pt x="29" y="38"/>
                    <a:pt x="29" y="38"/>
                  </a:cubicBezTo>
                  <a:cubicBezTo>
                    <a:pt x="29" y="37"/>
                    <a:pt x="29" y="37"/>
                    <a:pt x="29" y="37"/>
                  </a:cubicBezTo>
                  <a:cubicBezTo>
                    <a:pt x="27" y="37"/>
                    <a:pt x="27" y="37"/>
                    <a:pt x="27" y="37"/>
                  </a:cubicBezTo>
                  <a:cubicBezTo>
                    <a:pt x="28" y="38"/>
                    <a:pt x="28" y="38"/>
                    <a:pt x="28" y="38"/>
                  </a:cubicBezTo>
                  <a:cubicBezTo>
                    <a:pt x="28" y="37"/>
                    <a:pt x="28" y="37"/>
                    <a:pt x="28" y="37"/>
                  </a:cubicBezTo>
                  <a:cubicBezTo>
                    <a:pt x="28" y="38"/>
                    <a:pt x="28" y="38"/>
                    <a:pt x="28" y="38"/>
                  </a:cubicBezTo>
                  <a:cubicBezTo>
                    <a:pt x="28" y="38"/>
                    <a:pt x="28" y="38"/>
                    <a:pt x="28" y="38"/>
                  </a:cubicBezTo>
                  <a:cubicBezTo>
                    <a:pt x="28" y="37"/>
                    <a:pt x="28" y="37"/>
                    <a:pt x="28" y="37"/>
                  </a:cubicBezTo>
                  <a:cubicBezTo>
                    <a:pt x="28" y="38"/>
                    <a:pt x="28" y="38"/>
                    <a:pt x="28" y="38"/>
                  </a:cubicBezTo>
                  <a:cubicBezTo>
                    <a:pt x="28" y="38"/>
                    <a:pt x="28" y="38"/>
                    <a:pt x="28" y="38"/>
                  </a:cubicBezTo>
                  <a:cubicBezTo>
                    <a:pt x="27" y="38"/>
                    <a:pt x="27" y="38"/>
                    <a:pt x="27" y="38"/>
                  </a:cubicBezTo>
                  <a:cubicBezTo>
                    <a:pt x="28" y="38"/>
                    <a:pt x="28" y="38"/>
                    <a:pt x="28" y="38"/>
                  </a:cubicBezTo>
                  <a:cubicBezTo>
                    <a:pt x="28" y="38"/>
                    <a:pt x="28" y="38"/>
                    <a:pt x="28" y="38"/>
                  </a:cubicBezTo>
                  <a:cubicBezTo>
                    <a:pt x="27" y="38"/>
                    <a:pt x="27" y="38"/>
                    <a:pt x="27" y="38"/>
                  </a:cubicBezTo>
                  <a:cubicBezTo>
                    <a:pt x="28" y="38"/>
                    <a:pt x="28" y="38"/>
                    <a:pt x="28" y="38"/>
                  </a:cubicBezTo>
                  <a:cubicBezTo>
                    <a:pt x="28" y="38"/>
                    <a:pt x="28" y="38"/>
                    <a:pt x="28" y="38"/>
                  </a:cubicBezTo>
                  <a:cubicBezTo>
                    <a:pt x="28" y="39"/>
                    <a:pt x="29" y="39"/>
                    <a:pt x="30" y="40"/>
                  </a:cubicBezTo>
                  <a:cubicBezTo>
                    <a:pt x="30" y="40"/>
                    <a:pt x="30" y="40"/>
                    <a:pt x="30" y="40"/>
                  </a:cubicBezTo>
                  <a:cubicBezTo>
                    <a:pt x="31" y="40"/>
                    <a:pt x="31" y="40"/>
                    <a:pt x="31" y="40"/>
                  </a:cubicBezTo>
                  <a:cubicBezTo>
                    <a:pt x="31" y="40"/>
                    <a:pt x="31" y="40"/>
                    <a:pt x="31" y="40"/>
                  </a:cubicBezTo>
                  <a:cubicBezTo>
                    <a:pt x="31" y="40"/>
                    <a:pt x="31" y="40"/>
                    <a:pt x="31" y="40"/>
                  </a:cubicBezTo>
                  <a:cubicBezTo>
                    <a:pt x="32" y="41"/>
                    <a:pt x="32" y="41"/>
                    <a:pt x="32" y="41"/>
                  </a:cubicBezTo>
                  <a:cubicBezTo>
                    <a:pt x="33" y="41"/>
                    <a:pt x="33" y="41"/>
                    <a:pt x="33" y="41"/>
                  </a:cubicBezTo>
                  <a:cubicBezTo>
                    <a:pt x="34" y="40"/>
                    <a:pt x="34" y="40"/>
                    <a:pt x="35" y="40"/>
                  </a:cubicBezTo>
                  <a:cubicBezTo>
                    <a:pt x="35" y="40"/>
                    <a:pt x="36" y="40"/>
                    <a:pt x="36" y="41"/>
                  </a:cubicBezTo>
                  <a:cubicBezTo>
                    <a:pt x="37" y="41"/>
                    <a:pt x="37" y="41"/>
                    <a:pt x="37" y="41"/>
                  </a:cubicBezTo>
                  <a:cubicBezTo>
                    <a:pt x="38" y="42"/>
                    <a:pt x="38" y="42"/>
                    <a:pt x="38" y="42"/>
                  </a:cubicBezTo>
                  <a:cubicBezTo>
                    <a:pt x="54" y="33"/>
                    <a:pt x="54" y="33"/>
                    <a:pt x="54" y="33"/>
                  </a:cubicBezTo>
                  <a:cubicBezTo>
                    <a:pt x="64" y="28"/>
                    <a:pt x="74" y="23"/>
                    <a:pt x="84" y="18"/>
                  </a:cubicBezTo>
                  <a:cubicBezTo>
                    <a:pt x="83" y="16"/>
                    <a:pt x="83" y="16"/>
                    <a:pt x="83" y="16"/>
                  </a:cubicBezTo>
                  <a:cubicBezTo>
                    <a:pt x="84" y="18"/>
                    <a:pt x="84" y="18"/>
                    <a:pt x="84" y="18"/>
                  </a:cubicBezTo>
                  <a:cubicBezTo>
                    <a:pt x="84" y="18"/>
                    <a:pt x="84" y="18"/>
                    <a:pt x="84" y="18"/>
                  </a:cubicBezTo>
                  <a:cubicBezTo>
                    <a:pt x="83" y="16"/>
                    <a:pt x="83" y="16"/>
                    <a:pt x="83" y="16"/>
                  </a:cubicBezTo>
                  <a:cubicBezTo>
                    <a:pt x="84" y="18"/>
                    <a:pt x="84" y="18"/>
                    <a:pt x="84" y="18"/>
                  </a:cubicBezTo>
                  <a:cubicBezTo>
                    <a:pt x="84" y="17"/>
                    <a:pt x="85" y="17"/>
                    <a:pt x="86" y="17"/>
                  </a:cubicBezTo>
                  <a:cubicBezTo>
                    <a:pt x="86" y="16"/>
                    <a:pt x="87" y="15"/>
                    <a:pt x="87" y="14"/>
                  </a:cubicBezTo>
                  <a:cubicBezTo>
                    <a:pt x="87" y="14"/>
                    <a:pt x="87" y="14"/>
                    <a:pt x="87" y="14"/>
                  </a:cubicBezTo>
                  <a:cubicBezTo>
                    <a:pt x="87" y="14"/>
                    <a:pt x="87" y="14"/>
                    <a:pt x="87" y="14"/>
                  </a:cubicBezTo>
                  <a:cubicBezTo>
                    <a:pt x="87" y="13"/>
                    <a:pt x="87" y="13"/>
                    <a:pt x="87" y="13"/>
                  </a:cubicBezTo>
                  <a:cubicBezTo>
                    <a:pt x="87" y="13"/>
                    <a:pt x="87" y="12"/>
                    <a:pt x="87" y="11"/>
                  </a:cubicBezTo>
                  <a:cubicBezTo>
                    <a:pt x="87" y="11"/>
                    <a:pt x="87" y="11"/>
                    <a:pt x="87" y="11"/>
                  </a:cubicBezTo>
                  <a:cubicBezTo>
                    <a:pt x="87" y="10"/>
                    <a:pt x="87" y="9"/>
                    <a:pt x="87" y="8"/>
                  </a:cubicBezTo>
                  <a:cubicBezTo>
                    <a:pt x="87" y="7"/>
                    <a:pt x="87" y="5"/>
                    <a:pt x="86" y="4"/>
                  </a:cubicBezTo>
                  <a:cubicBezTo>
                    <a:pt x="86" y="3"/>
                    <a:pt x="86" y="3"/>
                    <a:pt x="86" y="3"/>
                  </a:cubicBezTo>
                  <a:cubicBezTo>
                    <a:pt x="86" y="0"/>
                    <a:pt x="86" y="0"/>
                    <a:pt x="86" y="0"/>
                  </a:cubicBezTo>
                  <a:cubicBezTo>
                    <a:pt x="74" y="7"/>
                    <a:pt x="74" y="7"/>
                    <a:pt x="74" y="7"/>
                  </a:cubicBezTo>
                  <a:cubicBezTo>
                    <a:pt x="66" y="11"/>
                    <a:pt x="59" y="15"/>
                    <a:pt x="51" y="19"/>
                  </a:cubicBezTo>
                  <a:cubicBezTo>
                    <a:pt x="46" y="22"/>
                    <a:pt x="40" y="25"/>
                    <a:pt x="34" y="28"/>
                  </a:cubicBezTo>
                  <a:cubicBezTo>
                    <a:pt x="19" y="37"/>
                    <a:pt x="19" y="37"/>
                    <a:pt x="19" y="37"/>
                  </a:cubicBezTo>
                  <a:cubicBezTo>
                    <a:pt x="13" y="39"/>
                    <a:pt x="8" y="42"/>
                    <a:pt x="3" y="45"/>
                  </a:cubicBezTo>
                  <a:cubicBezTo>
                    <a:pt x="2" y="45"/>
                    <a:pt x="2" y="46"/>
                    <a:pt x="1" y="46"/>
                  </a:cubicBezTo>
                  <a:cubicBezTo>
                    <a:pt x="1" y="46"/>
                    <a:pt x="0" y="47"/>
                    <a:pt x="0" y="48"/>
                  </a:cubicBezTo>
                  <a:cubicBezTo>
                    <a:pt x="0" y="48"/>
                    <a:pt x="0" y="48"/>
                    <a:pt x="0" y="48"/>
                  </a:cubicBezTo>
                  <a:cubicBezTo>
                    <a:pt x="2" y="48"/>
                    <a:pt x="2" y="48"/>
                    <a:pt x="2" y="48"/>
                  </a:cubicBezTo>
                  <a:cubicBezTo>
                    <a:pt x="0" y="48"/>
                    <a:pt x="0" y="48"/>
                    <a:pt x="0" y="48"/>
                  </a:cubicBezTo>
                  <a:cubicBezTo>
                    <a:pt x="0" y="49"/>
                    <a:pt x="1" y="50"/>
                    <a:pt x="2" y="51"/>
                  </a:cubicBezTo>
                  <a:cubicBezTo>
                    <a:pt x="2" y="51"/>
                    <a:pt x="3" y="51"/>
                    <a:pt x="3" y="52"/>
                  </a:cubicBezTo>
                  <a:cubicBezTo>
                    <a:pt x="4" y="52"/>
                    <a:pt x="6" y="53"/>
                    <a:pt x="8" y="54"/>
                  </a:cubicBezTo>
                  <a:cubicBezTo>
                    <a:pt x="8" y="54"/>
                    <a:pt x="8" y="54"/>
                    <a:pt x="8" y="54"/>
                  </a:cubicBezTo>
                  <a:cubicBezTo>
                    <a:pt x="8" y="54"/>
                    <a:pt x="9" y="55"/>
                    <a:pt x="9" y="55"/>
                  </a:cubicBezTo>
                  <a:cubicBezTo>
                    <a:pt x="22" y="62"/>
                    <a:pt x="22" y="62"/>
                    <a:pt x="22" y="62"/>
                  </a:cubicBezTo>
                  <a:cubicBezTo>
                    <a:pt x="48" y="76"/>
                    <a:pt x="74" y="90"/>
                    <a:pt x="100" y="104"/>
                  </a:cubicBezTo>
                  <a:cubicBezTo>
                    <a:pt x="101" y="105"/>
                    <a:pt x="102" y="105"/>
                    <a:pt x="103" y="105"/>
                  </a:cubicBezTo>
                  <a:lnTo>
                    <a:pt x="103" y="103"/>
                  </a:lnTo>
                  <a:close/>
                  <a:moveTo>
                    <a:pt x="4" y="48"/>
                  </a:moveTo>
                  <a:cubicBezTo>
                    <a:pt x="3" y="50"/>
                    <a:pt x="3" y="50"/>
                    <a:pt x="3" y="50"/>
                  </a:cubicBezTo>
                  <a:cubicBezTo>
                    <a:pt x="3" y="50"/>
                    <a:pt x="3" y="50"/>
                    <a:pt x="3" y="50"/>
                  </a:cubicBezTo>
                  <a:cubicBezTo>
                    <a:pt x="4" y="50"/>
                    <a:pt x="4" y="50"/>
                    <a:pt x="4" y="50"/>
                  </a:cubicBezTo>
                  <a:cubicBezTo>
                    <a:pt x="4" y="50"/>
                    <a:pt x="4" y="50"/>
                    <a:pt x="4" y="50"/>
                  </a:cubicBezTo>
                  <a:cubicBezTo>
                    <a:pt x="5" y="51"/>
                    <a:pt x="7" y="52"/>
                    <a:pt x="8" y="53"/>
                  </a:cubicBezTo>
                  <a:cubicBezTo>
                    <a:pt x="9" y="53"/>
                    <a:pt x="9" y="54"/>
                    <a:pt x="10" y="54"/>
                  </a:cubicBezTo>
                  <a:cubicBezTo>
                    <a:pt x="22" y="61"/>
                    <a:pt x="22" y="61"/>
                    <a:pt x="22" y="61"/>
                  </a:cubicBezTo>
                  <a:cubicBezTo>
                    <a:pt x="49" y="75"/>
                    <a:pt x="75" y="89"/>
                    <a:pt x="101" y="103"/>
                  </a:cubicBezTo>
                  <a:cubicBezTo>
                    <a:pt x="102" y="104"/>
                    <a:pt x="102" y="104"/>
                    <a:pt x="103" y="104"/>
                  </a:cubicBezTo>
                  <a:cubicBezTo>
                    <a:pt x="104" y="104"/>
                    <a:pt x="105" y="104"/>
                    <a:pt x="106" y="103"/>
                  </a:cubicBezTo>
                  <a:cubicBezTo>
                    <a:pt x="109" y="101"/>
                    <a:pt x="113" y="99"/>
                    <a:pt x="116" y="97"/>
                  </a:cubicBezTo>
                  <a:cubicBezTo>
                    <a:pt x="142" y="83"/>
                    <a:pt x="142" y="83"/>
                    <a:pt x="142" y="83"/>
                  </a:cubicBezTo>
                  <a:cubicBezTo>
                    <a:pt x="159" y="74"/>
                    <a:pt x="175" y="65"/>
                    <a:pt x="192" y="57"/>
                  </a:cubicBezTo>
                  <a:cubicBezTo>
                    <a:pt x="199" y="52"/>
                    <a:pt x="206" y="49"/>
                    <a:pt x="213" y="45"/>
                  </a:cubicBezTo>
                  <a:cubicBezTo>
                    <a:pt x="214" y="45"/>
                    <a:pt x="214" y="45"/>
                    <a:pt x="214" y="45"/>
                  </a:cubicBezTo>
                  <a:cubicBezTo>
                    <a:pt x="214" y="44"/>
                    <a:pt x="214" y="44"/>
                    <a:pt x="214" y="44"/>
                  </a:cubicBezTo>
                  <a:cubicBezTo>
                    <a:pt x="217" y="43"/>
                    <a:pt x="217" y="43"/>
                    <a:pt x="217" y="43"/>
                  </a:cubicBezTo>
                  <a:cubicBezTo>
                    <a:pt x="213" y="41"/>
                    <a:pt x="213" y="41"/>
                    <a:pt x="213" y="41"/>
                  </a:cubicBezTo>
                  <a:cubicBezTo>
                    <a:pt x="213" y="40"/>
                    <a:pt x="213" y="40"/>
                    <a:pt x="213" y="40"/>
                  </a:cubicBezTo>
                  <a:cubicBezTo>
                    <a:pt x="212" y="40"/>
                    <a:pt x="211" y="39"/>
                    <a:pt x="210" y="39"/>
                  </a:cubicBezTo>
                  <a:cubicBezTo>
                    <a:pt x="210" y="38"/>
                    <a:pt x="209" y="38"/>
                    <a:pt x="208" y="38"/>
                  </a:cubicBezTo>
                  <a:cubicBezTo>
                    <a:pt x="207" y="37"/>
                    <a:pt x="206" y="36"/>
                    <a:pt x="204" y="36"/>
                  </a:cubicBezTo>
                  <a:cubicBezTo>
                    <a:pt x="202" y="34"/>
                    <a:pt x="200" y="33"/>
                    <a:pt x="197" y="32"/>
                  </a:cubicBezTo>
                  <a:cubicBezTo>
                    <a:pt x="195" y="31"/>
                    <a:pt x="195" y="31"/>
                    <a:pt x="195" y="31"/>
                  </a:cubicBezTo>
                  <a:cubicBezTo>
                    <a:pt x="195" y="35"/>
                    <a:pt x="195" y="35"/>
                    <a:pt x="195" y="35"/>
                  </a:cubicBezTo>
                  <a:cubicBezTo>
                    <a:pt x="195" y="35"/>
                    <a:pt x="195" y="35"/>
                    <a:pt x="195" y="35"/>
                  </a:cubicBezTo>
                  <a:cubicBezTo>
                    <a:pt x="195" y="36"/>
                    <a:pt x="195" y="37"/>
                    <a:pt x="195" y="37"/>
                  </a:cubicBezTo>
                  <a:cubicBezTo>
                    <a:pt x="195" y="38"/>
                    <a:pt x="195" y="39"/>
                    <a:pt x="195" y="39"/>
                  </a:cubicBezTo>
                  <a:cubicBezTo>
                    <a:pt x="195" y="39"/>
                    <a:pt x="195" y="39"/>
                    <a:pt x="195" y="39"/>
                  </a:cubicBezTo>
                  <a:cubicBezTo>
                    <a:pt x="195" y="39"/>
                    <a:pt x="195" y="39"/>
                    <a:pt x="195" y="39"/>
                  </a:cubicBezTo>
                  <a:cubicBezTo>
                    <a:pt x="195" y="40"/>
                    <a:pt x="194" y="40"/>
                    <a:pt x="194" y="41"/>
                  </a:cubicBezTo>
                  <a:cubicBezTo>
                    <a:pt x="194" y="41"/>
                    <a:pt x="194" y="41"/>
                    <a:pt x="193" y="41"/>
                  </a:cubicBezTo>
                  <a:cubicBezTo>
                    <a:pt x="178" y="50"/>
                    <a:pt x="178" y="50"/>
                    <a:pt x="178" y="50"/>
                  </a:cubicBezTo>
                  <a:cubicBezTo>
                    <a:pt x="169" y="54"/>
                    <a:pt x="160" y="59"/>
                    <a:pt x="151" y="64"/>
                  </a:cubicBezTo>
                  <a:cubicBezTo>
                    <a:pt x="142" y="69"/>
                    <a:pt x="133" y="74"/>
                    <a:pt x="123" y="79"/>
                  </a:cubicBezTo>
                  <a:cubicBezTo>
                    <a:pt x="117" y="82"/>
                    <a:pt x="111" y="86"/>
                    <a:pt x="104" y="89"/>
                  </a:cubicBezTo>
                  <a:cubicBezTo>
                    <a:pt x="104" y="89"/>
                    <a:pt x="104" y="89"/>
                    <a:pt x="104" y="89"/>
                  </a:cubicBezTo>
                  <a:cubicBezTo>
                    <a:pt x="104" y="89"/>
                    <a:pt x="104" y="89"/>
                    <a:pt x="104" y="89"/>
                  </a:cubicBezTo>
                  <a:cubicBezTo>
                    <a:pt x="104" y="89"/>
                    <a:pt x="104" y="89"/>
                    <a:pt x="104" y="89"/>
                  </a:cubicBezTo>
                  <a:cubicBezTo>
                    <a:pt x="104" y="89"/>
                    <a:pt x="104" y="89"/>
                    <a:pt x="104" y="89"/>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4" y="90"/>
                    <a:pt x="104" y="90"/>
                    <a:pt x="104" y="90"/>
                  </a:cubicBezTo>
                  <a:cubicBezTo>
                    <a:pt x="103" y="89"/>
                    <a:pt x="103" y="89"/>
                    <a:pt x="103" y="89"/>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90"/>
                    <a:pt x="103" y="90"/>
                    <a:pt x="103" y="90"/>
                  </a:cubicBezTo>
                  <a:cubicBezTo>
                    <a:pt x="103" y="89"/>
                    <a:pt x="103" y="89"/>
                    <a:pt x="103" y="89"/>
                  </a:cubicBezTo>
                  <a:cubicBezTo>
                    <a:pt x="103" y="89"/>
                    <a:pt x="103" y="89"/>
                    <a:pt x="103" y="89"/>
                  </a:cubicBezTo>
                  <a:cubicBezTo>
                    <a:pt x="103" y="89"/>
                    <a:pt x="103" y="89"/>
                    <a:pt x="103" y="89"/>
                  </a:cubicBezTo>
                  <a:cubicBezTo>
                    <a:pt x="103" y="89"/>
                    <a:pt x="103" y="89"/>
                    <a:pt x="103" y="89"/>
                  </a:cubicBezTo>
                  <a:cubicBezTo>
                    <a:pt x="103" y="89"/>
                    <a:pt x="103" y="89"/>
                    <a:pt x="103" y="89"/>
                  </a:cubicBezTo>
                  <a:cubicBezTo>
                    <a:pt x="95" y="85"/>
                    <a:pt x="87" y="81"/>
                    <a:pt x="80" y="77"/>
                  </a:cubicBezTo>
                  <a:cubicBezTo>
                    <a:pt x="63" y="68"/>
                    <a:pt x="63" y="68"/>
                    <a:pt x="63" y="68"/>
                  </a:cubicBezTo>
                  <a:cubicBezTo>
                    <a:pt x="52" y="62"/>
                    <a:pt x="40" y="56"/>
                    <a:pt x="29" y="50"/>
                  </a:cubicBezTo>
                  <a:cubicBezTo>
                    <a:pt x="28" y="49"/>
                    <a:pt x="28" y="49"/>
                    <a:pt x="28" y="49"/>
                  </a:cubicBezTo>
                  <a:cubicBezTo>
                    <a:pt x="28" y="48"/>
                    <a:pt x="28" y="48"/>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7"/>
                    <a:pt x="28" y="47"/>
                  </a:cubicBezTo>
                  <a:cubicBezTo>
                    <a:pt x="28" y="47"/>
                    <a:pt x="28" y="46"/>
                    <a:pt x="28" y="45"/>
                  </a:cubicBezTo>
                  <a:cubicBezTo>
                    <a:pt x="28" y="44"/>
                    <a:pt x="28" y="43"/>
                    <a:pt x="28" y="42"/>
                  </a:cubicBezTo>
                  <a:cubicBezTo>
                    <a:pt x="28" y="41"/>
                    <a:pt x="28" y="39"/>
                    <a:pt x="27" y="37"/>
                  </a:cubicBezTo>
                  <a:cubicBezTo>
                    <a:pt x="27" y="37"/>
                    <a:pt x="27" y="37"/>
                    <a:pt x="27" y="37"/>
                  </a:cubicBezTo>
                  <a:cubicBezTo>
                    <a:pt x="27" y="37"/>
                    <a:pt x="27" y="37"/>
                    <a:pt x="27" y="37"/>
                  </a:cubicBezTo>
                  <a:cubicBezTo>
                    <a:pt x="27" y="37"/>
                    <a:pt x="27" y="37"/>
                    <a:pt x="27" y="37"/>
                  </a:cubicBezTo>
                  <a:cubicBezTo>
                    <a:pt x="28" y="33"/>
                    <a:pt x="28" y="33"/>
                    <a:pt x="28" y="33"/>
                  </a:cubicBezTo>
                  <a:cubicBezTo>
                    <a:pt x="19" y="38"/>
                    <a:pt x="19" y="38"/>
                    <a:pt x="19" y="38"/>
                  </a:cubicBezTo>
                  <a:cubicBezTo>
                    <a:pt x="14" y="41"/>
                    <a:pt x="9" y="43"/>
                    <a:pt x="3" y="46"/>
                  </a:cubicBezTo>
                  <a:cubicBezTo>
                    <a:pt x="3" y="46"/>
                    <a:pt x="3" y="46"/>
                    <a:pt x="3" y="46"/>
                  </a:cubicBezTo>
                  <a:cubicBezTo>
                    <a:pt x="3" y="47"/>
                    <a:pt x="3" y="47"/>
                    <a:pt x="3" y="47"/>
                  </a:cubicBezTo>
                  <a:cubicBezTo>
                    <a:pt x="0" y="48"/>
                    <a:pt x="0" y="48"/>
                    <a:pt x="0" y="48"/>
                  </a:cubicBezTo>
                  <a:cubicBezTo>
                    <a:pt x="3" y="50"/>
                    <a:pt x="3" y="50"/>
                    <a:pt x="3" y="50"/>
                  </a:cubicBezTo>
                  <a:cubicBezTo>
                    <a:pt x="4" y="48"/>
                    <a:pt x="4" y="48"/>
                    <a:pt x="4" y="48"/>
                  </a:cubicBezTo>
                  <a:cubicBezTo>
                    <a:pt x="5" y="50"/>
                    <a:pt x="5" y="50"/>
                    <a:pt x="5" y="50"/>
                  </a:cubicBezTo>
                  <a:cubicBezTo>
                    <a:pt x="5" y="50"/>
                    <a:pt x="5" y="50"/>
                    <a:pt x="5" y="50"/>
                  </a:cubicBezTo>
                  <a:cubicBezTo>
                    <a:pt x="4" y="48"/>
                    <a:pt x="4" y="48"/>
                    <a:pt x="4" y="48"/>
                  </a:cubicBezTo>
                  <a:cubicBezTo>
                    <a:pt x="5" y="50"/>
                    <a:pt x="5" y="50"/>
                    <a:pt x="5" y="50"/>
                  </a:cubicBezTo>
                  <a:cubicBezTo>
                    <a:pt x="11" y="47"/>
                    <a:pt x="16" y="44"/>
                    <a:pt x="21" y="41"/>
                  </a:cubicBezTo>
                  <a:cubicBezTo>
                    <a:pt x="26" y="39"/>
                    <a:pt x="26" y="39"/>
                    <a:pt x="26" y="39"/>
                  </a:cubicBezTo>
                  <a:cubicBezTo>
                    <a:pt x="25" y="37"/>
                    <a:pt x="25" y="37"/>
                    <a:pt x="25" y="37"/>
                  </a:cubicBezTo>
                  <a:cubicBezTo>
                    <a:pt x="23" y="36"/>
                    <a:pt x="23" y="36"/>
                    <a:pt x="23" y="36"/>
                  </a:cubicBezTo>
                  <a:cubicBezTo>
                    <a:pt x="23" y="37"/>
                    <a:pt x="23" y="37"/>
                    <a:pt x="23" y="37"/>
                  </a:cubicBezTo>
                  <a:cubicBezTo>
                    <a:pt x="23" y="38"/>
                    <a:pt x="23" y="38"/>
                    <a:pt x="23" y="38"/>
                  </a:cubicBezTo>
                  <a:cubicBezTo>
                    <a:pt x="23" y="38"/>
                    <a:pt x="23" y="38"/>
                    <a:pt x="23" y="38"/>
                  </a:cubicBezTo>
                  <a:cubicBezTo>
                    <a:pt x="24" y="40"/>
                    <a:pt x="24" y="41"/>
                    <a:pt x="24" y="42"/>
                  </a:cubicBezTo>
                  <a:cubicBezTo>
                    <a:pt x="24" y="43"/>
                    <a:pt x="24" y="44"/>
                    <a:pt x="24" y="45"/>
                  </a:cubicBezTo>
                  <a:cubicBezTo>
                    <a:pt x="24" y="46"/>
                    <a:pt x="24" y="47"/>
                    <a:pt x="24" y="47"/>
                  </a:cubicBezTo>
                  <a:cubicBezTo>
                    <a:pt x="26" y="47"/>
                    <a:pt x="26" y="47"/>
                    <a:pt x="26" y="47"/>
                  </a:cubicBezTo>
                  <a:cubicBezTo>
                    <a:pt x="24" y="47"/>
                    <a:pt x="24" y="47"/>
                    <a:pt x="24" y="47"/>
                  </a:cubicBezTo>
                  <a:cubicBezTo>
                    <a:pt x="24" y="47"/>
                    <a:pt x="24" y="47"/>
                    <a:pt x="24" y="47"/>
                  </a:cubicBezTo>
                  <a:cubicBezTo>
                    <a:pt x="24" y="49"/>
                    <a:pt x="24" y="50"/>
                    <a:pt x="24" y="51"/>
                  </a:cubicBezTo>
                  <a:cubicBezTo>
                    <a:pt x="25" y="52"/>
                    <a:pt x="26" y="53"/>
                    <a:pt x="27" y="53"/>
                  </a:cubicBezTo>
                  <a:cubicBezTo>
                    <a:pt x="39" y="59"/>
                    <a:pt x="50" y="65"/>
                    <a:pt x="61" y="72"/>
                  </a:cubicBezTo>
                  <a:cubicBezTo>
                    <a:pt x="78" y="81"/>
                    <a:pt x="78" y="81"/>
                    <a:pt x="78" y="81"/>
                  </a:cubicBezTo>
                  <a:cubicBezTo>
                    <a:pt x="86" y="85"/>
                    <a:pt x="93" y="89"/>
                    <a:pt x="101" y="93"/>
                  </a:cubicBezTo>
                  <a:cubicBezTo>
                    <a:pt x="102" y="91"/>
                    <a:pt x="102" y="91"/>
                    <a:pt x="102" y="91"/>
                  </a:cubicBezTo>
                  <a:cubicBezTo>
                    <a:pt x="101" y="93"/>
                    <a:pt x="101" y="93"/>
                    <a:pt x="101" y="93"/>
                  </a:cubicBezTo>
                  <a:cubicBezTo>
                    <a:pt x="101" y="93"/>
                    <a:pt x="101" y="93"/>
                    <a:pt x="101" y="93"/>
                  </a:cubicBezTo>
                  <a:cubicBezTo>
                    <a:pt x="102" y="91"/>
                    <a:pt x="102" y="91"/>
                    <a:pt x="102" y="91"/>
                  </a:cubicBezTo>
                  <a:cubicBezTo>
                    <a:pt x="101" y="93"/>
                    <a:pt x="101" y="93"/>
                    <a:pt x="101" y="93"/>
                  </a:cubicBezTo>
                  <a:cubicBezTo>
                    <a:pt x="101" y="93"/>
                    <a:pt x="102" y="94"/>
                    <a:pt x="103" y="94"/>
                  </a:cubicBezTo>
                  <a:cubicBezTo>
                    <a:pt x="104" y="93"/>
                    <a:pt x="104" y="93"/>
                    <a:pt x="104" y="93"/>
                  </a:cubicBezTo>
                  <a:cubicBezTo>
                    <a:pt x="103" y="92"/>
                    <a:pt x="103" y="92"/>
                    <a:pt x="103" y="92"/>
                  </a:cubicBezTo>
                  <a:cubicBezTo>
                    <a:pt x="103" y="93"/>
                    <a:pt x="103" y="93"/>
                    <a:pt x="103" y="93"/>
                  </a:cubicBezTo>
                  <a:cubicBezTo>
                    <a:pt x="104" y="94"/>
                    <a:pt x="104" y="94"/>
                    <a:pt x="104" y="94"/>
                  </a:cubicBezTo>
                  <a:cubicBezTo>
                    <a:pt x="105" y="94"/>
                    <a:pt x="106" y="93"/>
                    <a:pt x="106" y="93"/>
                  </a:cubicBezTo>
                  <a:cubicBezTo>
                    <a:pt x="105" y="91"/>
                    <a:pt x="105" y="91"/>
                    <a:pt x="105" y="91"/>
                  </a:cubicBezTo>
                  <a:cubicBezTo>
                    <a:pt x="106" y="93"/>
                    <a:pt x="106" y="93"/>
                    <a:pt x="106" y="93"/>
                  </a:cubicBezTo>
                  <a:cubicBezTo>
                    <a:pt x="106" y="93"/>
                    <a:pt x="106" y="93"/>
                    <a:pt x="106" y="93"/>
                  </a:cubicBezTo>
                  <a:cubicBezTo>
                    <a:pt x="105" y="91"/>
                    <a:pt x="105" y="91"/>
                    <a:pt x="105" y="91"/>
                  </a:cubicBezTo>
                  <a:cubicBezTo>
                    <a:pt x="106" y="93"/>
                    <a:pt x="106" y="93"/>
                    <a:pt x="106" y="93"/>
                  </a:cubicBezTo>
                  <a:cubicBezTo>
                    <a:pt x="113" y="89"/>
                    <a:pt x="119" y="86"/>
                    <a:pt x="125" y="82"/>
                  </a:cubicBezTo>
                  <a:cubicBezTo>
                    <a:pt x="134" y="77"/>
                    <a:pt x="144" y="72"/>
                    <a:pt x="153" y="67"/>
                  </a:cubicBezTo>
                  <a:cubicBezTo>
                    <a:pt x="162" y="63"/>
                    <a:pt x="171" y="58"/>
                    <a:pt x="180" y="53"/>
                  </a:cubicBezTo>
                  <a:cubicBezTo>
                    <a:pt x="195" y="45"/>
                    <a:pt x="195" y="45"/>
                    <a:pt x="195" y="45"/>
                  </a:cubicBezTo>
                  <a:cubicBezTo>
                    <a:pt x="196" y="44"/>
                    <a:pt x="197" y="44"/>
                    <a:pt x="197" y="43"/>
                  </a:cubicBezTo>
                  <a:cubicBezTo>
                    <a:pt x="198" y="42"/>
                    <a:pt x="199" y="41"/>
                    <a:pt x="199" y="39"/>
                  </a:cubicBezTo>
                  <a:cubicBezTo>
                    <a:pt x="199" y="39"/>
                    <a:pt x="199" y="39"/>
                    <a:pt x="199" y="39"/>
                  </a:cubicBezTo>
                  <a:cubicBezTo>
                    <a:pt x="199" y="39"/>
                    <a:pt x="199" y="39"/>
                    <a:pt x="199" y="39"/>
                  </a:cubicBezTo>
                  <a:cubicBezTo>
                    <a:pt x="199" y="39"/>
                    <a:pt x="199" y="38"/>
                    <a:pt x="199" y="37"/>
                  </a:cubicBezTo>
                  <a:cubicBezTo>
                    <a:pt x="199" y="37"/>
                    <a:pt x="199" y="36"/>
                    <a:pt x="199" y="35"/>
                  </a:cubicBezTo>
                  <a:cubicBezTo>
                    <a:pt x="199" y="35"/>
                    <a:pt x="199" y="35"/>
                    <a:pt x="199" y="35"/>
                  </a:cubicBezTo>
                  <a:cubicBezTo>
                    <a:pt x="199" y="34"/>
                    <a:pt x="199" y="34"/>
                    <a:pt x="199" y="34"/>
                  </a:cubicBezTo>
                  <a:cubicBezTo>
                    <a:pt x="197" y="34"/>
                    <a:pt x="197" y="34"/>
                    <a:pt x="197" y="34"/>
                  </a:cubicBezTo>
                  <a:cubicBezTo>
                    <a:pt x="196" y="36"/>
                    <a:pt x="196" y="36"/>
                    <a:pt x="196" y="36"/>
                  </a:cubicBezTo>
                  <a:cubicBezTo>
                    <a:pt x="198" y="37"/>
                    <a:pt x="200" y="38"/>
                    <a:pt x="202" y="39"/>
                  </a:cubicBezTo>
                  <a:cubicBezTo>
                    <a:pt x="204" y="40"/>
                    <a:pt x="205" y="40"/>
                    <a:pt x="206" y="41"/>
                  </a:cubicBezTo>
                  <a:cubicBezTo>
                    <a:pt x="207" y="42"/>
                    <a:pt x="208" y="42"/>
                    <a:pt x="208" y="42"/>
                  </a:cubicBezTo>
                  <a:cubicBezTo>
                    <a:pt x="209" y="43"/>
                    <a:pt x="211" y="43"/>
                    <a:pt x="212" y="44"/>
                  </a:cubicBezTo>
                  <a:cubicBezTo>
                    <a:pt x="213" y="42"/>
                    <a:pt x="213" y="42"/>
                    <a:pt x="213" y="42"/>
                  </a:cubicBezTo>
                  <a:cubicBezTo>
                    <a:pt x="212" y="44"/>
                    <a:pt x="212" y="44"/>
                    <a:pt x="212" y="44"/>
                  </a:cubicBezTo>
                  <a:cubicBezTo>
                    <a:pt x="212" y="44"/>
                    <a:pt x="212" y="44"/>
                    <a:pt x="212" y="44"/>
                  </a:cubicBezTo>
                  <a:cubicBezTo>
                    <a:pt x="213" y="43"/>
                    <a:pt x="213" y="43"/>
                    <a:pt x="213" y="43"/>
                  </a:cubicBezTo>
                  <a:cubicBezTo>
                    <a:pt x="212" y="41"/>
                    <a:pt x="212" y="41"/>
                    <a:pt x="212" y="41"/>
                  </a:cubicBezTo>
                  <a:cubicBezTo>
                    <a:pt x="212" y="41"/>
                    <a:pt x="212" y="41"/>
                    <a:pt x="212" y="41"/>
                  </a:cubicBezTo>
                  <a:cubicBezTo>
                    <a:pt x="213" y="43"/>
                    <a:pt x="213" y="43"/>
                    <a:pt x="213" y="43"/>
                  </a:cubicBezTo>
                  <a:cubicBezTo>
                    <a:pt x="212" y="41"/>
                    <a:pt x="212" y="41"/>
                    <a:pt x="212" y="41"/>
                  </a:cubicBezTo>
                  <a:cubicBezTo>
                    <a:pt x="204" y="45"/>
                    <a:pt x="197" y="49"/>
                    <a:pt x="190" y="53"/>
                  </a:cubicBezTo>
                  <a:cubicBezTo>
                    <a:pt x="173" y="62"/>
                    <a:pt x="157" y="71"/>
                    <a:pt x="140" y="80"/>
                  </a:cubicBezTo>
                  <a:cubicBezTo>
                    <a:pt x="114" y="94"/>
                    <a:pt x="114" y="94"/>
                    <a:pt x="114" y="94"/>
                  </a:cubicBezTo>
                  <a:cubicBezTo>
                    <a:pt x="111" y="96"/>
                    <a:pt x="107" y="98"/>
                    <a:pt x="104"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103" y="100"/>
                    <a:pt x="103" y="100"/>
                    <a:pt x="103" y="100"/>
                  </a:cubicBezTo>
                  <a:cubicBezTo>
                    <a:pt x="77" y="85"/>
                    <a:pt x="50" y="71"/>
                    <a:pt x="24" y="57"/>
                  </a:cubicBezTo>
                  <a:cubicBezTo>
                    <a:pt x="12" y="50"/>
                    <a:pt x="12" y="50"/>
                    <a:pt x="12" y="50"/>
                  </a:cubicBezTo>
                  <a:cubicBezTo>
                    <a:pt x="11" y="50"/>
                    <a:pt x="11" y="50"/>
                    <a:pt x="10" y="49"/>
                  </a:cubicBezTo>
                  <a:cubicBezTo>
                    <a:pt x="9" y="49"/>
                    <a:pt x="7" y="48"/>
                    <a:pt x="5" y="47"/>
                  </a:cubicBezTo>
                  <a:cubicBezTo>
                    <a:pt x="4" y="49"/>
                    <a:pt x="4" y="49"/>
                    <a:pt x="4" y="49"/>
                  </a:cubicBezTo>
                  <a:cubicBezTo>
                    <a:pt x="5" y="47"/>
                    <a:pt x="5" y="47"/>
                    <a:pt x="5" y="47"/>
                  </a:cubicBezTo>
                  <a:cubicBezTo>
                    <a:pt x="5" y="47"/>
                    <a:pt x="5" y="47"/>
                    <a:pt x="5" y="47"/>
                  </a:cubicBezTo>
                  <a:cubicBezTo>
                    <a:pt x="4" y="48"/>
                    <a:pt x="4" y="48"/>
                    <a:pt x="4" y="48"/>
                  </a:cubicBezTo>
                  <a:cubicBezTo>
                    <a:pt x="5" y="50"/>
                    <a:pt x="5" y="50"/>
                    <a:pt x="5" y="50"/>
                  </a:cubicBezTo>
                  <a:lnTo>
                    <a:pt x="4" y="48"/>
                  </a:lnTo>
                  <a:close/>
                  <a:moveTo>
                    <a:pt x="35" y="37"/>
                  </a:moveTo>
                  <a:cubicBezTo>
                    <a:pt x="35" y="39"/>
                    <a:pt x="35" y="39"/>
                    <a:pt x="35" y="39"/>
                  </a:cubicBezTo>
                  <a:cubicBezTo>
                    <a:pt x="36" y="39"/>
                    <a:pt x="36" y="39"/>
                    <a:pt x="37" y="40"/>
                  </a:cubicBezTo>
                  <a:cubicBezTo>
                    <a:pt x="38" y="41"/>
                    <a:pt x="38" y="41"/>
                    <a:pt x="38" y="41"/>
                  </a:cubicBezTo>
                  <a:cubicBezTo>
                    <a:pt x="54" y="32"/>
                    <a:pt x="54" y="32"/>
                    <a:pt x="54" y="32"/>
                  </a:cubicBezTo>
                  <a:cubicBezTo>
                    <a:pt x="64" y="27"/>
                    <a:pt x="73" y="22"/>
                    <a:pt x="83" y="16"/>
                  </a:cubicBezTo>
                  <a:cubicBezTo>
                    <a:pt x="82" y="15"/>
                    <a:pt x="82" y="15"/>
                    <a:pt x="82" y="15"/>
                  </a:cubicBezTo>
                  <a:cubicBezTo>
                    <a:pt x="83" y="17"/>
                    <a:pt x="83" y="17"/>
                    <a:pt x="83" y="17"/>
                  </a:cubicBezTo>
                  <a:cubicBezTo>
                    <a:pt x="83" y="16"/>
                    <a:pt x="83" y="16"/>
                    <a:pt x="83" y="16"/>
                  </a:cubicBezTo>
                  <a:cubicBezTo>
                    <a:pt x="84" y="16"/>
                    <a:pt x="84" y="16"/>
                    <a:pt x="84" y="16"/>
                  </a:cubicBezTo>
                  <a:cubicBezTo>
                    <a:pt x="84" y="16"/>
                    <a:pt x="84" y="16"/>
                    <a:pt x="84" y="16"/>
                  </a:cubicBezTo>
                  <a:cubicBezTo>
                    <a:pt x="86" y="15"/>
                    <a:pt x="86" y="15"/>
                    <a:pt x="86" y="15"/>
                  </a:cubicBezTo>
                  <a:cubicBezTo>
                    <a:pt x="85" y="14"/>
                    <a:pt x="85" y="14"/>
                    <a:pt x="85" y="14"/>
                  </a:cubicBezTo>
                  <a:cubicBezTo>
                    <a:pt x="85" y="13"/>
                    <a:pt x="85" y="13"/>
                    <a:pt x="85" y="13"/>
                  </a:cubicBezTo>
                  <a:cubicBezTo>
                    <a:pt x="85" y="13"/>
                    <a:pt x="86" y="12"/>
                    <a:pt x="86" y="11"/>
                  </a:cubicBezTo>
                  <a:cubicBezTo>
                    <a:pt x="86" y="10"/>
                    <a:pt x="86" y="9"/>
                    <a:pt x="86" y="8"/>
                  </a:cubicBezTo>
                  <a:cubicBezTo>
                    <a:pt x="86" y="7"/>
                    <a:pt x="86" y="6"/>
                    <a:pt x="85" y="5"/>
                  </a:cubicBezTo>
                  <a:cubicBezTo>
                    <a:pt x="85" y="2"/>
                    <a:pt x="85" y="2"/>
                    <a:pt x="85" y="2"/>
                  </a:cubicBezTo>
                  <a:cubicBezTo>
                    <a:pt x="74" y="8"/>
                    <a:pt x="74" y="8"/>
                    <a:pt x="74" y="8"/>
                  </a:cubicBezTo>
                  <a:cubicBezTo>
                    <a:pt x="67" y="12"/>
                    <a:pt x="59" y="16"/>
                    <a:pt x="52" y="20"/>
                  </a:cubicBezTo>
                  <a:cubicBezTo>
                    <a:pt x="46" y="23"/>
                    <a:pt x="40" y="26"/>
                    <a:pt x="35" y="29"/>
                  </a:cubicBezTo>
                  <a:cubicBezTo>
                    <a:pt x="23" y="35"/>
                    <a:pt x="23" y="35"/>
                    <a:pt x="23" y="35"/>
                  </a:cubicBezTo>
                  <a:cubicBezTo>
                    <a:pt x="28" y="37"/>
                    <a:pt x="28" y="37"/>
                    <a:pt x="28" y="37"/>
                  </a:cubicBezTo>
                  <a:cubicBezTo>
                    <a:pt x="29" y="35"/>
                    <a:pt x="29" y="35"/>
                    <a:pt x="29" y="35"/>
                  </a:cubicBezTo>
                  <a:cubicBezTo>
                    <a:pt x="28" y="37"/>
                    <a:pt x="28" y="37"/>
                    <a:pt x="28" y="37"/>
                  </a:cubicBezTo>
                  <a:cubicBezTo>
                    <a:pt x="29" y="38"/>
                    <a:pt x="30" y="38"/>
                    <a:pt x="30" y="38"/>
                  </a:cubicBezTo>
                  <a:cubicBezTo>
                    <a:pt x="31" y="39"/>
                    <a:pt x="31" y="39"/>
                    <a:pt x="31" y="39"/>
                  </a:cubicBezTo>
                  <a:cubicBezTo>
                    <a:pt x="32" y="39"/>
                    <a:pt x="32" y="39"/>
                    <a:pt x="32" y="39"/>
                  </a:cubicBezTo>
                  <a:cubicBezTo>
                    <a:pt x="33" y="39"/>
                    <a:pt x="33" y="39"/>
                    <a:pt x="33" y="39"/>
                  </a:cubicBezTo>
                  <a:cubicBezTo>
                    <a:pt x="33" y="39"/>
                    <a:pt x="34" y="39"/>
                    <a:pt x="35" y="39"/>
                  </a:cubicBezTo>
                  <a:cubicBezTo>
                    <a:pt x="35" y="37"/>
                    <a:pt x="35" y="37"/>
                    <a:pt x="35" y="37"/>
                  </a:cubicBezTo>
                  <a:cubicBezTo>
                    <a:pt x="35" y="35"/>
                    <a:pt x="35" y="35"/>
                    <a:pt x="35" y="35"/>
                  </a:cubicBezTo>
                  <a:cubicBezTo>
                    <a:pt x="33" y="35"/>
                    <a:pt x="32" y="35"/>
                    <a:pt x="32" y="35"/>
                  </a:cubicBezTo>
                  <a:cubicBezTo>
                    <a:pt x="32" y="37"/>
                    <a:pt x="32" y="37"/>
                    <a:pt x="32" y="37"/>
                  </a:cubicBezTo>
                  <a:cubicBezTo>
                    <a:pt x="33" y="36"/>
                    <a:pt x="33" y="36"/>
                    <a:pt x="33" y="36"/>
                  </a:cubicBezTo>
                  <a:cubicBezTo>
                    <a:pt x="32" y="35"/>
                    <a:pt x="32" y="35"/>
                    <a:pt x="32" y="35"/>
                  </a:cubicBezTo>
                  <a:cubicBezTo>
                    <a:pt x="32" y="35"/>
                    <a:pt x="32" y="35"/>
                    <a:pt x="32" y="35"/>
                  </a:cubicBezTo>
                  <a:cubicBezTo>
                    <a:pt x="32" y="35"/>
                    <a:pt x="31" y="34"/>
                    <a:pt x="30" y="34"/>
                  </a:cubicBezTo>
                  <a:cubicBezTo>
                    <a:pt x="30" y="34"/>
                    <a:pt x="30" y="34"/>
                    <a:pt x="30" y="34"/>
                  </a:cubicBezTo>
                  <a:cubicBezTo>
                    <a:pt x="29" y="33"/>
                    <a:pt x="29" y="33"/>
                    <a:pt x="29" y="33"/>
                  </a:cubicBezTo>
                  <a:cubicBezTo>
                    <a:pt x="28" y="35"/>
                    <a:pt x="28" y="35"/>
                    <a:pt x="28" y="35"/>
                  </a:cubicBezTo>
                  <a:cubicBezTo>
                    <a:pt x="29" y="37"/>
                    <a:pt x="29" y="37"/>
                    <a:pt x="29" y="37"/>
                  </a:cubicBezTo>
                  <a:cubicBezTo>
                    <a:pt x="37" y="33"/>
                    <a:pt x="37" y="33"/>
                    <a:pt x="37" y="33"/>
                  </a:cubicBezTo>
                  <a:cubicBezTo>
                    <a:pt x="42" y="30"/>
                    <a:pt x="48" y="27"/>
                    <a:pt x="54" y="24"/>
                  </a:cubicBezTo>
                  <a:cubicBezTo>
                    <a:pt x="61" y="20"/>
                    <a:pt x="69" y="16"/>
                    <a:pt x="76" y="12"/>
                  </a:cubicBezTo>
                  <a:cubicBezTo>
                    <a:pt x="84" y="7"/>
                    <a:pt x="84" y="7"/>
                    <a:pt x="84" y="7"/>
                  </a:cubicBezTo>
                  <a:cubicBezTo>
                    <a:pt x="83" y="5"/>
                    <a:pt x="83" y="5"/>
                    <a:pt x="83" y="5"/>
                  </a:cubicBezTo>
                  <a:cubicBezTo>
                    <a:pt x="81" y="6"/>
                    <a:pt x="81" y="6"/>
                    <a:pt x="81" y="6"/>
                  </a:cubicBezTo>
                  <a:cubicBezTo>
                    <a:pt x="82" y="7"/>
                    <a:pt x="82" y="7"/>
                    <a:pt x="82" y="8"/>
                  </a:cubicBezTo>
                  <a:cubicBezTo>
                    <a:pt x="82" y="9"/>
                    <a:pt x="82" y="10"/>
                    <a:pt x="82" y="11"/>
                  </a:cubicBezTo>
                  <a:cubicBezTo>
                    <a:pt x="82" y="12"/>
                    <a:pt x="81" y="12"/>
                    <a:pt x="81" y="13"/>
                  </a:cubicBezTo>
                  <a:cubicBezTo>
                    <a:pt x="81" y="14"/>
                    <a:pt x="81" y="14"/>
                    <a:pt x="81" y="14"/>
                  </a:cubicBezTo>
                  <a:cubicBezTo>
                    <a:pt x="83" y="14"/>
                    <a:pt x="83" y="14"/>
                    <a:pt x="83" y="14"/>
                  </a:cubicBezTo>
                  <a:cubicBezTo>
                    <a:pt x="82" y="12"/>
                    <a:pt x="82" y="12"/>
                    <a:pt x="82" y="12"/>
                  </a:cubicBezTo>
                  <a:cubicBezTo>
                    <a:pt x="82" y="13"/>
                    <a:pt x="82" y="13"/>
                    <a:pt x="82" y="13"/>
                  </a:cubicBezTo>
                  <a:cubicBezTo>
                    <a:pt x="81" y="13"/>
                    <a:pt x="81" y="13"/>
                    <a:pt x="81" y="13"/>
                  </a:cubicBezTo>
                  <a:cubicBezTo>
                    <a:pt x="81" y="13"/>
                    <a:pt x="81" y="13"/>
                    <a:pt x="81" y="13"/>
                  </a:cubicBezTo>
                  <a:cubicBezTo>
                    <a:pt x="81" y="13"/>
                    <a:pt x="81" y="13"/>
                    <a:pt x="81" y="13"/>
                  </a:cubicBezTo>
                  <a:cubicBezTo>
                    <a:pt x="71" y="18"/>
                    <a:pt x="62" y="23"/>
                    <a:pt x="52" y="29"/>
                  </a:cubicBezTo>
                  <a:cubicBezTo>
                    <a:pt x="38" y="36"/>
                    <a:pt x="38" y="36"/>
                    <a:pt x="38" y="36"/>
                  </a:cubicBezTo>
                  <a:cubicBezTo>
                    <a:pt x="38" y="38"/>
                    <a:pt x="38" y="38"/>
                    <a:pt x="38" y="38"/>
                  </a:cubicBezTo>
                  <a:cubicBezTo>
                    <a:pt x="40" y="37"/>
                    <a:pt x="40" y="37"/>
                    <a:pt x="40" y="37"/>
                  </a:cubicBezTo>
                  <a:cubicBezTo>
                    <a:pt x="38" y="35"/>
                    <a:pt x="36" y="35"/>
                    <a:pt x="35" y="35"/>
                  </a:cubicBezTo>
                  <a:lnTo>
                    <a:pt x="35" y="37"/>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1" name="Freeform 249">
              <a:extLst>
                <a:ext uri="{FF2B5EF4-FFF2-40B4-BE49-F238E27FC236}">
                  <a16:creationId xmlns:a16="http://schemas.microsoft.com/office/drawing/2014/main" id="{8899842A-E187-42A8-94E6-ED94C2577E5A}"/>
                </a:ext>
              </a:extLst>
            </p:cNvPr>
            <p:cNvSpPr>
              <a:spLocks noEditPoints="1"/>
            </p:cNvSpPr>
            <p:nvPr/>
          </p:nvSpPr>
          <p:spPr bwMode="auto">
            <a:xfrm>
              <a:off x="3314700" y="1662113"/>
              <a:ext cx="536575" cy="411163"/>
            </a:xfrm>
            <a:custGeom>
              <a:avLst/>
              <a:gdLst>
                <a:gd name="T0" fmla="*/ 167 w 169"/>
                <a:gd name="T1" fmla="*/ 66 h 129"/>
                <a:gd name="T2" fmla="*/ 167 w 169"/>
                <a:gd name="T3" fmla="*/ 71 h 129"/>
                <a:gd name="T4" fmla="*/ 164 w 169"/>
                <a:gd name="T5" fmla="*/ 67 h 129"/>
                <a:gd name="T6" fmla="*/ 131 w 169"/>
                <a:gd name="T7" fmla="*/ 54 h 129"/>
                <a:gd name="T8" fmla="*/ 98 w 169"/>
                <a:gd name="T9" fmla="*/ 72 h 129"/>
                <a:gd name="T10" fmla="*/ 97 w 169"/>
                <a:gd name="T11" fmla="*/ 41 h 129"/>
                <a:gd name="T12" fmla="*/ 120 w 169"/>
                <a:gd name="T13" fmla="*/ 27 h 129"/>
                <a:gd name="T14" fmla="*/ 129 w 169"/>
                <a:gd name="T15" fmla="*/ 20 h 129"/>
                <a:gd name="T16" fmla="*/ 96 w 169"/>
                <a:gd name="T17" fmla="*/ 2 h 129"/>
                <a:gd name="T18" fmla="*/ 83 w 169"/>
                <a:gd name="T19" fmla="*/ 6 h 129"/>
                <a:gd name="T20" fmla="*/ 58 w 169"/>
                <a:gd name="T21" fmla="*/ 23 h 129"/>
                <a:gd name="T22" fmla="*/ 58 w 169"/>
                <a:gd name="T23" fmla="*/ 52 h 129"/>
                <a:gd name="T24" fmla="*/ 21 w 169"/>
                <a:gd name="T25" fmla="*/ 72 h 129"/>
                <a:gd name="T26" fmla="*/ 7 w 169"/>
                <a:gd name="T27" fmla="*/ 79 h 129"/>
                <a:gd name="T28" fmla="*/ 6 w 169"/>
                <a:gd name="T29" fmla="*/ 76 h 129"/>
                <a:gd name="T30" fmla="*/ 0 w 169"/>
                <a:gd name="T31" fmla="*/ 76 h 129"/>
                <a:gd name="T32" fmla="*/ 2 w 169"/>
                <a:gd name="T33" fmla="*/ 89 h 129"/>
                <a:gd name="T34" fmla="*/ 76 w 169"/>
                <a:gd name="T35" fmla="*/ 128 h 129"/>
                <a:gd name="T36" fmla="*/ 77 w 169"/>
                <a:gd name="T37" fmla="*/ 117 h 129"/>
                <a:gd name="T38" fmla="*/ 76 w 169"/>
                <a:gd name="T39" fmla="*/ 120 h 129"/>
                <a:gd name="T40" fmla="*/ 49 w 169"/>
                <a:gd name="T41" fmla="*/ 106 h 129"/>
                <a:gd name="T42" fmla="*/ 48 w 169"/>
                <a:gd name="T43" fmla="*/ 104 h 129"/>
                <a:gd name="T44" fmla="*/ 130 w 169"/>
                <a:gd name="T45" fmla="*/ 59 h 129"/>
                <a:gd name="T46" fmla="*/ 161 w 169"/>
                <a:gd name="T47" fmla="*/ 75 h 129"/>
                <a:gd name="T48" fmla="*/ 160 w 169"/>
                <a:gd name="T49" fmla="*/ 76 h 129"/>
                <a:gd name="T50" fmla="*/ 115 w 169"/>
                <a:gd name="T51" fmla="*/ 101 h 129"/>
                <a:gd name="T52" fmla="*/ 79 w 169"/>
                <a:gd name="T53" fmla="*/ 120 h 129"/>
                <a:gd name="T54" fmla="*/ 82 w 169"/>
                <a:gd name="T55" fmla="*/ 122 h 129"/>
                <a:gd name="T56" fmla="*/ 158 w 169"/>
                <a:gd name="T57" fmla="*/ 82 h 129"/>
                <a:gd name="T58" fmla="*/ 169 w 169"/>
                <a:gd name="T59" fmla="*/ 74 h 129"/>
                <a:gd name="T60" fmla="*/ 3 w 169"/>
                <a:gd name="T61" fmla="*/ 82 h 129"/>
                <a:gd name="T62" fmla="*/ 2 w 169"/>
                <a:gd name="T63" fmla="*/ 84 h 129"/>
                <a:gd name="T64" fmla="*/ 2 w 169"/>
                <a:gd name="T65" fmla="*/ 76 h 129"/>
                <a:gd name="T66" fmla="*/ 4 w 169"/>
                <a:gd name="T67" fmla="*/ 76 h 129"/>
                <a:gd name="T68" fmla="*/ 3 w 169"/>
                <a:gd name="T69" fmla="*/ 82 h 129"/>
                <a:gd name="T70" fmla="*/ 74 w 169"/>
                <a:gd name="T71" fmla="*/ 61 h 129"/>
                <a:gd name="T72" fmla="*/ 74 w 169"/>
                <a:gd name="T73" fmla="*/ 55 h 129"/>
                <a:gd name="T74" fmla="*/ 81 w 169"/>
                <a:gd name="T75" fmla="*/ 57 h 129"/>
                <a:gd name="T76" fmla="*/ 81 w 169"/>
                <a:gd name="T77" fmla="*/ 63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29">
                  <a:moveTo>
                    <a:pt x="169" y="67"/>
                  </a:moveTo>
                  <a:cubicBezTo>
                    <a:pt x="169" y="67"/>
                    <a:pt x="169" y="66"/>
                    <a:pt x="167" y="66"/>
                  </a:cubicBezTo>
                  <a:cubicBezTo>
                    <a:pt x="167" y="67"/>
                    <a:pt x="168" y="68"/>
                    <a:pt x="167" y="69"/>
                  </a:cubicBezTo>
                  <a:cubicBezTo>
                    <a:pt x="167" y="69"/>
                    <a:pt x="167" y="70"/>
                    <a:pt x="167" y="71"/>
                  </a:cubicBezTo>
                  <a:cubicBezTo>
                    <a:pt x="167" y="70"/>
                    <a:pt x="167" y="69"/>
                    <a:pt x="167" y="69"/>
                  </a:cubicBezTo>
                  <a:cubicBezTo>
                    <a:pt x="166" y="68"/>
                    <a:pt x="165" y="68"/>
                    <a:pt x="164" y="67"/>
                  </a:cubicBezTo>
                  <a:cubicBezTo>
                    <a:pt x="153" y="61"/>
                    <a:pt x="142" y="56"/>
                    <a:pt x="131" y="50"/>
                  </a:cubicBezTo>
                  <a:cubicBezTo>
                    <a:pt x="131" y="51"/>
                    <a:pt x="131" y="53"/>
                    <a:pt x="131" y="54"/>
                  </a:cubicBezTo>
                  <a:cubicBezTo>
                    <a:pt x="124" y="58"/>
                    <a:pt x="117" y="62"/>
                    <a:pt x="109" y="66"/>
                  </a:cubicBezTo>
                  <a:cubicBezTo>
                    <a:pt x="106" y="68"/>
                    <a:pt x="102" y="70"/>
                    <a:pt x="98" y="72"/>
                  </a:cubicBezTo>
                  <a:cubicBezTo>
                    <a:pt x="97" y="73"/>
                    <a:pt x="97" y="73"/>
                    <a:pt x="97" y="71"/>
                  </a:cubicBezTo>
                  <a:cubicBezTo>
                    <a:pt x="97" y="61"/>
                    <a:pt x="97" y="51"/>
                    <a:pt x="97" y="41"/>
                  </a:cubicBezTo>
                  <a:cubicBezTo>
                    <a:pt x="97" y="40"/>
                    <a:pt x="97" y="40"/>
                    <a:pt x="98" y="39"/>
                  </a:cubicBezTo>
                  <a:cubicBezTo>
                    <a:pt x="106" y="35"/>
                    <a:pt x="113" y="31"/>
                    <a:pt x="120" y="27"/>
                  </a:cubicBezTo>
                  <a:cubicBezTo>
                    <a:pt x="124" y="25"/>
                    <a:pt x="127" y="24"/>
                    <a:pt x="130" y="21"/>
                  </a:cubicBezTo>
                  <a:cubicBezTo>
                    <a:pt x="130" y="21"/>
                    <a:pt x="130" y="20"/>
                    <a:pt x="129" y="20"/>
                  </a:cubicBezTo>
                  <a:cubicBezTo>
                    <a:pt x="123" y="17"/>
                    <a:pt x="114" y="12"/>
                    <a:pt x="112" y="11"/>
                  </a:cubicBezTo>
                  <a:cubicBezTo>
                    <a:pt x="107" y="8"/>
                    <a:pt x="101" y="5"/>
                    <a:pt x="96" y="2"/>
                  </a:cubicBezTo>
                  <a:cubicBezTo>
                    <a:pt x="94" y="1"/>
                    <a:pt x="93" y="0"/>
                    <a:pt x="92" y="1"/>
                  </a:cubicBezTo>
                  <a:cubicBezTo>
                    <a:pt x="89" y="2"/>
                    <a:pt x="86" y="4"/>
                    <a:pt x="83" y="6"/>
                  </a:cubicBezTo>
                  <a:cubicBezTo>
                    <a:pt x="76" y="9"/>
                    <a:pt x="69" y="13"/>
                    <a:pt x="62" y="17"/>
                  </a:cubicBezTo>
                  <a:cubicBezTo>
                    <a:pt x="59" y="18"/>
                    <a:pt x="58" y="20"/>
                    <a:pt x="58" y="23"/>
                  </a:cubicBezTo>
                  <a:cubicBezTo>
                    <a:pt x="58" y="29"/>
                    <a:pt x="58" y="36"/>
                    <a:pt x="58" y="42"/>
                  </a:cubicBezTo>
                  <a:cubicBezTo>
                    <a:pt x="58" y="46"/>
                    <a:pt x="58" y="49"/>
                    <a:pt x="58" y="52"/>
                  </a:cubicBezTo>
                  <a:cubicBezTo>
                    <a:pt x="58" y="53"/>
                    <a:pt x="57" y="53"/>
                    <a:pt x="56" y="53"/>
                  </a:cubicBezTo>
                  <a:cubicBezTo>
                    <a:pt x="45" y="60"/>
                    <a:pt x="33" y="66"/>
                    <a:pt x="21" y="72"/>
                  </a:cubicBezTo>
                  <a:cubicBezTo>
                    <a:pt x="18" y="74"/>
                    <a:pt x="15" y="75"/>
                    <a:pt x="12" y="77"/>
                  </a:cubicBezTo>
                  <a:cubicBezTo>
                    <a:pt x="12" y="79"/>
                    <a:pt x="10" y="80"/>
                    <a:pt x="7" y="79"/>
                  </a:cubicBezTo>
                  <a:cubicBezTo>
                    <a:pt x="6" y="79"/>
                    <a:pt x="4" y="78"/>
                    <a:pt x="5" y="77"/>
                  </a:cubicBezTo>
                  <a:cubicBezTo>
                    <a:pt x="5" y="77"/>
                    <a:pt x="6" y="76"/>
                    <a:pt x="6" y="76"/>
                  </a:cubicBezTo>
                  <a:cubicBezTo>
                    <a:pt x="5" y="75"/>
                    <a:pt x="4" y="75"/>
                    <a:pt x="3" y="74"/>
                  </a:cubicBezTo>
                  <a:cubicBezTo>
                    <a:pt x="1" y="73"/>
                    <a:pt x="0" y="74"/>
                    <a:pt x="0" y="76"/>
                  </a:cubicBezTo>
                  <a:cubicBezTo>
                    <a:pt x="1" y="79"/>
                    <a:pt x="0" y="82"/>
                    <a:pt x="0" y="85"/>
                  </a:cubicBezTo>
                  <a:cubicBezTo>
                    <a:pt x="0" y="87"/>
                    <a:pt x="1" y="88"/>
                    <a:pt x="2" y="89"/>
                  </a:cubicBezTo>
                  <a:cubicBezTo>
                    <a:pt x="17" y="96"/>
                    <a:pt x="31" y="104"/>
                    <a:pt x="45" y="112"/>
                  </a:cubicBezTo>
                  <a:cubicBezTo>
                    <a:pt x="56" y="117"/>
                    <a:pt x="66" y="123"/>
                    <a:pt x="76" y="128"/>
                  </a:cubicBezTo>
                  <a:cubicBezTo>
                    <a:pt x="76" y="129"/>
                    <a:pt x="77" y="129"/>
                    <a:pt x="77" y="129"/>
                  </a:cubicBezTo>
                  <a:cubicBezTo>
                    <a:pt x="77" y="125"/>
                    <a:pt x="77" y="121"/>
                    <a:pt x="77" y="117"/>
                  </a:cubicBezTo>
                  <a:cubicBezTo>
                    <a:pt x="77" y="117"/>
                    <a:pt x="77" y="116"/>
                    <a:pt x="76" y="116"/>
                  </a:cubicBezTo>
                  <a:cubicBezTo>
                    <a:pt x="76" y="117"/>
                    <a:pt x="77" y="119"/>
                    <a:pt x="76" y="120"/>
                  </a:cubicBezTo>
                  <a:cubicBezTo>
                    <a:pt x="74" y="120"/>
                    <a:pt x="73" y="119"/>
                    <a:pt x="71" y="118"/>
                  </a:cubicBezTo>
                  <a:cubicBezTo>
                    <a:pt x="64" y="114"/>
                    <a:pt x="57" y="110"/>
                    <a:pt x="49" y="106"/>
                  </a:cubicBezTo>
                  <a:cubicBezTo>
                    <a:pt x="49" y="106"/>
                    <a:pt x="48" y="105"/>
                    <a:pt x="48" y="105"/>
                  </a:cubicBezTo>
                  <a:cubicBezTo>
                    <a:pt x="47" y="105"/>
                    <a:pt x="47" y="104"/>
                    <a:pt x="48" y="104"/>
                  </a:cubicBezTo>
                  <a:cubicBezTo>
                    <a:pt x="54" y="100"/>
                    <a:pt x="60" y="97"/>
                    <a:pt x="66" y="94"/>
                  </a:cubicBezTo>
                  <a:cubicBezTo>
                    <a:pt x="87" y="82"/>
                    <a:pt x="108" y="71"/>
                    <a:pt x="130" y="59"/>
                  </a:cubicBezTo>
                  <a:cubicBezTo>
                    <a:pt x="131" y="59"/>
                    <a:pt x="131" y="58"/>
                    <a:pt x="132" y="59"/>
                  </a:cubicBezTo>
                  <a:cubicBezTo>
                    <a:pt x="142" y="64"/>
                    <a:pt x="152" y="70"/>
                    <a:pt x="161" y="75"/>
                  </a:cubicBezTo>
                  <a:cubicBezTo>
                    <a:pt x="162" y="75"/>
                    <a:pt x="162" y="75"/>
                    <a:pt x="162" y="75"/>
                  </a:cubicBezTo>
                  <a:cubicBezTo>
                    <a:pt x="161" y="76"/>
                    <a:pt x="161" y="76"/>
                    <a:pt x="160" y="76"/>
                  </a:cubicBezTo>
                  <a:cubicBezTo>
                    <a:pt x="154" y="79"/>
                    <a:pt x="149" y="83"/>
                    <a:pt x="143" y="86"/>
                  </a:cubicBezTo>
                  <a:cubicBezTo>
                    <a:pt x="134" y="91"/>
                    <a:pt x="124" y="96"/>
                    <a:pt x="115" y="101"/>
                  </a:cubicBezTo>
                  <a:cubicBezTo>
                    <a:pt x="103" y="107"/>
                    <a:pt x="92" y="113"/>
                    <a:pt x="80" y="120"/>
                  </a:cubicBezTo>
                  <a:cubicBezTo>
                    <a:pt x="80" y="120"/>
                    <a:pt x="79" y="120"/>
                    <a:pt x="79" y="120"/>
                  </a:cubicBezTo>
                  <a:cubicBezTo>
                    <a:pt x="79" y="121"/>
                    <a:pt x="78" y="123"/>
                    <a:pt x="79" y="124"/>
                  </a:cubicBezTo>
                  <a:cubicBezTo>
                    <a:pt x="80" y="124"/>
                    <a:pt x="81" y="123"/>
                    <a:pt x="82" y="122"/>
                  </a:cubicBezTo>
                  <a:cubicBezTo>
                    <a:pt x="97" y="114"/>
                    <a:pt x="112" y="106"/>
                    <a:pt x="127" y="98"/>
                  </a:cubicBezTo>
                  <a:cubicBezTo>
                    <a:pt x="137" y="93"/>
                    <a:pt x="147" y="87"/>
                    <a:pt x="158" y="82"/>
                  </a:cubicBezTo>
                  <a:cubicBezTo>
                    <a:pt x="161" y="80"/>
                    <a:pt x="164" y="78"/>
                    <a:pt x="167" y="77"/>
                  </a:cubicBezTo>
                  <a:cubicBezTo>
                    <a:pt x="168" y="76"/>
                    <a:pt x="169" y="75"/>
                    <a:pt x="169" y="74"/>
                  </a:cubicBezTo>
                  <a:cubicBezTo>
                    <a:pt x="169" y="72"/>
                    <a:pt x="169" y="70"/>
                    <a:pt x="169" y="67"/>
                  </a:cubicBezTo>
                  <a:moveTo>
                    <a:pt x="3" y="82"/>
                  </a:moveTo>
                  <a:cubicBezTo>
                    <a:pt x="3" y="83"/>
                    <a:pt x="3" y="83"/>
                    <a:pt x="3" y="83"/>
                  </a:cubicBezTo>
                  <a:cubicBezTo>
                    <a:pt x="3" y="83"/>
                    <a:pt x="3" y="84"/>
                    <a:pt x="2" y="84"/>
                  </a:cubicBezTo>
                  <a:cubicBezTo>
                    <a:pt x="2" y="84"/>
                    <a:pt x="2" y="83"/>
                    <a:pt x="2" y="83"/>
                  </a:cubicBezTo>
                  <a:cubicBezTo>
                    <a:pt x="2" y="81"/>
                    <a:pt x="2" y="79"/>
                    <a:pt x="2" y="76"/>
                  </a:cubicBezTo>
                  <a:cubicBezTo>
                    <a:pt x="2" y="75"/>
                    <a:pt x="2" y="76"/>
                    <a:pt x="3" y="76"/>
                  </a:cubicBezTo>
                  <a:cubicBezTo>
                    <a:pt x="4" y="76"/>
                    <a:pt x="4" y="76"/>
                    <a:pt x="4" y="76"/>
                  </a:cubicBezTo>
                  <a:cubicBezTo>
                    <a:pt x="3" y="76"/>
                    <a:pt x="3" y="76"/>
                    <a:pt x="3" y="76"/>
                  </a:cubicBezTo>
                  <a:cubicBezTo>
                    <a:pt x="3" y="78"/>
                    <a:pt x="3" y="80"/>
                    <a:pt x="3" y="82"/>
                  </a:cubicBezTo>
                  <a:moveTo>
                    <a:pt x="80" y="64"/>
                  </a:moveTo>
                  <a:cubicBezTo>
                    <a:pt x="78" y="63"/>
                    <a:pt x="76" y="62"/>
                    <a:pt x="74" y="61"/>
                  </a:cubicBezTo>
                  <a:cubicBezTo>
                    <a:pt x="74" y="61"/>
                    <a:pt x="73" y="60"/>
                    <a:pt x="73" y="60"/>
                  </a:cubicBezTo>
                  <a:cubicBezTo>
                    <a:pt x="73" y="58"/>
                    <a:pt x="73" y="56"/>
                    <a:pt x="74" y="55"/>
                  </a:cubicBezTo>
                  <a:cubicBezTo>
                    <a:pt x="74" y="53"/>
                    <a:pt x="74" y="54"/>
                    <a:pt x="75" y="54"/>
                  </a:cubicBezTo>
                  <a:cubicBezTo>
                    <a:pt x="77" y="55"/>
                    <a:pt x="79" y="56"/>
                    <a:pt x="81" y="57"/>
                  </a:cubicBezTo>
                  <a:cubicBezTo>
                    <a:pt x="81" y="58"/>
                    <a:pt x="81" y="58"/>
                    <a:pt x="81" y="59"/>
                  </a:cubicBezTo>
                  <a:cubicBezTo>
                    <a:pt x="81" y="60"/>
                    <a:pt x="81" y="62"/>
                    <a:pt x="81" y="63"/>
                  </a:cubicBezTo>
                  <a:cubicBezTo>
                    <a:pt x="81" y="64"/>
                    <a:pt x="81" y="65"/>
                    <a:pt x="80" y="64"/>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2" name="Freeform 250">
              <a:extLst>
                <a:ext uri="{FF2B5EF4-FFF2-40B4-BE49-F238E27FC236}">
                  <a16:creationId xmlns:a16="http://schemas.microsoft.com/office/drawing/2014/main" id="{A6CDEDB5-D70C-4147-9D4E-3393C5EC9A7A}"/>
                </a:ext>
              </a:extLst>
            </p:cNvPr>
            <p:cNvSpPr>
              <a:spLocks noEditPoints="1"/>
            </p:cNvSpPr>
            <p:nvPr/>
          </p:nvSpPr>
          <p:spPr bwMode="auto">
            <a:xfrm>
              <a:off x="3308350" y="1655763"/>
              <a:ext cx="546100" cy="420688"/>
            </a:xfrm>
            <a:custGeom>
              <a:avLst/>
              <a:gdLst>
                <a:gd name="T0" fmla="*/ 55 w 172"/>
                <a:gd name="T1" fmla="*/ 119 h 132"/>
                <a:gd name="T2" fmla="*/ 1 w 172"/>
                <a:gd name="T3" fmla="*/ 85 h 132"/>
                <a:gd name="T4" fmla="*/ 8 w 172"/>
                <a:gd name="T5" fmla="*/ 76 h 132"/>
                <a:gd name="T6" fmla="*/ 9 w 172"/>
                <a:gd name="T7" fmla="*/ 80 h 132"/>
                <a:gd name="T8" fmla="*/ 58 w 172"/>
                <a:gd name="T9" fmla="*/ 54 h 132"/>
                <a:gd name="T10" fmla="*/ 59 w 172"/>
                <a:gd name="T11" fmla="*/ 44 h 132"/>
                <a:gd name="T12" fmla="*/ 80 w 172"/>
                <a:gd name="T13" fmla="*/ 9 h 132"/>
                <a:gd name="T14" fmla="*/ 98 w 172"/>
                <a:gd name="T15" fmla="*/ 2 h 132"/>
                <a:gd name="T16" fmla="*/ 133 w 172"/>
                <a:gd name="T17" fmla="*/ 23 h 132"/>
                <a:gd name="T18" fmla="*/ 123 w 172"/>
                <a:gd name="T19" fmla="*/ 30 h 132"/>
                <a:gd name="T20" fmla="*/ 100 w 172"/>
                <a:gd name="T21" fmla="*/ 68 h 132"/>
                <a:gd name="T22" fmla="*/ 132 w 172"/>
                <a:gd name="T23" fmla="*/ 55 h 132"/>
                <a:gd name="T24" fmla="*/ 166 w 172"/>
                <a:gd name="T25" fmla="*/ 65 h 132"/>
                <a:gd name="T26" fmla="*/ 168 w 172"/>
                <a:gd name="T27" fmla="*/ 66 h 132"/>
                <a:gd name="T28" fmla="*/ 172 w 172"/>
                <a:gd name="T29" fmla="*/ 69 h 132"/>
                <a:gd name="T30" fmla="*/ 162 w 172"/>
                <a:gd name="T31" fmla="*/ 84 h 132"/>
                <a:gd name="T32" fmla="*/ 84 w 172"/>
                <a:gd name="T33" fmla="*/ 126 h 132"/>
                <a:gd name="T34" fmla="*/ 80 w 172"/>
                <a:gd name="T35" fmla="*/ 132 h 132"/>
                <a:gd name="T36" fmla="*/ 5 w 172"/>
                <a:gd name="T37" fmla="*/ 90 h 132"/>
                <a:gd name="T38" fmla="*/ 78 w 172"/>
                <a:gd name="T39" fmla="*/ 129 h 132"/>
                <a:gd name="T40" fmla="*/ 56 w 172"/>
                <a:gd name="T41" fmla="*/ 112 h 132"/>
                <a:gd name="T42" fmla="*/ 49 w 172"/>
                <a:gd name="T43" fmla="*/ 104 h 132"/>
                <a:gd name="T44" fmla="*/ 135 w 172"/>
                <a:gd name="T45" fmla="*/ 60 h 132"/>
                <a:gd name="T46" fmla="*/ 165 w 172"/>
                <a:gd name="T47" fmla="*/ 77 h 132"/>
                <a:gd name="T48" fmla="*/ 145 w 172"/>
                <a:gd name="T49" fmla="*/ 89 h 132"/>
                <a:gd name="T50" fmla="*/ 83 w 172"/>
                <a:gd name="T51" fmla="*/ 123 h 132"/>
                <a:gd name="T52" fmla="*/ 83 w 172"/>
                <a:gd name="T53" fmla="*/ 124 h 132"/>
                <a:gd name="T54" fmla="*/ 160 w 172"/>
                <a:gd name="T55" fmla="*/ 82 h 132"/>
                <a:gd name="T56" fmla="*/ 168 w 172"/>
                <a:gd name="T57" fmla="*/ 73 h 132"/>
                <a:gd name="T58" fmla="*/ 140 w 172"/>
                <a:gd name="T59" fmla="*/ 57 h 132"/>
                <a:gd name="T60" fmla="*/ 134 w 172"/>
                <a:gd name="T61" fmla="*/ 57 h 132"/>
                <a:gd name="T62" fmla="*/ 97 w 172"/>
                <a:gd name="T63" fmla="*/ 73 h 132"/>
                <a:gd name="T64" fmla="*/ 103 w 172"/>
                <a:gd name="T65" fmla="*/ 38 h 132"/>
                <a:gd name="T66" fmla="*/ 114 w 172"/>
                <a:gd name="T67" fmla="*/ 14 h 132"/>
                <a:gd name="T68" fmla="*/ 94 w 172"/>
                <a:gd name="T69" fmla="*/ 4 h 132"/>
                <a:gd name="T70" fmla="*/ 61 w 172"/>
                <a:gd name="T71" fmla="*/ 25 h 132"/>
                <a:gd name="T72" fmla="*/ 62 w 172"/>
                <a:gd name="T73" fmla="*/ 54 h 132"/>
                <a:gd name="T74" fmla="*/ 15 w 172"/>
                <a:gd name="T75" fmla="*/ 80 h 132"/>
                <a:gd name="T76" fmla="*/ 6 w 172"/>
                <a:gd name="T77" fmla="*/ 84 h 132"/>
                <a:gd name="T78" fmla="*/ 6 w 172"/>
                <a:gd name="T79" fmla="*/ 87 h 132"/>
                <a:gd name="T80" fmla="*/ 78 w 172"/>
                <a:gd name="T81" fmla="*/ 116 h 132"/>
                <a:gd name="T82" fmla="*/ 82 w 172"/>
                <a:gd name="T83" fmla="*/ 120 h 132"/>
                <a:gd name="T84" fmla="*/ 144 w 172"/>
                <a:gd name="T85" fmla="*/ 87 h 132"/>
                <a:gd name="T86" fmla="*/ 134 w 172"/>
                <a:gd name="T87" fmla="*/ 62 h 132"/>
                <a:gd name="T88" fmla="*/ 51 w 172"/>
                <a:gd name="T89" fmla="*/ 106 h 132"/>
                <a:gd name="T90" fmla="*/ 74 w 172"/>
                <a:gd name="T91" fmla="*/ 119 h 132"/>
                <a:gd name="T92" fmla="*/ 77 w 172"/>
                <a:gd name="T93" fmla="*/ 117 h 132"/>
                <a:gd name="T94" fmla="*/ 78 w 172"/>
                <a:gd name="T95" fmla="*/ 65 h 132"/>
                <a:gd name="T96" fmla="*/ 74 w 172"/>
                <a:gd name="T97" fmla="*/ 57 h 132"/>
                <a:gd name="T98" fmla="*/ 83 w 172"/>
                <a:gd name="T99" fmla="*/ 58 h 132"/>
                <a:gd name="T100" fmla="*/ 84 w 172"/>
                <a:gd name="T101" fmla="*/ 66 h 132"/>
                <a:gd name="T102" fmla="*/ 79 w 172"/>
                <a:gd name="T103" fmla="*/ 63 h 132"/>
                <a:gd name="T104" fmla="*/ 82 w 172"/>
                <a:gd name="T105" fmla="*/ 60 h 132"/>
                <a:gd name="T106" fmla="*/ 77 w 172"/>
                <a:gd name="T107" fmla="*/ 62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72" h="132">
                  <a:moveTo>
                    <a:pt x="79" y="132"/>
                  </a:moveTo>
                  <a:cubicBezTo>
                    <a:pt x="78" y="132"/>
                    <a:pt x="78" y="132"/>
                    <a:pt x="77" y="132"/>
                  </a:cubicBezTo>
                  <a:cubicBezTo>
                    <a:pt x="77" y="132"/>
                    <a:pt x="77" y="132"/>
                    <a:pt x="77" y="132"/>
                  </a:cubicBezTo>
                  <a:cubicBezTo>
                    <a:pt x="70" y="128"/>
                    <a:pt x="62" y="123"/>
                    <a:pt x="55" y="119"/>
                  </a:cubicBezTo>
                  <a:cubicBezTo>
                    <a:pt x="38" y="110"/>
                    <a:pt x="38" y="110"/>
                    <a:pt x="38" y="110"/>
                  </a:cubicBezTo>
                  <a:cubicBezTo>
                    <a:pt x="27" y="104"/>
                    <a:pt x="15" y="98"/>
                    <a:pt x="4" y="92"/>
                  </a:cubicBezTo>
                  <a:cubicBezTo>
                    <a:pt x="2" y="91"/>
                    <a:pt x="1" y="89"/>
                    <a:pt x="1" y="87"/>
                  </a:cubicBezTo>
                  <a:cubicBezTo>
                    <a:pt x="1" y="87"/>
                    <a:pt x="1" y="86"/>
                    <a:pt x="1" y="85"/>
                  </a:cubicBezTo>
                  <a:cubicBezTo>
                    <a:pt x="1" y="83"/>
                    <a:pt x="1" y="80"/>
                    <a:pt x="1" y="78"/>
                  </a:cubicBezTo>
                  <a:cubicBezTo>
                    <a:pt x="0" y="77"/>
                    <a:pt x="1" y="76"/>
                    <a:pt x="2" y="75"/>
                  </a:cubicBezTo>
                  <a:cubicBezTo>
                    <a:pt x="3" y="74"/>
                    <a:pt x="4" y="74"/>
                    <a:pt x="5" y="75"/>
                  </a:cubicBezTo>
                  <a:cubicBezTo>
                    <a:pt x="6" y="75"/>
                    <a:pt x="7" y="76"/>
                    <a:pt x="8" y="76"/>
                  </a:cubicBezTo>
                  <a:cubicBezTo>
                    <a:pt x="9" y="77"/>
                    <a:pt x="9" y="77"/>
                    <a:pt x="9" y="77"/>
                  </a:cubicBezTo>
                  <a:cubicBezTo>
                    <a:pt x="10" y="78"/>
                    <a:pt x="10" y="78"/>
                    <a:pt x="10" y="78"/>
                  </a:cubicBezTo>
                  <a:cubicBezTo>
                    <a:pt x="8" y="80"/>
                    <a:pt x="8" y="80"/>
                    <a:pt x="8" y="80"/>
                  </a:cubicBezTo>
                  <a:cubicBezTo>
                    <a:pt x="8" y="80"/>
                    <a:pt x="9" y="80"/>
                    <a:pt x="9" y="80"/>
                  </a:cubicBezTo>
                  <a:cubicBezTo>
                    <a:pt x="12" y="81"/>
                    <a:pt x="13" y="80"/>
                    <a:pt x="13" y="79"/>
                  </a:cubicBezTo>
                  <a:cubicBezTo>
                    <a:pt x="13" y="78"/>
                    <a:pt x="13" y="78"/>
                    <a:pt x="13" y="78"/>
                  </a:cubicBezTo>
                  <a:cubicBezTo>
                    <a:pt x="29" y="70"/>
                    <a:pt x="29" y="70"/>
                    <a:pt x="29" y="70"/>
                  </a:cubicBezTo>
                  <a:cubicBezTo>
                    <a:pt x="38" y="65"/>
                    <a:pt x="48" y="59"/>
                    <a:pt x="58" y="54"/>
                  </a:cubicBezTo>
                  <a:cubicBezTo>
                    <a:pt x="58" y="54"/>
                    <a:pt x="58" y="54"/>
                    <a:pt x="58" y="54"/>
                  </a:cubicBezTo>
                  <a:cubicBezTo>
                    <a:pt x="59" y="54"/>
                    <a:pt x="59" y="54"/>
                    <a:pt x="59" y="54"/>
                  </a:cubicBezTo>
                  <a:cubicBezTo>
                    <a:pt x="59" y="53"/>
                    <a:pt x="59" y="52"/>
                    <a:pt x="59" y="51"/>
                  </a:cubicBezTo>
                  <a:cubicBezTo>
                    <a:pt x="59" y="49"/>
                    <a:pt x="59" y="47"/>
                    <a:pt x="59" y="44"/>
                  </a:cubicBezTo>
                  <a:cubicBezTo>
                    <a:pt x="59" y="42"/>
                    <a:pt x="59" y="41"/>
                    <a:pt x="59" y="39"/>
                  </a:cubicBezTo>
                  <a:cubicBezTo>
                    <a:pt x="59" y="34"/>
                    <a:pt x="59" y="29"/>
                    <a:pt x="58" y="25"/>
                  </a:cubicBezTo>
                  <a:cubicBezTo>
                    <a:pt x="58" y="21"/>
                    <a:pt x="60" y="19"/>
                    <a:pt x="63" y="18"/>
                  </a:cubicBezTo>
                  <a:cubicBezTo>
                    <a:pt x="69" y="15"/>
                    <a:pt x="74" y="12"/>
                    <a:pt x="80" y="9"/>
                  </a:cubicBezTo>
                  <a:cubicBezTo>
                    <a:pt x="85" y="6"/>
                    <a:pt x="85" y="6"/>
                    <a:pt x="85" y="6"/>
                  </a:cubicBezTo>
                  <a:cubicBezTo>
                    <a:pt x="87" y="5"/>
                    <a:pt x="90" y="3"/>
                    <a:pt x="93" y="2"/>
                  </a:cubicBezTo>
                  <a:cubicBezTo>
                    <a:pt x="95" y="0"/>
                    <a:pt x="97" y="1"/>
                    <a:pt x="98" y="2"/>
                  </a:cubicBezTo>
                  <a:cubicBezTo>
                    <a:pt x="98" y="2"/>
                    <a:pt x="98" y="2"/>
                    <a:pt x="98" y="2"/>
                  </a:cubicBezTo>
                  <a:cubicBezTo>
                    <a:pt x="102" y="5"/>
                    <a:pt x="106" y="7"/>
                    <a:pt x="109" y="8"/>
                  </a:cubicBezTo>
                  <a:cubicBezTo>
                    <a:pt x="111" y="9"/>
                    <a:pt x="113" y="10"/>
                    <a:pt x="115" y="11"/>
                  </a:cubicBezTo>
                  <a:cubicBezTo>
                    <a:pt x="117" y="12"/>
                    <a:pt x="126" y="17"/>
                    <a:pt x="132" y="21"/>
                  </a:cubicBezTo>
                  <a:cubicBezTo>
                    <a:pt x="133" y="21"/>
                    <a:pt x="134" y="22"/>
                    <a:pt x="133" y="23"/>
                  </a:cubicBezTo>
                  <a:cubicBezTo>
                    <a:pt x="133" y="24"/>
                    <a:pt x="133" y="24"/>
                    <a:pt x="133" y="24"/>
                  </a:cubicBezTo>
                  <a:cubicBezTo>
                    <a:pt x="133" y="25"/>
                    <a:pt x="133" y="25"/>
                    <a:pt x="133" y="25"/>
                  </a:cubicBezTo>
                  <a:cubicBezTo>
                    <a:pt x="131" y="26"/>
                    <a:pt x="128" y="27"/>
                    <a:pt x="126" y="29"/>
                  </a:cubicBezTo>
                  <a:cubicBezTo>
                    <a:pt x="125" y="29"/>
                    <a:pt x="124" y="30"/>
                    <a:pt x="123" y="30"/>
                  </a:cubicBezTo>
                  <a:cubicBezTo>
                    <a:pt x="117" y="34"/>
                    <a:pt x="111" y="37"/>
                    <a:pt x="105" y="40"/>
                  </a:cubicBezTo>
                  <a:cubicBezTo>
                    <a:pt x="101" y="42"/>
                    <a:pt x="101" y="42"/>
                    <a:pt x="101" y="42"/>
                  </a:cubicBezTo>
                  <a:cubicBezTo>
                    <a:pt x="100" y="43"/>
                    <a:pt x="100" y="43"/>
                    <a:pt x="100" y="43"/>
                  </a:cubicBezTo>
                  <a:cubicBezTo>
                    <a:pt x="100" y="51"/>
                    <a:pt x="100" y="60"/>
                    <a:pt x="100" y="68"/>
                  </a:cubicBezTo>
                  <a:cubicBezTo>
                    <a:pt x="100" y="73"/>
                    <a:pt x="100" y="73"/>
                    <a:pt x="100" y="73"/>
                  </a:cubicBezTo>
                  <a:cubicBezTo>
                    <a:pt x="103" y="71"/>
                    <a:pt x="105" y="70"/>
                    <a:pt x="108" y="69"/>
                  </a:cubicBezTo>
                  <a:cubicBezTo>
                    <a:pt x="132" y="55"/>
                    <a:pt x="132" y="55"/>
                    <a:pt x="132" y="55"/>
                  </a:cubicBezTo>
                  <a:cubicBezTo>
                    <a:pt x="132" y="55"/>
                    <a:pt x="132" y="55"/>
                    <a:pt x="132" y="55"/>
                  </a:cubicBezTo>
                  <a:cubicBezTo>
                    <a:pt x="132" y="54"/>
                    <a:pt x="132" y="52"/>
                    <a:pt x="132" y="51"/>
                  </a:cubicBezTo>
                  <a:cubicBezTo>
                    <a:pt x="133" y="47"/>
                    <a:pt x="133" y="47"/>
                    <a:pt x="133" y="47"/>
                  </a:cubicBezTo>
                  <a:cubicBezTo>
                    <a:pt x="142" y="52"/>
                    <a:pt x="142" y="52"/>
                    <a:pt x="142" y="52"/>
                  </a:cubicBezTo>
                  <a:cubicBezTo>
                    <a:pt x="150" y="56"/>
                    <a:pt x="158" y="61"/>
                    <a:pt x="166" y="65"/>
                  </a:cubicBezTo>
                  <a:cubicBezTo>
                    <a:pt x="167" y="65"/>
                    <a:pt x="167" y="66"/>
                    <a:pt x="168" y="66"/>
                  </a:cubicBezTo>
                  <a:cubicBezTo>
                    <a:pt x="168" y="69"/>
                    <a:pt x="168" y="69"/>
                    <a:pt x="168" y="69"/>
                  </a:cubicBezTo>
                  <a:cubicBezTo>
                    <a:pt x="168" y="68"/>
                    <a:pt x="168" y="65"/>
                    <a:pt x="168" y="65"/>
                  </a:cubicBezTo>
                  <a:cubicBezTo>
                    <a:pt x="168" y="66"/>
                    <a:pt x="168" y="66"/>
                    <a:pt x="168" y="66"/>
                  </a:cubicBezTo>
                  <a:cubicBezTo>
                    <a:pt x="169" y="66"/>
                    <a:pt x="169" y="66"/>
                    <a:pt x="169" y="66"/>
                  </a:cubicBezTo>
                  <a:cubicBezTo>
                    <a:pt x="170" y="66"/>
                    <a:pt x="171" y="67"/>
                    <a:pt x="171" y="67"/>
                  </a:cubicBezTo>
                  <a:cubicBezTo>
                    <a:pt x="172" y="68"/>
                    <a:pt x="172" y="69"/>
                    <a:pt x="172" y="69"/>
                  </a:cubicBezTo>
                  <a:cubicBezTo>
                    <a:pt x="172" y="69"/>
                    <a:pt x="172" y="69"/>
                    <a:pt x="172" y="69"/>
                  </a:cubicBezTo>
                  <a:cubicBezTo>
                    <a:pt x="172" y="70"/>
                    <a:pt x="172" y="71"/>
                    <a:pt x="172" y="72"/>
                  </a:cubicBezTo>
                  <a:cubicBezTo>
                    <a:pt x="172" y="73"/>
                    <a:pt x="172" y="75"/>
                    <a:pt x="172" y="76"/>
                  </a:cubicBezTo>
                  <a:cubicBezTo>
                    <a:pt x="172" y="78"/>
                    <a:pt x="171" y="79"/>
                    <a:pt x="170" y="80"/>
                  </a:cubicBezTo>
                  <a:cubicBezTo>
                    <a:pt x="167" y="81"/>
                    <a:pt x="164" y="83"/>
                    <a:pt x="162" y="84"/>
                  </a:cubicBezTo>
                  <a:cubicBezTo>
                    <a:pt x="150" y="91"/>
                    <a:pt x="150" y="91"/>
                    <a:pt x="150" y="91"/>
                  </a:cubicBezTo>
                  <a:cubicBezTo>
                    <a:pt x="143" y="94"/>
                    <a:pt x="136" y="98"/>
                    <a:pt x="130" y="102"/>
                  </a:cubicBezTo>
                  <a:cubicBezTo>
                    <a:pt x="115" y="110"/>
                    <a:pt x="100" y="118"/>
                    <a:pt x="85" y="126"/>
                  </a:cubicBezTo>
                  <a:cubicBezTo>
                    <a:pt x="84" y="126"/>
                    <a:pt x="84" y="126"/>
                    <a:pt x="84" y="126"/>
                  </a:cubicBezTo>
                  <a:cubicBezTo>
                    <a:pt x="83" y="127"/>
                    <a:pt x="82" y="128"/>
                    <a:pt x="81" y="127"/>
                  </a:cubicBezTo>
                  <a:cubicBezTo>
                    <a:pt x="81" y="128"/>
                    <a:pt x="81" y="128"/>
                    <a:pt x="81" y="129"/>
                  </a:cubicBezTo>
                  <a:cubicBezTo>
                    <a:pt x="81" y="132"/>
                    <a:pt x="81" y="132"/>
                    <a:pt x="81" y="132"/>
                  </a:cubicBezTo>
                  <a:cubicBezTo>
                    <a:pt x="80" y="132"/>
                    <a:pt x="80" y="132"/>
                    <a:pt x="80" y="132"/>
                  </a:cubicBezTo>
                  <a:cubicBezTo>
                    <a:pt x="79" y="132"/>
                    <a:pt x="79" y="132"/>
                    <a:pt x="79" y="132"/>
                  </a:cubicBezTo>
                  <a:moveTo>
                    <a:pt x="4" y="87"/>
                  </a:moveTo>
                  <a:cubicBezTo>
                    <a:pt x="4" y="87"/>
                    <a:pt x="4" y="87"/>
                    <a:pt x="4" y="87"/>
                  </a:cubicBezTo>
                  <a:cubicBezTo>
                    <a:pt x="4" y="88"/>
                    <a:pt x="4" y="89"/>
                    <a:pt x="5" y="90"/>
                  </a:cubicBezTo>
                  <a:cubicBezTo>
                    <a:pt x="16" y="96"/>
                    <a:pt x="28" y="102"/>
                    <a:pt x="39" y="108"/>
                  </a:cubicBezTo>
                  <a:cubicBezTo>
                    <a:pt x="56" y="117"/>
                    <a:pt x="56" y="117"/>
                    <a:pt x="56" y="117"/>
                  </a:cubicBezTo>
                  <a:cubicBezTo>
                    <a:pt x="63" y="121"/>
                    <a:pt x="71" y="125"/>
                    <a:pt x="78" y="129"/>
                  </a:cubicBezTo>
                  <a:cubicBezTo>
                    <a:pt x="78" y="129"/>
                    <a:pt x="78" y="129"/>
                    <a:pt x="78" y="129"/>
                  </a:cubicBezTo>
                  <a:cubicBezTo>
                    <a:pt x="78" y="127"/>
                    <a:pt x="78" y="125"/>
                    <a:pt x="78" y="123"/>
                  </a:cubicBezTo>
                  <a:cubicBezTo>
                    <a:pt x="76" y="124"/>
                    <a:pt x="75" y="123"/>
                    <a:pt x="74" y="122"/>
                  </a:cubicBezTo>
                  <a:cubicBezTo>
                    <a:pt x="74" y="121"/>
                    <a:pt x="73" y="121"/>
                    <a:pt x="73" y="121"/>
                  </a:cubicBezTo>
                  <a:cubicBezTo>
                    <a:pt x="67" y="118"/>
                    <a:pt x="62" y="115"/>
                    <a:pt x="56" y="112"/>
                  </a:cubicBezTo>
                  <a:cubicBezTo>
                    <a:pt x="50" y="109"/>
                    <a:pt x="50" y="109"/>
                    <a:pt x="50" y="109"/>
                  </a:cubicBezTo>
                  <a:cubicBezTo>
                    <a:pt x="49" y="108"/>
                    <a:pt x="49" y="108"/>
                    <a:pt x="49" y="108"/>
                  </a:cubicBezTo>
                  <a:cubicBezTo>
                    <a:pt x="49" y="108"/>
                    <a:pt x="48" y="108"/>
                    <a:pt x="48" y="106"/>
                  </a:cubicBezTo>
                  <a:cubicBezTo>
                    <a:pt x="48" y="105"/>
                    <a:pt x="49" y="105"/>
                    <a:pt x="49" y="104"/>
                  </a:cubicBezTo>
                  <a:cubicBezTo>
                    <a:pt x="54" y="102"/>
                    <a:pt x="58" y="100"/>
                    <a:pt x="63" y="97"/>
                  </a:cubicBezTo>
                  <a:cubicBezTo>
                    <a:pt x="75" y="90"/>
                    <a:pt x="75" y="90"/>
                    <a:pt x="75" y="90"/>
                  </a:cubicBezTo>
                  <a:cubicBezTo>
                    <a:pt x="94" y="80"/>
                    <a:pt x="112" y="70"/>
                    <a:pt x="131" y="60"/>
                  </a:cubicBezTo>
                  <a:cubicBezTo>
                    <a:pt x="132" y="60"/>
                    <a:pt x="133" y="59"/>
                    <a:pt x="135" y="60"/>
                  </a:cubicBezTo>
                  <a:cubicBezTo>
                    <a:pt x="142" y="64"/>
                    <a:pt x="149" y="68"/>
                    <a:pt x="156" y="71"/>
                  </a:cubicBezTo>
                  <a:cubicBezTo>
                    <a:pt x="164" y="76"/>
                    <a:pt x="164" y="76"/>
                    <a:pt x="164" y="76"/>
                  </a:cubicBezTo>
                  <a:cubicBezTo>
                    <a:pt x="164" y="76"/>
                    <a:pt x="164" y="76"/>
                    <a:pt x="164" y="76"/>
                  </a:cubicBezTo>
                  <a:cubicBezTo>
                    <a:pt x="165" y="77"/>
                    <a:pt x="165" y="77"/>
                    <a:pt x="165" y="77"/>
                  </a:cubicBezTo>
                  <a:cubicBezTo>
                    <a:pt x="165" y="78"/>
                    <a:pt x="165" y="78"/>
                    <a:pt x="165" y="78"/>
                  </a:cubicBezTo>
                  <a:cubicBezTo>
                    <a:pt x="164" y="79"/>
                    <a:pt x="164" y="79"/>
                    <a:pt x="163" y="79"/>
                  </a:cubicBezTo>
                  <a:cubicBezTo>
                    <a:pt x="158" y="82"/>
                    <a:pt x="158" y="82"/>
                    <a:pt x="158" y="82"/>
                  </a:cubicBezTo>
                  <a:cubicBezTo>
                    <a:pt x="154" y="84"/>
                    <a:pt x="150" y="87"/>
                    <a:pt x="145" y="89"/>
                  </a:cubicBezTo>
                  <a:cubicBezTo>
                    <a:pt x="140" y="92"/>
                    <a:pt x="134" y="95"/>
                    <a:pt x="128" y="98"/>
                  </a:cubicBezTo>
                  <a:cubicBezTo>
                    <a:pt x="125" y="100"/>
                    <a:pt x="121" y="102"/>
                    <a:pt x="118" y="104"/>
                  </a:cubicBezTo>
                  <a:cubicBezTo>
                    <a:pt x="102" y="113"/>
                    <a:pt x="102" y="113"/>
                    <a:pt x="102" y="113"/>
                  </a:cubicBezTo>
                  <a:cubicBezTo>
                    <a:pt x="95" y="116"/>
                    <a:pt x="89" y="119"/>
                    <a:pt x="83" y="123"/>
                  </a:cubicBezTo>
                  <a:cubicBezTo>
                    <a:pt x="82" y="123"/>
                    <a:pt x="82" y="123"/>
                    <a:pt x="82" y="123"/>
                  </a:cubicBezTo>
                  <a:cubicBezTo>
                    <a:pt x="82" y="124"/>
                    <a:pt x="82" y="124"/>
                    <a:pt x="82" y="124"/>
                  </a:cubicBezTo>
                  <a:cubicBezTo>
                    <a:pt x="82" y="125"/>
                    <a:pt x="82" y="125"/>
                    <a:pt x="82" y="125"/>
                  </a:cubicBezTo>
                  <a:cubicBezTo>
                    <a:pt x="83" y="124"/>
                    <a:pt x="83" y="124"/>
                    <a:pt x="83" y="124"/>
                  </a:cubicBezTo>
                  <a:cubicBezTo>
                    <a:pt x="83" y="124"/>
                    <a:pt x="83" y="123"/>
                    <a:pt x="84" y="123"/>
                  </a:cubicBezTo>
                  <a:cubicBezTo>
                    <a:pt x="98" y="115"/>
                    <a:pt x="113" y="107"/>
                    <a:pt x="128" y="99"/>
                  </a:cubicBezTo>
                  <a:cubicBezTo>
                    <a:pt x="135" y="96"/>
                    <a:pt x="142" y="92"/>
                    <a:pt x="149" y="88"/>
                  </a:cubicBezTo>
                  <a:cubicBezTo>
                    <a:pt x="160" y="82"/>
                    <a:pt x="160" y="82"/>
                    <a:pt x="160" y="82"/>
                  </a:cubicBezTo>
                  <a:cubicBezTo>
                    <a:pt x="163" y="80"/>
                    <a:pt x="166" y="79"/>
                    <a:pt x="168" y="78"/>
                  </a:cubicBezTo>
                  <a:cubicBezTo>
                    <a:pt x="169" y="77"/>
                    <a:pt x="169" y="77"/>
                    <a:pt x="169" y="76"/>
                  </a:cubicBezTo>
                  <a:cubicBezTo>
                    <a:pt x="169" y="75"/>
                    <a:pt x="169" y="74"/>
                    <a:pt x="169" y="73"/>
                  </a:cubicBezTo>
                  <a:cubicBezTo>
                    <a:pt x="168" y="73"/>
                    <a:pt x="168" y="73"/>
                    <a:pt x="168" y="73"/>
                  </a:cubicBezTo>
                  <a:cubicBezTo>
                    <a:pt x="168" y="72"/>
                    <a:pt x="168" y="72"/>
                    <a:pt x="168" y="72"/>
                  </a:cubicBezTo>
                  <a:cubicBezTo>
                    <a:pt x="167" y="71"/>
                    <a:pt x="167" y="71"/>
                    <a:pt x="167" y="71"/>
                  </a:cubicBezTo>
                  <a:cubicBezTo>
                    <a:pt x="166" y="71"/>
                    <a:pt x="166" y="71"/>
                    <a:pt x="165" y="70"/>
                  </a:cubicBezTo>
                  <a:cubicBezTo>
                    <a:pt x="157" y="66"/>
                    <a:pt x="149" y="62"/>
                    <a:pt x="140" y="57"/>
                  </a:cubicBezTo>
                  <a:cubicBezTo>
                    <a:pt x="134" y="54"/>
                    <a:pt x="134" y="54"/>
                    <a:pt x="134" y="54"/>
                  </a:cubicBezTo>
                  <a:cubicBezTo>
                    <a:pt x="134" y="54"/>
                    <a:pt x="134" y="54"/>
                    <a:pt x="134" y="54"/>
                  </a:cubicBezTo>
                  <a:cubicBezTo>
                    <a:pt x="135" y="55"/>
                    <a:pt x="135" y="56"/>
                    <a:pt x="135" y="56"/>
                  </a:cubicBezTo>
                  <a:cubicBezTo>
                    <a:pt x="134" y="57"/>
                    <a:pt x="134" y="57"/>
                    <a:pt x="134" y="57"/>
                  </a:cubicBezTo>
                  <a:cubicBezTo>
                    <a:pt x="109" y="71"/>
                    <a:pt x="109" y="71"/>
                    <a:pt x="109" y="71"/>
                  </a:cubicBezTo>
                  <a:cubicBezTo>
                    <a:pt x="106" y="72"/>
                    <a:pt x="104" y="74"/>
                    <a:pt x="101" y="75"/>
                  </a:cubicBezTo>
                  <a:cubicBezTo>
                    <a:pt x="101" y="76"/>
                    <a:pt x="99" y="76"/>
                    <a:pt x="98" y="76"/>
                  </a:cubicBezTo>
                  <a:cubicBezTo>
                    <a:pt x="97" y="75"/>
                    <a:pt x="97" y="74"/>
                    <a:pt x="97" y="73"/>
                  </a:cubicBezTo>
                  <a:cubicBezTo>
                    <a:pt x="97" y="68"/>
                    <a:pt x="97" y="68"/>
                    <a:pt x="97" y="68"/>
                  </a:cubicBezTo>
                  <a:cubicBezTo>
                    <a:pt x="97" y="60"/>
                    <a:pt x="97" y="51"/>
                    <a:pt x="97" y="43"/>
                  </a:cubicBezTo>
                  <a:cubicBezTo>
                    <a:pt x="97" y="41"/>
                    <a:pt x="98" y="40"/>
                    <a:pt x="99" y="40"/>
                  </a:cubicBezTo>
                  <a:cubicBezTo>
                    <a:pt x="103" y="38"/>
                    <a:pt x="103" y="38"/>
                    <a:pt x="103" y="38"/>
                  </a:cubicBezTo>
                  <a:cubicBezTo>
                    <a:pt x="109" y="35"/>
                    <a:pt x="116" y="31"/>
                    <a:pt x="122" y="28"/>
                  </a:cubicBezTo>
                  <a:cubicBezTo>
                    <a:pt x="123" y="27"/>
                    <a:pt x="124" y="27"/>
                    <a:pt x="125" y="26"/>
                  </a:cubicBezTo>
                  <a:cubicBezTo>
                    <a:pt x="127" y="25"/>
                    <a:pt x="129" y="24"/>
                    <a:pt x="130" y="23"/>
                  </a:cubicBezTo>
                  <a:cubicBezTo>
                    <a:pt x="124" y="20"/>
                    <a:pt x="115" y="15"/>
                    <a:pt x="114" y="14"/>
                  </a:cubicBezTo>
                  <a:cubicBezTo>
                    <a:pt x="112" y="13"/>
                    <a:pt x="110" y="12"/>
                    <a:pt x="108" y="11"/>
                  </a:cubicBezTo>
                  <a:cubicBezTo>
                    <a:pt x="104" y="9"/>
                    <a:pt x="100" y="7"/>
                    <a:pt x="97" y="5"/>
                  </a:cubicBezTo>
                  <a:cubicBezTo>
                    <a:pt x="96" y="4"/>
                    <a:pt x="96" y="4"/>
                    <a:pt x="96" y="4"/>
                  </a:cubicBezTo>
                  <a:cubicBezTo>
                    <a:pt x="95" y="4"/>
                    <a:pt x="95" y="4"/>
                    <a:pt x="94" y="4"/>
                  </a:cubicBezTo>
                  <a:cubicBezTo>
                    <a:pt x="92" y="6"/>
                    <a:pt x="89" y="7"/>
                    <a:pt x="86" y="9"/>
                  </a:cubicBezTo>
                  <a:cubicBezTo>
                    <a:pt x="81" y="11"/>
                    <a:pt x="81" y="11"/>
                    <a:pt x="81" y="11"/>
                  </a:cubicBezTo>
                  <a:cubicBezTo>
                    <a:pt x="76" y="14"/>
                    <a:pt x="70" y="17"/>
                    <a:pt x="64" y="20"/>
                  </a:cubicBezTo>
                  <a:cubicBezTo>
                    <a:pt x="62" y="21"/>
                    <a:pt x="61" y="23"/>
                    <a:pt x="61" y="25"/>
                  </a:cubicBezTo>
                  <a:cubicBezTo>
                    <a:pt x="61" y="29"/>
                    <a:pt x="61" y="34"/>
                    <a:pt x="61" y="39"/>
                  </a:cubicBezTo>
                  <a:cubicBezTo>
                    <a:pt x="61" y="41"/>
                    <a:pt x="61" y="42"/>
                    <a:pt x="61" y="44"/>
                  </a:cubicBezTo>
                  <a:cubicBezTo>
                    <a:pt x="61" y="47"/>
                    <a:pt x="61" y="49"/>
                    <a:pt x="61" y="51"/>
                  </a:cubicBezTo>
                  <a:cubicBezTo>
                    <a:pt x="61" y="52"/>
                    <a:pt x="61" y="53"/>
                    <a:pt x="62" y="54"/>
                  </a:cubicBezTo>
                  <a:cubicBezTo>
                    <a:pt x="62" y="55"/>
                    <a:pt x="60" y="56"/>
                    <a:pt x="59" y="56"/>
                  </a:cubicBezTo>
                  <a:cubicBezTo>
                    <a:pt x="59" y="57"/>
                    <a:pt x="59" y="57"/>
                    <a:pt x="59" y="57"/>
                  </a:cubicBezTo>
                  <a:cubicBezTo>
                    <a:pt x="49" y="62"/>
                    <a:pt x="40" y="67"/>
                    <a:pt x="30" y="72"/>
                  </a:cubicBezTo>
                  <a:cubicBezTo>
                    <a:pt x="15" y="80"/>
                    <a:pt x="15" y="80"/>
                    <a:pt x="15" y="80"/>
                  </a:cubicBezTo>
                  <a:cubicBezTo>
                    <a:pt x="14" y="83"/>
                    <a:pt x="11" y="83"/>
                    <a:pt x="9" y="83"/>
                  </a:cubicBezTo>
                  <a:cubicBezTo>
                    <a:pt x="8" y="83"/>
                    <a:pt x="8" y="83"/>
                    <a:pt x="8" y="83"/>
                  </a:cubicBezTo>
                  <a:cubicBezTo>
                    <a:pt x="8" y="83"/>
                    <a:pt x="7" y="82"/>
                    <a:pt x="6" y="81"/>
                  </a:cubicBezTo>
                  <a:cubicBezTo>
                    <a:pt x="6" y="82"/>
                    <a:pt x="6" y="83"/>
                    <a:pt x="6" y="84"/>
                  </a:cubicBezTo>
                  <a:cubicBezTo>
                    <a:pt x="6" y="84"/>
                    <a:pt x="6" y="84"/>
                    <a:pt x="6" y="84"/>
                  </a:cubicBezTo>
                  <a:cubicBezTo>
                    <a:pt x="6" y="84"/>
                    <a:pt x="6" y="84"/>
                    <a:pt x="6" y="84"/>
                  </a:cubicBezTo>
                  <a:cubicBezTo>
                    <a:pt x="6" y="85"/>
                    <a:pt x="6" y="85"/>
                    <a:pt x="6" y="85"/>
                  </a:cubicBezTo>
                  <a:cubicBezTo>
                    <a:pt x="6" y="86"/>
                    <a:pt x="6" y="86"/>
                    <a:pt x="6" y="87"/>
                  </a:cubicBezTo>
                  <a:cubicBezTo>
                    <a:pt x="5" y="87"/>
                    <a:pt x="5" y="87"/>
                    <a:pt x="4" y="87"/>
                  </a:cubicBezTo>
                  <a:cubicBezTo>
                    <a:pt x="4" y="87"/>
                    <a:pt x="4" y="87"/>
                    <a:pt x="4" y="87"/>
                  </a:cubicBezTo>
                  <a:moveTo>
                    <a:pt x="77" y="116"/>
                  </a:moveTo>
                  <a:cubicBezTo>
                    <a:pt x="78" y="116"/>
                    <a:pt x="78" y="116"/>
                    <a:pt x="78" y="116"/>
                  </a:cubicBezTo>
                  <a:cubicBezTo>
                    <a:pt x="81" y="116"/>
                    <a:pt x="81" y="118"/>
                    <a:pt x="81" y="119"/>
                  </a:cubicBezTo>
                  <a:cubicBezTo>
                    <a:pt x="81" y="119"/>
                    <a:pt x="81" y="119"/>
                    <a:pt x="81" y="119"/>
                  </a:cubicBezTo>
                  <a:cubicBezTo>
                    <a:pt x="81" y="120"/>
                    <a:pt x="81" y="120"/>
                    <a:pt x="81" y="121"/>
                  </a:cubicBezTo>
                  <a:cubicBezTo>
                    <a:pt x="82" y="120"/>
                    <a:pt x="82" y="120"/>
                    <a:pt x="82" y="120"/>
                  </a:cubicBezTo>
                  <a:cubicBezTo>
                    <a:pt x="88" y="117"/>
                    <a:pt x="94" y="114"/>
                    <a:pt x="100" y="110"/>
                  </a:cubicBezTo>
                  <a:cubicBezTo>
                    <a:pt x="116" y="101"/>
                    <a:pt x="116" y="101"/>
                    <a:pt x="116" y="101"/>
                  </a:cubicBezTo>
                  <a:cubicBezTo>
                    <a:pt x="120" y="100"/>
                    <a:pt x="124" y="98"/>
                    <a:pt x="127" y="96"/>
                  </a:cubicBezTo>
                  <a:cubicBezTo>
                    <a:pt x="133" y="93"/>
                    <a:pt x="139" y="90"/>
                    <a:pt x="144" y="87"/>
                  </a:cubicBezTo>
                  <a:cubicBezTo>
                    <a:pt x="148" y="84"/>
                    <a:pt x="152" y="82"/>
                    <a:pt x="156" y="80"/>
                  </a:cubicBezTo>
                  <a:cubicBezTo>
                    <a:pt x="161" y="77"/>
                    <a:pt x="161" y="77"/>
                    <a:pt x="161" y="77"/>
                  </a:cubicBezTo>
                  <a:cubicBezTo>
                    <a:pt x="155" y="74"/>
                    <a:pt x="155" y="74"/>
                    <a:pt x="155" y="74"/>
                  </a:cubicBezTo>
                  <a:cubicBezTo>
                    <a:pt x="148" y="70"/>
                    <a:pt x="141" y="66"/>
                    <a:pt x="134" y="62"/>
                  </a:cubicBezTo>
                  <a:cubicBezTo>
                    <a:pt x="133" y="62"/>
                    <a:pt x="133" y="62"/>
                    <a:pt x="132" y="63"/>
                  </a:cubicBezTo>
                  <a:cubicBezTo>
                    <a:pt x="114" y="73"/>
                    <a:pt x="95" y="83"/>
                    <a:pt x="77" y="93"/>
                  </a:cubicBezTo>
                  <a:cubicBezTo>
                    <a:pt x="64" y="100"/>
                    <a:pt x="64" y="100"/>
                    <a:pt x="64" y="100"/>
                  </a:cubicBezTo>
                  <a:cubicBezTo>
                    <a:pt x="60" y="102"/>
                    <a:pt x="56" y="104"/>
                    <a:pt x="51" y="106"/>
                  </a:cubicBezTo>
                  <a:cubicBezTo>
                    <a:pt x="52" y="106"/>
                    <a:pt x="52" y="106"/>
                    <a:pt x="52" y="106"/>
                  </a:cubicBezTo>
                  <a:cubicBezTo>
                    <a:pt x="52" y="106"/>
                    <a:pt x="52" y="106"/>
                    <a:pt x="52" y="106"/>
                  </a:cubicBezTo>
                  <a:cubicBezTo>
                    <a:pt x="57" y="109"/>
                    <a:pt x="57" y="109"/>
                    <a:pt x="57" y="109"/>
                  </a:cubicBezTo>
                  <a:cubicBezTo>
                    <a:pt x="63" y="113"/>
                    <a:pt x="68" y="116"/>
                    <a:pt x="74" y="119"/>
                  </a:cubicBezTo>
                  <a:cubicBezTo>
                    <a:pt x="75" y="119"/>
                    <a:pt x="75" y="119"/>
                    <a:pt x="75" y="120"/>
                  </a:cubicBezTo>
                  <a:cubicBezTo>
                    <a:pt x="76" y="120"/>
                    <a:pt x="76" y="120"/>
                    <a:pt x="77" y="120"/>
                  </a:cubicBezTo>
                  <a:cubicBezTo>
                    <a:pt x="77" y="119"/>
                    <a:pt x="77" y="119"/>
                    <a:pt x="77" y="119"/>
                  </a:cubicBezTo>
                  <a:cubicBezTo>
                    <a:pt x="77" y="119"/>
                    <a:pt x="77" y="118"/>
                    <a:pt x="77" y="117"/>
                  </a:cubicBezTo>
                  <a:cubicBezTo>
                    <a:pt x="77" y="116"/>
                    <a:pt x="77" y="116"/>
                    <a:pt x="77" y="116"/>
                  </a:cubicBezTo>
                  <a:moveTo>
                    <a:pt x="83" y="68"/>
                  </a:moveTo>
                  <a:cubicBezTo>
                    <a:pt x="82" y="68"/>
                    <a:pt x="82" y="67"/>
                    <a:pt x="82" y="67"/>
                  </a:cubicBezTo>
                  <a:cubicBezTo>
                    <a:pt x="80" y="67"/>
                    <a:pt x="79" y="66"/>
                    <a:pt x="78" y="65"/>
                  </a:cubicBezTo>
                  <a:cubicBezTo>
                    <a:pt x="77" y="65"/>
                    <a:pt x="76" y="64"/>
                    <a:pt x="75" y="64"/>
                  </a:cubicBezTo>
                  <a:cubicBezTo>
                    <a:pt x="75" y="64"/>
                    <a:pt x="74" y="63"/>
                    <a:pt x="74" y="62"/>
                  </a:cubicBezTo>
                  <a:cubicBezTo>
                    <a:pt x="74" y="61"/>
                    <a:pt x="74" y="60"/>
                    <a:pt x="74" y="60"/>
                  </a:cubicBezTo>
                  <a:cubicBezTo>
                    <a:pt x="74" y="59"/>
                    <a:pt x="74" y="58"/>
                    <a:pt x="74" y="57"/>
                  </a:cubicBezTo>
                  <a:cubicBezTo>
                    <a:pt x="74" y="56"/>
                    <a:pt x="75" y="55"/>
                    <a:pt x="75" y="55"/>
                  </a:cubicBezTo>
                  <a:cubicBezTo>
                    <a:pt x="76" y="54"/>
                    <a:pt x="77" y="55"/>
                    <a:pt x="77" y="55"/>
                  </a:cubicBezTo>
                  <a:cubicBezTo>
                    <a:pt x="79" y="55"/>
                    <a:pt x="80" y="56"/>
                    <a:pt x="82" y="57"/>
                  </a:cubicBezTo>
                  <a:cubicBezTo>
                    <a:pt x="82" y="57"/>
                    <a:pt x="83" y="58"/>
                    <a:pt x="83" y="58"/>
                  </a:cubicBezTo>
                  <a:cubicBezTo>
                    <a:pt x="85" y="59"/>
                    <a:pt x="85" y="60"/>
                    <a:pt x="85" y="61"/>
                  </a:cubicBezTo>
                  <a:cubicBezTo>
                    <a:pt x="85" y="62"/>
                    <a:pt x="85" y="63"/>
                    <a:pt x="85" y="64"/>
                  </a:cubicBezTo>
                  <a:cubicBezTo>
                    <a:pt x="84" y="65"/>
                    <a:pt x="84" y="65"/>
                    <a:pt x="84" y="65"/>
                  </a:cubicBezTo>
                  <a:cubicBezTo>
                    <a:pt x="84" y="66"/>
                    <a:pt x="84" y="66"/>
                    <a:pt x="84" y="66"/>
                  </a:cubicBezTo>
                  <a:cubicBezTo>
                    <a:pt x="85" y="66"/>
                    <a:pt x="85" y="67"/>
                    <a:pt x="84" y="67"/>
                  </a:cubicBezTo>
                  <a:cubicBezTo>
                    <a:pt x="83" y="68"/>
                    <a:pt x="83" y="68"/>
                    <a:pt x="83" y="68"/>
                  </a:cubicBezTo>
                  <a:moveTo>
                    <a:pt x="77" y="62"/>
                  </a:moveTo>
                  <a:cubicBezTo>
                    <a:pt x="78" y="62"/>
                    <a:pt x="78" y="63"/>
                    <a:pt x="79" y="63"/>
                  </a:cubicBezTo>
                  <a:cubicBezTo>
                    <a:pt x="80" y="63"/>
                    <a:pt x="81" y="64"/>
                    <a:pt x="82" y="64"/>
                  </a:cubicBezTo>
                  <a:cubicBezTo>
                    <a:pt x="82" y="64"/>
                    <a:pt x="82" y="64"/>
                    <a:pt x="82" y="64"/>
                  </a:cubicBezTo>
                  <a:cubicBezTo>
                    <a:pt x="82" y="63"/>
                    <a:pt x="82" y="62"/>
                    <a:pt x="82" y="61"/>
                  </a:cubicBezTo>
                  <a:cubicBezTo>
                    <a:pt x="82" y="60"/>
                    <a:pt x="82" y="60"/>
                    <a:pt x="82" y="60"/>
                  </a:cubicBezTo>
                  <a:cubicBezTo>
                    <a:pt x="81" y="60"/>
                    <a:pt x="81" y="60"/>
                    <a:pt x="80" y="59"/>
                  </a:cubicBezTo>
                  <a:cubicBezTo>
                    <a:pt x="79" y="59"/>
                    <a:pt x="78" y="58"/>
                    <a:pt x="77" y="58"/>
                  </a:cubicBezTo>
                  <a:cubicBezTo>
                    <a:pt x="77" y="58"/>
                    <a:pt x="77" y="59"/>
                    <a:pt x="77" y="60"/>
                  </a:cubicBezTo>
                  <a:cubicBezTo>
                    <a:pt x="77" y="60"/>
                    <a:pt x="77" y="61"/>
                    <a:pt x="77" y="62"/>
                  </a:cubicBezTo>
                  <a:cubicBezTo>
                    <a:pt x="77" y="62"/>
                    <a:pt x="77" y="62"/>
                    <a:pt x="77" y="62"/>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3" name="Freeform 251">
              <a:extLst>
                <a:ext uri="{FF2B5EF4-FFF2-40B4-BE49-F238E27FC236}">
                  <a16:creationId xmlns:a16="http://schemas.microsoft.com/office/drawing/2014/main" id="{4DF91CBB-EB39-4AF7-B45F-EB747FB59055}"/>
                </a:ext>
              </a:extLst>
            </p:cNvPr>
            <p:cNvSpPr>
              <a:spLocks/>
            </p:cNvSpPr>
            <p:nvPr/>
          </p:nvSpPr>
          <p:spPr bwMode="auto">
            <a:xfrm>
              <a:off x="3622675" y="1730376"/>
              <a:ext cx="111125" cy="165100"/>
            </a:xfrm>
            <a:custGeom>
              <a:avLst/>
              <a:gdLst>
                <a:gd name="T0" fmla="*/ 34 w 35"/>
                <a:gd name="T1" fmla="*/ 33 h 52"/>
                <a:gd name="T2" fmla="*/ 12 w 35"/>
                <a:gd name="T3" fmla="*/ 45 h 52"/>
                <a:gd name="T4" fmla="*/ 1 w 35"/>
                <a:gd name="T5" fmla="*/ 51 h 52"/>
                <a:gd name="T6" fmla="*/ 0 w 35"/>
                <a:gd name="T7" fmla="*/ 50 h 52"/>
                <a:gd name="T8" fmla="*/ 0 w 35"/>
                <a:gd name="T9" fmla="*/ 20 h 52"/>
                <a:gd name="T10" fmla="*/ 1 w 35"/>
                <a:gd name="T11" fmla="*/ 18 h 52"/>
                <a:gd name="T12" fmla="*/ 23 w 35"/>
                <a:gd name="T13" fmla="*/ 6 h 52"/>
                <a:gd name="T14" fmla="*/ 33 w 35"/>
                <a:gd name="T15" fmla="*/ 0 h 52"/>
                <a:gd name="T16" fmla="*/ 34 w 35"/>
                <a:gd name="T17" fmla="*/ 2 h 52"/>
                <a:gd name="T18" fmla="*/ 34 w 35"/>
                <a:gd name="T19" fmla="*/ 29 h 52"/>
                <a:gd name="T20" fmla="*/ 34 w 35"/>
                <a:gd name="T21" fmla="*/ 3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52">
                  <a:moveTo>
                    <a:pt x="34" y="33"/>
                  </a:moveTo>
                  <a:cubicBezTo>
                    <a:pt x="27" y="37"/>
                    <a:pt x="20" y="41"/>
                    <a:pt x="12" y="45"/>
                  </a:cubicBezTo>
                  <a:cubicBezTo>
                    <a:pt x="9" y="47"/>
                    <a:pt x="5" y="49"/>
                    <a:pt x="1" y="51"/>
                  </a:cubicBezTo>
                  <a:cubicBezTo>
                    <a:pt x="0" y="52"/>
                    <a:pt x="0" y="52"/>
                    <a:pt x="0" y="50"/>
                  </a:cubicBezTo>
                  <a:cubicBezTo>
                    <a:pt x="0" y="40"/>
                    <a:pt x="0" y="30"/>
                    <a:pt x="0" y="20"/>
                  </a:cubicBezTo>
                  <a:cubicBezTo>
                    <a:pt x="0" y="19"/>
                    <a:pt x="0" y="19"/>
                    <a:pt x="1" y="18"/>
                  </a:cubicBezTo>
                  <a:cubicBezTo>
                    <a:pt x="9" y="14"/>
                    <a:pt x="16" y="10"/>
                    <a:pt x="23" y="6"/>
                  </a:cubicBezTo>
                  <a:cubicBezTo>
                    <a:pt x="27" y="4"/>
                    <a:pt x="30" y="3"/>
                    <a:pt x="33" y="0"/>
                  </a:cubicBezTo>
                  <a:cubicBezTo>
                    <a:pt x="35" y="0"/>
                    <a:pt x="34" y="2"/>
                    <a:pt x="34" y="2"/>
                  </a:cubicBezTo>
                  <a:cubicBezTo>
                    <a:pt x="34" y="11"/>
                    <a:pt x="34" y="20"/>
                    <a:pt x="34" y="29"/>
                  </a:cubicBezTo>
                  <a:cubicBezTo>
                    <a:pt x="34" y="30"/>
                    <a:pt x="34" y="32"/>
                    <a:pt x="34" y="33"/>
                  </a:cubicBezTo>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4" name="Freeform 252">
              <a:extLst>
                <a:ext uri="{FF2B5EF4-FFF2-40B4-BE49-F238E27FC236}">
                  <a16:creationId xmlns:a16="http://schemas.microsoft.com/office/drawing/2014/main" id="{495D2625-7AD4-4CA4-967C-8EAC47CB3454}"/>
                </a:ext>
              </a:extLst>
            </p:cNvPr>
            <p:cNvSpPr>
              <a:spLocks noEditPoints="1"/>
            </p:cNvSpPr>
            <p:nvPr/>
          </p:nvSpPr>
          <p:spPr bwMode="auto">
            <a:xfrm>
              <a:off x="3619500" y="1730376"/>
              <a:ext cx="114300" cy="165100"/>
            </a:xfrm>
            <a:custGeom>
              <a:avLst/>
              <a:gdLst>
                <a:gd name="T0" fmla="*/ 1 w 36"/>
                <a:gd name="T1" fmla="*/ 52 h 52"/>
                <a:gd name="T2" fmla="*/ 1 w 36"/>
                <a:gd name="T3" fmla="*/ 52 h 52"/>
                <a:gd name="T4" fmla="*/ 0 w 36"/>
                <a:gd name="T5" fmla="*/ 50 h 52"/>
                <a:gd name="T6" fmla="*/ 0 w 36"/>
                <a:gd name="T7" fmla="*/ 46 h 52"/>
                <a:gd name="T8" fmla="*/ 0 w 36"/>
                <a:gd name="T9" fmla="*/ 20 h 52"/>
                <a:gd name="T10" fmla="*/ 2 w 36"/>
                <a:gd name="T11" fmla="*/ 17 h 52"/>
                <a:gd name="T12" fmla="*/ 5 w 36"/>
                <a:gd name="T13" fmla="*/ 15 h 52"/>
                <a:gd name="T14" fmla="*/ 24 w 36"/>
                <a:gd name="T15" fmla="*/ 5 h 52"/>
                <a:gd name="T16" fmla="*/ 27 w 36"/>
                <a:gd name="T17" fmla="*/ 4 h 52"/>
                <a:gd name="T18" fmla="*/ 34 w 36"/>
                <a:gd name="T19" fmla="*/ 0 h 52"/>
                <a:gd name="T20" fmla="*/ 34 w 36"/>
                <a:gd name="T21" fmla="*/ 0 h 52"/>
                <a:gd name="T22" fmla="*/ 34 w 36"/>
                <a:gd name="T23" fmla="*/ 0 h 52"/>
                <a:gd name="T24" fmla="*/ 36 w 36"/>
                <a:gd name="T25" fmla="*/ 0 h 52"/>
                <a:gd name="T26" fmla="*/ 36 w 36"/>
                <a:gd name="T27" fmla="*/ 2 h 52"/>
                <a:gd name="T28" fmla="*/ 36 w 36"/>
                <a:gd name="T29" fmla="*/ 2 h 52"/>
                <a:gd name="T30" fmla="*/ 36 w 36"/>
                <a:gd name="T31" fmla="*/ 24 h 52"/>
                <a:gd name="T32" fmla="*/ 36 w 36"/>
                <a:gd name="T33" fmla="*/ 29 h 52"/>
                <a:gd name="T34" fmla="*/ 36 w 36"/>
                <a:gd name="T35" fmla="*/ 29 h 52"/>
                <a:gd name="T36" fmla="*/ 36 w 36"/>
                <a:gd name="T37" fmla="*/ 32 h 52"/>
                <a:gd name="T38" fmla="*/ 36 w 36"/>
                <a:gd name="T39" fmla="*/ 33 h 52"/>
                <a:gd name="T40" fmla="*/ 36 w 36"/>
                <a:gd name="T41" fmla="*/ 34 h 52"/>
                <a:gd name="T42" fmla="*/ 11 w 36"/>
                <a:gd name="T43" fmla="*/ 47 h 52"/>
                <a:gd name="T44" fmla="*/ 3 w 36"/>
                <a:gd name="T45" fmla="*/ 52 h 52"/>
                <a:gd name="T46" fmla="*/ 1 w 36"/>
                <a:gd name="T47" fmla="*/ 52 h 52"/>
                <a:gd name="T48" fmla="*/ 34 w 36"/>
                <a:gd name="T49" fmla="*/ 1 h 52"/>
                <a:gd name="T50" fmla="*/ 28 w 36"/>
                <a:gd name="T51" fmla="*/ 5 h 52"/>
                <a:gd name="T52" fmla="*/ 25 w 36"/>
                <a:gd name="T53" fmla="*/ 7 h 52"/>
                <a:gd name="T54" fmla="*/ 6 w 36"/>
                <a:gd name="T55" fmla="*/ 17 h 52"/>
                <a:gd name="T56" fmla="*/ 2 w 36"/>
                <a:gd name="T57" fmla="*/ 19 h 52"/>
                <a:gd name="T58" fmla="*/ 1 w 36"/>
                <a:gd name="T59" fmla="*/ 20 h 52"/>
                <a:gd name="T60" fmla="*/ 1 w 36"/>
                <a:gd name="T61" fmla="*/ 46 h 52"/>
                <a:gd name="T62" fmla="*/ 1 w 36"/>
                <a:gd name="T63" fmla="*/ 50 h 52"/>
                <a:gd name="T64" fmla="*/ 1 w 36"/>
                <a:gd name="T65" fmla="*/ 51 h 52"/>
                <a:gd name="T66" fmla="*/ 2 w 36"/>
                <a:gd name="T67" fmla="*/ 50 h 52"/>
                <a:gd name="T68" fmla="*/ 10 w 36"/>
                <a:gd name="T69" fmla="*/ 46 h 52"/>
                <a:gd name="T70" fmla="*/ 35 w 36"/>
                <a:gd name="T71" fmla="*/ 33 h 52"/>
                <a:gd name="T72" fmla="*/ 34 w 36"/>
                <a:gd name="T73" fmla="*/ 32 h 52"/>
                <a:gd name="T74" fmla="*/ 35 w 36"/>
                <a:gd name="T75" fmla="*/ 29 h 52"/>
                <a:gd name="T76" fmla="*/ 35 w 36"/>
                <a:gd name="T77" fmla="*/ 24 h 52"/>
                <a:gd name="T78" fmla="*/ 35 w 36"/>
                <a:gd name="T79" fmla="*/ 2 h 52"/>
                <a:gd name="T80" fmla="*/ 35 w 36"/>
                <a:gd name="T81" fmla="*/ 2 h 52"/>
                <a:gd name="T82" fmla="*/ 35 w 36"/>
                <a:gd name="T83" fmla="*/ 1 h 52"/>
                <a:gd name="T84" fmla="*/ 34 w 36"/>
                <a:gd name="T85" fmla="*/ 1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 h="52">
                  <a:moveTo>
                    <a:pt x="1" y="52"/>
                  </a:moveTo>
                  <a:cubicBezTo>
                    <a:pt x="1" y="52"/>
                    <a:pt x="1" y="52"/>
                    <a:pt x="1" y="52"/>
                  </a:cubicBezTo>
                  <a:cubicBezTo>
                    <a:pt x="0" y="52"/>
                    <a:pt x="0" y="51"/>
                    <a:pt x="0" y="50"/>
                  </a:cubicBezTo>
                  <a:cubicBezTo>
                    <a:pt x="0" y="46"/>
                    <a:pt x="0" y="46"/>
                    <a:pt x="0" y="46"/>
                  </a:cubicBezTo>
                  <a:cubicBezTo>
                    <a:pt x="0" y="38"/>
                    <a:pt x="0" y="29"/>
                    <a:pt x="0" y="20"/>
                  </a:cubicBezTo>
                  <a:cubicBezTo>
                    <a:pt x="0" y="19"/>
                    <a:pt x="1" y="18"/>
                    <a:pt x="2" y="17"/>
                  </a:cubicBezTo>
                  <a:cubicBezTo>
                    <a:pt x="5" y="15"/>
                    <a:pt x="5" y="15"/>
                    <a:pt x="5" y="15"/>
                  </a:cubicBezTo>
                  <a:cubicBezTo>
                    <a:pt x="12" y="12"/>
                    <a:pt x="18" y="9"/>
                    <a:pt x="24" y="5"/>
                  </a:cubicBezTo>
                  <a:cubicBezTo>
                    <a:pt x="25" y="5"/>
                    <a:pt x="26" y="4"/>
                    <a:pt x="27" y="4"/>
                  </a:cubicBezTo>
                  <a:cubicBezTo>
                    <a:pt x="29" y="3"/>
                    <a:pt x="32" y="2"/>
                    <a:pt x="34" y="0"/>
                  </a:cubicBezTo>
                  <a:cubicBezTo>
                    <a:pt x="34" y="0"/>
                    <a:pt x="34" y="0"/>
                    <a:pt x="34" y="0"/>
                  </a:cubicBezTo>
                  <a:cubicBezTo>
                    <a:pt x="34" y="0"/>
                    <a:pt x="34" y="0"/>
                    <a:pt x="34" y="0"/>
                  </a:cubicBezTo>
                  <a:cubicBezTo>
                    <a:pt x="35" y="0"/>
                    <a:pt x="35" y="0"/>
                    <a:pt x="36" y="0"/>
                  </a:cubicBezTo>
                  <a:cubicBezTo>
                    <a:pt x="36" y="1"/>
                    <a:pt x="36" y="1"/>
                    <a:pt x="36" y="2"/>
                  </a:cubicBezTo>
                  <a:cubicBezTo>
                    <a:pt x="36" y="2"/>
                    <a:pt x="36" y="2"/>
                    <a:pt x="36" y="2"/>
                  </a:cubicBezTo>
                  <a:cubicBezTo>
                    <a:pt x="36" y="9"/>
                    <a:pt x="36" y="17"/>
                    <a:pt x="36" y="24"/>
                  </a:cubicBezTo>
                  <a:cubicBezTo>
                    <a:pt x="36" y="29"/>
                    <a:pt x="36" y="29"/>
                    <a:pt x="36" y="29"/>
                  </a:cubicBezTo>
                  <a:cubicBezTo>
                    <a:pt x="36" y="29"/>
                    <a:pt x="36" y="29"/>
                    <a:pt x="36" y="29"/>
                  </a:cubicBezTo>
                  <a:cubicBezTo>
                    <a:pt x="36" y="30"/>
                    <a:pt x="36" y="31"/>
                    <a:pt x="36" y="32"/>
                  </a:cubicBezTo>
                  <a:cubicBezTo>
                    <a:pt x="36" y="32"/>
                    <a:pt x="36" y="33"/>
                    <a:pt x="36" y="33"/>
                  </a:cubicBezTo>
                  <a:cubicBezTo>
                    <a:pt x="36" y="34"/>
                    <a:pt x="36" y="34"/>
                    <a:pt x="36" y="34"/>
                  </a:cubicBezTo>
                  <a:cubicBezTo>
                    <a:pt x="11" y="47"/>
                    <a:pt x="11" y="47"/>
                    <a:pt x="11" y="47"/>
                  </a:cubicBezTo>
                  <a:cubicBezTo>
                    <a:pt x="8" y="49"/>
                    <a:pt x="5" y="50"/>
                    <a:pt x="3" y="52"/>
                  </a:cubicBezTo>
                  <a:cubicBezTo>
                    <a:pt x="2" y="52"/>
                    <a:pt x="2" y="52"/>
                    <a:pt x="1" y="52"/>
                  </a:cubicBezTo>
                  <a:moveTo>
                    <a:pt x="34" y="1"/>
                  </a:moveTo>
                  <a:cubicBezTo>
                    <a:pt x="32" y="3"/>
                    <a:pt x="30" y="4"/>
                    <a:pt x="28" y="5"/>
                  </a:cubicBezTo>
                  <a:cubicBezTo>
                    <a:pt x="27" y="5"/>
                    <a:pt x="26" y="6"/>
                    <a:pt x="25" y="7"/>
                  </a:cubicBezTo>
                  <a:cubicBezTo>
                    <a:pt x="19" y="10"/>
                    <a:pt x="12" y="13"/>
                    <a:pt x="6" y="17"/>
                  </a:cubicBezTo>
                  <a:cubicBezTo>
                    <a:pt x="2" y="19"/>
                    <a:pt x="2" y="19"/>
                    <a:pt x="2" y="19"/>
                  </a:cubicBezTo>
                  <a:cubicBezTo>
                    <a:pt x="2" y="19"/>
                    <a:pt x="1" y="19"/>
                    <a:pt x="1" y="20"/>
                  </a:cubicBezTo>
                  <a:cubicBezTo>
                    <a:pt x="1" y="29"/>
                    <a:pt x="1" y="38"/>
                    <a:pt x="1" y="46"/>
                  </a:cubicBezTo>
                  <a:cubicBezTo>
                    <a:pt x="1" y="50"/>
                    <a:pt x="1" y="50"/>
                    <a:pt x="1" y="50"/>
                  </a:cubicBezTo>
                  <a:cubicBezTo>
                    <a:pt x="1" y="51"/>
                    <a:pt x="1" y="51"/>
                    <a:pt x="1" y="51"/>
                  </a:cubicBezTo>
                  <a:cubicBezTo>
                    <a:pt x="2" y="50"/>
                    <a:pt x="2" y="50"/>
                    <a:pt x="2" y="50"/>
                  </a:cubicBezTo>
                  <a:cubicBezTo>
                    <a:pt x="5" y="49"/>
                    <a:pt x="7" y="48"/>
                    <a:pt x="10" y="46"/>
                  </a:cubicBezTo>
                  <a:cubicBezTo>
                    <a:pt x="35" y="33"/>
                    <a:pt x="35" y="33"/>
                    <a:pt x="35" y="33"/>
                  </a:cubicBezTo>
                  <a:cubicBezTo>
                    <a:pt x="35" y="32"/>
                    <a:pt x="34" y="32"/>
                    <a:pt x="34" y="32"/>
                  </a:cubicBezTo>
                  <a:cubicBezTo>
                    <a:pt x="34" y="31"/>
                    <a:pt x="34" y="30"/>
                    <a:pt x="35" y="29"/>
                  </a:cubicBezTo>
                  <a:cubicBezTo>
                    <a:pt x="35" y="24"/>
                    <a:pt x="35" y="24"/>
                    <a:pt x="35" y="24"/>
                  </a:cubicBezTo>
                  <a:cubicBezTo>
                    <a:pt x="35" y="17"/>
                    <a:pt x="35" y="9"/>
                    <a:pt x="35" y="2"/>
                  </a:cubicBezTo>
                  <a:cubicBezTo>
                    <a:pt x="35" y="2"/>
                    <a:pt x="35" y="2"/>
                    <a:pt x="35" y="2"/>
                  </a:cubicBezTo>
                  <a:cubicBezTo>
                    <a:pt x="35" y="1"/>
                    <a:pt x="35" y="1"/>
                    <a:pt x="35" y="1"/>
                  </a:cubicBezTo>
                  <a:cubicBezTo>
                    <a:pt x="34" y="1"/>
                    <a:pt x="34" y="1"/>
                    <a:pt x="34" y="1"/>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5" name="Freeform 253">
              <a:extLst>
                <a:ext uri="{FF2B5EF4-FFF2-40B4-BE49-F238E27FC236}">
                  <a16:creationId xmlns:a16="http://schemas.microsoft.com/office/drawing/2014/main" id="{4DD67E5D-C568-4E4F-9A9B-88B53AD8084E}"/>
                </a:ext>
              </a:extLst>
            </p:cNvPr>
            <p:cNvSpPr>
              <a:spLocks/>
            </p:cNvSpPr>
            <p:nvPr/>
          </p:nvSpPr>
          <p:spPr bwMode="auto">
            <a:xfrm>
              <a:off x="3536950" y="1863726"/>
              <a:ext cx="317500" cy="209550"/>
            </a:xfrm>
            <a:custGeom>
              <a:avLst/>
              <a:gdLst>
                <a:gd name="T0" fmla="*/ 100 w 100"/>
                <a:gd name="T1" fmla="*/ 8 h 66"/>
                <a:gd name="T2" fmla="*/ 100 w 100"/>
                <a:gd name="T3" fmla="*/ 14 h 66"/>
                <a:gd name="T4" fmla="*/ 98 w 100"/>
                <a:gd name="T5" fmla="*/ 17 h 66"/>
                <a:gd name="T6" fmla="*/ 56 w 100"/>
                <a:gd name="T7" fmla="*/ 40 h 66"/>
                <a:gd name="T8" fmla="*/ 9 w 100"/>
                <a:gd name="T9" fmla="*/ 65 h 66"/>
                <a:gd name="T10" fmla="*/ 7 w 100"/>
                <a:gd name="T11" fmla="*/ 66 h 66"/>
                <a:gd name="T12" fmla="*/ 7 w 100"/>
                <a:gd name="T13" fmla="*/ 54 h 66"/>
                <a:gd name="T14" fmla="*/ 6 w 100"/>
                <a:gd name="T15" fmla="*/ 53 h 66"/>
                <a:gd name="T16" fmla="*/ 0 w 100"/>
                <a:gd name="T17" fmla="*/ 50 h 66"/>
                <a:gd name="T18" fmla="*/ 3 w 100"/>
                <a:gd name="T19" fmla="*/ 49 h 66"/>
                <a:gd name="T20" fmla="*/ 3 w 100"/>
                <a:gd name="T21" fmla="*/ 49 h 66"/>
                <a:gd name="T22" fmla="*/ 9 w 100"/>
                <a:gd name="T23" fmla="*/ 57 h 66"/>
                <a:gd name="T24" fmla="*/ 9 w 100"/>
                <a:gd name="T25" fmla="*/ 61 h 66"/>
                <a:gd name="T26" fmla="*/ 12 w 100"/>
                <a:gd name="T27" fmla="*/ 59 h 66"/>
                <a:gd name="T28" fmla="*/ 57 w 100"/>
                <a:gd name="T29" fmla="*/ 35 h 66"/>
                <a:gd name="T30" fmla="*/ 88 w 100"/>
                <a:gd name="T31" fmla="*/ 19 h 66"/>
                <a:gd name="T32" fmla="*/ 97 w 100"/>
                <a:gd name="T33" fmla="*/ 14 h 66"/>
                <a:gd name="T34" fmla="*/ 99 w 100"/>
                <a:gd name="T35" fmla="*/ 11 h 66"/>
                <a:gd name="T36" fmla="*/ 99 w 100"/>
                <a:gd name="T37" fmla="*/ 4 h 66"/>
                <a:gd name="T38" fmla="*/ 97 w 100"/>
                <a:gd name="T39" fmla="*/ 3 h 66"/>
                <a:gd name="T40" fmla="*/ 93 w 100"/>
                <a:gd name="T41" fmla="*/ 0 h 66"/>
                <a:gd name="T42" fmla="*/ 94 w 100"/>
                <a:gd name="T43" fmla="*/ 0 h 66"/>
                <a:gd name="T44" fmla="*/ 99 w 100"/>
                <a:gd name="T45" fmla="*/ 2 h 66"/>
                <a:gd name="T46" fmla="*/ 100 w 100"/>
                <a:gd name="T47" fmla="*/ 4 h 66"/>
                <a:gd name="T48" fmla="*/ 100 w 100"/>
                <a:gd name="T49" fmla="*/ 8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0" h="66">
                  <a:moveTo>
                    <a:pt x="100" y="8"/>
                  </a:moveTo>
                  <a:cubicBezTo>
                    <a:pt x="100" y="10"/>
                    <a:pt x="100" y="12"/>
                    <a:pt x="100" y="14"/>
                  </a:cubicBezTo>
                  <a:cubicBezTo>
                    <a:pt x="100" y="16"/>
                    <a:pt x="99" y="17"/>
                    <a:pt x="98" y="17"/>
                  </a:cubicBezTo>
                  <a:cubicBezTo>
                    <a:pt x="84" y="25"/>
                    <a:pt x="70" y="33"/>
                    <a:pt x="56" y="40"/>
                  </a:cubicBezTo>
                  <a:cubicBezTo>
                    <a:pt x="40" y="48"/>
                    <a:pt x="24" y="57"/>
                    <a:pt x="9" y="65"/>
                  </a:cubicBezTo>
                  <a:cubicBezTo>
                    <a:pt x="8" y="66"/>
                    <a:pt x="8" y="66"/>
                    <a:pt x="7" y="66"/>
                  </a:cubicBezTo>
                  <a:cubicBezTo>
                    <a:pt x="7" y="62"/>
                    <a:pt x="7" y="58"/>
                    <a:pt x="7" y="54"/>
                  </a:cubicBezTo>
                  <a:cubicBezTo>
                    <a:pt x="7" y="54"/>
                    <a:pt x="7" y="53"/>
                    <a:pt x="6" y="53"/>
                  </a:cubicBezTo>
                  <a:cubicBezTo>
                    <a:pt x="4" y="51"/>
                    <a:pt x="2" y="50"/>
                    <a:pt x="0" y="50"/>
                  </a:cubicBezTo>
                  <a:cubicBezTo>
                    <a:pt x="1" y="49"/>
                    <a:pt x="2" y="49"/>
                    <a:pt x="3" y="49"/>
                  </a:cubicBezTo>
                  <a:cubicBezTo>
                    <a:pt x="3" y="49"/>
                    <a:pt x="3" y="49"/>
                    <a:pt x="3" y="49"/>
                  </a:cubicBezTo>
                  <a:cubicBezTo>
                    <a:pt x="7" y="51"/>
                    <a:pt x="10" y="53"/>
                    <a:pt x="9" y="57"/>
                  </a:cubicBezTo>
                  <a:cubicBezTo>
                    <a:pt x="9" y="58"/>
                    <a:pt x="8" y="60"/>
                    <a:pt x="9" y="61"/>
                  </a:cubicBezTo>
                  <a:cubicBezTo>
                    <a:pt x="10" y="61"/>
                    <a:pt x="11" y="60"/>
                    <a:pt x="12" y="59"/>
                  </a:cubicBezTo>
                  <a:cubicBezTo>
                    <a:pt x="27" y="51"/>
                    <a:pt x="42" y="43"/>
                    <a:pt x="57" y="35"/>
                  </a:cubicBezTo>
                  <a:cubicBezTo>
                    <a:pt x="67" y="30"/>
                    <a:pt x="77" y="24"/>
                    <a:pt x="88" y="19"/>
                  </a:cubicBezTo>
                  <a:cubicBezTo>
                    <a:pt x="91" y="17"/>
                    <a:pt x="94" y="15"/>
                    <a:pt x="97" y="14"/>
                  </a:cubicBezTo>
                  <a:cubicBezTo>
                    <a:pt x="98" y="13"/>
                    <a:pt x="99" y="12"/>
                    <a:pt x="99" y="11"/>
                  </a:cubicBezTo>
                  <a:cubicBezTo>
                    <a:pt x="99" y="9"/>
                    <a:pt x="99" y="7"/>
                    <a:pt x="99" y="4"/>
                  </a:cubicBezTo>
                  <a:cubicBezTo>
                    <a:pt x="99" y="4"/>
                    <a:pt x="99" y="3"/>
                    <a:pt x="97" y="3"/>
                  </a:cubicBezTo>
                  <a:cubicBezTo>
                    <a:pt x="96" y="2"/>
                    <a:pt x="94" y="2"/>
                    <a:pt x="93" y="0"/>
                  </a:cubicBezTo>
                  <a:cubicBezTo>
                    <a:pt x="94" y="0"/>
                    <a:pt x="94" y="0"/>
                    <a:pt x="94" y="0"/>
                  </a:cubicBezTo>
                  <a:cubicBezTo>
                    <a:pt x="96" y="0"/>
                    <a:pt x="97" y="1"/>
                    <a:pt x="99" y="2"/>
                  </a:cubicBezTo>
                  <a:cubicBezTo>
                    <a:pt x="100" y="3"/>
                    <a:pt x="100" y="3"/>
                    <a:pt x="100" y="4"/>
                  </a:cubicBezTo>
                  <a:cubicBezTo>
                    <a:pt x="100" y="5"/>
                    <a:pt x="100" y="7"/>
                    <a:pt x="100" y="8"/>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6" name="Freeform 254">
              <a:extLst>
                <a:ext uri="{FF2B5EF4-FFF2-40B4-BE49-F238E27FC236}">
                  <a16:creationId xmlns:a16="http://schemas.microsoft.com/office/drawing/2014/main" id="{A021CE9B-456B-4A85-ABF5-EF737C41C66E}"/>
                </a:ext>
              </a:extLst>
            </p:cNvPr>
            <p:cNvSpPr>
              <a:spLocks noEditPoints="1"/>
            </p:cNvSpPr>
            <p:nvPr/>
          </p:nvSpPr>
          <p:spPr bwMode="auto">
            <a:xfrm>
              <a:off x="3527425" y="1860551"/>
              <a:ext cx="330200" cy="215900"/>
            </a:xfrm>
            <a:custGeom>
              <a:avLst/>
              <a:gdLst>
                <a:gd name="T0" fmla="*/ 10 w 104"/>
                <a:gd name="T1" fmla="*/ 67 h 68"/>
                <a:gd name="T2" fmla="*/ 10 w 104"/>
                <a:gd name="T3" fmla="*/ 65 h 68"/>
                <a:gd name="T4" fmla="*/ 10 w 104"/>
                <a:gd name="T5" fmla="*/ 55 h 68"/>
                <a:gd name="T6" fmla="*/ 9 w 104"/>
                <a:gd name="T7" fmla="*/ 54 h 68"/>
                <a:gd name="T8" fmla="*/ 3 w 104"/>
                <a:gd name="T9" fmla="*/ 51 h 68"/>
                <a:gd name="T10" fmla="*/ 6 w 104"/>
                <a:gd name="T11" fmla="*/ 49 h 68"/>
                <a:gd name="T12" fmla="*/ 12 w 104"/>
                <a:gd name="T13" fmla="*/ 58 h 68"/>
                <a:gd name="T14" fmla="*/ 12 w 104"/>
                <a:gd name="T15" fmla="*/ 61 h 68"/>
                <a:gd name="T16" fmla="*/ 15 w 104"/>
                <a:gd name="T17" fmla="*/ 60 h 68"/>
                <a:gd name="T18" fmla="*/ 80 w 104"/>
                <a:gd name="T19" fmla="*/ 25 h 68"/>
                <a:gd name="T20" fmla="*/ 100 w 104"/>
                <a:gd name="T21" fmla="*/ 14 h 68"/>
                <a:gd name="T22" fmla="*/ 101 w 104"/>
                <a:gd name="T23" fmla="*/ 8 h 68"/>
                <a:gd name="T24" fmla="*/ 101 w 104"/>
                <a:gd name="T25" fmla="*/ 5 h 68"/>
                <a:gd name="T26" fmla="*/ 100 w 104"/>
                <a:gd name="T27" fmla="*/ 4 h 68"/>
                <a:gd name="T28" fmla="*/ 99 w 104"/>
                <a:gd name="T29" fmla="*/ 4 h 68"/>
                <a:gd name="T30" fmla="*/ 96 w 104"/>
                <a:gd name="T31" fmla="*/ 1 h 68"/>
                <a:gd name="T32" fmla="*/ 97 w 104"/>
                <a:gd name="T33" fmla="*/ 0 h 68"/>
                <a:gd name="T34" fmla="*/ 102 w 104"/>
                <a:gd name="T35" fmla="*/ 3 h 68"/>
                <a:gd name="T36" fmla="*/ 104 w 104"/>
                <a:gd name="T37" fmla="*/ 8 h 68"/>
                <a:gd name="T38" fmla="*/ 104 w 104"/>
                <a:gd name="T39" fmla="*/ 11 h 68"/>
                <a:gd name="T40" fmla="*/ 101 w 104"/>
                <a:gd name="T41" fmla="*/ 19 h 68"/>
                <a:gd name="T42" fmla="*/ 59 w 104"/>
                <a:gd name="T43" fmla="*/ 42 h 68"/>
                <a:gd name="T44" fmla="*/ 12 w 104"/>
                <a:gd name="T45" fmla="*/ 67 h 68"/>
                <a:gd name="T46" fmla="*/ 11 w 104"/>
                <a:gd name="T47" fmla="*/ 68 h 68"/>
                <a:gd name="T48" fmla="*/ 11 w 104"/>
                <a:gd name="T49" fmla="*/ 65 h 68"/>
                <a:gd name="T50" fmla="*/ 11 w 104"/>
                <a:gd name="T51" fmla="*/ 66 h 68"/>
                <a:gd name="T52" fmla="*/ 31 w 104"/>
                <a:gd name="T53" fmla="*/ 55 h 68"/>
                <a:gd name="T54" fmla="*/ 85 w 104"/>
                <a:gd name="T55" fmla="*/ 26 h 68"/>
                <a:gd name="T56" fmla="*/ 102 w 104"/>
                <a:gd name="T57" fmla="*/ 15 h 68"/>
                <a:gd name="T58" fmla="*/ 100 w 104"/>
                <a:gd name="T59" fmla="*/ 15 h 68"/>
                <a:gd name="T60" fmla="*/ 81 w 104"/>
                <a:gd name="T61" fmla="*/ 26 h 68"/>
                <a:gd name="T62" fmla="*/ 16 w 104"/>
                <a:gd name="T63" fmla="*/ 61 h 68"/>
                <a:gd name="T64" fmla="*/ 12 w 104"/>
                <a:gd name="T65" fmla="*/ 62 h 68"/>
                <a:gd name="T66" fmla="*/ 11 w 104"/>
                <a:gd name="T67" fmla="*/ 55 h 68"/>
                <a:gd name="T68" fmla="*/ 11 w 104"/>
                <a:gd name="T69" fmla="*/ 55 h 68"/>
                <a:gd name="T70" fmla="*/ 11 w 104"/>
                <a:gd name="T71" fmla="*/ 58 h 68"/>
                <a:gd name="T72" fmla="*/ 9 w 104"/>
                <a:gd name="T73" fmla="*/ 53 h 68"/>
                <a:gd name="T74" fmla="*/ 6 w 104"/>
                <a:gd name="T75" fmla="*/ 51 h 68"/>
                <a:gd name="T76" fmla="*/ 6 w 104"/>
                <a:gd name="T77" fmla="*/ 51 h 68"/>
                <a:gd name="T78" fmla="*/ 9 w 104"/>
                <a:gd name="T79" fmla="*/ 53 h 68"/>
                <a:gd name="T80" fmla="*/ 102 w 104"/>
                <a:gd name="T81" fmla="*/ 10 h 68"/>
                <a:gd name="T82" fmla="*/ 102 w 104"/>
                <a:gd name="T83" fmla="*/ 8 h 68"/>
                <a:gd name="T84" fmla="*/ 102 w 104"/>
                <a:gd name="T85" fmla="*/ 5 h 68"/>
                <a:gd name="T86" fmla="*/ 98 w 104"/>
                <a:gd name="T87" fmla="*/ 2 h 68"/>
                <a:gd name="T88" fmla="*/ 100 w 104"/>
                <a:gd name="T89" fmla="*/ 3 h 68"/>
                <a:gd name="T90" fmla="*/ 98 w 104"/>
                <a:gd name="T9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4" h="68">
                  <a:moveTo>
                    <a:pt x="11" y="68"/>
                  </a:moveTo>
                  <a:cubicBezTo>
                    <a:pt x="10" y="67"/>
                    <a:pt x="10" y="67"/>
                    <a:pt x="10" y="67"/>
                  </a:cubicBezTo>
                  <a:cubicBezTo>
                    <a:pt x="10" y="67"/>
                    <a:pt x="10" y="67"/>
                    <a:pt x="10" y="67"/>
                  </a:cubicBezTo>
                  <a:cubicBezTo>
                    <a:pt x="10" y="65"/>
                    <a:pt x="10" y="65"/>
                    <a:pt x="10" y="65"/>
                  </a:cubicBezTo>
                  <a:cubicBezTo>
                    <a:pt x="10" y="62"/>
                    <a:pt x="10" y="58"/>
                    <a:pt x="10" y="55"/>
                  </a:cubicBezTo>
                  <a:cubicBezTo>
                    <a:pt x="10" y="55"/>
                    <a:pt x="10" y="55"/>
                    <a:pt x="10" y="55"/>
                  </a:cubicBezTo>
                  <a:cubicBezTo>
                    <a:pt x="10" y="54"/>
                    <a:pt x="10" y="54"/>
                    <a:pt x="9" y="54"/>
                  </a:cubicBezTo>
                  <a:cubicBezTo>
                    <a:pt x="9" y="54"/>
                    <a:pt x="9" y="54"/>
                    <a:pt x="9" y="54"/>
                  </a:cubicBezTo>
                  <a:cubicBezTo>
                    <a:pt x="8" y="54"/>
                    <a:pt x="8" y="54"/>
                    <a:pt x="8" y="54"/>
                  </a:cubicBezTo>
                  <a:cubicBezTo>
                    <a:pt x="6" y="53"/>
                    <a:pt x="5" y="52"/>
                    <a:pt x="3" y="51"/>
                  </a:cubicBezTo>
                  <a:cubicBezTo>
                    <a:pt x="0" y="51"/>
                    <a:pt x="0" y="51"/>
                    <a:pt x="0" y="51"/>
                  </a:cubicBezTo>
                  <a:cubicBezTo>
                    <a:pt x="6" y="49"/>
                    <a:pt x="6" y="49"/>
                    <a:pt x="6" y="49"/>
                  </a:cubicBezTo>
                  <a:cubicBezTo>
                    <a:pt x="6" y="49"/>
                    <a:pt x="6" y="49"/>
                    <a:pt x="6" y="49"/>
                  </a:cubicBezTo>
                  <a:cubicBezTo>
                    <a:pt x="11" y="51"/>
                    <a:pt x="13" y="54"/>
                    <a:pt x="12" y="58"/>
                  </a:cubicBezTo>
                  <a:cubicBezTo>
                    <a:pt x="12" y="59"/>
                    <a:pt x="12" y="59"/>
                    <a:pt x="12" y="60"/>
                  </a:cubicBezTo>
                  <a:cubicBezTo>
                    <a:pt x="12" y="61"/>
                    <a:pt x="12" y="61"/>
                    <a:pt x="12" y="61"/>
                  </a:cubicBezTo>
                  <a:cubicBezTo>
                    <a:pt x="13" y="61"/>
                    <a:pt x="13" y="61"/>
                    <a:pt x="14" y="60"/>
                  </a:cubicBezTo>
                  <a:cubicBezTo>
                    <a:pt x="15" y="60"/>
                    <a:pt x="15" y="60"/>
                    <a:pt x="15" y="60"/>
                  </a:cubicBezTo>
                  <a:cubicBezTo>
                    <a:pt x="30" y="52"/>
                    <a:pt x="45" y="44"/>
                    <a:pt x="60" y="36"/>
                  </a:cubicBezTo>
                  <a:cubicBezTo>
                    <a:pt x="67" y="32"/>
                    <a:pt x="73" y="29"/>
                    <a:pt x="80" y="25"/>
                  </a:cubicBezTo>
                  <a:cubicBezTo>
                    <a:pt x="92" y="18"/>
                    <a:pt x="92" y="18"/>
                    <a:pt x="92" y="18"/>
                  </a:cubicBezTo>
                  <a:cubicBezTo>
                    <a:pt x="94" y="17"/>
                    <a:pt x="97" y="16"/>
                    <a:pt x="100" y="14"/>
                  </a:cubicBezTo>
                  <a:cubicBezTo>
                    <a:pt x="101" y="14"/>
                    <a:pt x="101" y="13"/>
                    <a:pt x="101" y="12"/>
                  </a:cubicBezTo>
                  <a:cubicBezTo>
                    <a:pt x="101" y="11"/>
                    <a:pt x="101" y="9"/>
                    <a:pt x="101" y="8"/>
                  </a:cubicBezTo>
                  <a:cubicBezTo>
                    <a:pt x="101" y="7"/>
                    <a:pt x="101" y="6"/>
                    <a:pt x="101" y="5"/>
                  </a:cubicBezTo>
                  <a:cubicBezTo>
                    <a:pt x="101" y="5"/>
                    <a:pt x="101" y="5"/>
                    <a:pt x="101" y="5"/>
                  </a:cubicBezTo>
                  <a:cubicBezTo>
                    <a:pt x="100" y="4"/>
                    <a:pt x="100" y="4"/>
                    <a:pt x="100" y="4"/>
                  </a:cubicBezTo>
                  <a:cubicBezTo>
                    <a:pt x="100" y="4"/>
                    <a:pt x="100" y="4"/>
                    <a:pt x="100" y="4"/>
                  </a:cubicBezTo>
                  <a:cubicBezTo>
                    <a:pt x="100" y="4"/>
                    <a:pt x="100" y="4"/>
                    <a:pt x="100" y="4"/>
                  </a:cubicBezTo>
                  <a:cubicBezTo>
                    <a:pt x="100" y="4"/>
                    <a:pt x="99" y="4"/>
                    <a:pt x="99" y="4"/>
                  </a:cubicBezTo>
                  <a:cubicBezTo>
                    <a:pt x="98" y="3"/>
                    <a:pt x="97" y="3"/>
                    <a:pt x="96" y="2"/>
                  </a:cubicBezTo>
                  <a:cubicBezTo>
                    <a:pt x="96" y="1"/>
                    <a:pt x="96" y="1"/>
                    <a:pt x="96" y="1"/>
                  </a:cubicBezTo>
                  <a:cubicBezTo>
                    <a:pt x="96" y="1"/>
                    <a:pt x="96" y="1"/>
                    <a:pt x="96" y="1"/>
                  </a:cubicBezTo>
                  <a:cubicBezTo>
                    <a:pt x="96" y="0"/>
                    <a:pt x="97" y="0"/>
                    <a:pt x="97" y="0"/>
                  </a:cubicBezTo>
                  <a:cubicBezTo>
                    <a:pt x="99" y="0"/>
                    <a:pt x="100" y="1"/>
                    <a:pt x="101" y="2"/>
                  </a:cubicBezTo>
                  <a:cubicBezTo>
                    <a:pt x="101" y="2"/>
                    <a:pt x="102" y="2"/>
                    <a:pt x="102" y="3"/>
                  </a:cubicBezTo>
                  <a:cubicBezTo>
                    <a:pt x="104" y="3"/>
                    <a:pt x="104" y="4"/>
                    <a:pt x="104" y="5"/>
                  </a:cubicBezTo>
                  <a:cubicBezTo>
                    <a:pt x="104" y="6"/>
                    <a:pt x="104" y="7"/>
                    <a:pt x="104" y="8"/>
                  </a:cubicBezTo>
                  <a:cubicBezTo>
                    <a:pt x="104" y="9"/>
                    <a:pt x="104" y="9"/>
                    <a:pt x="104" y="9"/>
                  </a:cubicBezTo>
                  <a:cubicBezTo>
                    <a:pt x="104" y="9"/>
                    <a:pt x="104" y="10"/>
                    <a:pt x="104" y="11"/>
                  </a:cubicBezTo>
                  <a:cubicBezTo>
                    <a:pt x="104" y="12"/>
                    <a:pt x="104" y="14"/>
                    <a:pt x="104" y="15"/>
                  </a:cubicBezTo>
                  <a:cubicBezTo>
                    <a:pt x="104" y="17"/>
                    <a:pt x="102" y="18"/>
                    <a:pt x="101" y="19"/>
                  </a:cubicBezTo>
                  <a:cubicBezTo>
                    <a:pt x="86" y="27"/>
                    <a:pt x="86" y="27"/>
                    <a:pt x="86" y="27"/>
                  </a:cubicBezTo>
                  <a:cubicBezTo>
                    <a:pt x="77" y="32"/>
                    <a:pt x="68" y="37"/>
                    <a:pt x="59" y="42"/>
                  </a:cubicBezTo>
                  <a:cubicBezTo>
                    <a:pt x="50" y="47"/>
                    <a:pt x="41" y="52"/>
                    <a:pt x="31" y="57"/>
                  </a:cubicBezTo>
                  <a:cubicBezTo>
                    <a:pt x="25" y="60"/>
                    <a:pt x="19" y="63"/>
                    <a:pt x="12" y="67"/>
                  </a:cubicBezTo>
                  <a:cubicBezTo>
                    <a:pt x="12" y="67"/>
                    <a:pt x="12" y="67"/>
                    <a:pt x="12" y="67"/>
                  </a:cubicBezTo>
                  <a:cubicBezTo>
                    <a:pt x="12" y="67"/>
                    <a:pt x="11" y="68"/>
                    <a:pt x="11" y="68"/>
                  </a:cubicBezTo>
                  <a:close/>
                  <a:moveTo>
                    <a:pt x="11" y="62"/>
                  </a:moveTo>
                  <a:cubicBezTo>
                    <a:pt x="11" y="63"/>
                    <a:pt x="11" y="64"/>
                    <a:pt x="11" y="65"/>
                  </a:cubicBezTo>
                  <a:cubicBezTo>
                    <a:pt x="11" y="66"/>
                    <a:pt x="11" y="66"/>
                    <a:pt x="11" y="66"/>
                  </a:cubicBezTo>
                  <a:cubicBezTo>
                    <a:pt x="11" y="66"/>
                    <a:pt x="11" y="66"/>
                    <a:pt x="11" y="66"/>
                  </a:cubicBezTo>
                  <a:cubicBezTo>
                    <a:pt x="12" y="66"/>
                    <a:pt x="12" y="66"/>
                    <a:pt x="12" y="66"/>
                  </a:cubicBezTo>
                  <a:cubicBezTo>
                    <a:pt x="18" y="62"/>
                    <a:pt x="24" y="59"/>
                    <a:pt x="31" y="55"/>
                  </a:cubicBezTo>
                  <a:cubicBezTo>
                    <a:pt x="40" y="50"/>
                    <a:pt x="49" y="45"/>
                    <a:pt x="58" y="40"/>
                  </a:cubicBezTo>
                  <a:cubicBezTo>
                    <a:pt x="67" y="36"/>
                    <a:pt x="76" y="31"/>
                    <a:pt x="85" y="26"/>
                  </a:cubicBezTo>
                  <a:cubicBezTo>
                    <a:pt x="101" y="18"/>
                    <a:pt x="101" y="18"/>
                    <a:pt x="101" y="18"/>
                  </a:cubicBezTo>
                  <a:cubicBezTo>
                    <a:pt x="102" y="17"/>
                    <a:pt x="102" y="16"/>
                    <a:pt x="102" y="15"/>
                  </a:cubicBezTo>
                  <a:cubicBezTo>
                    <a:pt x="102" y="15"/>
                    <a:pt x="102" y="14"/>
                    <a:pt x="102" y="13"/>
                  </a:cubicBezTo>
                  <a:cubicBezTo>
                    <a:pt x="102" y="14"/>
                    <a:pt x="101" y="15"/>
                    <a:pt x="100" y="15"/>
                  </a:cubicBezTo>
                  <a:cubicBezTo>
                    <a:pt x="98" y="17"/>
                    <a:pt x="95" y="18"/>
                    <a:pt x="92" y="20"/>
                  </a:cubicBezTo>
                  <a:cubicBezTo>
                    <a:pt x="81" y="26"/>
                    <a:pt x="81" y="26"/>
                    <a:pt x="81" y="26"/>
                  </a:cubicBezTo>
                  <a:cubicBezTo>
                    <a:pt x="74" y="30"/>
                    <a:pt x="67" y="33"/>
                    <a:pt x="60" y="37"/>
                  </a:cubicBezTo>
                  <a:cubicBezTo>
                    <a:pt x="45" y="45"/>
                    <a:pt x="30" y="53"/>
                    <a:pt x="16" y="61"/>
                  </a:cubicBezTo>
                  <a:cubicBezTo>
                    <a:pt x="15" y="62"/>
                    <a:pt x="15" y="62"/>
                    <a:pt x="15" y="62"/>
                  </a:cubicBezTo>
                  <a:cubicBezTo>
                    <a:pt x="14" y="62"/>
                    <a:pt x="13" y="63"/>
                    <a:pt x="12" y="62"/>
                  </a:cubicBezTo>
                  <a:cubicBezTo>
                    <a:pt x="11" y="62"/>
                    <a:pt x="11" y="62"/>
                    <a:pt x="11" y="62"/>
                  </a:cubicBezTo>
                  <a:close/>
                  <a:moveTo>
                    <a:pt x="11" y="55"/>
                  </a:moveTo>
                  <a:cubicBezTo>
                    <a:pt x="11" y="55"/>
                    <a:pt x="11" y="55"/>
                    <a:pt x="11" y="55"/>
                  </a:cubicBezTo>
                  <a:cubicBezTo>
                    <a:pt x="11" y="55"/>
                    <a:pt x="11" y="55"/>
                    <a:pt x="11" y="55"/>
                  </a:cubicBezTo>
                  <a:cubicBezTo>
                    <a:pt x="11" y="56"/>
                    <a:pt x="11" y="57"/>
                    <a:pt x="11" y="58"/>
                  </a:cubicBezTo>
                  <a:cubicBezTo>
                    <a:pt x="11" y="58"/>
                    <a:pt x="11" y="58"/>
                    <a:pt x="11" y="58"/>
                  </a:cubicBezTo>
                  <a:cubicBezTo>
                    <a:pt x="11" y="57"/>
                    <a:pt x="11" y="56"/>
                    <a:pt x="11" y="55"/>
                  </a:cubicBezTo>
                  <a:close/>
                  <a:moveTo>
                    <a:pt x="9" y="53"/>
                  </a:moveTo>
                  <a:cubicBezTo>
                    <a:pt x="10" y="53"/>
                    <a:pt x="10" y="53"/>
                    <a:pt x="10" y="53"/>
                  </a:cubicBezTo>
                  <a:cubicBezTo>
                    <a:pt x="9" y="52"/>
                    <a:pt x="8" y="51"/>
                    <a:pt x="6" y="51"/>
                  </a:cubicBezTo>
                  <a:cubicBezTo>
                    <a:pt x="6" y="51"/>
                    <a:pt x="6" y="51"/>
                    <a:pt x="6" y="51"/>
                  </a:cubicBezTo>
                  <a:cubicBezTo>
                    <a:pt x="6" y="51"/>
                    <a:pt x="6" y="51"/>
                    <a:pt x="6" y="51"/>
                  </a:cubicBezTo>
                  <a:cubicBezTo>
                    <a:pt x="7" y="51"/>
                    <a:pt x="8" y="52"/>
                    <a:pt x="9" y="52"/>
                  </a:cubicBezTo>
                  <a:lnTo>
                    <a:pt x="9" y="53"/>
                  </a:lnTo>
                  <a:close/>
                  <a:moveTo>
                    <a:pt x="102" y="8"/>
                  </a:moveTo>
                  <a:cubicBezTo>
                    <a:pt x="102" y="9"/>
                    <a:pt x="102" y="9"/>
                    <a:pt x="102" y="10"/>
                  </a:cubicBezTo>
                  <a:cubicBezTo>
                    <a:pt x="102" y="9"/>
                    <a:pt x="102" y="9"/>
                    <a:pt x="102" y="9"/>
                  </a:cubicBezTo>
                  <a:lnTo>
                    <a:pt x="102" y="8"/>
                  </a:lnTo>
                  <a:close/>
                  <a:moveTo>
                    <a:pt x="102" y="4"/>
                  </a:moveTo>
                  <a:cubicBezTo>
                    <a:pt x="102" y="5"/>
                    <a:pt x="102" y="5"/>
                    <a:pt x="102" y="5"/>
                  </a:cubicBezTo>
                  <a:lnTo>
                    <a:pt x="102" y="4"/>
                  </a:lnTo>
                  <a:close/>
                  <a:moveTo>
                    <a:pt x="98" y="2"/>
                  </a:moveTo>
                  <a:cubicBezTo>
                    <a:pt x="98" y="2"/>
                    <a:pt x="99" y="2"/>
                    <a:pt x="99" y="3"/>
                  </a:cubicBezTo>
                  <a:cubicBezTo>
                    <a:pt x="100" y="3"/>
                    <a:pt x="100" y="3"/>
                    <a:pt x="100" y="3"/>
                  </a:cubicBezTo>
                  <a:cubicBezTo>
                    <a:pt x="100" y="3"/>
                    <a:pt x="100" y="3"/>
                    <a:pt x="100" y="3"/>
                  </a:cubicBezTo>
                  <a:cubicBezTo>
                    <a:pt x="99" y="2"/>
                    <a:pt x="99" y="2"/>
                    <a:pt x="98"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7" name="Freeform 255">
              <a:extLst>
                <a:ext uri="{FF2B5EF4-FFF2-40B4-BE49-F238E27FC236}">
                  <a16:creationId xmlns:a16="http://schemas.microsoft.com/office/drawing/2014/main" id="{E7C9F8B7-7017-42A0-BFF0-AD8F55471742}"/>
                </a:ext>
              </a:extLst>
            </p:cNvPr>
            <p:cNvSpPr>
              <a:spLocks/>
            </p:cNvSpPr>
            <p:nvPr/>
          </p:nvSpPr>
          <p:spPr bwMode="auto">
            <a:xfrm>
              <a:off x="3470275" y="1857376"/>
              <a:ext cx="352425" cy="187325"/>
            </a:xfrm>
            <a:custGeom>
              <a:avLst/>
              <a:gdLst>
                <a:gd name="T0" fmla="*/ 29 w 111"/>
                <a:gd name="T1" fmla="*/ 59 h 59"/>
                <a:gd name="T2" fmla="*/ 24 w 111"/>
                <a:gd name="T3" fmla="*/ 51 h 59"/>
                <a:gd name="T4" fmla="*/ 24 w 111"/>
                <a:gd name="T5" fmla="*/ 51 h 59"/>
                <a:gd name="T6" fmla="*/ 22 w 111"/>
                <a:gd name="T7" fmla="*/ 47 h 59"/>
                <a:gd name="T8" fmla="*/ 17 w 111"/>
                <a:gd name="T9" fmla="*/ 49 h 59"/>
                <a:gd name="T10" fmla="*/ 18 w 111"/>
                <a:gd name="T11" fmla="*/ 51 h 59"/>
                <a:gd name="T12" fmla="*/ 21 w 111"/>
                <a:gd name="T13" fmla="*/ 52 h 59"/>
                <a:gd name="T14" fmla="*/ 27 w 111"/>
                <a:gd name="T15" fmla="*/ 55 h 59"/>
                <a:gd name="T16" fmla="*/ 26 w 111"/>
                <a:gd name="T17" fmla="*/ 59 h 59"/>
                <a:gd name="T18" fmla="*/ 22 w 111"/>
                <a:gd name="T19" fmla="*/ 57 h 59"/>
                <a:gd name="T20" fmla="*/ 0 w 111"/>
                <a:gd name="T21" fmla="*/ 45 h 59"/>
                <a:gd name="T22" fmla="*/ 9 w 111"/>
                <a:gd name="T23" fmla="*/ 39 h 59"/>
                <a:gd name="T24" fmla="*/ 26 w 111"/>
                <a:gd name="T25" fmla="*/ 30 h 59"/>
                <a:gd name="T26" fmla="*/ 40 w 111"/>
                <a:gd name="T27" fmla="*/ 22 h 59"/>
                <a:gd name="T28" fmla="*/ 56 w 111"/>
                <a:gd name="T29" fmla="*/ 14 h 59"/>
                <a:gd name="T30" fmla="*/ 81 w 111"/>
                <a:gd name="T31" fmla="*/ 0 h 59"/>
                <a:gd name="T32" fmla="*/ 84 w 111"/>
                <a:gd name="T33" fmla="*/ 1 h 59"/>
                <a:gd name="T34" fmla="*/ 91 w 111"/>
                <a:gd name="T35" fmla="*/ 5 h 59"/>
                <a:gd name="T36" fmla="*/ 111 w 111"/>
                <a:gd name="T37" fmla="*/ 15 h 59"/>
                <a:gd name="T38" fmla="*/ 94 w 111"/>
                <a:gd name="T39" fmla="*/ 25 h 59"/>
                <a:gd name="T40" fmla="*/ 66 w 111"/>
                <a:gd name="T41" fmla="*/ 40 h 59"/>
                <a:gd name="T42" fmla="*/ 31 w 111"/>
                <a:gd name="T43" fmla="*/ 59 h 59"/>
                <a:gd name="T44" fmla="*/ 29 w 111"/>
                <a:gd name="T45"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11" h="59">
                  <a:moveTo>
                    <a:pt x="29" y="59"/>
                  </a:moveTo>
                  <a:cubicBezTo>
                    <a:pt x="30" y="55"/>
                    <a:pt x="28" y="53"/>
                    <a:pt x="24" y="51"/>
                  </a:cubicBezTo>
                  <a:cubicBezTo>
                    <a:pt x="24" y="51"/>
                    <a:pt x="24" y="51"/>
                    <a:pt x="24" y="51"/>
                  </a:cubicBezTo>
                  <a:cubicBezTo>
                    <a:pt x="24" y="49"/>
                    <a:pt x="24" y="48"/>
                    <a:pt x="22" y="47"/>
                  </a:cubicBezTo>
                  <a:cubicBezTo>
                    <a:pt x="20" y="47"/>
                    <a:pt x="17" y="48"/>
                    <a:pt x="17" y="49"/>
                  </a:cubicBezTo>
                  <a:cubicBezTo>
                    <a:pt x="17" y="50"/>
                    <a:pt x="17" y="51"/>
                    <a:pt x="18" y="51"/>
                  </a:cubicBezTo>
                  <a:cubicBezTo>
                    <a:pt x="19" y="52"/>
                    <a:pt x="20" y="51"/>
                    <a:pt x="21" y="52"/>
                  </a:cubicBezTo>
                  <a:cubicBezTo>
                    <a:pt x="23" y="52"/>
                    <a:pt x="25" y="53"/>
                    <a:pt x="27" y="55"/>
                  </a:cubicBezTo>
                  <a:cubicBezTo>
                    <a:pt x="27" y="56"/>
                    <a:pt x="27" y="58"/>
                    <a:pt x="26" y="59"/>
                  </a:cubicBezTo>
                  <a:cubicBezTo>
                    <a:pt x="25" y="59"/>
                    <a:pt x="24" y="58"/>
                    <a:pt x="22" y="57"/>
                  </a:cubicBezTo>
                  <a:cubicBezTo>
                    <a:pt x="15" y="53"/>
                    <a:pt x="7" y="49"/>
                    <a:pt x="0" y="45"/>
                  </a:cubicBezTo>
                  <a:cubicBezTo>
                    <a:pt x="3" y="42"/>
                    <a:pt x="6" y="41"/>
                    <a:pt x="9" y="39"/>
                  </a:cubicBezTo>
                  <a:cubicBezTo>
                    <a:pt x="15" y="36"/>
                    <a:pt x="20" y="33"/>
                    <a:pt x="26" y="30"/>
                  </a:cubicBezTo>
                  <a:cubicBezTo>
                    <a:pt x="31" y="28"/>
                    <a:pt x="36" y="25"/>
                    <a:pt x="40" y="22"/>
                  </a:cubicBezTo>
                  <a:cubicBezTo>
                    <a:pt x="45" y="19"/>
                    <a:pt x="51" y="17"/>
                    <a:pt x="56" y="14"/>
                  </a:cubicBezTo>
                  <a:cubicBezTo>
                    <a:pt x="65" y="9"/>
                    <a:pt x="73" y="5"/>
                    <a:pt x="81" y="0"/>
                  </a:cubicBezTo>
                  <a:cubicBezTo>
                    <a:pt x="82" y="0"/>
                    <a:pt x="83" y="0"/>
                    <a:pt x="84" y="1"/>
                  </a:cubicBezTo>
                  <a:cubicBezTo>
                    <a:pt x="87" y="2"/>
                    <a:pt x="89" y="3"/>
                    <a:pt x="91" y="5"/>
                  </a:cubicBezTo>
                  <a:cubicBezTo>
                    <a:pt x="98" y="8"/>
                    <a:pt x="104" y="11"/>
                    <a:pt x="111" y="15"/>
                  </a:cubicBezTo>
                  <a:cubicBezTo>
                    <a:pt x="105" y="18"/>
                    <a:pt x="99" y="22"/>
                    <a:pt x="94" y="25"/>
                  </a:cubicBezTo>
                  <a:cubicBezTo>
                    <a:pt x="84" y="30"/>
                    <a:pt x="75" y="35"/>
                    <a:pt x="66" y="40"/>
                  </a:cubicBezTo>
                  <a:cubicBezTo>
                    <a:pt x="54" y="46"/>
                    <a:pt x="43" y="52"/>
                    <a:pt x="31" y="59"/>
                  </a:cubicBezTo>
                  <a:cubicBezTo>
                    <a:pt x="30" y="59"/>
                    <a:pt x="30" y="59"/>
                    <a:pt x="29" y="59"/>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8" name="Freeform 256">
              <a:extLst>
                <a:ext uri="{FF2B5EF4-FFF2-40B4-BE49-F238E27FC236}">
                  <a16:creationId xmlns:a16="http://schemas.microsoft.com/office/drawing/2014/main" id="{2DCDE60C-AE96-4CAD-9BE5-7612911CA521}"/>
                </a:ext>
              </a:extLst>
            </p:cNvPr>
            <p:cNvSpPr>
              <a:spLocks noEditPoints="1"/>
            </p:cNvSpPr>
            <p:nvPr/>
          </p:nvSpPr>
          <p:spPr bwMode="auto">
            <a:xfrm>
              <a:off x="3460750" y="1851026"/>
              <a:ext cx="371475" cy="200025"/>
            </a:xfrm>
            <a:custGeom>
              <a:avLst/>
              <a:gdLst>
                <a:gd name="T0" fmla="*/ 31 w 117"/>
                <a:gd name="T1" fmla="*/ 61 h 63"/>
                <a:gd name="T2" fmla="*/ 30 w 117"/>
                <a:gd name="T3" fmla="*/ 62 h 63"/>
                <a:gd name="T4" fmla="*/ 25 w 117"/>
                <a:gd name="T5" fmla="*/ 60 h 63"/>
                <a:gd name="T6" fmla="*/ 0 w 117"/>
                <a:gd name="T7" fmla="*/ 47 h 63"/>
                <a:gd name="T8" fmla="*/ 10 w 117"/>
                <a:gd name="T9" fmla="*/ 41 h 63"/>
                <a:gd name="T10" fmla="*/ 23 w 117"/>
                <a:gd name="T11" fmla="*/ 34 h 63"/>
                <a:gd name="T12" fmla="*/ 33 w 117"/>
                <a:gd name="T13" fmla="*/ 29 h 63"/>
                <a:gd name="T14" fmla="*/ 53 w 117"/>
                <a:gd name="T15" fmla="*/ 18 h 63"/>
                <a:gd name="T16" fmla="*/ 83 w 117"/>
                <a:gd name="T17" fmla="*/ 1 h 63"/>
                <a:gd name="T18" fmla="*/ 95 w 117"/>
                <a:gd name="T19" fmla="*/ 5 h 63"/>
                <a:gd name="T20" fmla="*/ 115 w 117"/>
                <a:gd name="T21" fmla="*/ 16 h 63"/>
                <a:gd name="T22" fmla="*/ 109 w 117"/>
                <a:gd name="T23" fmla="*/ 21 h 63"/>
                <a:gd name="T24" fmla="*/ 80 w 117"/>
                <a:gd name="T25" fmla="*/ 37 h 63"/>
                <a:gd name="T26" fmla="*/ 54 w 117"/>
                <a:gd name="T27" fmla="*/ 51 h 63"/>
                <a:gd name="T28" fmla="*/ 33 w 117"/>
                <a:gd name="T29" fmla="*/ 62 h 63"/>
                <a:gd name="T30" fmla="*/ 21 w 117"/>
                <a:gd name="T31" fmla="*/ 55 h 63"/>
                <a:gd name="T32" fmla="*/ 27 w 117"/>
                <a:gd name="T33" fmla="*/ 59 h 63"/>
                <a:gd name="T34" fmla="*/ 29 w 117"/>
                <a:gd name="T35" fmla="*/ 58 h 63"/>
                <a:gd name="T36" fmla="*/ 28 w 117"/>
                <a:gd name="T37" fmla="*/ 57 h 63"/>
                <a:gd name="T38" fmla="*/ 23 w 117"/>
                <a:gd name="T39" fmla="*/ 55 h 63"/>
                <a:gd name="T40" fmla="*/ 21 w 117"/>
                <a:gd name="T41" fmla="*/ 55 h 63"/>
                <a:gd name="T42" fmla="*/ 34 w 117"/>
                <a:gd name="T43" fmla="*/ 59 h 63"/>
                <a:gd name="T44" fmla="*/ 68 w 117"/>
                <a:gd name="T45" fmla="*/ 40 h 63"/>
                <a:gd name="T46" fmla="*/ 96 w 117"/>
                <a:gd name="T47" fmla="*/ 26 h 63"/>
                <a:gd name="T48" fmla="*/ 111 w 117"/>
                <a:gd name="T49" fmla="*/ 17 h 63"/>
                <a:gd name="T50" fmla="*/ 94 w 117"/>
                <a:gd name="T51" fmla="*/ 8 h 63"/>
                <a:gd name="T52" fmla="*/ 84 w 117"/>
                <a:gd name="T53" fmla="*/ 4 h 63"/>
                <a:gd name="T54" fmla="*/ 54 w 117"/>
                <a:gd name="T55" fmla="*/ 20 h 63"/>
                <a:gd name="T56" fmla="*/ 34 w 117"/>
                <a:gd name="T57" fmla="*/ 31 h 63"/>
                <a:gd name="T58" fmla="*/ 25 w 117"/>
                <a:gd name="T59" fmla="*/ 36 h 63"/>
                <a:gd name="T60" fmla="*/ 11 w 117"/>
                <a:gd name="T61" fmla="*/ 43 h 63"/>
                <a:gd name="T62" fmla="*/ 9 w 117"/>
                <a:gd name="T63" fmla="*/ 49 h 63"/>
                <a:gd name="T64" fmla="*/ 20 w 117"/>
                <a:gd name="T65" fmla="*/ 54 h 63"/>
                <a:gd name="T66" fmla="*/ 20 w 117"/>
                <a:gd name="T67" fmla="*/ 49 h 63"/>
                <a:gd name="T68" fmla="*/ 28 w 117"/>
                <a:gd name="T69" fmla="*/ 50 h 63"/>
                <a:gd name="T70" fmla="*/ 24 w 117"/>
                <a:gd name="T71" fmla="*/ 52 h 63"/>
                <a:gd name="T72" fmla="*/ 25 w 117"/>
                <a:gd name="T73" fmla="*/ 52 h 63"/>
                <a:gd name="T74" fmla="*/ 25 w 117"/>
                <a:gd name="T75" fmla="*/ 51 h 63"/>
                <a:gd name="T76" fmla="*/ 21 w 117"/>
                <a:gd name="T77" fmla="*/ 51 h 63"/>
                <a:gd name="T78" fmla="*/ 22 w 117"/>
                <a:gd name="T79" fmla="*/ 52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17" h="63">
                  <a:moveTo>
                    <a:pt x="31" y="63"/>
                  </a:moveTo>
                  <a:cubicBezTo>
                    <a:pt x="31" y="61"/>
                    <a:pt x="31" y="61"/>
                    <a:pt x="31" y="61"/>
                  </a:cubicBezTo>
                  <a:cubicBezTo>
                    <a:pt x="31" y="61"/>
                    <a:pt x="31" y="61"/>
                    <a:pt x="31" y="61"/>
                  </a:cubicBezTo>
                  <a:cubicBezTo>
                    <a:pt x="31" y="61"/>
                    <a:pt x="31" y="62"/>
                    <a:pt x="30" y="62"/>
                  </a:cubicBezTo>
                  <a:cubicBezTo>
                    <a:pt x="28" y="63"/>
                    <a:pt x="27" y="62"/>
                    <a:pt x="26" y="61"/>
                  </a:cubicBezTo>
                  <a:cubicBezTo>
                    <a:pt x="25" y="60"/>
                    <a:pt x="25" y="60"/>
                    <a:pt x="25" y="60"/>
                  </a:cubicBezTo>
                  <a:cubicBezTo>
                    <a:pt x="19" y="57"/>
                    <a:pt x="13" y="54"/>
                    <a:pt x="8" y="51"/>
                  </a:cubicBezTo>
                  <a:cubicBezTo>
                    <a:pt x="0" y="47"/>
                    <a:pt x="0" y="47"/>
                    <a:pt x="0" y="47"/>
                  </a:cubicBezTo>
                  <a:cubicBezTo>
                    <a:pt x="2" y="46"/>
                    <a:pt x="2" y="46"/>
                    <a:pt x="2" y="46"/>
                  </a:cubicBezTo>
                  <a:cubicBezTo>
                    <a:pt x="4" y="44"/>
                    <a:pt x="7" y="42"/>
                    <a:pt x="10" y="41"/>
                  </a:cubicBezTo>
                  <a:cubicBezTo>
                    <a:pt x="10" y="41"/>
                    <a:pt x="11" y="40"/>
                    <a:pt x="11" y="40"/>
                  </a:cubicBezTo>
                  <a:cubicBezTo>
                    <a:pt x="15" y="38"/>
                    <a:pt x="19" y="36"/>
                    <a:pt x="23" y="34"/>
                  </a:cubicBezTo>
                  <a:cubicBezTo>
                    <a:pt x="25" y="33"/>
                    <a:pt x="27" y="32"/>
                    <a:pt x="28" y="31"/>
                  </a:cubicBezTo>
                  <a:cubicBezTo>
                    <a:pt x="30" y="30"/>
                    <a:pt x="31" y="29"/>
                    <a:pt x="33" y="29"/>
                  </a:cubicBezTo>
                  <a:cubicBezTo>
                    <a:pt x="36" y="27"/>
                    <a:pt x="39" y="25"/>
                    <a:pt x="43" y="23"/>
                  </a:cubicBezTo>
                  <a:cubicBezTo>
                    <a:pt x="46" y="21"/>
                    <a:pt x="49" y="19"/>
                    <a:pt x="53" y="18"/>
                  </a:cubicBezTo>
                  <a:cubicBezTo>
                    <a:pt x="55" y="17"/>
                    <a:pt x="57" y="16"/>
                    <a:pt x="59" y="15"/>
                  </a:cubicBezTo>
                  <a:cubicBezTo>
                    <a:pt x="68" y="10"/>
                    <a:pt x="76" y="5"/>
                    <a:pt x="83" y="1"/>
                  </a:cubicBezTo>
                  <a:cubicBezTo>
                    <a:pt x="85" y="0"/>
                    <a:pt x="87" y="1"/>
                    <a:pt x="88" y="2"/>
                  </a:cubicBezTo>
                  <a:cubicBezTo>
                    <a:pt x="91" y="3"/>
                    <a:pt x="92" y="4"/>
                    <a:pt x="95" y="5"/>
                  </a:cubicBezTo>
                  <a:cubicBezTo>
                    <a:pt x="98" y="7"/>
                    <a:pt x="98" y="7"/>
                    <a:pt x="98" y="7"/>
                  </a:cubicBezTo>
                  <a:cubicBezTo>
                    <a:pt x="103" y="10"/>
                    <a:pt x="109" y="13"/>
                    <a:pt x="115" y="16"/>
                  </a:cubicBezTo>
                  <a:cubicBezTo>
                    <a:pt x="117" y="17"/>
                    <a:pt x="117" y="17"/>
                    <a:pt x="117" y="17"/>
                  </a:cubicBezTo>
                  <a:cubicBezTo>
                    <a:pt x="109" y="21"/>
                    <a:pt x="109" y="21"/>
                    <a:pt x="109" y="21"/>
                  </a:cubicBezTo>
                  <a:cubicBezTo>
                    <a:pt x="105" y="24"/>
                    <a:pt x="101" y="26"/>
                    <a:pt x="97" y="28"/>
                  </a:cubicBezTo>
                  <a:cubicBezTo>
                    <a:pt x="92" y="31"/>
                    <a:pt x="86" y="34"/>
                    <a:pt x="80" y="37"/>
                  </a:cubicBezTo>
                  <a:cubicBezTo>
                    <a:pt x="77" y="39"/>
                    <a:pt x="73" y="41"/>
                    <a:pt x="69" y="43"/>
                  </a:cubicBezTo>
                  <a:cubicBezTo>
                    <a:pt x="54" y="51"/>
                    <a:pt x="54" y="51"/>
                    <a:pt x="54" y="51"/>
                  </a:cubicBezTo>
                  <a:cubicBezTo>
                    <a:pt x="47" y="55"/>
                    <a:pt x="41" y="58"/>
                    <a:pt x="35" y="62"/>
                  </a:cubicBezTo>
                  <a:cubicBezTo>
                    <a:pt x="34" y="62"/>
                    <a:pt x="34" y="62"/>
                    <a:pt x="33" y="62"/>
                  </a:cubicBezTo>
                  <a:lnTo>
                    <a:pt x="31" y="63"/>
                  </a:lnTo>
                  <a:close/>
                  <a:moveTo>
                    <a:pt x="21" y="55"/>
                  </a:moveTo>
                  <a:cubicBezTo>
                    <a:pt x="23" y="56"/>
                    <a:pt x="24" y="57"/>
                    <a:pt x="26" y="58"/>
                  </a:cubicBezTo>
                  <a:cubicBezTo>
                    <a:pt x="26" y="58"/>
                    <a:pt x="27" y="58"/>
                    <a:pt x="27" y="59"/>
                  </a:cubicBezTo>
                  <a:cubicBezTo>
                    <a:pt x="28" y="59"/>
                    <a:pt x="28" y="59"/>
                    <a:pt x="29" y="59"/>
                  </a:cubicBezTo>
                  <a:cubicBezTo>
                    <a:pt x="29" y="58"/>
                    <a:pt x="29" y="58"/>
                    <a:pt x="29" y="58"/>
                  </a:cubicBezTo>
                  <a:cubicBezTo>
                    <a:pt x="29" y="58"/>
                    <a:pt x="28" y="58"/>
                    <a:pt x="28" y="57"/>
                  </a:cubicBezTo>
                  <a:cubicBezTo>
                    <a:pt x="28" y="57"/>
                    <a:pt x="28" y="57"/>
                    <a:pt x="28" y="57"/>
                  </a:cubicBezTo>
                  <a:cubicBezTo>
                    <a:pt x="27" y="56"/>
                    <a:pt x="25" y="55"/>
                    <a:pt x="24" y="55"/>
                  </a:cubicBezTo>
                  <a:cubicBezTo>
                    <a:pt x="23" y="55"/>
                    <a:pt x="23" y="55"/>
                    <a:pt x="23" y="55"/>
                  </a:cubicBezTo>
                  <a:cubicBezTo>
                    <a:pt x="23" y="55"/>
                    <a:pt x="23" y="55"/>
                    <a:pt x="23" y="55"/>
                  </a:cubicBezTo>
                  <a:cubicBezTo>
                    <a:pt x="22" y="55"/>
                    <a:pt x="22" y="55"/>
                    <a:pt x="21" y="55"/>
                  </a:cubicBezTo>
                  <a:close/>
                  <a:moveTo>
                    <a:pt x="28" y="52"/>
                  </a:moveTo>
                  <a:cubicBezTo>
                    <a:pt x="32" y="54"/>
                    <a:pt x="34" y="56"/>
                    <a:pt x="34" y="59"/>
                  </a:cubicBezTo>
                  <a:cubicBezTo>
                    <a:pt x="40" y="56"/>
                    <a:pt x="46" y="52"/>
                    <a:pt x="53" y="49"/>
                  </a:cubicBezTo>
                  <a:cubicBezTo>
                    <a:pt x="68" y="40"/>
                    <a:pt x="68" y="40"/>
                    <a:pt x="68" y="40"/>
                  </a:cubicBezTo>
                  <a:cubicBezTo>
                    <a:pt x="72" y="39"/>
                    <a:pt x="75" y="37"/>
                    <a:pt x="79" y="35"/>
                  </a:cubicBezTo>
                  <a:cubicBezTo>
                    <a:pt x="85" y="32"/>
                    <a:pt x="90" y="29"/>
                    <a:pt x="96" y="26"/>
                  </a:cubicBezTo>
                  <a:cubicBezTo>
                    <a:pt x="100" y="23"/>
                    <a:pt x="104" y="21"/>
                    <a:pt x="108" y="19"/>
                  </a:cubicBezTo>
                  <a:cubicBezTo>
                    <a:pt x="111" y="17"/>
                    <a:pt x="111" y="17"/>
                    <a:pt x="111" y="17"/>
                  </a:cubicBezTo>
                  <a:cubicBezTo>
                    <a:pt x="106" y="14"/>
                    <a:pt x="101" y="12"/>
                    <a:pt x="96" y="9"/>
                  </a:cubicBezTo>
                  <a:cubicBezTo>
                    <a:pt x="94" y="8"/>
                    <a:pt x="94" y="8"/>
                    <a:pt x="94" y="8"/>
                  </a:cubicBezTo>
                  <a:cubicBezTo>
                    <a:pt x="91" y="7"/>
                    <a:pt x="89" y="6"/>
                    <a:pt x="87" y="4"/>
                  </a:cubicBezTo>
                  <a:cubicBezTo>
                    <a:pt x="85" y="3"/>
                    <a:pt x="85" y="3"/>
                    <a:pt x="84" y="4"/>
                  </a:cubicBezTo>
                  <a:cubicBezTo>
                    <a:pt x="78" y="7"/>
                    <a:pt x="69" y="12"/>
                    <a:pt x="60" y="17"/>
                  </a:cubicBezTo>
                  <a:cubicBezTo>
                    <a:pt x="58" y="18"/>
                    <a:pt x="56" y="19"/>
                    <a:pt x="54" y="20"/>
                  </a:cubicBezTo>
                  <a:cubicBezTo>
                    <a:pt x="51" y="22"/>
                    <a:pt x="47" y="24"/>
                    <a:pt x="44" y="26"/>
                  </a:cubicBezTo>
                  <a:cubicBezTo>
                    <a:pt x="41" y="27"/>
                    <a:pt x="37" y="29"/>
                    <a:pt x="34" y="31"/>
                  </a:cubicBezTo>
                  <a:cubicBezTo>
                    <a:pt x="32" y="32"/>
                    <a:pt x="31" y="33"/>
                    <a:pt x="30" y="33"/>
                  </a:cubicBezTo>
                  <a:cubicBezTo>
                    <a:pt x="28" y="34"/>
                    <a:pt x="26" y="35"/>
                    <a:pt x="25" y="36"/>
                  </a:cubicBezTo>
                  <a:cubicBezTo>
                    <a:pt x="21" y="38"/>
                    <a:pt x="17" y="40"/>
                    <a:pt x="13" y="42"/>
                  </a:cubicBezTo>
                  <a:cubicBezTo>
                    <a:pt x="12" y="43"/>
                    <a:pt x="11" y="43"/>
                    <a:pt x="11" y="43"/>
                  </a:cubicBezTo>
                  <a:cubicBezTo>
                    <a:pt x="9" y="44"/>
                    <a:pt x="7" y="45"/>
                    <a:pt x="5" y="46"/>
                  </a:cubicBezTo>
                  <a:cubicBezTo>
                    <a:pt x="9" y="49"/>
                    <a:pt x="9" y="49"/>
                    <a:pt x="9" y="49"/>
                  </a:cubicBezTo>
                  <a:cubicBezTo>
                    <a:pt x="13" y="50"/>
                    <a:pt x="16" y="52"/>
                    <a:pt x="20" y="54"/>
                  </a:cubicBezTo>
                  <a:cubicBezTo>
                    <a:pt x="20" y="54"/>
                    <a:pt x="20" y="54"/>
                    <a:pt x="20" y="54"/>
                  </a:cubicBezTo>
                  <a:cubicBezTo>
                    <a:pt x="19" y="53"/>
                    <a:pt x="18" y="52"/>
                    <a:pt x="19" y="51"/>
                  </a:cubicBezTo>
                  <a:cubicBezTo>
                    <a:pt x="19" y="50"/>
                    <a:pt x="19" y="49"/>
                    <a:pt x="20" y="49"/>
                  </a:cubicBezTo>
                  <a:cubicBezTo>
                    <a:pt x="22" y="48"/>
                    <a:pt x="24" y="48"/>
                    <a:pt x="25" y="48"/>
                  </a:cubicBezTo>
                  <a:cubicBezTo>
                    <a:pt x="26" y="48"/>
                    <a:pt x="28" y="49"/>
                    <a:pt x="28" y="50"/>
                  </a:cubicBezTo>
                  <a:cubicBezTo>
                    <a:pt x="28" y="51"/>
                    <a:pt x="28" y="51"/>
                    <a:pt x="28" y="52"/>
                  </a:cubicBezTo>
                  <a:close/>
                  <a:moveTo>
                    <a:pt x="24" y="52"/>
                  </a:moveTo>
                  <a:cubicBezTo>
                    <a:pt x="24" y="52"/>
                    <a:pt x="25" y="53"/>
                    <a:pt x="25" y="53"/>
                  </a:cubicBezTo>
                  <a:cubicBezTo>
                    <a:pt x="25" y="52"/>
                    <a:pt x="25" y="52"/>
                    <a:pt x="25" y="52"/>
                  </a:cubicBezTo>
                  <a:cubicBezTo>
                    <a:pt x="26" y="52"/>
                    <a:pt x="26" y="51"/>
                    <a:pt x="26" y="51"/>
                  </a:cubicBezTo>
                  <a:cubicBezTo>
                    <a:pt x="26" y="51"/>
                    <a:pt x="26" y="51"/>
                    <a:pt x="25" y="51"/>
                  </a:cubicBezTo>
                  <a:cubicBezTo>
                    <a:pt x="23" y="50"/>
                    <a:pt x="22" y="51"/>
                    <a:pt x="22" y="51"/>
                  </a:cubicBezTo>
                  <a:cubicBezTo>
                    <a:pt x="21" y="51"/>
                    <a:pt x="21" y="51"/>
                    <a:pt x="21" y="51"/>
                  </a:cubicBezTo>
                  <a:cubicBezTo>
                    <a:pt x="21" y="52"/>
                    <a:pt x="21" y="52"/>
                    <a:pt x="22" y="52"/>
                  </a:cubicBezTo>
                  <a:cubicBezTo>
                    <a:pt x="22" y="52"/>
                    <a:pt x="22" y="53"/>
                    <a:pt x="22" y="52"/>
                  </a:cubicBezTo>
                  <a:cubicBezTo>
                    <a:pt x="23" y="52"/>
                    <a:pt x="23" y="52"/>
                    <a:pt x="24" y="5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89" name="Freeform 257">
              <a:extLst>
                <a:ext uri="{FF2B5EF4-FFF2-40B4-BE49-F238E27FC236}">
                  <a16:creationId xmlns:a16="http://schemas.microsoft.com/office/drawing/2014/main" id="{627F355A-3DC5-4D8C-A0AD-49C1F9AC48C7}"/>
                </a:ext>
              </a:extLst>
            </p:cNvPr>
            <p:cNvSpPr>
              <a:spLocks/>
            </p:cNvSpPr>
            <p:nvPr/>
          </p:nvSpPr>
          <p:spPr bwMode="auto">
            <a:xfrm>
              <a:off x="3463925" y="1847851"/>
              <a:ext cx="365125" cy="152400"/>
            </a:xfrm>
            <a:custGeom>
              <a:avLst/>
              <a:gdLst>
                <a:gd name="T0" fmla="*/ 113 w 115"/>
                <a:gd name="T1" fmla="*/ 18 h 48"/>
                <a:gd name="T2" fmla="*/ 93 w 115"/>
                <a:gd name="T3" fmla="*/ 8 h 48"/>
                <a:gd name="T4" fmla="*/ 86 w 115"/>
                <a:gd name="T5" fmla="*/ 4 h 48"/>
                <a:gd name="T6" fmla="*/ 83 w 115"/>
                <a:gd name="T7" fmla="*/ 3 h 48"/>
                <a:gd name="T8" fmla="*/ 59 w 115"/>
                <a:gd name="T9" fmla="*/ 17 h 48"/>
                <a:gd name="T10" fmla="*/ 42 w 115"/>
                <a:gd name="T11" fmla="*/ 25 h 48"/>
                <a:gd name="T12" fmla="*/ 28 w 115"/>
                <a:gd name="T13" fmla="*/ 33 h 48"/>
                <a:gd name="T14" fmla="*/ 11 w 115"/>
                <a:gd name="T15" fmla="*/ 42 h 48"/>
                <a:gd name="T16" fmla="*/ 2 w 115"/>
                <a:gd name="T17" fmla="*/ 48 h 48"/>
                <a:gd name="T18" fmla="*/ 1 w 115"/>
                <a:gd name="T19" fmla="*/ 47 h 48"/>
                <a:gd name="T20" fmla="*/ 1 w 115"/>
                <a:gd name="T21" fmla="*/ 46 h 48"/>
                <a:gd name="T22" fmla="*/ 19 w 115"/>
                <a:gd name="T23" fmla="*/ 36 h 48"/>
                <a:gd name="T24" fmla="*/ 83 w 115"/>
                <a:gd name="T25" fmla="*/ 1 h 48"/>
                <a:gd name="T26" fmla="*/ 85 w 115"/>
                <a:gd name="T27" fmla="*/ 1 h 48"/>
                <a:gd name="T28" fmla="*/ 114 w 115"/>
                <a:gd name="T29" fmla="*/ 17 h 48"/>
                <a:gd name="T30" fmla="*/ 115 w 115"/>
                <a:gd name="T31" fmla="*/ 17 h 48"/>
                <a:gd name="T32" fmla="*/ 113 w 115"/>
                <a:gd name="T33"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5" h="48">
                  <a:moveTo>
                    <a:pt x="113" y="18"/>
                  </a:moveTo>
                  <a:cubicBezTo>
                    <a:pt x="107" y="14"/>
                    <a:pt x="100" y="11"/>
                    <a:pt x="93" y="8"/>
                  </a:cubicBezTo>
                  <a:cubicBezTo>
                    <a:pt x="91" y="6"/>
                    <a:pt x="89" y="5"/>
                    <a:pt x="86" y="4"/>
                  </a:cubicBezTo>
                  <a:cubicBezTo>
                    <a:pt x="85" y="3"/>
                    <a:pt x="84" y="3"/>
                    <a:pt x="83" y="3"/>
                  </a:cubicBezTo>
                  <a:cubicBezTo>
                    <a:pt x="75" y="8"/>
                    <a:pt x="67" y="12"/>
                    <a:pt x="59" y="17"/>
                  </a:cubicBezTo>
                  <a:cubicBezTo>
                    <a:pt x="53" y="20"/>
                    <a:pt x="48" y="22"/>
                    <a:pt x="42" y="25"/>
                  </a:cubicBezTo>
                  <a:cubicBezTo>
                    <a:pt x="38" y="28"/>
                    <a:pt x="33" y="31"/>
                    <a:pt x="28" y="33"/>
                  </a:cubicBezTo>
                  <a:cubicBezTo>
                    <a:pt x="23" y="36"/>
                    <a:pt x="17" y="39"/>
                    <a:pt x="11" y="42"/>
                  </a:cubicBezTo>
                  <a:cubicBezTo>
                    <a:pt x="8" y="44"/>
                    <a:pt x="5" y="45"/>
                    <a:pt x="2" y="48"/>
                  </a:cubicBezTo>
                  <a:cubicBezTo>
                    <a:pt x="2" y="48"/>
                    <a:pt x="1" y="47"/>
                    <a:pt x="1" y="47"/>
                  </a:cubicBezTo>
                  <a:cubicBezTo>
                    <a:pt x="0" y="47"/>
                    <a:pt x="0" y="46"/>
                    <a:pt x="1" y="46"/>
                  </a:cubicBezTo>
                  <a:cubicBezTo>
                    <a:pt x="7" y="42"/>
                    <a:pt x="13" y="39"/>
                    <a:pt x="19" y="36"/>
                  </a:cubicBezTo>
                  <a:cubicBezTo>
                    <a:pt x="40" y="24"/>
                    <a:pt x="61" y="13"/>
                    <a:pt x="83" y="1"/>
                  </a:cubicBezTo>
                  <a:cubicBezTo>
                    <a:pt x="84" y="1"/>
                    <a:pt x="84" y="0"/>
                    <a:pt x="85" y="1"/>
                  </a:cubicBezTo>
                  <a:cubicBezTo>
                    <a:pt x="95" y="6"/>
                    <a:pt x="105" y="12"/>
                    <a:pt x="114" y="17"/>
                  </a:cubicBezTo>
                  <a:cubicBezTo>
                    <a:pt x="115" y="17"/>
                    <a:pt x="115" y="17"/>
                    <a:pt x="115" y="17"/>
                  </a:cubicBezTo>
                  <a:cubicBezTo>
                    <a:pt x="114" y="18"/>
                    <a:pt x="114" y="18"/>
                    <a:pt x="113" y="18"/>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0" name="Freeform 258">
              <a:extLst>
                <a:ext uri="{FF2B5EF4-FFF2-40B4-BE49-F238E27FC236}">
                  <a16:creationId xmlns:a16="http://schemas.microsoft.com/office/drawing/2014/main" id="{DC68786B-0FC4-406C-9EB1-8737F7B59DAC}"/>
                </a:ext>
              </a:extLst>
            </p:cNvPr>
            <p:cNvSpPr>
              <a:spLocks noEditPoints="1"/>
            </p:cNvSpPr>
            <p:nvPr/>
          </p:nvSpPr>
          <p:spPr bwMode="auto">
            <a:xfrm>
              <a:off x="3460750" y="1847851"/>
              <a:ext cx="371475" cy="152400"/>
            </a:xfrm>
            <a:custGeom>
              <a:avLst/>
              <a:gdLst>
                <a:gd name="T0" fmla="*/ 3 w 117"/>
                <a:gd name="T1" fmla="*/ 48 h 48"/>
                <a:gd name="T2" fmla="*/ 3 w 117"/>
                <a:gd name="T3" fmla="*/ 48 h 48"/>
                <a:gd name="T4" fmla="*/ 2 w 117"/>
                <a:gd name="T5" fmla="*/ 48 h 48"/>
                <a:gd name="T6" fmla="*/ 0 w 117"/>
                <a:gd name="T7" fmla="*/ 46 h 48"/>
                <a:gd name="T8" fmla="*/ 2 w 117"/>
                <a:gd name="T9" fmla="*/ 45 h 48"/>
                <a:gd name="T10" fmla="*/ 15 w 117"/>
                <a:gd name="T11" fmla="*/ 38 h 48"/>
                <a:gd name="T12" fmla="*/ 30 w 117"/>
                <a:gd name="T13" fmla="*/ 29 h 48"/>
                <a:gd name="T14" fmla="*/ 83 w 117"/>
                <a:gd name="T15" fmla="*/ 1 h 48"/>
                <a:gd name="T16" fmla="*/ 87 w 117"/>
                <a:gd name="T17" fmla="*/ 1 h 48"/>
                <a:gd name="T18" fmla="*/ 108 w 117"/>
                <a:gd name="T19" fmla="*/ 12 h 48"/>
                <a:gd name="T20" fmla="*/ 115 w 117"/>
                <a:gd name="T21" fmla="*/ 16 h 48"/>
                <a:gd name="T22" fmla="*/ 116 w 117"/>
                <a:gd name="T23" fmla="*/ 16 h 48"/>
                <a:gd name="T24" fmla="*/ 117 w 117"/>
                <a:gd name="T25" fmla="*/ 17 h 48"/>
                <a:gd name="T26" fmla="*/ 116 w 117"/>
                <a:gd name="T27" fmla="*/ 17 h 48"/>
                <a:gd name="T28" fmla="*/ 114 w 117"/>
                <a:gd name="T29" fmla="*/ 19 h 48"/>
                <a:gd name="T30" fmla="*/ 114 w 117"/>
                <a:gd name="T31" fmla="*/ 19 h 48"/>
                <a:gd name="T32" fmla="*/ 114 w 117"/>
                <a:gd name="T33" fmla="*/ 19 h 48"/>
                <a:gd name="T34" fmla="*/ 97 w 117"/>
                <a:gd name="T35" fmla="*/ 10 h 48"/>
                <a:gd name="T36" fmla="*/ 94 w 117"/>
                <a:gd name="T37" fmla="*/ 8 h 48"/>
                <a:gd name="T38" fmla="*/ 92 w 117"/>
                <a:gd name="T39" fmla="*/ 7 h 48"/>
                <a:gd name="T40" fmla="*/ 87 w 117"/>
                <a:gd name="T41" fmla="*/ 4 h 48"/>
                <a:gd name="T42" fmla="*/ 84 w 117"/>
                <a:gd name="T43" fmla="*/ 4 h 48"/>
                <a:gd name="T44" fmla="*/ 60 w 117"/>
                <a:gd name="T45" fmla="*/ 17 h 48"/>
                <a:gd name="T46" fmla="*/ 54 w 117"/>
                <a:gd name="T47" fmla="*/ 20 h 48"/>
                <a:gd name="T48" fmla="*/ 44 w 117"/>
                <a:gd name="T49" fmla="*/ 26 h 48"/>
                <a:gd name="T50" fmla="*/ 34 w 117"/>
                <a:gd name="T51" fmla="*/ 31 h 48"/>
                <a:gd name="T52" fmla="*/ 30 w 117"/>
                <a:gd name="T53" fmla="*/ 34 h 48"/>
                <a:gd name="T54" fmla="*/ 25 w 117"/>
                <a:gd name="T55" fmla="*/ 36 h 48"/>
                <a:gd name="T56" fmla="*/ 13 w 117"/>
                <a:gd name="T57" fmla="*/ 43 h 48"/>
                <a:gd name="T58" fmla="*/ 11 w 117"/>
                <a:gd name="T59" fmla="*/ 44 h 48"/>
                <a:gd name="T60" fmla="*/ 4 w 117"/>
                <a:gd name="T61" fmla="*/ 48 h 48"/>
                <a:gd name="T62" fmla="*/ 3 w 117"/>
                <a:gd name="T63" fmla="*/ 48 h 48"/>
                <a:gd name="T64" fmla="*/ 2 w 117"/>
                <a:gd name="T65" fmla="*/ 46 h 48"/>
                <a:gd name="T66" fmla="*/ 2 w 117"/>
                <a:gd name="T67" fmla="*/ 47 h 48"/>
                <a:gd name="T68" fmla="*/ 3 w 117"/>
                <a:gd name="T69" fmla="*/ 47 h 48"/>
                <a:gd name="T70" fmla="*/ 3 w 117"/>
                <a:gd name="T71" fmla="*/ 47 h 48"/>
                <a:gd name="T72" fmla="*/ 10 w 117"/>
                <a:gd name="T73" fmla="*/ 43 h 48"/>
                <a:gd name="T74" fmla="*/ 12 w 117"/>
                <a:gd name="T75" fmla="*/ 42 h 48"/>
                <a:gd name="T76" fmla="*/ 24 w 117"/>
                <a:gd name="T77" fmla="*/ 35 h 48"/>
                <a:gd name="T78" fmla="*/ 29 w 117"/>
                <a:gd name="T79" fmla="*/ 32 h 48"/>
                <a:gd name="T80" fmla="*/ 33 w 117"/>
                <a:gd name="T81" fmla="*/ 30 h 48"/>
                <a:gd name="T82" fmla="*/ 43 w 117"/>
                <a:gd name="T83" fmla="*/ 25 h 48"/>
                <a:gd name="T84" fmla="*/ 53 w 117"/>
                <a:gd name="T85" fmla="*/ 19 h 48"/>
                <a:gd name="T86" fmla="*/ 59 w 117"/>
                <a:gd name="T87" fmla="*/ 16 h 48"/>
                <a:gd name="T88" fmla="*/ 84 w 117"/>
                <a:gd name="T89" fmla="*/ 3 h 48"/>
                <a:gd name="T90" fmla="*/ 88 w 117"/>
                <a:gd name="T91" fmla="*/ 3 h 48"/>
                <a:gd name="T92" fmla="*/ 93 w 117"/>
                <a:gd name="T93" fmla="*/ 6 h 48"/>
                <a:gd name="T94" fmla="*/ 95 w 117"/>
                <a:gd name="T95" fmla="*/ 7 h 48"/>
                <a:gd name="T96" fmla="*/ 98 w 117"/>
                <a:gd name="T97" fmla="*/ 9 h 48"/>
                <a:gd name="T98" fmla="*/ 114 w 117"/>
                <a:gd name="T99" fmla="*/ 17 h 48"/>
                <a:gd name="T100" fmla="*/ 115 w 117"/>
                <a:gd name="T101" fmla="*/ 17 h 48"/>
                <a:gd name="T102" fmla="*/ 107 w 117"/>
                <a:gd name="T103" fmla="*/ 13 h 48"/>
                <a:gd name="T104" fmla="*/ 86 w 117"/>
                <a:gd name="T105" fmla="*/ 2 h 48"/>
                <a:gd name="T106" fmla="*/ 84 w 117"/>
                <a:gd name="T107" fmla="*/ 2 h 48"/>
                <a:gd name="T108" fmla="*/ 31 w 117"/>
                <a:gd name="T109" fmla="*/ 31 h 48"/>
                <a:gd name="T110" fmla="*/ 16 w 117"/>
                <a:gd name="T111" fmla="*/ 39 h 48"/>
                <a:gd name="T112" fmla="*/ 2 w 117"/>
                <a:gd name="T113" fmla="*/ 4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7" h="48">
                  <a:moveTo>
                    <a:pt x="3" y="48"/>
                  </a:moveTo>
                  <a:cubicBezTo>
                    <a:pt x="3" y="48"/>
                    <a:pt x="3" y="48"/>
                    <a:pt x="3" y="48"/>
                  </a:cubicBezTo>
                  <a:cubicBezTo>
                    <a:pt x="2" y="48"/>
                    <a:pt x="2" y="48"/>
                    <a:pt x="2" y="48"/>
                  </a:cubicBezTo>
                  <a:cubicBezTo>
                    <a:pt x="1" y="48"/>
                    <a:pt x="0" y="47"/>
                    <a:pt x="0" y="46"/>
                  </a:cubicBezTo>
                  <a:cubicBezTo>
                    <a:pt x="0" y="46"/>
                    <a:pt x="1" y="45"/>
                    <a:pt x="2" y="45"/>
                  </a:cubicBezTo>
                  <a:cubicBezTo>
                    <a:pt x="6" y="43"/>
                    <a:pt x="11" y="40"/>
                    <a:pt x="15" y="38"/>
                  </a:cubicBezTo>
                  <a:cubicBezTo>
                    <a:pt x="30" y="29"/>
                    <a:pt x="30" y="29"/>
                    <a:pt x="30" y="29"/>
                  </a:cubicBezTo>
                  <a:cubicBezTo>
                    <a:pt x="48" y="20"/>
                    <a:pt x="66" y="10"/>
                    <a:pt x="83" y="1"/>
                  </a:cubicBezTo>
                  <a:cubicBezTo>
                    <a:pt x="84" y="0"/>
                    <a:pt x="85" y="0"/>
                    <a:pt x="87" y="1"/>
                  </a:cubicBezTo>
                  <a:cubicBezTo>
                    <a:pt x="94" y="4"/>
                    <a:pt x="101" y="8"/>
                    <a:pt x="108" y="12"/>
                  </a:cubicBezTo>
                  <a:cubicBezTo>
                    <a:pt x="115" y="16"/>
                    <a:pt x="115" y="16"/>
                    <a:pt x="115" y="16"/>
                  </a:cubicBezTo>
                  <a:cubicBezTo>
                    <a:pt x="116" y="16"/>
                    <a:pt x="116" y="16"/>
                    <a:pt x="116" y="16"/>
                  </a:cubicBezTo>
                  <a:cubicBezTo>
                    <a:pt x="117" y="17"/>
                    <a:pt x="117" y="17"/>
                    <a:pt x="117" y="17"/>
                  </a:cubicBezTo>
                  <a:cubicBezTo>
                    <a:pt x="116" y="17"/>
                    <a:pt x="116" y="17"/>
                    <a:pt x="116" y="17"/>
                  </a:cubicBezTo>
                  <a:cubicBezTo>
                    <a:pt x="116" y="18"/>
                    <a:pt x="115" y="19"/>
                    <a:pt x="114" y="19"/>
                  </a:cubicBezTo>
                  <a:cubicBezTo>
                    <a:pt x="114" y="19"/>
                    <a:pt x="114" y="19"/>
                    <a:pt x="114" y="19"/>
                  </a:cubicBezTo>
                  <a:cubicBezTo>
                    <a:pt x="114" y="19"/>
                    <a:pt x="114" y="19"/>
                    <a:pt x="114" y="19"/>
                  </a:cubicBezTo>
                  <a:cubicBezTo>
                    <a:pt x="108" y="16"/>
                    <a:pt x="103" y="13"/>
                    <a:pt x="97" y="10"/>
                  </a:cubicBezTo>
                  <a:cubicBezTo>
                    <a:pt x="94" y="8"/>
                    <a:pt x="94" y="8"/>
                    <a:pt x="94" y="8"/>
                  </a:cubicBezTo>
                  <a:cubicBezTo>
                    <a:pt x="93" y="8"/>
                    <a:pt x="93" y="8"/>
                    <a:pt x="92" y="7"/>
                  </a:cubicBezTo>
                  <a:cubicBezTo>
                    <a:pt x="90" y="6"/>
                    <a:pt x="89" y="6"/>
                    <a:pt x="87" y="4"/>
                  </a:cubicBezTo>
                  <a:cubicBezTo>
                    <a:pt x="86" y="4"/>
                    <a:pt x="85" y="3"/>
                    <a:pt x="84" y="4"/>
                  </a:cubicBezTo>
                  <a:cubicBezTo>
                    <a:pt x="78" y="8"/>
                    <a:pt x="69" y="13"/>
                    <a:pt x="60" y="17"/>
                  </a:cubicBezTo>
                  <a:cubicBezTo>
                    <a:pt x="58" y="18"/>
                    <a:pt x="56" y="19"/>
                    <a:pt x="54" y="20"/>
                  </a:cubicBezTo>
                  <a:cubicBezTo>
                    <a:pt x="51" y="22"/>
                    <a:pt x="47" y="24"/>
                    <a:pt x="44" y="26"/>
                  </a:cubicBezTo>
                  <a:cubicBezTo>
                    <a:pt x="41" y="28"/>
                    <a:pt x="37" y="30"/>
                    <a:pt x="34" y="31"/>
                  </a:cubicBezTo>
                  <a:cubicBezTo>
                    <a:pt x="32" y="32"/>
                    <a:pt x="31" y="33"/>
                    <a:pt x="30" y="34"/>
                  </a:cubicBezTo>
                  <a:cubicBezTo>
                    <a:pt x="28" y="35"/>
                    <a:pt x="26" y="36"/>
                    <a:pt x="25" y="36"/>
                  </a:cubicBezTo>
                  <a:cubicBezTo>
                    <a:pt x="21" y="39"/>
                    <a:pt x="17" y="41"/>
                    <a:pt x="13" y="43"/>
                  </a:cubicBezTo>
                  <a:cubicBezTo>
                    <a:pt x="12" y="43"/>
                    <a:pt x="11" y="43"/>
                    <a:pt x="11" y="44"/>
                  </a:cubicBezTo>
                  <a:cubicBezTo>
                    <a:pt x="8" y="45"/>
                    <a:pt x="6" y="46"/>
                    <a:pt x="4" y="48"/>
                  </a:cubicBezTo>
                  <a:lnTo>
                    <a:pt x="3" y="48"/>
                  </a:lnTo>
                  <a:close/>
                  <a:moveTo>
                    <a:pt x="2" y="46"/>
                  </a:moveTo>
                  <a:cubicBezTo>
                    <a:pt x="2" y="47"/>
                    <a:pt x="2" y="47"/>
                    <a:pt x="2" y="47"/>
                  </a:cubicBezTo>
                  <a:cubicBezTo>
                    <a:pt x="3" y="47"/>
                    <a:pt x="3" y="47"/>
                    <a:pt x="3" y="47"/>
                  </a:cubicBezTo>
                  <a:cubicBezTo>
                    <a:pt x="3" y="47"/>
                    <a:pt x="3" y="47"/>
                    <a:pt x="3" y="47"/>
                  </a:cubicBezTo>
                  <a:cubicBezTo>
                    <a:pt x="5" y="45"/>
                    <a:pt x="8" y="44"/>
                    <a:pt x="10" y="43"/>
                  </a:cubicBezTo>
                  <a:cubicBezTo>
                    <a:pt x="11" y="42"/>
                    <a:pt x="11" y="42"/>
                    <a:pt x="12" y="42"/>
                  </a:cubicBezTo>
                  <a:cubicBezTo>
                    <a:pt x="16" y="40"/>
                    <a:pt x="20" y="37"/>
                    <a:pt x="24" y="35"/>
                  </a:cubicBezTo>
                  <a:cubicBezTo>
                    <a:pt x="26" y="34"/>
                    <a:pt x="27" y="33"/>
                    <a:pt x="29" y="32"/>
                  </a:cubicBezTo>
                  <a:cubicBezTo>
                    <a:pt x="30" y="32"/>
                    <a:pt x="32" y="31"/>
                    <a:pt x="33" y="30"/>
                  </a:cubicBezTo>
                  <a:cubicBezTo>
                    <a:pt x="36" y="29"/>
                    <a:pt x="40" y="27"/>
                    <a:pt x="43" y="25"/>
                  </a:cubicBezTo>
                  <a:cubicBezTo>
                    <a:pt x="46" y="23"/>
                    <a:pt x="50" y="21"/>
                    <a:pt x="53" y="19"/>
                  </a:cubicBezTo>
                  <a:cubicBezTo>
                    <a:pt x="55" y="18"/>
                    <a:pt x="57" y="17"/>
                    <a:pt x="59" y="16"/>
                  </a:cubicBezTo>
                  <a:cubicBezTo>
                    <a:pt x="68" y="11"/>
                    <a:pt x="77" y="7"/>
                    <a:pt x="84" y="3"/>
                  </a:cubicBezTo>
                  <a:cubicBezTo>
                    <a:pt x="85" y="2"/>
                    <a:pt x="87" y="2"/>
                    <a:pt x="88" y="3"/>
                  </a:cubicBezTo>
                  <a:cubicBezTo>
                    <a:pt x="89" y="4"/>
                    <a:pt x="91" y="5"/>
                    <a:pt x="93" y="6"/>
                  </a:cubicBezTo>
                  <a:cubicBezTo>
                    <a:pt x="93" y="6"/>
                    <a:pt x="94" y="7"/>
                    <a:pt x="95" y="7"/>
                  </a:cubicBezTo>
                  <a:cubicBezTo>
                    <a:pt x="98" y="9"/>
                    <a:pt x="98" y="9"/>
                    <a:pt x="98" y="9"/>
                  </a:cubicBezTo>
                  <a:cubicBezTo>
                    <a:pt x="103" y="11"/>
                    <a:pt x="109" y="14"/>
                    <a:pt x="114" y="17"/>
                  </a:cubicBezTo>
                  <a:cubicBezTo>
                    <a:pt x="115" y="17"/>
                    <a:pt x="115" y="17"/>
                    <a:pt x="115" y="17"/>
                  </a:cubicBezTo>
                  <a:cubicBezTo>
                    <a:pt x="107" y="13"/>
                    <a:pt x="107" y="13"/>
                    <a:pt x="107" y="13"/>
                  </a:cubicBezTo>
                  <a:cubicBezTo>
                    <a:pt x="100" y="9"/>
                    <a:pt x="93" y="6"/>
                    <a:pt x="86" y="2"/>
                  </a:cubicBezTo>
                  <a:cubicBezTo>
                    <a:pt x="85" y="1"/>
                    <a:pt x="85" y="1"/>
                    <a:pt x="84" y="2"/>
                  </a:cubicBezTo>
                  <a:cubicBezTo>
                    <a:pt x="66" y="12"/>
                    <a:pt x="49" y="21"/>
                    <a:pt x="31" y="31"/>
                  </a:cubicBezTo>
                  <a:cubicBezTo>
                    <a:pt x="16" y="39"/>
                    <a:pt x="16" y="39"/>
                    <a:pt x="16" y="39"/>
                  </a:cubicBezTo>
                  <a:cubicBezTo>
                    <a:pt x="11" y="41"/>
                    <a:pt x="7" y="44"/>
                    <a:pt x="2" y="46"/>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1" name="Freeform 259">
              <a:extLst>
                <a:ext uri="{FF2B5EF4-FFF2-40B4-BE49-F238E27FC236}">
                  <a16:creationId xmlns:a16="http://schemas.microsoft.com/office/drawing/2014/main" id="{EA22AFE5-FEB2-4C22-BB96-A22C92725477}"/>
                </a:ext>
              </a:extLst>
            </p:cNvPr>
            <p:cNvSpPr>
              <a:spLocks/>
            </p:cNvSpPr>
            <p:nvPr/>
          </p:nvSpPr>
          <p:spPr bwMode="auto">
            <a:xfrm>
              <a:off x="3549650" y="1835151"/>
              <a:ext cx="22225" cy="28575"/>
            </a:xfrm>
            <a:custGeom>
              <a:avLst/>
              <a:gdLst>
                <a:gd name="T0" fmla="*/ 1 w 7"/>
                <a:gd name="T1" fmla="*/ 0 h 9"/>
                <a:gd name="T2" fmla="*/ 7 w 7"/>
                <a:gd name="T3" fmla="*/ 3 h 9"/>
                <a:gd name="T4" fmla="*/ 7 w 7"/>
                <a:gd name="T5" fmla="*/ 5 h 9"/>
                <a:gd name="T6" fmla="*/ 7 w 7"/>
                <a:gd name="T7" fmla="*/ 9 h 9"/>
                <a:gd name="T8" fmla="*/ 5 w 7"/>
                <a:gd name="T9" fmla="*/ 8 h 9"/>
                <a:gd name="T10" fmla="*/ 1 w 7"/>
                <a:gd name="T11" fmla="*/ 3 h 9"/>
                <a:gd name="T12" fmla="*/ 1 w 7"/>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1" y="0"/>
                  </a:moveTo>
                  <a:cubicBezTo>
                    <a:pt x="3" y="1"/>
                    <a:pt x="5" y="2"/>
                    <a:pt x="7" y="3"/>
                  </a:cubicBezTo>
                  <a:cubicBezTo>
                    <a:pt x="7" y="4"/>
                    <a:pt x="7" y="4"/>
                    <a:pt x="7" y="5"/>
                  </a:cubicBezTo>
                  <a:cubicBezTo>
                    <a:pt x="7" y="6"/>
                    <a:pt x="7" y="8"/>
                    <a:pt x="7" y="9"/>
                  </a:cubicBezTo>
                  <a:cubicBezTo>
                    <a:pt x="6" y="9"/>
                    <a:pt x="5" y="9"/>
                    <a:pt x="5" y="8"/>
                  </a:cubicBezTo>
                  <a:cubicBezTo>
                    <a:pt x="2" y="7"/>
                    <a:pt x="0" y="6"/>
                    <a:pt x="1" y="3"/>
                  </a:cubicBezTo>
                  <a:cubicBezTo>
                    <a:pt x="1" y="2"/>
                    <a:pt x="1" y="1"/>
                    <a:pt x="1" y="0"/>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2" name="Freeform 260">
              <a:extLst>
                <a:ext uri="{FF2B5EF4-FFF2-40B4-BE49-F238E27FC236}">
                  <a16:creationId xmlns:a16="http://schemas.microsoft.com/office/drawing/2014/main" id="{F640C088-3938-4CC2-AC03-0732FF6E8FB9}"/>
                </a:ext>
              </a:extLst>
            </p:cNvPr>
            <p:cNvSpPr>
              <a:spLocks noEditPoints="1"/>
            </p:cNvSpPr>
            <p:nvPr/>
          </p:nvSpPr>
          <p:spPr bwMode="auto">
            <a:xfrm>
              <a:off x="3546475" y="1831976"/>
              <a:ext cx="28575" cy="34925"/>
            </a:xfrm>
            <a:custGeom>
              <a:avLst/>
              <a:gdLst>
                <a:gd name="T0" fmla="*/ 8 w 9"/>
                <a:gd name="T1" fmla="*/ 11 h 11"/>
                <a:gd name="T2" fmla="*/ 6 w 9"/>
                <a:gd name="T3" fmla="*/ 10 h 11"/>
                <a:gd name="T4" fmla="*/ 5 w 9"/>
                <a:gd name="T5" fmla="*/ 10 h 11"/>
                <a:gd name="T6" fmla="*/ 1 w 9"/>
                <a:gd name="T7" fmla="*/ 4 h 11"/>
                <a:gd name="T8" fmla="*/ 1 w 9"/>
                <a:gd name="T9" fmla="*/ 2 h 11"/>
                <a:gd name="T10" fmla="*/ 1 w 9"/>
                <a:gd name="T11" fmla="*/ 1 h 11"/>
                <a:gd name="T12" fmla="*/ 1 w 9"/>
                <a:gd name="T13" fmla="*/ 0 h 11"/>
                <a:gd name="T14" fmla="*/ 2 w 9"/>
                <a:gd name="T15" fmla="*/ 1 h 11"/>
                <a:gd name="T16" fmla="*/ 6 w 9"/>
                <a:gd name="T17" fmla="*/ 3 h 11"/>
                <a:gd name="T18" fmla="*/ 8 w 9"/>
                <a:gd name="T19" fmla="*/ 4 h 11"/>
                <a:gd name="T20" fmla="*/ 9 w 9"/>
                <a:gd name="T21" fmla="*/ 6 h 11"/>
                <a:gd name="T22" fmla="*/ 9 w 9"/>
                <a:gd name="T23" fmla="*/ 9 h 11"/>
                <a:gd name="T24" fmla="*/ 9 w 9"/>
                <a:gd name="T25" fmla="*/ 11 h 11"/>
                <a:gd name="T26" fmla="*/ 8 w 9"/>
                <a:gd name="T27" fmla="*/ 11 h 11"/>
                <a:gd name="T28" fmla="*/ 2 w 9"/>
                <a:gd name="T29" fmla="*/ 2 h 11"/>
                <a:gd name="T30" fmla="*/ 2 w 9"/>
                <a:gd name="T31" fmla="*/ 4 h 11"/>
                <a:gd name="T32" fmla="*/ 6 w 9"/>
                <a:gd name="T33" fmla="*/ 9 h 11"/>
                <a:gd name="T34" fmla="*/ 7 w 9"/>
                <a:gd name="T35" fmla="*/ 9 h 11"/>
                <a:gd name="T36" fmla="*/ 7 w 9"/>
                <a:gd name="T37" fmla="*/ 10 h 11"/>
                <a:gd name="T38" fmla="*/ 8 w 9"/>
                <a:gd name="T39" fmla="*/ 9 h 11"/>
                <a:gd name="T40" fmla="*/ 8 w 9"/>
                <a:gd name="T41" fmla="*/ 6 h 11"/>
                <a:gd name="T42" fmla="*/ 7 w 9"/>
                <a:gd name="T43" fmla="*/ 5 h 11"/>
                <a:gd name="T44" fmla="*/ 6 w 9"/>
                <a:gd name="T45" fmla="*/ 4 h 11"/>
                <a:gd name="T46" fmla="*/ 2 w 9"/>
                <a:gd name="T4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 h="11">
                  <a:moveTo>
                    <a:pt x="8" y="11"/>
                  </a:moveTo>
                  <a:cubicBezTo>
                    <a:pt x="7" y="11"/>
                    <a:pt x="7" y="11"/>
                    <a:pt x="6" y="10"/>
                  </a:cubicBezTo>
                  <a:cubicBezTo>
                    <a:pt x="5" y="10"/>
                    <a:pt x="5" y="10"/>
                    <a:pt x="5" y="10"/>
                  </a:cubicBezTo>
                  <a:cubicBezTo>
                    <a:pt x="3" y="9"/>
                    <a:pt x="0" y="7"/>
                    <a:pt x="1" y="4"/>
                  </a:cubicBezTo>
                  <a:cubicBezTo>
                    <a:pt x="1" y="3"/>
                    <a:pt x="1" y="3"/>
                    <a:pt x="1" y="2"/>
                  </a:cubicBezTo>
                  <a:cubicBezTo>
                    <a:pt x="1" y="1"/>
                    <a:pt x="1" y="1"/>
                    <a:pt x="1" y="1"/>
                  </a:cubicBezTo>
                  <a:cubicBezTo>
                    <a:pt x="1" y="0"/>
                    <a:pt x="1" y="0"/>
                    <a:pt x="1" y="0"/>
                  </a:cubicBezTo>
                  <a:cubicBezTo>
                    <a:pt x="2" y="1"/>
                    <a:pt x="2" y="1"/>
                    <a:pt x="2" y="1"/>
                  </a:cubicBezTo>
                  <a:cubicBezTo>
                    <a:pt x="4" y="1"/>
                    <a:pt x="5" y="2"/>
                    <a:pt x="6" y="3"/>
                  </a:cubicBezTo>
                  <a:cubicBezTo>
                    <a:pt x="7" y="3"/>
                    <a:pt x="7" y="3"/>
                    <a:pt x="8" y="4"/>
                  </a:cubicBezTo>
                  <a:cubicBezTo>
                    <a:pt x="9" y="4"/>
                    <a:pt x="9" y="5"/>
                    <a:pt x="9" y="6"/>
                  </a:cubicBezTo>
                  <a:cubicBezTo>
                    <a:pt x="9" y="7"/>
                    <a:pt x="9" y="8"/>
                    <a:pt x="9" y="9"/>
                  </a:cubicBezTo>
                  <a:cubicBezTo>
                    <a:pt x="9" y="11"/>
                    <a:pt x="9" y="11"/>
                    <a:pt x="9" y="11"/>
                  </a:cubicBezTo>
                  <a:cubicBezTo>
                    <a:pt x="8" y="11"/>
                    <a:pt x="8" y="11"/>
                    <a:pt x="8" y="11"/>
                  </a:cubicBezTo>
                  <a:close/>
                  <a:moveTo>
                    <a:pt x="2" y="2"/>
                  </a:moveTo>
                  <a:cubicBezTo>
                    <a:pt x="2" y="3"/>
                    <a:pt x="2" y="3"/>
                    <a:pt x="2" y="4"/>
                  </a:cubicBezTo>
                  <a:cubicBezTo>
                    <a:pt x="2" y="6"/>
                    <a:pt x="3" y="7"/>
                    <a:pt x="6" y="9"/>
                  </a:cubicBezTo>
                  <a:cubicBezTo>
                    <a:pt x="7" y="9"/>
                    <a:pt x="7" y="9"/>
                    <a:pt x="7" y="9"/>
                  </a:cubicBezTo>
                  <a:cubicBezTo>
                    <a:pt x="7" y="10"/>
                    <a:pt x="7" y="10"/>
                    <a:pt x="7" y="10"/>
                  </a:cubicBezTo>
                  <a:cubicBezTo>
                    <a:pt x="8" y="9"/>
                    <a:pt x="8" y="9"/>
                    <a:pt x="8" y="9"/>
                  </a:cubicBezTo>
                  <a:cubicBezTo>
                    <a:pt x="8" y="8"/>
                    <a:pt x="8" y="7"/>
                    <a:pt x="8" y="6"/>
                  </a:cubicBezTo>
                  <a:cubicBezTo>
                    <a:pt x="8" y="5"/>
                    <a:pt x="8" y="5"/>
                    <a:pt x="7" y="5"/>
                  </a:cubicBezTo>
                  <a:cubicBezTo>
                    <a:pt x="7" y="5"/>
                    <a:pt x="6" y="4"/>
                    <a:pt x="6" y="4"/>
                  </a:cubicBezTo>
                  <a:cubicBezTo>
                    <a:pt x="5" y="3"/>
                    <a:pt x="4" y="3"/>
                    <a:pt x="2"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3" name="Freeform 261">
              <a:extLst>
                <a:ext uri="{FF2B5EF4-FFF2-40B4-BE49-F238E27FC236}">
                  <a16:creationId xmlns:a16="http://schemas.microsoft.com/office/drawing/2014/main" id="{97D07F1E-2968-498F-BA9D-6F87885D2D28}"/>
                </a:ext>
              </a:extLst>
            </p:cNvPr>
            <p:cNvSpPr>
              <a:spLocks/>
            </p:cNvSpPr>
            <p:nvPr/>
          </p:nvSpPr>
          <p:spPr bwMode="auto">
            <a:xfrm>
              <a:off x="3822700" y="1854201"/>
              <a:ext cx="22225" cy="15875"/>
            </a:xfrm>
            <a:custGeom>
              <a:avLst/>
              <a:gdLst>
                <a:gd name="T0" fmla="*/ 1 w 7"/>
                <a:gd name="T1" fmla="*/ 1 h 5"/>
                <a:gd name="T2" fmla="*/ 7 w 7"/>
                <a:gd name="T3" fmla="*/ 2 h 5"/>
                <a:gd name="T4" fmla="*/ 2 w 7"/>
                <a:gd name="T5" fmla="*/ 5 h 5"/>
                <a:gd name="T6" fmla="*/ 0 w 7"/>
                <a:gd name="T7" fmla="*/ 2 h 5"/>
                <a:gd name="T8" fmla="*/ 1 w 7"/>
                <a:gd name="T9" fmla="*/ 1 h 5"/>
              </a:gdLst>
              <a:ahLst/>
              <a:cxnLst>
                <a:cxn ang="0">
                  <a:pos x="T0" y="T1"/>
                </a:cxn>
                <a:cxn ang="0">
                  <a:pos x="T2" y="T3"/>
                </a:cxn>
                <a:cxn ang="0">
                  <a:pos x="T4" y="T5"/>
                </a:cxn>
                <a:cxn ang="0">
                  <a:pos x="T6" y="T7"/>
                </a:cxn>
                <a:cxn ang="0">
                  <a:pos x="T8" y="T9"/>
                </a:cxn>
              </a:cxnLst>
              <a:rect l="0" t="0" r="r" b="b"/>
              <a:pathLst>
                <a:path w="7" h="5">
                  <a:moveTo>
                    <a:pt x="1" y="1"/>
                  </a:moveTo>
                  <a:cubicBezTo>
                    <a:pt x="3" y="0"/>
                    <a:pt x="6" y="0"/>
                    <a:pt x="7" y="2"/>
                  </a:cubicBezTo>
                  <a:cubicBezTo>
                    <a:pt x="7" y="5"/>
                    <a:pt x="5" y="5"/>
                    <a:pt x="2" y="5"/>
                  </a:cubicBezTo>
                  <a:cubicBezTo>
                    <a:pt x="1" y="4"/>
                    <a:pt x="0" y="4"/>
                    <a:pt x="0" y="2"/>
                  </a:cubicBezTo>
                  <a:cubicBezTo>
                    <a:pt x="0" y="2"/>
                    <a:pt x="1" y="1"/>
                    <a:pt x="1"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4" name="Freeform 262">
              <a:extLst>
                <a:ext uri="{FF2B5EF4-FFF2-40B4-BE49-F238E27FC236}">
                  <a16:creationId xmlns:a16="http://schemas.microsoft.com/office/drawing/2014/main" id="{EB2E69E6-EC71-4E54-B744-B47E3F9AA388}"/>
                </a:ext>
              </a:extLst>
            </p:cNvPr>
            <p:cNvSpPr>
              <a:spLocks noEditPoints="1"/>
            </p:cNvSpPr>
            <p:nvPr/>
          </p:nvSpPr>
          <p:spPr bwMode="auto">
            <a:xfrm>
              <a:off x="3819525" y="1851026"/>
              <a:ext cx="28575" cy="22225"/>
            </a:xfrm>
            <a:custGeom>
              <a:avLst/>
              <a:gdLst>
                <a:gd name="T0" fmla="*/ 5 w 9"/>
                <a:gd name="T1" fmla="*/ 7 h 7"/>
                <a:gd name="T2" fmla="*/ 3 w 9"/>
                <a:gd name="T3" fmla="*/ 6 h 7"/>
                <a:gd name="T4" fmla="*/ 3 w 9"/>
                <a:gd name="T5" fmla="*/ 6 h 7"/>
                <a:gd name="T6" fmla="*/ 0 w 9"/>
                <a:gd name="T7" fmla="*/ 3 h 7"/>
                <a:gd name="T8" fmla="*/ 0 w 9"/>
                <a:gd name="T9" fmla="*/ 3 h 7"/>
                <a:gd name="T10" fmla="*/ 2 w 9"/>
                <a:gd name="T11" fmla="*/ 2 h 7"/>
                <a:gd name="T12" fmla="*/ 9 w 9"/>
                <a:gd name="T13" fmla="*/ 3 h 7"/>
                <a:gd name="T14" fmla="*/ 9 w 9"/>
                <a:gd name="T15" fmla="*/ 3 h 7"/>
                <a:gd name="T16" fmla="*/ 9 w 9"/>
                <a:gd name="T17" fmla="*/ 3 h 7"/>
                <a:gd name="T18" fmla="*/ 5 w 9"/>
                <a:gd name="T19" fmla="*/ 7 h 7"/>
                <a:gd name="T20" fmla="*/ 3 w 9"/>
                <a:gd name="T21" fmla="*/ 5 h 7"/>
                <a:gd name="T22" fmla="*/ 8 w 9"/>
                <a:gd name="T23" fmla="*/ 3 h 7"/>
                <a:gd name="T24" fmla="*/ 2 w 9"/>
                <a:gd name="T25" fmla="*/ 3 h 7"/>
                <a:gd name="T26" fmla="*/ 1 w 9"/>
                <a:gd name="T27" fmla="*/ 3 h 7"/>
                <a:gd name="T28" fmla="*/ 3 w 9"/>
                <a:gd name="T2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7">
                  <a:moveTo>
                    <a:pt x="5" y="7"/>
                  </a:moveTo>
                  <a:cubicBezTo>
                    <a:pt x="4" y="7"/>
                    <a:pt x="4" y="6"/>
                    <a:pt x="3" y="6"/>
                  </a:cubicBezTo>
                  <a:cubicBezTo>
                    <a:pt x="3" y="6"/>
                    <a:pt x="3" y="6"/>
                    <a:pt x="3" y="6"/>
                  </a:cubicBezTo>
                  <a:cubicBezTo>
                    <a:pt x="2" y="6"/>
                    <a:pt x="0" y="5"/>
                    <a:pt x="0" y="3"/>
                  </a:cubicBezTo>
                  <a:cubicBezTo>
                    <a:pt x="0" y="3"/>
                    <a:pt x="0" y="3"/>
                    <a:pt x="0" y="3"/>
                  </a:cubicBezTo>
                  <a:cubicBezTo>
                    <a:pt x="2" y="2"/>
                    <a:pt x="2" y="2"/>
                    <a:pt x="2" y="2"/>
                  </a:cubicBezTo>
                  <a:cubicBezTo>
                    <a:pt x="4" y="1"/>
                    <a:pt x="7" y="0"/>
                    <a:pt x="9" y="3"/>
                  </a:cubicBezTo>
                  <a:cubicBezTo>
                    <a:pt x="9" y="3"/>
                    <a:pt x="9" y="3"/>
                    <a:pt x="9" y="3"/>
                  </a:cubicBezTo>
                  <a:cubicBezTo>
                    <a:pt x="9" y="3"/>
                    <a:pt x="9" y="3"/>
                    <a:pt x="9" y="3"/>
                  </a:cubicBezTo>
                  <a:cubicBezTo>
                    <a:pt x="8" y="6"/>
                    <a:pt x="7" y="7"/>
                    <a:pt x="5" y="7"/>
                  </a:cubicBezTo>
                  <a:close/>
                  <a:moveTo>
                    <a:pt x="3" y="5"/>
                  </a:moveTo>
                  <a:cubicBezTo>
                    <a:pt x="6" y="6"/>
                    <a:pt x="7" y="5"/>
                    <a:pt x="8" y="3"/>
                  </a:cubicBezTo>
                  <a:cubicBezTo>
                    <a:pt x="6" y="2"/>
                    <a:pt x="5" y="2"/>
                    <a:pt x="2" y="3"/>
                  </a:cubicBezTo>
                  <a:cubicBezTo>
                    <a:pt x="1" y="3"/>
                    <a:pt x="1" y="3"/>
                    <a:pt x="1" y="3"/>
                  </a:cubicBezTo>
                  <a:cubicBezTo>
                    <a:pt x="1" y="4"/>
                    <a:pt x="2" y="5"/>
                    <a:pt x="3" y="5"/>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5" name="Freeform 263">
              <a:extLst>
                <a:ext uri="{FF2B5EF4-FFF2-40B4-BE49-F238E27FC236}">
                  <a16:creationId xmlns:a16="http://schemas.microsoft.com/office/drawing/2014/main" id="{A1191B4D-8945-4037-9448-CC30380B0180}"/>
                </a:ext>
              </a:extLst>
            </p:cNvPr>
            <p:cNvSpPr>
              <a:spLocks/>
            </p:cNvSpPr>
            <p:nvPr/>
          </p:nvSpPr>
          <p:spPr bwMode="auto">
            <a:xfrm>
              <a:off x="3546475" y="1831976"/>
              <a:ext cx="25400" cy="38100"/>
            </a:xfrm>
            <a:custGeom>
              <a:avLst/>
              <a:gdLst>
                <a:gd name="T0" fmla="*/ 2 w 8"/>
                <a:gd name="T1" fmla="*/ 1 h 12"/>
                <a:gd name="T2" fmla="*/ 2 w 8"/>
                <a:gd name="T3" fmla="*/ 4 h 12"/>
                <a:gd name="T4" fmla="*/ 6 w 8"/>
                <a:gd name="T5" fmla="*/ 9 h 12"/>
                <a:gd name="T6" fmla="*/ 8 w 8"/>
                <a:gd name="T7" fmla="*/ 10 h 12"/>
                <a:gd name="T8" fmla="*/ 7 w 8"/>
                <a:gd name="T9" fmla="*/ 11 h 12"/>
                <a:gd name="T10" fmla="*/ 1 w 8"/>
                <a:gd name="T11" fmla="*/ 8 h 12"/>
                <a:gd name="T12" fmla="*/ 0 w 8"/>
                <a:gd name="T13" fmla="*/ 7 h 12"/>
                <a:gd name="T14" fmla="*/ 1 w 8"/>
                <a:gd name="T15" fmla="*/ 2 h 12"/>
                <a:gd name="T16" fmla="*/ 2 w 8"/>
                <a:gd name="T17" fmla="*/ 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2">
                  <a:moveTo>
                    <a:pt x="2" y="1"/>
                  </a:moveTo>
                  <a:cubicBezTo>
                    <a:pt x="2" y="2"/>
                    <a:pt x="2" y="3"/>
                    <a:pt x="2" y="4"/>
                  </a:cubicBezTo>
                  <a:cubicBezTo>
                    <a:pt x="1" y="7"/>
                    <a:pt x="3" y="8"/>
                    <a:pt x="6" y="9"/>
                  </a:cubicBezTo>
                  <a:cubicBezTo>
                    <a:pt x="6" y="10"/>
                    <a:pt x="7" y="10"/>
                    <a:pt x="8" y="10"/>
                  </a:cubicBezTo>
                  <a:cubicBezTo>
                    <a:pt x="8" y="11"/>
                    <a:pt x="8" y="12"/>
                    <a:pt x="7" y="11"/>
                  </a:cubicBezTo>
                  <a:cubicBezTo>
                    <a:pt x="5" y="10"/>
                    <a:pt x="3" y="9"/>
                    <a:pt x="1" y="8"/>
                  </a:cubicBezTo>
                  <a:cubicBezTo>
                    <a:pt x="1" y="8"/>
                    <a:pt x="0" y="7"/>
                    <a:pt x="0" y="7"/>
                  </a:cubicBezTo>
                  <a:cubicBezTo>
                    <a:pt x="0" y="5"/>
                    <a:pt x="0" y="3"/>
                    <a:pt x="1" y="2"/>
                  </a:cubicBezTo>
                  <a:cubicBezTo>
                    <a:pt x="1" y="0"/>
                    <a:pt x="1" y="1"/>
                    <a:pt x="2"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6" name="Freeform 264">
              <a:extLst>
                <a:ext uri="{FF2B5EF4-FFF2-40B4-BE49-F238E27FC236}">
                  <a16:creationId xmlns:a16="http://schemas.microsoft.com/office/drawing/2014/main" id="{7355951C-E4D7-4175-B4FB-6C77DDDD71D4}"/>
                </a:ext>
              </a:extLst>
            </p:cNvPr>
            <p:cNvSpPr>
              <a:spLocks noEditPoints="1"/>
            </p:cNvSpPr>
            <p:nvPr/>
          </p:nvSpPr>
          <p:spPr bwMode="auto">
            <a:xfrm>
              <a:off x="3546475" y="1831976"/>
              <a:ext cx="28575" cy="38100"/>
            </a:xfrm>
            <a:custGeom>
              <a:avLst/>
              <a:gdLst>
                <a:gd name="T0" fmla="*/ 8 w 9"/>
                <a:gd name="T1" fmla="*/ 12 h 12"/>
                <a:gd name="T2" fmla="*/ 7 w 9"/>
                <a:gd name="T3" fmla="*/ 12 h 12"/>
                <a:gd name="T4" fmla="*/ 3 w 9"/>
                <a:gd name="T5" fmla="*/ 10 h 12"/>
                <a:gd name="T6" fmla="*/ 1 w 9"/>
                <a:gd name="T7" fmla="*/ 8 h 12"/>
                <a:gd name="T8" fmla="*/ 0 w 9"/>
                <a:gd name="T9" fmla="*/ 7 h 12"/>
                <a:gd name="T10" fmla="*/ 0 w 9"/>
                <a:gd name="T11" fmla="*/ 5 h 12"/>
                <a:gd name="T12" fmla="*/ 0 w 9"/>
                <a:gd name="T13" fmla="*/ 2 h 12"/>
                <a:gd name="T14" fmla="*/ 1 w 9"/>
                <a:gd name="T15" fmla="*/ 0 h 12"/>
                <a:gd name="T16" fmla="*/ 2 w 9"/>
                <a:gd name="T17" fmla="*/ 1 h 12"/>
                <a:gd name="T18" fmla="*/ 2 w 9"/>
                <a:gd name="T19" fmla="*/ 1 h 12"/>
                <a:gd name="T20" fmla="*/ 2 w 9"/>
                <a:gd name="T21" fmla="*/ 1 h 12"/>
                <a:gd name="T22" fmla="*/ 2 w 9"/>
                <a:gd name="T23" fmla="*/ 2 h 12"/>
                <a:gd name="T24" fmla="*/ 2 w 9"/>
                <a:gd name="T25" fmla="*/ 4 h 12"/>
                <a:gd name="T26" fmla="*/ 6 w 9"/>
                <a:gd name="T27" fmla="*/ 9 h 12"/>
                <a:gd name="T28" fmla="*/ 7 w 9"/>
                <a:gd name="T29" fmla="*/ 9 h 12"/>
                <a:gd name="T30" fmla="*/ 8 w 9"/>
                <a:gd name="T31" fmla="*/ 10 h 12"/>
                <a:gd name="T32" fmla="*/ 9 w 9"/>
                <a:gd name="T33" fmla="*/ 10 h 12"/>
                <a:gd name="T34" fmla="*/ 9 w 9"/>
                <a:gd name="T35" fmla="*/ 10 h 12"/>
                <a:gd name="T36" fmla="*/ 9 w 9"/>
                <a:gd name="T37" fmla="*/ 11 h 12"/>
                <a:gd name="T38" fmla="*/ 8 w 9"/>
                <a:gd name="T39" fmla="*/ 12 h 12"/>
                <a:gd name="T40" fmla="*/ 1 w 9"/>
                <a:gd name="T41" fmla="*/ 7 h 12"/>
                <a:gd name="T42" fmla="*/ 1 w 9"/>
                <a:gd name="T43" fmla="*/ 7 h 12"/>
                <a:gd name="T44" fmla="*/ 1 w 9"/>
                <a:gd name="T45" fmla="*/ 7 h 12"/>
                <a:gd name="T46" fmla="*/ 2 w 9"/>
                <a:gd name="T47" fmla="*/ 7 h 12"/>
                <a:gd name="T48" fmla="*/ 1 w 9"/>
                <a:gd name="T4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9" h="12">
                  <a:moveTo>
                    <a:pt x="8" y="12"/>
                  </a:moveTo>
                  <a:cubicBezTo>
                    <a:pt x="7" y="12"/>
                    <a:pt x="7" y="12"/>
                    <a:pt x="7" y="12"/>
                  </a:cubicBezTo>
                  <a:cubicBezTo>
                    <a:pt x="6" y="11"/>
                    <a:pt x="4" y="10"/>
                    <a:pt x="3" y="10"/>
                  </a:cubicBezTo>
                  <a:cubicBezTo>
                    <a:pt x="2" y="9"/>
                    <a:pt x="2" y="9"/>
                    <a:pt x="1" y="8"/>
                  </a:cubicBezTo>
                  <a:cubicBezTo>
                    <a:pt x="0" y="8"/>
                    <a:pt x="0" y="7"/>
                    <a:pt x="0" y="7"/>
                  </a:cubicBezTo>
                  <a:cubicBezTo>
                    <a:pt x="0" y="6"/>
                    <a:pt x="0" y="5"/>
                    <a:pt x="0" y="5"/>
                  </a:cubicBezTo>
                  <a:cubicBezTo>
                    <a:pt x="0" y="4"/>
                    <a:pt x="0" y="3"/>
                    <a:pt x="0" y="2"/>
                  </a:cubicBezTo>
                  <a:cubicBezTo>
                    <a:pt x="0" y="1"/>
                    <a:pt x="0" y="0"/>
                    <a:pt x="1" y="0"/>
                  </a:cubicBezTo>
                  <a:cubicBezTo>
                    <a:pt x="1" y="0"/>
                    <a:pt x="2" y="1"/>
                    <a:pt x="2" y="1"/>
                  </a:cubicBezTo>
                  <a:cubicBezTo>
                    <a:pt x="2" y="1"/>
                    <a:pt x="2" y="1"/>
                    <a:pt x="2" y="1"/>
                  </a:cubicBezTo>
                  <a:cubicBezTo>
                    <a:pt x="2" y="1"/>
                    <a:pt x="2" y="1"/>
                    <a:pt x="2" y="1"/>
                  </a:cubicBezTo>
                  <a:cubicBezTo>
                    <a:pt x="2" y="2"/>
                    <a:pt x="2" y="2"/>
                    <a:pt x="2" y="2"/>
                  </a:cubicBezTo>
                  <a:cubicBezTo>
                    <a:pt x="2" y="3"/>
                    <a:pt x="3" y="3"/>
                    <a:pt x="2" y="4"/>
                  </a:cubicBezTo>
                  <a:cubicBezTo>
                    <a:pt x="2" y="6"/>
                    <a:pt x="3" y="7"/>
                    <a:pt x="6" y="9"/>
                  </a:cubicBezTo>
                  <a:cubicBezTo>
                    <a:pt x="7" y="9"/>
                    <a:pt x="7" y="9"/>
                    <a:pt x="7" y="9"/>
                  </a:cubicBezTo>
                  <a:cubicBezTo>
                    <a:pt x="7" y="9"/>
                    <a:pt x="8" y="10"/>
                    <a:pt x="8" y="10"/>
                  </a:cubicBezTo>
                  <a:cubicBezTo>
                    <a:pt x="9" y="10"/>
                    <a:pt x="9" y="10"/>
                    <a:pt x="9" y="10"/>
                  </a:cubicBezTo>
                  <a:cubicBezTo>
                    <a:pt x="9" y="10"/>
                    <a:pt x="9" y="10"/>
                    <a:pt x="9" y="10"/>
                  </a:cubicBezTo>
                  <a:cubicBezTo>
                    <a:pt x="9" y="11"/>
                    <a:pt x="9" y="11"/>
                    <a:pt x="9" y="11"/>
                  </a:cubicBezTo>
                  <a:cubicBezTo>
                    <a:pt x="9" y="11"/>
                    <a:pt x="9" y="12"/>
                    <a:pt x="8" y="12"/>
                  </a:cubicBezTo>
                  <a:close/>
                  <a:moveTo>
                    <a:pt x="1" y="7"/>
                  </a:moveTo>
                  <a:cubicBezTo>
                    <a:pt x="1" y="7"/>
                    <a:pt x="1" y="7"/>
                    <a:pt x="1" y="7"/>
                  </a:cubicBezTo>
                  <a:cubicBezTo>
                    <a:pt x="1" y="7"/>
                    <a:pt x="1" y="7"/>
                    <a:pt x="1" y="7"/>
                  </a:cubicBezTo>
                  <a:cubicBezTo>
                    <a:pt x="2" y="7"/>
                    <a:pt x="2" y="7"/>
                    <a:pt x="2" y="7"/>
                  </a:cubicBezTo>
                  <a:lnTo>
                    <a:pt x="1" y="7"/>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7" name="Rectangle 265">
              <a:extLst>
                <a:ext uri="{FF2B5EF4-FFF2-40B4-BE49-F238E27FC236}">
                  <a16:creationId xmlns:a16="http://schemas.microsoft.com/office/drawing/2014/main" id="{D17FDA94-87DF-43EF-A622-6B3CC8CE70D2}"/>
                </a:ext>
              </a:extLst>
            </p:cNvPr>
            <p:cNvSpPr>
              <a:spLocks noChangeArrowheads="1"/>
            </p:cNvSpPr>
            <p:nvPr/>
          </p:nvSpPr>
          <p:spPr bwMode="auto">
            <a:xfrm>
              <a:off x="3597275" y="1835151"/>
              <a:ext cx="1588" cy="1588"/>
            </a:xfrm>
            <a:prstGeom prst="rect">
              <a:avLst/>
            </a:prstGeom>
            <a:solidFill>
              <a:srgbClr val="BBBDB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8" name="Freeform 266">
              <a:extLst>
                <a:ext uri="{FF2B5EF4-FFF2-40B4-BE49-F238E27FC236}">
                  <a16:creationId xmlns:a16="http://schemas.microsoft.com/office/drawing/2014/main" id="{BF7F2DB5-CC4D-4DC3-A947-9ABDDA0B56B1}"/>
                </a:ext>
              </a:extLst>
            </p:cNvPr>
            <p:cNvSpPr>
              <a:spLocks/>
            </p:cNvSpPr>
            <p:nvPr/>
          </p:nvSpPr>
          <p:spPr bwMode="auto">
            <a:xfrm>
              <a:off x="3594100" y="1831976"/>
              <a:ext cx="3175" cy="3175"/>
            </a:xfrm>
            <a:custGeom>
              <a:avLst/>
              <a:gdLst>
                <a:gd name="T0" fmla="*/ 2 w 2"/>
                <a:gd name="T1" fmla="*/ 2 h 2"/>
                <a:gd name="T2" fmla="*/ 0 w 2"/>
                <a:gd name="T3" fmla="*/ 2 h 2"/>
                <a:gd name="T4" fmla="*/ 0 w 2"/>
                <a:gd name="T5" fmla="*/ 2 h 2"/>
                <a:gd name="T6" fmla="*/ 0 w 2"/>
                <a:gd name="T7" fmla="*/ 2 h 2"/>
                <a:gd name="T8" fmla="*/ 0 w 2"/>
                <a:gd name="T9" fmla="*/ 2 h 2"/>
                <a:gd name="T10" fmla="*/ 0 w 2"/>
                <a:gd name="T11" fmla="*/ 0 h 2"/>
                <a:gd name="T12" fmla="*/ 2 w 2"/>
                <a:gd name="T13" fmla="*/ 2 h 2"/>
                <a:gd name="T14" fmla="*/ 2 w 2"/>
                <a:gd name="T15" fmla="*/ 2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2" y="2"/>
                  </a:moveTo>
                  <a:lnTo>
                    <a:pt x="0" y="2"/>
                  </a:lnTo>
                  <a:lnTo>
                    <a:pt x="0" y="2"/>
                  </a:lnTo>
                  <a:lnTo>
                    <a:pt x="0" y="2"/>
                  </a:lnTo>
                  <a:lnTo>
                    <a:pt x="0" y="2"/>
                  </a:lnTo>
                  <a:lnTo>
                    <a:pt x="0" y="0"/>
                  </a:lnTo>
                  <a:lnTo>
                    <a:pt x="2" y="2"/>
                  </a:lnTo>
                  <a:lnTo>
                    <a:pt x="2" y="2"/>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99" name="Freeform 267">
              <a:extLst>
                <a:ext uri="{FF2B5EF4-FFF2-40B4-BE49-F238E27FC236}">
                  <a16:creationId xmlns:a16="http://schemas.microsoft.com/office/drawing/2014/main" id="{EFA9067E-50B8-4F17-8BA1-4DC7D57FF968}"/>
                </a:ext>
              </a:extLst>
            </p:cNvPr>
            <p:cNvSpPr>
              <a:spLocks/>
            </p:cNvSpPr>
            <p:nvPr/>
          </p:nvSpPr>
          <p:spPr bwMode="auto">
            <a:xfrm>
              <a:off x="3524250" y="2006601"/>
              <a:ext cx="25400" cy="15875"/>
            </a:xfrm>
            <a:custGeom>
              <a:avLst/>
              <a:gdLst>
                <a:gd name="T0" fmla="*/ 4 w 8"/>
                <a:gd name="T1" fmla="*/ 5 h 5"/>
                <a:gd name="T2" fmla="*/ 1 w 8"/>
                <a:gd name="T3" fmla="*/ 4 h 5"/>
                <a:gd name="T4" fmla="*/ 0 w 8"/>
                <a:gd name="T5" fmla="*/ 2 h 5"/>
                <a:gd name="T6" fmla="*/ 5 w 8"/>
                <a:gd name="T7" fmla="*/ 0 h 5"/>
                <a:gd name="T8" fmla="*/ 7 w 8"/>
                <a:gd name="T9" fmla="*/ 4 h 5"/>
                <a:gd name="T10" fmla="*/ 4 w 8"/>
                <a:gd name="T11" fmla="*/ 5 h 5"/>
              </a:gdLst>
              <a:ahLst/>
              <a:cxnLst>
                <a:cxn ang="0">
                  <a:pos x="T0" y="T1"/>
                </a:cxn>
                <a:cxn ang="0">
                  <a:pos x="T2" y="T3"/>
                </a:cxn>
                <a:cxn ang="0">
                  <a:pos x="T4" y="T5"/>
                </a:cxn>
                <a:cxn ang="0">
                  <a:pos x="T6" y="T7"/>
                </a:cxn>
                <a:cxn ang="0">
                  <a:pos x="T8" y="T9"/>
                </a:cxn>
                <a:cxn ang="0">
                  <a:pos x="T10" y="T11"/>
                </a:cxn>
              </a:cxnLst>
              <a:rect l="0" t="0" r="r" b="b"/>
              <a:pathLst>
                <a:path w="8" h="5">
                  <a:moveTo>
                    <a:pt x="4" y="5"/>
                  </a:moveTo>
                  <a:cubicBezTo>
                    <a:pt x="3" y="4"/>
                    <a:pt x="2" y="5"/>
                    <a:pt x="1" y="4"/>
                  </a:cubicBezTo>
                  <a:cubicBezTo>
                    <a:pt x="0" y="4"/>
                    <a:pt x="0" y="3"/>
                    <a:pt x="0" y="2"/>
                  </a:cubicBezTo>
                  <a:cubicBezTo>
                    <a:pt x="0" y="1"/>
                    <a:pt x="3" y="0"/>
                    <a:pt x="5" y="0"/>
                  </a:cubicBezTo>
                  <a:cubicBezTo>
                    <a:pt x="7" y="1"/>
                    <a:pt x="8" y="2"/>
                    <a:pt x="7" y="4"/>
                  </a:cubicBezTo>
                  <a:cubicBezTo>
                    <a:pt x="6" y="4"/>
                    <a:pt x="5" y="4"/>
                    <a:pt x="4" y="5"/>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0" name="Freeform 268">
              <a:extLst>
                <a:ext uri="{FF2B5EF4-FFF2-40B4-BE49-F238E27FC236}">
                  <a16:creationId xmlns:a16="http://schemas.microsoft.com/office/drawing/2014/main" id="{27A20AA0-FDC3-41EE-BD61-7531941A7D44}"/>
                </a:ext>
              </a:extLst>
            </p:cNvPr>
            <p:cNvSpPr>
              <a:spLocks noEditPoints="1"/>
            </p:cNvSpPr>
            <p:nvPr/>
          </p:nvSpPr>
          <p:spPr bwMode="auto">
            <a:xfrm>
              <a:off x="3521075" y="2003426"/>
              <a:ext cx="28575" cy="19050"/>
            </a:xfrm>
            <a:custGeom>
              <a:avLst/>
              <a:gdLst>
                <a:gd name="T0" fmla="*/ 3 w 9"/>
                <a:gd name="T1" fmla="*/ 6 h 6"/>
                <a:gd name="T2" fmla="*/ 1 w 9"/>
                <a:gd name="T3" fmla="*/ 6 h 6"/>
                <a:gd name="T4" fmla="*/ 0 w 9"/>
                <a:gd name="T5" fmla="*/ 3 h 6"/>
                <a:gd name="T6" fmla="*/ 2 w 9"/>
                <a:gd name="T7" fmla="*/ 1 h 6"/>
                <a:gd name="T8" fmla="*/ 6 w 9"/>
                <a:gd name="T9" fmla="*/ 1 h 6"/>
                <a:gd name="T10" fmla="*/ 9 w 9"/>
                <a:gd name="T11" fmla="*/ 2 h 6"/>
                <a:gd name="T12" fmla="*/ 9 w 9"/>
                <a:gd name="T13" fmla="*/ 5 h 6"/>
                <a:gd name="T14" fmla="*/ 8 w 9"/>
                <a:gd name="T15" fmla="*/ 5 h 6"/>
                <a:gd name="T16" fmla="*/ 5 w 9"/>
                <a:gd name="T17" fmla="*/ 6 h 6"/>
                <a:gd name="T18" fmla="*/ 5 w 9"/>
                <a:gd name="T19" fmla="*/ 6 h 6"/>
                <a:gd name="T20" fmla="*/ 4 w 9"/>
                <a:gd name="T21" fmla="*/ 6 h 6"/>
                <a:gd name="T22" fmla="*/ 3 w 9"/>
                <a:gd name="T23" fmla="*/ 6 h 6"/>
                <a:gd name="T24" fmla="*/ 5 w 9"/>
                <a:gd name="T25" fmla="*/ 2 h 6"/>
                <a:gd name="T26" fmla="*/ 3 w 9"/>
                <a:gd name="T27" fmla="*/ 2 h 6"/>
                <a:gd name="T28" fmla="*/ 2 w 9"/>
                <a:gd name="T29" fmla="*/ 3 h 6"/>
                <a:gd name="T30" fmla="*/ 2 w 9"/>
                <a:gd name="T31" fmla="*/ 5 h 6"/>
                <a:gd name="T32" fmla="*/ 4 w 9"/>
                <a:gd name="T33" fmla="*/ 5 h 6"/>
                <a:gd name="T34" fmla="*/ 5 w 9"/>
                <a:gd name="T35" fmla="*/ 5 h 6"/>
                <a:gd name="T36" fmla="*/ 7 w 9"/>
                <a:gd name="T37" fmla="*/ 4 h 6"/>
                <a:gd name="T38" fmla="*/ 8 w 9"/>
                <a:gd name="T39" fmla="*/ 3 h 6"/>
                <a:gd name="T40" fmla="*/ 6 w 9"/>
                <a:gd name="T41" fmla="*/ 2 h 6"/>
                <a:gd name="T42" fmla="*/ 5 w 9"/>
                <a:gd name="T43" fmla="*/ 2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 h="6">
                  <a:moveTo>
                    <a:pt x="3" y="6"/>
                  </a:moveTo>
                  <a:cubicBezTo>
                    <a:pt x="3" y="6"/>
                    <a:pt x="2" y="6"/>
                    <a:pt x="1" y="6"/>
                  </a:cubicBezTo>
                  <a:cubicBezTo>
                    <a:pt x="1" y="5"/>
                    <a:pt x="0" y="4"/>
                    <a:pt x="0" y="3"/>
                  </a:cubicBezTo>
                  <a:cubicBezTo>
                    <a:pt x="1" y="2"/>
                    <a:pt x="1" y="2"/>
                    <a:pt x="2" y="1"/>
                  </a:cubicBezTo>
                  <a:cubicBezTo>
                    <a:pt x="3" y="0"/>
                    <a:pt x="5" y="0"/>
                    <a:pt x="6" y="1"/>
                  </a:cubicBezTo>
                  <a:cubicBezTo>
                    <a:pt x="8" y="1"/>
                    <a:pt x="8" y="2"/>
                    <a:pt x="9" y="2"/>
                  </a:cubicBezTo>
                  <a:cubicBezTo>
                    <a:pt x="9" y="3"/>
                    <a:pt x="9" y="4"/>
                    <a:pt x="9" y="5"/>
                  </a:cubicBezTo>
                  <a:cubicBezTo>
                    <a:pt x="8" y="5"/>
                    <a:pt x="8" y="5"/>
                    <a:pt x="8" y="5"/>
                  </a:cubicBezTo>
                  <a:cubicBezTo>
                    <a:pt x="5" y="6"/>
                    <a:pt x="5" y="6"/>
                    <a:pt x="5" y="6"/>
                  </a:cubicBezTo>
                  <a:cubicBezTo>
                    <a:pt x="5" y="6"/>
                    <a:pt x="5" y="6"/>
                    <a:pt x="5" y="6"/>
                  </a:cubicBezTo>
                  <a:cubicBezTo>
                    <a:pt x="4" y="6"/>
                    <a:pt x="4" y="6"/>
                    <a:pt x="4" y="6"/>
                  </a:cubicBezTo>
                  <a:lnTo>
                    <a:pt x="3" y="6"/>
                  </a:lnTo>
                  <a:close/>
                  <a:moveTo>
                    <a:pt x="5" y="2"/>
                  </a:moveTo>
                  <a:cubicBezTo>
                    <a:pt x="4" y="2"/>
                    <a:pt x="3" y="2"/>
                    <a:pt x="3" y="2"/>
                  </a:cubicBezTo>
                  <a:cubicBezTo>
                    <a:pt x="2" y="3"/>
                    <a:pt x="2" y="3"/>
                    <a:pt x="2" y="3"/>
                  </a:cubicBezTo>
                  <a:cubicBezTo>
                    <a:pt x="2" y="4"/>
                    <a:pt x="2" y="4"/>
                    <a:pt x="2" y="5"/>
                  </a:cubicBezTo>
                  <a:cubicBezTo>
                    <a:pt x="3" y="5"/>
                    <a:pt x="3" y="5"/>
                    <a:pt x="4" y="5"/>
                  </a:cubicBezTo>
                  <a:cubicBezTo>
                    <a:pt x="4" y="5"/>
                    <a:pt x="5" y="5"/>
                    <a:pt x="5" y="5"/>
                  </a:cubicBezTo>
                  <a:cubicBezTo>
                    <a:pt x="7" y="4"/>
                    <a:pt x="7" y="4"/>
                    <a:pt x="7" y="4"/>
                  </a:cubicBezTo>
                  <a:cubicBezTo>
                    <a:pt x="8" y="4"/>
                    <a:pt x="8" y="3"/>
                    <a:pt x="8" y="3"/>
                  </a:cubicBezTo>
                  <a:cubicBezTo>
                    <a:pt x="7" y="3"/>
                    <a:pt x="7" y="2"/>
                    <a:pt x="6" y="2"/>
                  </a:cubicBezTo>
                  <a:cubicBezTo>
                    <a:pt x="6" y="2"/>
                    <a:pt x="5" y="2"/>
                    <a:pt x="5" y="2"/>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1" name="Freeform 269">
              <a:extLst>
                <a:ext uri="{FF2B5EF4-FFF2-40B4-BE49-F238E27FC236}">
                  <a16:creationId xmlns:a16="http://schemas.microsoft.com/office/drawing/2014/main" id="{A707773C-88FA-4C6C-A9AD-CC8E824A3692}"/>
                </a:ext>
              </a:extLst>
            </p:cNvPr>
            <p:cNvSpPr>
              <a:spLocks/>
            </p:cNvSpPr>
            <p:nvPr/>
          </p:nvSpPr>
          <p:spPr bwMode="auto">
            <a:xfrm>
              <a:off x="3343275" y="1920876"/>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2" name="Freeform 270">
              <a:extLst>
                <a:ext uri="{FF2B5EF4-FFF2-40B4-BE49-F238E27FC236}">
                  <a16:creationId xmlns:a16="http://schemas.microsoft.com/office/drawing/2014/main" id="{DBD48312-6B40-43F5-8296-8BE9E35B239D}"/>
                </a:ext>
              </a:extLst>
            </p:cNvPr>
            <p:cNvSpPr>
              <a:spLocks noEditPoints="1"/>
            </p:cNvSpPr>
            <p:nvPr/>
          </p:nvSpPr>
          <p:spPr bwMode="auto">
            <a:xfrm>
              <a:off x="3336925" y="19177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3" name="Freeform 271">
              <a:extLst>
                <a:ext uri="{FF2B5EF4-FFF2-40B4-BE49-F238E27FC236}">
                  <a16:creationId xmlns:a16="http://schemas.microsoft.com/office/drawing/2014/main" id="{6388C338-E569-4AFF-A8F1-DF6E4F02D9E6}"/>
                </a:ext>
              </a:extLst>
            </p:cNvPr>
            <p:cNvSpPr>
              <a:spLocks/>
            </p:cNvSpPr>
            <p:nvPr/>
          </p:nvSpPr>
          <p:spPr bwMode="auto">
            <a:xfrm>
              <a:off x="3343275" y="1920876"/>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4" name="Freeform 272">
              <a:extLst>
                <a:ext uri="{FF2B5EF4-FFF2-40B4-BE49-F238E27FC236}">
                  <a16:creationId xmlns:a16="http://schemas.microsoft.com/office/drawing/2014/main" id="{67663C5D-E638-43EB-8E94-6BC1F411AD5F}"/>
                </a:ext>
              </a:extLst>
            </p:cNvPr>
            <p:cNvSpPr>
              <a:spLocks noEditPoints="1"/>
            </p:cNvSpPr>
            <p:nvPr/>
          </p:nvSpPr>
          <p:spPr bwMode="auto">
            <a:xfrm>
              <a:off x="3336925" y="19177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5" name="Freeform 273">
              <a:extLst>
                <a:ext uri="{FF2B5EF4-FFF2-40B4-BE49-F238E27FC236}">
                  <a16:creationId xmlns:a16="http://schemas.microsoft.com/office/drawing/2014/main" id="{7F015E69-A488-4833-8132-3C0D32F0E256}"/>
                </a:ext>
              </a:extLst>
            </p:cNvPr>
            <p:cNvSpPr>
              <a:spLocks/>
            </p:cNvSpPr>
            <p:nvPr/>
          </p:nvSpPr>
          <p:spPr bwMode="auto">
            <a:xfrm>
              <a:off x="3368675" y="1905001"/>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6" name="Freeform 274">
              <a:extLst>
                <a:ext uri="{FF2B5EF4-FFF2-40B4-BE49-F238E27FC236}">
                  <a16:creationId xmlns:a16="http://schemas.microsoft.com/office/drawing/2014/main" id="{97115B47-00CD-4F72-BFC0-3701D985466D}"/>
                </a:ext>
              </a:extLst>
            </p:cNvPr>
            <p:cNvSpPr>
              <a:spLocks noEditPoints="1"/>
            </p:cNvSpPr>
            <p:nvPr/>
          </p:nvSpPr>
          <p:spPr bwMode="auto">
            <a:xfrm>
              <a:off x="3365500" y="19018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7" name="Freeform 275">
              <a:extLst>
                <a:ext uri="{FF2B5EF4-FFF2-40B4-BE49-F238E27FC236}">
                  <a16:creationId xmlns:a16="http://schemas.microsoft.com/office/drawing/2014/main" id="{BE63B5F1-70A2-46D0-90BC-72DAD56F406F}"/>
                </a:ext>
              </a:extLst>
            </p:cNvPr>
            <p:cNvSpPr>
              <a:spLocks/>
            </p:cNvSpPr>
            <p:nvPr/>
          </p:nvSpPr>
          <p:spPr bwMode="auto">
            <a:xfrm>
              <a:off x="3368675" y="190500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8" name="Freeform 276">
              <a:extLst>
                <a:ext uri="{FF2B5EF4-FFF2-40B4-BE49-F238E27FC236}">
                  <a16:creationId xmlns:a16="http://schemas.microsoft.com/office/drawing/2014/main" id="{AA16D80F-DAF0-4E6C-BA09-B1A66AD72CC7}"/>
                </a:ext>
              </a:extLst>
            </p:cNvPr>
            <p:cNvSpPr>
              <a:spLocks noEditPoints="1"/>
            </p:cNvSpPr>
            <p:nvPr/>
          </p:nvSpPr>
          <p:spPr bwMode="auto">
            <a:xfrm>
              <a:off x="3365500" y="19018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09" name="Freeform 277">
              <a:extLst>
                <a:ext uri="{FF2B5EF4-FFF2-40B4-BE49-F238E27FC236}">
                  <a16:creationId xmlns:a16="http://schemas.microsoft.com/office/drawing/2014/main" id="{92ED6B04-25CB-4471-AE30-F06E30616C78}"/>
                </a:ext>
              </a:extLst>
            </p:cNvPr>
            <p:cNvSpPr>
              <a:spLocks/>
            </p:cNvSpPr>
            <p:nvPr/>
          </p:nvSpPr>
          <p:spPr bwMode="auto">
            <a:xfrm>
              <a:off x="3397250" y="188912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0" name="Freeform 278">
              <a:extLst>
                <a:ext uri="{FF2B5EF4-FFF2-40B4-BE49-F238E27FC236}">
                  <a16:creationId xmlns:a16="http://schemas.microsoft.com/office/drawing/2014/main" id="{6A96E7B6-FD94-48CB-AED5-6E7122ABD49F}"/>
                </a:ext>
              </a:extLst>
            </p:cNvPr>
            <p:cNvSpPr>
              <a:spLocks noEditPoints="1"/>
            </p:cNvSpPr>
            <p:nvPr/>
          </p:nvSpPr>
          <p:spPr bwMode="auto">
            <a:xfrm>
              <a:off x="3394075" y="1885951"/>
              <a:ext cx="53975" cy="28575"/>
            </a:xfrm>
            <a:custGeom>
              <a:avLst/>
              <a:gdLst>
                <a:gd name="T0" fmla="*/ 16 w 34"/>
                <a:gd name="T1" fmla="*/ 18 h 18"/>
                <a:gd name="T2" fmla="*/ 0 w 34"/>
                <a:gd name="T3" fmla="*/ 10 h 18"/>
                <a:gd name="T4" fmla="*/ 18 w 34"/>
                <a:gd name="T5" fmla="*/ 0 h 18"/>
                <a:gd name="T6" fmla="*/ 34 w 34"/>
                <a:gd name="T7" fmla="*/ 10 h 18"/>
                <a:gd name="T8" fmla="*/ 16 w 34"/>
                <a:gd name="T9" fmla="*/ 18 h 18"/>
                <a:gd name="T10" fmla="*/ 6 w 34"/>
                <a:gd name="T11" fmla="*/ 10 h 18"/>
                <a:gd name="T12" fmla="*/ 16 w 34"/>
                <a:gd name="T13" fmla="*/ 16 h 18"/>
                <a:gd name="T14" fmla="*/ 28 w 34"/>
                <a:gd name="T15" fmla="*/ 10 h 18"/>
                <a:gd name="T16" fmla="*/ 18 w 34"/>
                <a:gd name="T17" fmla="*/ 4 h 18"/>
                <a:gd name="T18" fmla="*/ 6 w 34"/>
                <a:gd name="T19" fmla="*/ 1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10"/>
                  </a:lnTo>
                  <a:lnTo>
                    <a:pt x="16" y="18"/>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1" name="Freeform 279">
              <a:extLst>
                <a:ext uri="{FF2B5EF4-FFF2-40B4-BE49-F238E27FC236}">
                  <a16:creationId xmlns:a16="http://schemas.microsoft.com/office/drawing/2014/main" id="{D0242F86-AC82-460B-9079-E7F581C6026D}"/>
                </a:ext>
              </a:extLst>
            </p:cNvPr>
            <p:cNvSpPr>
              <a:spLocks/>
            </p:cNvSpPr>
            <p:nvPr/>
          </p:nvSpPr>
          <p:spPr bwMode="auto">
            <a:xfrm>
              <a:off x="3397250" y="1889126"/>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2" name="Freeform 280">
              <a:extLst>
                <a:ext uri="{FF2B5EF4-FFF2-40B4-BE49-F238E27FC236}">
                  <a16:creationId xmlns:a16="http://schemas.microsoft.com/office/drawing/2014/main" id="{01115980-53C6-4EA7-BA8A-A5E285718D37}"/>
                </a:ext>
              </a:extLst>
            </p:cNvPr>
            <p:cNvSpPr>
              <a:spLocks noEditPoints="1"/>
            </p:cNvSpPr>
            <p:nvPr/>
          </p:nvSpPr>
          <p:spPr bwMode="auto">
            <a:xfrm>
              <a:off x="3394075" y="188595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3" name="Freeform 281">
              <a:extLst>
                <a:ext uri="{FF2B5EF4-FFF2-40B4-BE49-F238E27FC236}">
                  <a16:creationId xmlns:a16="http://schemas.microsoft.com/office/drawing/2014/main" id="{D42DA3F5-C647-4595-8A72-1A3D3D3529F7}"/>
                </a:ext>
              </a:extLst>
            </p:cNvPr>
            <p:cNvSpPr>
              <a:spLocks/>
            </p:cNvSpPr>
            <p:nvPr/>
          </p:nvSpPr>
          <p:spPr bwMode="auto">
            <a:xfrm>
              <a:off x="3425825" y="1873251"/>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4" name="Freeform 282">
              <a:extLst>
                <a:ext uri="{FF2B5EF4-FFF2-40B4-BE49-F238E27FC236}">
                  <a16:creationId xmlns:a16="http://schemas.microsoft.com/office/drawing/2014/main" id="{E7C34090-39C5-4F5E-901F-24757651DDA6}"/>
                </a:ext>
              </a:extLst>
            </p:cNvPr>
            <p:cNvSpPr>
              <a:spLocks noEditPoints="1"/>
            </p:cNvSpPr>
            <p:nvPr/>
          </p:nvSpPr>
          <p:spPr bwMode="auto">
            <a:xfrm>
              <a:off x="3422650" y="18700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4 w 34"/>
                <a:gd name="T11" fmla="*/ 10 h 20"/>
                <a:gd name="T12" fmla="*/ 16 w 34"/>
                <a:gd name="T13" fmla="*/ 16 h 20"/>
                <a:gd name="T14" fmla="*/ 28 w 34"/>
                <a:gd name="T15" fmla="*/ 10 h 20"/>
                <a:gd name="T16" fmla="*/ 18 w 34"/>
                <a:gd name="T17" fmla="*/ 4 h 20"/>
                <a:gd name="T18" fmla="*/ 4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4" y="10"/>
                  </a:moveTo>
                  <a:lnTo>
                    <a:pt x="16" y="16"/>
                  </a:lnTo>
                  <a:lnTo>
                    <a:pt x="28" y="10"/>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5" name="Freeform 283">
              <a:extLst>
                <a:ext uri="{FF2B5EF4-FFF2-40B4-BE49-F238E27FC236}">
                  <a16:creationId xmlns:a16="http://schemas.microsoft.com/office/drawing/2014/main" id="{370DC80D-D150-48B0-A60B-9BD6204D94D3}"/>
                </a:ext>
              </a:extLst>
            </p:cNvPr>
            <p:cNvSpPr>
              <a:spLocks/>
            </p:cNvSpPr>
            <p:nvPr/>
          </p:nvSpPr>
          <p:spPr bwMode="auto">
            <a:xfrm>
              <a:off x="3425825" y="187325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6" name="Freeform 284">
              <a:extLst>
                <a:ext uri="{FF2B5EF4-FFF2-40B4-BE49-F238E27FC236}">
                  <a16:creationId xmlns:a16="http://schemas.microsoft.com/office/drawing/2014/main" id="{473156CF-2D48-454C-A58E-42A48981B2C1}"/>
                </a:ext>
              </a:extLst>
            </p:cNvPr>
            <p:cNvSpPr>
              <a:spLocks noEditPoints="1"/>
            </p:cNvSpPr>
            <p:nvPr/>
          </p:nvSpPr>
          <p:spPr bwMode="auto">
            <a:xfrm>
              <a:off x="3422650" y="18700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4 w 24"/>
                <a:gd name="T11" fmla="*/ 10 h 14"/>
                <a:gd name="T12" fmla="*/ 6 w 24"/>
                <a:gd name="T13" fmla="*/ 10 h 14"/>
                <a:gd name="T14" fmla="*/ 18 w 24"/>
                <a:gd name="T15" fmla="*/ 4 h 14"/>
                <a:gd name="T16" fmla="*/ 18 w 24"/>
                <a:gd name="T17" fmla="*/ 4 h 14"/>
                <a:gd name="T18" fmla="*/ 4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4" y="10"/>
                  </a:moveTo>
                  <a:lnTo>
                    <a:pt x="6" y="10"/>
                  </a:lnTo>
                  <a:lnTo>
                    <a:pt x="18" y="4"/>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7" name="Freeform 285">
              <a:extLst>
                <a:ext uri="{FF2B5EF4-FFF2-40B4-BE49-F238E27FC236}">
                  <a16:creationId xmlns:a16="http://schemas.microsoft.com/office/drawing/2014/main" id="{1A926595-730F-48E9-84D8-0A74CBDA1D90}"/>
                </a:ext>
              </a:extLst>
            </p:cNvPr>
            <p:cNvSpPr>
              <a:spLocks/>
            </p:cNvSpPr>
            <p:nvPr/>
          </p:nvSpPr>
          <p:spPr bwMode="auto">
            <a:xfrm>
              <a:off x="3454400" y="1857376"/>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8" name="Freeform 286">
              <a:extLst>
                <a:ext uri="{FF2B5EF4-FFF2-40B4-BE49-F238E27FC236}">
                  <a16:creationId xmlns:a16="http://schemas.microsoft.com/office/drawing/2014/main" id="{ED1032EA-C584-47D9-8079-13839130A1B4}"/>
                </a:ext>
              </a:extLst>
            </p:cNvPr>
            <p:cNvSpPr>
              <a:spLocks noEditPoints="1"/>
            </p:cNvSpPr>
            <p:nvPr/>
          </p:nvSpPr>
          <p:spPr bwMode="auto">
            <a:xfrm>
              <a:off x="3448050" y="18542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19" name="Freeform 287">
              <a:extLst>
                <a:ext uri="{FF2B5EF4-FFF2-40B4-BE49-F238E27FC236}">
                  <a16:creationId xmlns:a16="http://schemas.microsoft.com/office/drawing/2014/main" id="{2E0647A1-5BF2-4518-89DD-FBF206E2637D}"/>
                </a:ext>
              </a:extLst>
            </p:cNvPr>
            <p:cNvSpPr>
              <a:spLocks/>
            </p:cNvSpPr>
            <p:nvPr/>
          </p:nvSpPr>
          <p:spPr bwMode="auto">
            <a:xfrm>
              <a:off x="3454400" y="1857376"/>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0" name="Freeform 288">
              <a:extLst>
                <a:ext uri="{FF2B5EF4-FFF2-40B4-BE49-F238E27FC236}">
                  <a16:creationId xmlns:a16="http://schemas.microsoft.com/office/drawing/2014/main" id="{C5CEAEDC-9C43-48F0-99E9-E4214F7B7E0C}"/>
                </a:ext>
              </a:extLst>
            </p:cNvPr>
            <p:cNvSpPr>
              <a:spLocks noEditPoints="1"/>
            </p:cNvSpPr>
            <p:nvPr/>
          </p:nvSpPr>
          <p:spPr bwMode="auto">
            <a:xfrm>
              <a:off x="3448050" y="18542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1" name="Freeform 289">
              <a:extLst>
                <a:ext uri="{FF2B5EF4-FFF2-40B4-BE49-F238E27FC236}">
                  <a16:creationId xmlns:a16="http://schemas.microsoft.com/office/drawing/2014/main" id="{924DB8B9-2DD8-442F-97EC-3F76FFB29223}"/>
                </a:ext>
              </a:extLst>
            </p:cNvPr>
            <p:cNvSpPr>
              <a:spLocks/>
            </p:cNvSpPr>
            <p:nvPr/>
          </p:nvSpPr>
          <p:spPr bwMode="auto">
            <a:xfrm>
              <a:off x="3479800" y="18415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2" name="Freeform 290">
              <a:extLst>
                <a:ext uri="{FF2B5EF4-FFF2-40B4-BE49-F238E27FC236}">
                  <a16:creationId xmlns:a16="http://schemas.microsoft.com/office/drawing/2014/main" id="{373B946F-5685-44DC-A857-1B3D13584592}"/>
                </a:ext>
              </a:extLst>
            </p:cNvPr>
            <p:cNvSpPr>
              <a:spLocks noEditPoints="1"/>
            </p:cNvSpPr>
            <p:nvPr/>
          </p:nvSpPr>
          <p:spPr bwMode="auto">
            <a:xfrm>
              <a:off x="3476625" y="18383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3" name="Freeform 291">
              <a:extLst>
                <a:ext uri="{FF2B5EF4-FFF2-40B4-BE49-F238E27FC236}">
                  <a16:creationId xmlns:a16="http://schemas.microsoft.com/office/drawing/2014/main" id="{8770B658-8FFA-490C-BCB8-16A2871A8F6F}"/>
                </a:ext>
              </a:extLst>
            </p:cNvPr>
            <p:cNvSpPr>
              <a:spLocks/>
            </p:cNvSpPr>
            <p:nvPr/>
          </p:nvSpPr>
          <p:spPr bwMode="auto">
            <a:xfrm>
              <a:off x="3479800" y="1841501"/>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4" name="Freeform 292">
              <a:extLst>
                <a:ext uri="{FF2B5EF4-FFF2-40B4-BE49-F238E27FC236}">
                  <a16:creationId xmlns:a16="http://schemas.microsoft.com/office/drawing/2014/main" id="{8AB1365C-DF92-499F-A445-3D035F7C4634}"/>
                </a:ext>
              </a:extLst>
            </p:cNvPr>
            <p:cNvSpPr>
              <a:spLocks noEditPoints="1"/>
            </p:cNvSpPr>
            <p:nvPr/>
          </p:nvSpPr>
          <p:spPr bwMode="auto">
            <a:xfrm>
              <a:off x="3476625" y="18383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5" name="Freeform 293">
              <a:extLst>
                <a:ext uri="{FF2B5EF4-FFF2-40B4-BE49-F238E27FC236}">
                  <a16:creationId xmlns:a16="http://schemas.microsoft.com/office/drawing/2014/main" id="{D8623593-870D-490C-842B-BB4240FC1E45}"/>
                </a:ext>
              </a:extLst>
            </p:cNvPr>
            <p:cNvSpPr>
              <a:spLocks/>
            </p:cNvSpPr>
            <p:nvPr/>
          </p:nvSpPr>
          <p:spPr bwMode="auto">
            <a:xfrm>
              <a:off x="3365500" y="193357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6" name="Freeform 294">
              <a:extLst>
                <a:ext uri="{FF2B5EF4-FFF2-40B4-BE49-F238E27FC236}">
                  <a16:creationId xmlns:a16="http://schemas.microsoft.com/office/drawing/2014/main" id="{E6D6447F-F13B-4617-88B2-FE17F8C54B74}"/>
                </a:ext>
              </a:extLst>
            </p:cNvPr>
            <p:cNvSpPr>
              <a:spLocks noEditPoints="1"/>
            </p:cNvSpPr>
            <p:nvPr/>
          </p:nvSpPr>
          <p:spPr bwMode="auto">
            <a:xfrm>
              <a:off x="3362325" y="19304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7" name="Freeform 295">
              <a:extLst>
                <a:ext uri="{FF2B5EF4-FFF2-40B4-BE49-F238E27FC236}">
                  <a16:creationId xmlns:a16="http://schemas.microsoft.com/office/drawing/2014/main" id="{4748E47B-0F5A-43C9-85DF-841CD2842587}"/>
                </a:ext>
              </a:extLst>
            </p:cNvPr>
            <p:cNvSpPr>
              <a:spLocks/>
            </p:cNvSpPr>
            <p:nvPr/>
          </p:nvSpPr>
          <p:spPr bwMode="auto">
            <a:xfrm>
              <a:off x="3365500" y="19335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8" name="Freeform 296">
              <a:extLst>
                <a:ext uri="{FF2B5EF4-FFF2-40B4-BE49-F238E27FC236}">
                  <a16:creationId xmlns:a16="http://schemas.microsoft.com/office/drawing/2014/main" id="{A3255DEA-E114-471C-816E-27AA44723617}"/>
                </a:ext>
              </a:extLst>
            </p:cNvPr>
            <p:cNvSpPr>
              <a:spLocks noEditPoints="1"/>
            </p:cNvSpPr>
            <p:nvPr/>
          </p:nvSpPr>
          <p:spPr bwMode="auto">
            <a:xfrm>
              <a:off x="3362325" y="19304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29" name="Freeform 297">
              <a:extLst>
                <a:ext uri="{FF2B5EF4-FFF2-40B4-BE49-F238E27FC236}">
                  <a16:creationId xmlns:a16="http://schemas.microsoft.com/office/drawing/2014/main" id="{8ECA67AB-D36C-459C-9169-A72D9BB45C72}"/>
                </a:ext>
              </a:extLst>
            </p:cNvPr>
            <p:cNvSpPr>
              <a:spLocks/>
            </p:cNvSpPr>
            <p:nvPr/>
          </p:nvSpPr>
          <p:spPr bwMode="auto">
            <a:xfrm>
              <a:off x="3394075" y="1917701"/>
              <a:ext cx="44450" cy="25400"/>
            </a:xfrm>
            <a:custGeom>
              <a:avLst/>
              <a:gdLst>
                <a:gd name="T0" fmla="*/ 0 w 28"/>
                <a:gd name="T1" fmla="*/ 8 h 16"/>
                <a:gd name="T2" fmla="*/ 14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0" name="Freeform 298">
              <a:extLst>
                <a:ext uri="{FF2B5EF4-FFF2-40B4-BE49-F238E27FC236}">
                  <a16:creationId xmlns:a16="http://schemas.microsoft.com/office/drawing/2014/main" id="{30AA1337-41E0-41DE-A0F7-F4D3C838C3A0}"/>
                </a:ext>
              </a:extLst>
            </p:cNvPr>
            <p:cNvSpPr>
              <a:spLocks noEditPoints="1"/>
            </p:cNvSpPr>
            <p:nvPr/>
          </p:nvSpPr>
          <p:spPr bwMode="auto">
            <a:xfrm>
              <a:off x="3387725" y="1914526"/>
              <a:ext cx="53975" cy="31750"/>
            </a:xfrm>
            <a:custGeom>
              <a:avLst/>
              <a:gdLst>
                <a:gd name="T0" fmla="*/ 18 w 34"/>
                <a:gd name="T1" fmla="*/ 20 h 20"/>
                <a:gd name="T2" fmla="*/ 0 w 34"/>
                <a:gd name="T3" fmla="*/ 10 h 20"/>
                <a:gd name="T4" fmla="*/ 18 w 34"/>
                <a:gd name="T5" fmla="*/ 0 h 20"/>
                <a:gd name="T6" fmla="*/ 34 w 34"/>
                <a:gd name="T7" fmla="*/ 10 h 20"/>
                <a:gd name="T8" fmla="*/ 18 w 34"/>
                <a:gd name="T9" fmla="*/ 20 h 20"/>
                <a:gd name="T10" fmla="*/ 6 w 34"/>
                <a:gd name="T11" fmla="*/ 10 h 20"/>
                <a:gd name="T12" fmla="*/ 18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8" y="20"/>
                  </a:moveTo>
                  <a:lnTo>
                    <a:pt x="0" y="10"/>
                  </a:lnTo>
                  <a:lnTo>
                    <a:pt x="18" y="0"/>
                  </a:lnTo>
                  <a:lnTo>
                    <a:pt x="34" y="10"/>
                  </a:lnTo>
                  <a:lnTo>
                    <a:pt x="18" y="20"/>
                  </a:lnTo>
                  <a:close/>
                  <a:moveTo>
                    <a:pt x="6" y="10"/>
                  </a:moveTo>
                  <a:lnTo>
                    <a:pt x="18"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1" name="Freeform 299">
              <a:extLst>
                <a:ext uri="{FF2B5EF4-FFF2-40B4-BE49-F238E27FC236}">
                  <a16:creationId xmlns:a16="http://schemas.microsoft.com/office/drawing/2014/main" id="{094823E0-C1AD-4C53-A033-5DC553BA986F}"/>
                </a:ext>
              </a:extLst>
            </p:cNvPr>
            <p:cNvSpPr>
              <a:spLocks/>
            </p:cNvSpPr>
            <p:nvPr/>
          </p:nvSpPr>
          <p:spPr bwMode="auto">
            <a:xfrm>
              <a:off x="3394075" y="191770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2" name="Freeform 300">
              <a:extLst>
                <a:ext uri="{FF2B5EF4-FFF2-40B4-BE49-F238E27FC236}">
                  <a16:creationId xmlns:a16="http://schemas.microsoft.com/office/drawing/2014/main" id="{50CBC6AC-6EFA-49D5-AA5B-7F80FF8E42C8}"/>
                </a:ext>
              </a:extLst>
            </p:cNvPr>
            <p:cNvSpPr>
              <a:spLocks noEditPoints="1"/>
            </p:cNvSpPr>
            <p:nvPr/>
          </p:nvSpPr>
          <p:spPr bwMode="auto">
            <a:xfrm>
              <a:off x="3387725" y="19145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3" name="Freeform 301">
              <a:extLst>
                <a:ext uri="{FF2B5EF4-FFF2-40B4-BE49-F238E27FC236}">
                  <a16:creationId xmlns:a16="http://schemas.microsoft.com/office/drawing/2014/main" id="{46C8FF3B-4D8F-43FA-A8EA-32986E35306E}"/>
                </a:ext>
              </a:extLst>
            </p:cNvPr>
            <p:cNvSpPr>
              <a:spLocks/>
            </p:cNvSpPr>
            <p:nvPr/>
          </p:nvSpPr>
          <p:spPr bwMode="auto">
            <a:xfrm>
              <a:off x="3422650" y="19018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4" name="Freeform 302">
              <a:extLst>
                <a:ext uri="{FF2B5EF4-FFF2-40B4-BE49-F238E27FC236}">
                  <a16:creationId xmlns:a16="http://schemas.microsoft.com/office/drawing/2014/main" id="{443E3190-A649-4374-A5AD-E3DC11BCDC3C}"/>
                </a:ext>
              </a:extLst>
            </p:cNvPr>
            <p:cNvSpPr>
              <a:spLocks noEditPoints="1"/>
            </p:cNvSpPr>
            <p:nvPr/>
          </p:nvSpPr>
          <p:spPr bwMode="auto">
            <a:xfrm>
              <a:off x="3419475" y="189865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4 w 34"/>
                <a:gd name="T11" fmla="*/ 10 h 20"/>
                <a:gd name="T12" fmla="*/ 16 w 34"/>
                <a:gd name="T13" fmla="*/ 16 h 20"/>
                <a:gd name="T14" fmla="*/ 28 w 34"/>
                <a:gd name="T15" fmla="*/ 10 h 20"/>
                <a:gd name="T16" fmla="*/ 18 w 34"/>
                <a:gd name="T17" fmla="*/ 4 h 20"/>
                <a:gd name="T18" fmla="*/ 4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4" y="10"/>
                  </a:moveTo>
                  <a:lnTo>
                    <a:pt x="16" y="16"/>
                  </a:lnTo>
                  <a:lnTo>
                    <a:pt x="28" y="10"/>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5" name="Freeform 303">
              <a:extLst>
                <a:ext uri="{FF2B5EF4-FFF2-40B4-BE49-F238E27FC236}">
                  <a16:creationId xmlns:a16="http://schemas.microsoft.com/office/drawing/2014/main" id="{E327C637-4586-40AC-9DA5-AAEF9655D8D2}"/>
                </a:ext>
              </a:extLst>
            </p:cNvPr>
            <p:cNvSpPr>
              <a:spLocks/>
            </p:cNvSpPr>
            <p:nvPr/>
          </p:nvSpPr>
          <p:spPr bwMode="auto">
            <a:xfrm>
              <a:off x="3422650" y="19018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6" name="Freeform 304">
              <a:extLst>
                <a:ext uri="{FF2B5EF4-FFF2-40B4-BE49-F238E27FC236}">
                  <a16:creationId xmlns:a16="http://schemas.microsoft.com/office/drawing/2014/main" id="{B5AB8BD2-C764-46BC-B6D4-450495FA1FA4}"/>
                </a:ext>
              </a:extLst>
            </p:cNvPr>
            <p:cNvSpPr>
              <a:spLocks noEditPoints="1"/>
            </p:cNvSpPr>
            <p:nvPr/>
          </p:nvSpPr>
          <p:spPr bwMode="auto">
            <a:xfrm>
              <a:off x="3419475" y="189865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4 w 24"/>
                <a:gd name="T11" fmla="*/ 10 h 14"/>
                <a:gd name="T12" fmla="*/ 6 w 24"/>
                <a:gd name="T13" fmla="*/ 10 h 14"/>
                <a:gd name="T14" fmla="*/ 18 w 24"/>
                <a:gd name="T15" fmla="*/ 4 h 14"/>
                <a:gd name="T16" fmla="*/ 18 w 24"/>
                <a:gd name="T17" fmla="*/ 4 h 14"/>
                <a:gd name="T18" fmla="*/ 4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4" y="10"/>
                  </a:moveTo>
                  <a:lnTo>
                    <a:pt x="6" y="10"/>
                  </a:lnTo>
                  <a:lnTo>
                    <a:pt x="18" y="4"/>
                  </a:lnTo>
                  <a:lnTo>
                    <a:pt x="18" y="4"/>
                  </a:lnTo>
                  <a:lnTo>
                    <a:pt x="4"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7" name="Freeform 305">
              <a:extLst>
                <a:ext uri="{FF2B5EF4-FFF2-40B4-BE49-F238E27FC236}">
                  <a16:creationId xmlns:a16="http://schemas.microsoft.com/office/drawing/2014/main" id="{CDA71602-8819-49A1-8A4C-F797B51D6721}"/>
                </a:ext>
              </a:extLst>
            </p:cNvPr>
            <p:cNvSpPr>
              <a:spLocks/>
            </p:cNvSpPr>
            <p:nvPr/>
          </p:nvSpPr>
          <p:spPr bwMode="auto">
            <a:xfrm>
              <a:off x="3451225" y="18859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8" name="Freeform 306">
              <a:extLst>
                <a:ext uri="{FF2B5EF4-FFF2-40B4-BE49-F238E27FC236}">
                  <a16:creationId xmlns:a16="http://schemas.microsoft.com/office/drawing/2014/main" id="{89AB1012-83DD-4268-B596-5FAEA4A10747}"/>
                </a:ext>
              </a:extLst>
            </p:cNvPr>
            <p:cNvSpPr>
              <a:spLocks noEditPoints="1"/>
            </p:cNvSpPr>
            <p:nvPr/>
          </p:nvSpPr>
          <p:spPr bwMode="auto">
            <a:xfrm>
              <a:off x="3444875" y="18827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39" name="Freeform 307">
              <a:extLst>
                <a:ext uri="{FF2B5EF4-FFF2-40B4-BE49-F238E27FC236}">
                  <a16:creationId xmlns:a16="http://schemas.microsoft.com/office/drawing/2014/main" id="{C1101D13-F445-492E-8077-C22E5D763FA7}"/>
                </a:ext>
              </a:extLst>
            </p:cNvPr>
            <p:cNvSpPr>
              <a:spLocks/>
            </p:cNvSpPr>
            <p:nvPr/>
          </p:nvSpPr>
          <p:spPr bwMode="auto">
            <a:xfrm>
              <a:off x="3451225" y="18859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0" name="Freeform 308">
              <a:extLst>
                <a:ext uri="{FF2B5EF4-FFF2-40B4-BE49-F238E27FC236}">
                  <a16:creationId xmlns:a16="http://schemas.microsoft.com/office/drawing/2014/main" id="{A6E6FF82-A54A-4074-95AC-41DE764E2F91}"/>
                </a:ext>
              </a:extLst>
            </p:cNvPr>
            <p:cNvSpPr>
              <a:spLocks noEditPoints="1"/>
            </p:cNvSpPr>
            <p:nvPr/>
          </p:nvSpPr>
          <p:spPr bwMode="auto">
            <a:xfrm>
              <a:off x="3444875" y="18827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1" name="Freeform 309">
              <a:extLst>
                <a:ext uri="{FF2B5EF4-FFF2-40B4-BE49-F238E27FC236}">
                  <a16:creationId xmlns:a16="http://schemas.microsoft.com/office/drawing/2014/main" id="{05AC615D-11AB-43AD-8C6A-D63C85DEA17C}"/>
                </a:ext>
              </a:extLst>
            </p:cNvPr>
            <p:cNvSpPr>
              <a:spLocks/>
            </p:cNvSpPr>
            <p:nvPr/>
          </p:nvSpPr>
          <p:spPr bwMode="auto">
            <a:xfrm>
              <a:off x="3476625" y="187007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2" name="Freeform 310">
              <a:extLst>
                <a:ext uri="{FF2B5EF4-FFF2-40B4-BE49-F238E27FC236}">
                  <a16:creationId xmlns:a16="http://schemas.microsoft.com/office/drawing/2014/main" id="{35199121-9357-43FF-9FAE-7469CF5852C9}"/>
                </a:ext>
              </a:extLst>
            </p:cNvPr>
            <p:cNvSpPr>
              <a:spLocks noEditPoints="1"/>
            </p:cNvSpPr>
            <p:nvPr/>
          </p:nvSpPr>
          <p:spPr bwMode="auto">
            <a:xfrm>
              <a:off x="3473450" y="1866901"/>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3" name="Freeform 311">
              <a:extLst>
                <a:ext uri="{FF2B5EF4-FFF2-40B4-BE49-F238E27FC236}">
                  <a16:creationId xmlns:a16="http://schemas.microsoft.com/office/drawing/2014/main" id="{DBB6C854-BB1F-4FE5-96FF-8642E4CB24E2}"/>
                </a:ext>
              </a:extLst>
            </p:cNvPr>
            <p:cNvSpPr>
              <a:spLocks/>
            </p:cNvSpPr>
            <p:nvPr/>
          </p:nvSpPr>
          <p:spPr bwMode="auto">
            <a:xfrm>
              <a:off x="3476625" y="18700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4" name="Freeform 312">
              <a:extLst>
                <a:ext uri="{FF2B5EF4-FFF2-40B4-BE49-F238E27FC236}">
                  <a16:creationId xmlns:a16="http://schemas.microsoft.com/office/drawing/2014/main" id="{EFD60EF2-9396-4760-BB0D-AD2724E5DB07}"/>
                </a:ext>
              </a:extLst>
            </p:cNvPr>
            <p:cNvSpPr>
              <a:spLocks noEditPoints="1"/>
            </p:cNvSpPr>
            <p:nvPr/>
          </p:nvSpPr>
          <p:spPr bwMode="auto">
            <a:xfrm>
              <a:off x="3473450" y="1866901"/>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5" name="Freeform 313">
              <a:extLst>
                <a:ext uri="{FF2B5EF4-FFF2-40B4-BE49-F238E27FC236}">
                  <a16:creationId xmlns:a16="http://schemas.microsoft.com/office/drawing/2014/main" id="{0C20B75A-B2B5-4DB2-A624-795A032037D5}"/>
                </a:ext>
              </a:extLst>
            </p:cNvPr>
            <p:cNvSpPr>
              <a:spLocks/>
            </p:cNvSpPr>
            <p:nvPr/>
          </p:nvSpPr>
          <p:spPr bwMode="auto">
            <a:xfrm>
              <a:off x="3505200" y="1854201"/>
              <a:ext cx="44450" cy="25400"/>
            </a:xfrm>
            <a:custGeom>
              <a:avLst/>
              <a:gdLst>
                <a:gd name="T0" fmla="*/ 0 w 28"/>
                <a:gd name="T1" fmla="*/ 8 h 16"/>
                <a:gd name="T2" fmla="*/ 14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6" name="Freeform 314">
              <a:extLst>
                <a:ext uri="{FF2B5EF4-FFF2-40B4-BE49-F238E27FC236}">
                  <a16:creationId xmlns:a16="http://schemas.microsoft.com/office/drawing/2014/main" id="{5153AE83-AEBB-4B18-859D-26A54B913079}"/>
                </a:ext>
              </a:extLst>
            </p:cNvPr>
            <p:cNvSpPr>
              <a:spLocks noEditPoints="1"/>
            </p:cNvSpPr>
            <p:nvPr/>
          </p:nvSpPr>
          <p:spPr bwMode="auto">
            <a:xfrm>
              <a:off x="3498850" y="1851026"/>
              <a:ext cx="57150" cy="31750"/>
            </a:xfrm>
            <a:custGeom>
              <a:avLst/>
              <a:gdLst>
                <a:gd name="T0" fmla="*/ 18 w 36"/>
                <a:gd name="T1" fmla="*/ 20 h 20"/>
                <a:gd name="T2" fmla="*/ 0 w 36"/>
                <a:gd name="T3" fmla="*/ 10 h 20"/>
                <a:gd name="T4" fmla="*/ 18 w 36"/>
                <a:gd name="T5" fmla="*/ 0 h 20"/>
                <a:gd name="T6" fmla="*/ 36 w 36"/>
                <a:gd name="T7" fmla="*/ 10 h 20"/>
                <a:gd name="T8" fmla="*/ 18 w 36"/>
                <a:gd name="T9" fmla="*/ 20 h 20"/>
                <a:gd name="T10" fmla="*/ 6 w 36"/>
                <a:gd name="T11" fmla="*/ 10 h 20"/>
                <a:gd name="T12" fmla="*/ 18 w 36"/>
                <a:gd name="T13" fmla="*/ 16 h 20"/>
                <a:gd name="T14" fmla="*/ 30 w 36"/>
                <a:gd name="T15" fmla="*/ 10 h 20"/>
                <a:gd name="T16" fmla="*/ 18 w 36"/>
                <a:gd name="T17" fmla="*/ 4 h 20"/>
                <a:gd name="T18" fmla="*/ 6 w 36"/>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6" h="20">
                  <a:moveTo>
                    <a:pt x="18" y="20"/>
                  </a:moveTo>
                  <a:lnTo>
                    <a:pt x="0" y="10"/>
                  </a:lnTo>
                  <a:lnTo>
                    <a:pt x="18" y="0"/>
                  </a:lnTo>
                  <a:lnTo>
                    <a:pt x="36" y="10"/>
                  </a:lnTo>
                  <a:lnTo>
                    <a:pt x="18" y="20"/>
                  </a:lnTo>
                  <a:close/>
                  <a:moveTo>
                    <a:pt x="6" y="10"/>
                  </a:moveTo>
                  <a:lnTo>
                    <a:pt x="18"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7" name="Freeform 315">
              <a:extLst>
                <a:ext uri="{FF2B5EF4-FFF2-40B4-BE49-F238E27FC236}">
                  <a16:creationId xmlns:a16="http://schemas.microsoft.com/office/drawing/2014/main" id="{B42ECA89-EFAB-4CF5-AF83-3B7C5F6B670B}"/>
                </a:ext>
              </a:extLst>
            </p:cNvPr>
            <p:cNvSpPr>
              <a:spLocks/>
            </p:cNvSpPr>
            <p:nvPr/>
          </p:nvSpPr>
          <p:spPr bwMode="auto">
            <a:xfrm>
              <a:off x="3505200" y="185420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8" name="Freeform 316">
              <a:extLst>
                <a:ext uri="{FF2B5EF4-FFF2-40B4-BE49-F238E27FC236}">
                  <a16:creationId xmlns:a16="http://schemas.microsoft.com/office/drawing/2014/main" id="{F148054D-0B04-4069-B941-1804467A9ADC}"/>
                </a:ext>
              </a:extLst>
            </p:cNvPr>
            <p:cNvSpPr>
              <a:spLocks noEditPoints="1"/>
            </p:cNvSpPr>
            <p:nvPr/>
          </p:nvSpPr>
          <p:spPr bwMode="auto">
            <a:xfrm>
              <a:off x="3498850" y="18510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20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20"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49" name="Freeform 317">
              <a:extLst>
                <a:ext uri="{FF2B5EF4-FFF2-40B4-BE49-F238E27FC236}">
                  <a16:creationId xmlns:a16="http://schemas.microsoft.com/office/drawing/2014/main" id="{106C8AAB-D0AA-446D-9513-5909F18F9B06}"/>
                </a:ext>
              </a:extLst>
            </p:cNvPr>
            <p:cNvSpPr>
              <a:spLocks/>
            </p:cNvSpPr>
            <p:nvPr/>
          </p:nvSpPr>
          <p:spPr bwMode="auto">
            <a:xfrm>
              <a:off x="3394075" y="19494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0" name="Freeform 318">
              <a:extLst>
                <a:ext uri="{FF2B5EF4-FFF2-40B4-BE49-F238E27FC236}">
                  <a16:creationId xmlns:a16="http://schemas.microsoft.com/office/drawing/2014/main" id="{A601320C-D8B7-430B-A648-FB06FDBB64E4}"/>
                </a:ext>
              </a:extLst>
            </p:cNvPr>
            <p:cNvSpPr>
              <a:spLocks noEditPoints="1"/>
            </p:cNvSpPr>
            <p:nvPr/>
          </p:nvSpPr>
          <p:spPr bwMode="auto">
            <a:xfrm>
              <a:off x="3387725" y="194945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1" name="Freeform 319">
              <a:extLst>
                <a:ext uri="{FF2B5EF4-FFF2-40B4-BE49-F238E27FC236}">
                  <a16:creationId xmlns:a16="http://schemas.microsoft.com/office/drawing/2014/main" id="{64921A5E-5DFC-4C03-970F-FC2954D21EAB}"/>
                </a:ext>
              </a:extLst>
            </p:cNvPr>
            <p:cNvSpPr>
              <a:spLocks/>
            </p:cNvSpPr>
            <p:nvPr/>
          </p:nvSpPr>
          <p:spPr bwMode="auto">
            <a:xfrm>
              <a:off x="3394075" y="19494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2" name="Freeform 320">
              <a:extLst>
                <a:ext uri="{FF2B5EF4-FFF2-40B4-BE49-F238E27FC236}">
                  <a16:creationId xmlns:a16="http://schemas.microsoft.com/office/drawing/2014/main" id="{6722795E-D4C1-4DBE-9AFE-19184BBEF404}"/>
                </a:ext>
              </a:extLst>
            </p:cNvPr>
            <p:cNvSpPr>
              <a:spLocks noEditPoints="1"/>
            </p:cNvSpPr>
            <p:nvPr/>
          </p:nvSpPr>
          <p:spPr bwMode="auto">
            <a:xfrm>
              <a:off x="3387725" y="19494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3" name="Freeform 321">
              <a:extLst>
                <a:ext uri="{FF2B5EF4-FFF2-40B4-BE49-F238E27FC236}">
                  <a16:creationId xmlns:a16="http://schemas.microsoft.com/office/drawing/2014/main" id="{E2344FA0-717C-49B3-B795-29927E66AC7B}"/>
                </a:ext>
              </a:extLst>
            </p:cNvPr>
            <p:cNvSpPr>
              <a:spLocks/>
            </p:cNvSpPr>
            <p:nvPr/>
          </p:nvSpPr>
          <p:spPr bwMode="auto">
            <a:xfrm>
              <a:off x="3419475" y="1933576"/>
              <a:ext cx="44450" cy="25400"/>
            </a:xfrm>
            <a:custGeom>
              <a:avLst/>
              <a:gdLst>
                <a:gd name="T0" fmla="*/ 0 w 28"/>
                <a:gd name="T1" fmla="*/ 10 h 16"/>
                <a:gd name="T2" fmla="*/ 14 w 28"/>
                <a:gd name="T3" fmla="*/ 16 h 16"/>
                <a:gd name="T4" fmla="*/ 28 w 28"/>
                <a:gd name="T5" fmla="*/ 8 h 16"/>
                <a:gd name="T6" fmla="*/ 16 w 28"/>
                <a:gd name="T7" fmla="*/ 0 h 16"/>
                <a:gd name="T8" fmla="*/ 0 w 28"/>
                <a:gd name="T9" fmla="*/ 10 h 16"/>
              </a:gdLst>
              <a:ahLst/>
              <a:cxnLst>
                <a:cxn ang="0">
                  <a:pos x="T0" y="T1"/>
                </a:cxn>
                <a:cxn ang="0">
                  <a:pos x="T2" y="T3"/>
                </a:cxn>
                <a:cxn ang="0">
                  <a:pos x="T4" y="T5"/>
                </a:cxn>
                <a:cxn ang="0">
                  <a:pos x="T6" y="T7"/>
                </a:cxn>
                <a:cxn ang="0">
                  <a:pos x="T8" y="T9"/>
                </a:cxn>
              </a:cxnLst>
              <a:rect l="0" t="0" r="r" b="b"/>
              <a:pathLst>
                <a:path w="28" h="16">
                  <a:moveTo>
                    <a:pt x="0" y="10"/>
                  </a:moveTo>
                  <a:lnTo>
                    <a:pt x="14" y="16"/>
                  </a:lnTo>
                  <a:lnTo>
                    <a:pt x="28" y="8"/>
                  </a:lnTo>
                  <a:lnTo>
                    <a:pt x="16" y="0"/>
                  </a:lnTo>
                  <a:lnTo>
                    <a:pt x="0" y="1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4" name="Freeform 322">
              <a:extLst>
                <a:ext uri="{FF2B5EF4-FFF2-40B4-BE49-F238E27FC236}">
                  <a16:creationId xmlns:a16="http://schemas.microsoft.com/office/drawing/2014/main" id="{6334C7A0-8C76-4A8F-B2FC-BF0A47084D3C}"/>
                </a:ext>
              </a:extLst>
            </p:cNvPr>
            <p:cNvSpPr>
              <a:spLocks noEditPoints="1"/>
            </p:cNvSpPr>
            <p:nvPr/>
          </p:nvSpPr>
          <p:spPr bwMode="auto">
            <a:xfrm>
              <a:off x="3416300" y="1933576"/>
              <a:ext cx="53975" cy="28575"/>
            </a:xfrm>
            <a:custGeom>
              <a:avLst/>
              <a:gdLst>
                <a:gd name="T0" fmla="*/ 16 w 34"/>
                <a:gd name="T1" fmla="*/ 18 h 18"/>
                <a:gd name="T2" fmla="*/ 0 w 34"/>
                <a:gd name="T3" fmla="*/ 10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5" name="Freeform 323">
              <a:extLst>
                <a:ext uri="{FF2B5EF4-FFF2-40B4-BE49-F238E27FC236}">
                  <a16:creationId xmlns:a16="http://schemas.microsoft.com/office/drawing/2014/main" id="{029A856B-EC43-476D-8521-74E3F6F99D85}"/>
                </a:ext>
              </a:extLst>
            </p:cNvPr>
            <p:cNvSpPr>
              <a:spLocks/>
            </p:cNvSpPr>
            <p:nvPr/>
          </p:nvSpPr>
          <p:spPr bwMode="auto">
            <a:xfrm>
              <a:off x="3419475" y="1933576"/>
              <a:ext cx="28575" cy="15875"/>
            </a:xfrm>
            <a:custGeom>
              <a:avLst/>
              <a:gdLst>
                <a:gd name="T0" fmla="*/ 0 w 18"/>
                <a:gd name="T1" fmla="*/ 10 h 10"/>
                <a:gd name="T2" fmla="*/ 4 w 18"/>
                <a:gd name="T3" fmla="*/ 10 h 10"/>
                <a:gd name="T4" fmla="*/ 18 w 18"/>
                <a:gd name="T5" fmla="*/ 2 h 10"/>
                <a:gd name="T6" fmla="*/ 16 w 18"/>
                <a:gd name="T7" fmla="*/ 0 h 10"/>
                <a:gd name="T8" fmla="*/ 0 w 18"/>
                <a:gd name="T9" fmla="*/ 10 h 10"/>
              </a:gdLst>
              <a:ahLst/>
              <a:cxnLst>
                <a:cxn ang="0">
                  <a:pos x="T0" y="T1"/>
                </a:cxn>
                <a:cxn ang="0">
                  <a:pos x="T2" y="T3"/>
                </a:cxn>
                <a:cxn ang="0">
                  <a:pos x="T4" y="T5"/>
                </a:cxn>
                <a:cxn ang="0">
                  <a:pos x="T6" y="T7"/>
                </a:cxn>
                <a:cxn ang="0">
                  <a:pos x="T8" y="T9"/>
                </a:cxn>
              </a:cxnLst>
              <a:rect l="0" t="0" r="r" b="b"/>
              <a:pathLst>
                <a:path w="18" h="10">
                  <a:moveTo>
                    <a:pt x="0" y="10"/>
                  </a:moveTo>
                  <a:lnTo>
                    <a:pt x="4" y="10"/>
                  </a:lnTo>
                  <a:lnTo>
                    <a:pt x="18" y="2"/>
                  </a:lnTo>
                  <a:lnTo>
                    <a:pt x="16" y="0"/>
                  </a:lnTo>
                  <a:lnTo>
                    <a:pt x="0" y="10"/>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6" name="Freeform 324">
              <a:extLst>
                <a:ext uri="{FF2B5EF4-FFF2-40B4-BE49-F238E27FC236}">
                  <a16:creationId xmlns:a16="http://schemas.microsoft.com/office/drawing/2014/main" id="{54ED6842-19A6-47D4-8F6B-329C79E95E46}"/>
                </a:ext>
              </a:extLst>
            </p:cNvPr>
            <p:cNvSpPr>
              <a:spLocks noEditPoints="1"/>
            </p:cNvSpPr>
            <p:nvPr/>
          </p:nvSpPr>
          <p:spPr bwMode="auto">
            <a:xfrm>
              <a:off x="3416300" y="1933576"/>
              <a:ext cx="38100" cy="19050"/>
            </a:xfrm>
            <a:custGeom>
              <a:avLst/>
              <a:gdLst>
                <a:gd name="T0" fmla="*/ 6 w 24"/>
                <a:gd name="T1" fmla="*/ 12 h 12"/>
                <a:gd name="T2" fmla="*/ 0 w 24"/>
                <a:gd name="T3" fmla="*/ 10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10"/>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7" name="Freeform 325">
              <a:extLst>
                <a:ext uri="{FF2B5EF4-FFF2-40B4-BE49-F238E27FC236}">
                  <a16:creationId xmlns:a16="http://schemas.microsoft.com/office/drawing/2014/main" id="{7B693D8E-5A10-4965-ACA2-6644C8DDDF7C}"/>
                </a:ext>
              </a:extLst>
            </p:cNvPr>
            <p:cNvSpPr>
              <a:spLocks/>
            </p:cNvSpPr>
            <p:nvPr/>
          </p:nvSpPr>
          <p:spPr bwMode="auto">
            <a:xfrm>
              <a:off x="3448050" y="19177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8" name="Freeform 326">
              <a:extLst>
                <a:ext uri="{FF2B5EF4-FFF2-40B4-BE49-F238E27FC236}">
                  <a16:creationId xmlns:a16="http://schemas.microsoft.com/office/drawing/2014/main" id="{98E9464C-3676-4DAA-9460-60F2EC81CE6E}"/>
                </a:ext>
              </a:extLst>
            </p:cNvPr>
            <p:cNvSpPr>
              <a:spLocks noEditPoints="1"/>
            </p:cNvSpPr>
            <p:nvPr/>
          </p:nvSpPr>
          <p:spPr bwMode="auto">
            <a:xfrm>
              <a:off x="3444875" y="191770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59" name="Freeform 327">
              <a:extLst>
                <a:ext uri="{FF2B5EF4-FFF2-40B4-BE49-F238E27FC236}">
                  <a16:creationId xmlns:a16="http://schemas.microsoft.com/office/drawing/2014/main" id="{E80BA6D1-7AB8-4007-810D-3E8CFAE640C0}"/>
                </a:ext>
              </a:extLst>
            </p:cNvPr>
            <p:cNvSpPr>
              <a:spLocks/>
            </p:cNvSpPr>
            <p:nvPr/>
          </p:nvSpPr>
          <p:spPr bwMode="auto">
            <a:xfrm>
              <a:off x="3448050" y="1917701"/>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0" name="Freeform 328">
              <a:extLst>
                <a:ext uri="{FF2B5EF4-FFF2-40B4-BE49-F238E27FC236}">
                  <a16:creationId xmlns:a16="http://schemas.microsoft.com/office/drawing/2014/main" id="{300C1358-AA6B-4996-9267-01C906459576}"/>
                </a:ext>
              </a:extLst>
            </p:cNvPr>
            <p:cNvSpPr>
              <a:spLocks noEditPoints="1"/>
            </p:cNvSpPr>
            <p:nvPr/>
          </p:nvSpPr>
          <p:spPr bwMode="auto">
            <a:xfrm>
              <a:off x="3444875" y="191770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1" name="Freeform 329">
              <a:extLst>
                <a:ext uri="{FF2B5EF4-FFF2-40B4-BE49-F238E27FC236}">
                  <a16:creationId xmlns:a16="http://schemas.microsoft.com/office/drawing/2014/main" id="{68A9C25E-1912-4F37-AEEC-44ACF4A7A516}"/>
                </a:ext>
              </a:extLst>
            </p:cNvPr>
            <p:cNvSpPr>
              <a:spLocks/>
            </p:cNvSpPr>
            <p:nvPr/>
          </p:nvSpPr>
          <p:spPr bwMode="auto">
            <a:xfrm>
              <a:off x="3476625" y="19018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2" name="Freeform 330">
              <a:extLst>
                <a:ext uri="{FF2B5EF4-FFF2-40B4-BE49-F238E27FC236}">
                  <a16:creationId xmlns:a16="http://schemas.microsoft.com/office/drawing/2014/main" id="{D1B22D6F-1ED0-4753-A430-B56F10923830}"/>
                </a:ext>
              </a:extLst>
            </p:cNvPr>
            <p:cNvSpPr>
              <a:spLocks noEditPoints="1"/>
            </p:cNvSpPr>
            <p:nvPr/>
          </p:nvSpPr>
          <p:spPr bwMode="auto">
            <a:xfrm>
              <a:off x="3473450" y="190182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4 w 34"/>
                <a:gd name="T11" fmla="*/ 8 h 18"/>
                <a:gd name="T12" fmla="*/ 16 w 34"/>
                <a:gd name="T13" fmla="*/ 14 h 18"/>
                <a:gd name="T14" fmla="*/ 28 w 34"/>
                <a:gd name="T15" fmla="*/ 8 h 18"/>
                <a:gd name="T16" fmla="*/ 18 w 34"/>
                <a:gd name="T17" fmla="*/ 2 h 18"/>
                <a:gd name="T18" fmla="*/ 4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4" y="8"/>
                  </a:moveTo>
                  <a:lnTo>
                    <a:pt x="16" y="14"/>
                  </a:lnTo>
                  <a:lnTo>
                    <a:pt x="28" y="8"/>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3" name="Freeform 331">
              <a:extLst>
                <a:ext uri="{FF2B5EF4-FFF2-40B4-BE49-F238E27FC236}">
                  <a16:creationId xmlns:a16="http://schemas.microsoft.com/office/drawing/2014/main" id="{DE2BF4AF-67CE-42A9-A57D-90B4B1DF04FD}"/>
                </a:ext>
              </a:extLst>
            </p:cNvPr>
            <p:cNvSpPr>
              <a:spLocks/>
            </p:cNvSpPr>
            <p:nvPr/>
          </p:nvSpPr>
          <p:spPr bwMode="auto">
            <a:xfrm>
              <a:off x="3476625" y="19018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4" name="Freeform 332">
              <a:extLst>
                <a:ext uri="{FF2B5EF4-FFF2-40B4-BE49-F238E27FC236}">
                  <a16:creationId xmlns:a16="http://schemas.microsoft.com/office/drawing/2014/main" id="{7F239586-8D05-474F-A10B-3C248367F9D6}"/>
                </a:ext>
              </a:extLst>
            </p:cNvPr>
            <p:cNvSpPr>
              <a:spLocks noEditPoints="1"/>
            </p:cNvSpPr>
            <p:nvPr/>
          </p:nvSpPr>
          <p:spPr bwMode="auto">
            <a:xfrm>
              <a:off x="3473450" y="190182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4 w 24"/>
                <a:gd name="T11" fmla="*/ 8 h 12"/>
                <a:gd name="T12" fmla="*/ 6 w 24"/>
                <a:gd name="T13" fmla="*/ 10 h 12"/>
                <a:gd name="T14" fmla="*/ 18 w 24"/>
                <a:gd name="T15" fmla="*/ 2 h 12"/>
                <a:gd name="T16" fmla="*/ 18 w 24"/>
                <a:gd name="T17" fmla="*/ 2 h 12"/>
                <a:gd name="T18" fmla="*/ 4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4" y="8"/>
                  </a:moveTo>
                  <a:lnTo>
                    <a:pt x="6" y="10"/>
                  </a:lnTo>
                  <a:lnTo>
                    <a:pt x="18" y="2"/>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5" name="Freeform 333">
              <a:extLst>
                <a:ext uri="{FF2B5EF4-FFF2-40B4-BE49-F238E27FC236}">
                  <a16:creationId xmlns:a16="http://schemas.microsoft.com/office/drawing/2014/main" id="{E2E92059-CD8D-47D6-9079-248B585715CE}"/>
                </a:ext>
              </a:extLst>
            </p:cNvPr>
            <p:cNvSpPr>
              <a:spLocks/>
            </p:cNvSpPr>
            <p:nvPr/>
          </p:nvSpPr>
          <p:spPr bwMode="auto">
            <a:xfrm>
              <a:off x="3505200" y="18859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6" name="Freeform 334">
              <a:extLst>
                <a:ext uri="{FF2B5EF4-FFF2-40B4-BE49-F238E27FC236}">
                  <a16:creationId xmlns:a16="http://schemas.microsoft.com/office/drawing/2014/main" id="{C2EC1298-308B-43E3-A30E-372D9993057C}"/>
                </a:ext>
              </a:extLst>
            </p:cNvPr>
            <p:cNvSpPr>
              <a:spLocks noEditPoints="1"/>
            </p:cNvSpPr>
            <p:nvPr/>
          </p:nvSpPr>
          <p:spPr bwMode="auto">
            <a:xfrm>
              <a:off x="3498850" y="1885951"/>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30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30"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7" name="Freeform 335">
              <a:extLst>
                <a:ext uri="{FF2B5EF4-FFF2-40B4-BE49-F238E27FC236}">
                  <a16:creationId xmlns:a16="http://schemas.microsoft.com/office/drawing/2014/main" id="{1D6E2AE4-ED27-4E3A-B143-F87847ABC295}"/>
                </a:ext>
              </a:extLst>
            </p:cNvPr>
            <p:cNvSpPr>
              <a:spLocks/>
            </p:cNvSpPr>
            <p:nvPr/>
          </p:nvSpPr>
          <p:spPr bwMode="auto">
            <a:xfrm>
              <a:off x="3505200" y="18859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8" name="Freeform 336">
              <a:extLst>
                <a:ext uri="{FF2B5EF4-FFF2-40B4-BE49-F238E27FC236}">
                  <a16:creationId xmlns:a16="http://schemas.microsoft.com/office/drawing/2014/main" id="{1983E4EE-E9E1-4C16-9075-319D47158C01}"/>
                </a:ext>
              </a:extLst>
            </p:cNvPr>
            <p:cNvSpPr>
              <a:spLocks noEditPoints="1"/>
            </p:cNvSpPr>
            <p:nvPr/>
          </p:nvSpPr>
          <p:spPr bwMode="auto">
            <a:xfrm>
              <a:off x="3498850" y="18859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69" name="Freeform 337">
              <a:extLst>
                <a:ext uri="{FF2B5EF4-FFF2-40B4-BE49-F238E27FC236}">
                  <a16:creationId xmlns:a16="http://schemas.microsoft.com/office/drawing/2014/main" id="{27B797EB-9591-446F-83B0-CF998338AA9F}"/>
                </a:ext>
              </a:extLst>
            </p:cNvPr>
            <p:cNvSpPr>
              <a:spLocks/>
            </p:cNvSpPr>
            <p:nvPr/>
          </p:nvSpPr>
          <p:spPr bwMode="auto">
            <a:xfrm>
              <a:off x="3530600" y="1870076"/>
              <a:ext cx="47625" cy="25400"/>
            </a:xfrm>
            <a:custGeom>
              <a:avLst/>
              <a:gdLst>
                <a:gd name="T0" fmla="*/ 0 w 30"/>
                <a:gd name="T1" fmla="*/ 10 h 16"/>
                <a:gd name="T2" fmla="*/ 14 w 30"/>
                <a:gd name="T3" fmla="*/ 16 h 16"/>
                <a:gd name="T4" fmla="*/ 30 w 30"/>
                <a:gd name="T5" fmla="*/ 8 h 16"/>
                <a:gd name="T6" fmla="*/ 16 w 30"/>
                <a:gd name="T7" fmla="*/ 0 h 16"/>
                <a:gd name="T8" fmla="*/ 0 w 30"/>
                <a:gd name="T9" fmla="*/ 10 h 16"/>
              </a:gdLst>
              <a:ahLst/>
              <a:cxnLst>
                <a:cxn ang="0">
                  <a:pos x="T0" y="T1"/>
                </a:cxn>
                <a:cxn ang="0">
                  <a:pos x="T2" y="T3"/>
                </a:cxn>
                <a:cxn ang="0">
                  <a:pos x="T4" y="T5"/>
                </a:cxn>
                <a:cxn ang="0">
                  <a:pos x="T6" y="T7"/>
                </a:cxn>
                <a:cxn ang="0">
                  <a:pos x="T8" y="T9"/>
                </a:cxn>
              </a:cxnLst>
              <a:rect l="0" t="0" r="r" b="b"/>
              <a:pathLst>
                <a:path w="30" h="16">
                  <a:moveTo>
                    <a:pt x="0" y="10"/>
                  </a:moveTo>
                  <a:lnTo>
                    <a:pt x="14" y="16"/>
                  </a:lnTo>
                  <a:lnTo>
                    <a:pt x="30" y="8"/>
                  </a:lnTo>
                  <a:lnTo>
                    <a:pt x="16" y="0"/>
                  </a:lnTo>
                  <a:lnTo>
                    <a:pt x="0" y="10"/>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0" name="Freeform 338">
              <a:extLst>
                <a:ext uri="{FF2B5EF4-FFF2-40B4-BE49-F238E27FC236}">
                  <a16:creationId xmlns:a16="http://schemas.microsoft.com/office/drawing/2014/main" id="{B690EAAD-89B0-41D9-98A7-A139A588E5B0}"/>
                </a:ext>
              </a:extLst>
            </p:cNvPr>
            <p:cNvSpPr>
              <a:spLocks noEditPoints="1"/>
            </p:cNvSpPr>
            <p:nvPr/>
          </p:nvSpPr>
          <p:spPr bwMode="auto">
            <a:xfrm>
              <a:off x="3527425" y="1870076"/>
              <a:ext cx="53975" cy="28575"/>
            </a:xfrm>
            <a:custGeom>
              <a:avLst/>
              <a:gdLst>
                <a:gd name="T0" fmla="*/ 16 w 34"/>
                <a:gd name="T1" fmla="*/ 18 h 18"/>
                <a:gd name="T2" fmla="*/ 0 w 34"/>
                <a:gd name="T3" fmla="*/ 10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10"/>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1" name="Freeform 339">
              <a:extLst>
                <a:ext uri="{FF2B5EF4-FFF2-40B4-BE49-F238E27FC236}">
                  <a16:creationId xmlns:a16="http://schemas.microsoft.com/office/drawing/2014/main" id="{35392B4D-4452-4A0A-BB9B-66E863BB009F}"/>
                </a:ext>
              </a:extLst>
            </p:cNvPr>
            <p:cNvSpPr>
              <a:spLocks/>
            </p:cNvSpPr>
            <p:nvPr/>
          </p:nvSpPr>
          <p:spPr bwMode="auto">
            <a:xfrm>
              <a:off x="3530600" y="1870076"/>
              <a:ext cx="28575" cy="15875"/>
            </a:xfrm>
            <a:custGeom>
              <a:avLst/>
              <a:gdLst>
                <a:gd name="T0" fmla="*/ 0 w 18"/>
                <a:gd name="T1" fmla="*/ 10 h 10"/>
                <a:gd name="T2" fmla="*/ 4 w 18"/>
                <a:gd name="T3" fmla="*/ 10 h 10"/>
                <a:gd name="T4" fmla="*/ 18 w 18"/>
                <a:gd name="T5" fmla="*/ 2 h 10"/>
                <a:gd name="T6" fmla="*/ 16 w 18"/>
                <a:gd name="T7" fmla="*/ 0 h 10"/>
                <a:gd name="T8" fmla="*/ 0 w 18"/>
                <a:gd name="T9" fmla="*/ 10 h 10"/>
              </a:gdLst>
              <a:ahLst/>
              <a:cxnLst>
                <a:cxn ang="0">
                  <a:pos x="T0" y="T1"/>
                </a:cxn>
                <a:cxn ang="0">
                  <a:pos x="T2" y="T3"/>
                </a:cxn>
                <a:cxn ang="0">
                  <a:pos x="T4" y="T5"/>
                </a:cxn>
                <a:cxn ang="0">
                  <a:pos x="T6" y="T7"/>
                </a:cxn>
                <a:cxn ang="0">
                  <a:pos x="T8" y="T9"/>
                </a:cxn>
              </a:cxnLst>
              <a:rect l="0" t="0" r="r" b="b"/>
              <a:pathLst>
                <a:path w="18" h="10">
                  <a:moveTo>
                    <a:pt x="0" y="10"/>
                  </a:moveTo>
                  <a:lnTo>
                    <a:pt x="4" y="10"/>
                  </a:lnTo>
                  <a:lnTo>
                    <a:pt x="18" y="2"/>
                  </a:lnTo>
                  <a:lnTo>
                    <a:pt x="16" y="0"/>
                  </a:lnTo>
                  <a:lnTo>
                    <a:pt x="0" y="10"/>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2" name="Freeform 340">
              <a:extLst>
                <a:ext uri="{FF2B5EF4-FFF2-40B4-BE49-F238E27FC236}">
                  <a16:creationId xmlns:a16="http://schemas.microsoft.com/office/drawing/2014/main" id="{5372E7DC-49DE-469C-84F3-2823D4950FA4}"/>
                </a:ext>
              </a:extLst>
            </p:cNvPr>
            <p:cNvSpPr>
              <a:spLocks noEditPoints="1"/>
            </p:cNvSpPr>
            <p:nvPr/>
          </p:nvSpPr>
          <p:spPr bwMode="auto">
            <a:xfrm>
              <a:off x="3527425" y="1870076"/>
              <a:ext cx="38100" cy="19050"/>
            </a:xfrm>
            <a:custGeom>
              <a:avLst/>
              <a:gdLst>
                <a:gd name="T0" fmla="*/ 6 w 24"/>
                <a:gd name="T1" fmla="*/ 12 h 12"/>
                <a:gd name="T2" fmla="*/ 0 w 24"/>
                <a:gd name="T3" fmla="*/ 10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10"/>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3" name="Freeform 341">
              <a:extLst>
                <a:ext uri="{FF2B5EF4-FFF2-40B4-BE49-F238E27FC236}">
                  <a16:creationId xmlns:a16="http://schemas.microsoft.com/office/drawing/2014/main" id="{F0D6BC7F-87C0-48E5-8C01-98B2547F1668}"/>
                </a:ext>
              </a:extLst>
            </p:cNvPr>
            <p:cNvSpPr>
              <a:spLocks/>
            </p:cNvSpPr>
            <p:nvPr/>
          </p:nvSpPr>
          <p:spPr bwMode="auto">
            <a:xfrm>
              <a:off x="3419475" y="19621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4" name="Freeform 342">
              <a:extLst>
                <a:ext uri="{FF2B5EF4-FFF2-40B4-BE49-F238E27FC236}">
                  <a16:creationId xmlns:a16="http://schemas.microsoft.com/office/drawing/2014/main" id="{019F57E5-0885-4286-9D47-D39C2B5B7734}"/>
                </a:ext>
              </a:extLst>
            </p:cNvPr>
            <p:cNvSpPr>
              <a:spLocks noEditPoints="1"/>
            </p:cNvSpPr>
            <p:nvPr/>
          </p:nvSpPr>
          <p:spPr bwMode="auto">
            <a:xfrm>
              <a:off x="3413125" y="19589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5" name="Freeform 343">
              <a:extLst>
                <a:ext uri="{FF2B5EF4-FFF2-40B4-BE49-F238E27FC236}">
                  <a16:creationId xmlns:a16="http://schemas.microsoft.com/office/drawing/2014/main" id="{4E816840-8917-417D-94FA-3483CB0ACF18}"/>
                </a:ext>
              </a:extLst>
            </p:cNvPr>
            <p:cNvSpPr>
              <a:spLocks/>
            </p:cNvSpPr>
            <p:nvPr/>
          </p:nvSpPr>
          <p:spPr bwMode="auto">
            <a:xfrm>
              <a:off x="3419475" y="19621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6" name="Freeform 344">
              <a:extLst>
                <a:ext uri="{FF2B5EF4-FFF2-40B4-BE49-F238E27FC236}">
                  <a16:creationId xmlns:a16="http://schemas.microsoft.com/office/drawing/2014/main" id="{2B768DD9-F58B-4947-A53D-65A2C46FC0CC}"/>
                </a:ext>
              </a:extLst>
            </p:cNvPr>
            <p:cNvSpPr>
              <a:spLocks noEditPoints="1"/>
            </p:cNvSpPr>
            <p:nvPr/>
          </p:nvSpPr>
          <p:spPr bwMode="auto">
            <a:xfrm>
              <a:off x="3413125" y="1962151"/>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8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8"/>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7" name="Freeform 345">
              <a:extLst>
                <a:ext uri="{FF2B5EF4-FFF2-40B4-BE49-F238E27FC236}">
                  <a16:creationId xmlns:a16="http://schemas.microsoft.com/office/drawing/2014/main" id="{4431B278-B2C6-435F-9222-5315AD64AB7A}"/>
                </a:ext>
              </a:extLst>
            </p:cNvPr>
            <p:cNvSpPr>
              <a:spLocks/>
            </p:cNvSpPr>
            <p:nvPr/>
          </p:nvSpPr>
          <p:spPr bwMode="auto">
            <a:xfrm>
              <a:off x="3444875" y="194627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8" name="Freeform 346">
              <a:extLst>
                <a:ext uri="{FF2B5EF4-FFF2-40B4-BE49-F238E27FC236}">
                  <a16:creationId xmlns:a16="http://schemas.microsoft.com/office/drawing/2014/main" id="{A84B9F9E-48F8-4441-B988-C5709E26364F}"/>
                </a:ext>
              </a:extLst>
            </p:cNvPr>
            <p:cNvSpPr>
              <a:spLocks noEditPoints="1"/>
            </p:cNvSpPr>
            <p:nvPr/>
          </p:nvSpPr>
          <p:spPr bwMode="auto">
            <a:xfrm>
              <a:off x="3441700" y="194627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79" name="Freeform 347">
              <a:extLst>
                <a:ext uri="{FF2B5EF4-FFF2-40B4-BE49-F238E27FC236}">
                  <a16:creationId xmlns:a16="http://schemas.microsoft.com/office/drawing/2014/main" id="{7477B92C-A248-4BCD-A414-90C843D397AB}"/>
                </a:ext>
              </a:extLst>
            </p:cNvPr>
            <p:cNvSpPr>
              <a:spLocks/>
            </p:cNvSpPr>
            <p:nvPr/>
          </p:nvSpPr>
          <p:spPr bwMode="auto">
            <a:xfrm>
              <a:off x="3444875" y="19462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0" name="Freeform 348">
              <a:extLst>
                <a:ext uri="{FF2B5EF4-FFF2-40B4-BE49-F238E27FC236}">
                  <a16:creationId xmlns:a16="http://schemas.microsoft.com/office/drawing/2014/main" id="{4D3C25A0-71D2-4F3B-AACA-0E5EE3FD13DF}"/>
                </a:ext>
              </a:extLst>
            </p:cNvPr>
            <p:cNvSpPr>
              <a:spLocks noEditPoints="1"/>
            </p:cNvSpPr>
            <p:nvPr/>
          </p:nvSpPr>
          <p:spPr bwMode="auto">
            <a:xfrm>
              <a:off x="3441700" y="194627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1" name="Freeform 349">
              <a:extLst>
                <a:ext uri="{FF2B5EF4-FFF2-40B4-BE49-F238E27FC236}">
                  <a16:creationId xmlns:a16="http://schemas.microsoft.com/office/drawing/2014/main" id="{267E24F9-EF03-4D03-BA3A-B9A175D95B2C}"/>
                </a:ext>
              </a:extLst>
            </p:cNvPr>
            <p:cNvSpPr>
              <a:spLocks/>
            </p:cNvSpPr>
            <p:nvPr/>
          </p:nvSpPr>
          <p:spPr bwMode="auto">
            <a:xfrm>
              <a:off x="3473450" y="1930401"/>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2" name="Freeform 350">
              <a:extLst>
                <a:ext uri="{FF2B5EF4-FFF2-40B4-BE49-F238E27FC236}">
                  <a16:creationId xmlns:a16="http://schemas.microsoft.com/office/drawing/2014/main" id="{FF63A1FB-DB60-4DF3-B46D-074BA6BFC9F1}"/>
                </a:ext>
              </a:extLst>
            </p:cNvPr>
            <p:cNvSpPr>
              <a:spLocks noEditPoints="1"/>
            </p:cNvSpPr>
            <p:nvPr/>
          </p:nvSpPr>
          <p:spPr bwMode="auto">
            <a:xfrm>
              <a:off x="3470275" y="192722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28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28"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3" name="Freeform 351">
              <a:extLst>
                <a:ext uri="{FF2B5EF4-FFF2-40B4-BE49-F238E27FC236}">
                  <a16:creationId xmlns:a16="http://schemas.microsoft.com/office/drawing/2014/main" id="{6B11BAB8-5ADB-4E57-B03E-C74479F25298}"/>
                </a:ext>
              </a:extLst>
            </p:cNvPr>
            <p:cNvSpPr>
              <a:spLocks/>
            </p:cNvSpPr>
            <p:nvPr/>
          </p:nvSpPr>
          <p:spPr bwMode="auto">
            <a:xfrm>
              <a:off x="3473450" y="1930401"/>
              <a:ext cx="31750" cy="15875"/>
            </a:xfrm>
            <a:custGeom>
              <a:avLst/>
              <a:gdLst>
                <a:gd name="T0" fmla="*/ 0 w 20"/>
                <a:gd name="T1" fmla="*/ 8 h 10"/>
                <a:gd name="T2" fmla="*/ 4 w 20"/>
                <a:gd name="T3" fmla="*/ 10 h 10"/>
                <a:gd name="T4" fmla="*/ 20 w 20"/>
                <a:gd name="T5" fmla="*/ 2 h 10"/>
                <a:gd name="T6" fmla="*/ 16 w 20"/>
                <a:gd name="T7" fmla="*/ 0 h 10"/>
                <a:gd name="T8" fmla="*/ 0 w 20"/>
                <a:gd name="T9" fmla="*/ 8 h 10"/>
              </a:gdLst>
              <a:ahLst/>
              <a:cxnLst>
                <a:cxn ang="0">
                  <a:pos x="T0" y="T1"/>
                </a:cxn>
                <a:cxn ang="0">
                  <a:pos x="T2" y="T3"/>
                </a:cxn>
                <a:cxn ang="0">
                  <a:pos x="T4" y="T5"/>
                </a:cxn>
                <a:cxn ang="0">
                  <a:pos x="T6" y="T7"/>
                </a:cxn>
                <a:cxn ang="0">
                  <a:pos x="T8" y="T9"/>
                </a:cxn>
              </a:cxnLst>
              <a:rect l="0" t="0" r="r" b="b"/>
              <a:pathLst>
                <a:path w="20" h="10">
                  <a:moveTo>
                    <a:pt x="0" y="8"/>
                  </a:moveTo>
                  <a:lnTo>
                    <a:pt x="4" y="10"/>
                  </a:lnTo>
                  <a:lnTo>
                    <a:pt x="20"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4" name="Freeform 352">
              <a:extLst>
                <a:ext uri="{FF2B5EF4-FFF2-40B4-BE49-F238E27FC236}">
                  <a16:creationId xmlns:a16="http://schemas.microsoft.com/office/drawing/2014/main" id="{C741B35C-FDA7-4A3A-A4AF-B2C92F3C23F1}"/>
                </a:ext>
              </a:extLst>
            </p:cNvPr>
            <p:cNvSpPr>
              <a:spLocks noEditPoints="1"/>
            </p:cNvSpPr>
            <p:nvPr/>
          </p:nvSpPr>
          <p:spPr bwMode="auto">
            <a:xfrm>
              <a:off x="3470275" y="192722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5" name="Freeform 353">
              <a:extLst>
                <a:ext uri="{FF2B5EF4-FFF2-40B4-BE49-F238E27FC236}">
                  <a16:creationId xmlns:a16="http://schemas.microsoft.com/office/drawing/2014/main" id="{BF29FF5C-2CDF-45F0-BF9A-8DB2E881B114}"/>
                </a:ext>
              </a:extLst>
            </p:cNvPr>
            <p:cNvSpPr>
              <a:spLocks/>
            </p:cNvSpPr>
            <p:nvPr/>
          </p:nvSpPr>
          <p:spPr bwMode="auto">
            <a:xfrm>
              <a:off x="3502025" y="1914526"/>
              <a:ext cx="44450" cy="25400"/>
            </a:xfrm>
            <a:custGeom>
              <a:avLst/>
              <a:gdLst>
                <a:gd name="T0" fmla="*/ 0 w 28"/>
                <a:gd name="T1" fmla="*/ 8 h 16"/>
                <a:gd name="T2" fmla="*/ 14 w 28"/>
                <a:gd name="T3" fmla="*/ 16 h 16"/>
                <a:gd name="T4" fmla="*/ 28 w 28"/>
                <a:gd name="T5" fmla="*/ 8 h 16"/>
                <a:gd name="T6" fmla="*/ 16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4" y="16"/>
                  </a:lnTo>
                  <a:lnTo>
                    <a:pt x="28"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6" name="Freeform 354">
              <a:extLst>
                <a:ext uri="{FF2B5EF4-FFF2-40B4-BE49-F238E27FC236}">
                  <a16:creationId xmlns:a16="http://schemas.microsoft.com/office/drawing/2014/main" id="{B2F3F3AE-84CB-4974-83B2-D28160E80CE8}"/>
                </a:ext>
              </a:extLst>
            </p:cNvPr>
            <p:cNvSpPr>
              <a:spLocks noEditPoints="1"/>
            </p:cNvSpPr>
            <p:nvPr/>
          </p:nvSpPr>
          <p:spPr bwMode="auto">
            <a:xfrm>
              <a:off x="3498850" y="191452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4 w 34"/>
                <a:gd name="T11" fmla="*/ 8 h 18"/>
                <a:gd name="T12" fmla="*/ 16 w 34"/>
                <a:gd name="T13" fmla="*/ 14 h 18"/>
                <a:gd name="T14" fmla="*/ 28 w 34"/>
                <a:gd name="T15" fmla="*/ 8 h 18"/>
                <a:gd name="T16" fmla="*/ 18 w 34"/>
                <a:gd name="T17" fmla="*/ 2 h 18"/>
                <a:gd name="T18" fmla="*/ 4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4" y="8"/>
                  </a:moveTo>
                  <a:lnTo>
                    <a:pt x="16" y="14"/>
                  </a:lnTo>
                  <a:lnTo>
                    <a:pt x="28" y="8"/>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7" name="Freeform 355">
              <a:extLst>
                <a:ext uri="{FF2B5EF4-FFF2-40B4-BE49-F238E27FC236}">
                  <a16:creationId xmlns:a16="http://schemas.microsoft.com/office/drawing/2014/main" id="{3F9B5CBD-E5A8-4BC1-BFC6-91C40399CA63}"/>
                </a:ext>
              </a:extLst>
            </p:cNvPr>
            <p:cNvSpPr>
              <a:spLocks/>
            </p:cNvSpPr>
            <p:nvPr/>
          </p:nvSpPr>
          <p:spPr bwMode="auto">
            <a:xfrm>
              <a:off x="3502025" y="191452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8" name="Freeform 356">
              <a:extLst>
                <a:ext uri="{FF2B5EF4-FFF2-40B4-BE49-F238E27FC236}">
                  <a16:creationId xmlns:a16="http://schemas.microsoft.com/office/drawing/2014/main" id="{A868B84C-9308-47DD-A8CF-36B6576E73A1}"/>
                </a:ext>
              </a:extLst>
            </p:cNvPr>
            <p:cNvSpPr>
              <a:spLocks noEditPoints="1"/>
            </p:cNvSpPr>
            <p:nvPr/>
          </p:nvSpPr>
          <p:spPr bwMode="auto">
            <a:xfrm>
              <a:off x="3498850" y="191452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4 w 24"/>
                <a:gd name="T11" fmla="*/ 8 h 12"/>
                <a:gd name="T12" fmla="*/ 6 w 24"/>
                <a:gd name="T13" fmla="*/ 8 h 12"/>
                <a:gd name="T14" fmla="*/ 18 w 24"/>
                <a:gd name="T15" fmla="*/ 2 h 12"/>
                <a:gd name="T16" fmla="*/ 18 w 24"/>
                <a:gd name="T17" fmla="*/ 2 h 12"/>
                <a:gd name="T18" fmla="*/ 4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4" y="8"/>
                  </a:moveTo>
                  <a:lnTo>
                    <a:pt x="6" y="8"/>
                  </a:lnTo>
                  <a:lnTo>
                    <a:pt x="18" y="2"/>
                  </a:lnTo>
                  <a:lnTo>
                    <a:pt x="18" y="2"/>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89" name="Freeform 357">
              <a:extLst>
                <a:ext uri="{FF2B5EF4-FFF2-40B4-BE49-F238E27FC236}">
                  <a16:creationId xmlns:a16="http://schemas.microsoft.com/office/drawing/2014/main" id="{85670A30-4A2C-41B2-8039-7E95CE37FDA8}"/>
                </a:ext>
              </a:extLst>
            </p:cNvPr>
            <p:cNvSpPr>
              <a:spLocks/>
            </p:cNvSpPr>
            <p:nvPr/>
          </p:nvSpPr>
          <p:spPr bwMode="auto">
            <a:xfrm>
              <a:off x="3530600" y="1898651"/>
              <a:ext cx="44450" cy="25400"/>
            </a:xfrm>
            <a:custGeom>
              <a:avLst/>
              <a:gdLst>
                <a:gd name="T0" fmla="*/ 0 w 28"/>
                <a:gd name="T1" fmla="*/ 8 h 16"/>
                <a:gd name="T2" fmla="*/ 12 w 28"/>
                <a:gd name="T3" fmla="*/ 16 h 16"/>
                <a:gd name="T4" fmla="*/ 28 w 28"/>
                <a:gd name="T5" fmla="*/ 8 h 16"/>
                <a:gd name="T6" fmla="*/ 14 w 28"/>
                <a:gd name="T7" fmla="*/ 0 h 16"/>
                <a:gd name="T8" fmla="*/ 0 w 28"/>
                <a:gd name="T9" fmla="*/ 8 h 16"/>
              </a:gdLst>
              <a:ahLst/>
              <a:cxnLst>
                <a:cxn ang="0">
                  <a:pos x="T0" y="T1"/>
                </a:cxn>
                <a:cxn ang="0">
                  <a:pos x="T2" y="T3"/>
                </a:cxn>
                <a:cxn ang="0">
                  <a:pos x="T4" y="T5"/>
                </a:cxn>
                <a:cxn ang="0">
                  <a:pos x="T6" y="T7"/>
                </a:cxn>
                <a:cxn ang="0">
                  <a:pos x="T8" y="T9"/>
                </a:cxn>
              </a:cxnLst>
              <a:rect l="0" t="0" r="r" b="b"/>
              <a:pathLst>
                <a:path w="28" h="16">
                  <a:moveTo>
                    <a:pt x="0" y="8"/>
                  </a:moveTo>
                  <a:lnTo>
                    <a:pt x="12" y="16"/>
                  </a:lnTo>
                  <a:lnTo>
                    <a:pt x="28" y="8"/>
                  </a:lnTo>
                  <a:lnTo>
                    <a:pt x="14"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0" name="Freeform 358">
              <a:extLst>
                <a:ext uri="{FF2B5EF4-FFF2-40B4-BE49-F238E27FC236}">
                  <a16:creationId xmlns:a16="http://schemas.microsoft.com/office/drawing/2014/main" id="{7021D53B-1565-46C0-8C25-422E63892C4E}"/>
                </a:ext>
              </a:extLst>
            </p:cNvPr>
            <p:cNvSpPr>
              <a:spLocks noEditPoints="1"/>
            </p:cNvSpPr>
            <p:nvPr/>
          </p:nvSpPr>
          <p:spPr bwMode="auto">
            <a:xfrm>
              <a:off x="3524250" y="1895476"/>
              <a:ext cx="53975" cy="31750"/>
            </a:xfrm>
            <a:custGeom>
              <a:avLst/>
              <a:gdLst>
                <a:gd name="T0" fmla="*/ 16 w 34"/>
                <a:gd name="T1" fmla="*/ 20 h 20"/>
                <a:gd name="T2" fmla="*/ 0 w 34"/>
                <a:gd name="T3" fmla="*/ 10 h 20"/>
                <a:gd name="T4" fmla="*/ 18 w 34"/>
                <a:gd name="T5" fmla="*/ 0 h 20"/>
                <a:gd name="T6" fmla="*/ 34 w 34"/>
                <a:gd name="T7" fmla="*/ 10 h 20"/>
                <a:gd name="T8" fmla="*/ 16 w 34"/>
                <a:gd name="T9" fmla="*/ 20 h 20"/>
                <a:gd name="T10" fmla="*/ 6 w 34"/>
                <a:gd name="T11" fmla="*/ 10 h 20"/>
                <a:gd name="T12" fmla="*/ 16 w 34"/>
                <a:gd name="T13" fmla="*/ 16 h 20"/>
                <a:gd name="T14" fmla="*/ 30 w 34"/>
                <a:gd name="T15" fmla="*/ 10 h 20"/>
                <a:gd name="T16" fmla="*/ 18 w 34"/>
                <a:gd name="T17" fmla="*/ 4 h 20"/>
                <a:gd name="T18" fmla="*/ 6 w 34"/>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20">
                  <a:moveTo>
                    <a:pt x="16" y="20"/>
                  </a:moveTo>
                  <a:lnTo>
                    <a:pt x="0" y="10"/>
                  </a:lnTo>
                  <a:lnTo>
                    <a:pt x="18" y="0"/>
                  </a:lnTo>
                  <a:lnTo>
                    <a:pt x="34" y="10"/>
                  </a:lnTo>
                  <a:lnTo>
                    <a:pt x="16" y="20"/>
                  </a:lnTo>
                  <a:close/>
                  <a:moveTo>
                    <a:pt x="6" y="10"/>
                  </a:moveTo>
                  <a:lnTo>
                    <a:pt x="16" y="16"/>
                  </a:lnTo>
                  <a:lnTo>
                    <a:pt x="30" y="10"/>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1" name="Freeform 359">
              <a:extLst>
                <a:ext uri="{FF2B5EF4-FFF2-40B4-BE49-F238E27FC236}">
                  <a16:creationId xmlns:a16="http://schemas.microsoft.com/office/drawing/2014/main" id="{14201C22-6697-471B-A151-2F231F0606BF}"/>
                </a:ext>
              </a:extLst>
            </p:cNvPr>
            <p:cNvSpPr>
              <a:spLocks/>
            </p:cNvSpPr>
            <p:nvPr/>
          </p:nvSpPr>
          <p:spPr bwMode="auto">
            <a:xfrm>
              <a:off x="3530600" y="1898651"/>
              <a:ext cx="28575" cy="15875"/>
            </a:xfrm>
            <a:custGeom>
              <a:avLst/>
              <a:gdLst>
                <a:gd name="T0" fmla="*/ 0 w 18"/>
                <a:gd name="T1" fmla="*/ 8 h 10"/>
                <a:gd name="T2" fmla="*/ 2 w 18"/>
                <a:gd name="T3" fmla="*/ 10 h 10"/>
                <a:gd name="T4" fmla="*/ 18 w 18"/>
                <a:gd name="T5" fmla="*/ 2 h 10"/>
                <a:gd name="T6" fmla="*/ 14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2" y="10"/>
                  </a:lnTo>
                  <a:lnTo>
                    <a:pt x="18" y="2"/>
                  </a:lnTo>
                  <a:lnTo>
                    <a:pt x="14"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2" name="Freeform 360">
              <a:extLst>
                <a:ext uri="{FF2B5EF4-FFF2-40B4-BE49-F238E27FC236}">
                  <a16:creationId xmlns:a16="http://schemas.microsoft.com/office/drawing/2014/main" id="{B9DAE99F-6A09-4E92-9673-BA0C36FE4FAC}"/>
                </a:ext>
              </a:extLst>
            </p:cNvPr>
            <p:cNvSpPr>
              <a:spLocks noEditPoints="1"/>
            </p:cNvSpPr>
            <p:nvPr/>
          </p:nvSpPr>
          <p:spPr bwMode="auto">
            <a:xfrm>
              <a:off x="3524250" y="1895476"/>
              <a:ext cx="38100" cy="22225"/>
            </a:xfrm>
            <a:custGeom>
              <a:avLst/>
              <a:gdLst>
                <a:gd name="T0" fmla="*/ 6 w 24"/>
                <a:gd name="T1" fmla="*/ 14 h 14"/>
                <a:gd name="T2" fmla="*/ 0 w 24"/>
                <a:gd name="T3" fmla="*/ 10 h 14"/>
                <a:gd name="T4" fmla="*/ 18 w 24"/>
                <a:gd name="T5" fmla="*/ 0 h 14"/>
                <a:gd name="T6" fmla="*/ 24 w 24"/>
                <a:gd name="T7" fmla="*/ 4 h 14"/>
                <a:gd name="T8" fmla="*/ 6 w 24"/>
                <a:gd name="T9" fmla="*/ 14 h 14"/>
                <a:gd name="T10" fmla="*/ 6 w 24"/>
                <a:gd name="T11" fmla="*/ 10 h 14"/>
                <a:gd name="T12" fmla="*/ 6 w 24"/>
                <a:gd name="T13" fmla="*/ 10 h 14"/>
                <a:gd name="T14" fmla="*/ 18 w 24"/>
                <a:gd name="T15" fmla="*/ 4 h 14"/>
                <a:gd name="T16" fmla="*/ 18 w 24"/>
                <a:gd name="T17" fmla="*/ 4 h 14"/>
                <a:gd name="T18" fmla="*/ 6 w 24"/>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4">
                  <a:moveTo>
                    <a:pt x="6" y="14"/>
                  </a:moveTo>
                  <a:lnTo>
                    <a:pt x="0" y="10"/>
                  </a:lnTo>
                  <a:lnTo>
                    <a:pt x="18" y="0"/>
                  </a:lnTo>
                  <a:lnTo>
                    <a:pt x="24" y="4"/>
                  </a:lnTo>
                  <a:lnTo>
                    <a:pt x="6" y="14"/>
                  </a:lnTo>
                  <a:close/>
                  <a:moveTo>
                    <a:pt x="6" y="10"/>
                  </a:moveTo>
                  <a:lnTo>
                    <a:pt x="6" y="10"/>
                  </a:lnTo>
                  <a:lnTo>
                    <a:pt x="18" y="4"/>
                  </a:lnTo>
                  <a:lnTo>
                    <a:pt x="18" y="4"/>
                  </a:lnTo>
                  <a:lnTo>
                    <a:pt x="6" y="10"/>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3" name="Freeform 361">
              <a:extLst>
                <a:ext uri="{FF2B5EF4-FFF2-40B4-BE49-F238E27FC236}">
                  <a16:creationId xmlns:a16="http://schemas.microsoft.com/office/drawing/2014/main" id="{51F6C37F-D3ED-4CB1-80AB-2CDD091C0DA3}"/>
                </a:ext>
              </a:extLst>
            </p:cNvPr>
            <p:cNvSpPr>
              <a:spLocks/>
            </p:cNvSpPr>
            <p:nvPr/>
          </p:nvSpPr>
          <p:spPr bwMode="auto">
            <a:xfrm>
              <a:off x="3556000" y="1882776"/>
              <a:ext cx="47625" cy="25400"/>
            </a:xfrm>
            <a:custGeom>
              <a:avLst/>
              <a:gdLst>
                <a:gd name="T0" fmla="*/ 0 w 30"/>
                <a:gd name="T1" fmla="*/ 8 h 16"/>
                <a:gd name="T2" fmla="*/ 14 w 30"/>
                <a:gd name="T3" fmla="*/ 16 h 16"/>
                <a:gd name="T4" fmla="*/ 30 w 30"/>
                <a:gd name="T5" fmla="*/ 8 h 16"/>
                <a:gd name="T6" fmla="*/ 16 w 30"/>
                <a:gd name="T7" fmla="*/ 0 h 16"/>
                <a:gd name="T8" fmla="*/ 0 w 30"/>
                <a:gd name="T9" fmla="*/ 8 h 16"/>
              </a:gdLst>
              <a:ahLst/>
              <a:cxnLst>
                <a:cxn ang="0">
                  <a:pos x="T0" y="T1"/>
                </a:cxn>
                <a:cxn ang="0">
                  <a:pos x="T2" y="T3"/>
                </a:cxn>
                <a:cxn ang="0">
                  <a:pos x="T4" y="T5"/>
                </a:cxn>
                <a:cxn ang="0">
                  <a:pos x="T6" y="T7"/>
                </a:cxn>
                <a:cxn ang="0">
                  <a:pos x="T8" y="T9"/>
                </a:cxn>
              </a:cxnLst>
              <a:rect l="0" t="0" r="r" b="b"/>
              <a:pathLst>
                <a:path w="30" h="16">
                  <a:moveTo>
                    <a:pt x="0" y="8"/>
                  </a:moveTo>
                  <a:lnTo>
                    <a:pt x="14" y="16"/>
                  </a:lnTo>
                  <a:lnTo>
                    <a:pt x="30" y="8"/>
                  </a:lnTo>
                  <a:lnTo>
                    <a:pt x="16" y="0"/>
                  </a:lnTo>
                  <a:lnTo>
                    <a:pt x="0" y="8"/>
                  </a:ln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4" name="Freeform 362">
              <a:extLst>
                <a:ext uri="{FF2B5EF4-FFF2-40B4-BE49-F238E27FC236}">
                  <a16:creationId xmlns:a16="http://schemas.microsoft.com/office/drawing/2014/main" id="{291C8A8E-6A94-450F-830F-7A94830B542D}"/>
                </a:ext>
              </a:extLst>
            </p:cNvPr>
            <p:cNvSpPr>
              <a:spLocks noEditPoints="1"/>
            </p:cNvSpPr>
            <p:nvPr/>
          </p:nvSpPr>
          <p:spPr bwMode="auto">
            <a:xfrm>
              <a:off x="3552825" y="1882776"/>
              <a:ext cx="53975" cy="28575"/>
            </a:xfrm>
            <a:custGeom>
              <a:avLst/>
              <a:gdLst>
                <a:gd name="T0" fmla="*/ 16 w 34"/>
                <a:gd name="T1" fmla="*/ 18 h 18"/>
                <a:gd name="T2" fmla="*/ 0 w 34"/>
                <a:gd name="T3" fmla="*/ 8 h 18"/>
                <a:gd name="T4" fmla="*/ 18 w 34"/>
                <a:gd name="T5" fmla="*/ 0 h 18"/>
                <a:gd name="T6" fmla="*/ 34 w 34"/>
                <a:gd name="T7" fmla="*/ 8 h 18"/>
                <a:gd name="T8" fmla="*/ 16 w 34"/>
                <a:gd name="T9" fmla="*/ 18 h 18"/>
                <a:gd name="T10" fmla="*/ 6 w 34"/>
                <a:gd name="T11" fmla="*/ 8 h 18"/>
                <a:gd name="T12" fmla="*/ 16 w 34"/>
                <a:gd name="T13" fmla="*/ 14 h 18"/>
                <a:gd name="T14" fmla="*/ 28 w 34"/>
                <a:gd name="T15" fmla="*/ 8 h 18"/>
                <a:gd name="T16" fmla="*/ 18 w 34"/>
                <a:gd name="T17" fmla="*/ 2 h 18"/>
                <a:gd name="T18" fmla="*/ 6 w 34"/>
                <a:gd name="T19" fmla="*/ 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4" h="18">
                  <a:moveTo>
                    <a:pt x="16" y="18"/>
                  </a:moveTo>
                  <a:lnTo>
                    <a:pt x="0" y="8"/>
                  </a:lnTo>
                  <a:lnTo>
                    <a:pt x="18" y="0"/>
                  </a:lnTo>
                  <a:lnTo>
                    <a:pt x="34" y="8"/>
                  </a:lnTo>
                  <a:lnTo>
                    <a:pt x="16" y="18"/>
                  </a:lnTo>
                  <a:close/>
                  <a:moveTo>
                    <a:pt x="6" y="8"/>
                  </a:moveTo>
                  <a:lnTo>
                    <a:pt x="16" y="14"/>
                  </a:lnTo>
                  <a:lnTo>
                    <a:pt x="28" y="8"/>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5" name="Freeform 363">
              <a:extLst>
                <a:ext uri="{FF2B5EF4-FFF2-40B4-BE49-F238E27FC236}">
                  <a16:creationId xmlns:a16="http://schemas.microsoft.com/office/drawing/2014/main" id="{4B7F9105-C33B-4190-8B27-AD5275BA5A64}"/>
                </a:ext>
              </a:extLst>
            </p:cNvPr>
            <p:cNvSpPr>
              <a:spLocks/>
            </p:cNvSpPr>
            <p:nvPr/>
          </p:nvSpPr>
          <p:spPr bwMode="auto">
            <a:xfrm>
              <a:off x="3556000" y="1882776"/>
              <a:ext cx="28575" cy="15875"/>
            </a:xfrm>
            <a:custGeom>
              <a:avLst/>
              <a:gdLst>
                <a:gd name="T0" fmla="*/ 0 w 18"/>
                <a:gd name="T1" fmla="*/ 8 h 10"/>
                <a:gd name="T2" fmla="*/ 4 w 18"/>
                <a:gd name="T3" fmla="*/ 10 h 10"/>
                <a:gd name="T4" fmla="*/ 18 w 18"/>
                <a:gd name="T5" fmla="*/ 2 h 10"/>
                <a:gd name="T6" fmla="*/ 16 w 18"/>
                <a:gd name="T7" fmla="*/ 0 h 10"/>
                <a:gd name="T8" fmla="*/ 0 w 18"/>
                <a:gd name="T9" fmla="*/ 8 h 10"/>
              </a:gdLst>
              <a:ahLst/>
              <a:cxnLst>
                <a:cxn ang="0">
                  <a:pos x="T0" y="T1"/>
                </a:cxn>
                <a:cxn ang="0">
                  <a:pos x="T2" y="T3"/>
                </a:cxn>
                <a:cxn ang="0">
                  <a:pos x="T4" y="T5"/>
                </a:cxn>
                <a:cxn ang="0">
                  <a:pos x="T6" y="T7"/>
                </a:cxn>
                <a:cxn ang="0">
                  <a:pos x="T8" y="T9"/>
                </a:cxn>
              </a:cxnLst>
              <a:rect l="0" t="0" r="r" b="b"/>
              <a:pathLst>
                <a:path w="18" h="10">
                  <a:moveTo>
                    <a:pt x="0" y="8"/>
                  </a:moveTo>
                  <a:lnTo>
                    <a:pt x="4" y="10"/>
                  </a:lnTo>
                  <a:lnTo>
                    <a:pt x="18" y="2"/>
                  </a:lnTo>
                  <a:lnTo>
                    <a:pt x="16" y="0"/>
                  </a:lnTo>
                  <a:lnTo>
                    <a:pt x="0" y="8"/>
                  </a:lnTo>
                  <a:close/>
                </a:path>
              </a:pathLst>
            </a:custGeom>
            <a:solidFill>
              <a:srgbClr val="4E4F4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6" name="Freeform 364">
              <a:extLst>
                <a:ext uri="{FF2B5EF4-FFF2-40B4-BE49-F238E27FC236}">
                  <a16:creationId xmlns:a16="http://schemas.microsoft.com/office/drawing/2014/main" id="{6C459048-A9BD-4D0B-9B76-7DE635451CD8}"/>
                </a:ext>
              </a:extLst>
            </p:cNvPr>
            <p:cNvSpPr>
              <a:spLocks noEditPoints="1"/>
            </p:cNvSpPr>
            <p:nvPr/>
          </p:nvSpPr>
          <p:spPr bwMode="auto">
            <a:xfrm>
              <a:off x="3552825" y="1882776"/>
              <a:ext cx="38100" cy="19050"/>
            </a:xfrm>
            <a:custGeom>
              <a:avLst/>
              <a:gdLst>
                <a:gd name="T0" fmla="*/ 6 w 24"/>
                <a:gd name="T1" fmla="*/ 12 h 12"/>
                <a:gd name="T2" fmla="*/ 0 w 24"/>
                <a:gd name="T3" fmla="*/ 8 h 12"/>
                <a:gd name="T4" fmla="*/ 18 w 24"/>
                <a:gd name="T5" fmla="*/ 0 h 12"/>
                <a:gd name="T6" fmla="*/ 24 w 24"/>
                <a:gd name="T7" fmla="*/ 2 h 12"/>
                <a:gd name="T8" fmla="*/ 6 w 24"/>
                <a:gd name="T9" fmla="*/ 12 h 12"/>
                <a:gd name="T10" fmla="*/ 6 w 24"/>
                <a:gd name="T11" fmla="*/ 8 h 12"/>
                <a:gd name="T12" fmla="*/ 6 w 24"/>
                <a:gd name="T13" fmla="*/ 10 h 12"/>
                <a:gd name="T14" fmla="*/ 18 w 24"/>
                <a:gd name="T15" fmla="*/ 2 h 12"/>
                <a:gd name="T16" fmla="*/ 18 w 24"/>
                <a:gd name="T17" fmla="*/ 2 h 12"/>
                <a:gd name="T18" fmla="*/ 6 w 24"/>
                <a:gd name="T19"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2">
                  <a:moveTo>
                    <a:pt x="6" y="12"/>
                  </a:moveTo>
                  <a:lnTo>
                    <a:pt x="0" y="8"/>
                  </a:lnTo>
                  <a:lnTo>
                    <a:pt x="18" y="0"/>
                  </a:lnTo>
                  <a:lnTo>
                    <a:pt x="24" y="2"/>
                  </a:lnTo>
                  <a:lnTo>
                    <a:pt x="6" y="12"/>
                  </a:lnTo>
                  <a:close/>
                  <a:moveTo>
                    <a:pt x="6" y="8"/>
                  </a:moveTo>
                  <a:lnTo>
                    <a:pt x="6" y="10"/>
                  </a:lnTo>
                  <a:lnTo>
                    <a:pt x="18" y="2"/>
                  </a:lnTo>
                  <a:lnTo>
                    <a:pt x="18" y="2"/>
                  </a:lnTo>
                  <a:lnTo>
                    <a:pt x="6"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7" name="Freeform 365">
              <a:extLst>
                <a:ext uri="{FF2B5EF4-FFF2-40B4-BE49-F238E27FC236}">
                  <a16:creationId xmlns:a16="http://schemas.microsoft.com/office/drawing/2014/main" id="{83E063EE-D61B-48BA-9B46-D4206D210915}"/>
                </a:ext>
              </a:extLst>
            </p:cNvPr>
            <p:cNvSpPr>
              <a:spLocks/>
            </p:cNvSpPr>
            <p:nvPr/>
          </p:nvSpPr>
          <p:spPr bwMode="auto">
            <a:xfrm>
              <a:off x="3511550" y="175260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8" name="Freeform 366">
              <a:extLst>
                <a:ext uri="{FF2B5EF4-FFF2-40B4-BE49-F238E27FC236}">
                  <a16:creationId xmlns:a16="http://schemas.microsoft.com/office/drawing/2014/main" id="{496FF657-463A-462E-8D5E-B1746274DF1E}"/>
                </a:ext>
              </a:extLst>
            </p:cNvPr>
            <p:cNvSpPr>
              <a:spLocks noEditPoints="1"/>
            </p:cNvSpPr>
            <p:nvPr/>
          </p:nvSpPr>
          <p:spPr bwMode="auto">
            <a:xfrm>
              <a:off x="3511550" y="174942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6 w 10"/>
                <a:gd name="T13" fmla="*/ 8 h 12"/>
                <a:gd name="T14" fmla="*/ 6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6" y="8"/>
                  </a:lnTo>
                  <a:lnTo>
                    <a:pt x="6"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699" name="Freeform 367">
              <a:extLst>
                <a:ext uri="{FF2B5EF4-FFF2-40B4-BE49-F238E27FC236}">
                  <a16:creationId xmlns:a16="http://schemas.microsoft.com/office/drawing/2014/main" id="{8B62029A-B834-4343-994A-E92EE3266FF7}"/>
                </a:ext>
              </a:extLst>
            </p:cNvPr>
            <p:cNvSpPr>
              <a:spLocks/>
            </p:cNvSpPr>
            <p:nvPr/>
          </p:nvSpPr>
          <p:spPr bwMode="auto">
            <a:xfrm>
              <a:off x="3527425" y="1758951"/>
              <a:ext cx="9525" cy="12700"/>
            </a:xfrm>
            <a:custGeom>
              <a:avLst/>
              <a:gdLst>
                <a:gd name="T0" fmla="*/ 0 w 6"/>
                <a:gd name="T1" fmla="*/ 0 h 8"/>
                <a:gd name="T2" fmla="*/ 0 w 6"/>
                <a:gd name="T3" fmla="*/ 4 h 8"/>
                <a:gd name="T4" fmla="*/ 6 w 6"/>
                <a:gd name="T5" fmla="*/ 8 h 8"/>
                <a:gd name="T6" fmla="*/ 6 w 6"/>
                <a:gd name="T7" fmla="*/ 4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lnTo>
                    <a:pt x="0" y="4"/>
                  </a:lnTo>
                  <a:lnTo>
                    <a:pt x="6" y="8"/>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0" name="Freeform 368">
              <a:extLst>
                <a:ext uri="{FF2B5EF4-FFF2-40B4-BE49-F238E27FC236}">
                  <a16:creationId xmlns:a16="http://schemas.microsoft.com/office/drawing/2014/main" id="{1A494928-1960-473B-A9BC-C9B04A0F2C50}"/>
                </a:ext>
              </a:extLst>
            </p:cNvPr>
            <p:cNvSpPr>
              <a:spLocks noEditPoints="1"/>
            </p:cNvSpPr>
            <p:nvPr/>
          </p:nvSpPr>
          <p:spPr bwMode="auto">
            <a:xfrm>
              <a:off x="3524250" y="175577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1" name="Freeform 369">
              <a:extLst>
                <a:ext uri="{FF2B5EF4-FFF2-40B4-BE49-F238E27FC236}">
                  <a16:creationId xmlns:a16="http://schemas.microsoft.com/office/drawing/2014/main" id="{B367FB1C-8FB0-4220-9CEB-B122275C51BE}"/>
                </a:ext>
              </a:extLst>
            </p:cNvPr>
            <p:cNvSpPr>
              <a:spLocks/>
            </p:cNvSpPr>
            <p:nvPr/>
          </p:nvSpPr>
          <p:spPr bwMode="auto">
            <a:xfrm>
              <a:off x="3511550" y="176530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2" name="Freeform 370">
              <a:extLst>
                <a:ext uri="{FF2B5EF4-FFF2-40B4-BE49-F238E27FC236}">
                  <a16:creationId xmlns:a16="http://schemas.microsoft.com/office/drawing/2014/main" id="{C7FF0088-CE82-483E-8C87-5319041C3684}"/>
                </a:ext>
              </a:extLst>
            </p:cNvPr>
            <p:cNvSpPr>
              <a:spLocks noEditPoints="1"/>
            </p:cNvSpPr>
            <p:nvPr/>
          </p:nvSpPr>
          <p:spPr bwMode="auto">
            <a:xfrm>
              <a:off x="3508375" y="1762126"/>
              <a:ext cx="19050" cy="19050"/>
            </a:xfrm>
            <a:custGeom>
              <a:avLst/>
              <a:gdLst>
                <a:gd name="T0" fmla="*/ 12 w 12"/>
                <a:gd name="T1" fmla="*/ 12 h 12"/>
                <a:gd name="T2" fmla="*/ 0 w 12"/>
                <a:gd name="T3" fmla="*/ 8 h 12"/>
                <a:gd name="T4" fmla="*/ 0 w 12"/>
                <a:gd name="T5" fmla="*/ 0 h 12"/>
                <a:gd name="T6" fmla="*/ 12 w 12"/>
                <a:gd name="T7" fmla="*/ 4 h 12"/>
                <a:gd name="T8" fmla="*/ 12 w 12"/>
                <a:gd name="T9" fmla="*/ 12 h 12"/>
                <a:gd name="T10" fmla="*/ 4 w 12"/>
                <a:gd name="T11" fmla="*/ 6 h 12"/>
                <a:gd name="T12" fmla="*/ 8 w 12"/>
                <a:gd name="T13" fmla="*/ 8 h 12"/>
                <a:gd name="T14" fmla="*/ 8 w 12"/>
                <a:gd name="T15" fmla="*/ 6 h 12"/>
                <a:gd name="T16" fmla="*/ 4 w 12"/>
                <a:gd name="T17" fmla="*/ 4 h 12"/>
                <a:gd name="T18" fmla="*/ 4 w 12"/>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12" y="12"/>
                  </a:moveTo>
                  <a:lnTo>
                    <a:pt x="0" y="8"/>
                  </a:lnTo>
                  <a:lnTo>
                    <a:pt x="0" y="0"/>
                  </a:lnTo>
                  <a:lnTo>
                    <a:pt x="12" y="4"/>
                  </a:lnTo>
                  <a:lnTo>
                    <a:pt x="12" y="12"/>
                  </a:lnTo>
                  <a:close/>
                  <a:moveTo>
                    <a:pt x="4" y="6"/>
                  </a:moveTo>
                  <a:lnTo>
                    <a:pt x="8" y="8"/>
                  </a:lnTo>
                  <a:lnTo>
                    <a:pt x="8" y="6"/>
                  </a:lnTo>
                  <a:lnTo>
                    <a:pt x="4" y="4"/>
                  </a:lnTo>
                  <a:lnTo>
                    <a:pt x="4"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3" name="Freeform 371">
              <a:extLst>
                <a:ext uri="{FF2B5EF4-FFF2-40B4-BE49-F238E27FC236}">
                  <a16:creationId xmlns:a16="http://schemas.microsoft.com/office/drawing/2014/main" id="{D16D89EB-4CC5-4568-8301-CB1D9867AC61}"/>
                </a:ext>
              </a:extLst>
            </p:cNvPr>
            <p:cNvSpPr>
              <a:spLocks/>
            </p:cNvSpPr>
            <p:nvPr/>
          </p:nvSpPr>
          <p:spPr bwMode="auto">
            <a:xfrm>
              <a:off x="3524250" y="1771651"/>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4" name="Freeform 372">
              <a:extLst>
                <a:ext uri="{FF2B5EF4-FFF2-40B4-BE49-F238E27FC236}">
                  <a16:creationId xmlns:a16="http://schemas.microsoft.com/office/drawing/2014/main" id="{13E5CC04-4C20-444E-93B1-CA981CC96697}"/>
                </a:ext>
              </a:extLst>
            </p:cNvPr>
            <p:cNvSpPr>
              <a:spLocks noEditPoints="1"/>
            </p:cNvSpPr>
            <p:nvPr/>
          </p:nvSpPr>
          <p:spPr bwMode="auto">
            <a:xfrm>
              <a:off x="3524250" y="1768476"/>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5" name="Freeform 373">
              <a:extLst>
                <a:ext uri="{FF2B5EF4-FFF2-40B4-BE49-F238E27FC236}">
                  <a16:creationId xmlns:a16="http://schemas.microsoft.com/office/drawing/2014/main" id="{935A2B6E-4681-4755-8995-241E4A8B558A}"/>
                </a:ext>
              </a:extLst>
            </p:cNvPr>
            <p:cNvSpPr>
              <a:spLocks/>
            </p:cNvSpPr>
            <p:nvPr/>
          </p:nvSpPr>
          <p:spPr bwMode="auto">
            <a:xfrm>
              <a:off x="3511550" y="179387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6" name="Freeform 374">
              <a:extLst>
                <a:ext uri="{FF2B5EF4-FFF2-40B4-BE49-F238E27FC236}">
                  <a16:creationId xmlns:a16="http://schemas.microsoft.com/office/drawing/2014/main" id="{B88F7B2E-9386-42DF-B655-663506F713A7}"/>
                </a:ext>
              </a:extLst>
            </p:cNvPr>
            <p:cNvSpPr>
              <a:spLocks noEditPoints="1"/>
            </p:cNvSpPr>
            <p:nvPr/>
          </p:nvSpPr>
          <p:spPr bwMode="auto">
            <a:xfrm>
              <a:off x="3508375" y="17907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7" name="Freeform 375">
              <a:extLst>
                <a:ext uri="{FF2B5EF4-FFF2-40B4-BE49-F238E27FC236}">
                  <a16:creationId xmlns:a16="http://schemas.microsoft.com/office/drawing/2014/main" id="{0D071A0C-325E-403E-88E5-D6D51E9ACA60}"/>
                </a:ext>
              </a:extLst>
            </p:cNvPr>
            <p:cNvSpPr>
              <a:spLocks/>
            </p:cNvSpPr>
            <p:nvPr/>
          </p:nvSpPr>
          <p:spPr bwMode="auto">
            <a:xfrm>
              <a:off x="3524250" y="180022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8" name="Freeform 376">
              <a:extLst>
                <a:ext uri="{FF2B5EF4-FFF2-40B4-BE49-F238E27FC236}">
                  <a16:creationId xmlns:a16="http://schemas.microsoft.com/office/drawing/2014/main" id="{15AE4ED5-9FBA-4DDD-8A4F-1175396CFF74}"/>
                </a:ext>
              </a:extLst>
            </p:cNvPr>
            <p:cNvSpPr>
              <a:spLocks noEditPoints="1"/>
            </p:cNvSpPr>
            <p:nvPr/>
          </p:nvSpPr>
          <p:spPr bwMode="auto">
            <a:xfrm>
              <a:off x="3521075" y="17970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09" name="Freeform 377">
              <a:extLst>
                <a:ext uri="{FF2B5EF4-FFF2-40B4-BE49-F238E27FC236}">
                  <a16:creationId xmlns:a16="http://schemas.microsoft.com/office/drawing/2014/main" id="{C5913650-5078-42FD-8E1F-6F5069D3A272}"/>
                </a:ext>
              </a:extLst>
            </p:cNvPr>
            <p:cNvSpPr>
              <a:spLocks/>
            </p:cNvSpPr>
            <p:nvPr/>
          </p:nvSpPr>
          <p:spPr bwMode="auto">
            <a:xfrm>
              <a:off x="3508375" y="18065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0" name="Freeform 378">
              <a:extLst>
                <a:ext uri="{FF2B5EF4-FFF2-40B4-BE49-F238E27FC236}">
                  <a16:creationId xmlns:a16="http://schemas.microsoft.com/office/drawing/2014/main" id="{D77622D1-A21E-4DD7-8F8F-3CCF54BEDBEF}"/>
                </a:ext>
              </a:extLst>
            </p:cNvPr>
            <p:cNvSpPr>
              <a:spLocks noEditPoints="1"/>
            </p:cNvSpPr>
            <p:nvPr/>
          </p:nvSpPr>
          <p:spPr bwMode="auto">
            <a:xfrm>
              <a:off x="3508375" y="18034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6 w 10"/>
                <a:gd name="T13" fmla="*/ 10 h 14"/>
                <a:gd name="T14" fmla="*/ 6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6" y="10"/>
                  </a:lnTo>
                  <a:lnTo>
                    <a:pt x="6"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1" name="Freeform 379">
              <a:extLst>
                <a:ext uri="{FF2B5EF4-FFF2-40B4-BE49-F238E27FC236}">
                  <a16:creationId xmlns:a16="http://schemas.microsoft.com/office/drawing/2014/main" id="{28F75333-B344-4475-BB0B-5487AABDC47B}"/>
                </a:ext>
              </a:extLst>
            </p:cNvPr>
            <p:cNvSpPr>
              <a:spLocks/>
            </p:cNvSpPr>
            <p:nvPr/>
          </p:nvSpPr>
          <p:spPr bwMode="auto">
            <a:xfrm>
              <a:off x="3524250" y="181292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2" name="Freeform 380">
              <a:extLst>
                <a:ext uri="{FF2B5EF4-FFF2-40B4-BE49-F238E27FC236}">
                  <a16:creationId xmlns:a16="http://schemas.microsoft.com/office/drawing/2014/main" id="{B4049470-D335-4F08-B1AC-61E6D51C6276}"/>
                </a:ext>
              </a:extLst>
            </p:cNvPr>
            <p:cNvSpPr>
              <a:spLocks noEditPoints="1"/>
            </p:cNvSpPr>
            <p:nvPr/>
          </p:nvSpPr>
          <p:spPr bwMode="auto">
            <a:xfrm>
              <a:off x="3521075" y="18097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10 h 14"/>
                <a:gd name="T14" fmla="*/ 8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10"/>
                  </a:lnTo>
                  <a:lnTo>
                    <a:pt x="8"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3" name="Freeform 381">
              <a:extLst>
                <a:ext uri="{FF2B5EF4-FFF2-40B4-BE49-F238E27FC236}">
                  <a16:creationId xmlns:a16="http://schemas.microsoft.com/office/drawing/2014/main" id="{7BB280B8-7DAB-446C-867C-7092530F8C0B}"/>
                </a:ext>
              </a:extLst>
            </p:cNvPr>
            <p:cNvSpPr>
              <a:spLocks/>
            </p:cNvSpPr>
            <p:nvPr/>
          </p:nvSpPr>
          <p:spPr bwMode="auto">
            <a:xfrm>
              <a:off x="3584575" y="17811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4" name="Freeform 382">
              <a:extLst>
                <a:ext uri="{FF2B5EF4-FFF2-40B4-BE49-F238E27FC236}">
                  <a16:creationId xmlns:a16="http://schemas.microsoft.com/office/drawing/2014/main" id="{21926130-7B13-414D-921D-778DCAD07540}"/>
                </a:ext>
              </a:extLst>
            </p:cNvPr>
            <p:cNvSpPr>
              <a:spLocks noEditPoints="1"/>
            </p:cNvSpPr>
            <p:nvPr/>
          </p:nvSpPr>
          <p:spPr bwMode="auto">
            <a:xfrm>
              <a:off x="3584575" y="17780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6 w 10"/>
                <a:gd name="T13" fmla="*/ 10 h 14"/>
                <a:gd name="T14" fmla="*/ 6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6" y="10"/>
                  </a:lnTo>
                  <a:lnTo>
                    <a:pt x="6"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5" name="Freeform 383">
              <a:extLst>
                <a:ext uri="{FF2B5EF4-FFF2-40B4-BE49-F238E27FC236}">
                  <a16:creationId xmlns:a16="http://schemas.microsoft.com/office/drawing/2014/main" id="{1925BE14-3065-4FD4-8EC1-71D18E1C201C}"/>
                </a:ext>
              </a:extLst>
            </p:cNvPr>
            <p:cNvSpPr>
              <a:spLocks/>
            </p:cNvSpPr>
            <p:nvPr/>
          </p:nvSpPr>
          <p:spPr bwMode="auto">
            <a:xfrm>
              <a:off x="3600450" y="178752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6" name="Freeform 384">
              <a:extLst>
                <a:ext uri="{FF2B5EF4-FFF2-40B4-BE49-F238E27FC236}">
                  <a16:creationId xmlns:a16="http://schemas.microsoft.com/office/drawing/2014/main" id="{727A362C-859C-4A00-8AB5-1196F67226E7}"/>
                </a:ext>
              </a:extLst>
            </p:cNvPr>
            <p:cNvSpPr>
              <a:spLocks noEditPoints="1"/>
            </p:cNvSpPr>
            <p:nvPr/>
          </p:nvSpPr>
          <p:spPr bwMode="auto">
            <a:xfrm>
              <a:off x="3597275" y="17843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10 h 14"/>
                <a:gd name="T14" fmla="*/ 8 w 10"/>
                <a:gd name="T15" fmla="*/ 8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10"/>
                  </a:lnTo>
                  <a:lnTo>
                    <a:pt x="8" y="8"/>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7" name="Freeform 385">
              <a:extLst>
                <a:ext uri="{FF2B5EF4-FFF2-40B4-BE49-F238E27FC236}">
                  <a16:creationId xmlns:a16="http://schemas.microsoft.com/office/drawing/2014/main" id="{4A402900-0A35-42A6-8191-7E6E27E8ED98}"/>
                </a:ext>
              </a:extLst>
            </p:cNvPr>
            <p:cNvSpPr>
              <a:spLocks/>
            </p:cNvSpPr>
            <p:nvPr/>
          </p:nvSpPr>
          <p:spPr bwMode="auto">
            <a:xfrm>
              <a:off x="3584575" y="179387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8" name="Freeform 386">
              <a:extLst>
                <a:ext uri="{FF2B5EF4-FFF2-40B4-BE49-F238E27FC236}">
                  <a16:creationId xmlns:a16="http://schemas.microsoft.com/office/drawing/2014/main" id="{B7F0E3F2-A88E-42F7-B97D-B2D6E553F243}"/>
                </a:ext>
              </a:extLst>
            </p:cNvPr>
            <p:cNvSpPr>
              <a:spLocks noEditPoints="1"/>
            </p:cNvSpPr>
            <p:nvPr/>
          </p:nvSpPr>
          <p:spPr bwMode="auto">
            <a:xfrm>
              <a:off x="3581400" y="1790701"/>
              <a:ext cx="19050" cy="22225"/>
            </a:xfrm>
            <a:custGeom>
              <a:avLst/>
              <a:gdLst>
                <a:gd name="T0" fmla="*/ 12 w 12"/>
                <a:gd name="T1" fmla="*/ 14 h 14"/>
                <a:gd name="T2" fmla="*/ 0 w 12"/>
                <a:gd name="T3" fmla="*/ 8 h 14"/>
                <a:gd name="T4" fmla="*/ 0 w 12"/>
                <a:gd name="T5" fmla="*/ 0 h 14"/>
                <a:gd name="T6" fmla="*/ 12 w 12"/>
                <a:gd name="T7" fmla="*/ 6 h 14"/>
                <a:gd name="T8" fmla="*/ 12 w 12"/>
                <a:gd name="T9" fmla="*/ 14 h 14"/>
                <a:gd name="T10" fmla="*/ 4 w 12"/>
                <a:gd name="T11" fmla="*/ 8 h 14"/>
                <a:gd name="T12" fmla="*/ 8 w 12"/>
                <a:gd name="T13" fmla="*/ 10 h 14"/>
                <a:gd name="T14" fmla="*/ 8 w 12"/>
                <a:gd name="T15" fmla="*/ 8 h 14"/>
                <a:gd name="T16" fmla="*/ 4 w 12"/>
                <a:gd name="T17" fmla="*/ 4 h 14"/>
                <a:gd name="T18" fmla="*/ 4 w 12"/>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12" y="14"/>
                  </a:moveTo>
                  <a:lnTo>
                    <a:pt x="0" y="8"/>
                  </a:lnTo>
                  <a:lnTo>
                    <a:pt x="0" y="0"/>
                  </a:lnTo>
                  <a:lnTo>
                    <a:pt x="12" y="6"/>
                  </a:lnTo>
                  <a:lnTo>
                    <a:pt x="12" y="14"/>
                  </a:lnTo>
                  <a:close/>
                  <a:moveTo>
                    <a:pt x="4" y="8"/>
                  </a:moveTo>
                  <a:lnTo>
                    <a:pt x="8" y="10"/>
                  </a:lnTo>
                  <a:lnTo>
                    <a:pt x="8" y="8"/>
                  </a:lnTo>
                  <a:lnTo>
                    <a:pt x="4" y="4"/>
                  </a:lnTo>
                  <a:lnTo>
                    <a:pt x="4"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19" name="Freeform 387">
              <a:extLst>
                <a:ext uri="{FF2B5EF4-FFF2-40B4-BE49-F238E27FC236}">
                  <a16:creationId xmlns:a16="http://schemas.microsoft.com/office/drawing/2014/main" id="{5D17B96C-21C4-4930-9EA5-558454480B47}"/>
                </a:ext>
              </a:extLst>
            </p:cNvPr>
            <p:cNvSpPr>
              <a:spLocks/>
            </p:cNvSpPr>
            <p:nvPr/>
          </p:nvSpPr>
          <p:spPr bwMode="auto">
            <a:xfrm>
              <a:off x="3597275" y="1800226"/>
              <a:ext cx="12700" cy="15875"/>
            </a:xfrm>
            <a:custGeom>
              <a:avLst/>
              <a:gdLst>
                <a:gd name="T0" fmla="*/ 0 w 8"/>
                <a:gd name="T1" fmla="*/ 0 h 10"/>
                <a:gd name="T2" fmla="*/ 0 w 8"/>
                <a:gd name="T3" fmla="*/ 6 h 10"/>
                <a:gd name="T4" fmla="*/ 8 w 8"/>
                <a:gd name="T5" fmla="*/ 10 h 10"/>
                <a:gd name="T6" fmla="*/ 8 w 8"/>
                <a:gd name="T7" fmla="*/ 4 h 10"/>
                <a:gd name="T8" fmla="*/ 0 w 8"/>
                <a:gd name="T9" fmla="*/ 0 h 10"/>
              </a:gdLst>
              <a:ahLst/>
              <a:cxnLst>
                <a:cxn ang="0">
                  <a:pos x="T0" y="T1"/>
                </a:cxn>
                <a:cxn ang="0">
                  <a:pos x="T2" y="T3"/>
                </a:cxn>
                <a:cxn ang="0">
                  <a:pos x="T4" y="T5"/>
                </a:cxn>
                <a:cxn ang="0">
                  <a:pos x="T6" y="T7"/>
                </a:cxn>
                <a:cxn ang="0">
                  <a:pos x="T8" y="T9"/>
                </a:cxn>
              </a:cxnLst>
              <a:rect l="0" t="0" r="r" b="b"/>
              <a:pathLst>
                <a:path w="8" h="10">
                  <a:moveTo>
                    <a:pt x="0" y="0"/>
                  </a:moveTo>
                  <a:lnTo>
                    <a:pt x="0" y="6"/>
                  </a:lnTo>
                  <a:lnTo>
                    <a:pt x="8" y="10"/>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0" name="Freeform 388">
              <a:extLst>
                <a:ext uri="{FF2B5EF4-FFF2-40B4-BE49-F238E27FC236}">
                  <a16:creationId xmlns:a16="http://schemas.microsoft.com/office/drawing/2014/main" id="{C798765F-0ED9-4FC3-B56C-AA66D5A0D47E}"/>
                </a:ext>
              </a:extLst>
            </p:cNvPr>
            <p:cNvSpPr>
              <a:spLocks noEditPoints="1"/>
            </p:cNvSpPr>
            <p:nvPr/>
          </p:nvSpPr>
          <p:spPr bwMode="auto">
            <a:xfrm>
              <a:off x="3597275" y="179705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8 h 14"/>
                <a:gd name="T12" fmla="*/ 8 w 10"/>
                <a:gd name="T13" fmla="*/ 10 h 14"/>
                <a:gd name="T14" fmla="*/ 8 w 10"/>
                <a:gd name="T15" fmla="*/ 8 h 14"/>
                <a:gd name="T16" fmla="*/ 2 w 10"/>
                <a:gd name="T17" fmla="*/ 6 h 14"/>
                <a:gd name="T18" fmla="*/ 2 w 10"/>
                <a:gd name="T19" fmla="*/ 8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8"/>
                  </a:moveTo>
                  <a:lnTo>
                    <a:pt x="8" y="10"/>
                  </a:lnTo>
                  <a:lnTo>
                    <a:pt x="8" y="8"/>
                  </a:lnTo>
                  <a:lnTo>
                    <a:pt x="2" y="6"/>
                  </a:lnTo>
                  <a:lnTo>
                    <a:pt x="2" y="8"/>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1" name="Freeform 389">
              <a:extLst>
                <a:ext uri="{FF2B5EF4-FFF2-40B4-BE49-F238E27FC236}">
                  <a16:creationId xmlns:a16="http://schemas.microsoft.com/office/drawing/2014/main" id="{7E083BF7-CFA9-4923-A6CA-1B849C61BD7E}"/>
                </a:ext>
              </a:extLst>
            </p:cNvPr>
            <p:cNvSpPr>
              <a:spLocks/>
            </p:cNvSpPr>
            <p:nvPr/>
          </p:nvSpPr>
          <p:spPr bwMode="auto">
            <a:xfrm>
              <a:off x="3584575" y="1825626"/>
              <a:ext cx="9525" cy="12700"/>
            </a:xfrm>
            <a:custGeom>
              <a:avLst/>
              <a:gdLst>
                <a:gd name="T0" fmla="*/ 0 w 6"/>
                <a:gd name="T1" fmla="*/ 0 h 8"/>
                <a:gd name="T2" fmla="*/ 0 w 6"/>
                <a:gd name="T3" fmla="*/ 4 h 8"/>
                <a:gd name="T4" fmla="*/ 6 w 6"/>
                <a:gd name="T5" fmla="*/ 8 h 8"/>
                <a:gd name="T6" fmla="*/ 6 w 6"/>
                <a:gd name="T7" fmla="*/ 4 h 8"/>
                <a:gd name="T8" fmla="*/ 0 w 6"/>
                <a:gd name="T9" fmla="*/ 0 h 8"/>
              </a:gdLst>
              <a:ahLst/>
              <a:cxnLst>
                <a:cxn ang="0">
                  <a:pos x="T0" y="T1"/>
                </a:cxn>
                <a:cxn ang="0">
                  <a:pos x="T2" y="T3"/>
                </a:cxn>
                <a:cxn ang="0">
                  <a:pos x="T4" y="T5"/>
                </a:cxn>
                <a:cxn ang="0">
                  <a:pos x="T6" y="T7"/>
                </a:cxn>
                <a:cxn ang="0">
                  <a:pos x="T8" y="T9"/>
                </a:cxn>
              </a:cxnLst>
              <a:rect l="0" t="0" r="r" b="b"/>
              <a:pathLst>
                <a:path w="6" h="8">
                  <a:moveTo>
                    <a:pt x="0" y="0"/>
                  </a:moveTo>
                  <a:lnTo>
                    <a:pt x="0" y="4"/>
                  </a:lnTo>
                  <a:lnTo>
                    <a:pt x="6" y="8"/>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2" name="Freeform 390">
              <a:extLst>
                <a:ext uri="{FF2B5EF4-FFF2-40B4-BE49-F238E27FC236}">
                  <a16:creationId xmlns:a16="http://schemas.microsoft.com/office/drawing/2014/main" id="{E7FD0007-C026-47FD-84A5-B211ADE9B4C2}"/>
                </a:ext>
              </a:extLst>
            </p:cNvPr>
            <p:cNvSpPr>
              <a:spLocks noEditPoints="1"/>
            </p:cNvSpPr>
            <p:nvPr/>
          </p:nvSpPr>
          <p:spPr bwMode="auto">
            <a:xfrm>
              <a:off x="3581400" y="1822451"/>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2 w 10"/>
                <a:gd name="T11" fmla="*/ 6 h 12"/>
                <a:gd name="T12" fmla="*/ 8 w 10"/>
                <a:gd name="T13" fmla="*/ 8 h 12"/>
                <a:gd name="T14" fmla="*/ 8 w 10"/>
                <a:gd name="T15" fmla="*/ 6 h 12"/>
                <a:gd name="T16" fmla="*/ 2 w 10"/>
                <a:gd name="T17" fmla="*/ 4 h 12"/>
                <a:gd name="T18" fmla="*/ 2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3" name="Freeform 391">
              <a:extLst>
                <a:ext uri="{FF2B5EF4-FFF2-40B4-BE49-F238E27FC236}">
                  <a16:creationId xmlns:a16="http://schemas.microsoft.com/office/drawing/2014/main" id="{04805FD3-073C-4C88-B747-C16E67981296}"/>
                </a:ext>
              </a:extLst>
            </p:cNvPr>
            <p:cNvSpPr>
              <a:spLocks/>
            </p:cNvSpPr>
            <p:nvPr/>
          </p:nvSpPr>
          <p:spPr bwMode="auto">
            <a:xfrm>
              <a:off x="3597275" y="1831976"/>
              <a:ext cx="12700" cy="12700"/>
            </a:xfrm>
            <a:custGeom>
              <a:avLst/>
              <a:gdLst>
                <a:gd name="T0" fmla="*/ 0 w 8"/>
                <a:gd name="T1" fmla="*/ 0 h 8"/>
                <a:gd name="T2" fmla="*/ 0 w 8"/>
                <a:gd name="T3" fmla="*/ 4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4"/>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4" name="Freeform 392">
              <a:extLst>
                <a:ext uri="{FF2B5EF4-FFF2-40B4-BE49-F238E27FC236}">
                  <a16:creationId xmlns:a16="http://schemas.microsoft.com/office/drawing/2014/main" id="{8CB539E3-91E1-4D78-AEC4-F7FC7057206A}"/>
                </a:ext>
              </a:extLst>
            </p:cNvPr>
            <p:cNvSpPr>
              <a:spLocks noEditPoints="1"/>
            </p:cNvSpPr>
            <p:nvPr/>
          </p:nvSpPr>
          <p:spPr bwMode="auto">
            <a:xfrm>
              <a:off x="3594100" y="1828801"/>
              <a:ext cx="15875" cy="19050"/>
            </a:xfrm>
            <a:custGeom>
              <a:avLst/>
              <a:gdLst>
                <a:gd name="T0" fmla="*/ 10 w 10"/>
                <a:gd name="T1" fmla="*/ 12 h 12"/>
                <a:gd name="T2" fmla="*/ 0 w 10"/>
                <a:gd name="T3" fmla="*/ 8 h 12"/>
                <a:gd name="T4" fmla="*/ 0 w 10"/>
                <a:gd name="T5" fmla="*/ 0 h 12"/>
                <a:gd name="T6" fmla="*/ 10 w 10"/>
                <a:gd name="T7" fmla="*/ 4 h 12"/>
                <a:gd name="T8" fmla="*/ 10 w 10"/>
                <a:gd name="T9" fmla="*/ 12 h 12"/>
                <a:gd name="T10" fmla="*/ 4 w 10"/>
                <a:gd name="T11" fmla="*/ 6 h 12"/>
                <a:gd name="T12" fmla="*/ 8 w 10"/>
                <a:gd name="T13" fmla="*/ 8 h 12"/>
                <a:gd name="T14" fmla="*/ 8 w 10"/>
                <a:gd name="T15" fmla="*/ 6 h 12"/>
                <a:gd name="T16" fmla="*/ 4 w 10"/>
                <a:gd name="T17" fmla="*/ 4 h 12"/>
                <a:gd name="T18" fmla="*/ 4 w 10"/>
                <a:gd name="T19"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10" y="12"/>
                  </a:moveTo>
                  <a:lnTo>
                    <a:pt x="0" y="8"/>
                  </a:lnTo>
                  <a:lnTo>
                    <a:pt x="0" y="0"/>
                  </a:lnTo>
                  <a:lnTo>
                    <a:pt x="10" y="4"/>
                  </a:lnTo>
                  <a:lnTo>
                    <a:pt x="10" y="12"/>
                  </a:lnTo>
                  <a:close/>
                  <a:moveTo>
                    <a:pt x="4" y="6"/>
                  </a:moveTo>
                  <a:lnTo>
                    <a:pt x="8" y="8"/>
                  </a:lnTo>
                  <a:lnTo>
                    <a:pt x="8" y="6"/>
                  </a:lnTo>
                  <a:lnTo>
                    <a:pt x="4" y="4"/>
                  </a:lnTo>
                  <a:lnTo>
                    <a:pt x="4"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5" name="Freeform 393">
              <a:extLst>
                <a:ext uri="{FF2B5EF4-FFF2-40B4-BE49-F238E27FC236}">
                  <a16:creationId xmlns:a16="http://schemas.microsoft.com/office/drawing/2014/main" id="{D7B92C6C-DCAC-45A0-8983-BD9936F0C099}"/>
                </a:ext>
              </a:extLst>
            </p:cNvPr>
            <p:cNvSpPr>
              <a:spLocks/>
            </p:cNvSpPr>
            <p:nvPr/>
          </p:nvSpPr>
          <p:spPr bwMode="auto">
            <a:xfrm>
              <a:off x="3581400" y="1838326"/>
              <a:ext cx="12700" cy="12700"/>
            </a:xfrm>
            <a:custGeom>
              <a:avLst/>
              <a:gdLst>
                <a:gd name="T0" fmla="*/ 0 w 8"/>
                <a:gd name="T1" fmla="*/ 0 h 8"/>
                <a:gd name="T2" fmla="*/ 0 w 8"/>
                <a:gd name="T3" fmla="*/ 6 h 8"/>
                <a:gd name="T4" fmla="*/ 8 w 8"/>
                <a:gd name="T5" fmla="*/ 8 h 8"/>
                <a:gd name="T6" fmla="*/ 8 w 8"/>
                <a:gd name="T7" fmla="*/ 4 h 8"/>
                <a:gd name="T8" fmla="*/ 0 w 8"/>
                <a:gd name="T9" fmla="*/ 0 h 8"/>
              </a:gdLst>
              <a:ahLst/>
              <a:cxnLst>
                <a:cxn ang="0">
                  <a:pos x="T0" y="T1"/>
                </a:cxn>
                <a:cxn ang="0">
                  <a:pos x="T2" y="T3"/>
                </a:cxn>
                <a:cxn ang="0">
                  <a:pos x="T4" y="T5"/>
                </a:cxn>
                <a:cxn ang="0">
                  <a:pos x="T6" y="T7"/>
                </a:cxn>
                <a:cxn ang="0">
                  <a:pos x="T8" y="T9"/>
                </a:cxn>
              </a:cxnLst>
              <a:rect l="0" t="0" r="r" b="b"/>
              <a:pathLst>
                <a:path w="8" h="8">
                  <a:moveTo>
                    <a:pt x="0" y="0"/>
                  </a:moveTo>
                  <a:lnTo>
                    <a:pt x="0" y="6"/>
                  </a:lnTo>
                  <a:lnTo>
                    <a:pt x="8" y="8"/>
                  </a:lnTo>
                  <a:lnTo>
                    <a:pt x="8"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6" name="Freeform 394">
              <a:extLst>
                <a:ext uri="{FF2B5EF4-FFF2-40B4-BE49-F238E27FC236}">
                  <a16:creationId xmlns:a16="http://schemas.microsoft.com/office/drawing/2014/main" id="{F7E178D2-ABC4-4E44-BC3E-7FD04D262A32}"/>
                </a:ext>
              </a:extLst>
            </p:cNvPr>
            <p:cNvSpPr>
              <a:spLocks noEditPoints="1"/>
            </p:cNvSpPr>
            <p:nvPr/>
          </p:nvSpPr>
          <p:spPr bwMode="auto">
            <a:xfrm>
              <a:off x="3581400" y="1835151"/>
              <a:ext cx="15875" cy="22225"/>
            </a:xfrm>
            <a:custGeom>
              <a:avLst/>
              <a:gdLst>
                <a:gd name="T0" fmla="*/ 10 w 10"/>
                <a:gd name="T1" fmla="*/ 14 h 14"/>
                <a:gd name="T2" fmla="*/ 0 w 10"/>
                <a:gd name="T3" fmla="*/ 8 h 14"/>
                <a:gd name="T4" fmla="*/ 0 w 10"/>
                <a:gd name="T5" fmla="*/ 0 h 14"/>
                <a:gd name="T6" fmla="*/ 10 w 10"/>
                <a:gd name="T7" fmla="*/ 4 h 14"/>
                <a:gd name="T8" fmla="*/ 10 w 10"/>
                <a:gd name="T9" fmla="*/ 14 h 14"/>
                <a:gd name="T10" fmla="*/ 2 w 10"/>
                <a:gd name="T11" fmla="*/ 6 h 14"/>
                <a:gd name="T12" fmla="*/ 6 w 10"/>
                <a:gd name="T13" fmla="*/ 8 h 14"/>
                <a:gd name="T14" fmla="*/ 6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4"/>
                  </a:lnTo>
                  <a:lnTo>
                    <a:pt x="10" y="14"/>
                  </a:lnTo>
                  <a:close/>
                  <a:moveTo>
                    <a:pt x="2" y="6"/>
                  </a:moveTo>
                  <a:lnTo>
                    <a:pt x="6" y="8"/>
                  </a:lnTo>
                  <a:lnTo>
                    <a:pt x="6"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7" name="Freeform 395">
              <a:extLst>
                <a:ext uri="{FF2B5EF4-FFF2-40B4-BE49-F238E27FC236}">
                  <a16:creationId xmlns:a16="http://schemas.microsoft.com/office/drawing/2014/main" id="{65D7BB3B-DCA9-4DBC-B3FD-1410CC4A4A40}"/>
                </a:ext>
              </a:extLst>
            </p:cNvPr>
            <p:cNvSpPr>
              <a:spLocks/>
            </p:cNvSpPr>
            <p:nvPr/>
          </p:nvSpPr>
          <p:spPr bwMode="auto">
            <a:xfrm>
              <a:off x="3597275" y="1844676"/>
              <a:ext cx="9525" cy="15875"/>
            </a:xfrm>
            <a:custGeom>
              <a:avLst/>
              <a:gdLst>
                <a:gd name="T0" fmla="*/ 0 w 6"/>
                <a:gd name="T1" fmla="*/ 0 h 10"/>
                <a:gd name="T2" fmla="*/ 0 w 6"/>
                <a:gd name="T3" fmla="*/ 6 h 10"/>
                <a:gd name="T4" fmla="*/ 6 w 6"/>
                <a:gd name="T5" fmla="*/ 10 h 10"/>
                <a:gd name="T6" fmla="*/ 6 w 6"/>
                <a:gd name="T7" fmla="*/ 4 h 10"/>
                <a:gd name="T8" fmla="*/ 0 w 6"/>
                <a:gd name="T9" fmla="*/ 0 h 10"/>
              </a:gdLst>
              <a:ahLst/>
              <a:cxnLst>
                <a:cxn ang="0">
                  <a:pos x="T0" y="T1"/>
                </a:cxn>
                <a:cxn ang="0">
                  <a:pos x="T2" y="T3"/>
                </a:cxn>
                <a:cxn ang="0">
                  <a:pos x="T4" y="T5"/>
                </a:cxn>
                <a:cxn ang="0">
                  <a:pos x="T6" y="T7"/>
                </a:cxn>
                <a:cxn ang="0">
                  <a:pos x="T8" y="T9"/>
                </a:cxn>
              </a:cxnLst>
              <a:rect l="0" t="0" r="r" b="b"/>
              <a:pathLst>
                <a:path w="6" h="10">
                  <a:moveTo>
                    <a:pt x="0" y="0"/>
                  </a:moveTo>
                  <a:lnTo>
                    <a:pt x="0" y="6"/>
                  </a:lnTo>
                  <a:lnTo>
                    <a:pt x="6" y="10"/>
                  </a:lnTo>
                  <a:lnTo>
                    <a:pt x="6" y="4"/>
                  </a:lnTo>
                  <a:lnTo>
                    <a:pt x="0" y="0"/>
                  </a:ln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8" name="Freeform 396">
              <a:extLst>
                <a:ext uri="{FF2B5EF4-FFF2-40B4-BE49-F238E27FC236}">
                  <a16:creationId xmlns:a16="http://schemas.microsoft.com/office/drawing/2014/main" id="{C146DDED-05DA-4079-B507-4D16BB74BD8D}"/>
                </a:ext>
              </a:extLst>
            </p:cNvPr>
            <p:cNvSpPr>
              <a:spLocks noEditPoints="1"/>
            </p:cNvSpPr>
            <p:nvPr/>
          </p:nvSpPr>
          <p:spPr bwMode="auto">
            <a:xfrm>
              <a:off x="3594100" y="1841501"/>
              <a:ext cx="15875" cy="22225"/>
            </a:xfrm>
            <a:custGeom>
              <a:avLst/>
              <a:gdLst>
                <a:gd name="T0" fmla="*/ 10 w 10"/>
                <a:gd name="T1" fmla="*/ 14 h 14"/>
                <a:gd name="T2" fmla="*/ 0 w 10"/>
                <a:gd name="T3" fmla="*/ 8 h 14"/>
                <a:gd name="T4" fmla="*/ 0 w 10"/>
                <a:gd name="T5" fmla="*/ 0 h 14"/>
                <a:gd name="T6" fmla="*/ 10 w 10"/>
                <a:gd name="T7" fmla="*/ 6 h 14"/>
                <a:gd name="T8" fmla="*/ 10 w 10"/>
                <a:gd name="T9" fmla="*/ 14 h 14"/>
                <a:gd name="T10" fmla="*/ 2 w 10"/>
                <a:gd name="T11" fmla="*/ 6 h 14"/>
                <a:gd name="T12" fmla="*/ 8 w 10"/>
                <a:gd name="T13" fmla="*/ 8 h 14"/>
                <a:gd name="T14" fmla="*/ 8 w 10"/>
                <a:gd name="T15" fmla="*/ 6 h 14"/>
                <a:gd name="T16" fmla="*/ 2 w 10"/>
                <a:gd name="T17" fmla="*/ 4 h 14"/>
                <a:gd name="T18" fmla="*/ 2 w 10"/>
                <a:gd name="T19"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4">
                  <a:moveTo>
                    <a:pt x="10" y="14"/>
                  </a:moveTo>
                  <a:lnTo>
                    <a:pt x="0" y="8"/>
                  </a:lnTo>
                  <a:lnTo>
                    <a:pt x="0" y="0"/>
                  </a:lnTo>
                  <a:lnTo>
                    <a:pt x="10" y="6"/>
                  </a:lnTo>
                  <a:lnTo>
                    <a:pt x="10" y="14"/>
                  </a:lnTo>
                  <a:close/>
                  <a:moveTo>
                    <a:pt x="2" y="6"/>
                  </a:moveTo>
                  <a:lnTo>
                    <a:pt x="8" y="8"/>
                  </a:lnTo>
                  <a:lnTo>
                    <a:pt x="8" y="6"/>
                  </a:lnTo>
                  <a:lnTo>
                    <a:pt x="2" y="4"/>
                  </a:lnTo>
                  <a:lnTo>
                    <a:pt x="2" y="6"/>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29" name="Freeform 397">
              <a:extLst>
                <a:ext uri="{FF2B5EF4-FFF2-40B4-BE49-F238E27FC236}">
                  <a16:creationId xmlns:a16="http://schemas.microsoft.com/office/drawing/2014/main" id="{13E1A09E-4676-4AA2-B12A-6DCDD41555E5}"/>
                </a:ext>
              </a:extLst>
            </p:cNvPr>
            <p:cNvSpPr>
              <a:spLocks/>
            </p:cNvSpPr>
            <p:nvPr/>
          </p:nvSpPr>
          <p:spPr bwMode="auto">
            <a:xfrm>
              <a:off x="3317875" y="1898651"/>
              <a:ext cx="3175" cy="28575"/>
            </a:xfrm>
            <a:custGeom>
              <a:avLst/>
              <a:gdLst>
                <a:gd name="T0" fmla="*/ 0 w 1"/>
                <a:gd name="T1" fmla="*/ 1 h 9"/>
                <a:gd name="T2" fmla="*/ 0 w 1"/>
                <a:gd name="T3" fmla="*/ 7 h 9"/>
                <a:gd name="T4" fmla="*/ 0 w 1"/>
                <a:gd name="T5" fmla="*/ 8 h 9"/>
                <a:gd name="T6" fmla="*/ 1 w 1"/>
                <a:gd name="T7" fmla="*/ 9 h 9"/>
                <a:gd name="T8" fmla="*/ 1 w 1"/>
                <a:gd name="T9" fmla="*/ 8 h 9"/>
                <a:gd name="T10" fmla="*/ 1 w 1"/>
                <a:gd name="T11" fmla="*/ 2 h 9"/>
                <a:gd name="T12" fmla="*/ 0 w 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 h="9">
                  <a:moveTo>
                    <a:pt x="0" y="1"/>
                  </a:moveTo>
                  <a:cubicBezTo>
                    <a:pt x="0" y="3"/>
                    <a:pt x="0" y="5"/>
                    <a:pt x="0" y="7"/>
                  </a:cubicBezTo>
                  <a:cubicBezTo>
                    <a:pt x="0" y="8"/>
                    <a:pt x="0" y="8"/>
                    <a:pt x="0" y="8"/>
                  </a:cubicBezTo>
                  <a:cubicBezTo>
                    <a:pt x="0" y="9"/>
                    <a:pt x="0" y="9"/>
                    <a:pt x="1" y="9"/>
                  </a:cubicBezTo>
                  <a:cubicBezTo>
                    <a:pt x="1" y="9"/>
                    <a:pt x="1" y="9"/>
                    <a:pt x="1" y="8"/>
                  </a:cubicBezTo>
                  <a:cubicBezTo>
                    <a:pt x="1" y="6"/>
                    <a:pt x="1" y="4"/>
                    <a:pt x="1" y="2"/>
                  </a:cubicBezTo>
                  <a:cubicBezTo>
                    <a:pt x="1" y="0"/>
                    <a:pt x="1" y="1"/>
                    <a:pt x="0" y="1"/>
                  </a:cubicBezTo>
                  <a:close/>
                </a:path>
              </a:pathLst>
            </a:custGeom>
            <a:solidFill>
              <a:srgbClr val="BBBDB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0" name="Freeform 398">
              <a:extLst>
                <a:ext uri="{FF2B5EF4-FFF2-40B4-BE49-F238E27FC236}">
                  <a16:creationId xmlns:a16="http://schemas.microsoft.com/office/drawing/2014/main" id="{17952BA9-C641-41FA-B6FA-C6660B38C8DB}"/>
                </a:ext>
              </a:extLst>
            </p:cNvPr>
            <p:cNvSpPr>
              <a:spLocks noEditPoints="1"/>
            </p:cNvSpPr>
            <p:nvPr/>
          </p:nvSpPr>
          <p:spPr bwMode="auto">
            <a:xfrm>
              <a:off x="3314700" y="1898651"/>
              <a:ext cx="9525" cy="31750"/>
            </a:xfrm>
            <a:custGeom>
              <a:avLst/>
              <a:gdLst>
                <a:gd name="T0" fmla="*/ 2 w 3"/>
                <a:gd name="T1" fmla="*/ 10 h 10"/>
                <a:gd name="T2" fmla="*/ 1 w 3"/>
                <a:gd name="T3" fmla="*/ 10 h 10"/>
                <a:gd name="T4" fmla="*/ 0 w 3"/>
                <a:gd name="T5" fmla="*/ 8 h 10"/>
                <a:gd name="T6" fmla="*/ 0 w 3"/>
                <a:gd name="T7" fmla="*/ 8 h 10"/>
                <a:gd name="T8" fmla="*/ 0 w 3"/>
                <a:gd name="T9" fmla="*/ 7 h 10"/>
                <a:gd name="T10" fmla="*/ 0 w 3"/>
                <a:gd name="T11" fmla="*/ 3 h 10"/>
                <a:gd name="T12" fmla="*/ 0 w 3"/>
                <a:gd name="T13" fmla="*/ 1 h 10"/>
                <a:gd name="T14" fmla="*/ 0 w 3"/>
                <a:gd name="T15" fmla="*/ 1 h 10"/>
                <a:gd name="T16" fmla="*/ 1 w 3"/>
                <a:gd name="T17" fmla="*/ 1 h 10"/>
                <a:gd name="T18" fmla="*/ 2 w 3"/>
                <a:gd name="T19" fmla="*/ 0 h 10"/>
                <a:gd name="T20" fmla="*/ 3 w 3"/>
                <a:gd name="T21" fmla="*/ 2 h 10"/>
                <a:gd name="T22" fmla="*/ 3 w 3"/>
                <a:gd name="T23" fmla="*/ 7 h 10"/>
                <a:gd name="T24" fmla="*/ 3 w 3"/>
                <a:gd name="T25" fmla="*/ 8 h 10"/>
                <a:gd name="T26" fmla="*/ 2 w 3"/>
                <a:gd name="T27" fmla="*/ 10 h 10"/>
                <a:gd name="T28" fmla="*/ 2 w 3"/>
                <a:gd name="T29" fmla="*/ 9 h 10"/>
                <a:gd name="T30" fmla="*/ 2 w 3"/>
                <a:gd name="T31"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 h="10">
                  <a:moveTo>
                    <a:pt x="2" y="10"/>
                  </a:moveTo>
                  <a:cubicBezTo>
                    <a:pt x="1" y="10"/>
                    <a:pt x="1" y="10"/>
                    <a:pt x="1" y="10"/>
                  </a:cubicBezTo>
                  <a:cubicBezTo>
                    <a:pt x="1" y="9"/>
                    <a:pt x="0" y="9"/>
                    <a:pt x="0" y="8"/>
                  </a:cubicBezTo>
                  <a:cubicBezTo>
                    <a:pt x="0" y="8"/>
                    <a:pt x="0" y="8"/>
                    <a:pt x="0" y="8"/>
                  </a:cubicBezTo>
                  <a:cubicBezTo>
                    <a:pt x="0" y="7"/>
                    <a:pt x="0" y="7"/>
                    <a:pt x="0" y="7"/>
                  </a:cubicBezTo>
                  <a:cubicBezTo>
                    <a:pt x="1" y="6"/>
                    <a:pt x="0" y="4"/>
                    <a:pt x="0" y="3"/>
                  </a:cubicBezTo>
                  <a:cubicBezTo>
                    <a:pt x="0" y="2"/>
                    <a:pt x="0" y="2"/>
                    <a:pt x="0" y="1"/>
                  </a:cubicBezTo>
                  <a:cubicBezTo>
                    <a:pt x="0" y="1"/>
                    <a:pt x="0" y="1"/>
                    <a:pt x="0" y="1"/>
                  </a:cubicBezTo>
                  <a:cubicBezTo>
                    <a:pt x="1" y="1"/>
                    <a:pt x="1" y="1"/>
                    <a:pt x="1" y="1"/>
                  </a:cubicBezTo>
                  <a:cubicBezTo>
                    <a:pt x="1" y="0"/>
                    <a:pt x="2" y="0"/>
                    <a:pt x="2" y="0"/>
                  </a:cubicBezTo>
                  <a:cubicBezTo>
                    <a:pt x="3" y="1"/>
                    <a:pt x="3" y="1"/>
                    <a:pt x="3" y="2"/>
                  </a:cubicBezTo>
                  <a:cubicBezTo>
                    <a:pt x="3" y="3"/>
                    <a:pt x="3" y="5"/>
                    <a:pt x="3" y="7"/>
                  </a:cubicBezTo>
                  <a:cubicBezTo>
                    <a:pt x="3" y="8"/>
                    <a:pt x="3" y="8"/>
                    <a:pt x="3" y="8"/>
                  </a:cubicBezTo>
                  <a:cubicBezTo>
                    <a:pt x="3" y="9"/>
                    <a:pt x="2" y="10"/>
                    <a:pt x="2" y="10"/>
                  </a:cubicBezTo>
                  <a:close/>
                  <a:moveTo>
                    <a:pt x="2" y="9"/>
                  </a:moveTo>
                  <a:cubicBezTo>
                    <a:pt x="2" y="9"/>
                    <a:pt x="2" y="9"/>
                    <a:pt x="2" y="9"/>
                  </a:cubicBezTo>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1" name="Freeform 399">
              <a:extLst>
                <a:ext uri="{FF2B5EF4-FFF2-40B4-BE49-F238E27FC236}">
                  <a16:creationId xmlns:a16="http://schemas.microsoft.com/office/drawing/2014/main" id="{A732829A-513A-4193-B6B6-A6BB17EBC08A}"/>
                </a:ext>
              </a:extLst>
            </p:cNvPr>
            <p:cNvSpPr>
              <a:spLocks/>
            </p:cNvSpPr>
            <p:nvPr/>
          </p:nvSpPr>
          <p:spPr bwMode="auto">
            <a:xfrm>
              <a:off x="3511550" y="1676401"/>
              <a:ext cx="193675" cy="101600"/>
            </a:xfrm>
            <a:custGeom>
              <a:avLst/>
              <a:gdLst>
                <a:gd name="T0" fmla="*/ 62 w 122"/>
                <a:gd name="T1" fmla="*/ 0 h 64"/>
                <a:gd name="T2" fmla="*/ 0 w 122"/>
                <a:gd name="T3" fmla="*/ 32 h 64"/>
                <a:gd name="T4" fmla="*/ 68 w 122"/>
                <a:gd name="T5" fmla="*/ 64 h 64"/>
                <a:gd name="T6" fmla="*/ 122 w 122"/>
                <a:gd name="T7" fmla="*/ 32 h 64"/>
                <a:gd name="T8" fmla="*/ 62 w 122"/>
                <a:gd name="T9" fmla="*/ 0 h 64"/>
              </a:gdLst>
              <a:ahLst/>
              <a:cxnLst>
                <a:cxn ang="0">
                  <a:pos x="T0" y="T1"/>
                </a:cxn>
                <a:cxn ang="0">
                  <a:pos x="T2" y="T3"/>
                </a:cxn>
                <a:cxn ang="0">
                  <a:pos x="T4" y="T5"/>
                </a:cxn>
                <a:cxn ang="0">
                  <a:pos x="T6" y="T7"/>
                </a:cxn>
                <a:cxn ang="0">
                  <a:pos x="T8" y="T9"/>
                </a:cxn>
              </a:cxnLst>
              <a:rect l="0" t="0" r="r" b="b"/>
              <a:pathLst>
                <a:path w="122" h="64">
                  <a:moveTo>
                    <a:pt x="62" y="0"/>
                  </a:moveTo>
                  <a:lnTo>
                    <a:pt x="0" y="32"/>
                  </a:lnTo>
                  <a:lnTo>
                    <a:pt x="68" y="64"/>
                  </a:lnTo>
                  <a:lnTo>
                    <a:pt x="122" y="32"/>
                  </a:lnTo>
                  <a:lnTo>
                    <a:pt x="62" y="0"/>
                  </a:lnTo>
                  <a:close/>
                </a:path>
              </a:pathLst>
            </a:custGeom>
            <a:solidFill>
              <a:srgbClr val="DEDED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2" name="Freeform 400">
              <a:extLst>
                <a:ext uri="{FF2B5EF4-FFF2-40B4-BE49-F238E27FC236}">
                  <a16:creationId xmlns:a16="http://schemas.microsoft.com/office/drawing/2014/main" id="{CEAFD28D-CB74-49DF-BDB4-59FF3859814A}"/>
                </a:ext>
              </a:extLst>
            </p:cNvPr>
            <p:cNvSpPr>
              <a:spLocks/>
            </p:cNvSpPr>
            <p:nvPr/>
          </p:nvSpPr>
          <p:spPr bwMode="auto">
            <a:xfrm>
              <a:off x="3511550" y="1676401"/>
              <a:ext cx="193675" cy="101600"/>
            </a:xfrm>
            <a:custGeom>
              <a:avLst/>
              <a:gdLst>
                <a:gd name="T0" fmla="*/ 62 w 122"/>
                <a:gd name="T1" fmla="*/ 0 h 64"/>
                <a:gd name="T2" fmla="*/ 0 w 122"/>
                <a:gd name="T3" fmla="*/ 32 h 64"/>
                <a:gd name="T4" fmla="*/ 68 w 122"/>
                <a:gd name="T5" fmla="*/ 64 h 64"/>
                <a:gd name="T6" fmla="*/ 122 w 122"/>
                <a:gd name="T7" fmla="*/ 32 h 64"/>
                <a:gd name="T8" fmla="*/ 62 w 122"/>
                <a:gd name="T9" fmla="*/ 0 h 64"/>
              </a:gdLst>
              <a:ahLst/>
              <a:cxnLst>
                <a:cxn ang="0">
                  <a:pos x="T0" y="T1"/>
                </a:cxn>
                <a:cxn ang="0">
                  <a:pos x="T2" y="T3"/>
                </a:cxn>
                <a:cxn ang="0">
                  <a:pos x="T4" y="T5"/>
                </a:cxn>
                <a:cxn ang="0">
                  <a:pos x="T6" y="T7"/>
                </a:cxn>
                <a:cxn ang="0">
                  <a:pos x="T8" y="T9"/>
                </a:cxn>
              </a:cxnLst>
              <a:rect l="0" t="0" r="r" b="b"/>
              <a:pathLst>
                <a:path w="122" h="64">
                  <a:moveTo>
                    <a:pt x="62" y="0"/>
                  </a:moveTo>
                  <a:lnTo>
                    <a:pt x="0" y="32"/>
                  </a:lnTo>
                  <a:lnTo>
                    <a:pt x="68" y="64"/>
                  </a:lnTo>
                  <a:lnTo>
                    <a:pt x="122" y="32"/>
                  </a:lnTo>
                  <a:lnTo>
                    <a:pt x="6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3" name="Freeform 401">
              <a:extLst>
                <a:ext uri="{FF2B5EF4-FFF2-40B4-BE49-F238E27FC236}">
                  <a16:creationId xmlns:a16="http://schemas.microsoft.com/office/drawing/2014/main" id="{EFEF8415-5741-414E-80C5-ABED982B2643}"/>
                </a:ext>
              </a:extLst>
            </p:cNvPr>
            <p:cNvSpPr>
              <a:spLocks noEditPoints="1"/>
            </p:cNvSpPr>
            <p:nvPr/>
          </p:nvSpPr>
          <p:spPr bwMode="auto">
            <a:xfrm>
              <a:off x="3508375" y="1676401"/>
              <a:ext cx="200025" cy="104775"/>
            </a:xfrm>
            <a:custGeom>
              <a:avLst/>
              <a:gdLst>
                <a:gd name="T0" fmla="*/ 70 w 126"/>
                <a:gd name="T1" fmla="*/ 66 h 66"/>
                <a:gd name="T2" fmla="*/ 0 w 126"/>
                <a:gd name="T3" fmla="*/ 32 h 66"/>
                <a:gd name="T4" fmla="*/ 64 w 126"/>
                <a:gd name="T5" fmla="*/ 0 h 66"/>
                <a:gd name="T6" fmla="*/ 126 w 126"/>
                <a:gd name="T7" fmla="*/ 32 h 66"/>
                <a:gd name="T8" fmla="*/ 70 w 126"/>
                <a:gd name="T9" fmla="*/ 66 h 66"/>
                <a:gd name="T10" fmla="*/ 6 w 126"/>
                <a:gd name="T11" fmla="*/ 32 h 66"/>
                <a:gd name="T12" fmla="*/ 70 w 126"/>
                <a:gd name="T13" fmla="*/ 62 h 66"/>
                <a:gd name="T14" fmla="*/ 122 w 126"/>
                <a:gd name="T15" fmla="*/ 32 h 66"/>
                <a:gd name="T16" fmla="*/ 64 w 126"/>
                <a:gd name="T17" fmla="*/ 2 h 66"/>
                <a:gd name="T18" fmla="*/ 6 w 126"/>
                <a:gd name="T19" fmla="*/ 3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6" h="66">
                  <a:moveTo>
                    <a:pt x="70" y="66"/>
                  </a:moveTo>
                  <a:lnTo>
                    <a:pt x="0" y="32"/>
                  </a:lnTo>
                  <a:lnTo>
                    <a:pt x="64" y="0"/>
                  </a:lnTo>
                  <a:lnTo>
                    <a:pt x="126" y="32"/>
                  </a:lnTo>
                  <a:lnTo>
                    <a:pt x="70" y="66"/>
                  </a:lnTo>
                  <a:close/>
                  <a:moveTo>
                    <a:pt x="6" y="32"/>
                  </a:moveTo>
                  <a:lnTo>
                    <a:pt x="70" y="62"/>
                  </a:lnTo>
                  <a:lnTo>
                    <a:pt x="122" y="32"/>
                  </a:lnTo>
                  <a:lnTo>
                    <a:pt x="64" y="2"/>
                  </a:lnTo>
                  <a:lnTo>
                    <a:pt x="6" y="32"/>
                  </a:ln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4" name="Freeform 402">
              <a:extLst>
                <a:ext uri="{FF2B5EF4-FFF2-40B4-BE49-F238E27FC236}">
                  <a16:creationId xmlns:a16="http://schemas.microsoft.com/office/drawing/2014/main" id="{B42C3051-3C4D-48E9-842D-E3BBC46BA212}"/>
                </a:ext>
              </a:extLst>
            </p:cNvPr>
            <p:cNvSpPr>
              <a:spLocks/>
            </p:cNvSpPr>
            <p:nvPr/>
          </p:nvSpPr>
          <p:spPr bwMode="auto">
            <a:xfrm>
              <a:off x="3327400" y="1898651"/>
              <a:ext cx="25400" cy="15875"/>
            </a:xfrm>
            <a:custGeom>
              <a:avLst/>
              <a:gdLst>
                <a:gd name="T0" fmla="*/ 2 w 8"/>
                <a:gd name="T1" fmla="*/ 1 h 5"/>
                <a:gd name="T2" fmla="*/ 8 w 8"/>
                <a:gd name="T3" fmla="*/ 2 h 5"/>
                <a:gd name="T4" fmla="*/ 3 w 8"/>
                <a:gd name="T5" fmla="*/ 5 h 5"/>
                <a:gd name="T6" fmla="*/ 1 w 8"/>
                <a:gd name="T7" fmla="*/ 2 h 5"/>
                <a:gd name="T8" fmla="*/ 2 w 8"/>
                <a:gd name="T9" fmla="*/ 1 h 5"/>
              </a:gdLst>
              <a:ahLst/>
              <a:cxnLst>
                <a:cxn ang="0">
                  <a:pos x="T0" y="T1"/>
                </a:cxn>
                <a:cxn ang="0">
                  <a:pos x="T2" y="T3"/>
                </a:cxn>
                <a:cxn ang="0">
                  <a:pos x="T4" y="T5"/>
                </a:cxn>
                <a:cxn ang="0">
                  <a:pos x="T6" y="T7"/>
                </a:cxn>
                <a:cxn ang="0">
                  <a:pos x="T8" y="T9"/>
                </a:cxn>
              </a:cxnLst>
              <a:rect l="0" t="0" r="r" b="b"/>
              <a:pathLst>
                <a:path w="8" h="5">
                  <a:moveTo>
                    <a:pt x="2" y="1"/>
                  </a:moveTo>
                  <a:cubicBezTo>
                    <a:pt x="4" y="0"/>
                    <a:pt x="7" y="0"/>
                    <a:pt x="8" y="2"/>
                  </a:cubicBezTo>
                  <a:cubicBezTo>
                    <a:pt x="8" y="5"/>
                    <a:pt x="6" y="5"/>
                    <a:pt x="3" y="5"/>
                  </a:cubicBezTo>
                  <a:cubicBezTo>
                    <a:pt x="2" y="4"/>
                    <a:pt x="0" y="4"/>
                    <a:pt x="1" y="2"/>
                  </a:cubicBezTo>
                  <a:cubicBezTo>
                    <a:pt x="1" y="2"/>
                    <a:pt x="2" y="1"/>
                    <a:pt x="2" y="1"/>
                  </a:cubicBezTo>
                  <a:close/>
                </a:path>
              </a:pathLst>
            </a:custGeom>
            <a:solidFill>
              <a:srgbClr val="5D646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735" name="Freeform 403">
              <a:extLst>
                <a:ext uri="{FF2B5EF4-FFF2-40B4-BE49-F238E27FC236}">
                  <a16:creationId xmlns:a16="http://schemas.microsoft.com/office/drawing/2014/main" id="{BA455B05-1503-4E80-9066-1C3DF16849CD}"/>
                </a:ext>
              </a:extLst>
            </p:cNvPr>
            <p:cNvSpPr>
              <a:spLocks noEditPoints="1"/>
            </p:cNvSpPr>
            <p:nvPr/>
          </p:nvSpPr>
          <p:spPr bwMode="auto">
            <a:xfrm>
              <a:off x="3327400" y="1895476"/>
              <a:ext cx="28575" cy="19050"/>
            </a:xfrm>
            <a:custGeom>
              <a:avLst/>
              <a:gdLst>
                <a:gd name="T0" fmla="*/ 5 w 9"/>
                <a:gd name="T1" fmla="*/ 6 h 6"/>
                <a:gd name="T2" fmla="*/ 3 w 9"/>
                <a:gd name="T3" fmla="*/ 6 h 6"/>
                <a:gd name="T4" fmla="*/ 3 w 9"/>
                <a:gd name="T5" fmla="*/ 6 h 6"/>
                <a:gd name="T6" fmla="*/ 0 w 9"/>
                <a:gd name="T7" fmla="*/ 3 h 6"/>
                <a:gd name="T8" fmla="*/ 0 w 9"/>
                <a:gd name="T9" fmla="*/ 3 h 6"/>
                <a:gd name="T10" fmla="*/ 2 w 9"/>
                <a:gd name="T11" fmla="*/ 1 h 6"/>
                <a:gd name="T12" fmla="*/ 9 w 9"/>
                <a:gd name="T13" fmla="*/ 3 h 6"/>
                <a:gd name="T14" fmla="*/ 9 w 9"/>
                <a:gd name="T15" fmla="*/ 3 h 6"/>
                <a:gd name="T16" fmla="*/ 9 w 9"/>
                <a:gd name="T17" fmla="*/ 3 h 6"/>
                <a:gd name="T18" fmla="*/ 5 w 9"/>
                <a:gd name="T19" fmla="*/ 6 h 6"/>
                <a:gd name="T20" fmla="*/ 3 w 9"/>
                <a:gd name="T21" fmla="*/ 5 h 6"/>
                <a:gd name="T22" fmla="*/ 8 w 9"/>
                <a:gd name="T23" fmla="*/ 3 h 6"/>
                <a:gd name="T24" fmla="*/ 2 w 9"/>
                <a:gd name="T25" fmla="*/ 3 h 6"/>
                <a:gd name="T26" fmla="*/ 1 w 9"/>
                <a:gd name="T27" fmla="*/ 3 h 6"/>
                <a:gd name="T28" fmla="*/ 3 w 9"/>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5" y="6"/>
                  </a:moveTo>
                  <a:cubicBezTo>
                    <a:pt x="4" y="6"/>
                    <a:pt x="3" y="6"/>
                    <a:pt x="3" y="6"/>
                  </a:cubicBezTo>
                  <a:cubicBezTo>
                    <a:pt x="3" y="6"/>
                    <a:pt x="3" y="6"/>
                    <a:pt x="3" y="6"/>
                  </a:cubicBezTo>
                  <a:cubicBezTo>
                    <a:pt x="2" y="6"/>
                    <a:pt x="0" y="5"/>
                    <a:pt x="0" y="3"/>
                  </a:cubicBezTo>
                  <a:cubicBezTo>
                    <a:pt x="0" y="3"/>
                    <a:pt x="0" y="3"/>
                    <a:pt x="0" y="3"/>
                  </a:cubicBezTo>
                  <a:cubicBezTo>
                    <a:pt x="2" y="1"/>
                    <a:pt x="2" y="1"/>
                    <a:pt x="2" y="1"/>
                  </a:cubicBezTo>
                  <a:cubicBezTo>
                    <a:pt x="4" y="1"/>
                    <a:pt x="7" y="0"/>
                    <a:pt x="9" y="3"/>
                  </a:cubicBezTo>
                  <a:cubicBezTo>
                    <a:pt x="9" y="3"/>
                    <a:pt x="9" y="3"/>
                    <a:pt x="9" y="3"/>
                  </a:cubicBezTo>
                  <a:cubicBezTo>
                    <a:pt x="9" y="3"/>
                    <a:pt x="9" y="3"/>
                    <a:pt x="9" y="3"/>
                  </a:cubicBezTo>
                  <a:cubicBezTo>
                    <a:pt x="8" y="6"/>
                    <a:pt x="7" y="6"/>
                    <a:pt x="5" y="6"/>
                  </a:cubicBezTo>
                  <a:close/>
                  <a:moveTo>
                    <a:pt x="3" y="5"/>
                  </a:moveTo>
                  <a:cubicBezTo>
                    <a:pt x="6" y="5"/>
                    <a:pt x="7" y="5"/>
                    <a:pt x="8" y="3"/>
                  </a:cubicBezTo>
                  <a:cubicBezTo>
                    <a:pt x="6" y="2"/>
                    <a:pt x="5" y="2"/>
                    <a:pt x="2" y="3"/>
                  </a:cubicBezTo>
                  <a:cubicBezTo>
                    <a:pt x="1" y="3"/>
                    <a:pt x="1" y="3"/>
                    <a:pt x="1" y="3"/>
                  </a:cubicBezTo>
                  <a:cubicBezTo>
                    <a:pt x="1" y="4"/>
                    <a:pt x="2" y="4"/>
                    <a:pt x="3" y="5"/>
                  </a:cubicBezTo>
                  <a:close/>
                </a:path>
              </a:pathLst>
            </a:custGeom>
            <a:solidFill>
              <a:srgbClr val="6E6F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51845803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4FE612F-D3B2-426A-9ADD-27B5CBB1A913}"/>
              </a:ext>
            </a:extLst>
          </p:cNvPr>
          <p:cNvSpPr>
            <a:spLocks noGrp="1"/>
          </p:cNvSpPr>
          <p:nvPr>
            <p:ph type="title"/>
          </p:nvPr>
        </p:nvSpPr>
        <p:spPr/>
        <p:txBody>
          <a:bodyPr/>
          <a:lstStyle/>
          <a:p>
            <a:r>
              <a:rPr lang="en-US"/>
              <a:t>Module 1: Capacity Development</a:t>
            </a:r>
          </a:p>
        </p:txBody>
      </p:sp>
      <p:sp>
        <p:nvSpPr>
          <p:cNvPr id="8" name="Text Placeholder 7">
            <a:extLst>
              <a:ext uri="{FF2B5EF4-FFF2-40B4-BE49-F238E27FC236}">
                <a16:creationId xmlns:a16="http://schemas.microsoft.com/office/drawing/2014/main" id="{7B0950CE-A0C1-4E00-887F-B135AE6A4EAA}"/>
              </a:ext>
            </a:extLst>
          </p:cNvPr>
          <p:cNvSpPr>
            <a:spLocks noGrp="1"/>
          </p:cNvSpPr>
          <p:nvPr>
            <p:ph type="body" idx="1"/>
          </p:nvPr>
        </p:nvSpPr>
        <p:spPr/>
        <p:txBody>
          <a:bodyPr/>
          <a:lstStyle/>
          <a:p>
            <a:endParaRPr lang="en-US"/>
          </a:p>
        </p:txBody>
      </p:sp>
      <p:sp>
        <p:nvSpPr>
          <p:cNvPr id="4" name="Slide Number Placeholder 3">
            <a:extLst>
              <a:ext uri="{FF2B5EF4-FFF2-40B4-BE49-F238E27FC236}">
                <a16:creationId xmlns:a16="http://schemas.microsoft.com/office/drawing/2014/main" id="{84F3D8B0-67ED-477A-8F98-60BD70D9294B}"/>
              </a:ext>
            </a:extLst>
          </p:cNvPr>
          <p:cNvSpPr txBox="1">
            <a:spLocks/>
          </p:cNvSpPr>
          <p:nvPr/>
        </p:nvSpPr>
        <p:spPr>
          <a:xfrm>
            <a:off x="8839200" y="4629150"/>
            <a:ext cx="609600" cy="273050"/>
          </a:xfrm>
          <a:prstGeom prst="rect">
            <a:avLst/>
          </a:prstGeom>
        </p:spPr>
        <p:txBody>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fld id="{F78498E3-9FBF-46FE-87F5-F028E832A097}" type="slidenum">
              <a:rPr kumimoji="0" lang="en-US" sz="18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9" name="Slide Number Placeholder 8">
            <a:extLst>
              <a:ext uri="{FF2B5EF4-FFF2-40B4-BE49-F238E27FC236}">
                <a16:creationId xmlns:a16="http://schemas.microsoft.com/office/drawing/2014/main" id="{F2C8E12E-81D2-4EC2-A3DC-66D68AD84F8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86605484"/>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Identifying Strengths and Challenges</a:t>
            </a:r>
          </a:p>
        </p:txBody>
      </p:sp>
      <p:sp>
        <p:nvSpPr>
          <p:cNvPr id="3" name="Content Placeholder 2">
            <a:extLst>
              <a:ext uri="{FF2B5EF4-FFF2-40B4-BE49-F238E27FC236}">
                <a16:creationId xmlns:a16="http://schemas.microsoft.com/office/drawing/2014/main" id="{C235CAEC-D7E9-40D4-BE97-D81CEC2190F5}"/>
              </a:ext>
            </a:extLst>
          </p:cNvPr>
          <p:cNvSpPr>
            <a:spLocks noGrp="1"/>
          </p:cNvSpPr>
          <p:nvPr>
            <p:ph idx="1"/>
          </p:nvPr>
        </p:nvSpPr>
        <p:spPr/>
        <p:txBody>
          <a:bodyPr/>
          <a:lstStyle/>
          <a:p>
            <a:pPr lvl="1"/>
            <a:r>
              <a:rPr lang="en-US" b="1"/>
              <a:t>Operational</a:t>
            </a:r>
            <a:r>
              <a:rPr lang="en-US"/>
              <a:t> characteristics water systems should focus on:</a:t>
            </a:r>
          </a:p>
          <a:p>
            <a:pPr lvl="2"/>
            <a:r>
              <a:rPr lang="en-US"/>
              <a:t>Service area</a:t>
            </a:r>
          </a:p>
          <a:p>
            <a:pPr lvl="2"/>
            <a:r>
              <a:rPr lang="en-US"/>
              <a:t>Technical expertise</a:t>
            </a:r>
          </a:p>
          <a:p>
            <a:pPr lvl="2"/>
            <a:r>
              <a:rPr lang="en-US"/>
              <a:t>Financial status</a:t>
            </a:r>
          </a:p>
          <a:p>
            <a:pPr lvl="2"/>
            <a:r>
              <a:rPr lang="en-US"/>
              <a:t>Financing options</a:t>
            </a:r>
          </a:p>
          <a:p>
            <a:pPr lvl="2"/>
            <a:r>
              <a:rPr lang="en-US"/>
              <a:t>Barriers</a:t>
            </a:r>
          </a:p>
          <a:p>
            <a:endParaRPr lang="en-US"/>
          </a:p>
          <a:p>
            <a:endParaRPr lang="en-US"/>
          </a:p>
        </p:txBody>
      </p:sp>
      <p:sp>
        <p:nvSpPr>
          <p:cNvPr id="4" name="Slide Number Placeholder 3">
            <a:extLst>
              <a:ext uri="{FF2B5EF4-FFF2-40B4-BE49-F238E27FC236}">
                <a16:creationId xmlns:a16="http://schemas.microsoft.com/office/drawing/2014/main" id="{D7BCEFDF-5B99-4AD9-9702-2DC35F74E67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grpSp>
        <p:nvGrpSpPr>
          <p:cNvPr id="25" name="Group 24">
            <a:extLst>
              <a:ext uri="{FF2B5EF4-FFF2-40B4-BE49-F238E27FC236}">
                <a16:creationId xmlns:a16="http://schemas.microsoft.com/office/drawing/2014/main" id="{EBF3BA46-E5AF-40ED-846A-9A40D6EEADBE}"/>
              </a:ext>
              <a:ext uri="{C183D7F6-B498-43B3-948B-1728B52AA6E4}">
                <adec:decorative xmlns:adec="http://schemas.microsoft.com/office/drawing/2017/decorative" val="1"/>
              </a:ext>
            </a:extLst>
          </p:cNvPr>
          <p:cNvGrpSpPr>
            <a:grpSpLocks noChangeAspect="1"/>
          </p:cNvGrpSpPr>
          <p:nvPr/>
        </p:nvGrpSpPr>
        <p:grpSpPr>
          <a:xfrm>
            <a:off x="5239410" y="2315719"/>
            <a:ext cx="2416565" cy="2060572"/>
            <a:chOff x="5271563" y="1620774"/>
            <a:chExt cx="2394374" cy="2041651"/>
          </a:xfrm>
        </p:grpSpPr>
        <p:grpSp>
          <p:nvGrpSpPr>
            <p:cNvPr id="26" name="Group 25">
              <a:extLst>
                <a:ext uri="{FF2B5EF4-FFF2-40B4-BE49-F238E27FC236}">
                  <a16:creationId xmlns:a16="http://schemas.microsoft.com/office/drawing/2014/main" id="{2D52326F-3DBC-46E4-B4A5-8E8C9B318F75}"/>
                </a:ext>
              </a:extLst>
            </p:cNvPr>
            <p:cNvGrpSpPr/>
            <p:nvPr/>
          </p:nvGrpSpPr>
          <p:grpSpPr>
            <a:xfrm>
              <a:off x="5271563" y="1620774"/>
              <a:ext cx="2394374" cy="2041651"/>
              <a:chOff x="4261913" y="1620774"/>
              <a:chExt cx="2394374" cy="2041651"/>
            </a:xfrm>
          </p:grpSpPr>
          <p:grpSp>
            <p:nvGrpSpPr>
              <p:cNvPr id="28" name="Group 27">
                <a:extLst>
                  <a:ext uri="{FF2B5EF4-FFF2-40B4-BE49-F238E27FC236}">
                    <a16:creationId xmlns:a16="http://schemas.microsoft.com/office/drawing/2014/main" id="{00E00E60-9D21-4A14-828C-EA26A85B0163}"/>
                  </a:ext>
                </a:extLst>
              </p:cNvPr>
              <p:cNvGrpSpPr/>
              <p:nvPr/>
            </p:nvGrpSpPr>
            <p:grpSpPr>
              <a:xfrm>
                <a:off x="4261913" y="1620774"/>
                <a:ext cx="2394374" cy="2041651"/>
                <a:chOff x="5443013" y="1620774"/>
                <a:chExt cx="2394374" cy="2041651"/>
              </a:xfrm>
            </p:grpSpPr>
            <p:sp>
              <p:nvSpPr>
                <p:cNvPr id="30" name="Shape 29">
                  <a:extLst>
                    <a:ext uri="{FF2B5EF4-FFF2-40B4-BE49-F238E27FC236}">
                      <a16:creationId xmlns:a16="http://schemas.microsoft.com/office/drawing/2014/main" id="{C3E58109-87C1-4CD1-91A5-EB6F5923B2AC}"/>
                    </a:ext>
                  </a:extLst>
                </p:cNvPr>
                <p:cNvSpPr/>
                <p:nvPr>
                  <p:custDataLst>
                    <p:tags r:id="rId1"/>
                  </p:custDataLst>
                </p:nvPr>
              </p:nvSpPr>
              <p:spPr>
                <a:xfrm>
                  <a:off x="5642449" y="1867263"/>
                  <a:ext cx="1061827" cy="1028074"/>
                </a:xfrm>
                <a:prstGeom prst="gear9">
                  <a:avLst>
                    <a:gd name="adj1" fmla="val 12917"/>
                    <a:gd name="adj2" fmla="val 2679"/>
                  </a:avLst>
                </a:prstGeom>
                <a:solidFill>
                  <a:srgbClr val="898989"/>
                </a:solidFill>
                <a:ln>
                  <a:noFill/>
                </a:ln>
                <a:effectLst>
                  <a:outerShdw blurRad="50800" dist="20000" dir="5400000" rotWithShape="0">
                    <a:srgbClr val="000000">
                      <a:alpha val="42000"/>
                    </a:srgbClr>
                  </a:outerShdw>
                </a:effectLst>
                <a:scene3d>
                  <a:camera prst="orthographicFront">
                    <a:rot lat="21085296" lon="0" rev="1200000"/>
                  </a:camera>
                  <a:lightRig rig="threePt" dir="t"/>
                </a:scene3d>
                <a:sp3d>
                  <a:bevelT w="82550" h="50800"/>
                  <a:contourClr>
                    <a:sysClr val="window" lastClr="FFFFFF"/>
                  </a:contourClr>
                </a:sp3d>
              </p:spPr>
              <p:txBody>
                <a:bodyPr/>
                <a:lstStyle/>
                <a:p>
                  <a:pPr defTabSz="685800">
                    <a:defRPr/>
                  </a:pPr>
                  <a:endParaRPr lang="en-US" sz="1350" kern="0">
                    <a:solidFill>
                      <a:prstClr val="white"/>
                    </a:solidFill>
                    <a:latin typeface="Century Schoolbook"/>
                  </a:endParaRPr>
                </a:p>
              </p:txBody>
            </p:sp>
            <p:grpSp>
              <p:nvGrpSpPr>
                <p:cNvPr id="31" name="Group 30">
                  <a:extLst>
                    <a:ext uri="{FF2B5EF4-FFF2-40B4-BE49-F238E27FC236}">
                      <a16:creationId xmlns:a16="http://schemas.microsoft.com/office/drawing/2014/main" id="{499A9F86-C555-4C40-9E5F-1BE1A5B74FBA}"/>
                    </a:ext>
                  </a:extLst>
                </p:cNvPr>
                <p:cNvGrpSpPr>
                  <a:grpSpLocks noChangeAspect="1"/>
                </p:cNvGrpSpPr>
                <p:nvPr/>
              </p:nvGrpSpPr>
              <p:grpSpPr>
                <a:xfrm>
                  <a:off x="5443013" y="1620774"/>
                  <a:ext cx="2394374" cy="2041651"/>
                  <a:chOff x="636818" y="658542"/>
                  <a:chExt cx="6627634" cy="5836839"/>
                </a:xfrm>
              </p:grpSpPr>
              <p:sp>
                <p:nvSpPr>
                  <p:cNvPr id="35" name="Shape 4">
                    <a:extLst>
                      <a:ext uri="{FF2B5EF4-FFF2-40B4-BE49-F238E27FC236}">
                        <a16:creationId xmlns:a16="http://schemas.microsoft.com/office/drawing/2014/main" id="{71FB6E18-3B4C-480A-BC52-A3A2DC94CF92}"/>
                      </a:ext>
                    </a:extLst>
                  </p:cNvPr>
                  <p:cNvSpPr txBox="1"/>
                  <p:nvPr>
                    <p:custDataLst>
                      <p:tags r:id="rId2"/>
                    </p:custDataLst>
                  </p:nvPr>
                </p:nvSpPr>
                <p:spPr>
                  <a:xfrm>
                    <a:off x="3557598" y="2802327"/>
                    <a:ext cx="1336450" cy="1148939"/>
                  </a:xfrm>
                  <a:prstGeom prst="rect">
                    <a:avLst/>
                  </a:prstGeom>
                  <a:noFill/>
                  <a:ln>
                    <a:noFill/>
                  </a:ln>
                  <a:effectLst/>
                </p:spPr>
                <p:txBody>
                  <a:bodyPr spcFirstLastPara="0" vert="horz" wrap="square" lIns="33338" tIns="33338" rIns="33338" bIns="33338" numCol="1" spcCol="1270" anchor="ctr" anchorCtr="0">
                    <a:noAutofit/>
                  </a:bodyPr>
                  <a:lstStyle/>
                  <a:p>
                    <a:pPr algn="ctr" defTabSz="1166813">
                      <a:lnSpc>
                        <a:spcPct val="90000"/>
                      </a:lnSpc>
                      <a:spcBef>
                        <a:spcPct val="0"/>
                      </a:spcBef>
                      <a:spcAft>
                        <a:spcPct val="35000"/>
                      </a:spcAft>
                      <a:defRPr/>
                    </a:pPr>
                    <a:endParaRPr lang="en-US" sz="2625" kern="0">
                      <a:solidFill>
                        <a:prstClr val="white"/>
                      </a:solidFill>
                      <a:latin typeface="Century Schoolbook"/>
                    </a:endParaRPr>
                  </a:p>
                </p:txBody>
              </p:sp>
              <p:grpSp>
                <p:nvGrpSpPr>
                  <p:cNvPr id="36" name="Group 35">
                    <a:extLst>
                      <a:ext uri="{FF2B5EF4-FFF2-40B4-BE49-F238E27FC236}">
                        <a16:creationId xmlns:a16="http://schemas.microsoft.com/office/drawing/2014/main" id="{4016A52C-D218-4530-BE65-813CACE41434}"/>
                      </a:ext>
                    </a:extLst>
                  </p:cNvPr>
                  <p:cNvGrpSpPr/>
                  <p:nvPr/>
                </p:nvGrpSpPr>
                <p:grpSpPr>
                  <a:xfrm>
                    <a:off x="4306133" y="830755"/>
                    <a:ext cx="2958319" cy="5664626"/>
                    <a:chOff x="4652310" y="863413"/>
                    <a:chExt cx="2958319" cy="5664626"/>
                  </a:xfrm>
                  <a:effectLst>
                    <a:outerShdw blurRad="254000" dist="203200" dir="2700000" algn="tl" rotWithShape="0">
                      <a:prstClr val="black">
                        <a:alpha val="25000"/>
                      </a:prstClr>
                    </a:outerShdw>
                  </a:effectLst>
                  <a:scene3d>
                    <a:camera prst="orthographicFront">
                      <a:rot lat="21085296" lon="0" rev="1200000"/>
                    </a:camera>
                    <a:lightRig rig="threePt" dir="t"/>
                  </a:scene3d>
                </p:grpSpPr>
                <p:sp>
                  <p:nvSpPr>
                    <p:cNvPr id="47" name="Shape 46">
                      <a:extLst>
                        <a:ext uri="{FF2B5EF4-FFF2-40B4-BE49-F238E27FC236}">
                          <a16:creationId xmlns:a16="http://schemas.microsoft.com/office/drawing/2014/main" id="{98BFDC47-CCC4-44D8-A34F-1C665B1220C2}"/>
                        </a:ext>
                      </a:extLst>
                    </p:cNvPr>
                    <p:cNvSpPr/>
                    <p:nvPr>
                      <p:custDataLst>
                        <p:tags r:id="rId7"/>
                      </p:custDataLst>
                    </p:nvPr>
                  </p:nvSpPr>
                  <p:spPr>
                    <a:xfrm>
                      <a:off x="4652310" y="3588898"/>
                      <a:ext cx="2939148" cy="2939141"/>
                    </a:xfrm>
                    <a:prstGeom prst="gear9">
                      <a:avLst>
                        <a:gd name="adj1" fmla="val 12917"/>
                        <a:gd name="adj2" fmla="val 2679"/>
                      </a:avLst>
                    </a:prstGeom>
                    <a:solidFill>
                      <a:srgbClr val="898989"/>
                    </a:solidFill>
                    <a:ln>
                      <a:noFill/>
                    </a:ln>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82550" h="50800"/>
                      <a:contourClr>
                        <a:sysClr val="window" lastClr="FFFFFF"/>
                      </a:contourClr>
                    </a:sp3d>
                  </p:spPr>
                  <p:txBody>
                    <a:bodyPr/>
                    <a:lstStyle/>
                    <a:p>
                      <a:pPr defTabSz="685800">
                        <a:defRPr/>
                      </a:pPr>
                      <a:endParaRPr lang="en-US" sz="1350" kern="0">
                        <a:solidFill>
                          <a:prstClr val="white"/>
                        </a:solidFill>
                        <a:latin typeface="Century Schoolbook"/>
                      </a:endParaRPr>
                    </a:p>
                  </p:txBody>
                </p:sp>
                <p:sp>
                  <p:nvSpPr>
                    <p:cNvPr id="48" name="Shape 47">
                      <a:extLst>
                        <a:ext uri="{FF2B5EF4-FFF2-40B4-BE49-F238E27FC236}">
                          <a16:creationId xmlns:a16="http://schemas.microsoft.com/office/drawing/2014/main" id="{B26E6A22-FD31-4AC5-A771-1E8DC7CAE33B}"/>
                        </a:ext>
                      </a:extLst>
                    </p:cNvPr>
                    <p:cNvSpPr/>
                    <p:nvPr>
                      <p:custDataLst>
                        <p:tags r:id="rId8"/>
                      </p:custDataLst>
                    </p:nvPr>
                  </p:nvSpPr>
                  <p:spPr>
                    <a:xfrm>
                      <a:off x="4671487" y="863413"/>
                      <a:ext cx="2939142" cy="2939141"/>
                    </a:xfrm>
                    <a:prstGeom prst="gear9">
                      <a:avLst>
                        <a:gd name="adj1" fmla="val 12917"/>
                        <a:gd name="adj2" fmla="val 2679"/>
                      </a:avLst>
                    </a:prstGeom>
                    <a:solidFill>
                      <a:srgbClr val="898989"/>
                    </a:solidFill>
                    <a:ln>
                      <a:noFill/>
                    </a:ln>
                    <a:effectLst>
                      <a:outerShdw blurRad="50800" dist="20000" dir="5400000" rotWithShape="0">
                        <a:srgbClr val="000000">
                          <a:alpha val="42000"/>
                        </a:srgbClr>
                      </a:outerShdw>
                    </a:effectLst>
                    <a:scene3d>
                      <a:camera prst="orthographicFront">
                        <a:rot lat="0" lon="0" rev="0"/>
                      </a:camera>
                      <a:lightRig rig="balanced" dir="t">
                        <a:rot lat="0" lon="0" rev="0"/>
                      </a:lightRig>
                    </a:scene3d>
                    <a:sp3d>
                      <a:bevelT w="82550" h="50800"/>
                      <a:contourClr>
                        <a:sysClr val="window" lastClr="FFFFFF"/>
                      </a:contourClr>
                    </a:sp3d>
                  </p:spPr>
                  <p:txBody>
                    <a:bodyPr/>
                    <a:lstStyle/>
                    <a:p>
                      <a:pPr defTabSz="685800">
                        <a:defRPr/>
                      </a:pPr>
                      <a:endParaRPr lang="en-US" sz="1350" kern="0">
                        <a:solidFill>
                          <a:prstClr val="white"/>
                        </a:solidFill>
                        <a:latin typeface="Century Schoolbook"/>
                      </a:endParaRPr>
                    </a:p>
                  </p:txBody>
                </p:sp>
              </p:grpSp>
              <p:sp>
                <p:nvSpPr>
                  <p:cNvPr id="38" name="Oval 37">
                    <a:extLst>
                      <a:ext uri="{FF2B5EF4-FFF2-40B4-BE49-F238E27FC236}">
                        <a16:creationId xmlns:a16="http://schemas.microsoft.com/office/drawing/2014/main" id="{44D4DCCE-344F-4FFD-B985-38AF8F009FD8}"/>
                      </a:ext>
                    </a:extLst>
                  </p:cNvPr>
                  <p:cNvSpPr/>
                  <p:nvPr>
                    <p:custDataLst>
                      <p:tags r:id="rId3"/>
                    </p:custDataLst>
                  </p:nvPr>
                </p:nvSpPr>
                <p:spPr>
                  <a:xfrm rot="21426191">
                    <a:off x="1872175" y="2027243"/>
                    <a:ext cx="1611107" cy="1611108"/>
                  </a:xfrm>
                  <a:prstGeom prst="ellipse">
                    <a:avLst/>
                  </a:prstGeom>
                  <a:solidFill>
                    <a:schemeClr val="bg1">
                      <a:lumMod val="95000"/>
                    </a:schemeClr>
                  </a:solidFill>
                  <a:ln w="19050" cap="flat" cmpd="sng" algn="ctr">
                    <a:solidFill>
                      <a:schemeClr val="tx1">
                        <a:lumMod val="65000"/>
                        <a:lumOff val="35000"/>
                      </a:schemeClr>
                    </a:solidFill>
                    <a:prstDash val="solid"/>
                  </a:ln>
                  <a:effectLst>
                    <a:innerShdw blurRad="177800" dist="114300" dir="13500000">
                      <a:prstClr val="black">
                        <a:alpha val="50000"/>
                      </a:prstClr>
                    </a:innerShdw>
                  </a:effectLst>
                </p:spPr>
                <p:txBody>
                  <a:bodyPr wrap="none" tIns="0" rtlCol="0" anchor="ctr"/>
                  <a:lstStyle/>
                  <a:p>
                    <a:pPr algn="ctr" defTabSz="685800">
                      <a:defRPr/>
                    </a:pPr>
                    <a:br>
                      <a:rPr lang="en-US" sz="900" b="1" kern="0" spc="75">
                        <a:solidFill>
                          <a:prstClr val="white"/>
                        </a:solidFill>
                        <a:effectLst>
                          <a:outerShdw blurRad="279400" dist="152400" dir="2700000" algn="tl" rotWithShape="0">
                            <a:prstClr val="black">
                              <a:alpha val="70000"/>
                            </a:prstClr>
                          </a:outerShdw>
                        </a:effectLst>
                        <a:cs typeface="Arial" panose="020B0604020202020204" pitchFamily="34" charset="0"/>
                      </a:rPr>
                    </a:br>
                    <a:endParaRPr lang="en-US" b="1" kern="0" spc="75">
                      <a:solidFill>
                        <a:prstClr val="white"/>
                      </a:solidFill>
                      <a:effectLst>
                        <a:outerShdw blurRad="279400" dist="152400" dir="2700000" algn="tl" rotWithShape="0">
                          <a:prstClr val="black">
                            <a:alpha val="70000"/>
                          </a:prstClr>
                        </a:outerShdw>
                      </a:effectLst>
                      <a:cs typeface="Arial" panose="020B0604020202020204" pitchFamily="34" charset="0"/>
                    </a:endParaRPr>
                  </a:p>
                </p:txBody>
              </p:sp>
              <p:sp>
                <p:nvSpPr>
                  <p:cNvPr id="44" name="Oval 43">
                    <a:extLst>
                      <a:ext uri="{FF2B5EF4-FFF2-40B4-BE49-F238E27FC236}">
                        <a16:creationId xmlns:a16="http://schemas.microsoft.com/office/drawing/2014/main" id="{E5E70B60-6247-4863-A49F-986FE72BA22C}"/>
                      </a:ext>
                    </a:extLst>
                  </p:cNvPr>
                  <p:cNvSpPr/>
                  <p:nvPr>
                    <p:custDataLst>
                      <p:tags r:id="rId4"/>
                    </p:custDataLst>
                  </p:nvPr>
                </p:nvSpPr>
                <p:spPr>
                  <a:xfrm rot="21426191">
                    <a:off x="4553281" y="1603462"/>
                    <a:ext cx="1611108" cy="1611108"/>
                  </a:xfrm>
                  <a:prstGeom prst="ellipse">
                    <a:avLst/>
                  </a:prstGeom>
                  <a:solidFill>
                    <a:schemeClr val="bg1">
                      <a:lumMod val="95000"/>
                    </a:schemeClr>
                  </a:solidFill>
                  <a:ln w="19050" cap="flat" cmpd="sng" algn="ctr">
                    <a:solidFill>
                      <a:schemeClr val="tx1">
                        <a:lumMod val="65000"/>
                        <a:lumOff val="35000"/>
                      </a:schemeClr>
                    </a:solidFill>
                    <a:prstDash val="solid"/>
                  </a:ln>
                  <a:effectLst>
                    <a:innerShdw blurRad="177800" dist="114300" dir="13500000">
                      <a:prstClr val="black">
                        <a:alpha val="50000"/>
                      </a:prstClr>
                    </a:innerShdw>
                  </a:effectLst>
                </p:spPr>
                <p:txBody>
                  <a:bodyPr wrap="none" tIns="0" rtlCol="0" anchor="ctr"/>
                  <a:lstStyle/>
                  <a:p>
                    <a:pPr algn="ctr" defTabSz="685800">
                      <a:defRPr/>
                    </a:pPr>
                    <a:br>
                      <a:rPr lang="en-US" sz="900" b="1" kern="0" spc="75">
                        <a:solidFill>
                          <a:prstClr val="white"/>
                        </a:solidFill>
                        <a:effectLst>
                          <a:outerShdw blurRad="279400" dist="152400" dir="2700000" algn="tl" rotWithShape="0">
                            <a:prstClr val="black">
                              <a:alpha val="70000"/>
                            </a:prstClr>
                          </a:outerShdw>
                        </a:effectLst>
                        <a:cs typeface="Arial" panose="020B0604020202020204" pitchFamily="34" charset="0"/>
                      </a:rPr>
                    </a:br>
                    <a:endParaRPr lang="en-US" b="1" kern="0" spc="75">
                      <a:solidFill>
                        <a:prstClr val="white"/>
                      </a:solidFill>
                      <a:effectLst>
                        <a:outerShdw blurRad="279400" dist="152400" dir="2700000" algn="tl" rotWithShape="0">
                          <a:prstClr val="black">
                            <a:alpha val="70000"/>
                          </a:prstClr>
                        </a:outerShdw>
                      </a:effectLst>
                      <a:cs typeface="Arial" panose="020B0604020202020204" pitchFamily="34" charset="0"/>
                    </a:endParaRPr>
                  </a:p>
                </p:txBody>
              </p:sp>
              <p:sp>
                <p:nvSpPr>
                  <p:cNvPr id="45" name="Oval 44">
                    <a:extLst>
                      <a:ext uri="{FF2B5EF4-FFF2-40B4-BE49-F238E27FC236}">
                        <a16:creationId xmlns:a16="http://schemas.microsoft.com/office/drawing/2014/main" id="{78417B6A-D375-4D7A-A9F1-729C39D82901}"/>
                      </a:ext>
                    </a:extLst>
                  </p:cNvPr>
                  <p:cNvSpPr/>
                  <p:nvPr>
                    <p:custDataLst>
                      <p:tags r:id="rId5"/>
                    </p:custDataLst>
                  </p:nvPr>
                </p:nvSpPr>
                <p:spPr>
                  <a:xfrm rot="21426191">
                    <a:off x="5436745" y="4168861"/>
                    <a:ext cx="1609345" cy="1611108"/>
                  </a:xfrm>
                  <a:prstGeom prst="ellipse">
                    <a:avLst/>
                  </a:prstGeom>
                  <a:solidFill>
                    <a:schemeClr val="bg1">
                      <a:lumMod val="95000"/>
                    </a:schemeClr>
                  </a:solidFill>
                  <a:ln w="19050" cap="flat" cmpd="sng" algn="ctr">
                    <a:solidFill>
                      <a:schemeClr val="tx1">
                        <a:lumMod val="65000"/>
                        <a:lumOff val="35000"/>
                      </a:schemeClr>
                    </a:solidFill>
                    <a:prstDash val="solid"/>
                  </a:ln>
                  <a:effectLst>
                    <a:innerShdw blurRad="177800" dist="114300" dir="13500000">
                      <a:prstClr val="black">
                        <a:alpha val="50000"/>
                      </a:prstClr>
                    </a:innerShdw>
                  </a:effectLst>
                </p:spPr>
                <p:txBody>
                  <a:bodyPr wrap="none" tIns="0" rtlCol="0" anchor="ctr"/>
                  <a:lstStyle/>
                  <a:p>
                    <a:pPr algn="ctr" defTabSz="685800">
                      <a:defRPr/>
                    </a:pPr>
                    <a:br>
                      <a:rPr lang="en-US" sz="900" b="1" kern="0" spc="75">
                        <a:solidFill>
                          <a:prstClr val="white"/>
                        </a:solidFill>
                        <a:effectLst>
                          <a:outerShdw blurRad="279400" dist="152400" dir="2700000" algn="tl" rotWithShape="0">
                            <a:prstClr val="black">
                              <a:alpha val="70000"/>
                            </a:prstClr>
                          </a:outerShdw>
                        </a:effectLst>
                        <a:cs typeface="Arial" panose="020B0604020202020204" pitchFamily="34" charset="0"/>
                      </a:rPr>
                    </a:br>
                    <a:endParaRPr lang="en-US" b="1" kern="0" spc="75">
                      <a:solidFill>
                        <a:prstClr val="white"/>
                      </a:solidFill>
                      <a:effectLst>
                        <a:outerShdw blurRad="279400" dist="152400" dir="2700000" algn="tl" rotWithShape="0">
                          <a:prstClr val="black">
                            <a:alpha val="70000"/>
                          </a:prstClr>
                        </a:outerShdw>
                      </a:effectLst>
                      <a:cs typeface="Arial" panose="020B0604020202020204" pitchFamily="34" charset="0"/>
                    </a:endParaRPr>
                  </a:p>
                </p:txBody>
              </p:sp>
              <p:sp>
                <p:nvSpPr>
                  <p:cNvPr id="46" name="Arc 45">
                    <a:extLst>
                      <a:ext uri="{FF2B5EF4-FFF2-40B4-BE49-F238E27FC236}">
                        <a16:creationId xmlns:a16="http://schemas.microsoft.com/office/drawing/2014/main" id="{F07AABC4-1DCD-4E50-AA8A-1CF751158F29}"/>
                      </a:ext>
                    </a:extLst>
                  </p:cNvPr>
                  <p:cNvSpPr/>
                  <p:nvPr>
                    <p:custDataLst>
                      <p:tags r:id="rId6"/>
                    </p:custDataLst>
                  </p:nvPr>
                </p:nvSpPr>
                <p:spPr>
                  <a:xfrm rot="16392784">
                    <a:off x="671821" y="623539"/>
                    <a:ext cx="4718795" cy="4788802"/>
                  </a:xfrm>
                  <a:prstGeom prst="arc">
                    <a:avLst>
                      <a:gd name="adj1" fmla="val 10094085"/>
                      <a:gd name="adj2" fmla="val 2110430"/>
                    </a:avLst>
                  </a:prstGeom>
                  <a:noFill/>
                  <a:ln w="38100" cap="flat" cmpd="sng" algn="ctr">
                    <a:noFill/>
                    <a:prstDash val="solid"/>
                    <a:headEnd type="triangle" w="lg" len="lg"/>
                    <a:tailEnd type="triangle" w="lg" len="lg"/>
                  </a:ln>
                  <a:effectLst/>
                </p:spPr>
                <p:txBody>
                  <a:bodyPr rtlCol="0" anchor="ctr"/>
                  <a:lstStyle/>
                  <a:p>
                    <a:pPr algn="ctr" defTabSz="685800">
                      <a:defRPr/>
                    </a:pPr>
                    <a:endParaRPr lang="en-US" sz="1350" kern="0">
                      <a:solidFill>
                        <a:prstClr val="white"/>
                      </a:solidFill>
                      <a:latin typeface="Century Schoolbook"/>
                    </a:endParaRPr>
                  </a:p>
                </p:txBody>
              </p:sp>
            </p:grpSp>
            <p:pic>
              <p:nvPicPr>
                <p:cNvPr id="32" name="Graphic 31" descr="Projector screen">
                  <a:extLst>
                    <a:ext uri="{FF2B5EF4-FFF2-40B4-BE49-F238E27FC236}">
                      <a16:creationId xmlns:a16="http://schemas.microsoft.com/office/drawing/2014/main" id="{5687FF5A-3B84-4FF0-BCC8-5BE85263C672}"/>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7197027" y="2898129"/>
                  <a:ext cx="560370" cy="535650"/>
                </a:xfrm>
                <a:prstGeom prst="rect">
                  <a:avLst/>
                </a:prstGeom>
              </p:spPr>
            </p:pic>
            <p:pic>
              <p:nvPicPr>
                <p:cNvPr id="33" name="Graphic 6" descr="Head with Gears">
                  <a:extLst>
                    <a:ext uri="{FF2B5EF4-FFF2-40B4-BE49-F238E27FC236}">
                      <a16:creationId xmlns:a16="http://schemas.microsoft.com/office/drawing/2014/main" id="{971F5BA6-FFBF-415C-8398-A521C13FBBEE}"/>
                    </a:ext>
                  </a:extLst>
                </p:cNvPr>
                <p:cNvPicPr>
                  <a:picLocks noChangeAspect="1"/>
                </p:cNvPicPr>
                <p:nvPr/>
              </p:nvPicPr>
              <p:blipFill>
                <a:blip r:embed="rId13" cstate="print">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7099044" y="2146116"/>
                  <a:ext cx="307478" cy="307478"/>
                </a:xfrm>
                <a:prstGeom prst="rect">
                  <a:avLst/>
                </a:prstGeom>
              </p:spPr>
            </p:pic>
            <p:pic>
              <p:nvPicPr>
                <p:cNvPr id="34" name="Graphic 33" descr="Lightbulb and gear">
                  <a:extLst>
                    <a:ext uri="{FF2B5EF4-FFF2-40B4-BE49-F238E27FC236}">
                      <a16:creationId xmlns:a16="http://schemas.microsoft.com/office/drawing/2014/main" id="{40D00ABC-C5E4-4912-804A-F998F11396F8}"/>
                    </a:ext>
                  </a:extLst>
                </p:cNvPr>
                <p:cNvPicPr>
                  <a:picLocks noChangeAspect="1"/>
                </p:cNvPicPr>
                <p:nvPr/>
              </p:nvPicPr>
              <p:blipFill>
                <a:blip r:embed="rId15" cstate="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6971807" y="1987665"/>
                  <a:ext cx="256692" cy="256692"/>
                </a:xfrm>
                <a:prstGeom prst="rect">
                  <a:avLst/>
                </a:prstGeom>
              </p:spPr>
            </p:pic>
          </p:grpSp>
          <p:pic>
            <p:nvPicPr>
              <p:cNvPr id="29" name="Graphic 28" descr="Dollar">
                <a:extLst>
                  <a:ext uri="{FF2B5EF4-FFF2-40B4-BE49-F238E27FC236}">
                    <a16:creationId xmlns:a16="http://schemas.microsoft.com/office/drawing/2014/main" id="{F956C09B-A217-4A4B-B1CD-75452532B190}"/>
                  </a:ext>
                </a:extLst>
              </p:cNvPr>
              <p:cNvPicPr>
                <a:picLocks noChangeAspect="1"/>
              </p:cNvPicPr>
              <p:nvPr/>
            </p:nvPicPr>
            <p:blipFill>
              <a:blip r:embed="rId17" cstate="print">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6199867" y="3030971"/>
                <a:ext cx="187927" cy="187927"/>
              </a:xfrm>
              <a:prstGeom prst="rect">
                <a:avLst/>
              </a:prstGeom>
            </p:spPr>
          </p:pic>
        </p:grpSp>
        <p:pic>
          <p:nvPicPr>
            <p:cNvPr id="27" name="Graphic 26" descr="Map with pin">
              <a:extLst>
                <a:ext uri="{FF2B5EF4-FFF2-40B4-BE49-F238E27FC236}">
                  <a16:creationId xmlns:a16="http://schemas.microsoft.com/office/drawing/2014/main" id="{D2B17CBD-A692-4D8A-80F6-9056884E9B7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52105" y="2086059"/>
              <a:ext cx="520292" cy="520292"/>
            </a:xfrm>
            <a:prstGeom prst="rect">
              <a:avLst/>
            </a:prstGeom>
          </p:spPr>
        </p:pic>
      </p:grpSp>
    </p:spTree>
    <p:extLst>
      <p:ext uri="{BB962C8B-B14F-4D97-AF65-F5344CB8AC3E}">
        <p14:creationId xmlns:p14="http://schemas.microsoft.com/office/powerpoint/2010/main" val="492941518"/>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normAutofit fontScale="90000"/>
          </a:bodyPr>
          <a:lstStyle/>
          <a:p>
            <a:r>
              <a:rPr lang="en-US" dirty="0"/>
              <a:t>Address Challenges through Partnerships</a:t>
            </a:r>
          </a:p>
        </p:txBody>
      </p:sp>
      <p:sp>
        <p:nvSpPr>
          <p:cNvPr id="3" name="Content Placeholder 2">
            <a:extLst>
              <a:ext uri="{FF2B5EF4-FFF2-40B4-BE49-F238E27FC236}">
                <a16:creationId xmlns:a16="http://schemas.microsoft.com/office/drawing/2014/main" id="{C235CAEC-D7E9-40D4-BE97-D81CEC2190F5}"/>
              </a:ext>
            </a:extLst>
          </p:cNvPr>
          <p:cNvSpPr>
            <a:spLocks noGrp="1"/>
          </p:cNvSpPr>
          <p:nvPr>
            <p:ph idx="1"/>
          </p:nvPr>
        </p:nvSpPr>
        <p:spPr/>
        <p:txBody>
          <a:bodyPr>
            <a:normAutofit/>
          </a:bodyPr>
          <a:lstStyle/>
          <a:p>
            <a:pPr lvl="1"/>
            <a:r>
              <a:rPr lang="en-US"/>
              <a:t>Consider other partnerships in the area and what is possible, asking:</a:t>
            </a:r>
          </a:p>
          <a:p>
            <a:pPr lvl="2"/>
            <a:r>
              <a:rPr lang="en-US"/>
              <a:t>Are there options to contract O&amp;M?</a:t>
            </a:r>
          </a:p>
          <a:p>
            <a:pPr lvl="2"/>
            <a:r>
              <a:rPr lang="en-US"/>
              <a:t>Are there other water systems that might be able to acquire or merge with the water system?</a:t>
            </a:r>
          </a:p>
          <a:p>
            <a:pPr lvl="2"/>
            <a:r>
              <a:rPr lang="en-US"/>
              <a:t>Has the water system considered forming a new water system or management group to oversee multiple existing water systems?</a:t>
            </a:r>
          </a:p>
          <a:p>
            <a:pPr lvl="2"/>
            <a:r>
              <a:rPr lang="en-US"/>
              <a:t>Are there other water systems that might be interested in collaborating?</a:t>
            </a:r>
          </a:p>
          <a:p>
            <a:pPr lvl="2"/>
            <a:r>
              <a:rPr lang="en-US"/>
              <a:t>Do franchises or exclusive service areas currently exist in the area?</a:t>
            </a:r>
          </a:p>
        </p:txBody>
      </p:sp>
      <p:sp>
        <p:nvSpPr>
          <p:cNvPr id="4" name="Slide Number Placeholder 3">
            <a:extLst>
              <a:ext uri="{FF2B5EF4-FFF2-40B4-BE49-F238E27FC236}">
                <a16:creationId xmlns:a16="http://schemas.microsoft.com/office/drawing/2014/main" id="{10FF17B9-26B6-4635-ADBF-2A588EE27CBC}"/>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965741689"/>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C2F9494-7300-4A6E-B1CF-67644DD22C0B}"/>
              </a:ext>
            </a:extLst>
          </p:cNvPr>
          <p:cNvSpPr>
            <a:spLocks noGrp="1"/>
          </p:cNvSpPr>
          <p:nvPr>
            <p:ph type="title"/>
          </p:nvPr>
        </p:nvSpPr>
        <p:spPr/>
        <p:txBody>
          <a:bodyPr>
            <a:normAutofit fontScale="90000"/>
          </a:bodyPr>
          <a:lstStyle/>
          <a:p>
            <a:r>
              <a:rPr lang="en-US"/>
              <a:t>Build off Strengths to Develop Partnerships</a:t>
            </a:r>
          </a:p>
        </p:txBody>
      </p:sp>
      <p:sp>
        <p:nvSpPr>
          <p:cNvPr id="5" name="Content Placeholder 4">
            <a:extLst>
              <a:ext uri="{FF2B5EF4-FFF2-40B4-BE49-F238E27FC236}">
                <a16:creationId xmlns:a16="http://schemas.microsoft.com/office/drawing/2014/main" id="{0B1472EC-2133-4744-91E2-AE38FDA9C2B9}"/>
              </a:ext>
            </a:extLst>
          </p:cNvPr>
          <p:cNvSpPr>
            <a:spLocks noGrp="1"/>
          </p:cNvSpPr>
          <p:nvPr>
            <p:ph idx="1"/>
          </p:nvPr>
        </p:nvSpPr>
        <p:spPr/>
        <p:txBody>
          <a:bodyPr>
            <a:normAutofit/>
          </a:bodyPr>
          <a:lstStyle/>
          <a:p>
            <a:pPr lvl="1"/>
            <a:r>
              <a:rPr lang="en-US"/>
              <a:t>Using existing successes and strengths, water systems can:</a:t>
            </a:r>
          </a:p>
          <a:p>
            <a:pPr lvl="2"/>
            <a:r>
              <a:rPr lang="en-US"/>
              <a:t>Develop new partnerships to support other water systems</a:t>
            </a:r>
          </a:p>
          <a:p>
            <a:pPr lvl="2"/>
            <a:r>
              <a:rPr lang="en-US"/>
              <a:t>Build on existing partnerships to:</a:t>
            </a:r>
          </a:p>
          <a:p>
            <a:pPr lvl="3"/>
            <a:r>
              <a:rPr lang="en-US"/>
              <a:t>Engage in additional </a:t>
            </a:r>
            <a:r>
              <a:rPr lang="en-US" b="1"/>
              <a:t>activities</a:t>
            </a:r>
          </a:p>
          <a:p>
            <a:pPr lvl="3"/>
            <a:r>
              <a:rPr lang="en-US"/>
              <a:t>Engage additional </a:t>
            </a:r>
            <a:r>
              <a:rPr lang="en-US" b="1"/>
              <a:t>partners</a:t>
            </a:r>
          </a:p>
        </p:txBody>
      </p:sp>
      <p:sp>
        <p:nvSpPr>
          <p:cNvPr id="3" name="Slide Number Placeholder 2">
            <a:extLst>
              <a:ext uri="{FF2B5EF4-FFF2-40B4-BE49-F238E27FC236}">
                <a16:creationId xmlns:a16="http://schemas.microsoft.com/office/drawing/2014/main" id="{80B4A6AD-7BE6-41BB-B22B-7B912BC2219E}"/>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72</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95352054"/>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Expanding Upon Success</a:t>
            </a:r>
          </a:p>
        </p:txBody>
      </p:sp>
      <p:sp>
        <p:nvSpPr>
          <p:cNvPr id="6" name="Content Placeholder 7">
            <a:extLst>
              <a:ext uri="{FF2B5EF4-FFF2-40B4-BE49-F238E27FC236}">
                <a16:creationId xmlns:a16="http://schemas.microsoft.com/office/drawing/2014/main" id="{3253C61C-D8FC-456C-A598-B8DE1D937BE8}"/>
              </a:ext>
            </a:extLst>
          </p:cNvPr>
          <p:cNvSpPr>
            <a:spLocks noGrp="1"/>
          </p:cNvSpPr>
          <p:nvPr>
            <p:ph sz="quarter" idx="10"/>
          </p:nvPr>
        </p:nvSpPr>
        <p:spPr/>
        <p:txBody>
          <a:bodyPr/>
          <a:lstStyle/>
          <a:p>
            <a:r>
              <a:rPr lang="en-US"/>
              <a:t>Birmingham Water Works</a:t>
            </a:r>
          </a:p>
          <a:p>
            <a:endParaRPr lang="en-US"/>
          </a:p>
        </p:txBody>
      </p:sp>
      <p:sp>
        <p:nvSpPr>
          <p:cNvPr id="5" name="Content Placeholder 4">
            <a:extLst>
              <a:ext uri="{FF2B5EF4-FFF2-40B4-BE49-F238E27FC236}">
                <a16:creationId xmlns:a16="http://schemas.microsoft.com/office/drawing/2014/main" id="{8EFA2094-D3C4-4A3D-870D-07CBBF8787C8}"/>
              </a:ext>
            </a:extLst>
          </p:cNvPr>
          <p:cNvSpPr>
            <a:spLocks noGrp="1"/>
          </p:cNvSpPr>
          <p:nvPr>
            <p:ph sz="quarter" idx="11"/>
          </p:nvPr>
        </p:nvSpPr>
        <p:spPr/>
        <p:txBody>
          <a:bodyPr>
            <a:normAutofit fontScale="92500"/>
          </a:bodyPr>
          <a:lstStyle/>
          <a:p>
            <a:pPr lvl="1"/>
            <a:r>
              <a:rPr lang="en-US"/>
              <a:t>Birmingham Water Works </a:t>
            </a:r>
            <a:r>
              <a:rPr lang="en-US" b="1"/>
              <a:t>built off their existing strengths and their success</a:t>
            </a:r>
            <a:r>
              <a:rPr lang="en-US"/>
              <a:t> with the internal training program </a:t>
            </a:r>
          </a:p>
          <a:p>
            <a:pPr lvl="2"/>
            <a:r>
              <a:rPr lang="en-US"/>
              <a:t>Formed </a:t>
            </a:r>
            <a:r>
              <a:rPr lang="en-US" b="1"/>
              <a:t>informal cooperation </a:t>
            </a:r>
            <a:r>
              <a:rPr lang="en-US"/>
              <a:t>and </a:t>
            </a:r>
            <a:r>
              <a:rPr lang="en-US" b="1"/>
              <a:t>contractual assistance partnerships</a:t>
            </a:r>
            <a:r>
              <a:rPr lang="en-US"/>
              <a:t> with other water systems</a:t>
            </a:r>
          </a:p>
          <a:p>
            <a:pPr lvl="2"/>
            <a:r>
              <a:rPr lang="en-US"/>
              <a:t>Accomplishments:</a:t>
            </a:r>
          </a:p>
          <a:p>
            <a:pPr lvl="3"/>
            <a:r>
              <a:rPr lang="en-US" b="1"/>
              <a:t>Expanded</a:t>
            </a:r>
            <a:r>
              <a:rPr lang="en-US"/>
              <a:t> their internal training program</a:t>
            </a:r>
          </a:p>
          <a:p>
            <a:pPr lvl="3"/>
            <a:r>
              <a:rPr lang="en-US" b="1"/>
              <a:t>Added</a:t>
            </a:r>
            <a:r>
              <a:rPr lang="en-US"/>
              <a:t> a new revenue stream</a:t>
            </a:r>
          </a:p>
          <a:p>
            <a:pPr lvl="3"/>
            <a:r>
              <a:rPr lang="en-US" b="1"/>
              <a:t>Provided</a:t>
            </a:r>
            <a:r>
              <a:rPr lang="en-US"/>
              <a:t> support to other water systems</a:t>
            </a:r>
          </a:p>
          <a:p>
            <a:pPr lvl="3"/>
            <a:r>
              <a:rPr lang="en-US" b="1"/>
              <a:t>Improved</a:t>
            </a:r>
            <a:r>
              <a:rPr lang="en-US"/>
              <a:t> the shortage of Grade IV operators</a:t>
            </a:r>
          </a:p>
          <a:p>
            <a:endParaRPr lang="en-US"/>
          </a:p>
          <a:p>
            <a:endParaRPr lang="en-US"/>
          </a:p>
        </p:txBody>
      </p:sp>
      <p:sp>
        <p:nvSpPr>
          <p:cNvPr id="4" name="Slide Number Placeholder 3">
            <a:extLst>
              <a:ext uri="{FF2B5EF4-FFF2-40B4-BE49-F238E27FC236}">
                <a16:creationId xmlns:a16="http://schemas.microsoft.com/office/drawing/2014/main" id="{2F8DC15B-0CB4-4BFE-B71F-92FBABAEF8C3}"/>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24488298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Expand upon Strengths and Challenges</a:t>
            </a:r>
          </a:p>
        </p:txBody>
      </p:sp>
      <p:sp>
        <p:nvSpPr>
          <p:cNvPr id="9" name="Content Placeholder 8">
            <a:extLst>
              <a:ext uri="{FF2B5EF4-FFF2-40B4-BE49-F238E27FC236}">
                <a16:creationId xmlns:a16="http://schemas.microsoft.com/office/drawing/2014/main" id="{4BE12C40-6BD3-426A-9CED-C99C17E98ADE}"/>
              </a:ext>
            </a:extLst>
          </p:cNvPr>
          <p:cNvSpPr>
            <a:spLocks noGrp="1"/>
          </p:cNvSpPr>
          <p:nvPr>
            <p:ph sz="quarter" idx="10"/>
          </p:nvPr>
        </p:nvSpPr>
        <p:spPr/>
        <p:txBody>
          <a:bodyPr/>
          <a:lstStyle/>
          <a:p>
            <a:r>
              <a:rPr lang="en-US"/>
              <a:t>Instructions &amp; Discussion</a:t>
            </a:r>
          </a:p>
        </p:txBody>
      </p:sp>
      <p:sp>
        <p:nvSpPr>
          <p:cNvPr id="5" name="Content Placeholder 4">
            <a:extLst>
              <a:ext uri="{FF2B5EF4-FFF2-40B4-BE49-F238E27FC236}">
                <a16:creationId xmlns:a16="http://schemas.microsoft.com/office/drawing/2014/main" id="{1A78FD98-501E-4577-B8A4-6BF27566E06D}"/>
              </a:ext>
            </a:extLst>
          </p:cNvPr>
          <p:cNvSpPr>
            <a:spLocks noGrp="1"/>
          </p:cNvSpPr>
          <p:nvPr>
            <p:ph sz="quarter" idx="11"/>
          </p:nvPr>
        </p:nvSpPr>
        <p:spPr/>
        <p:txBody>
          <a:bodyPr>
            <a:normAutofit/>
          </a:bodyPr>
          <a:lstStyle/>
          <a:p>
            <a:pPr lvl="1">
              <a:buClr>
                <a:schemeClr val="accent1"/>
              </a:buClr>
            </a:pPr>
            <a:r>
              <a:rPr lang="en-US"/>
              <a:t>Brainstorm your water system strengths and challenges and how they fit into TMF capacity</a:t>
            </a:r>
          </a:p>
          <a:p>
            <a:pPr marL="1588" lvl="1" indent="0">
              <a:buClr>
                <a:schemeClr val="accent1"/>
              </a:buClr>
              <a:buNone/>
            </a:pPr>
            <a:endParaRPr lang="en-US"/>
          </a:p>
          <a:p>
            <a:pPr marL="1588" lvl="1" indent="0">
              <a:buClr>
                <a:schemeClr val="accent1"/>
              </a:buClr>
              <a:buNone/>
            </a:pPr>
            <a:endParaRPr lang="en-US"/>
          </a:p>
          <a:p>
            <a:pPr marL="1588" lvl="1" indent="0">
              <a:buClr>
                <a:schemeClr val="accent1"/>
              </a:buClr>
              <a:buNone/>
            </a:pPr>
            <a:endParaRPr lang="en-US"/>
          </a:p>
          <a:p>
            <a:pPr marL="1588" lvl="1" indent="0">
              <a:buClr>
                <a:schemeClr val="accent1"/>
              </a:buClr>
              <a:buNone/>
            </a:pPr>
            <a:endParaRPr lang="en-US"/>
          </a:p>
          <a:p>
            <a:pPr marL="1588" lvl="1" indent="0">
              <a:buClr>
                <a:schemeClr val="accent1"/>
              </a:buClr>
              <a:buNone/>
            </a:pPr>
            <a:endParaRPr lang="en-US"/>
          </a:p>
          <a:p>
            <a:pPr lvl="1">
              <a:buClr>
                <a:schemeClr val="accent1"/>
              </a:buClr>
            </a:pPr>
            <a:endParaRPr lang="en-US"/>
          </a:p>
          <a:p>
            <a:pPr lvl="1">
              <a:buClr>
                <a:schemeClr val="accent1"/>
              </a:buClr>
            </a:pPr>
            <a:endParaRPr lang="en-US"/>
          </a:p>
        </p:txBody>
      </p:sp>
      <p:graphicFrame>
        <p:nvGraphicFramePr>
          <p:cNvPr id="3" name="Table 5" descr="Strengths and Challenges table">
            <a:extLst>
              <a:ext uri="{FF2B5EF4-FFF2-40B4-BE49-F238E27FC236}">
                <a16:creationId xmlns:a16="http://schemas.microsoft.com/office/drawing/2014/main" id="{F8A3CF33-57CD-4750-AED5-E0BD9F6A492D}"/>
              </a:ext>
            </a:extLst>
          </p:cNvPr>
          <p:cNvGraphicFramePr>
            <a:graphicFrameLocks noGrp="1"/>
          </p:cNvGraphicFramePr>
          <p:nvPr>
            <p:extLst>
              <p:ext uri="{D42A27DB-BD31-4B8C-83A1-F6EECF244321}">
                <p14:modId xmlns:p14="http://schemas.microsoft.com/office/powerpoint/2010/main" val="3723884688"/>
              </p:ext>
            </p:extLst>
          </p:nvPr>
        </p:nvGraphicFramePr>
        <p:xfrm>
          <a:off x="3296115" y="1842034"/>
          <a:ext cx="5701989" cy="2044360"/>
        </p:xfrm>
        <a:graphic>
          <a:graphicData uri="http://schemas.openxmlformats.org/drawingml/2006/table">
            <a:tbl>
              <a:tblPr firstRow="1" bandRow="1">
                <a:tableStyleId>{5C22544A-7EE6-4342-B048-85BDC9FD1C3A}</a:tableStyleId>
              </a:tblPr>
              <a:tblGrid>
                <a:gridCol w="1468390">
                  <a:extLst>
                    <a:ext uri="{9D8B030D-6E8A-4147-A177-3AD203B41FA5}">
                      <a16:colId xmlns:a16="http://schemas.microsoft.com/office/drawing/2014/main" val="3755730703"/>
                    </a:ext>
                  </a:extLst>
                </a:gridCol>
                <a:gridCol w="1973179">
                  <a:extLst>
                    <a:ext uri="{9D8B030D-6E8A-4147-A177-3AD203B41FA5}">
                      <a16:colId xmlns:a16="http://schemas.microsoft.com/office/drawing/2014/main" val="545526001"/>
                    </a:ext>
                  </a:extLst>
                </a:gridCol>
                <a:gridCol w="2260420">
                  <a:extLst>
                    <a:ext uri="{9D8B030D-6E8A-4147-A177-3AD203B41FA5}">
                      <a16:colId xmlns:a16="http://schemas.microsoft.com/office/drawing/2014/main" val="3415029611"/>
                    </a:ext>
                  </a:extLst>
                </a:gridCol>
              </a:tblGrid>
              <a:tr h="398440">
                <a:tc>
                  <a:txBody>
                    <a:bodyPr/>
                    <a:lstStyle/>
                    <a:p>
                      <a:r>
                        <a:rPr lang="en-US"/>
                        <a:t>Area </a:t>
                      </a:r>
                    </a:p>
                  </a:txBody>
                  <a:tcPr anchor="ctr"/>
                </a:tc>
                <a:tc>
                  <a:txBody>
                    <a:bodyPr/>
                    <a:lstStyle/>
                    <a:p>
                      <a:r>
                        <a:rPr lang="en-US"/>
                        <a:t>Strengths</a:t>
                      </a:r>
                    </a:p>
                  </a:txBody>
                  <a:tcPr anchor="ctr"/>
                </a:tc>
                <a:tc>
                  <a:txBody>
                    <a:bodyPr/>
                    <a:lstStyle/>
                    <a:p>
                      <a:r>
                        <a:rPr lang="en-US"/>
                        <a:t>Challenges</a:t>
                      </a:r>
                    </a:p>
                  </a:txBody>
                  <a:tcPr anchor="ctr"/>
                </a:tc>
                <a:extLst>
                  <a:ext uri="{0D108BD9-81ED-4DB2-BD59-A6C34878D82A}">
                    <a16:rowId xmlns:a16="http://schemas.microsoft.com/office/drawing/2014/main" val="4225777617"/>
                  </a:ext>
                </a:extLst>
              </a:tr>
              <a:tr h="548640">
                <a:tc>
                  <a:txBody>
                    <a:bodyPr/>
                    <a:lstStyle/>
                    <a:p>
                      <a:r>
                        <a:rPr lang="en-US"/>
                        <a:t>Technical</a:t>
                      </a:r>
                    </a:p>
                  </a:txBody>
                  <a:tcPr anchor="ctr"/>
                </a:tc>
                <a:tc>
                  <a:txBody>
                    <a:bodyPr/>
                    <a:lstStyle/>
                    <a:p>
                      <a:endParaRPr lang="en-US"/>
                    </a:p>
                  </a:txBody>
                  <a:tcPr anchor="ctr"/>
                </a:tc>
                <a:tc>
                  <a:txBody>
                    <a:bodyPr/>
                    <a:lstStyle/>
                    <a:p>
                      <a:endParaRPr lang="en-US" dirty="0"/>
                    </a:p>
                  </a:txBody>
                  <a:tcPr anchor="ctr"/>
                </a:tc>
                <a:extLst>
                  <a:ext uri="{0D108BD9-81ED-4DB2-BD59-A6C34878D82A}">
                    <a16:rowId xmlns:a16="http://schemas.microsoft.com/office/drawing/2014/main" val="1958688858"/>
                  </a:ext>
                </a:extLst>
              </a:tr>
              <a:tr h="548640">
                <a:tc>
                  <a:txBody>
                    <a:bodyPr/>
                    <a:lstStyle/>
                    <a:p>
                      <a:r>
                        <a:rPr lang="en-US"/>
                        <a:t>Managerial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319819327"/>
                  </a:ext>
                </a:extLst>
              </a:tr>
              <a:tr h="548640">
                <a:tc>
                  <a:txBody>
                    <a:bodyPr/>
                    <a:lstStyle/>
                    <a:p>
                      <a:r>
                        <a:rPr lang="en-US"/>
                        <a:t>Financial</a:t>
                      </a:r>
                    </a:p>
                  </a:txBody>
                  <a:tcPr anchor="ctr"/>
                </a:tc>
                <a:tc>
                  <a:txBody>
                    <a:bodyPr/>
                    <a:lstStyle/>
                    <a:p>
                      <a:endParaRPr lang="en-US" dirty="0"/>
                    </a:p>
                  </a:txBody>
                  <a:tcPr anchor="ctr"/>
                </a:tc>
                <a:tc>
                  <a:txBody>
                    <a:bodyPr/>
                    <a:lstStyle/>
                    <a:p>
                      <a:endParaRPr lang="en-US" dirty="0"/>
                    </a:p>
                  </a:txBody>
                  <a:tcPr anchor="ctr"/>
                </a:tc>
                <a:extLst>
                  <a:ext uri="{0D108BD9-81ED-4DB2-BD59-A6C34878D82A}">
                    <a16:rowId xmlns:a16="http://schemas.microsoft.com/office/drawing/2014/main" val="246603404"/>
                  </a:ext>
                </a:extLst>
              </a:tr>
            </a:tbl>
          </a:graphicData>
        </a:graphic>
      </p:graphicFrame>
      <p:sp>
        <p:nvSpPr>
          <p:cNvPr id="4" name="Slide Number Placeholder 3">
            <a:extLst>
              <a:ext uri="{FF2B5EF4-FFF2-40B4-BE49-F238E27FC236}">
                <a16:creationId xmlns:a16="http://schemas.microsoft.com/office/drawing/2014/main" id="{93DB1A2B-C582-46E6-9294-6D16924DD347}"/>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74</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896204954"/>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3185FE6-CFEF-40C0-87E2-2B2190505BE6}"/>
              </a:ext>
            </a:extLst>
          </p:cNvPr>
          <p:cNvSpPr>
            <a:spLocks noGrp="1"/>
          </p:cNvSpPr>
          <p:nvPr>
            <p:ph type="title"/>
          </p:nvPr>
        </p:nvSpPr>
        <p:spPr/>
        <p:txBody>
          <a:bodyPr/>
          <a:lstStyle/>
          <a:p>
            <a:r>
              <a:rPr lang="en-US"/>
              <a:t>Turning Challenges into Opportunities</a:t>
            </a:r>
          </a:p>
        </p:txBody>
      </p:sp>
      <p:sp>
        <p:nvSpPr>
          <p:cNvPr id="2" name="Content Placeholder 1">
            <a:extLst>
              <a:ext uri="{FF2B5EF4-FFF2-40B4-BE49-F238E27FC236}">
                <a16:creationId xmlns:a16="http://schemas.microsoft.com/office/drawing/2014/main" id="{CF4E2C89-7019-4146-80F8-532CB88BF731}"/>
              </a:ext>
            </a:extLst>
          </p:cNvPr>
          <p:cNvSpPr>
            <a:spLocks noGrp="1"/>
          </p:cNvSpPr>
          <p:nvPr>
            <p:ph sz="quarter" idx="10"/>
          </p:nvPr>
        </p:nvSpPr>
        <p:spPr/>
        <p:txBody>
          <a:bodyPr/>
          <a:lstStyle/>
          <a:p>
            <a:r>
              <a:rPr lang="en-US"/>
              <a:t>Instructions &amp; Discussion</a:t>
            </a:r>
          </a:p>
        </p:txBody>
      </p:sp>
      <p:graphicFrame>
        <p:nvGraphicFramePr>
          <p:cNvPr id="6" name="Table 5" descr="Strengths and Challenges table">
            <a:extLst>
              <a:ext uri="{FF2B5EF4-FFF2-40B4-BE49-F238E27FC236}">
                <a16:creationId xmlns:a16="http://schemas.microsoft.com/office/drawing/2014/main" id="{20E9A101-B70A-4F80-B441-076E58846E32}"/>
              </a:ext>
            </a:extLst>
          </p:cNvPr>
          <p:cNvGraphicFramePr>
            <a:graphicFrameLocks noGrp="1"/>
          </p:cNvGraphicFramePr>
          <p:nvPr>
            <p:extLst>
              <p:ext uri="{D42A27DB-BD31-4B8C-83A1-F6EECF244321}">
                <p14:modId xmlns:p14="http://schemas.microsoft.com/office/powerpoint/2010/main" val="59003703"/>
              </p:ext>
            </p:extLst>
          </p:nvPr>
        </p:nvGraphicFramePr>
        <p:xfrm>
          <a:off x="3296115" y="863768"/>
          <a:ext cx="5701989" cy="2841959"/>
        </p:xfrm>
        <a:graphic>
          <a:graphicData uri="http://schemas.openxmlformats.org/drawingml/2006/table">
            <a:tbl>
              <a:tblPr firstRow="1" bandRow="1">
                <a:tableStyleId>{5C22544A-7EE6-4342-B048-85BDC9FD1C3A}</a:tableStyleId>
              </a:tblPr>
              <a:tblGrid>
                <a:gridCol w="1468390">
                  <a:extLst>
                    <a:ext uri="{9D8B030D-6E8A-4147-A177-3AD203B41FA5}">
                      <a16:colId xmlns:a16="http://schemas.microsoft.com/office/drawing/2014/main" val="3755730703"/>
                    </a:ext>
                  </a:extLst>
                </a:gridCol>
                <a:gridCol w="1973179">
                  <a:extLst>
                    <a:ext uri="{9D8B030D-6E8A-4147-A177-3AD203B41FA5}">
                      <a16:colId xmlns:a16="http://schemas.microsoft.com/office/drawing/2014/main" val="545526001"/>
                    </a:ext>
                  </a:extLst>
                </a:gridCol>
                <a:gridCol w="2260420">
                  <a:extLst>
                    <a:ext uri="{9D8B030D-6E8A-4147-A177-3AD203B41FA5}">
                      <a16:colId xmlns:a16="http://schemas.microsoft.com/office/drawing/2014/main" val="3415029611"/>
                    </a:ext>
                  </a:extLst>
                </a:gridCol>
              </a:tblGrid>
              <a:tr h="527727">
                <a:tc>
                  <a:txBody>
                    <a:bodyPr/>
                    <a:lstStyle/>
                    <a:p>
                      <a:r>
                        <a:rPr lang="en-US"/>
                        <a:t>Area </a:t>
                      </a:r>
                    </a:p>
                  </a:txBody>
                  <a:tcPr anchor="ctr"/>
                </a:tc>
                <a:tc>
                  <a:txBody>
                    <a:bodyPr/>
                    <a:lstStyle/>
                    <a:p>
                      <a:r>
                        <a:rPr lang="en-US"/>
                        <a:t>Strengths</a:t>
                      </a:r>
                    </a:p>
                  </a:txBody>
                  <a:tcPr anchor="ctr"/>
                </a:tc>
                <a:tc>
                  <a:txBody>
                    <a:bodyPr/>
                    <a:lstStyle/>
                    <a:p>
                      <a:r>
                        <a:rPr lang="en-US"/>
                        <a:t>Challenges</a:t>
                      </a:r>
                    </a:p>
                  </a:txBody>
                  <a:tcPr anchor="ctr"/>
                </a:tc>
                <a:extLst>
                  <a:ext uri="{0D108BD9-81ED-4DB2-BD59-A6C34878D82A}">
                    <a16:rowId xmlns:a16="http://schemas.microsoft.com/office/drawing/2014/main" val="4225777617"/>
                  </a:ext>
                </a:extLst>
              </a:tr>
              <a:tr h="567331">
                <a:tc>
                  <a:txBody>
                    <a:bodyPr/>
                    <a:lstStyle/>
                    <a:p>
                      <a:r>
                        <a:rPr lang="en-US"/>
                        <a:t>Technical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1958688858"/>
                  </a:ext>
                </a:extLst>
              </a:tr>
              <a:tr h="535882">
                <a:tc>
                  <a:txBody>
                    <a:bodyPr/>
                    <a:lstStyle/>
                    <a:p>
                      <a:r>
                        <a:rPr lang="en-US"/>
                        <a:t>Managerial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319819327"/>
                  </a:ext>
                </a:extLst>
              </a:tr>
              <a:tr h="484354">
                <a:tc>
                  <a:txBody>
                    <a:bodyPr/>
                    <a:lstStyle/>
                    <a:p>
                      <a:r>
                        <a:rPr lang="en-US"/>
                        <a:t>Financial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46603404"/>
                  </a:ext>
                </a:extLst>
              </a:tr>
              <a:tr h="726665">
                <a:tc>
                  <a:txBody>
                    <a:bodyPr/>
                    <a:lstStyle/>
                    <a:p>
                      <a:r>
                        <a:rPr lang="en-US"/>
                        <a:t>Next Steps</a:t>
                      </a:r>
                    </a:p>
                  </a:txBody>
                  <a:tcPr anchor="ctr"/>
                </a:tc>
                <a:tc>
                  <a:txBody>
                    <a:bodyPr/>
                    <a:lstStyle/>
                    <a:p>
                      <a:endParaRPr lang="en-US"/>
                    </a:p>
                  </a:txBody>
                  <a:tcPr anchor="ctr">
                    <a:solidFill>
                      <a:schemeClr val="bg2"/>
                    </a:solidFill>
                  </a:tcPr>
                </a:tc>
                <a:tc>
                  <a:txBody>
                    <a:bodyPr/>
                    <a:lstStyle/>
                    <a:p>
                      <a:endParaRPr lang="en-US" dirty="0"/>
                    </a:p>
                  </a:txBody>
                  <a:tcPr anchor="ctr">
                    <a:solidFill>
                      <a:schemeClr val="bg2"/>
                    </a:solidFill>
                  </a:tcPr>
                </a:tc>
                <a:extLst>
                  <a:ext uri="{0D108BD9-81ED-4DB2-BD59-A6C34878D82A}">
                    <a16:rowId xmlns:a16="http://schemas.microsoft.com/office/drawing/2014/main" val="1172238565"/>
                  </a:ext>
                </a:extLst>
              </a:tr>
            </a:tbl>
          </a:graphicData>
        </a:graphic>
      </p:graphicFrame>
      <p:sp>
        <p:nvSpPr>
          <p:cNvPr id="4" name="Content Placeholder 3">
            <a:extLst>
              <a:ext uri="{FF2B5EF4-FFF2-40B4-BE49-F238E27FC236}">
                <a16:creationId xmlns:a16="http://schemas.microsoft.com/office/drawing/2014/main" id="{7556A737-E254-4B9C-95C3-3F42ABEB77CA}"/>
              </a:ext>
            </a:extLst>
          </p:cNvPr>
          <p:cNvSpPr>
            <a:spLocks noGrp="1"/>
          </p:cNvSpPr>
          <p:nvPr>
            <p:ph sz="quarter" idx="11"/>
          </p:nvPr>
        </p:nvSpPr>
        <p:spPr/>
        <p:txBody>
          <a:bodyPr>
            <a:normAutofit fontScale="92500" lnSpcReduction="10000"/>
          </a:bodyPr>
          <a:lstStyle/>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r>
              <a:rPr lang="en-US"/>
              <a:t>How can you use your water system’s strengths to help other water systems?</a:t>
            </a:r>
          </a:p>
        </p:txBody>
      </p:sp>
      <p:sp>
        <p:nvSpPr>
          <p:cNvPr id="7" name="Rectangle 6">
            <a:extLst>
              <a:ext uri="{FF2B5EF4-FFF2-40B4-BE49-F238E27FC236}">
                <a16:creationId xmlns:a16="http://schemas.microsoft.com/office/drawing/2014/main" id="{E42FEAA2-CAC7-4FE6-BFA1-E9AC0FC81637}"/>
              </a:ext>
              <a:ext uri="{C183D7F6-B498-43B3-948B-1728B52AA6E4}">
                <adec:decorative xmlns:adec="http://schemas.microsoft.com/office/drawing/2017/decorative" val="1"/>
              </a:ext>
            </a:extLst>
          </p:cNvPr>
          <p:cNvSpPr/>
          <p:nvPr/>
        </p:nvSpPr>
        <p:spPr>
          <a:xfrm>
            <a:off x="4754880" y="2993457"/>
            <a:ext cx="1982804" cy="712270"/>
          </a:xfrm>
          <a:prstGeom prst="rect">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A7B1B1D6-8568-4922-9020-FF0D24431B5C}"/>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75</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53155023"/>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83185FE6-CFEF-40C0-87E2-2B2190505BE6}"/>
              </a:ext>
            </a:extLst>
          </p:cNvPr>
          <p:cNvSpPr>
            <a:spLocks noGrp="1"/>
          </p:cNvSpPr>
          <p:nvPr>
            <p:ph type="title"/>
          </p:nvPr>
        </p:nvSpPr>
        <p:spPr/>
        <p:txBody>
          <a:bodyPr/>
          <a:lstStyle/>
          <a:p>
            <a:r>
              <a:rPr lang="en-US"/>
              <a:t>Turning Challenges into Opportunities</a:t>
            </a:r>
          </a:p>
        </p:txBody>
      </p:sp>
      <p:sp>
        <p:nvSpPr>
          <p:cNvPr id="2" name="Content Placeholder 1">
            <a:extLst>
              <a:ext uri="{FF2B5EF4-FFF2-40B4-BE49-F238E27FC236}">
                <a16:creationId xmlns:a16="http://schemas.microsoft.com/office/drawing/2014/main" id="{CF4E2C89-7019-4146-80F8-532CB88BF731}"/>
              </a:ext>
            </a:extLst>
          </p:cNvPr>
          <p:cNvSpPr>
            <a:spLocks noGrp="1"/>
          </p:cNvSpPr>
          <p:nvPr>
            <p:ph sz="quarter" idx="10"/>
          </p:nvPr>
        </p:nvSpPr>
        <p:spPr/>
        <p:txBody>
          <a:bodyPr/>
          <a:lstStyle/>
          <a:p>
            <a:r>
              <a:rPr lang="en-US"/>
              <a:t>Instructions &amp; Discussion</a:t>
            </a:r>
          </a:p>
        </p:txBody>
      </p:sp>
      <p:graphicFrame>
        <p:nvGraphicFramePr>
          <p:cNvPr id="6" name="Table 5" descr="Strengths and Challenges table">
            <a:extLst>
              <a:ext uri="{FF2B5EF4-FFF2-40B4-BE49-F238E27FC236}">
                <a16:creationId xmlns:a16="http://schemas.microsoft.com/office/drawing/2014/main" id="{20E9A101-B70A-4F80-B441-076E58846E32}"/>
              </a:ext>
            </a:extLst>
          </p:cNvPr>
          <p:cNvGraphicFramePr>
            <a:graphicFrameLocks noGrp="1"/>
          </p:cNvGraphicFramePr>
          <p:nvPr>
            <p:extLst>
              <p:ext uri="{D42A27DB-BD31-4B8C-83A1-F6EECF244321}">
                <p14:modId xmlns:p14="http://schemas.microsoft.com/office/powerpoint/2010/main" val="1731942979"/>
              </p:ext>
            </p:extLst>
          </p:nvPr>
        </p:nvGraphicFramePr>
        <p:xfrm>
          <a:off x="3296115" y="863768"/>
          <a:ext cx="5701989" cy="2841959"/>
        </p:xfrm>
        <a:graphic>
          <a:graphicData uri="http://schemas.openxmlformats.org/drawingml/2006/table">
            <a:tbl>
              <a:tblPr firstRow="1" bandRow="1">
                <a:tableStyleId>{5C22544A-7EE6-4342-B048-85BDC9FD1C3A}</a:tableStyleId>
              </a:tblPr>
              <a:tblGrid>
                <a:gridCol w="1468390">
                  <a:extLst>
                    <a:ext uri="{9D8B030D-6E8A-4147-A177-3AD203B41FA5}">
                      <a16:colId xmlns:a16="http://schemas.microsoft.com/office/drawing/2014/main" val="3755730703"/>
                    </a:ext>
                  </a:extLst>
                </a:gridCol>
                <a:gridCol w="1973179">
                  <a:extLst>
                    <a:ext uri="{9D8B030D-6E8A-4147-A177-3AD203B41FA5}">
                      <a16:colId xmlns:a16="http://schemas.microsoft.com/office/drawing/2014/main" val="545526001"/>
                    </a:ext>
                  </a:extLst>
                </a:gridCol>
                <a:gridCol w="2260420">
                  <a:extLst>
                    <a:ext uri="{9D8B030D-6E8A-4147-A177-3AD203B41FA5}">
                      <a16:colId xmlns:a16="http://schemas.microsoft.com/office/drawing/2014/main" val="3415029611"/>
                    </a:ext>
                  </a:extLst>
                </a:gridCol>
              </a:tblGrid>
              <a:tr h="527727">
                <a:tc>
                  <a:txBody>
                    <a:bodyPr/>
                    <a:lstStyle/>
                    <a:p>
                      <a:r>
                        <a:rPr lang="en-US"/>
                        <a:t>Area </a:t>
                      </a:r>
                    </a:p>
                  </a:txBody>
                  <a:tcPr anchor="ctr"/>
                </a:tc>
                <a:tc>
                  <a:txBody>
                    <a:bodyPr/>
                    <a:lstStyle/>
                    <a:p>
                      <a:r>
                        <a:rPr lang="en-US"/>
                        <a:t>Strengths</a:t>
                      </a:r>
                    </a:p>
                  </a:txBody>
                  <a:tcPr anchor="ctr"/>
                </a:tc>
                <a:tc>
                  <a:txBody>
                    <a:bodyPr/>
                    <a:lstStyle/>
                    <a:p>
                      <a:r>
                        <a:rPr lang="en-US"/>
                        <a:t>Challenges</a:t>
                      </a:r>
                    </a:p>
                  </a:txBody>
                  <a:tcPr anchor="ctr"/>
                </a:tc>
                <a:extLst>
                  <a:ext uri="{0D108BD9-81ED-4DB2-BD59-A6C34878D82A}">
                    <a16:rowId xmlns:a16="http://schemas.microsoft.com/office/drawing/2014/main" val="4225777617"/>
                  </a:ext>
                </a:extLst>
              </a:tr>
              <a:tr h="567331">
                <a:tc>
                  <a:txBody>
                    <a:bodyPr/>
                    <a:lstStyle/>
                    <a:p>
                      <a:r>
                        <a:rPr lang="en-US"/>
                        <a:t>Technical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1958688858"/>
                  </a:ext>
                </a:extLst>
              </a:tr>
              <a:tr h="535882">
                <a:tc>
                  <a:txBody>
                    <a:bodyPr/>
                    <a:lstStyle/>
                    <a:p>
                      <a:r>
                        <a:rPr lang="en-US"/>
                        <a:t>Managerial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319819327"/>
                  </a:ext>
                </a:extLst>
              </a:tr>
              <a:tr h="484354">
                <a:tc>
                  <a:txBody>
                    <a:bodyPr/>
                    <a:lstStyle/>
                    <a:p>
                      <a:r>
                        <a:rPr lang="en-US"/>
                        <a:t>Financial</a:t>
                      </a:r>
                    </a:p>
                  </a:txBody>
                  <a:tcPr anchor="ctr"/>
                </a:tc>
                <a:tc>
                  <a:txBody>
                    <a:bodyPr/>
                    <a:lstStyle/>
                    <a:p>
                      <a:endParaRPr lang="en-US"/>
                    </a:p>
                  </a:txBody>
                  <a:tcPr anchor="ctr"/>
                </a:tc>
                <a:tc>
                  <a:txBody>
                    <a:bodyPr/>
                    <a:lstStyle/>
                    <a:p>
                      <a:endParaRPr lang="en-US"/>
                    </a:p>
                  </a:txBody>
                  <a:tcPr anchor="ctr"/>
                </a:tc>
                <a:extLst>
                  <a:ext uri="{0D108BD9-81ED-4DB2-BD59-A6C34878D82A}">
                    <a16:rowId xmlns:a16="http://schemas.microsoft.com/office/drawing/2014/main" val="246603404"/>
                  </a:ext>
                </a:extLst>
              </a:tr>
              <a:tr h="726665">
                <a:tc>
                  <a:txBody>
                    <a:bodyPr/>
                    <a:lstStyle/>
                    <a:p>
                      <a:r>
                        <a:rPr lang="en-US"/>
                        <a:t>Next Steps</a:t>
                      </a:r>
                    </a:p>
                  </a:txBody>
                  <a:tcPr anchor="ctr"/>
                </a:tc>
                <a:tc>
                  <a:txBody>
                    <a:bodyPr/>
                    <a:lstStyle/>
                    <a:p>
                      <a:endParaRPr lang="en-US"/>
                    </a:p>
                  </a:txBody>
                  <a:tcPr anchor="ctr">
                    <a:solidFill>
                      <a:schemeClr val="bg2"/>
                    </a:solidFill>
                  </a:tcPr>
                </a:tc>
                <a:tc>
                  <a:txBody>
                    <a:bodyPr/>
                    <a:lstStyle/>
                    <a:p>
                      <a:endParaRPr lang="en-US" dirty="0"/>
                    </a:p>
                  </a:txBody>
                  <a:tcPr anchor="ctr">
                    <a:solidFill>
                      <a:schemeClr val="bg2"/>
                    </a:solidFill>
                  </a:tcPr>
                </a:tc>
                <a:extLst>
                  <a:ext uri="{0D108BD9-81ED-4DB2-BD59-A6C34878D82A}">
                    <a16:rowId xmlns:a16="http://schemas.microsoft.com/office/drawing/2014/main" val="1172238565"/>
                  </a:ext>
                </a:extLst>
              </a:tr>
            </a:tbl>
          </a:graphicData>
        </a:graphic>
      </p:graphicFrame>
      <p:sp>
        <p:nvSpPr>
          <p:cNvPr id="4" name="Content Placeholder 3">
            <a:extLst>
              <a:ext uri="{FF2B5EF4-FFF2-40B4-BE49-F238E27FC236}">
                <a16:creationId xmlns:a16="http://schemas.microsoft.com/office/drawing/2014/main" id="{7556A737-E254-4B9C-95C3-3F42ABEB77CA}"/>
              </a:ext>
            </a:extLst>
          </p:cNvPr>
          <p:cNvSpPr>
            <a:spLocks noGrp="1"/>
          </p:cNvSpPr>
          <p:nvPr>
            <p:ph sz="quarter" idx="11"/>
          </p:nvPr>
        </p:nvSpPr>
        <p:spPr/>
        <p:txBody>
          <a:bodyPr>
            <a:normAutofit fontScale="92500" lnSpcReduction="10000"/>
          </a:bodyPr>
          <a:lstStyle/>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endParaRPr lang="en-US"/>
          </a:p>
          <a:p>
            <a:pPr lvl="1">
              <a:buClr>
                <a:schemeClr val="accent1"/>
              </a:buClr>
            </a:pPr>
            <a:r>
              <a:rPr lang="en-US"/>
              <a:t>How can other water systems help address your challenges?</a:t>
            </a:r>
          </a:p>
        </p:txBody>
      </p:sp>
      <p:sp>
        <p:nvSpPr>
          <p:cNvPr id="7" name="Rectangle 6">
            <a:extLst>
              <a:ext uri="{FF2B5EF4-FFF2-40B4-BE49-F238E27FC236}">
                <a16:creationId xmlns:a16="http://schemas.microsoft.com/office/drawing/2014/main" id="{E42FEAA2-CAC7-4FE6-BFA1-E9AC0FC81637}"/>
              </a:ext>
              <a:ext uri="{C183D7F6-B498-43B3-948B-1728B52AA6E4}">
                <adec:decorative xmlns:adec="http://schemas.microsoft.com/office/drawing/2017/decorative" val="1"/>
              </a:ext>
            </a:extLst>
          </p:cNvPr>
          <p:cNvSpPr/>
          <p:nvPr/>
        </p:nvSpPr>
        <p:spPr>
          <a:xfrm>
            <a:off x="6730016" y="2993457"/>
            <a:ext cx="2268088" cy="712270"/>
          </a:xfrm>
          <a:prstGeom prst="rect">
            <a:avLst/>
          </a:prstGeom>
          <a:noFill/>
          <a:ln w="28575">
            <a:solidFill>
              <a:srgbClr val="00B0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5" name="Slide Number Placeholder 4">
            <a:extLst>
              <a:ext uri="{FF2B5EF4-FFF2-40B4-BE49-F238E27FC236}">
                <a16:creationId xmlns:a16="http://schemas.microsoft.com/office/drawing/2014/main" id="{A7B1B1D6-8568-4922-9020-FF0D24431B5C}"/>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76</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4204835"/>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15382614-925C-4967-95F3-27074CFEEE3C}"/>
              </a:ext>
            </a:extLst>
          </p:cNvPr>
          <p:cNvSpPr>
            <a:spLocks noGrp="1"/>
          </p:cNvSpPr>
          <p:nvPr>
            <p:ph type="title"/>
          </p:nvPr>
        </p:nvSpPr>
        <p:spPr/>
        <p:txBody>
          <a:bodyPr>
            <a:noAutofit/>
          </a:bodyPr>
          <a:lstStyle/>
          <a:p>
            <a:r>
              <a:rPr lang="en-US" dirty="0"/>
              <a:t>Module 5: Identifying and Assessing Partnership Opportunities</a:t>
            </a:r>
          </a:p>
        </p:txBody>
      </p:sp>
      <p:sp>
        <p:nvSpPr>
          <p:cNvPr id="3" name="Text Placeholder 2">
            <a:extLst>
              <a:ext uri="{FF2B5EF4-FFF2-40B4-BE49-F238E27FC236}">
                <a16:creationId xmlns:a16="http://schemas.microsoft.com/office/drawing/2014/main" id="{B0ECC252-3C1D-45AC-9799-7B07F9E15F2C}"/>
              </a:ext>
            </a:extLst>
          </p:cNvPr>
          <p:cNvSpPr>
            <a:spLocks noGrp="1"/>
          </p:cNvSpPr>
          <p:nvPr>
            <p:ph type="body" idx="1"/>
          </p:nvPr>
        </p:nvSpPr>
        <p:spPr/>
        <p:txBody>
          <a:bodyPr/>
          <a:lstStyle/>
          <a:p>
            <a:endParaRPr lang="en-US"/>
          </a:p>
        </p:txBody>
      </p:sp>
      <p:sp>
        <p:nvSpPr>
          <p:cNvPr id="2" name="Slide Number Placeholder 1">
            <a:extLst>
              <a:ext uri="{FF2B5EF4-FFF2-40B4-BE49-F238E27FC236}">
                <a16:creationId xmlns:a16="http://schemas.microsoft.com/office/drawing/2014/main" id="{4B99754A-7D93-493B-AF23-14EDF764CB70}"/>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chemeClr val="tx2"/>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77</a:t>
            </a:fld>
            <a:endParaRPr kumimoji="0" lang="en-US" sz="1200" b="0" i="0" u="none" strike="noStrike" kern="1200" cap="none" spc="0" normalizeH="0" baseline="0" noProof="0">
              <a:ln>
                <a:noFill/>
              </a:ln>
              <a:solidFill>
                <a:schemeClr val="tx2"/>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51823346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dirty="0">
                <a:solidFill>
                  <a:srgbClr val="FFFFFF"/>
                </a:solidFill>
              </a:rPr>
              <a:t>Objectives</a:t>
            </a:r>
            <a:endParaRPr lang="en-US" sz="3000" dirty="0">
              <a:solidFill>
                <a:srgbClr val="FFFFFF"/>
              </a:solidFill>
            </a:endParaRP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8"/>
            <a:ext cx="7281746" cy="2085864"/>
          </a:xfrm>
        </p:spPr>
        <p:txBody>
          <a:bodyPr anchor="ctr">
            <a:normAutofit/>
          </a:bodyPr>
          <a:lstStyle/>
          <a:p>
            <a:pPr marL="461963" lvl="1" indent="-460375">
              <a:buFont typeface="Wingdings" panose="05000000000000000000" pitchFamily="2" charset="2"/>
              <a:buChar char="q"/>
            </a:pPr>
            <a:r>
              <a:rPr lang="en-US" sz="2000" dirty="0"/>
              <a:t>Understand how partnerships can increase capacity</a:t>
            </a:r>
          </a:p>
          <a:p>
            <a:pPr marL="461963" lvl="1" indent="-460375">
              <a:buFont typeface="Wingdings" panose="05000000000000000000" pitchFamily="2" charset="2"/>
              <a:buChar char="q"/>
            </a:pPr>
            <a:r>
              <a:rPr lang="en-US" sz="2000" dirty="0"/>
              <a:t>Identify potential partners</a:t>
            </a:r>
          </a:p>
          <a:p>
            <a:pPr marL="461963" lvl="1" indent="-460375">
              <a:buFont typeface="Wingdings" panose="05000000000000000000" pitchFamily="2" charset="2"/>
              <a:buChar char="q"/>
            </a:pPr>
            <a:r>
              <a:rPr lang="en-US" sz="2000" dirty="0"/>
              <a:t>Assess practicality of partnerships</a:t>
            </a:r>
          </a:p>
          <a:p>
            <a:pPr marL="461963" lvl="1" indent="-460375">
              <a:buFont typeface="Wingdings" panose="05000000000000000000" pitchFamily="2" charset="2"/>
              <a:buChar char="q"/>
            </a:pPr>
            <a:r>
              <a:rPr lang="en-US" sz="2000" dirty="0"/>
              <a:t>Recognize the advantages and disadvantages of each partnership type</a:t>
            </a:r>
          </a:p>
        </p:txBody>
      </p:sp>
      <p:sp>
        <p:nvSpPr>
          <p:cNvPr id="12" name="Slide Number Placeholder 4">
            <a:extLst>
              <a:ext uri="{FF2B5EF4-FFF2-40B4-BE49-F238E27FC236}">
                <a16:creationId xmlns:a16="http://schemas.microsoft.com/office/drawing/2014/main" id="{F61D0BF5-4CA3-4CD9-9C00-FBB0B65ED47E}"/>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srgbClr val="464646"/>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78</a:t>
            </a:fld>
            <a:endParaRPr kumimoji="0" lang="en-US" sz="1200" b="0" i="0" u="none" strike="noStrike" kern="1200" cap="none" spc="0" normalizeH="0" baseline="0" noProof="0">
              <a:ln>
                <a:noFill/>
              </a:ln>
              <a:solidFill>
                <a:srgbClr val="464646"/>
              </a:solidFill>
              <a:effectLst/>
              <a:uLnTx/>
              <a:uFillTx/>
              <a:latin typeface="Calibri" panose="020F0502020204030204"/>
              <a:ea typeface="+mn-ea"/>
              <a:cs typeface="+mn-cs"/>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78</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85742600"/>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8A6AADC1-B053-48EB-9046-CBC1C8C9901A}"/>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79</a:t>
            </a:fld>
            <a:endParaRPr lang="en-US" noProof="0"/>
          </a:p>
        </p:txBody>
      </p:sp>
      <p:sp>
        <p:nvSpPr>
          <p:cNvPr id="7" name="Text Placeholder 6">
            <a:extLst>
              <a:ext uri="{FF2B5EF4-FFF2-40B4-BE49-F238E27FC236}">
                <a16:creationId xmlns:a16="http://schemas.microsoft.com/office/drawing/2014/main" id="{2C4F5D80-4AE2-44CE-98C4-03BAB09EF597}"/>
              </a:ext>
            </a:extLst>
          </p:cNvPr>
          <p:cNvSpPr>
            <a:spLocks noGrp="1"/>
          </p:cNvSpPr>
          <p:nvPr>
            <p:ph type="body" idx="1"/>
          </p:nvPr>
        </p:nvSpPr>
        <p:spPr>
          <a:xfrm>
            <a:off x="3147911" y="1144077"/>
            <a:ext cx="5290185" cy="857250"/>
          </a:xfrm>
        </p:spPr>
        <p:txBody>
          <a:bodyPr>
            <a:normAutofit fontScale="92500" lnSpcReduction="10000"/>
          </a:bodyPr>
          <a:lstStyle/>
          <a:p>
            <a:r>
              <a:rPr lang="en-US" dirty="0"/>
              <a:t>Partnerships and TMF Capacity</a:t>
            </a:r>
          </a:p>
        </p:txBody>
      </p:sp>
    </p:spTree>
    <p:extLst>
      <p:ext uri="{BB962C8B-B14F-4D97-AF65-F5344CB8AC3E}">
        <p14:creationId xmlns:p14="http://schemas.microsoft.com/office/powerpoint/2010/main" val="384060836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1" name="Rectangle 10">
            <a:extLst>
              <a:ext uri="{FF2B5EF4-FFF2-40B4-BE49-F238E27FC236}">
                <a16:creationId xmlns:a16="http://schemas.microsoft.com/office/drawing/2014/main" id="{827B839B-9ADE-406B-8590-F1CAEDED45A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1714" cy="51435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3" name="Freeform 45">
            <a:extLst>
              <a:ext uri="{FF2B5EF4-FFF2-40B4-BE49-F238E27FC236}">
                <a16:creationId xmlns:a16="http://schemas.microsoft.com/office/drawing/2014/main" id="{CFE45BF0-46DB-408C-B5F7-7B11716805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766762"/>
            <a:ext cx="532209" cy="1571626"/>
          </a:xfrm>
          <a:custGeom>
            <a:avLst/>
            <a:gdLst>
              <a:gd name="T0" fmla="*/ 447 w 447"/>
              <a:gd name="T1" fmla="*/ 1363 h 1363"/>
              <a:gd name="T2" fmla="*/ 0 w 447"/>
              <a:gd name="T3" fmla="*/ 987 h 1363"/>
              <a:gd name="T4" fmla="*/ 0 w 447"/>
              <a:gd name="T5" fmla="*/ 0 h 1363"/>
              <a:gd name="T6" fmla="*/ 447 w 447"/>
              <a:gd name="T7" fmla="*/ 376 h 1363"/>
              <a:gd name="T8" fmla="*/ 447 w 447"/>
              <a:gd name="T9" fmla="*/ 1363 h 1363"/>
            </a:gdLst>
            <a:ahLst/>
            <a:cxnLst>
              <a:cxn ang="0">
                <a:pos x="T0" y="T1"/>
              </a:cxn>
              <a:cxn ang="0">
                <a:pos x="T2" y="T3"/>
              </a:cxn>
              <a:cxn ang="0">
                <a:pos x="T4" y="T5"/>
              </a:cxn>
              <a:cxn ang="0">
                <a:pos x="T6" y="T7"/>
              </a:cxn>
              <a:cxn ang="0">
                <a:pos x="T8" y="T9"/>
              </a:cxn>
            </a:cxnLst>
            <a:rect l="0" t="0" r="r" b="b"/>
            <a:pathLst>
              <a:path w="447" h="1363">
                <a:moveTo>
                  <a:pt x="447" y="1363"/>
                </a:moveTo>
                <a:lnTo>
                  <a:pt x="0" y="987"/>
                </a:lnTo>
                <a:lnTo>
                  <a:pt x="0" y="0"/>
                </a:lnTo>
                <a:lnTo>
                  <a:pt x="447" y="376"/>
                </a:lnTo>
                <a:lnTo>
                  <a:pt x="447" y="1363"/>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5" name="Freeform 46">
            <a:extLst>
              <a:ext uri="{FF2B5EF4-FFF2-40B4-BE49-F238E27FC236}">
                <a16:creationId xmlns:a16="http://schemas.microsoft.com/office/drawing/2014/main" id="{2AEBC8F2-97B1-41B4-93F1-2D289E197FB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307282" y="628308"/>
            <a:ext cx="302419" cy="1279073"/>
          </a:xfrm>
          <a:custGeom>
            <a:avLst/>
            <a:gdLst>
              <a:gd name="T0" fmla="*/ 254 w 254"/>
              <a:gd name="T1" fmla="*/ 987 h 1109"/>
              <a:gd name="T2" fmla="*/ 0 w 254"/>
              <a:gd name="T3" fmla="*/ 1109 h 1109"/>
              <a:gd name="T4" fmla="*/ 0 w 254"/>
              <a:gd name="T5" fmla="*/ 119 h 1109"/>
              <a:gd name="T6" fmla="*/ 254 w 254"/>
              <a:gd name="T7" fmla="*/ 0 h 1109"/>
              <a:gd name="T8" fmla="*/ 254 w 254"/>
              <a:gd name="T9" fmla="*/ 987 h 1109"/>
            </a:gdLst>
            <a:ahLst/>
            <a:cxnLst>
              <a:cxn ang="0">
                <a:pos x="T0" y="T1"/>
              </a:cxn>
              <a:cxn ang="0">
                <a:pos x="T2" y="T3"/>
              </a:cxn>
              <a:cxn ang="0">
                <a:pos x="T4" y="T5"/>
              </a:cxn>
              <a:cxn ang="0">
                <a:pos x="T6" y="T7"/>
              </a:cxn>
              <a:cxn ang="0">
                <a:pos x="T8" y="T9"/>
              </a:cxn>
            </a:cxnLst>
            <a:rect l="0" t="0" r="r" b="b"/>
            <a:pathLst>
              <a:path w="254" h="1109">
                <a:moveTo>
                  <a:pt x="254" y="987"/>
                </a:moveTo>
                <a:lnTo>
                  <a:pt x="0" y="1109"/>
                </a:lnTo>
                <a:lnTo>
                  <a:pt x="0" y="119"/>
                </a:lnTo>
                <a:lnTo>
                  <a:pt x="254" y="0"/>
                </a:lnTo>
                <a:lnTo>
                  <a:pt x="254" y="987"/>
                </a:lnTo>
                <a:close/>
              </a:path>
            </a:pathLst>
          </a:custGeom>
          <a:solidFill>
            <a:schemeClr val="accent1">
              <a:lumMod val="75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7" name="Freeform 47">
            <a:extLst>
              <a:ext uri="{FF2B5EF4-FFF2-40B4-BE49-F238E27FC236}">
                <a16:creationId xmlns:a16="http://schemas.microsoft.com/office/drawing/2014/main" id="{472E3A19-F5D5-48FC-BB9C-48C2F68F598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495" y="480670"/>
            <a:ext cx="126206" cy="1284896"/>
          </a:xfrm>
          <a:custGeom>
            <a:avLst/>
            <a:gdLst>
              <a:gd name="T0" fmla="*/ 106 w 106"/>
              <a:gd name="T1" fmla="*/ 1114 h 1114"/>
              <a:gd name="T2" fmla="*/ 0 w 106"/>
              <a:gd name="T3" fmla="*/ 1005 h 1114"/>
              <a:gd name="T4" fmla="*/ 0 w 106"/>
              <a:gd name="T5" fmla="*/ 0 h 1114"/>
              <a:gd name="T6" fmla="*/ 106 w 106"/>
              <a:gd name="T7" fmla="*/ 110 h 1114"/>
              <a:gd name="T8" fmla="*/ 106 w 106"/>
              <a:gd name="T9" fmla="*/ 1114 h 1114"/>
            </a:gdLst>
            <a:ahLst/>
            <a:cxnLst>
              <a:cxn ang="0">
                <a:pos x="T0" y="T1"/>
              </a:cxn>
              <a:cxn ang="0">
                <a:pos x="T2" y="T3"/>
              </a:cxn>
              <a:cxn ang="0">
                <a:pos x="T4" y="T5"/>
              </a:cxn>
              <a:cxn ang="0">
                <a:pos x="T6" y="T7"/>
              </a:cxn>
              <a:cxn ang="0">
                <a:pos x="T8" y="T9"/>
              </a:cxn>
            </a:cxnLst>
            <a:rect l="0" t="0" r="r" b="b"/>
            <a:pathLst>
              <a:path w="106" h="1114">
                <a:moveTo>
                  <a:pt x="106" y="1114"/>
                </a:moveTo>
                <a:lnTo>
                  <a:pt x="0" y="1005"/>
                </a:lnTo>
                <a:lnTo>
                  <a:pt x="0" y="0"/>
                </a:lnTo>
                <a:lnTo>
                  <a:pt x="106" y="110"/>
                </a:lnTo>
                <a:lnTo>
                  <a:pt x="106" y="1114"/>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9" name="Freeform 44">
            <a:extLst>
              <a:ext uri="{FF2B5EF4-FFF2-40B4-BE49-F238E27FC236}">
                <a16:creationId xmlns:a16="http://schemas.microsoft.com/office/drawing/2014/main" id="{7A62E32F-BB65-43A8-8EB5-92346890E54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8417402" y="476787"/>
            <a:ext cx="246459" cy="1306770"/>
          </a:xfrm>
          <a:custGeom>
            <a:avLst/>
            <a:gdLst>
              <a:gd name="T0" fmla="*/ 207 w 207"/>
              <a:gd name="T1" fmla="*/ 987 h 1114"/>
              <a:gd name="T2" fmla="*/ 0 w 207"/>
              <a:gd name="T3" fmla="*/ 1114 h 1114"/>
              <a:gd name="T4" fmla="*/ 0 w 207"/>
              <a:gd name="T5" fmla="*/ 127 h 1114"/>
              <a:gd name="T6" fmla="*/ 207 w 207"/>
              <a:gd name="T7" fmla="*/ 0 h 1114"/>
              <a:gd name="T8" fmla="*/ 207 w 207"/>
              <a:gd name="T9" fmla="*/ 987 h 1114"/>
            </a:gdLst>
            <a:ahLst/>
            <a:cxnLst>
              <a:cxn ang="0">
                <a:pos x="T0" y="T1"/>
              </a:cxn>
              <a:cxn ang="0">
                <a:pos x="T2" y="T3"/>
              </a:cxn>
              <a:cxn ang="0">
                <a:pos x="T4" y="T5"/>
              </a:cxn>
              <a:cxn ang="0">
                <a:pos x="T6" y="T7"/>
              </a:cxn>
              <a:cxn ang="0">
                <a:pos x="T8" y="T9"/>
              </a:cxn>
            </a:cxnLst>
            <a:rect l="0" t="0" r="r" b="b"/>
            <a:pathLst>
              <a:path w="207" h="1114">
                <a:moveTo>
                  <a:pt x="207" y="987"/>
                </a:moveTo>
                <a:lnTo>
                  <a:pt x="0" y="1114"/>
                </a:lnTo>
                <a:lnTo>
                  <a:pt x="0" y="127"/>
                </a:lnTo>
                <a:lnTo>
                  <a:pt x="207" y="0"/>
                </a:lnTo>
                <a:lnTo>
                  <a:pt x="207" y="987"/>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21" name="Rectangle 20">
            <a:extLst>
              <a:ext uri="{FF2B5EF4-FFF2-40B4-BE49-F238E27FC236}">
                <a16:creationId xmlns:a16="http://schemas.microsoft.com/office/drawing/2014/main" id="{14E91B64-9FCC-451E-AFB4-A827D632936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auto">
          <a:xfrm>
            <a:off x="483041" y="476786"/>
            <a:ext cx="8180897" cy="1156093"/>
          </a:xfrm>
          <a:prstGeom prst="rect">
            <a:avLst/>
          </a:prstGeom>
          <a:solidFill>
            <a:schemeClr val="accent1"/>
          </a:solidFill>
          <a:ln>
            <a:noFill/>
          </a:ln>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5" name="Title 4">
            <a:extLst>
              <a:ext uri="{FF2B5EF4-FFF2-40B4-BE49-F238E27FC236}">
                <a16:creationId xmlns:a16="http://schemas.microsoft.com/office/drawing/2014/main" id="{0DC7CA53-F169-466F-9D3F-B56E794EC4FD}"/>
              </a:ext>
            </a:extLst>
          </p:cNvPr>
          <p:cNvSpPr>
            <a:spLocks noGrp="1"/>
          </p:cNvSpPr>
          <p:nvPr>
            <p:ph type="title"/>
          </p:nvPr>
        </p:nvSpPr>
        <p:spPr>
          <a:xfrm>
            <a:off x="718879" y="600294"/>
            <a:ext cx="7698523" cy="909076"/>
          </a:xfrm>
        </p:spPr>
        <p:txBody>
          <a:bodyPr>
            <a:normAutofit/>
          </a:bodyPr>
          <a:lstStyle/>
          <a:p>
            <a:r>
              <a:rPr lang="en-US">
                <a:solidFill>
                  <a:srgbClr val="FFFFFF"/>
                </a:solidFill>
              </a:rPr>
              <a:t>Objectives</a:t>
            </a:r>
          </a:p>
        </p:txBody>
      </p:sp>
      <p:sp>
        <p:nvSpPr>
          <p:cNvPr id="6" name="Content Placeholder 5">
            <a:extLst>
              <a:ext uri="{FF2B5EF4-FFF2-40B4-BE49-F238E27FC236}">
                <a16:creationId xmlns:a16="http://schemas.microsoft.com/office/drawing/2014/main" id="{39548A35-D6EE-4BFC-94CB-1BFBFBF16446}"/>
              </a:ext>
            </a:extLst>
          </p:cNvPr>
          <p:cNvSpPr>
            <a:spLocks noGrp="1"/>
          </p:cNvSpPr>
          <p:nvPr>
            <p:ph idx="1"/>
          </p:nvPr>
        </p:nvSpPr>
        <p:spPr>
          <a:xfrm>
            <a:off x="1025718" y="1867827"/>
            <a:ext cx="7281746" cy="2675379"/>
          </a:xfrm>
        </p:spPr>
        <p:txBody>
          <a:bodyPr anchor="ctr">
            <a:normAutofit/>
          </a:bodyPr>
          <a:lstStyle/>
          <a:p>
            <a:pPr marL="465138" lvl="1" indent="-463550">
              <a:buFont typeface="Wingdings" panose="05000000000000000000" pitchFamily="2" charset="2"/>
              <a:buChar char="q"/>
            </a:pPr>
            <a:r>
              <a:rPr lang="en-US"/>
              <a:t>Technical, managerial, and financial (TMF) capacity</a:t>
            </a:r>
          </a:p>
          <a:p>
            <a:pPr marL="465138" lvl="1" indent="-463550">
              <a:buFont typeface="Wingdings" panose="05000000000000000000" pitchFamily="2" charset="2"/>
              <a:buChar char="q"/>
            </a:pPr>
            <a:r>
              <a:rPr lang="en-US"/>
              <a:t>Elements and examples of TMF capacity</a:t>
            </a:r>
          </a:p>
          <a:p>
            <a:pPr marL="465138" lvl="1" indent="-463550">
              <a:buFont typeface="Wingdings" panose="05000000000000000000" pitchFamily="2" charset="2"/>
              <a:buChar char="q"/>
            </a:pPr>
            <a:r>
              <a:rPr lang="en-US"/>
              <a:t>Importance of building capacity</a:t>
            </a:r>
          </a:p>
          <a:p>
            <a:pPr marL="342900" indent="-342900">
              <a:buFont typeface="Arial" panose="020B0604020202020204" pitchFamily="34" charset="0"/>
              <a:buChar char="•"/>
            </a:pPr>
            <a:endParaRPr lang="en-US" sz="1800" b="0"/>
          </a:p>
          <a:p>
            <a:pPr marL="342900" indent="-342900">
              <a:buFont typeface="Arial" panose="020B0604020202020204" pitchFamily="34" charset="0"/>
              <a:buChar char="•"/>
            </a:pPr>
            <a:endParaRPr lang="en-US" sz="1800" b="0"/>
          </a:p>
        </p:txBody>
      </p:sp>
      <p:sp>
        <p:nvSpPr>
          <p:cNvPr id="12" name="Slide Number Placeholder 8">
            <a:extLst>
              <a:ext uri="{FF2B5EF4-FFF2-40B4-BE49-F238E27FC236}">
                <a16:creationId xmlns:a16="http://schemas.microsoft.com/office/drawing/2014/main" id="{84956E8E-9EF7-4CB9-BCD0-1561D783A3EB}"/>
              </a:ext>
            </a:extLst>
          </p:cNvPr>
          <p:cNvSpPr txBox="1">
            <a:spLocks/>
          </p:cNvSpPr>
          <p:nvPr/>
        </p:nvSpPr>
        <p:spPr>
          <a:xfrm>
            <a:off x="102540" y="4767263"/>
            <a:ext cx="651562" cy="274637"/>
          </a:xfrm>
          <a:prstGeom prst="rect">
            <a:avLst/>
          </a:prstGeom>
        </p:spPr>
        <p:txBody>
          <a:bodyPr vert="horz" lIns="91440" tIns="45720" rIns="91440" bIns="45720" rtlCol="0" anchor="ctr"/>
          <a:lstStyle>
            <a:defPPr>
              <a:defRPr lang="en-US"/>
            </a:defPPr>
            <a:lvl1pPr marL="0" algn="ctr" defTabSz="914400" rtl="0" eaLnBrk="1" latinLnBrk="0" hangingPunct="1">
              <a:defRPr sz="1200" kern="1200">
                <a:solidFill>
                  <a:schemeClr val="bg1">
                    <a:lumMod val="8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defRPr/>
            </a:pPr>
            <a:fld id="{6BD89BB1-B564-4AC0-B20C-E0360F9EEF2A}" type="slidenum">
              <a:rPr lang="en-US" smtClean="0">
                <a:solidFill>
                  <a:schemeClr val="tx2"/>
                </a:solidFill>
                <a:latin typeface="Calibri" panose="020F0502020204030204"/>
              </a:rPr>
              <a:pPr>
                <a:defRPr/>
              </a:pPr>
              <a:t>8</a:t>
            </a:fld>
            <a:endParaRPr lang="en-US">
              <a:solidFill>
                <a:schemeClr val="tx2"/>
              </a:solidFill>
              <a:latin typeface="Calibri" panose="020F0502020204030204"/>
            </a:endParaRPr>
          </a:p>
        </p:txBody>
      </p:sp>
      <p:sp>
        <p:nvSpPr>
          <p:cNvPr id="4" name="Slide Number Placeholder 3">
            <a:extLst>
              <a:ext uri="{FF2B5EF4-FFF2-40B4-BE49-F238E27FC236}">
                <a16:creationId xmlns:a16="http://schemas.microsoft.com/office/drawing/2014/main" id="{2BB18DAD-CABF-4761-91BF-0D3D59ACBFE7}"/>
              </a:ext>
            </a:extLst>
          </p:cNvPr>
          <p:cNvSpPr>
            <a:spLocks noGrp="1"/>
          </p:cNvSpPr>
          <p:nvPr>
            <p:ph type="sldNum" sz="quarter" idx="10"/>
          </p:nvPr>
        </p:nvSpPr>
        <p:spPr>
          <a:xfrm>
            <a:off x="8030718" y="4786884"/>
            <a:ext cx="514350" cy="240030"/>
          </a:xfrm>
        </p:spPr>
        <p:txBody>
          <a:bodyPr>
            <a:normAutofit/>
          </a:bodyPr>
          <a:lstStyle/>
          <a:p>
            <a:pPr marL="0" marR="0" lvl="0" indent="0" algn="ctr" defTabSz="914400" rtl="0" eaLnBrk="1" fontAlgn="auto" latinLnBrk="0" hangingPunct="1">
              <a:lnSpc>
                <a:spcPct val="100000"/>
              </a:lnSpc>
              <a:spcBef>
                <a:spcPts val="0"/>
              </a:spcBef>
              <a:spcAft>
                <a:spcPts val="600"/>
              </a:spcAft>
              <a:buClrTx/>
              <a:buSzTx/>
              <a:buFontTx/>
              <a:buNone/>
              <a:tabLst/>
              <a:defRPr/>
            </a:pPr>
            <a:fld id="{6BD89BB1-B564-4AC0-B20C-E0360F9EEF2A}" type="slidenum">
              <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600"/>
                </a:spcAft>
                <a:buClrTx/>
                <a:buSzTx/>
                <a:buFontTx/>
                <a:buNone/>
                <a:tabLst/>
                <a:defRPr/>
              </a:pPr>
              <a:t>8</a:t>
            </a:fld>
            <a:endParaRPr kumimoji="0" lang="en-US" sz="8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734949472"/>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D040000-9944-4A79-9191-498412647805}"/>
              </a:ext>
            </a:extLst>
          </p:cNvPr>
          <p:cNvSpPr>
            <a:spLocks noGrp="1"/>
          </p:cNvSpPr>
          <p:nvPr>
            <p:ph type="title"/>
          </p:nvPr>
        </p:nvSpPr>
        <p:spPr/>
        <p:txBody>
          <a:bodyPr>
            <a:noAutofit/>
          </a:bodyPr>
          <a:lstStyle/>
          <a:p>
            <a:r>
              <a:rPr lang="en-US" sz="2800"/>
              <a:t>Review: Improving Capacity Through Partnerships</a:t>
            </a:r>
          </a:p>
        </p:txBody>
      </p:sp>
      <p:sp>
        <p:nvSpPr>
          <p:cNvPr id="5" name="Content Placeholder 4">
            <a:extLst>
              <a:ext uri="{FF2B5EF4-FFF2-40B4-BE49-F238E27FC236}">
                <a16:creationId xmlns:a16="http://schemas.microsoft.com/office/drawing/2014/main" id="{F3FAC0A0-918E-4BEA-BBA4-1B9946493F33}"/>
              </a:ext>
            </a:extLst>
          </p:cNvPr>
          <p:cNvSpPr>
            <a:spLocks noGrp="1"/>
          </p:cNvSpPr>
          <p:nvPr>
            <p:ph idx="1"/>
          </p:nvPr>
        </p:nvSpPr>
        <p:spPr>
          <a:xfrm>
            <a:off x="914400" y="1047749"/>
            <a:ext cx="5200271" cy="3584575"/>
          </a:xfrm>
        </p:spPr>
        <p:txBody>
          <a:bodyPr vert="horz" lIns="91440" tIns="45720" rIns="91440" bIns="45720" rtlCol="0" anchor="t">
            <a:normAutofit/>
          </a:bodyPr>
          <a:lstStyle/>
          <a:p>
            <a:r>
              <a:rPr lang="en-US" dirty="0"/>
              <a:t>Technical</a:t>
            </a:r>
          </a:p>
          <a:p>
            <a:pPr marL="229870" lvl="1"/>
            <a:r>
              <a:rPr lang="en-US" dirty="0"/>
              <a:t>Share technical expertise or contract with other certified operators</a:t>
            </a:r>
            <a:endParaRPr lang="en-US" dirty="0">
              <a:cs typeface="Calibri" panose="020F0502020204030204"/>
            </a:endParaRPr>
          </a:p>
          <a:p>
            <a:pPr marL="1270" lvl="1" indent="0">
              <a:buNone/>
            </a:pPr>
            <a:r>
              <a:rPr lang="en-US" b="1" dirty="0"/>
              <a:t>Managerial</a:t>
            </a:r>
            <a:endParaRPr lang="en-US" b="1" dirty="0">
              <a:cs typeface="Calibri" panose="020F0502020204030204"/>
            </a:endParaRPr>
          </a:p>
          <a:p>
            <a:pPr marL="229870" lvl="1"/>
            <a:r>
              <a:rPr lang="en-US" dirty="0"/>
              <a:t>Share and/or contract out administrative functions such as billing</a:t>
            </a:r>
            <a:endParaRPr lang="en-US" dirty="0">
              <a:cs typeface="Calibri"/>
            </a:endParaRPr>
          </a:p>
          <a:p>
            <a:r>
              <a:rPr lang="en-US" dirty="0"/>
              <a:t>Financial</a:t>
            </a:r>
          </a:p>
          <a:p>
            <a:pPr marL="229870" lvl="1"/>
            <a:r>
              <a:rPr lang="en-US" dirty="0"/>
              <a:t>Share costs, find additional revenue streams, increase number of customers, or increase economies of scale</a:t>
            </a:r>
            <a:endParaRPr lang="en-US" dirty="0">
              <a:cs typeface="Calibri" panose="020F0502020204030204"/>
            </a:endParaRPr>
          </a:p>
        </p:txBody>
      </p:sp>
      <p:grpSp>
        <p:nvGrpSpPr>
          <p:cNvPr id="6" name="Group 5" descr="A &quot;three-legged stool&quot; with each leg labeled Technical, Managerial, and Financial Capacity">
            <a:extLst>
              <a:ext uri="{FF2B5EF4-FFF2-40B4-BE49-F238E27FC236}">
                <a16:creationId xmlns:a16="http://schemas.microsoft.com/office/drawing/2014/main" id="{6CD9A767-959C-45B7-A309-59894ED0F019}"/>
              </a:ext>
            </a:extLst>
          </p:cNvPr>
          <p:cNvGrpSpPr/>
          <p:nvPr/>
        </p:nvGrpSpPr>
        <p:grpSpPr>
          <a:xfrm>
            <a:off x="5522658" y="1551315"/>
            <a:ext cx="2980213" cy="2143444"/>
            <a:chOff x="4189933" y="2879320"/>
            <a:chExt cx="4732432" cy="3057372"/>
          </a:xfrm>
        </p:grpSpPr>
        <p:grpSp>
          <p:nvGrpSpPr>
            <p:cNvPr id="7" name="Group 6">
              <a:extLst>
                <a:ext uri="{FF2B5EF4-FFF2-40B4-BE49-F238E27FC236}">
                  <a16:creationId xmlns:a16="http://schemas.microsoft.com/office/drawing/2014/main" id="{6C0879FE-0342-4ED4-9988-23B56DACC3B8}"/>
                </a:ext>
              </a:extLst>
            </p:cNvPr>
            <p:cNvGrpSpPr/>
            <p:nvPr/>
          </p:nvGrpSpPr>
          <p:grpSpPr>
            <a:xfrm>
              <a:off x="4189933" y="2879320"/>
              <a:ext cx="4732432" cy="3057372"/>
              <a:chOff x="4189933" y="2841220"/>
              <a:chExt cx="4732432" cy="3057372"/>
            </a:xfrm>
          </p:grpSpPr>
          <p:grpSp>
            <p:nvGrpSpPr>
              <p:cNvPr id="9" name="Group 8">
                <a:extLst>
                  <a:ext uri="{FF2B5EF4-FFF2-40B4-BE49-F238E27FC236}">
                    <a16:creationId xmlns:a16="http://schemas.microsoft.com/office/drawing/2014/main" id="{87EE9C0F-DD2B-4B60-A24A-0E591A3B075E}"/>
                  </a:ext>
                </a:extLst>
              </p:cNvPr>
              <p:cNvGrpSpPr/>
              <p:nvPr/>
            </p:nvGrpSpPr>
            <p:grpSpPr>
              <a:xfrm>
                <a:off x="4189933" y="2841220"/>
                <a:ext cx="4732432" cy="3057372"/>
                <a:chOff x="2541056" y="1788462"/>
                <a:chExt cx="6200345" cy="3759675"/>
              </a:xfrm>
            </p:grpSpPr>
            <p:cxnSp>
              <p:nvCxnSpPr>
                <p:cNvPr id="12" name="Connector: Curved 4">
                  <a:extLst>
                    <a:ext uri="{FF2B5EF4-FFF2-40B4-BE49-F238E27FC236}">
                      <a16:creationId xmlns:a16="http://schemas.microsoft.com/office/drawing/2014/main" id="{D796D801-F28E-43ED-AEB3-5EA9BC9EBFEF}"/>
                    </a:ext>
                  </a:extLst>
                </p:cNvPr>
                <p:cNvCxnSpPr/>
                <p:nvPr/>
              </p:nvCxnSpPr>
              <p:spPr>
                <a:xfrm rot="5400000">
                  <a:off x="4128677" y="3678178"/>
                  <a:ext cx="1586161" cy="733973"/>
                </a:xfrm>
                <a:prstGeom prst="curvedConnector3">
                  <a:avLst>
                    <a:gd name="adj1" fmla="val 68707"/>
                  </a:avLst>
                </a:prstGeom>
                <a:ln w="215900">
                  <a:solidFill>
                    <a:srgbClr val="18637B"/>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F68DBD81-6B8D-4477-B1F6-877315528D34}"/>
                    </a:ext>
                  </a:extLst>
                </p:cNvPr>
                <p:cNvCxnSpPr>
                  <a:cxnSpLocks/>
                  <a:stCxn id="15" idx="3"/>
                </p:cNvCxnSpPr>
                <p:nvPr/>
              </p:nvCxnSpPr>
              <p:spPr>
                <a:xfrm>
                  <a:off x="5561685" y="3252084"/>
                  <a:ext cx="0" cy="1721307"/>
                </a:xfrm>
                <a:prstGeom prst="line">
                  <a:avLst/>
                </a:prstGeom>
                <a:ln w="215900">
                  <a:solidFill>
                    <a:srgbClr val="3B8D61"/>
                  </a:solidFill>
                </a:ln>
              </p:spPr>
              <p:style>
                <a:lnRef idx="1">
                  <a:schemeClr val="accent1"/>
                </a:lnRef>
                <a:fillRef idx="0">
                  <a:schemeClr val="accent1"/>
                </a:fillRef>
                <a:effectRef idx="0">
                  <a:schemeClr val="accent1"/>
                </a:effectRef>
                <a:fontRef idx="minor">
                  <a:schemeClr val="tx1"/>
                </a:fontRef>
              </p:style>
            </p:cxnSp>
            <p:cxnSp>
              <p:nvCxnSpPr>
                <p:cNvPr id="14" name="Connector: Curved 8">
                  <a:extLst>
                    <a:ext uri="{FF2B5EF4-FFF2-40B4-BE49-F238E27FC236}">
                      <a16:creationId xmlns:a16="http://schemas.microsoft.com/office/drawing/2014/main" id="{ED0F1FDF-F391-4836-B197-10C3E0994D1E}"/>
                    </a:ext>
                  </a:extLst>
                </p:cNvPr>
                <p:cNvCxnSpPr/>
                <p:nvPr/>
              </p:nvCxnSpPr>
              <p:spPr>
                <a:xfrm rot="16200000" flipV="1">
                  <a:off x="5393507" y="3678178"/>
                  <a:ext cx="1586162" cy="733973"/>
                </a:xfrm>
                <a:prstGeom prst="curvedConnector3">
                  <a:avLst>
                    <a:gd name="adj1" fmla="val 32277"/>
                  </a:avLst>
                </a:prstGeom>
                <a:ln w="215900">
                  <a:solidFill>
                    <a:srgbClr val="165751"/>
                  </a:solidFill>
                </a:ln>
              </p:spPr>
              <p:style>
                <a:lnRef idx="1">
                  <a:schemeClr val="accent1"/>
                </a:lnRef>
                <a:fillRef idx="0">
                  <a:schemeClr val="accent1"/>
                </a:fillRef>
                <a:effectRef idx="0">
                  <a:schemeClr val="accent1"/>
                </a:effectRef>
                <a:fontRef idx="minor">
                  <a:schemeClr val="tx1"/>
                </a:fontRef>
              </p:style>
            </p:cxnSp>
            <p:sp>
              <p:nvSpPr>
                <p:cNvPr id="15" name="Flowchart: Magnetic Disk 14">
                  <a:extLst>
                    <a:ext uri="{FF2B5EF4-FFF2-40B4-BE49-F238E27FC236}">
                      <a16:creationId xmlns:a16="http://schemas.microsoft.com/office/drawing/2014/main" id="{97733979-2CAF-4090-8648-7CD2D27EAE92}"/>
                    </a:ext>
                  </a:extLst>
                </p:cNvPr>
                <p:cNvSpPr/>
                <p:nvPr/>
              </p:nvSpPr>
              <p:spPr>
                <a:xfrm>
                  <a:off x="4086454" y="2657997"/>
                  <a:ext cx="2950461" cy="594087"/>
                </a:xfrm>
                <a:prstGeom prst="flowChartMagneticDisk">
                  <a:avLst/>
                </a:prstGeom>
                <a:solidFill>
                  <a:srgbClr val="114454"/>
                </a:solidFill>
                <a:ln>
                  <a:solidFill>
                    <a:schemeClr val="bg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black"/>
                    </a:solidFill>
                    <a:effectLst/>
                    <a:uLnTx/>
                    <a:uFillTx/>
                    <a:latin typeface="Calibri" panose="020F0502020204030204"/>
                    <a:ea typeface="+mn-ea"/>
                    <a:cs typeface="+mn-cs"/>
                  </a:endParaRPr>
                </a:p>
              </p:txBody>
            </p:sp>
            <p:sp>
              <p:nvSpPr>
                <p:cNvPr id="16" name="TextBox 15">
                  <a:extLst>
                    <a:ext uri="{FF2B5EF4-FFF2-40B4-BE49-F238E27FC236}">
                      <a16:creationId xmlns:a16="http://schemas.microsoft.com/office/drawing/2014/main" id="{49437AFA-75DB-4EE4-AEF7-37E283E84A6F}"/>
                    </a:ext>
                  </a:extLst>
                </p:cNvPr>
                <p:cNvSpPr txBox="1"/>
                <p:nvPr/>
              </p:nvSpPr>
              <p:spPr>
                <a:xfrm>
                  <a:off x="3236084" y="1788462"/>
                  <a:ext cx="4608164" cy="458873"/>
                </a:xfrm>
                <a:prstGeom prst="rect">
                  <a:avLst/>
                </a:prstGeom>
                <a:noFill/>
              </p:spPr>
              <p:txBody>
                <a:bodyPr wrap="square" lIns="91440" tIns="45720" rIns="91440" bIns="45720" rtlCol="0" anchor="t">
                  <a:spAutoFit/>
                </a:bodyPr>
                <a:lstStyle/>
                <a:p>
                  <a:pPr algn="ctr">
                    <a:defRPr/>
                  </a:pPr>
                  <a:r>
                    <a:rPr lang="en-US" sz="1100" b="1">
                      <a:ln>
                        <a:solidFill>
                          <a:prstClr val="white"/>
                        </a:solidFill>
                      </a:ln>
                      <a:solidFill>
                        <a:srgbClr val="114454"/>
                      </a:solidFill>
                      <a:latin typeface="Nixie One"/>
                      <a:cs typeface="Arial"/>
                    </a:rPr>
                    <a:t>Sustainable Water Systems</a:t>
                  </a:r>
                  <a:endParaRPr lang="en-US" sz="1100" b="1" i="0" u="none" strike="noStrike" kern="1200" cap="none" spc="0" normalizeH="0" baseline="0" noProof="0">
                    <a:ln>
                      <a:solidFill>
                        <a:prstClr val="white"/>
                      </a:solidFill>
                    </a:ln>
                    <a:solidFill>
                      <a:srgbClr val="114454"/>
                    </a:solidFill>
                    <a:effectLst/>
                    <a:uLnTx/>
                    <a:uFillTx/>
                    <a:latin typeface="Nixie One"/>
                    <a:cs typeface="Arial"/>
                  </a:endParaRPr>
                </a:p>
              </p:txBody>
            </p:sp>
            <p:sp>
              <p:nvSpPr>
                <p:cNvPr id="17" name="TextBox 16">
                  <a:extLst>
                    <a:ext uri="{FF2B5EF4-FFF2-40B4-BE49-F238E27FC236}">
                      <a16:creationId xmlns:a16="http://schemas.microsoft.com/office/drawing/2014/main" id="{D4AF2823-E985-404F-8020-280C7F382F02}"/>
                    </a:ext>
                  </a:extLst>
                </p:cNvPr>
                <p:cNvSpPr txBox="1"/>
                <p:nvPr/>
              </p:nvSpPr>
              <p:spPr>
                <a:xfrm>
                  <a:off x="6332111" y="4784867"/>
                  <a:ext cx="2409290"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Financial (F)</a:t>
                  </a:r>
                </a:p>
              </p:txBody>
            </p:sp>
            <p:sp>
              <p:nvSpPr>
                <p:cNvPr id="18" name="TextBox 17">
                  <a:extLst>
                    <a:ext uri="{FF2B5EF4-FFF2-40B4-BE49-F238E27FC236}">
                      <a16:creationId xmlns:a16="http://schemas.microsoft.com/office/drawing/2014/main" id="{34B5B497-7E0E-4C39-86D9-2A5553D2FD22}"/>
                    </a:ext>
                  </a:extLst>
                </p:cNvPr>
                <p:cNvSpPr txBox="1"/>
                <p:nvPr/>
              </p:nvSpPr>
              <p:spPr>
                <a:xfrm>
                  <a:off x="4108457" y="5089264"/>
                  <a:ext cx="3271477"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Managerial (M)</a:t>
                  </a:r>
                </a:p>
              </p:txBody>
            </p:sp>
            <p:sp>
              <p:nvSpPr>
                <p:cNvPr id="19" name="TextBox 18">
                  <a:extLst>
                    <a:ext uri="{FF2B5EF4-FFF2-40B4-BE49-F238E27FC236}">
                      <a16:creationId xmlns:a16="http://schemas.microsoft.com/office/drawing/2014/main" id="{E60F5C4A-1411-42F6-9C30-FB60ED502EEF}"/>
                    </a:ext>
                  </a:extLst>
                </p:cNvPr>
                <p:cNvSpPr txBox="1"/>
                <p:nvPr/>
              </p:nvSpPr>
              <p:spPr>
                <a:xfrm>
                  <a:off x="2541056" y="4784867"/>
                  <a:ext cx="2411971" cy="45887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1200" cap="none" spc="0" normalizeH="0" baseline="0" noProof="0">
                      <a:ln>
                        <a:solidFill>
                          <a:prstClr val="white"/>
                        </a:solidFill>
                      </a:ln>
                      <a:solidFill>
                        <a:srgbClr val="114454"/>
                      </a:solidFill>
                      <a:effectLst/>
                      <a:uLnTx/>
                      <a:uFillTx/>
                      <a:latin typeface="Nixie One"/>
                      <a:ea typeface="+mn-ea"/>
                      <a:cs typeface="Arial" panose="020B0604020202020204" pitchFamily="34" charset="0"/>
                    </a:rPr>
                    <a:t>Technical (T)</a:t>
                  </a:r>
                </a:p>
              </p:txBody>
            </p:sp>
          </p:grpSp>
          <p:sp>
            <p:nvSpPr>
              <p:cNvPr id="10" name="Trapezoid 9">
                <a:extLst>
                  <a:ext uri="{FF2B5EF4-FFF2-40B4-BE49-F238E27FC236}">
                    <a16:creationId xmlns:a16="http://schemas.microsoft.com/office/drawing/2014/main" id="{CF57CBD7-180A-4BF4-9132-D5E92BEAFDC5}"/>
                  </a:ext>
                </a:extLst>
              </p:cNvPr>
              <p:cNvSpPr/>
              <p:nvPr/>
            </p:nvSpPr>
            <p:spPr>
              <a:xfrm rot="10800000">
                <a:off x="6292454" y="3183817"/>
                <a:ext cx="405174" cy="464061"/>
              </a:xfrm>
              <a:prstGeom prst="trapezoid">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11" name="Trapezoid 24">
                <a:extLst>
                  <a:ext uri="{FF2B5EF4-FFF2-40B4-BE49-F238E27FC236}">
                    <a16:creationId xmlns:a16="http://schemas.microsoft.com/office/drawing/2014/main" id="{1839731C-9F5F-4874-837D-F55E6EAC024F}"/>
                  </a:ext>
                </a:extLst>
              </p:cNvPr>
              <p:cNvSpPr/>
              <p:nvPr/>
            </p:nvSpPr>
            <p:spPr>
              <a:xfrm rot="10800000">
                <a:off x="6356131" y="3346889"/>
                <a:ext cx="278609" cy="276737"/>
              </a:xfrm>
              <a:custGeom>
                <a:avLst/>
                <a:gdLst>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0 w 333374"/>
                  <a:gd name="connsiteY4"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0 w 333374"/>
                  <a:gd name="connsiteY5" fmla="*/ 315272 h 315272"/>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16693 w 333374"/>
                  <a:gd name="connsiteY4" fmla="*/ 296222 h 315272"/>
                  <a:gd name="connsiteX5" fmla="*/ 102393 w 333374"/>
                  <a:gd name="connsiteY5" fmla="*/ 293840 h 315272"/>
                  <a:gd name="connsiteX6" fmla="*/ 0 w 333374"/>
                  <a:gd name="connsiteY6" fmla="*/ 315272 h 315272"/>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00011 w 333374"/>
                  <a:gd name="connsiteY5" fmla="*/ 317653 h 317653"/>
                  <a:gd name="connsiteX6" fmla="*/ 0 w 333374"/>
                  <a:gd name="connsiteY6"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16693 w 333374"/>
                  <a:gd name="connsiteY4" fmla="*/ 296222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57161 w 333374"/>
                  <a:gd name="connsiteY5" fmla="*/ 291458 h 317653"/>
                  <a:gd name="connsiteX6" fmla="*/ 100011 w 333374"/>
                  <a:gd name="connsiteY6" fmla="*/ 317653 h 317653"/>
                  <a:gd name="connsiteX7" fmla="*/ 0 w 333374"/>
                  <a:gd name="connsiteY7" fmla="*/ 315272 h 317653"/>
                  <a:gd name="connsiteX0" fmla="*/ 0 w 333374"/>
                  <a:gd name="connsiteY0" fmla="*/ 315272 h 317653"/>
                  <a:gd name="connsiteX1" fmla="*/ 66913 w 333374"/>
                  <a:gd name="connsiteY1" fmla="*/ 0 h 317653"/>
                  <a:gd name="connsiteX2" fmla="*/ 266461 w 333374"/>
                  <a:gd name="connsiteY2" fmla="*/ 0 h 317653"/>
                  <a:gd name="connsiteX3" fmla="*/ 333374 w 333374"/>
                  <a:gd name="connsiteY3" fmla="*/ 315272 h 317653"/>
                  <a:gd name="connsiteX4" fmla="*/ 252412 w 333374"/>
                  <a:gd name="connsiteY4" fmla="*/ 298603 h 317653"/>
                  <a:gd name="connsiteX5" fmla="*/ 161923 w 333374"/>
                  <a:gd name="connsiteY5" fmla="*/ 308126 h 317653"/>
                  <a:gd name="connsiteX6" fmla="*/ 100011 w 333374"/>
                  <a:gd name="connsiteY6" fmla="*/ 317653 h 317653"/>
                  <a:gd name="connsiteX7" fmla="*/ 0 w 333374"/>
                  <a:gd name="connsiteY7" fmla="*/ 315272 h 317653"/>
                  <a:gd name="connsiteX0" fmla="*/ 0 w 333374"/>
                  <a:gd name="connsiteY0" fmla="*/ 315272 h 315272"/>
                  <a:gd name="connsiteX1" fmla="*/ 66913 w 333374"/>
                  <a:gd name="connsiteY1" fmla="*/ 0 h 315272"/>
                  <a:gd name="connsiteX2" fmla="*/ 266461 w 333374"/>
                  <a:gd name="connsiteY2" fmla="*/ 0 h 315272"/>
                  <a:gd name="connsiteX3" fmla="*/ 333374 w 333374"/>
                  <a:gd name="connsiteY3" fmla="*/ 315272 h 315272"/>
                  <a:gd name="connsiteX4" fmla="*/ 252412 w 333374"/>
                  <a:gd name="connsiteY4" fmla="*/ 298603 h 315272"/>
                  <a:gd name="connsiteX5" fmla="*/ 161923 w 333374"/>
                  <a:gd name="connsiteY5" fmla="*/ 308126 h 315272"/>
                  <a:gd name="connsiteX6" fmla="*/ 76199 w 333374"/>
                  <a:gd name="connsiteY6" fmla="*/ 303366 h 315272"/>
                  <a:gd name="connsiteX7" fmla="*/ 0 w 333374"/>
                  <a:gd name="connsiteY7" fmla="*/ 315272 h 3152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33374" h="315272">
                    <a:moveTo>
                      <a:pt x="0" y="315272"/>
                    </a:moveTo>
                    <a:lnTo>
                      <a:pt x="66913" y="0"/>
                    </a:lnTo>
                    <a:lnTo>
                      <a:pt x="266461" y="0"/>
                    </a:lnTo>
                    <a:lnTo>
                      <a:pt x="333374" y="315272"/>
                    </a:lnTo>
                    <a:cubicBezTo>
                      <a:pt x="295274" y="315272"/>
                      <a:pt x="290512" y="298603"/>
                      <a:pt x="252412" y="298603"/>
                    </a:cubicBezTo>
                    <a:cubicBezTo>
                      <a:pt x="223837" y="297412"/>
                      <a:pt x="181370" y="304554"/>
                      <a:pt x="161923" y="308126"/>
                    </a:cubicBezTo>
                    <a:cubicBezTo>
                      <a:pt x="142476" y="311698"/>
                      <a:pt x="103186" y="302175"/>
                      <a:pt x="76199" y="303366"/>
                    </a:cubicBezTo>
                    <a:lnTo>
                      <a:pt x="0" y="315272"/>
                    </a:lnTo>
                    <a:close/>
                  </a:path>
                </a:pathLst>
              </a:custGeom>
              <a:solidFill>
                <a:schemeClr val="bg2">
                  <a:lumMod val="90000"/>
                </a:schemeClr>
              </a:solidFill>
              <a:ln>
                <a:solidFill>
                  <a:schemeClr val="bg2">
                    <a:lumMod val="9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8" name="Oval 7">
              <a:extLst>
                <a:ext uri="{FF2B5EF4-FFF2-40B4-BE49-F238E27FC236}">
                  <a16:creationId xmlns:a16="http://schemas.microsoft.com/office/drawing/2014/main" id="{E283EACF-41E5-49A0-B2E4-3A9527D9D296}"/>
                </a:ext>
              </a:extLst>
            </p:cNvPr>
            <p:cNvSpPr/>
            <p:nvPr/>
          </p:nvSpPr>
          <p:spPr>
            <a:xfrm>
              <a:off x="6292454" y="3196870"/>
              <a:ext cx="405174" cy="57150"/>
            </a:xfrm>
            <a:prstGeom prst="ellipse">
              <a:avLst/>
            </a:prstGeom>
            <a:solidFill>
              <a:schemeClr val="bg1"/>
            </a:solidFill>
            <a:ln>
              <a:solidFill>
                <a:srgbClr val="18637B"/>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prstClr val="white"/>
                </a:solidFill>
                <a:effectLst/>
                <a:uLnTx/>
                <a:uFillTx/>
                <a:latin typeface="Calibri" panose="020F0502020204030204"/>
                <a:ea typeface="+mn-ea"/>
                <a:cs typeface="+mn-cs"/>
              </a:endParaRPr>
            </a:p>
          </p:txBody>
        </p:sp>
      </p:grpSp>
      <p:sp>
        <p:nvSpPr>
          <p:cNvPr id="3" name="Slide Number Placeholder 2">
            <a:extLst>
              <a:ext uri="{FF2B5EF4-FFF2-40B4-BE49-F238E27FC236}">
                <a16:creationId xmlns:a16="http://schemas.microsoft.com/office/drawing/2014/main" id="{8D931FCA-8B38-468A-968E-C3D4CBCFED7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47299117"/>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E637E5-202A-4F28-8A91-71A82D15EB65}"/>
              </a:ext>
            </a:extLst>
          </p:cNvPr>
          <p:cNvSpPr>
            <a:spLocks noGrp="1"/>
          </p:cNvSpPr>
          <p:nvPr>
            <p:ph type="title"/>
          </p:nvPr>
        </p:nvSpPr>
        <p:spPr/>
        <p:txBody>
          <a:bodyPr/>
          <a:lstStyle/>
          <a:p>
            <a:r>
              <a:rPr lang="en-US"/>
              <a:t>Using Partnerships to Improve TMF Capacity</a:t>
            </a:r>
          </a:p>
        </p:txBody>
      </p:sp>
      <p:sp>
        <p:nvSpPr>
          <p:cNvPr id="5" name="Content Placeholder 7">
            <a:extLst>
              <a:ext uri="{FF2B5EF4-FFF2-40B4-BE49-F238E27FC236}">
                <a16:creationId xmlns:a16="http://schemas.microsoft.com/office/drawing/2014/main" id="{3525A108-C465-450F-87E4-F100BD3A8FD2}"/>
              </a:ext>
            </a:extLst>
          </p:cNvPr>
          <p:cNvSpPr>
            <a:spLocks noGrp="1"/>
          </p:cNvSpPr>
          <p:nvPr>
            <p:ph sz="quarter" idx="10"/>
          </p:nvPr>
        </p:nvSpPr>
        <p:spPr/>
        <p:txBody>
          <a:bodyPr/>
          <a:lstStyle/>
          <a:p>
            <a:r>
              <a:rPr lang="en-US"/>
              <a:t>Vinton and Jackson County</a:t>
            </a:r>
          </a:p>
          <a:p>
            <a:endParaRPr lang="en-US"/>
          </a:p>
        </p:txBody>
      </p:sp>
      <p:sp>
        <p:nvSpPr>
          <p:cNvPr id="4" name="Content Placeholder 3">
            <a:extLst>
              <a:ext uri="{FF2B5EF4-FFF2-40B4-BE49-F238E27FC236}">
                <a16:creationId xmlns:a16="http://schemas.microsoft.com/office/drawing/2014/main" id="{0769373F-5DAD-4803-96DD-D65685629079}"/>
              </a:ext>
            </a:extLst>
          </p:cNvPr>
          <p:cNvSpPr>
            <a:spLocks noGrp="1"/>
          </p:cNvSpPr>
          <p:nvPr>
            <p:ph sz="quarter" idx="11"/>
          </p:nvPr>
        </p:nvSpPr>
        <p:spPr/>
        <p:txBody>
          <a:bodyPr>
            <a:normAutofit/>
          </a:bodyPr>
          <a:lstStyle/>
          <a:p>
            <a:pPr lvl="1"/>
            <a:r>
              <a:rPr lang="en-US"/>
              <a:t>Vinton County </a:t>
            </a:r>
            <a:r>
              <a:rPr lang="en-US" b="1"/>
              <a:t>struggled to meet TMF capacity</a:t>
            </a:r>
            <a:r>
              <a:rPr lang="en-US"/>
              <a:t>, specifically:</a:t>
            </a:r>
          </a:p>
          <a:p>
            <a:pPr lvl="2"/>
            <a:r>
              <a:rPr lang="en-US" b="1"/>
              <a:t>Technical -</a:t>
            </a:r>
            <a:r>
              <a:rPr lang="en-US"/>
              <a:t> staff turnover</a:t>
            </a:r>
          </a:p>
          <a:p>
            <a:pPr lvl="2"/>
            <a:r>
              <a:rPr lang="en-US" b="1"/>
              <a:t>Financial -</a:t>
            </a:r>
            <a:r>
              <a:rPr lang="en-US"/>
              <a:t> increasing O&amp;M costs</a:t>
            </a:r>
          </a:p>
          <a:p>
            <a:pPr lvl="1"/>
            <a:r>
              <a:rPr lang="en-US"/>
              <a:t>When Vinton’s operator quit, Vinton engaged in partnership activities with Jackson County </a:t>
            </a:r>
          </a:p>
          <a:p>
            <a:pPr lvl="2"/>
            <a:r>
              <a:rPr lang="en-US"/>
              <a:t>Vinton hired Jackson to </a:t>
            </a:r>
            <a:r>
              <a:rPr lang="en-US" b="1"/>
              <a:t>fulfill operator duties </a:t>
            </a:r>
            <a:r>
              <a:rPr lang="en-US"/>
              <a:t>and </a:t>
            </a:r>
            <a:r>
              <a:rPr lang="en-US" b="1"/>
              <a:t>meet TMF capacity</a:t>
            </a:r>
          </a:p>
        </p:txBody>
      </p:sp>
      <p:sp>
        <p:nvSpPr>
          <p:cNvPr id="3" name="Slide Number Placeholder 2">
            <a:extLst>
              <a:ext uri="{FF2B5EF4-FFF2-40B4-BE49-F238E27FC236}">
                <a16:creationId xmlns:a16="http://schemas.microsoft.com/office/drawing/2014/main" id="{65828D1C-8950-4370-8D77-CB9E96ED10D5}"/>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10215791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46E7ECFB-3A79-46FD-9D0F-C2DDB98B5FDD}"/>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82</a:t>
            </a:fld>
            <a:endParaRPr lang="en-US" noProof="0"/>
          </a:p>
        </p:txBody>
      </p:sp>
      <p:sp>
        <p:nvSpPr>
          <p:cNvPr id="6" name="Text Placeholder 5">
            <a:extLst>
              <a:ext uri="{FF2B5EF4-FFF2-40B4-BE49-F238E27FC236}">
                <a16:creationId xmlns:a16="http://schemas.microsoft.com/office/drawing/2014/main" id="{DDB41F9C-0EE5-4714-9776-E133079BE902}"/>
              </a:ext>
            </a:extLst>
          </p:cNvPr>
          <p:cNvSpPr>
            <a:spLocks noGrp="1"/>
          </p:cNvSpPr>
          <p:nvPr>
            <p:ph type="body" idx="1"/>
          </p:nvPr>
        </p:nvSpPr>
        <p:spPr>
          <a:xfrm>
            <a:off x="3147911" y="1144077"/>
            <a:ext cx="5290185" cy="857250"/>
          </a:xfrm>
        </p:spPr>
        <p:txBody>
          <a:bodyPr>
            <a:normAutofit/>
          </a:bodyPr>
          <a:lstStyle/>
          <a:p>
            <a:r>
              <a:rPr lang="en-US" dirty="0"/>
              <a:t>Identifying Partners</a:t>
            </a:r>
          </a:p>
        </p:txBody>
      </p:sp>
    </p:spTree>
    <p:extLst>
      <p:ext uri="{BB962C8B-B14F-4D97-AF65-F5344CB8AC3E}">
        <p14:creationId xmlns:p14="http://schemas.microsoft.com/office/powerpoint/2010/main" val="329786513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6BC05FE-127B-427F-8277-A8025A1D30FB}"/>
              </a:ext>
            </a:extLst>
          </p:cNvPr>
          <p:cNvSpPr>
            <a:spLocks noGrp="1"/>
          </p:cNvSpPr>
          <p:nvPr>
            <p:ph type="title"/>
          </p:nvPr>
        </p:nvSpPr>
        <p:spPr/>
        <p:txBody>
          <a:bodyPr/>
          <a:lstStyle/>
          <a:p>
            <a:r>
              <a:rPr lang="en-US"/>
              <a:t>What Makes a Good Partner?</a:t>
            </a:r>
          </a:p>
        </p:txBody>
      </p:sp>
      <p:sp>
        <p:nvSpPr>
          <p:cNvPr id="7" name="Rectangle 6">
            <a:extLst>
              <a:ext uri="{FF2B5EF4-FFF2-40B4-BE49-F238E27FC236}">
                <a16:creationId xmlns:a16="http://schemas.microsoft.com/office/drawing/2014/main" id="{679C57D7-96B6-4E03-A75B-3EF0EEF75465}"/>
              </a:ext>
            </a:extLst>
          </p:cNvPr>
          <p:cNvSpPr/>
          <p:nvPr/>
        </p:nvSpPr>
        <p:spPr>
          <a:xfrm>
            <a:off x="914400" y="1550818"/>
            <a:ext cx="1944210" cy="2041864"/>
          </a:xfrm>
          <a:prstGeom prst="rect">
            <a:avLst/>
          </a:prstGeom>
          <a:ln w="28575">
            <a:solidFill>
              <a:schemeClr val="accent3"/>
            </a:solid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Foundation of trust</a:t>
            </a:r>
          </a:p>
        </p:txBody>
      </p:sp>
      <p:sp>
        <p:nvSpPr>
          <p:cNvPr id="10" name="Rectangle 9">
            <a:extLst>
              <a:ext uri="{FF2B5EF4-FFF2-40B4-BE49-F238E27FC236}">
                <a16:creationId xmlns:a16="http://schemas.microsoft.com/office/drawing/2014/main" id="{3A321A64-4AC5-434B-977C-D2DA48883B57}"/>
              </a:ext>
            </a:extLst>
          </p:cNvPr>
          <p:cNvSpPr/>
          <p:nvPr/>
        </p:nvSpPr>
        <p:spPr>
          <a:xfrm>
            <a:off x="914400" y="1550818"/>
            <a:ext cx="1944210" cy="2041864"/>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1200" cap="none" spc="0" normalizeH="0" baseline="0" noProof="0">
                <a:ln>
                  <a:noFill/>
                </a:ln>
                <a:solidFill>
                  <a:prstClr val="white"/>
                </a:solidFill>
                <a:effectLst/>
                <a:uLnTx/>
                <a:uFillTx/>
                <a:latin typeface="Calibri" panose="020F0502020204030204"/>
                <a:ea typeface="+mn-ea"/>
                <a:cs typeface="+mn-cs"/>
              </a:rPr>
              <a:t>Trust</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0" u="none" strike="noStrike" kern="1200" cap="none" spc="0" normalizeH="0" baseline="0" noProof="0">
                <a:ln>
                  <a:noFill/>
                </a:ln>
                <a:solidFill>
                  <a:prstClr val="white"/>
                </a:solidFill>
                <a:effectLst/>
                <a:uLnTx/>
                <a:uFillTx/>
                <a:latin typeface="Calibri" panose="020F0502020204030204"/>
                <a:ea typeface="+mn-ea"/>
                <a:cs typeface="+mn-cs"/>
              </a:rPr>
              <a:t>Knowing the partner and key players to ensure you can trust them (i.e., symbiotic)</a:t>
            </a:r>
          </a:p>
        </p:txBody>
      </p:sp>
      <p:sp>
        <p:nvSpPr>
          <p:cNvPr id="8" name="Rectangle 7">
            <a:extLst>
              <a:ext uri="{FF2B5EF4-FFF2-40B4-BE49-F238E27FC236}">
                <a16:creationId xmlns:a16="http://schemas.microsoft.com/office/drawing/2014/main" id="{24A82083-ECA3-4723-9DD0-074000F0FA3B}"/>
              </a:ext>
            </a:extLst>
          </p:cNvPr>
          <p:cNvSpPr/>
          <p:nvPr/>
        </p:nvSpPr>
        <p:spPr>
          <a:xfrm>
            <a:off x="3454894" y="1550818"/>
            <a:ext cx="1944210" cy="2041864"/>
          </a:xfrm>
          <a:prstGeom prst="rect">
            <a:avLst/>
          </a:prstGeom>
          <a:ln w="28575">
            <a:solidFill>
              <a:schemeClr val="accent3"/>
            </a:solid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Lowest perceived risk</a:t>
            </a:r>
          </a:p>
        </p:txBody>
      </p:sp>
      <p:sp>
        <p:nvSpPr>
          <p:cNvPr id="11" name="Rectangle 10">
            <a:extLst>
              <a:ext uri="{FF2B5EF4-FFF2-40B4-BE49-F238E27FC236}">
                <a16:creationId xmlns:a16="http://schemas.microsoft.com/office/drawing/2014/main" id="{F7FCB847-E898-481D-82E6-654A56526FD1}"/>
              </a:ext>
            </a:extLst>
          </p:cNvPr>
          <p:cNvSpPr/>
          <p:nvPr/>
        </p:nvSpPr>
        <p:spPr>
          <a:xfrm>
            <a:off x="3454894" y="1550818"/>
            <a:ext cx="1944210" cy="2041864"/>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50" b="1" i="0" u="none" strike="noStrike" kern="1200" cap="none" spc="0" normalizeH="0" baseline="0" noProof="0">
                <a:ln>
                  <a:noFill/>
                </a:ln>
                <a:solidFill>
                  <a:prstClr val="white"/>
                </a:solidFill>
                <a:effectLst/>
                <a:uLnTx/>
                <a:uFillTx/>
                <a:latin typeface="Calibri" panose="020F0502020204030204"/>
                <a:ea typeface="+mn-ea"/>
                <a:cs typeface="+mn-cs"/>
              </a:rPr>
              <a:t>Low risk</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50" b="0" i="0" u="none" strike="noStrike" kern="1200" cap="none" spc="0" normalizeH="0" baseline="0" noProof="0">
                <a:ln>
                  <a:noFill/>
                </a:ln>
                <a:solidFill>
                  <a:prstClr val="white"/>
                </a:solidFill>
                <a:effectLst/>
                <a:uLnTx/>
                <a:uFillTx/>
                <a:latin typeface="Calibri" panose="020F0502020204030204"/>
                <a:ea typeface="+mn-ea"/>
                <a:cs typeface="+mn-cs"/>
              </a:rPr>
              <a:t>The partnership will not put you at risk and partners are willing to sign a contract to clarify terms</a:t>
            </a:r>
          </a:p>
        </p:txBody>
      </p:sp>
      <p:sp>
        <p:nvSpPr>
          <p:cNvPr id="9" name="Rectangle 8">
            <a:extLst>
              <a:ext uri="{FF2B5EF4-FFF2-40B4-BE49-F238E27FC236}">
                <a16:creationId xmlns:a16="http://schemas.microsoft.com/office/drawing/2014/main" id="{B2FAA6CC-B6C3-4DEB-A664-0D50B355CDC3}"/>
              </a:ext>
            </a:extLst>
          </p:cNvPr>
          <p:cNvSpPr/>
          <p:nvPr/>
        </p:nvSpPr>
        <p:spPr>
          <a:xfrm>
            <a:off x="5995388" y="1550818"/>
            <a:ext cx="1944210" cy="2041864"/>
          </a:xfrm>
          <a:prstGeom prst="rect">
            <a:avLst/>
          </a:prstGeom>
          <a:ln w="28575">
            <a:solidFill>
              <a:schemeClr val="accent3"/>
            </a:solidFill>
          </a:ln>
          <a:scene3d>
            <a:camera prst="orthographicFront"/>
            <a:lightRig rig="threePt" dir="t"/>
          </a:scene3d>
          <a:sp3d>
            <a:bevelT/>
          </a:sp3d>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000">
                <a:solidFill>
                  <a:prstClr val="white"/>
                </a:solidFill>
                <a:latin typeface="Calibri" panose="020F0502020204030204"/>
              </a:rPr>
              <a:t>Water </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system</a:t>
            </a:r>
            <a:r>
              <a:rPr lang="en-US" sz="2000">
                <a:solidFill>
                  <a:prstClr val="white"/>
                </a:solidFill>
                <a:latin typeface="Calibri" panose="020F0502020204030204"/>
              </a:rPr>
              <a:t> </a:t>
            </a:r>
            <a:r>
              <a:rPr kumimoji="0" lang="en-US" sz="2000" b="0" i="0" u="none" strike="noStrike" kern="1200" cap="none" spc="0" normalizeH="0" baseline="0" noProof="0">
                <a:ln>
                  <a:noFill/>
                </a:ln>
                <a:solidFill>
                  <a:prstClr val="white"/>
                </a:solidFill>
                <a:effectLst/>
                <a:uLnTx/>
                <a:uFillTx/>
                <a:latin typeface="Calibri" panose="020F0502020204030204"/>
                <a:ea typeface="+mn-ea"/>
                <a:cs typeface="+mn-cs"/>
              </a:rPr>
              <a:t>characteristics</a:t>
            </a:r>
          </a:p>
        </p:txBody>
      </p:sp>
      <p:sp>
        <p:nvSpPr>
          <p:cNvPr id="12" name="Rectangle 11">
            <a:extLst>
              <a:ext uri="{FF2B5EF4-FFF2-40B4-BE49-F238E27FC236}">
                <a16:creationId xmlns:a16="http://schemas.microsoft.com/office/drawing/2014/main" id="{E2B496E9-324F-4D9E-8CBD-A3B06F17117D}"/>
              </a:ext>
            </a:extLst>
          </p:cNvPr>
          <p:cNvSpPr/>
          <p:nvPr/>
        </p:nvSpPr>
        <p:spPr>
          <a:xfrm>
            <a:off x="5995388" y="1550818"/>
            <a:ext cx="1944210" cy="2041864"/>
          </a:xfrm>
          <a:prstGeom prst="rect">
            <a:avLst/>
          </a:prstGeom>
          <a:ln w="28575">
            <a:solidFill>
              <a:schemeClr val="accent3"/>
            </a:solidFill>
          </a:ln>
        </p:spPr>
        <p:style>
          <a:lnRef idx="2">
            <a:schemeClr val="accent2">
              <a:shade val="50000"/>
            </a:schemeClr>
          </a:lnRef>
          <a:fillRef idx="1">
            <a:schemeClr val="accent2"/>
          </a:fillRef>
          <a:effectRef idx="0">
            <a:schemeClr val="accent2"/>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750" b="1" i="0" u="none" strike="noStrike" kern="1200" cap="none" spc="0" normalizeH="0" baseline="0" noProof="0">
                <a:ln>
                  <a:noFill/>
                </a:ln>
                <a:solidFill>
                  <a:prstClr val="white"/>
                </a:solidFill>
                <a:effectLst/>
                <a:uLnTx/>
                <a:uFillTx/>
                <a:latin typeface="Calibri" panose="020F0502020204030204"/>
                <a:ea typeface="+mn-ea"/>
                <a:cs typeface="+mn-cs"/>
              </a:rPr>
              <a:t>Similar or stronger characteristics</a:t>
            </a:r>
            <a:r>
              <a:rPr kumimoji="0" lang="en-US" sz="1750" b="0" i="0" u="none" strike="noStrike" kern="1200" cap="none" spc="0" normalizeH="0" baseline="0" noProof="0">
                <a:ln>
                  <a:noFill/>
                </a:ln>
                <a:solidFill>
                  <a:prstClr val="white"/>
                </a:solidFill>
                <a:effectLst/>
                <a:uLnTx/>
                <a:uFillTx/>
                <a:latin typeface="Calibri" panose="020F0502020204030204"/>
                <a:ea typeface="+mn-ea"/>
                <a:cs typeface="+mn-cs"/>
              </a:rPr>
              <a:t> (where needed) For example, physical condition, source, and/or location</a:t>
            </a:r>
          </a:p>
        </p:txBody>
      </p:sp>
      <p:sp>
        <p:nvSpPr>
          <p:cNvPr id="4" name="Slide Number Placeholder 3">
            <a:extLst>
              <a:ext uri="{FF2B5EF4-FFF2-40B4-BE49-F238E27FC236}">
                <a16:creationId xmlns:a16="http://schemas.microsoft.com/office/drawing/2014/main" id="{08256E7B-5E8F-4DDF-9D6E-A74398A15820}"/>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83</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427899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33B9E2F-29D9-42BD-B31B-77E19AFD60C5}"/>
              </a:ext>
            </a:extLst>
          </p:cNvPr>
          <p:cNvSpPr>
            <a:spLocks noGrp="1"/>
          </p:cNvSpPr>
          <p:nvPr>
            <p:ph type="title"/>
          </p:nvPr>
        </p:nvSpPr>
        <p:spPr/>
        <p:txBody>
          <a:bodyPr/>
          <a:lstStyle/>
          <a:p>
            <a:r>
              <a:rPr lang="en-US"/>
              <a:t>Good Partners</a:t>
            </a:r>
          </a:p>
        </p:txBody>
      </p:sp>
      <p:sp>
        <p:nvSpPr>
          <p:cNvPr id="5" name="Content Placeholder 7">
            <a:extLst>
              <a:ext uri="{FF2B5EF4-FFF2-40B4-BE49-F238E27FC236}">
                <a16:creationId xmlns:a16="http://schemas.microsoft.com/office/drawing/2014/main" id="{76B8DBE3-5B37-4006-A264-494A42EE5AD4}"/>
              </a:ext>
            </a:extLst>
          </p:cNvPr>
          <p:cNvSpPr>
            <a:spLocks noGrp="1"/>
          </p:cNvSpPr>
          <p:nvPr>
            <p:ph sz="quarter" idx="10"/>
          </p:nvPr>
        </p:nvSpPr>
        <p:spPr/>
        <p:txBody>
          <a:bodyPr/>
          <a:lstStyle/>
          <a:p>
            <a:r>
              <a:rPr lang="en-US"/>
              <a:t>LRGPWWA</a:t>
            </a:r>
          </a:p>
          <a:p>
            <a:endParaRPr lang="en-US"/>
          </a:p>
        </p:txBody>
      </p:sp>
      <p:sp>
        <p:nvSpPr>
          <p:cNvPr id="6" name="Content Placeholder 5">
            <a:extLst>
              <a:ext uri="{FF2B5EF4-FFF2-40B4-BE49-F238E27FC236}">
                <a16:creationId xmlns:a16="http://schemas.microsoft.com/office/drawing/2014/main" id="{952F6AFB-716F-4E6C-87E4-D3F2C54D595D}"/>
              </a:ext>
            </a:extLst>
          </p:cNvPr>
          <p:cNvSpPr>
            <a:spLocks noGrp="1"/>
          </p:cNvSpPr>
          <p:nvPr>
            <p:ph sz="quarter" idx="11"/>
          </p:nvPr>
        </p:nvSpPr>
        <p:spPr/>
        <p:txBody>
          <a:bodyPr/>
          <a:lstStyle/>
          <a:p>
            <a:pPr lvl="1"/>
            <a:r>
              <a:rPr lang="en-US"/>
              <a:t>The water systems that made up LRGPWWA were </a:t>
            </a:r>
            <a:r>
              <a:rPr lang="en-US" b="1"/>
              <a:t>good partners </a:t>
            </a:r>
            <a:r>
              <a:rPr lang="en-US"/>
              <a:t>because they:</a:t>
            </a:r>
          </a:p>
          <a:p>
            <a:pPr lvl="2"/>
            <a:r>
              <a:rPr lang="en-US"/>
              <a:t>Had a </a:t>
            </a:r>
            <a:r>
              <a:rPr lang="en-US" b="1"/>
              <a:t>foundation of trust</a:t>
            </a:r>
          </a:p>
          <a:p>
            <a:pPr lvl="3"/>
            <a:r>
              <a:rPr lang="en-US"/>
              <a:t>Began as five water systems meeting regularly as they dealt with </a:t>
            </a:r>
            <a:r>
              <a:rPr lang="en-US" b="1"/>
              <a:t>similar challenges </a:t>
            </a:r>
            <a:r>
              <a:rPr lang="en-US"/>
              <a:t>in the </a:t>
            </a:r>
            <a:r>
              <a:rPr lang="en-US" b="1"/>
              <a:t>same geographic area</a:t>
            </a:r>
          </a:p>
          <a:p>
            <a:pPr lvl="2"/>
            <a:r>
              <a:rPr lang="en-US"/>
              <a:t>Had a </a:t>
            </a:r>
            <a:r>
              <a:rPr lang="en-US" b="1"/>
              <a:t>low perceived risk</a:t>
            </a:r>
          </a:p>
          <a:p>
            <a:pPr lvl="3"/>
            <a:r>
              <a:rPr lang="en-US"/>
              <a:t>The water systems signed an </a:t>
            </a:r>
            <a:r>
              <a:rPr lang="en-US" b="1"/>
              <a:t>MOU</a:t>
            </a:r>
            <a:r>
              <a:rPr lang="en-US"/>
              <a:t> early on</a:t>
            </a:r>
          </a:p>
          <a:p>
            <a:pPr lvl="3"/>
            <a:r>
              <a:rPr lang="en-US"/>
              <a:t>Each water system would </a:t>
            </a:r>
            <a:r>
              <a:rPr lang="en-US" b="1"/>
              <a:t>benefit </a:t>
            </a:r>
            <a:r>
              <a:rPr lang="en-US"/>
              <a:t>from the merger</a:t>
            </a:r>
            <a:endParaRPr lang="en-US" b="1"/>
          </a:p>
          <a:p>
            <a:pPr lvl="3"/>
            <a:endParaRPr lang="en-US"/>
          </a:p>
        </p:txBody>
      </p:sp>
      <p:sp>
        <p:nvSpPr>
          <p:cNvPr id="4" name="Slide Number Placeholder 3">
            <a:extLst>
              <a:ext uri="{FF2B5EF4-FFF2-40B4-BE49-F238E27FC236}">
                <a16:creationId xmlns:a16="http://schemas.microsoft.com/office/drawing/2014/main" id="{9E18D545-6CEF-4464-8E20-9B4473D92102}"/>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84</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6822519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AD6167-8933-4A57-9347-9BB8AEF388BC}"/>
              </a:ext>
            </a:extLst>
          </p:cNvPr>
          <p:cNvSpPr>
            <a:spLocks noGrp="1"/>
          </p:cNvSpPr>
          <p:nvPr>
            <p:ph type="title"/>
          </p:nvPr>
        </p:nvSpPr>
        <p:spPr/>
        <p:txBody>
          <a:bodyPr/>
          <a:lstStyle/>
          <a:p>
            <a:r>
              <a:rPr lang="en-US"/>
              <a:t>Identify Potential Partners</a:t>
            </a:r>
          </a:p>
        </p:txBody>
      </p:sp>
      <p:sp>
        <p:nvSpPr>
          <p:cNvPr id="3" name="Content Placeholder 2">
            <a:extLst>
              <a:ext uri="{FF2B5EF4-FFF2-40B4-BE49-F238E27FC236}">
                <a16:creationId xmlns:a16="http://schemas.microsoft.com/office/drawing/2014/main" id="{47FAA6C1-33C4-49D4-AF3B-9307A2037C2A}"/>
              </a:ext>
            </a:extLst>
          </p:cNvPr>
          <p:cNvSpPr>
            <a:spLocks noGrp="1"/>
          </p:cNvSpPr>
          <p:nvPr>
            <p:ph idx="1"/>
          </p:nvPr>
        </p:nvSpPr>
        <p:spPr>
          <a:xfrm>
            <a:off x="914400" y="1047749"/>
            <a:ext cx="4347882" cy="3584575"/>
          </a:xfrm>
        </p:spPr>
        <p:txBody>
          <a:bodyPr/>
          <a:lstStyle/>
          <a:p>
            <a:pPr lvl="1"/>
            <a:r>
              <a:rPr lang="en-US" dirty="0"/>
              <a:t>Consider the following:</a:t>
            </a:r>
          </a:p>
          <a:p>
            <a:pPr lvl="2"/>
            <a:r>
              <a:rPr lang="en-US" dirty="0"/>
              <a:t>Common needs</a:t>
            </a:r>
          </a:p>
          <a:p>
            <a:pPr lvl="2"/>
            <a:r>
              <a:rPr lang="en-US" dirty="0"/>
              <a:t>Existing relationships </a:t>
            </a:r>
          </a:p>
          <a:p>
            <a:pPr lvl="2"/>
            <a:r>
              <a:rPr lang="en-US" dirty="0"/>
              <a:t>Physical condition of a potential partner facility</a:t>
            </a:r>
          </a:p>
          <a:p>
            <a:pPr lvl="2"/>
            <a:r>
              <a:rPr lang="en-US" dirty="0"/>
              <a:t>Geography</a:t>
            </a:r>
          </a:p>
          <a:p>
            <a:pPr lvl="2"/>
            <a:r>
              <a:rPr lang="en-US" dirty="0"/>
              <a:t>Adequacy of supply</a:t>
            </a:r>
          </a:p>
          <a:p>
            <a:pPr lvl="2"/>
            <a:r>
              <a:rPr lang="en-US" dirty="0"/>
              <a:t>State policies</a:t>
            </a:r>
          </a:p>
          <a:p>
            <a:pPr lvl="2"/>
            <a:r>
              <a:rPr lang="en-US" dirty="0"/>
              <a:t>Consolidation</a:t>
            </a:r>
          </a:p>
          <a:p>
            <a:endParaRPr lang="en-US" dirty="0"/>
          </a:p>
        </p:txBody>
      </p:sp>
      <p:sp>
        <p:nvSpPr>
          <p:cNvPr id="4" name="Slide Number Placeholder 3">
            <a:extLst>
              <a:ext uri="{FF2B5EF4-FFF2-40B4-BE49-F238E27FC236}">
                <a16:creationId xmlns:a16="http://schemas.microsoft.com/office/drawing/2014/main" id="{7285C5EC-9E9C-4AF0-BB6F-18FC648090FD}"/>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85</a:t>
            </a:fld>
            <a:r>
              <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rPr>
              <a:t>.</a:t>
            </a:r>
          </a:p>
        </p:txBody>
      </p:sp>
      <p:pic>
        <p:nvPicPr>
          <p:cNvPr id="7" name="Graphic 6">
            <a:extLst>
              <a:ext uri="{FF2B5EF4-FFF2-40B4-BE49-F238E27FC236}">
                <a16:creationId xmlns:a16="http://schemas.microsoft.com/office/drawing/2014/main" id="{764C486F-F235-41E4-B19C-F09C9427730D}"/>
              </a:ext>
              <a:ext uri="{C183D7F6-B498-43B3-948B-1728B52AA6E4}">
                <adec:decorative xmlns:adec="http://schemas.microsoft.com/office/drawing/2017/decorative" val="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5498317" y="1482571"/>
            <a:ext cx="2300717" cy="2300717"/>
          </a:xfrm>
          <a:prstGeom prst="rect">
            <a:avLst/>
          </a:prstGeom>
        </p:spPr>
      </p:pic>
    </p:spTree>
    <p:extLst>
      <p:ext uri="{BB962C8B-B14F-4D97-AF65-F5344CB8AC3E}">
        <p14:creationId xmlns:p14="http://schemas.microsoft.com/office/powerpoint/2010/main" val="2308116464"/>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3EA53B-21C6-400B-8E59-52249DF0EAD1}"/>
              </a:ext>
            </a:extLst>
          </p:cNvPr>
          <p:cNvSpPr>
            <a:spLocks noGrp="1"/>
          </p:cNvSpPr>
          <p:nvPr>
            <p:ph type="title"/>
          </p:nvPr>
        </p:nvSpPr>
        <p:spPr/>
        <p:txBody>
          <a:bodyPr/>
          <a:lstStyle/>
          <a:p>
            <a:r>
              <a:rPr lang="en-US"/>
              <a:t>What Water Systems Should Consider</a:t>
            </a:r>
          </a:p>
        </p:txBody>
      </p:sp>
      <p:sp>
        <p:nvSpPr>
          <p:cNvPr id="3" name="Content Placeholder 2">
            <a:extLst>
              <a:ext uri="{FF2B5EF4-FFF2-40B4-BE49-F238E27FC236}">
                <a16:creationId xmlns:a16="http://schemas.microsoft.com/office/drawing/2014/main" id="{955E6526-A786-417B-A2C1-989342438D4B}"/>
              </a:ext>
            </a:extLst>
          </p:cNvPr>
          <p:cNvSpPr>
            <a:spLocks noGrp="1"/>
          </p:cNvSpPr>
          <p:nvPr>
            <p:ph idx="1"/>
          </p:nvPr>
        </p:nvSpPr>
        <p:spPr/>
        <p:txBody>
          <a:bodyPr vert="horz" lIns="91440" tIns="45720" rIns="91440" bIns="45720" rtlCol="0" anchor="t">
            <a:normAutofit fontScale="92500" lnSpcReduction="20000"/>
          </a:bodyPr>
          <a:lstStyle/>
          <a:p>
            <a:pPr>
              <a:buClr>
                <a:schemeClr val="accent1"/>
              </a:buClr>
            </a:pPr>
            <a:r>
              <a:rPr lang="en-US"/>
              <a:t>Common needs</a:t>
            </a:r>
          </a:p>
          <a:p>
            <a:pPr marL="512445" lvl="2">
              <a:buClr>
                <a:schemeClr val="accent1"/>
              </a:buClr>
            </a:pPr>
            <a:r>
              <a:rPr lang="en-US"/>
              <a:t>Other water systems might be experiencing the same challenges</a:t>
            </a:r>
            <a:endParaRPr lang="en-US">
              <a:cs typeface="Calibri" panose="020F0502020204030204"/>
            </a:endParaRPr>
          </a:p>
          <a:p>
            <a:pPr marL="512445" lvl="2">
              <a:buClr>
                <a:schemeClr val="accent1"/>
              </a:buClr>
            </a:pPr>
            <a:r>
              <a:rPr lang="en-US"/>
              <a:t>Consider other water systems that might be:</a:t>
            </a:r>
            <a:endParaRPr lang="en-US">
              <a:cs typeface="Calibri" panose="020F0502020204030204"/>
            </a:endParaRPr>
          </a:p>
          <a:p>
            <a:pPr lvl="3">
              <a:buClr>
                <a:schemeClr val="accent3"/>
              </a:buClr>
            </a:pPr>
            <a:r>
              <a:rPr lang="en-US"/>
              <a:t>Using the same </a:t>
            </a:r>
            <a:r>
              <a:rPr lang="en-US" b="1"/>
              <a:t>water source</a:t>
            </a:r>
          </a:p>
          <a:p>
            <a:pPr lvl="3">
              <a:buClr>
                <a:schemeClr val="accent3"/>
              </a:buClr>
            </a:pPr>
            <a:r>
              <a:rPr lang="en-US"/>
              <a:t>Using similar </a:t>
            </a:r>
            <a:r>
              <a:rPr lang="en-US" b="1"/>
              <a:t>treatment methods</a:t>
            </a:r>
            <a:endParaRPr lang="en-US" b="1">
              <a:cs typeface="Calibri"/>
            </a:endParaRPr>
          </a:p>
          <a:p>
            <a:pPr lvl="3">
              <a:buClr>
                <a:schemeClr val="accent3"/>
              </a:buClr>
            </a:pPr>
            <a:r>
              <a:rPr lang="en-US">
                <a:cs typeface="Calibri"/>
              </a:rPr>
              <a:t>Relying on the same or similar </a:t>
            </a:r>
            <a:r>
              <a:rPr lang="en-US" b="1">
                <a:cs typeface="Calibri"/>
              </a:rPr>
              <a:t>supply chains</a:t>
            </a:r>
            <a:endParaRPr lang="en-US" b="1"/>
          </a:p>
          <a:p>
            <a:pPr lvl="3">
              <a:buClr>
                <a:schemeClr val="accent3"/>
              </a:buClr>
            </a:pPr>
            <a:r>
              <a:rPr lang="en-US"/>
              <a:t>Experiencing an </a:t>
            </a:r>
            <a:r>
              <a:rPr lang="en-US" b="1"/>
              <a:t>increase in demand</a:t>
            </a:r>
            <a:r>
              <a:rPr lang="en-US"/>
              <a:t> (or will in the future)</a:t>
            </a:r>
          </a:p>
          <a:p>
            <a:pPr lvl="3">
              <a:buClr>
                <a:schemeClr val="accent3"/>
              </a:buClr>
            </a:pPr>
            <a:r>
              <a:rPr lang="en-US"/>
              <a:t>Experiencing </a:t>
            </a:r>
            <a:r>
              <a:rPr lang="en-US" b="1"/>
              <a:t>financial instability</a:t>
            </a:r>
          </a:p>
          <a:p>
            <a:pPr lvl="3">
              <a:buClr>
                <a:schemeClr val="accent3"/>
              </a:buClr>
            </a:pPr>
            <a:r>
              <a:rPr lang="en-US"/>
              <a:t>Experiencing</a:t>
            </a:r>
            <a:r>
              <a:rPr lang="en-US" b="1"/>
              <a:t> emergencies</a:t>
            </a:r>
          </a:p>
          <a:p>
            <a:pPr marL="512445" lvl="2">
              <a:buClr>
                <a:schemeClr val="accent1"/>
              </a:buClr>
            </a:pPr>
            <a:r>
              <a:rPr lang="en-US"/>
              <a:t>Determine how to compromise if a water system has different challenges</a:t>
            </a:r>
            <a:endParaRPr lang="en-US">
              <a:cs typeface="Calibri" panose="020F0502020204030204"/>
            </a:endParaRPr>
          </a:p>
          <a:p>
            <a:pPr marL="572770" lvl="1" indent="-342900">
              <a:buClr>
                <a:schemeClr val="tx2"/>
              </a:buClr>
            </a:pPr>
            <a:endParaRPr lang="en-US">
              <a:cs typeface="Calibri" panose="020F0502020204030204"/>
            </a:endParaRPr>
          </a:p>
          <a:p>
            <a:pPr marL="572770" lvl="1" indent="-342900"/>
            <a:endParaRPr lang="en-US">
              <a:cs typeface="Calibri" panose="020F0502020204030204"/>
            </a:endParaRPr>
          </a:p>
        </p:txBody>
      </p:sp>
      <p:sp>
        <p:nvSpPr>
          <p:cNvPr id="4" name="Slide Number Placeholder 3">
            <a:extLst>
              <a:ext uri="{FF2B5EF4-FFF2-40B4-BE49-F238E27FC236}">
                <a16:creationId xmlns:a16="http://schemas.microsoft.com/office/drawing/2014/main" id="{9227043D-AF82-4845-B088-EAF093F07737}"/>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06841886"/>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923D78-C149-4572-979C-5E61780EEB43}"/>
              </a:ext>
            </a:extLst>
          </p:cNvPr>
          <p:cNvSpPr>
            <a:spLocks noGrp="1"/>
          </p:cNvSpPr>
          <p:nvPr>
            <p:ph type="title"/>
          </p:nvPr>
        </p:nvSpPr>
        <p:spPr/>
        <p:txBody>
          <a:bodyPr>
            <a:normAutofit/>
          </a:bodyPr>
          <a:lstStyle/>
          <a:p>
            <a:r>
              <a:rPr lang="en-US"/>
              <a:t>What Water Systems Should Consider</a:t>
            </a:r>
          </a:p>
        </p:txBody>
      </p:sp>
      <p:sp>
        <p:nvSpPr>
          <p:cNvPr id="3" name="Content Placeholder 2">
            <a:extLst>
              <a:ext uri="{FF2B5EF4-FFF2-40B4-BE49-F238E27FC236}">
                <a16:creationId xmlns:a16="http://schemas.microsoft.com/office/drawing/2014/main" id="{0D92F7FC-C57D-4D54-9CF3-092090340ABE}"/>
              </a:ext>
            </a:extLst>
          </p:cNvPr>
          <p:cNvSpPr>
            <a:spLocks noGrp="1"/>
          </p:cNvSpPr>
          <p:nvPr>
            <p:ph idx="1"/>
          </p:nvPr>
        </p:nvSpPr>
        <p:spPr/>
        <p:txBody>
          <a:bodyPr/>
          <a:lstStyle/>
          <a:p>
            <a:r>
              <a:rPr lang="en-US"/>
              <a:t>Existing relationships</a:t>
            </a:r>
          </a:p>
          <a:p>
            <a:pPr marL="573088" lvl="1" indent="-342900"/>
            <a:r>
              <a:rPr lang="en-US"/>
              <a:t>Build off existing relationships to</a:t>
            </a:r>
          </a:p>
          <a:p>
            <a:pPr marL="855663" lvl="2" indent="-342900">
              <a:buClr>
                <a:schemeClr val="accent3"/>
              </a:buClr>
              <a:buFont typeface="Wingdings" panose="05000000000000000000" pitchFamily="2" charset="2"/>
              <a:buChar char="§"/>
            </a:pPr>
            <a:r>
              <a:rPr lang="en-US"/>
              <a:t>Engage in partnership activities</a:t>
            </a:r>
          </a:p>
          <a:p>
            <a:pPr marL="855663" lvl="2" indent="-342900">
              <a:buClr>
                <a:schemeClr val="accent3"/>
              </a:buClr>
              <a:buFont typeface="Wingdings" panose="05000000000000000000" pitchFamily="2" charset="2"/>
              <a:buChar char="§"/>
            </a:pPr>
            <a:r>
              <a:rPr lang="en-US"/>
              <a:t>Engage additional partners</a:t>
            </a:r>
          </a:p>
          <a:p>
            <a:pPr marL="573088" lvl="1" indent="-342900"/>
            <a:endParaRPr lang="en-US"/>
          </a:p>
        </p:txBody>
      </p:sp>
      <p:sp>
        <p:nvSpPr>
          <p:cNvPr id="4" name="Slide Number Placeholder 3">
            <a:extLst>
              <a:ext uri="{FF2B5EF4-FFF2-40B4-BE49-F238E27FC236}">
                <a16:creationId xmlns:a16="http://schemas.microsoft.com/office/drawing/2014/main" id="{9C2CCA16-095D-4642-B907-3BE99FE269B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4141168279"/>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B9C221-6B0E-4CEB-8CB5-7B8735A6A0DB}"/>
              </a:ext>
            </a:extLst>
          </p:cNvPr>
          <p:cNvSpPr>
            <a:spLocks noGrp="1"/>
          </p:cNvSpPr>
          <p:nvPr>
            <p:ph type="title"/>
          </p:nvPr>
        </p:nvSpPr>
        <p:spPr/>
        <p:txBody>
          <a:bodyPr>
            <a:normAutofit/>
          </a:bodyPr>
          <a:lstStyle/>
          <a:p>
            <a:r>
              <a:rPr lang="en-US"/>
              <a:t>What Water Systems Should Consider</a:t>
            </a:r>
          </a:p>
        </p:txBody>
      </p:sp>
      <p:sp>
        <p:nvSpPr>
          <p:cNvPr id="3" name="Content Placeholder 2">
            <a:extLst>
              <a:ext uri="{FF2B5EF4-FFF2-40B4-BE49-F238E27FC236}">
                <a16:creationId xmlns:a16="http://schemas.microsoft.com/office/drawing/2014/main" id="{6F305FDA-5FCC-4104-9196-79410F559907}"/>
              </a:ext>
            </a:extLst>
          </p:cNvPr>
          <p:cNvSpPr>
            <a:spLocks noGrp="1"/>
          </p:cNvSpPr>
          <p:nvPr>
            <p:ph idx="1"/>
          </p:nvPr>
        </p:nvSpPr>
        <p:spPr/>
        <p:txBody>
          <a:bodyPr/>
          <a:lstStyle/>
          <a:p>
            <a:pPr marL="1588" lvl="1" indent="0">
              <a:buNone/>
            </a:pPr>
            <a:r>
              <a:rPr lang="en-US" b="1"/>
              <a:t>Physical condition of a potential partner facility </a:t>
            </a:r>
          </a:p>
          <a:p>
            <a:pPr lvl="2">
              <a:buClr>
                <a:schemeClr val="accent1"/>
              </a:buClr>
            </a:pPr>
            <a:r>
              <a:rPr lang="en-US"/>
              <a:t>If a facility is </a:t>
            </a:r>
            <a:r>
              <a:rPr lang="en-US" b="1"/>
              <a:t>substandard in design </a:t>
            </a:r>
            <a:r>
              <a:rPr lang="en-US"/>
              <a:t>or otherwise having </a:t>
            </a:r>
            <a:r>
              <a:rPr lang="en-US" b="1"/>
              <a:t>significant deficiencies</a:t>
            </a:r>
            <a:r>
              <a:rPr lang="en-US"/>
              <a:t>, physical interconnection or acquisition without interconnection might be needed</a:t>
            </a:r>
          </a:p>
        </p:txBody>
      </p:sp>
      <p:sp>
        <p:nvSpPr>
          <p:cNvPr id="4" name="Slide Number Placeholder 3">
            <a:extLst>
              <a:ext uri="{FF2B5EF4-FFF2-40B4-BE49-F238E27FC236}">
                <a16:creationId xmlns:a16="http://schemas.microsoft.com/office/drawing/2014/main" id="{C882A161-604A-4B3B-B25F-27A2A1ED70DF}"/>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1586174"/>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B9C221-6B0E-4CEB-8CB5-7B8735A6A0DB}"/>
              </a:ext>
            </a:extLst>
          </p:cNvPr>
          <p:cNvSpPr>
            <a:spLocks noGrp="1"/>
          </p:cNvSpPr>
          <p:nvPr>
            <p:ph type="title"/>
          </p:nvPr>
        </p:nvSpPr>
        <p:spPr/>
        <p:txBody>
          <a:bodyPr>
            <a:normAutofit/>
          </a:bodyPr>
          <a:lstStyle/>
          <a:p>
            <a:r>
              <a:rPr lang="en-US"/>
              <a:t>What Water Systems Should Consider</a:t>
            </a:r>
          </a:p>
        </p:txBody>
      </p:sp>
      <p:sp>
        <p:nvSpPr>
          <p:cNvPr id="3" name="Content Placeholder 2">
            <a:extLst>
              <a:ext uri="{FF2B5EF4-FFF2-40B4-BE49-F238E27FC236}">
                <a16:creationId xmlns:a16="http://schemas.microsoft.com/office/drawing/2014/main" id="{6F305FDA-5FCC-4104-9196-79410F559907}"/>
              </a:ext>
            </a:extLst>
          </p:cNvPr>
          <p:cNvSpPr>
            <a:spLocks noGrp="1"/>
          </p:cNvSpPr>
          <p:nvPr>
            <p:ph idx="1"/>
          </p:nvPr>
        </p:nvSpPr>
        <p:spPr/>
        <p:txBody>
          <a:bodyPr/>
          <a:lstStyle/>
          <a:p>
            <a:pPr marL="1588" lvl="1" indent="0">
              <a:buNone/>
            </a:pPr>
            <a:r>
              <a:rPr lang="en-US" b="1"/>
              <a:t>Geography</a:t>
            </a:r>
          </a:p>
          <a:p>
            <a:pPr lvl="2">
              <a:buClr>
                <a:schemeClr val="accent1"/>
              </a:buClr>
            </a:pPr>
            <a:r>
              <a:rPr lang="en-US"/>
              <a:t>Interconnection of two water systems might be unlikely if the </a:t>
            </a:r>
            <a:r>
              <a:rPr lang="en-US" b="1"/>
              <a:t>distance</a:t>
            </a:r>
            <a:r>
              <a:rPr lang="en-US"/>
              <a:t> between water systems is too large or interconnection is too costly</a:t>
            </a:r>
          </a:p>
          <a:p>
            <a:pPr lvl="2">
              <a:buClr>
                <a:schemeClr val="accent1"/>
              </a:buClr>
            </a:pPr>
            <a:r>
              <a:rPr lang="en-US"/>
              <a:t>Water systems might have </a:t>
            </a:r>
            <a:r>
              <a:rPr lang="en-US" b="1"/>
              <a:t>environmental factors </a:t>
            </a:r>
            <a:r>
              <a:rPr lang="en-US"/>
              <a:t>that could make connection challenging as well</a:t>
            </a:r>
          </a:p>
        </p:txBody>
      </p:sp>
      <p:sp>
        <p:nvSpPr>
          <p:cNvPr id="4" name="Slide Number Placeholder 3">
            <a:extLst>
              <a:ext uri="{FF2B5EF4-FFF2-40B4-BE49-F238E27FC236}">
                <a16:creationId xmlns:a16="http://schemas.microsoft.com/office/drawing/2014/main" id="{CF51D97D-9438-45D4-854A-01395FCFFE44}"/>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89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6680374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3F75EE-DF27-4C41-B62A-77A7A226B5EA}"/>
              </a:ext>
            </a:extLst>
          </p:cNvPr>
          <p:cNvSpPr>
            <a:spLocks noGrp="1"/>
          </p:cNvSpPr>
          <p:nvPr>
            <p:ph type="title"/>
          </p:nvPr>
        </p:nvSpPr>
        <p:spPr/>
        <p:txBody>
          <a:bodyPr/>
          <a:lstStyle/>
          <a:p>
            <a:r>
              <a:rPr lang="en-US"/>
              <a:t>What is Capacity?</a:t>
            </a:r>
          </a:p>
        </p:txBody>
      </p:sp>
      <p:sp>
        <p:nvSpPr>
          <p:cNvPr id="3" name="Content Placeholder 2">
            <a:extLst>
              <a:ext uri="{FF2B5EF4-FFF2-40B4-BE49-F238E27FC236}">
                <a16:creationId xmlns:a16="http://schemas.microsoft.com/office/drawing/2014/main" id="{2E984B73-1BF6-40C2-91D8-A8E0AB149104}"/>
              </a:ext>
            </a:extLst>
          </p:cNvPr>
          <p:cNvSpPr>
            <a:spLocks noGrp="1"/>
          </p:cNvSpPr>
          <p:nvPr>
            <p:ph sz="quarter" idx="11"/>
          </p:nvPr>
        </p:nvSpPr>
        <p:spPr>
          <a:xfrm>
            <a:off x="914399" y="1047750"/>
            <a:ext cx="5024673" cy="3422650"/>
          </a:xfrm>
        </p:spPr>
        <p:txBody>
          <a:bodyPr/>
          <a:lstStyle/>
          <a:p>
            <a:pPr lvl="1"/>
            <a:r>
              <a:rPr lang="en-US"/>
              <a:t>Capacity Development programs allow water systems to obtain more robust TMF capacity which helps them provide quality services</a:t>
            </a:r>
          </a:p>
          <a:p>
            <a:pPr lvl="1"/>
            <a:r>
              <a:rPr lang="en-US"/>
              <a:t>Manages challenges water systems face, including:</a:t>
            </a:r>
          </a:p>
        </p:txBody>
      </p:sp>
      <p:sp>
        <p:nvSpPr>
          <p:cNvPr id="8" name="Slide Number Placeholder 7">
            <a:extLst>
              <a:ext uri="{FF2B5EF4-FFF2-40B4-BE49-F238E27FC236}">
                <a16:creationId xmlns:a16="http://schemas.microsoft.com/office/drawing/2014/main" id="{1A1BAE12-94C7-46EF-A89B-5E42CF141F54}"/>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
        <p:nvSpPr>
          <p:cNvPr id="4" name="TextBox 3">
            <a:extLst>
              <a:ext uri="{FF2B5EF4-FFF2-40B4-BE49-F238E27FC236}">
                <a16:creationId xmlns:a16="http://schemas.microsoft.com/office/drawing/2014/main" id="{84A3EB63-D1D3-4D32-BFA8-E877930FE9FC}"/>
              </a:ext>
            </a:extLst>
          </p:cNvPr>
          <p:cNvSpPr txBox="1"/>
          <p:nvPr/>
        </p:nvSpPr>
        <p:spPr>
          <a:xfrm>
            <a:off x="914399" y="2912987"/>
            <a:ext cx="2791313" cy="1698927"/>
          </a:xfrm>
          <a:prstGeom prst="rect">
            <a:avLst/>
          </a:prstGeom>
          <a:noFill/>
        </p:spPr>
        <p:txBody>
          <a:bodyPr wrap="square" lIns="91440" tIns="45720" rIns="91440" bIns="45720" rtlCol="0" anchor="t">
            <a:spAutoFit/>
          </a:bodyPr>
          <a:lstStyle/>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Regulatory compliance</a:t>
            </a: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Infrastructure needs</a:t>
            </a: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Insufficient revenue</a:t>
            </a:r>
          </a:p>
          <a:p>
            <a:pPr marL="457200" indent="-285750">
              <a:lnSpc>
                <a:spcPct val="120000"/>
              </a:lnSpc>
              <a:buClr>
                <a:srgbClr val="353535"/>
              </a:buClr>
              <a:buFont typeface="Arial" panose="020B0604020202020204" pitchFamily="34" charset="0"/>
              <a:buChar char="•"/>
              <a:defRPr/>
            </a:pPr>
            <a:r>
              <a:rPr lang="en-US">
                <a:solidFill>
                  <a:schemeClr val="tx2"/>
                </a:solidFill>
                <a:latin typeface="Calibri" panose="020F0502020204030204"/>
                <a:cs typeface="Calibri"/>
              </a:rPr>
              <a:t>Recruiting staff</a:t>
            </a:r>
            <a:endParaRPr lang="en-US" sz="1800" b="0" i="0" u="none" strike="noStrike" kern="1200" cap="none" spc="0" normalizeH="0" baseline="0" noProof="0">
              <a:ln>
                <a:noFill/>
              </a:ln>
              <a:solidFill>
                <a:schemeClr val="tx2"/>
              </a:solidFill>
              <a:effectLst/>
              <a:uLnTx/>
              <a:uFillTx/>
              <a:latin typeface="Calibri" panose="020F0502020204030204"/>
              <a:cs typeface="Calibri"/>
            </a:endParaRPr>
          </a:p>
          <a:p>
            <a:pPr>
              <a:defRPr/>
            </a:pPr>
            <a:endParaRPr lang="en-US">
              <a:solidFill>
                <a:prstClr val="black"/>
              </a:solidFill>
              <a:latin typeface="Calibri" panose="020F0502020204030204"/>
              <a:cs typeface="Calibri" panose="020F0502020204030204"/>
            </a:endParaRPr>
          </a:p>
        </p:txBody>
      </p:sp>
      <p:sp>
        <p:nvSpPr>
          <p:cNvPr id="7" name="TextBox 6">
            <a:extLst>
              <a:ext uri="{FF2B5EF4-FFF2-40B4-BE49-F238E27FC236}">
                <a16:creationId xmlns:a16="http://schemas.microsoft.com/office/drawing/2014/main" id="{6E6C0518-33EF-4584-9026-51C74692D774}"/>
              </a:ext>
            </a:extLst>
          </p:cNvPr>
          <p:cNvSpPr txBox="1"/>
          <p:nvPr/>
        </p:nvSpPr>
        <p:spPr>
          <a:xfrm>
            <a:off x="3488892" y="2912986"/>
            <a:ext cx="2667000" cy="1698927"/>
          </a:xfrm>
          <a:prstGeom prst="rect">
            <a:avLst/>
          </a:prstGeom>
          <a:noFill/>
        </p:spPr>
        <p:txBody>
          <a:bodyPr wrap="square" lIns="91440" tIns="45720" rIns="91440" bIns="45720" rtlCol="0" anchor="t">
            <a:spAutoFit/>
          </a:bodyPr>
          <a:lstStyle/>
          <a:p>
            <a:pPr marL="457200" indent="-285750">
              <a:lnSpc>
                <a:spcPct val="120000"/>
              </a:lnSpc>
              <a:buClr>
                <a:srgbClr val="464646">
                  <a:lumMod val="75000"/>
                </a:srgbClr>
              </a:buClr>
              <a:buFont typeface="Arial" panose="020B0604020202020204" pitchFamily="34" charset="0"/>
              <a:buChar char="•"/>
              <a:defRPr/>
            </a:pPr>
            <a:r>
              <a:rPr lang="en-US">
                <a:solidFill>
                  <a:schemeClr val="tx2"/>
                </a:solidFill>
                <a:latin typeface="Calibri" panose="020F0502020204030204"/>
                <a:cs typeface="Calibri"/>
              </a:rPr>
              <a:t>Retaining staff</a:t>
            </a:r>
            <a:endParaRPr lang="en-US" sz="1800" b="0" i="0" u="none" strike="noStrike" kern="1200" cap="none" spc="0" normalizeH="0" baseline="0" noProof="0">
              <a:ln>
                <a:noFill/>
              </a:ln>
              <a:solidFill>
                <a:schemeClr val="tx2"/>
              </a:solidFill>
              <a:effectLst/>
              <a:uLnTx/>
              <a:uFillTx/>
              <a:latin typeface="Calibri" panose="020F0502020204030204"/>
              <a:cs typeface="Calibri"/>
            </a:endParaRP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Training needs</a:t>
            </a: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Water security</a:t>
            </a:r>
          </a:p>
          <a:p>
            <a:pPr marL="457200" marR="0" lvl="0" indent="-285750" algn="l" defTabSz="914400" rtl="0" eaLnBrk="1" fontAlgn="auto" latinLnBrk="0" hangingPunct="1">
              <a:lnSpc>
                <a:spcPct val="120000"/>
              </a:lnSpc>
              <a:spcBef>
                <a:spcPts val="0"/>
              </a:spcBef>
              <a:spcAft>
                <a:spcPts val="0"/>
              </a:spcAft>
              <a:buClr>
                <a:srgbClr val="464646">
                  <a:lumMod val="75000"/>
                </a:srgbClr>
              </a:buClr>
              <a:buSzTx/>
              <a:buFont typeface="Arial" panose="020B0604020202020204" pitchFamily="34" charset="0"/>
              <a:buChar char="•"/>
              <a:tabLst/>
              <a:defRPr/>
            </a:pPr>
            <a:r>
              <a:rPr kumimoji="0" lang="en-US" sz="1800" b="0" i="0" u="none" strike="noStrike" kern="1200" cap="none" spc="0" normalizeH="0" baseline="0" noProof="0">
                <a:ln>
                  <a:noFill/>
                </a:ln>
                <a:solidFill>
                  <a:schemeClr val="tx2"/>
                </a:solidFill>
                <a:effectLst/>
                <a:uLnTx/>
                <a:uFillTx/>
                <a:latin typeface="Calibri" panose="020F0502020204030204"/>
                <a:ea typeface="+mn-ea"/>
                <a:cs typeface="+mn-cs"/>
              </a:rPr>
              <a:t>Declining populations</a:t>
            </a:r>
          </a:p>
          <a:p>
            <a:pPr marL="0" marR="0" lvl="0" indent="0" algn="l" defTabSz="914400" rtl="0" eaLnBrk="1" fontAlgn="auto" latinLnBrk="0" hangingPunct="1">
              <a:lnSpc>
                <a:spcPct val="100000"/>
              </a:lnSpc>
              <a:spcBef>
                <a:spcPts val="0"/>
              </a:spcBef>
              <a:spcAft>
                <a:spcPts val="0"/>
              </a:spcAft>
              <a:buClr>
                <a:srgbClr val="DDC61D"/>
              </a:buClr>
              <a:buSzTx/>
              <a:buFontTx/>
              <a:buNone/>
              <a:tabLst/>
              <a:defRPr/>
            </a:pPr>
            <a:endParaRPr kumimoji="0" lang="en-US" sz="1800" b="0" i="0" u="none" strike="noStrike" kern="1200" cap="none" spc="0" normalizeH="0" baseline="0" noProof="0">
              <a:ln>
                <a:noFill/>
              </a:ln>
              <a:solidFill>
                <a:prstClr val="black"/>
              </a:solidFill>
              <a:effectLst/>
              <a:uLnTx/>
              <a:uFillTx/>
              <a:latin typeface="Calibri" panose="020F0502020204030204"/>
              <a:ea typeface="+mn-ea"/>
              <a:cs typeface="+mn-cs"/>
            </a:endParaRPr>
          </a:p>
        </p:txBody>
      </p:sp>
      <p:pic>
        <p:nvPicPr>
          <p:cNvPr id="10" name="Content Placeholder 9">
            <a:extLst>
              <a:ext uri="{FF2B5EF4-FFF2-40B4-BE49-F238E27FC236}">
                <a16:creationId xmlns:a16="http://schemas.microsoft.com/office/drawing/2014/main" id="{2F330574-BAC9-4203-BF6D-2C4E973D54E4}"/>
              </a:ext>
              <a:ext uri="{C183D7F6-B498-43B3-948B-1728B52AA6E4}">
                <adec:decorative xmlns:adec="http://schemas.microsoft.com/office/drawing/2017/decorative" val="1"/>
              </a:ext>
            </a:extLst>
          </p:cNvPr>
          <p:cNvPicPr>
            <a:picLocks noGrp="1" noChangeAspect="1"/>
          </p:cNvPicPr>
          <p:nvPr>
            <p:ph sz="quarter" idx="12"/>
          </p:nvPr>
        </p:nvPicPr>
        <p:blipFill>
          <a:blip r:embed="rId3" cstate="print">
            <a:extLst>
              <a:ext uri="{28A0092B-C50C-407E-A947-70E740481C1C}">
                <a14:useLocalDpi xmlns:a14="http://schemas.microsoft.com/office/drawing/2010/main" val="0"/>
              </a:ext>
            </a:extLst>
          </a:blip>
          <a:stretch>
            <a:fillRect/>
          </a:stretch>
        </p:blipFill>
        <p:spPr>
          <a:xfrm>
            <a:off x="6351855" y="1100218"/>
            <a:ext cx="2381670" cy="2943064"/>
          </a:xfrm>
        </p:spPr>
      </p:pic>
    </p:spTree>
    <p:extLst>
      <p:ext uri="{BB962C8B-B14F-4D97-AF65-F5344CB8AC3E}">
        <p14:creationId xmlns:p14="http://schemas.microsoft.com/office/powerpoint/2010/main" val="3983800511"/>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B9C221-6B0E-4CEB-8CB5-7B8735A6A0DB}"/>
              </a:ext>
            </a:extLst>
          </p:cNvPr>
          <p:cNvSpPr>
            <a:spLocks noGrp="1"/>
          </p:cNvSpPr>
          <p:nvPr>
            <p:ph type="title"/>
          </p:nvPr>
        </p:nvSpPr>
        <p:spPr/>
        <p:txBody>
          <a:bodyPr/>
          <a:lstStyle/>
          <a:p>
            <a:r>
              <a:rPr lang="en-US"/>
              <a:t>What Water Systems Should Consider</a:t>
            </a:r>
          </a:p>
        </p:txBody>
      </p:sp>
      <p:sp>
        <p:nvSpPr>
          <p:cNvPr id="3" name="Content Placeholder 2">
            <a:extLst>
              <a:ext uri="{FF2B5EF4-FFF2-40B4-BE49-F238E27FC236}">
                <a16:creationId xmlns:a16="http://schemas.microsoft.com/office/drawing/2014/main" id="{6F305FDA-5FCC-4104-9196-79410F559907}"/>
              </a:ext>
            </a:extLst>
          </p:cNvPr>
          <p:cNvSpPr>
            <a:spLocks noGrp="1"/>
          </p:cNvSpPr>
          <p:nvPr>
            <p:ph idx="1"/>
          </p:nvPr>
        </p:nvSpPr>
        <p:spPr/>
        <p:txBody>
          <a:bodyPr/>
          <a:lstStyle/>
          <a:p>
            <a:pPr marL="1588" lvl="1" indent="0">
              <a:buNone/>
            </a:pPr>
            <a:r>
              <a:rPr lang="en-US" b="1"/>
              <a:t>Adequacy of supply</a:t>
            </a:r>
          </a:p>
          <a:p>
            <a:pPr lvl="2">
              <a:buClr>
                <a:schemeClr val="accent1"/>
              </a:buClr>
            </a:pPr>
            <a:r>
              <a:rPr lang="en-US"/>
              <a:t>Might need to find an alternate source or adjust treatment techniques to accommodate for </a:t>
            </a:r>
            <a:r>
              <a:rPr lang="en-US" b="1"/>
              <a:t>source limitations</a:t>
            </a:r>
            <a:endParaRPr lang="en-US"/>
          </a:p>
          <a:p>
            <a:pPr lvl="2">
              <a:buClr>
                <a:schemeClr val="accent1"/>
              </a:buClr>
            </a:pPr>
            <a:r>
              <a:rPr lang="en-US"/>
              <a:t>Resolving </a:t>
            </a:r>
            <a:r>
              <a:rPr lang="en-US" b="1"/>
              <a:t>supply-related challenges </a:t>
            </a:r>
            <a:r>
              <a:rPr lang="en-US"/>
              <a:t>might require substantial investment in treatment techniques or establishing an interconnection with a neighboring water system</a:t>
            </a:r>
          </a:p>
        </p:txBody>
      </p:sp>
      <p:sp>
        <p:nvSpPr>
          <p:cNvPr id="4" name="Slide Number Placeholder 3">
            <a:extLst>
              <a:ext uri="{FF2B5EF4-FFF2-40B4-BE49-F238E27FC236}">
                <a16:creationId xmlns:a16="http://schemas.microsoft.com/office/drawing/2014/main" id="{4683B661-966F-44D9-91B2-10682DF65099}"/>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90</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432186917"/>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B9C221-6B0E-4CEB-8CB5-7B8735A6A0DB}"/>
              </a:ext>
            </a:extLst>
          </p:cNvPr>
          <p:cNvSpPr>
            <a:spLocks noGrp="1"/>
          </p:cNvSpPr>
          <p:nvPr>
            <p:ph type="title"/>
          </p:nvPr>
        </p:nvSpPr>
        <p:spPr/>
        <p:txBody>
          <a:bodyPr/>
          <a:lstStyle/>
          <a:p>
            <a:r>
              <a:rPr lang="en-US"/>
              <a:t>What Water Systems Should Consider</a:t>
            </a:r>
          </a:p>
        </p:txBody>
      </p:sp>
      <p:sp>
        <p:nvSpPr>
          <p:cNvPr id="3" name="Content Placeholder 2">
            <a:extLst>
              <a:ext uri="{FF2B5EF4-FFF2-40B4-BE49-F238E27FC236}">
                <a16:creationId xmlns:a16="http://schemas.microsoft.com/office/drawing/2014/main" id="{6F305FDA-5FCC-4104-9196-79410F559907}"/>
              </a:ext>
            </a:extLst>
          </p:cNvPr>
          <p:cNvSpPr>
            <a:spLocks noGrp="1"/>
          </p:cNvSpPr>
          <p:nvPr>
            <p:ph idx="1"/>
          </p:nvPr>
        </p:nvSpPr>
        <p:spPr/>
        <p:txBody>
          <a:bodyPr vert="horz" lIns="91440" tIns="45720" rIns="91440" bIns="45720" rtlCol="0" anchor="t">
            <a:normAutofit/>
          </a:bodyPr>
          <a:lstStyle/>
          <a:p>
            <a:pPr marL="1270" lvl="1" indent="0">
              <a:buNone/>
            </a:pPr>
            <a:r>
              <a:rPr lang="en-US" b="1"/>
              <a:t>State policies</a:t>
            </a:r>
            <a:endParaRPr lang="en-US"/>
          </a:p>
          <a:p>
            <a:pPr marL="512445" lvl="2">
              <a:buClr>
                <a:schemeClr val="accent1"/>
              </a:buClr>
            </a:pPr>
            <a:r>
              <a:rPr lang="en-US" b="1"/>
              <a:t>Mergers</a:t>
            </a:r>
            <a:r>
              <a:rPr lang="en-US"/>
              <a:t> in most states follow a similar process; generally, entities must create a plan of merger to be approved by their stakeholders or board members</a:t>
            </a:r>
          </a:p>
          <a:p>
            <a:pPr marL="512445" lvl="2">
              <a:buClr>
                <a:schemeClr val="accent1"/>
              </a:buClr>
            </a:pPr>
            <a:r>
              <a:rPr lang="en-US" b="1"/>
              <a:t>Joint power agencies </a:t>
            </a:r>
            <a:r>
              <a:rPr lang="en-US"/>
              <a:t>in many states must file an agreement with their Attorney General or Secretary of State</a:t>
            </a:r>
            <a:endParaRPr lang="en-US">
              <a:cs typeface="Calibri"/>
            </a:endParaRPr>
          </a:p>
        </p:txBody>
      </p:sp>
      <p:sp>
        <p:nvSpPr>
          <p:cNvPr id="4" name="Slide Number Placeholder 3">
            <a:extLst>
              <a:ext uri="{FF2B5EF4-FFF2-40B4-BE49-F238E27FC236}">
                <a16:creationId xmlns:a16="http://schemas.microsoft.com/office/drawing/2014/main" id="{25CC0759-1E73-4F7E-AA7E-020A04B9C9B3}"/>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91</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4679038"/>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672B32-6002-4AFF-B7A4-80F448CF24C9}"/>
              </a:ext>
            </a:extLst>
          </p:cNvPr>
          <p:cNvSpPr>
            <a:spLocks noGrp="1"/>
          </p:cNvSpPr>
          <p:nvPr>
            <p:ph type="title"/>
          </p:nvPr>
        </p:nvSpPr>
        <p:spPr/>
        <p:txBody>
          <a:bodyPr/>
          <a:lstStyle/>
          <a:p>
            <a:r>
              <a:rPr lang="en-US"/>
              <a:t>What Water Systems Should Consider</a:t>
            </a:r>
          </a:p>
        </p:txBody>
      </p:sp>
      <p:sp>
        <p:nvSpPr>
          <p:cNvPr id="3" name="Content Placeholder 2">
            <a:extLst>
              <a:ext uri="{FF2B5EF4-FFF2-40B4-BE49-F238E27FC236}">
                <a16:creationId xmlns:a16="http://schemas.microsoft.com/office/drawing/2014/main" id="{4720D15D-D6FF-491B-945B-B9501DF4F157}"/>
              </a:ext>
            </a:extLst>
          </p:cNvPr>
          <p:cNvSpPr>
            <a:spLocks noGrp="1"/>
          </p:cNvSpPr>
          <p:nvPr>
            <p:ph idx="1"/>
          </p:nvPr>
        </p:nvSpPr>
        <p:spPr/>
        <p:txBody>
          <a:bodyPr/>
          <a:lstStyle/>
          <a:p>
            <a:pPr>
              <a:buClr>
                <a:schemeClr val="accent1"/>
              </a:buClr>
            </a:pPr>
            <a:r>
              <a:rPr lang="en-US"/>
              <a:t>Consolidation</a:t>
            </a:r>
          </a:p>
          <a:p>
            <a:pPr marL="342900" indent="-342900">
              <a:buClr>
                <a:schemeClr val="accent1"/>
              </a:buClr>
              <a:buFont typeface="Arial" panose="020B0604020202020204" pitchFamily="34" charset="0"/>
              <a:buChar char="•"/>
            </a:pPr>
            <a:r>
              <a:rPr lang="en-US" b="0"/>
              <a:t>Many states require </a:t>
            </a:r>
            <a:r>
              <a:rPr lang="en-US"/>
              <a:t>new water systems </a:t>
            </a:r>
            <a:r>
              <a:rPr lang="en-US" b="0"/>
              <a:t>to consider interconnections to existing water systems</a:t>
            </a:r>
          </a:p>
          <a:p>
            <a:pPr marL="342900" indent="-342900">
              <a:buClr>
                <a:schemeClr val="accent1"/>
              </a:buClr>
              <a:buFont typeface="Arial" panose="020B0604020202020204" pitchFamily="34" charset="0"/>
              <a:buChar char="•"/>
            </a:pPr>
            <a:r>
              <a:rPr lang="en-US"/>
              <a:t>Existing water systems </a:t>
            </a:r>
            <a:r>
              <a:rPr lang="en-US" b="0"/>
              <a:t>can consider consolidation to other existing water systems, physically or managerially</a:t>
            </a:r>
          </a:p>
          <a:p>
            <a:pPr marL="573088" lvl="1" indent="-342900">
              <a:buClr>
                <a:schemeClr val="accent3"/>
              </a:buClr>
              <a:buFont typeface="Wingdings" panose="05000000000000000000" pitchFamily="2" charset="2"/>
              <a:buChar char="§"/>
            </a:pPr>
            <a:r>
              <a:rPr lang="en-US" b="1"/>
              <a:t>Physical consolidation</a:t>
            </a:r>
            <a:r>
              <a:rPr lang="en-US"/>
              <a:t>: </a:t>
            </a:r>
            <a:r>
              <a:rPr lang="en-US" b="0"/>
              <a:t>For water systems who no longer wish to provide water services</a:t>
            </a:r>
          </a:p>
          <a:p>
            <a:pPr marL="573088" lvl="1" indent="-342900">
              <a:buClr>
                <a:schemeClr val="accent3"/>
              </a:buClr>
              <a:buFont typeface="Wingdings" panose="05000000000000000000" pitchFamily="2" charset="2"/>
              <a:buChar char="§"/>
            </a:pPr>
            <a:r>
              <a:rPr lang="en-US" b="1"/>
              <a:t>Managerial consolidation</a:t>
            </a:r>
            <a:r>
              <a:rPr lang="en-US"/>
              <a:t>: </a:t>
            </a:r>
            <a:r>
              <a:rPr lang="en-US" b="0"/>
              <a:t>For water systems who no longer wish to conduct managerial services, such as reporting and billing</a:t>
            </a:r>
          </a:p>
        </p:txBody>
      </p:sp>
      <p:sp>
        <p:nvSpPr>
          <p:cNvPr id="4" name="Slide Number Placeholder 3">
            <a:extLst>
              <a:ext uri="{FF2B5EF4-FFF2-40B4-BE49-F238E27FC236}">
                <a16:creationId xmlns:a16="http://schemas.microsoft.com/office/drawing/2014/main" id="{7B88FF08-851E-4CFF-A65C-613E3B166D95}"/>
              </a:ext>
            </a:extLst>
          </p:cNvPr>
          <p:cNvSpPr>
            <a:spLocks noGrp="1"/>
          </p:cNvSpPr>
          <p:nvPr>
            <p:ph type="sldNum" sz="quarter" idx="10"/>
          </p:nvPr>
        </p:nvSpPr>
        <p:spPr/>
        <p:txBody>
          <a:bodyPr/>
          <a:lstStyle/>
          <a:p>
            <a:fld id="{6BD89BB1-B564-4AC0-B20C-E0360F9EEF2A}" type="slidenum">
              <a:rPr lang="en-US" smtClean="0"/>
              <a:pPr/>
              <a:t>92</a:t>
            </a:fld>
            <a:endParaRPr lang="en-US"/>
          </a:p>
        </p:txBody>
      </p:sp>
    </p:spTree>
    <p:extLst>
      <p:ext uri="{BB962C8B-B14F-4D97-AF65-F5344CB8AC3E}">
        <p14:creationId xmlns:p14="http://schemas.microsoft.com/office/powerpoint/2010/main" val="2629382236"/>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D5753C1E-5773-4966-A8E9-E061B3ABD893}"/>
              </a:ext>
            </a:extLst>
          </p:cNvPr>
          <p:cNvSpPr>
            <a:spLocks noGrp="1"/>
          </p:cNvSpPr>
          <p:nvPr>
            <p:ph type="title"/>
          </p:nvPr>
        </p:nvSpPr>
        <p:spPr/>
        <p:txBody>
          <a:bodyPr/>
          <a:lstStyle/>
          <a:p>
            <a:r>
              <a:rPr lang="en-US"/>
              <a:t>Building Trust</a:t>
            </a:r>
          </a:p>
        </p:txBody>
      </p:sp>
      <p:sp>
        <p:nvSpPr>
          <p:cNvPr id="6" name="Content Placeholder 5">
            <a:extLst>
              <a:ext uri="{FF2B5EF4-FFF2-40B4-BE49-F238E27FC236}">
                <a16:creationId xmlns:a16="http://schemas.microsoft.com/office/drawing/2014/main" id="{00CD6559-7E09-47CC-8C9F-25814A1F2B19}"/>
              </a:ext>
            </a:extLst>
          </p:cNvPr>
          <p:cNvSpPr>
            <a:spLocks noGrp="1"/>
          </p:cNvSpPr>
          <p:nvPr>
            <p:ph sz="quarter" idx="10"/>
          </p:nvPr>
        </p:nvSpPr>
        <p:spPr/>
        <p:txBody>
          <a:bodyPr/>
          <a:lstStyle/>
          <a:p>
            <a:r>
              <a:rPr lang="en-US"/>
              <a:t>Instructions and Discussion</a:t>
            </a:r>
          </a:p>
        </p:txBody>
      </p:sp>
      <p:sp>
        <p:nvSpPr>
          <p:cNvPr id="7" name="Content Placeholder 6">
            <a:extLst>
              <a:ext uri="{FF2B5EF4-FFF2-40B4-BE49-F238E27FC236}">
                <a16:creationId xmlns:a16="http://schemas.microsoft.com/office/drawing/2014/main" id="{9B3FD539-16BA-431A-B4C4-8122379E8693}"/>
              </a:ext>
            </a:extLst>
          </p:cNvPr>
          <p:cNvSpPr>
            <a:spLocks noGrp="1"/>
          </p:cNvSpPr>
          <p:nvPr>
            <p:ph sz="quarter" idx="11"/>
          </p:nvPr>
        </p:nvSpPr>
        <p:spPr/>
        <p:txBody>
          <a:bodyPr/>
          <a:lstStyle/>
          <a:p>
            <a:pPr marL="342900" indent="-342900">
              <a:buClr>
                <a:schemeClr val="accent1"/>
              </a:buClr>
              <a:buFont typeface="Arial" panose="020B0604020202020204" pitchFamily="34" charset="0"/>
              <a:buChar char="•"/>
            </a:pPr>
            <a:r>
              <a:rPr lang="en-US" b="0"/>
              <a:t>Brainstorm the following:</a:t>
            </a:r>
          </a:p>
          <a:p>
            <a:pPr marL="573088" lvl="1" indent="-342900">
              <a:buClrTx/>
            </a:pPr>
            <a:r>
              <a:rPr lang="en-US" b="0"/>
              <a:t>What are some qualities of a water system you would trust as a partner?</a:t>
            </a:r>
          </a:p>
          <a:p>
            <a:pPr marL="573088" lvl="1" indent="-342900">
              <a:buClrTx/>
            </a:pPr>
            <a:r>
              <a:rPr lang="en-US" b="0"/>
              <a:t>How could </a:t>
            </a:r>
            <a:r>
              <a:rPr lang="en-US"/>
              <a:t>water </a:t>
            </a:r>
            <a:r>
              <a:rPr lang="en-US" b="0"/>
              <a:t>systems build trust with each other to demonstrate they will make good partners and protect each other?</a:t>
            </a:r>
          </a:p>
          <a:p>
            <a:pPr lvl="1" indent="0">
              <a:buClrTx/>
              <a:buNone/>
            </a:pPr>
            <a:endParaRPr lang="en-US" b="0"/>
          </a:p>
          <a:p>
            <a:pPr>
              <a:buClr>
                <a:schemeClr val="accent1"/>
              </a:buClr>
            </a:pPr>
            <a:r>
              <a:rPr lang="en-US" b="0"/>
              <a:t>Write down your answers</a:t>
            </a:r>
          </a:p>
          <a:p>
            <a:pPr>
              <a:buClr>
                <a:schemeClr val="accent1"/>
              </a:buClr>
            </a:pPr>
            <a:r>
              <a:rPr lang="en-US" b="0"/>
              <a:t>Share with the group to compile a list of qualities to consider in a trusted partner and ways to build trust with others</a:t>
            </a:r>
          </a:p>
        </p:txBody>
      </p:sp>
      <p:sp>
        <p:nvSpPr>
          <p:cNvPr id="4" name="Slide Number Placeholder 3">
            <a:extLst>
              <a:ext uri="{FF2B5EF4-FFF2-40B4-BE49-F238E27FC236}">
                <a16:creationId xmlns:a16="http://schemas.microsoft.com/office/drawing/2014/main" id="{5C4A53BC-C83D-4A96-923E-E8B2D7290ADB}"/>
              </a:ext>
            </a:extLst>
          </p:cNvPr>
          <p:cNvSpPr>
            <a:spLocks noGrp="1"/>
          </p:cNvSpPr>
          <p:nvPr>
            <p:ph type="sldNum" sz="quarter" idx="12"/>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93</a:t>
            </a:fld>
            <a:endParaRPr kumimoji="0" lang="en-US" sz="12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67145394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5" name="Slide Number Placeholder 4">
            <a:extLst>
              <a:ext uri="{FF2B5EF4-FFF2-40B4-BE49-F238E27FC236}">
                <a16:creationId xmlns:a16="http://schemas.microsoft.com/office/drawing/2014/main" id="{46E7ECFB-3A79-46FD-9D0F-C2DDB98B5FDD}"/>
              </a:ext>
            </a:extLst>
          </p:cNvPr>
          <p:cNvSpPr>
            <a:spLocks noGrp="1"/>
          </p:cNvSpPr>
          <p:nvPr>
            <p:ph type="sldNum" sz="quarter" idx="10"/>
          </p:nvPr>
        </p:nvSpPr>
        <p:spPr>
          <a:xfrm>
            <a:off x="102540" y="4767263"/>
            <a:ext cx="651562" cy="274637"/>
          </a:xfrm>
        </p:spPr>
        <p:txBody>
          <a:bodyPr/>
          <a:lstStyle/>
          <a:p>
            <a:pPr lvl="0"/>
            <a:fld id="{6BD89BB1-B564-4AC0-B20C-E0360F9EEF2A}" type="slidenum">
              <a:rPr lang="en-US" noProof="0" smtClean="0"/>
              <a:pPr lvl="0"/>
              <a:t>94</a:t>
            </a:fld>
            <a:endParaRPr lang="en-US" noProof="0"/>
          </a:p>
        </p:txBody>
      </p:sp>
      <p:sp>
        <p:nvSpPr>
          <p:cNvPr id="8" name="Text Placeholder 7">
            <a:extLst>
              <a:ext uri="{FF2B5EF4-FFF2-40B4-BE49-F238E27FC236}">
                <a16:creationId xmlns:a16="http://schemas.microsoft.com/office/drawing/2014/main" id="{4231918D-063F-420C-8165-B06ECF37FB57}"/>
              </a:ext>
            </a:extLst>
          </p:cNvPr>
          <p:cNvSpPr>
            <a:spLocks noGrp="1"/>
          </p:cNvSpPr>
          <p:nvPr>
            <p:ph type="body" idx="1"/>
          </p:nvPr>
        </p:nvSpPr>
        <p:spPr>
          <a:xfrm>
            <a:off x="3147911" y="1144077"/>
            <a:ext cx="5290185" cy="857250"/>
          </a:xfrm>
        </p:spPr>
        <p:txBody>
          <a:bodyPr>
            <a:noAutofit/>
          </a:bodyPr>
          <a:lstStyle/>
          <a:p>
            <a:r>
              <a:rPr lang="en-US" dirty="0"/>
              <a:t>Advantages and Disadvantages of Each Type of Partnership</a:t>
            </a:r>
          </a:p>
        </p:txBody>
      </p:sp>
    </p:spTree>
    <p:extLst>
      <p:ext uri="{BB962C8B-B14F-4D97-AF65-F5344CB8AC3E}">
        <p14:creationId xmlns:p14="http://schemas.microsoft.com/office/powerpoint/2010/main" val="3048569460"/>
      </p:ext>
    </p:extLst>
  </p:cSld>
  <p:clrMapOvr>
    <a:overrideClrMapping bg1="lt1" tx1="dk1" bg2="lt2" tx2="dk2" accent1="accent1" accent2="accent2" accent3="accent3" accent4="accent4" accent5="accent5" accent6="accent6" hlink="hlink" folHlink="folHlink"/>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7D9966D-BF16-4DE9-8346-F88CBC093F7F}"/>
              </a:ext>
            </a:extLst>
          </p:cNvPr>
          <p:cNvSpPr>
            <a:spLocks noGrp="1"/>
          </p:cNvSpPr>
          <p:nvPr>
            <p:ph type="title"/>
          </p:nvPr>
        </p:nvSpPr>
        <p:spPr/>
        <p:txBody>
          <a:bodyPr/>
          <a:lstStyle/>
          <a:p>
            <a:r>
              <a:rPr lang="en-US"/>
              <a:t>Picking the Right Type</a:t>
            </a:r>
          </a:p>
        </p:txBody>
      </p:sp>
      <p:pic>
        <p:nvPicPr>
          <p:cNvPr id="5" name="Picture 4" descr="Increasing Transfer of Responsibility graphic">
            <a:extLst>
              <a:ext uri="{FF2B5EF4-FFF2-40B4-BE49-F238E27FC236}">
                <a16:creationId xmlns:a16="http://schemas.microsoft.com/office/drawing/2014/main" id="{63D617DD-3048-4FEB-8CEC-1A47560B33FB}"/>
              </a:ext>
            </a:extLst>
          </p:cNvPr>
          <p:cNvPicPr>
            <a:picLocks noChangeAspect="1"/>
          </p:cNvPicPr>
          <p:nvPr/>
        </p:nvPicPr>
        <p:blipFill rotWithShape="1">
          <a:blip r:embed="rId3">
            <a:extLst>
              <a:ext uri="{28A0092B-C50C-407E-A947-70E740481C1C}">
                <a14:useLocalDpi xmlns:a14="http://schemas.microsoft.com/office/drawing/2010/main" val="0"/>
              </a:ext>
            </a:extLst>
          </a:blip>
          <a:srcRect l="722" r="722"/>
          <a:stretch/>
        </p:blipFill>
        <p:spPr>
          <a:xfrm>
            <a:off x="1755580" y="887916"/>
            <a:ext cx="5632840" cy="3810254"/>
          </a:xfrm>
          <a:prstGeom prst="rect">
            <a:avLst/>
          </a:prstGeom>
          <a:ln w="3175">
            <a:noFill/>
          </a:ln>
        </p:spPr>
      </p:pic>
      <p:sp>
        <p:nvSpPr>
          <p:cNvPr id="4" name="Slide Number Placeholder 3">
            <a:extLst>
              <a:ext uri="{FF2B5EF4-FFF2-40B4-BE49-F238E27FC236}">
                <a16:creationId xmlns:a16="http://schemas.microsoft.com/office/drawing/2014/main" id="{EFEB977C-D556-4D0A-BA52-90FA8EA790AB}"/>
              </a:ext>
            </a:extLst>
          </p:cNvPr>
          <p:cNvSpPr>
            <a:spLocks noGrp="1"/>
          </p:cNvSpPr>
          <p:nvPr>
            <p:ph type="sldNum" sz="quarter" idx="10"/>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95</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75433045"/>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Informal Cooperation</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lstStyle/>
          <a:p>
            <a:r>
              <a:rPr lang="en-US" u="sng">
                <a:solidFill>
                  <a:schemeClr val="accent2"/>
                </a:solidFill>
              </a:rPr>
              <a:t>Advantages</a:t>
            </a:r>
          </a:p>
          <a:p>
            <a:pPr lvl="1"/>
            <a:r>
              <a:rPr lang="en-US"/>
              <a:t>Expands pool of technical expertise </a:t>
            </a:r>
          </a:p>
          <a:p>
            <a:pPr lvl="1"/>
            <a:r>
              <a:rPr lang="en-US"/>
              <a:t>Allows water systems to maintain local control and flexibility of service</a:t>
            </a:r>
          </a:p>
          <a:p>
            <a:pPr lvl="1"/>
            <a:r>
              <a:rPr lang="en-US"/>
              <a:t>Increases economies of scale </a:t>
            </a:r>
          </a:p>
          <a:p>
            <a:endParaRPr lang="en-US"/>
          </a:p>
        </p:txBody>
      </p:sp>
      <p:sp>
        <p:nvSpPr>
          <p:cNvPr id="4" name="Content Placeholder 3">
            <a:extLst>
              <a:ext uri="{FF2B5EF4-FFF2-40B4-BE49-F238E27FC236}">
                <a16:creationId xmlns:a16="http://schemas.microsoft.com/office/drawing/2014/main" id="{3758880C-5897-4D78-8EB5-958603624926}"/>
              </a:ext>
            </a:extLst>
          </p:cNvPr>
          <p:cNvSpPr>
            <a:spLocks noGrp="1"/>
          </p:cNvSpPr>
          <p:nvPr>
            <p:ph sz="quarter" idx="12"/>
          </p:nvPr>
        </p:nvSpPr>
        <p:spPr/>
        <p:txBody>
          <a:bodyPr/>
          <a:lstStyle/>
          <a:p>
            <a:r>
              <a:rPr lang="en-US" u="sng">
                <a:solidFill>
                  <a:srgbClr val="59918E"/>
                </a:solidFill>
              </a:rPr>
              <a:t>Disadvantages</a:t>
            </a:r>
          </a:p>
          <a:p>
            <a:pPr lvl="1"/>
            <a:r>
              <a:rPr lang="en-US"/>
              <a:t>Might not solve significant problems such as issues with treatment or source water</a:t>
            </a:r>
          </a:p>
          <a:p>
            <a:pPr lvl="1"/>
            <a:r>
              <a:rPr lang="en-US"/>
              <a:t>No binding contract could lead to inconsistency</a:t>
            </a:r>
          </a:p>
        </p:txBody>
      </p:sp>
      <p:sp>
        <p:nvSpPr>
          <p:cNvPr id="5" name="Slide Number Placeholder 4">
            <a:extLst>
              <a:ext uri="{FF2B5EF4-FFF2-40B4-BE49-F238E27FC236}">
                <a16:creationId xmlns:a16="http://schemas.microsoft.com/office/drawing/2014/main" id="{55E007AE-7DE5-49FE-A37A-47ACBCEC65E3}"/>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96</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4558985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Contractual Assistance</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normAutofit lnSpcReduction="10000"/>
          </a:bodyPr>
          <a:lstStyle/>
          <a:p>
            <a:r>
              <a:rPr lang="en-US" u="sng">
                <a:solidFill>
                  <a:schemeClr val="accent2"/>
                </a:solidFill>
              </a:rPr>
              <a:t>Advantages</a:t>
            </a:r>
          </a:p>
          <a:p>
            <a:pPr lvl="1"/>
            <a:r>
              <a:rPr lang="en-US"/>
              <a:t>Allows water systems to maintain local control</a:t>
            </a:r>
          </a:p>
          <a:p>
            <a:pPr lvl="1"/>
            <a:r>
              <a:rPr lang="en-US"/>
              <a:t>Improves TMF capacity</a:t>
            </a:r>
          </a:p>
          <a:p>
            <a:pPr lvl="1"/>
            <a:r>
              <a:rPr lang="en-US"/>
              <a:t>Solves challenges that informal partnerships cannot</a:t>
            </a:r>
          </a:p>
          <a:p>
            <a:pPr lvl="1"/>
            <a:r>
              <a:rPr lang="en-US"/>
              <a:t>Binding contract leads to consistency and clarity</a:t>
            </a:r>
          </a:p>
          <a:p>
            <a:pPr lvl="1"/>
            <a:r>
              <a:rPr lang="en-US"/>
              <a:t>Formal agreements may not have contractual obligations</a:t>
            </a:r>
          </a:p>
        </p:txBody>
      </p:sp>
      <p:sp>
        <p:nvSpPr>
          <p:cNvPr id="4" name="Content Placeholder 3">
            <a:extLst>
              <a:ext uri="{FF2B5EF4-FFF2-40B4-BE49-F238E27FC236}">
                <a16:creationId xmlns:a16="http://schemas.microsoft.com/office/drawing/2014/main" id="{3758880C-5897-4D78-8EB5-958603624926}"/>
              </a:ext>
            </a:extLst>
          </p:cNvPr>
          <p:cNvSpPr>
            <a:spLocks noGrp="1"/>
          </p:cNvSpPr>
          <p:nvPr>
            <p:ph sz="quarter" idx="12"/>
          </p:nvPr>
        </p:nvSpPr>
        <p:spPr/>
        <p:txBody>
          <a:bodyPr/>
          <a:lstStyle/>
          <a:p>
            <a:r>
              <a:rPr lang="en-US" u="sng">
                <a:solidFill>
                  <a:srgbClr val="59918E"/>
                </a:solidFill>
              </a:rPr>
              <a:t>Disadvantages</a:t>
            </a:r>
          </a:p>
          <a:p>
            <a:pPr lvl="1">
              <a:lnSpc>
                <a:spcPct val="90000"/>
              </a:lnSpc>
            </a:pPr>
            <a:r>
              <a:rPr lang="en-US"/>
              <a:t>Relies on the availability of service providers or neighboring water systems with the capacity to provide support</a:t>
            </a:r>
          </a:p>
          <a:p>
            <a:pPr lvl="1"/>
            <a:r>
              <a:rPr lang="en-US"/>
              <a:t>Might not remedy all challenges</a:t>
            </a:r>
          </a:p>
        </p:txBody>
      </p:sp>
      <p:sp>
        <p:nvSpPr>
          <p:cNvPr id="5" name="Slide Number Placeholder 4">
            <a:extLst>
              <a:ext uri="{FF2B5EF4-FFF2-40B4-BE49-F238E27FC236}">
                <a16:creationId xmlns:a16="http://schemas.microsoft.com/office/drawing/2014/main" id="{41D11187-B2FC-4655-93F4-6C729876B504}"/>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97</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609886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Joint Power Agency</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lstStyle/>
          <a:p>
            <a:r>
              <a:rPr lang="en-US" u="sng">
                <a:solidFill>
                  <a:schemeClr val="accent2"/>
                </a:solidFill>
              </a:rPr>
              <a:t>Advantages</a:t>
            </a:r>
          </a:p>
          <a:p>
            <a:pPr lvl="1"/>
            <a:r>
              <a:rPr lang="en-US"/>
              <a:t>Increases economies of scale and pool of technical and managerial expertise by consolidating shared services into one group or office</a:t>
            </a:r>
          </a:p>
          <a:p>
            <a:pPr lvl="1"/>
            <a:r>
              <a:rPr lang="en-US"/>
              <a:t>Might help lower or avoid increasing rates</a:t>
            </a:r>
          </a:p>
          <a:p>
            <a:endParaRPr lang="en-US"/>
          </a:p>
        </p:txBody>
      </p:sp>
      <p:sp>
        <p:nvSpPr>
          <p:cNvPr id="4" name="Content Placeholder 3">
            <a:extLst>
              <a:ext uri="{FF2B5EF4-FFF2-40B4-BE49-F238E27FC236}">
                <a16:creationId xmlns:a16="http://schemas.microsoft.com/office/drawing/2014/main" id="{949C5540-8B5A-4FAA-8EE4-4B1F5DF97924}"/>
              </a:ext>
            </a:extLst>
          </p:cNvPr>
          <p:cNvSpPr>
            <a:spLocks noGrp="1"/>
          </p:cNvSpPr>
          <p:nvPr>
            <p:ph sz="quarter" idx="12"/>
          </p:nvPr>
        </p:nvSpPr>
        <p:spPr/>
        <p:txBody>
          <a:bodyPr vert="horz" lIns="91440" tIns="45720" rIns="91440" bIns="45720" rtlCol="0" anchor="t">
            <a:normAutofit/>
          </a:bodyPr>
          <a:lstStyle/>
          <a:p>
            <a:pPr>
              <a:spcBef>
                <a:spcPts val="1200"/>
              </a:spcBef>
            </a:pPr>
            <a:r>
              <a:rPr lang="en-US" u="sng">
                <a:solidFill>
                  <a:srgbClr val="59918E"/>
                </a:solidFill>
              </a:rPr>
              <a:t>Disadvantages</a:t>
            </a:r>
          </a:p>
          <a:p>
            <a:pPr marL="229870" lvl="1"/>
            <a:r>
              <a:rPr lang="en-US"/>
              <a:t>Might require third-party facilitation which can be resource and time intensive</a:t>
            </a:r>
            <a:endParaRPr lang="en-US">
              <a:cs typeface="Calibri"/>
            </a:endParaRPr>
          </a:p>
          <a:p>
            <a:pPr marL="229870" lvl="1"/>
            <a:r>
              <a:rPr lang="en-US"/>
              <a:t>Might be politically challenging</a:t>
            </a:r>
            <a:endParaRPr lang="en-US">
              <a:cs typeface="Calibri"/>
            </a:endParaRPr>
          </a:p>
          <a:p>
            <a:pPr marL="229870" lvl="1"/>
            <a:r>
              <a:rPr lang="en-US"/>
              <a:t>Water systems and communities might fear a loss of local control</a:t>
            </a:r>
            <a:endParaRPr lang="en-US">
              <a:cs typeface="Calibri"/>
            </a:endParaRPr>
          </a:p>
          <a:p>
            <a:pPr marL="229870" lvl="1"/>
            <a:endParaRPr lang="en-US">
              <a:cs typeface="Calibri"/>
            </a:endParaRPr>
          </a:p>
          <a:p>
            <a:endParaRPr lang="en-US"/>
          </a:p>
        </p:txBody>
      </p:sp>
      <p:sp>
        <p:nvSpPr>
          <p:cNvPr id="5" name="Slide Number Placeholder 4">
            <a:extLst>
              <a:ext uri="{FF2B5EF4-FFF2-40B4-BE49-F238E27FC236}">
                <a16:creationId xmlns:a16="http://schemas.microsoft.com/office/drawing/2014/main" id="{94E49E2C-8735-4E70-AB0C-D82D980BE4F2}"/>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98</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6961951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13106F-1ABA-4EB4-A721-BFCA8716B61C}"/>
              </a:ext>
            </a:extLst>
          </p:cNvPr>
          <p:cNvSpPr>
            <a:spLocks noGrp="1"/>
          </p:cNvSpPr>
          <p:nvPr>
            <p:ph type="title"/>
          </p:nvPr>
        </p:nvSpPr>
        <p:spPr/>
        <p:txBody>
          <a:bodyPr/>
          <a:lstStyle/>
          <a:p>
            <a:r>
              <a:rPr lang="en-US"/>
              <a:t>Ownership Transfer</a:t>
            </a:r>
          </a:p>
        </p:txBody>
      </p:sp>
      <p:sp>
        <p:nvSpPr>
          <p:cNvPr id="3" name="Content Placeholder 2">
            <a:extLst>
              <a:ext uri="{FF2B5EF4-FFF2-40B4-BE49-F238E27FC236}">
                <a16:creationId xmlns:a16="http://schemas.microsoft.com/office/drawing/2014/main" id="{8378147E-FA0A-47DB-8CE3-35E5804DF43E}"/>
              </a:ext>
            </a:extLst>
          </p:cNvPr>
          <p:cNvSpPr>
            <a:spLocks noGrp="1"/>
          </p:cNvSpPr>
          <p:nvPr>
            <p:ph sz="quarter" idx="11"/>
          </p:nvPr>
        </p:nvSpPr>
        <p:spPr/>
        <p:txBody>
          <a:bodyPr>
            <a:normAutofit/>
          </a:bodyPr>
          <a:lstStyle/>
          <a:p>
            <a:r>
              <a:rPr lang="en-US" u="sng">
                <a:solidFill>
                  <a:schemeClr val="accent2"/>
                </a:solidFill>
              </a:rPr>
              <a:t>Advantages</a:t>
            </a:r>
          </a:p>
          <a:p>
            <a:pPr lvl="1"/>
            <a:r>
              <a:rPr lang="en-US" sz="1800"/>
              <a:t>Increases access to capital, eligibility for public funding, and other incentives</a:t>
            </a:r>
          </a:p>
          <a:p>
            <a:pPr lvl="1"/>
            <a:r>
              <a:rPr lang="en-US" sz="1800"/>
              <a:t>Can address severe problems</a:t>
            </a:r>
          </a:p>
          <a:p>
            <a:pPr lvl="1"/>
            <a:r>
              <a:rPr lang="en-US" sz="1800"/>
              <a:t>Increases level of TMF capacity</a:t>
            </a:r>
          </a:p>
          <a:p>
            <a:pPr lvl="1"/>
            <a:r>
              <a:rPr lang="en-US" sz="1800"/>
              <a:t>Increases economies of scale</a:t>
            </a:r>
          </a:p>
        </p:txBody>
      </p:sp>
      <p:sp>
        <p:nvSpPr>
          <p:cNvPr id="4" name="Content Placeholder 3">
            <a:extLst>
              <a:ext uri="{FF2B5EF4-FFF2-40B4-BE49-F238E27FC236}">
                <a16:creationId xmlns:a16="http://schemas.microsoft.com/office/drawing/2014/main" id="{453F7B75-6ADB-4A51-B2F0-BD1941877ED2}"/>
              </a:ext>
            </a:extLst>
          </p:cNvPr>
          <p:cNvSpPr>
            <a:spLocks noGrp="1"/>
          </p:cNvSpPr>
          <p:nvPr>
            <p:ph sz="quarter" idx="12"/>
          </p:nvPr>
        </p:nvSpPr>
        <p:spPr/>
        <p:txBody>
          <a:bodyPr vert="horz" lIns="91440" tIns="45720" rIns="91440" bIns="45720" rtlCol="0" anchor="t">
            <a:normAutofit fontScale="25000" lnSpcReduction="20000"/>
          </a:bodyPr>
          <a:lstStyle/>
          <a:p>
            <a:pPr>
              <a:lnSpc>
                <a:spcPct val="120000"/>
              </a:lnSpc>
            </a:pPr>
            <a:r>
              <a:rPr lang="en-US" sz="8000" u="sng">
                <a:solidFill>
                  <a:srgbClr val="59918E"/>
                </a:solidFill>
              </a:rPr>
              <a:t>Disadvantages</a:t>
            </a:r>
          </a:p>
          <a:p>
            <a:pPr marL="229870" lvl="1">
              <a:lnSpc>
                <a:spcPct val="120000"/>
              </a:lnSpc>
            </a:pPr>
            <a:r>
              <a:rPr lang="en-US" sz="7200"/>
              <a:t>Water systems and communities might fear a loss of local control or have concern about rate increases</a:t>
            </a:r>
            <a:endParaRPr lang="en-US" sz="7200">
              <a:cs typeface="Calibri"/>
            </a:endParaRPr>
          </a:p>
          <a:p>
            <a:pPr marL="229870" lvl="1">
              <a:lnSpc>
                <a:spcPct val="120000"/>
              </a:lnSpc>
            </a:pPr>
            <a:r>
              <a:rPr lang="en-US" sz="7200"/>
              <a:t>A water system must be willing to receive another water system</a:t>
            </a:r>
            <a:endParaRPr lang="en-US" sz="7200">
              <a:cs typeface="Calibri"/>
            </a:endParaRPr>
          </a:p>
          <a:p>
            <a:pPr marL="229870" lvl="1">
              <a:lnSpc>
                <a:spcPct val="120000"/>
              </a:lnSpc>
            </a:pPr>
            <a:r>
              <a:rPr lang="en-US" sz="7200"/>
              <a:t>Formation or transfer can be complicated</a:t>
            </a:r>
            <a:endParaRPr lang="en-US" sz="7200">
              <a:cs typeface="Calibri"/>
            </a:endParaRPr>
          </a:p>
          <a:p>
            <a:pPr marL="229870" lvl="1">
              <a:lnSpc>
                <a:spcPct val="120000"/>
              </a:lnSpc>
            </a:pPr>
            <a:r>
              <a:rPr lang="en-US" sz="7200"/>
              <a:t>Compensation for acquisitions might not be enough of an incentive or cover uncertain costs</a:t>
            </a:r>
            <a:endParaRPr lang="en-US" sz="2400">
              <a:cs typeface="Calibri" panose="020F0502020204030204"/>
            </a:endParaRPr>
          </a:p>
        </p:txBody>
      </p:sp>
      <p:sp>
        <p:nvSpPr>
          <p:cNvPr id="5" name="Slide Number Placeholder 4">
            <a:extLst>
              <a:ext uri="{FF2B5EF4-FFF2-40B4-BE49-F238E27FC236}">
                <a16:creationId xmlns:a16="http://schemas.microsoft.com/office/drawing/2014/main" id="{5538FA5E-B1BB-4FAE-B6EA-97BF6E4E6A48}"/>
              </a:ext>
            </a:extLst>
          </p:cNvPr>
          <p:cNvSpPr>
            <a:spLocks noGrp="1"/>
          </p:cNvSpPr>
          <p:nvPr>
            <p:ph type="sldNum" sz="quarter" idx="13"/>
          </p:nvPr>
        </p:nvSpPr>
        <p:spPr/>
        <p: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fld id="{6BD89BB1-B564-4AC0-B20C-E0360F9EEF2A}" type="slidenum">
              <a:rPr kumimoji="0" lang="en-US" sz="1200" b="0" i="0" u="none" strike="noStrike" kern="1200" cap="none" spc="0" normalizeH="0" baseline="0" noProof="0" smtClean="0">
                <a:ln>
                  <a:noFill/>
                </a:ln>
                <a:solidFill>
                  <a:prstClr val="white">
                    <a:lumMod val="85000"/>
                  </a:prstClr>
                </a:solidFill>
                <a:effectLst/>
                <a:uLnTx/>
                <a:uFillTx/>
                <a:latin typeface="Calibri" panose="020F0502020204030204"/>
                <a:ea typeface="+mn-ea"/>
                <a:cs typeface="+mn-cs"/>
              </a:rPr>
              <a:pPr marL="0" marR="0" lvl="0" indent="0" algn="ctr" defTabSz="914400" rtl="0" eaLnBrk="1" fontAlgn="auto" latinLnBrk="0" hangingPunct="1">
                <a:lnSpc>
                  <a:spcPct val="100000"/>
                </a:lnSpc>
                <a:spcBef>
                  <a:spcPts val="0"/>
                </a:spcBef>
                <a:spcAft>
                  <a:spcPts val="0"/>
                </a:spcAft>
                <a:buClrTx/>
                <a:buSzTx/>
                <a:buFontTx/>
                <a:buNone/>
                <a:tabLst/>
                <a:defRPr/>
              </a:pPr>
              <a:t>99</a:t>
            </a:fld>
            <a:endParaRPr kumimoji="0" lang="en-US" sz="1200" b="0" i="0" u="none" strike="noStrike" kern="1200" cap="none" spc="0" normalizeH="0" baseline="0" noProof="0">
              <a:ln>
                <a:noFill/>
              </a:ln>
              <a:solidFill>
                <a:prstClr val="white">
                  <a:lumMod val="85000"/>
                </a:prstClr>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36880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4&quot;/&gt;&lt;lineCharCount val=&quot;18&quot;/&gt;&lt;/TableIndex&gt;&lt;/ShapeTextInfo&gt;"/>
</p:tagLst>
</file>

<file path=ppt/tags/tag1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5&quot;/&gt;&lt;lineCharCount val=&quot;14&quot;/&gt;&lt;/TableIndex&gt;&lt;/ShapeTextInfo&gt;"/>
  <p:tag name="HTML_SHAPEINFO" val="&lt;ThreeDShapeInfo&gt;&lt;uuid val=&quot;{6F42E5AC-5A89-4848-88F8-08B99993B3C8}&quot;/&gt;&lt;isInvalidForFieldText val=&quot;0&quot;/&gt;&lt;Image&gt;&lt;filename val=&quot;C:\Users\michelle.young\AppData\Local\Temp\CP943214694420Session\CPTrustFolder943214694420\PPTImport943214865257\data\asimages\{6F42E5AC-5A89-4848-88F8-08B99993B3C8}_3.png&quot;/&gt;&lt;left val=&quot;28&quot;/&gt;&lt;top val=&quot;61&quot;/&gt;&lt;width val=&quot;384&quot;/&gt;&lt;height val=&quot;266&quot;/&gt;&lt;hasText val=&quot;1&quot;/&gt;&lt;/Image&gt;&lt;/ThreeDShapeInfo&gt;"/>
</p:tagLst>
</file>

<file path=ppt/tags/tag15.xml><?xml version="1.0" encoding="utf-8"?>
<p:tagLst xmlns:a="http://schemas.openxmlformats.org/drawingml/2006/main" xmlns:r="http://schemas.openxmlformats.org/officeDocument/2006/relationships" xmlns:p="http://schemas.openxmlformats.org/presentationml/2006/main">
  <p:tag name="PRESENTER_SHAPEINFO" val="&lt;ThreeDShapeInfo&gt;&lt;uuid val=&quot;{D20B6500-4597-46BE-9101-8571088F25E1}&quot;/&gt;&lt;isInvalidForFieldText val=&quot;1&quot;/&gt;&lt;Image&gt;&lt;filename val=&quot;C:\Users\michelle.young\AppData\Local\Temp\CP993236351040Session\CPTrustFolder993236351040\PPTImport993241721281\data\asimages\{D20B6500-4597-46BE-9101-8571088F25E1}_13.png&quot;/&gt;&lt;left val=&quot;24&quot;/&gt;&lt;top val=&quot;-39&quot;/&gt;&lt;width val=&quot;884&quot;/&gt;&lt;height val=&quot;788&quot;/&gt;&lt;hasText val=&quot;1&quot;/&gt;&lt;/Image&gt;&lt;/ThreeDShapeInfo&gt;"/>
</p:tagLst>
</file>

<file path=ppt/tags/tag1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9&quot;/&gt;&lt;/TableIndex&gt;&lt;/ShapeTextInfo&gt;"/>
</p:tagLst>
</file>

<file path=ppt/tags/tag1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1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9&quot;/&gt;&lt;/TableIndex&gt;&lt;/ShapeTextInfo&gt;"/>
</p:tagLst>
</file>

<file path=ppt/tags/tag2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10&quot;/&gt;&lt;/TableIndex&gt;&lt;/ShapeTextInfo&gt;"/>
</p:tagLst>
</file>

<file path=ppt/tags/tag2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1&quot;/&gt;&lt;lineCharCount val=&quot;7&quot;/&gt;&lt;/TableIndex&gt;&lt;/ShapeTextInfo&gt;"/>
</p:tagLst>
</file>

<file path=ppt/tags/tag2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0&quot;/&gt;&lt;lineCharCount val=&quot;7&quot;/&gt;&lt;/TableIndex&gt;&lt;/ShapeTextInfo&gt;"/>
</p:tagLst>
</file>

<file path=ppt/tags/tag2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2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9&quot;/&gt;&lt;lineCharCount val=&quot;6&quot;/&gt;&lt;/TableIndex&gt;&lt;/ShapeTextInfo&gt;"/>
</p:tagLst>
</file>

<file path=ppt/tags/tag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0.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1.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2.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3.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9&quot;/&gt;&lt;/TableIndex&gt;&lt;/ShapeTextInfo&gt;"/>
</p:tagLst>
</file>

<file path=ppt/tags/tag3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10&quot;/&gt;&lt;/TableIndex&gt;&lt;/ShapeTextInfo&gt;"/>
</p:tagLst>
</file>

<file path=ppt/tags/tag3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quot;/&gt;&lt;lineCharCount val=&quot;9&quot;/&gt;&lt;/TableIndex&gt;&lt;/ShapeTextInfo&gt;"/>
</p:tagLst>
</file>

<file path=ppt/tags/tag3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3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4.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5.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4&quot;/&gt;&lt;lineCharCount val=&quot;18&quot;/&gt;&lt;/TableIndex&gt;&lt;/ShapeTextInfo&gt;"/>
</p:tagLst>
</file>

<file path=ppt/tags/tag6.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7.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ags/tag8.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2&quot;/&gt;&lt;lineCharCount val=&quot;14&quot;/&gt;&lt;lineCharCount val=&quot;18&quot;/&gt;&lt;/TableIndex&gt;&lt;/ShapeTextInfo&gt;"/>
</p:tagLst>
</file>

<file path=ppt/tags/tag9.xml><?xml version="1.0" encoding="utf-8"?>
<p:tagLst xmlns:a="http://schemas.openxmlformats.org/drawingml/2006/main" xmlns:r="http://schemas.openxmlformats.org/officeDocument/2006/relationships" xmlns:p="http://schemas.openxmlformats.org/presentationml/2006/main">
  <p:tag name="PRESENTER_SHAPETEXTINFO" val="&lt;ShapeTextInfo&gt;&lt;TableIndex row=&quot;-1&quot; col=&quot;-1&quot;&gt;&lt;linesCount val=&quot;0&quot;/&gt;&lt;/TableIndex&gt;&lt;/ShapeTextInfo&gt;"/>
</p:tagLst>
</file>

<file path=ppt/theme/theme1.xml><?xml version="1.0" encoding="utf-8"?>
<a:theme xmlns:a="http://schemas.openxmlformats.org/drawingml/2006/main" name="WSP PTT">
  <a:themeElements>
    <a:clrScheme name="WSP PTT">
      <a:dk1>
        <a:sysClr val="windowText" lastClr="000000"/>
      </a:dk1>
      <a:lt1>
        <a:sysClr val="window" lastClr="FFFFFF"/>
      </a:lt1>
      <a:dk2>
        <a:srgbClr val="464646"/>
      </a:dk2>
      <a:lt2>
        <a:srgbClr val="DEF5FA"/>
      </a:lt2>
      <a:accent1>
        <a:srgbClr val="DDC61D"/>
      </a:accent1>
      <a:accent2>
        <a:srgbClr val="366388"/>
      </a:accent2>
      <a:accent3>
        <a:srgbClr val="0E3D5A"/>
      </a:accent3>
      <a:accent4>
        <a:srgbClr val="FDAF17"/>
      </a:accent4>
      <a:accent5>
        <a:srgbClr val="589888"/>
      </a:accent5>
      <a:accent6>
        <a:srgbClr val="7D3C4A"/>
      </a:accent6>
      <a:hlink>
        <a:srgbClr val="FFB601"/>
      </a:hlink>
      <a:folHlink>
        <a:srgbClr val="44B9E8"/>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WSP PTT">
    <a:dk1>
      <a:sysClr val="windowText" lastClr="000000"/>
    </a:dk1>
    <a:lt1>
      <a:sysClr val="window" lastClr="FFFFFF"/>
    </a:lt1>
    <a:dk2>
      <a:srgbClr val="464646"/>
    </a:dk2>
    <a:lt2>
      <a:srgbClr val="DEF5FA"/>
    </a:lt2>
    <a:accent1>
      <a:srgbClr val="DDC61D"/>
    </a:accent1>
    <a:accent2>
      <a:srgbClr val="366388"/>
    </a:accent2>
    <a:accent3>
      <a:srgbClr val="0E3D5A"/>
    </a:accent3>
    <a:accent4>
      <a:srgbClr val="FDAF17"/>
    </a:accent4>
    <a:accent5>
      <a:srgbClr val="589888"/>
    </a:accent5>
    <a:accent6>
      <a:srgbClr val="7D3C4A"/>
    </a:accent6>
    <a:hlink>
      <a:srgbClr val="FFB601"/>
    </a:hlink>
    <a:folHlink>
      <a:srgbClr val="44B9E8"/>
    </a:folHlink>
  </a:clr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10.xml.rels><?xml version="1.0" encoding="UTF-8" standalone="yes"?>
<Relationships xmlns="http://schemas.openxmlformats.org/package/2006/relationships"><Relationship Id="rId1" Type="http://schemas.openxmlformats.org/officeDocument/2006/relationships/customXmlProps" Target="itemProps10.xml"/></Relationships>
</file>

<file path=customXml/_rels/item100.xml.rels><?xml version="1.0" encoding="UTF-8" standalone="yes"?>
<Relationships xmlns="http://schemas.openxmlformats.org/package/2006/relationships"><Relationship Id="rId1" Type="http://schemas.openxmlformats.org/officeDocument/2006/relationships/customXmlProps" Target="itemProps100.xml"/></Relationships>
</file>

<file path=customXml/_rels/item101.xml.rels><?xml version="1.0" encoding="UTF-8" standalone="yes"?>
<Relationships xmlns="http://schemas.openxmlformats.org/package/2006/relationships"><Relationship Id="rId1" Type="http://schemas.openxmlformats.org/officeDocument/2006/relationships/customXmlProps" Target="itemProps101.xml"/></Relationships>
</file>

<file path=customXml/_rels/item102.xml.rels><?xml version="1.0" encoding="UTF-8" standalone="yes"?>
<Relationships xmlns="http://schemas.openxmlformats.org/package/2006/relationships"><Relationship Id="rId1" Type="http://schemas.openxmlformats.org/officeDocument/2006/relationships/customXmlProps" Target="itemProps102.xml"/></Relationships>
</file>

<file path=customXml/_rels/item103.xml.rels><?xml version="1.0" encoding="UTF-8" standalone="yes"?>
<Relationships xmlns="http://schemas.openxmlformats.org/package/2006/relationships"><Relationship Id="rId1" Type="http://schemas.openxmlformats.org/officeDocument/2006/relationships/customXmlProps" Target="itemProps103.xml"/></Relationships>
</file>

<file path=customXml/_rels/item104.xml.rels><?xml version="1.0" encoding="UTF-8" standalone="yes"?>
<Relationships xmlns="http://schemas.openxmlformats.org/package/2006/relationships"><Relationship Id="rId1" Type="http://schemas.openxmlformats.org/officeDocument/2006/relationships/customXmlProps" Target="itemProps104.xml"/></Relationships>
</file>

<file path=customXml/_rels/item105.xml.rels><?xml version="1.0" encoding="UTF-8" standalone="yes"?>
<Relationships xmlns="http://schemas.openxmlformats.org/package/2006/relationships"><Relationship Id="rId1" Type="http://schemas.openxmlformats.org/officeDocument/2006/relationships/customXmlProps" Target="itemProps105.xml"/></Relationships>
</file>

<file path=customXml/_rels/item106.xml.rels><?xml version="1.0" encoding="UTF-8" standalone="yes"?>
<Relationships xmlns="http://schemas.openxmlformats.org/package/2006/relationships"><Relationship Id="rId1" Type="http://schemas.openxmlformats.org/officeDocument/2006/relationships/customXmlProps" Target="itemProps106.xml"/></Relationships>
</file>

<file path=customXml/_rels/item107.xml.rels><?xml version="1.0" encoding="UTF-8" standalone="yes"?>
<Relationships xmlns="http://schemas.openxmlformats.org/package/2006/relationships"><Relationship Id="rId1" Type="http://schemas.openxmlformats.org/officeDocument/2006/relationships/customXmlProps" Target="itemProps107.xml"/></Relationships>
</file>

<file path=customXml/_rels/item108.xml.rels><?xml version="1.0" encoding="UTF-8" standalone="yes"?>
<Relationships xmlns="http://schemas.openxmlformats.org/package/2006/relationships"><Relationship Id="rId1" Type="http://schemas.openxmlformats.org/officeDocument/2006/relationships/customXmlProps" Target="itemProps108.xml"/></Relationships>
</file>

<file path=customXml/_rels/item109.xml.rels><?xml version="1.0" encoding="UTF-8" standalone="yes"?>
<Relationships xmlns="http://schemas.openxmlformats.org/package/2006/relationships"><Relationship Id="rId1" Type="http://schemas.openxmlformats.org/officeDocument/2006/relationships/customXmlProps" Target="itemProps109.xml"/></Relationships>
</file>

<file path=customXml/_rels/item11.xml.rels><?xml version="1.0" encoding="UTF-8" standalone="yes"?>
<Relationships xmlns="http://schemas.openxmlformats.org/package/2006/relationships"><Relationship Id="rId1" Type="http://schemas.openxmlformats.org/officeDocument/2006/relationships/customXmlProps" Target="itemProps11.xml"/></Relationships>
</file>

<file path=customXml/_rels/item110.xml.rels><?xml version="1.0" encoding="UTF-8" standalone="yes"?>
<Relationships xmlns="http://schemas.openxmlformats.org/package/2006/relationships"><Relationship Id="rId1" Type="http://schemas.openxmlformats.org/officeDocument/2006/relationships/customXmlProps" Target="itemProps110.xml"/></Relationships>
</file>

<file path=customXml/_rels/item111.xml.rels><?xml version="1.0" encoding="UTF-8" standalone="yes"?>
<Relationships xmlns="http://schemas.openxmlformats.org/package/2006/relationships"><Relationship Id="rId1" Type="http://schemas.openxmlformats.org/officeDocument/2006/relationships/customXmlProps" Target="itemProps111.xml"/></Relationships>
</file>

<file path=customXml/_rels/item112.xml.rels><?xml version="1.0" encoding="UTF-8" standalone="yes"?>
<Relationships xmlns="http://schemas.openxmlformats.org/package/2006/relationships"><Relationship Id="rId1" Type="http://schemas.openxmlformats.org/officeDocument/2006/relationships/customXmlProps" Target="itemProps112.xml"/></Relationships>
</file>

<file path=customXml/_rels/item113.xml.rels><?xml version="1.0" encoding="UTF-8" standalone="yes"?>
<Relationships xmlns="http://schemas.openxmlformats.org/package/2006/relationships"><Relationship Id="rId1" Type="http://schemas.openxmlformats.org/officeDocument/2006/relationships/customXmlProps" Target="itemProps113.xml"/></Relationships>
</file>

<file path=customXml/_rels/item114.xml.rels><?xml version="1.0" encoding="UTF-8" standalone="yes"?>
<Relationships xmlns="http://schemas.openxmlformats.org/package/2006/relationships"><Relationship Id="rId1" Type="http://schemas.openxmlformats.org/officeDocument/2006/relationships/customXmlProps" Target="itemProps114.xml"/></Relationships>
</file>

<file path=customXml/_rels/item115.xml.rels><?xml version="1.0" encoding="UTF-8" standalone="yes"?>
<Relationships xmlns="http://schemas.openxmlformats.org/package/2006/relationships"><Relationship Id="rId1" Type="http://schemas.openxmlformats.org/officeDocument/2006/relationships/customXmlProps" Target="itemProps115.xml"/></Relationships>
</file>

<file path=customXml/_rels/item116.xml.rels><?xml version="1.0" encoding="UTF-8" standalone="yes"?>
<Relationships xmlns="http://schemas.openxmlformats.org/package/2006/relationships"><Relationship Id="rId1" Type="http://schemas.openxmlformats.org/officeDocument/2006/relationships/customXmlProps" Target="itemProps116.xml"/></Relationships>
</file>

<file path=customXml/_rels/item117.xml.rels><?xml version="1.0" encoding="UTF-8" standalone="yes"?>
<Relationships xmlns="http://schemas.openxmlformats.org/package/2006/relationships"><Relationship Id="rId1" Type="http://schemas.openxmlformats.org/officeDocument/2006/relationships/customXmlProps" Target="itemProps117.xml"/></Relationships>
</file>

<file path=customXml/_rels/item118.xml.rels><?xml version="1.0" encoding="UTF-8" standalone="yes"?>
<Relationships xmlns="http://schemas.openxmlformats.org/package/2006/relationships"><Relationship Id="rId1" Type="http://schemas.openxmlformats.org/officeDocument/2006/relationships/customXmlProps" Target="itemProps118.xml"/></Relationships>
</file>

<file path=customXml/_rels/item119.xml.rels><?xml version="1.0" encoding="UTF-8" standalone="yes"?>
<Relationships xmlns="http://schemas.openxmlformats.org/package/2006/relationships"><Relationship Id="rId1" Type="http://schemas.openxmlformats.org/officeDocument/2006/relationships/customXmlProps" Target="itemProps119.xml"/></Relationships>
</file>

<file path=customXml/_rels/item12.xml.rels><?xml version="1.0" encoding="UTF-8" standalone="yes"?>
<Relationships xmlns="http://schemas.openxmlformats.org/package/2006/relationships"><Relationship Id="rId1" Type="http://schemas.openxmlformats.org/officeDocument/2006/relationships/customXmlProps" Target="itemProps12.xml"/></Relationships>
</file>

<file path=customXml/_rels/item120.xml.rels><?xml version="1.0" encoding="UTF-8" standalone="yes"?>
<Relationships xmlns="http://schemas.openxmlformats.org/package/2006/relationships"><Relationship Id="rId1" Type="http://schemas.openxmlformats.org/officeDocument/2006/relationships/customXmlProps" Target="itemProps120.xml"/></Relationships>
</file>

<file path=customXml/_rels/item121.xml.rels><?xml version="1.0" encoding="UTF-8" standalone="yes"?>
<Relationships xmlns="http://schemas.openxmlformats.org/package/2006/relationships"><Relationship Id="rId1" Type="http://schemas.openxmlformats.org/officeDocument/2006/relationships/customXmlProps" Target="itemProps121.xml"/></Relationships>
</file>

<file path=customXml/_rels/item122.xml.rels><?xml version="1.0" encoding="UTF-8" standalone="yes"?>
<Relationships xmlns="http://schemas.openxmlformats.org/package/2006/relationships"><Relationship Id="rId1" Type="http://schemas.openxmlformats.org/officeDocument/2006/relationships/customXmlProps" Target="itemProps122.xml"/></Relationships>
</file>

<file path=customXml/_rels/item13.xml.rels><?xml version="1.0" encoding="UTF-8" standalone="yes"?>
<Relationships xmlns="http://schemas.openxmlformats.org/package/2006/relationships"><Relationship Id="rId1" Type="http://schemas.openxmlformats.org/officeDocument/2006/relationships/customXmlProps" Target="itemProps13.xml"/></Relationships>
</file>

<file path=customXml/_rels/item14.xml.rels><?xml version="1.0" encoding="UTF-8" standalone="yes"?>
<Relationships xmlns="http://schemas.openxmlformats.org/package/2006/relationships"><Relationship Id="rId1" Type="http://schemas.openxmlformats.org/officeDocument/2006/relationships/customXmlProps" Target="itemProps14.xml"/></Relationships>
</file>

<file path=customXml/_rels/item15.xml.rels><?xml version="1.0" encoding="UTF-8" standalone="yes"?>
<Relationships xmlns="http://schemas.openxmlformats.org/package/2006/relationships"><Relationship Id="rId1" Type="http://schemas.openxmlformats.org/officeDocument/2006/relationships/customXmlProps" Target="itemProps15.xml"/></Relationships>
</file>

<file path=customXml/_rels/item16.xml.rels><?xml version="1.0" encoding="UTF-8" standalone="yes"?>
<Relationships xmlns="http://schemas.openxmlformats.org/package/2006/relationships"><Relationship Id="rId1" Type="http://schemas.openxmlformats.org/officeDocument/2006/relationships/customXmlProps" Target="itemProps16.xml"/></Relationships>
</file>

<file path=customXml/_rels/item17.xml.rels><?xml version="1.0" encoding="UTF-8" standalone="yes"?>
<Relationships xmlns="http://schemas.openxmlformats.org/package/2006/relationships"><Relationship Id="rId1" Type="http://schemas.openxmlformats.org/officeDocument/2006/relationships/customXmlProps" Target="itemProps17.xml"/></Relationships>
</file>

<file path=customXml/_rels/item18.xml.rels><?xml version="1.0" encoding="UTF-8" standalone="yes"?>
<Relationships xmlns="http://schemas.openxmlformats.org/package/2006/relationships"><Relationship Id="rId1" Type="http://schemas.openxmlformats.org/officeDocument/2006/relationships/customXmlProps" Target="itemProps18.xml"/></Relationships>
</file>

<file path=customXml/_rels/item19.xml.rels><?xml version="1.0" encoding="UTF-8" standalone="yes"?>
<Relationships xmlns="http://schemas.openxmlformats.org/package/2006/relationships"><Relationship Id="rId1" Type="http://schemas.openxmlformats.org/officeDocument/2006/relationships/customXmlProps" Target="itemProps19.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20.xml.rels><?xml version="1.0" encoding="UTF-8" standalone="yes"?>
<Relationships xmlns="http://schemas.openxmlformats.org/package/2006/relationships"><Relationship Id="rId1" Type="http://schemas.openxmlformats.org/officeDocument/2006/relationships/customXmlProps" Target="itemProps20.xml"/></Relationships>
</file>

<file path=customXml/_rels/item21.xml.rels><?xml version="1.0" encoding="UTF-8" standalone="yes"?>
<Relationships xmlns="http://schemas.openxmlformats.org/package/2006/relationships"><Relationship Id="rId1" Type="http://schemas.openxmlformats.org/officeDocument/2006/relationships/customXmlProps" Target="itemProps21.xml"/></Relationships>
</file>

<file path=customXml/_rels/item22.xml.rels><?xml version="1.0" encoding="UTF-8" standalone="yes"?>
<Relationships xmlns="http://schemas.openxmlformats.org/package/2006/relationships"><Relationship Id="rId1" Type="http://schemas.openxmlformats.org/officeDocument/2006/relationships/customXmlProps" Target="itemProps22.xml"/></Relationships>
</file>

<file path=customXml/_rels/item23.xml.rels><?xml version="1.0" encoding="UTF-8" standalone="yes"?>
<Relationships xmlns="http://schemas.openxmlformats.org/package/2006/relationships"><Relationship Id="rId1" Type="http://schemas.openxmlformats.org/officeDocument/2006/relationships/customXmlProps" Target="itemProps23.xml"/></Relationships>
</file>

<file path=customXml/_rels/item24.xml.rels><?xml version="1.0" encoding="UTF-8" standalone="yes"?>
<Relationships xmlns="http://schemas.openxmlformats.org/package/2006/relationships"><Relationship Id="rId1" Type="http://schemas.openxmlformats.org/officeDocument/2006/relationships/customXmlProps" Target="itemProps24.xml"/></Relationships>
</file>

<file path=customXml/_rels/item25.xml.rels><?xml version="1.0" encoding="UTF-8" standalone="yes"?>
<Relationships xmlns="http://schemas.openxmlformats.org/package/2006/relationships"><Relationship Id="rId1" Type="http://schemas.openxmlformats.org/officeDocument/2006/relationships/customXmlProps" Target="itemProps25.xml"/></Relationships>
</file>

<file path=customXml/_rels/item26.xml.rels><?xml version="1.0" encoding="UTF-8" standalone="yes"?>
<Relationships xmlns="http://schemas.openxmlformats.org/package/2006/relationships"><Relationship Id="rId1" Type="http://schemas.openxmlformats.org/officeDocument/2006/relationships/customXmlProps" Target="itemProps26.xml"/></Relationships>
</file>

<file path=customXml/_rels/item27.xml.rels><?xml version="1.0" encoding="UTF-8" standalone="yes"?>
<Relationships xmlns="http://schemas.openxmlformats.org/package/2006/relationships"><Relationship Id="rId1" Type="http://schemas.openxmlformats.org/officeDocument/2006/relationships/customXmlProps" Target="itemProps27.xml"/></Relationships>
</file>

<file path=customXml/_rels/item28.xml.rels><?xml version="1.0" encoding="UTF-8" standalone="yes"?>
<Relationships xmlns="http://schemas.openxmlformats.org/package/2006/relationships"><Relationship Id="rId1" Type="http://schemas.openxmlformats.org/officeDocument/2006/relationships/customXmlProps" Target="itemProps28.xml"/></Relationships>
</file>

<file path=customXml/_rels/item29.xml.rels><?xml version="1.0" encoding="UTF-8" standalone="yes"?>
<Relationships xmlns="http://schemas.openxmlformats.org/package/2006/relationships"><Relationship Id="rId1" Type="http://schemas.openxmlformats.org/officeDocument/2006/relationships/customXmlProps" Target="itemProps29.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30.xml.rels><?xml version="1.0" encoding="UTF-8" standalone="yes"?>
<Relationships xmlns="http://schemas.openxmlformats.org/package/2006/relationships"><Relationship Id="rId1" Type="http://schemas.openxmlformats.org/officeDocument/2006/relationships/customXmlProps" Target="itemProps30.xml"/></Relationships>
</file>

<file path=customXml/_rels/item31.xml.rels><?xml version="1.0" encoding="UTF-8" standalone="yes"?>
<Relationships xmlns="http://schemas.openxmlformats.org/package/2006/relationships"><Relationship Id="rId1" Type="http://schemas.openxmlformats.org/officeDocument/2006/relationships/customXmlProps" Target="itemProps31.xml"/></Relationships>
</file>

<file path=customXml/_rels/item32.xml.rels><?xml version="1.0" encoding="UTF-8" standalone="yes"?>
<Relationships xmlns="http://schemas.openxmlformats.org/package/2006/relationships"><Relationship Id="rId1" Type="http://schemas.openxmlformats.org/officeDocument/2006/relationships/customXmlProps" Target="itemProps32.xml"/></Relationships>
</file>

<file path=customXml/_rels/item33.xml.rels><?xml version="1.0" encoding="UTF-8" standalone="yes"?>
<Relationships xmlns="http://schemas.openxmlformats.org/package/2006/relationships"><Relationship Id="rId1" Type="http://schemas.openxmlformats.org/officeDocument/2006/relationships/customXmlProps" Target="itemProps33.xml"/></Relationships>
</file>

<file path=customXml/_rels/item34.xml.rels><?xml version="1.0" encoding="UTF-8" standalone="yes"?>
<Relationships xmlns="http://schemas.openxmlformats.org/package/2006/relationships"><Relationship Id="rId1" Type="http://schemas.openxmlformats.org/officeDocument/2006/relationships/customXmlProps" Target="itemProps34.xml"/></Relationships>
</file>

<file path=customXml/_rels/item35.xml.rels><?xml version="1.0" encoding="UTF-8" standalone="yes"?>
<Relationships xmlns="http://schemas.openxmlformats.org/package/2006/relationships"><Relationship Id="rId1" Type="http://schemas.openxmlformats.org/officeDocument/2006/relationships/customXmlProps" Target="itemProps35.xml"/></Relationships>
</file>

<file path=customXml/_rels/item36.xml.rels><?xml version="1.0" encoding="UTF-8" standalone="yes"?>
<Relationships xmlns="http://schemas.openxmlformats.org/package/2006/relationships"><Relationship Id="rId1" Type="http://schemas.openxmlformats.org/officeDocument/2006/relationships/customXmlProps" Target="itemProps36.xml"/></Relationships>
</file>

<file path=customXml/_rels/item37.xml.rels><?xml version="1.0" encoding="UTF-8" standalone="yes"?>
<Relationships xmlns="http://schemas.openxmlformats.org/package/2006/relationships"><Relationship Id="rId1" Type="http://schemas.openxmlformats.org/officeDocument/2006/relationships/customXmlProps" Target="itemProps37.xml"/></Relationships>
</file>

<file path=customXml/_rels/item38.xml.rels><?xml version="1.0" encoding="UTF-8" standalone="yes"?>
<Relationships xmlns="http://schemas.openxmlformats.org/package/2006/relationships"><Relationship Id="rId1" Type="http://schemas.openxmlformats.org/officeDocument/2006/relationships/customXmlProps" Target="itemProps38.xml"/></Relationships>
</file>

<file path=customXml/_rels/item39.xml.rels><?xml version="1.0" encoding="UTF-8" standalone="yes"?>
<Relationships xmlns="http://schemas.openxmlformats.org/package/2006/relationships"><Relationship Id="rId1" Type="http://schemas.openxmlformats.org/officeDocument/2006/relationships/customXmlProps" Target="itemProps39.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40.xml.rels><?xml version="1.0" encoding="UTF-8" standalone="yes"?>
<Relationships xmlns="http://schemas.openxmlformats.org/package/2006/relationships"><Relationship Id="rId1" Type="http://schemas.openxmlformats.org/officeDocument/2006/relationships/customXmlProps" Target="itemProps40.xml"/></Relationships>
</file>

<file path=customXml/_rels/item41.xml.rels><?xml version="1.0" encoding="UTF-8" standalone="yes"?>
<Relationships xmlns="http://schemas.openxmlformats.org/package/2006/relationships"><Relationship Id="rId1" Type="http://schemas.openxmlformats.org/officeDocument/2006/relationships/customXmlProps" Target="itemProps41.xml"/></Relationships>
</file>

<file path=customXml/_rels/item42.xml.rels><?xml version="1.0" encoding="UTF-8" standalone="yes"?>
<Relationships xmlns="http://schemas.openxmlformats.org/package/2006/relationships"><Relationship Id="rId1" Type="http://schemas.openxmlformats.org/officeDocument/2006/relationships/customXmlProps" Target="itemProps42.xml"/></Relationships>
</file>

<file path=customXml/_rels/item43.xml.rels><?xml version="1.0" encoding="UTF-8" standalone="yes"?>
<Relationships xmlns="http://schemas.openxmlformats.org/package/2006/relationships"><Relationship Id="rId1" Type="http://schemas.openxmlformats.org/officeDocument/2006/relationships/customXmlProps" Target="itemProps43.xml"/></Relationships>
</file>

<file path=customXml/_rels/item44.xml.rels><?xml version="1.0" encoding="UTF-8" standalone="yes"?>
<Relationships xmlns="http://schemas.openxmlformats.org/package/2006/relationships"><Relationship Id="rId1" Type="http://schemas.openxmlformats.org/officeDocument/2006/relationships/customXmlProps" Target="itemProps44.xml"/></Relationships>
</file>

<file path=customXml/_rels/item45.xml.rels><?xml version="1.0" encoding="UTF-8" standalone="yes"?>
<Relationships xmlns="http://schemas.openxmlformats.org/package/2006/relationships"><Relationship Id="rId1" Type="http://schemas.openxmlformats.org/officeDocument/2006/relationships/customXmlProps" Target="itemProps45.xml"/></Relationships>
</file>

<file path=customXml/_rels/item46.xml.rels><?xml version="1.0" encoding="UTF-8" standalone="yes"?>
<Relationships xmlns="http://schemas.openxmlformats.org/package/2006/relationships"><Relationship Id="rId1" Type="http://schemas.openxmlformats.org/officeDocument/2006/relationships/customXmlProps" Target="itemProps46.xml"/></Relationships>
</file>

<file path=customXml/_rels/item47.xml.rels><?xml version="1.0" encoding="UTF-8" standalone="yes"?>
<Relationships xmlns="http://schemas.openxmlformats.org/package/2006/relationships"><Relationship Id="rId1" Type="http://schemas.openxmlformats.org/officeDocument/2006/relationships/customXmlProps" Target="itemProps47.xml"/></Relationships>
</file>

<file path=customXml/_rels/item48.xml.rels><?xml version="1.0" encoding="UTF-8" standalone="yes"?>
<Relationships xmlns="http://schemas.openxmlformats.org/package/2006/relationships"><Relationship Id="rId1" Type="http://schemas.openxmlformats.org/officeDocument/2006/relationships/customXmlProps" Target="itemProps48.xml"/></Relationships>
</file>

<file path=customXml/_rels/item49.xml.rels><?xml version="1.0" encoding="UTF-8" standalone="yes"?>
<Relationships xmlns="http://schemas.openxmlformats.org/package/2006/relationships"><Relationship Id="rId1" Type="http://schemas.openxmlformats.org/officeDocument/2006/relationships/customXmlProps" Target="itemProps49.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50.xml.rels><?xml version="1.0" encoding="UTF-8" standalone="yes"?>
<Relationships xmlns="http://schemas.openxmlformats.org/package/2006/relationships"><Relationship Id="rId1" Type="http://schemas.openxmlformats.org/officeDocument/2006/relationships/customXmlProps" Target="itemProps50.xml"/></Relationships>
</file>

<file path=customXml/_rels/item51.xml.rels><?xml version="1.0" encoding="UTF-8" standalone="yes"?>
<Relationships xmlns="http://schemas.openxmlformats.org/package/2006/relationships"><Relationship Id="rId1" Type="http://schemas.openxmlformats.org/officeDocument/2006/relationships/customXmlProps" Target="itemProps51.xml"/></Relationships>
</file>

<file path=customXml/_rels/item52.xml.rels><?xml version="1.0" encoding="UTF-8" standalone="yes"?>
<Relationships xmlns="http://schemas.openxmlformats.org/package/2006/relationships"><Relationship Id="rId1" Type="http://schemas.openxmlformats.org/officeDocument/2006/relationships/customXmlProps" Target="itemProps52.xml"/></Relationships>
</file>

<file path=customXml/_rels/item53.xml.rels><?xml version="1.0" encoding="UTF-8" standalone="yes"?>
<Relationships xmlns="http://schemas.openxmlformats.org/package/2006/relationships"><Relationship Id="rId1" Type="http://schemas.openxmlformats.org/officeDocument/2006/relationships/customXmlProps" Target="itemProps53.xml"/></Relationships>
</file>

<file path=customXml/_rels/item54.xml.rels><?xml version="1.0" encoding="UTF-8" standalone="yes"?>
<Relationships xmlns="http://schemas.openxmlformats.org/package/2006/relationships"><Relationship Id="rId1" Type="http://schemas.openxmlformats.org/officeDocument/2006/relationships/customXmlProps" Target="itemProps54.xml"/></Relationships>
</file>

<file path=customXml/_rels/item55.xml.rels><?xml version="1.0" encoding="UTF-8" standalone="yes"?>
<Relationships xmlns="http://schemas.openxmlformats.org/package/2006/relationships"><Relationship Id="rId1" Type="http://schemas.openxmlformats.org/officeDocument/2006/relationships/customXmlProps" Target="itemProps55.xml"/></Relationships>
</file>

<file path=customXml/_rels/item56.xml.rels><?xml version="1.0" encoding="UTF-8" standalone="yes"?>
<Relationships xmlns="http://schemas.openxmlformats.org/package/2006/relationships"><Relationship Id="rId1" Type="http://schemas.openxmlformats.org/officeDocument/2006/relationships/customXmlProps" Target="itemProps56.xml"/></Relationships>
</file>

<file path=customXml/_rels/item57.xml.rels><?xml version="1.0" encoding="UTF-8" standalone="yes"?>
<Relationships xmlns="http://schemas.openxmlformats.org/package/2006/relationships"><Relationship Id="rId1" Type="http://schemas.openxmlformats.org/officeDocument/2006/relationships/customXmlProps" Target="itemProps57.xml"/></Relationships>
</file>

<file path=customXml/_rels/item58.xml.rels><?xml version="1.0" encoding="UTF-8" standalone="yes"?>
<Relationships xmlns="http://schemas.openxmlformats.org/package/2006/relationships"><Relationship Id="rId1" Type="http://schemas.openxmlformats.org/officeDocument/2006/relationships/customXmlProps" Target="itemProps58.xml"/></Relationships>
</file>

<file path=customXml/_rels/item59.xml.rels><?xml version="1.0" encoding="UTF-8" standalone="yes"?>
<Relationships xmlns="http://schemas.openxmlformats.org/package/2006/relationships"><Relationship Id="rId1" Type="http://schemas.openxmlformats.org/officeDocument/2006/relationships/customXmlProps" Target="itemProps59.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60.xml.rels><?xml version="1.0" encoding="UTF-8" standalone="yes"?>
<Relationships xmlns="http://schemas.openxmlformats.org/package/2006/relationships"><Relationship Id="rId1" Type="http://schemas.openxmlformats.org/officeDocument/2006/relationships/customXmlProps" Target="itemProps60.xml"/></Relationships>
</file>

<file path=customXml/_rels/item61.xml.rels><?xml version="1.0" encoding="UTF-8" standalone="yes"?>
<Relationships xmlns="http://schemas.openxmlformats.org/package/2006/relationships"><Relationship Id="rId1" Type="http://schemas.openxmlformats.org/officeDocument/2006/relationships/customXmlProps" Target="itemProps61.xml"/></Relationships>
</file>

<file path=customXml/_rels/item62.xml.rels><?xml version="1.0" encoding="UTF-8" standalone="yes"?>
<Relationships xmlns="http://schemas.openxmlformats.org/package/2006/relationships"><Relationship Id="rId1" Type="http://schemas.openxmlformats.org/officeDocument/2006/relationships/customXmlProps" Target="itemProps62.xml"/></Relationships>
</file>

<file path=customXml/_rels/item63.xml.rels><?xml version="1.0" encoding="UTF-8" standalone="yes"?>
<Relationships xmlns="http://schemas.openxmlformats.org/package/2006/relationships"><Relationship Id="rId1" Type="http://schemas.openxmlformats.org/officeDocument/2006/relationships/customXmlProps" Target="itemProps63.xml"/></Relationships>
</file>

<file path=customXml/_rels/item64.xml.rels><?xml version="1.0" encoding="UTF-8" standalone="yes"?>
<Relationships xmlns="http://schemas.openxmlformats.org/package/2006/relationships"><Relationship Id="rId1" Type="http://schemas.openxmlformats.org/officeDocument/2006/relationships/customXmlProps" Target="itemProps64.xml"/></Relationships>
</file>

<file path=customXml/_rels/item65.xml.rels><?xml version="1.0" encoding="UTF-8" standalone="yes"?>
<Relationships xmlns="http://schemas.openxmlformats.org/package/2006/relationships"><Relationship Id="rId1" Type="http://schemas.openxmlformats.org/officeDocument/2006/relationships/customXmlProps" Target="itemProps65.xml"/></Relationships>
</file>

<file path=customXml/_rels/item66.xml.rels><?xml version="1.0" encoding="UTF-8" standalone="yes"?>
<Relationships xmlns="http://schemas.openxmlformats.org/package/2006/relationships"><Relationship Id="rId1" Type="http://schemas.openxmlformats.org/officeDocument/2006/relationships/customXmlProps" Target="itemProps66.xml"/></Relationships>
</file>

<file path=customXml/_rels/item67.xml.rels><?xml version="1.0" encoding="UTF-8" standalone="yes"?>
<Relationships xmlns="http://schemas.openxmlformats.org/package/2006/relationships"><Relationship Id="rId1" Type="http://schemas.openxmlformats.org/officeDocument/2006/relationships/customXmlProps" Target="itemProps67.xml"/></Relationships>
</file>

<file path=customXml/_rels/item68.xml.rels><?xml version="1.0" encoding="UTF-8" standalone="yes"?>
<Relationships xmlns="http://schemas.openxmlformats.org/package/2006/relationships"><Relationship Id="rId1" Type="http://schemas.openxmlformats.org/officeDocument/2006/relationships/customXmlProps" Target="itemProps68.xml"/></Relationships>
</file>

<file path=customXml/_rels/item69.xml.rels><?xml version="1.0" encoding="UTF-8" standalone="yes"?>
<Relationships xmlns="http://schemas.openxmlformats.org/package/2006/relationships"><Relationship Id="rId1" Type="http://schemas.openxmlformats.org/officeDocument/2006/relationships/customXmlProps" Target="itemProps69.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_rels/item70.xml.rels><?xml version="1.0" encoding="UTF-8" standalone="yes"?>
<Relationships xmlns="http://schemas.openxmlformats.org/package/2006/relationships"><Relationship Id="rId1" Type="http://schemas.openxmlformats.org/officeDocument/2006/relationships/customXmlProps" Target="itemProps70.xml"/></Relationships>
</file>

<file path=customXml/_rels/item71.xml.rels><?xml version="1.0" encoding="UTF-8" standalone="yes"?>
<Relationships xmlns="http://schemas.openxmlformats.org/package/2006/relationships"><Relationship Id="rId1" Type="http://schemas.openxmlformats.org/officeDocument/2006/relationships/customXmlProps" Target="itemProps71.xml"/></Relationships>
</file>

<file path=customXml/_rels/item72.xml.rels><?xml version="1.0" encoding="UTF-8" standalone="yes"?>
<Relationships xmlns="http://schemas.openxmlformats.org/package/2006/relationships"><Relationship Id="rId1" Type="http://schemas.openxmlformats.org/officeDocument/2006/relationships/customXmlProps" Target="itemProps72.xml"/></Relationships>
</file>

<file path=customXml/_rels/item73.xml.rels><?xml version="1.0" encoding="UTF-8" standalone="yes"?>
<Relationships xmlns="http://schemas.openxmlformats.org/package/2006/relationships"><Relationship Id="rId1" Type="http://schemas.openxmlformats.org/officeDocument/2006/relationships/customXmlProps" Target="itemProps73.xml"/></Relationships>
</file>

<file path=customXml/_rels/item74.xml.rels><?xml version="1.0" encoding="UTF-8" standalone="yes"?>
<Relationships xmlns="http://schemas.openxmlformats.org/package/2006/relationships"><Relationship Id="rId1" Type="http://schemas.openxmlformats.org/officeDocument/2006/relationships/customXmlProps" Target="itemProps74.xml"/></Relationships>
</file>

<file path=customXml/_rels/item75.xml.rels><?xml version="1.0" encoding="UTF-8" standalone="yes"?>
<Relationships xmlns="http://schemas.openxmlformats.org/package/2006/relationships"><Relationship Id="rId1" Type="http://schemas.openxmlformats.org/officeDocument/2006/relationships/customXmlProps" Target="itemProps75.xml"/></Relationships>
</file>

<file path=customXml/_rels/item76.xml.rels><?xml version="1.0" encoding="UTF-8" standalone="yes"?>
<Relationships xmlns="http://schemas.openxmlformats.org/package/2006/relationships"><Relationship Id="rId1" Type="http://schemas.openxmlformats.org/officeDocument/2006/relationships/customXmlProps" Target="itemProps76.xml"/></Relationships>
</file>

<file path=customXml/_rels/item77.xml.rels><?xml version="1.0" encoding="UTF-8" standalone="yes"?>
<Relationships xmlns="http://schemas.openxmlformats.org/package/2006/relationships"><Relationship Id="rId1" Type="http://schemas.openxmlformats.org/officeDocument/2006/relationships/customXmlProps" Target="itemProps77.xml"/></Relationships>
</file>

<file path=customXml/_rels/item78.xml.rels><?xml version="1.0" encoding="UTF-8" standalone="yes"?>
<Relationships xmlns="http://schemas.openxmlformats.org/package/2006/relationships"><Relationship Id="rId1" Type="http://schemas.openxmlformats.org/officeDocument/2006/relationships/customXmlProps" Target="itemProps78.xml"/></Relationships>
</file>

<file path=customXml/_rels/item79.xml.rels><?xml version="1.0" encoding="UTF-8" standalone="yes"?>
<Relationships xmlns="http://schemas.openxmlformats.org/package/2006/relationships"><Relationship Id="rId1" Type="http://schemas.openxmlformats.org/officeDocument/2006/relationships/customXmlProps" Target="itemProps79.xml"/></Relationships>
</file>

<file path=customXml/_rels/item8.xml.rels><?xml version="1.0" encoding="UTF-8" standalone="yes"?>
<Relationships xmlns="http://schemas.openxmlformats.org/package/2006/relationships"><Relationship Id="rId1" Type="http://schemas.openxmlformats.org/officeDocument/2006/relationships/customXmlProps" Target="itemProps8.xml"/></Relationships>
</file>

<file path=customXml/_rels/item80.xml.rels><?xml version="1.0" encoding="UTF-8" standalone="yes"?>
<Relationships xmlns="http://schemas.openxmlformats.org/package/2006/relationships"><Relationship Id="rId1" Type="http://schemas.openxmlformats.org/officeDocument/2006/relationships/customXmlProps" Target="itemProps80.xml"/></Relationships>
</file>

<file path=customXml/_rels/item81.xml.rels><?xml version="1.0" encoding="UTF-8" standalone="yes"?>
<Relationships xmlns="http://schemas.openxmlformats.org/package/2006/relationships"><Relationship Id="rId1" Type="http://schemas.openxmlformats.org/officeDocument/2006/relationships/customXmlProps" Target="itemProps81.xml"/></Relationships>
</file>

<file path=customXml/_rels/item82.xml.rels><?xml version="1.0" encoding="UTF-8" standalone="yes"?>
<Relationships xmlns="http://schemas.openxmlformats.org/package/2006/relationships"><Relationship Id="rId1" Type="http://schemas.openxmlformats.org/officeDocument/2006/relationships/customXmlProps" Target="itemProps82.xml"/></Relationships>
</file>

<file path=customXml/_rels/item83.xml.rels><?xml version="1.0" encoding="UTF-8" standalone="yes"?>
<Relationships xmlns="http://schemas.openxmlformats.org/package/2006/relationships"><Relationship Id="rId1" Type="http://schemas.openxmlformats.org/officeDocument/2006/relationships/customXmlProps" Target="itemProps83.xml"/></Relationships>
</file>

<file path=customXml/_rels/item84.xml.rels><?xml version="1.0" encoding="UTF-8" standalone="yes"?>
<Relationships xmlns="http://schemas.openxmlformats.org/package/2006/relationships"><Relationship Id="rId1" Type="http://schemas.openxmlformats.org/officeDocument/2006/relationships/customXmlProps" Target="itemProps84.xml"/></Relationships>
</file>

<file path=customXml/_rels/item85.xml.rels><?xml version="1.0" encoding="UTF-8" standalone="yes"?>
<Relationships xmlns="http://schemas.openxmlformats.org/package/2006/relationships"><Relationship Id="rId1" Type="http://schemas.openxmlformats.org/officeDocument/2006/relationships/customXmlProps" Target="itemProps85.xml"/></Relationships>
</file>

<file path=customXml/_rels/item86.xml.rels><?xml version="1.0" encoding="UTF-8" standalone="yes"?>
<Relationships xmlns="http://schemas.openxmlformats.org/package/2006/relationships"><Relationship Id="rId1" Type="http://schemas.openxmlformats.org/officeDocument/2006/relationships/customXmlProps" Target="itemProps86.xml"/></Relationships>
</file>

<file path=customXml/_rels/item87.xml.rels><?xml version="1.0" encoding="UTF-8" standalone="yes"?>
<Relationships xmlns="http://schemas.openxmlformats.org/package/2006/relationships"><Relationship Id="rId1" Type="http://schemas.openxmlformats.org/officeDocument/2006/relationships/customXmlProps" Target="itemProps87.xml"/></Relationships>
</file>

<file path=customXml/_rels/item88.xml.rels><?xml version="1.0" encoding="UTF-8" standalone="yes"?>
<Relationships xmlns="http://schemas.openxmlformats.org/package/2006/relationships"><Relationship Id="rId1" Type="http://schemas.openxmlformats.org/officeDocument/2006/relationships/customXmlProps" Target="itemProps88.xml"/></Relationships>
</file>

<file path=customXml/_rels/item89.xml.rels><?xml version="1.0" encoding="UTF-8" standalone="yes"?>
<Relationships xmlns="http://schemas.openxmlformats.org/package/2006/relationships"><Relationship Id="rId1" Type="http://schemas.openxmlformats.org/officeDocument/2006/relationships/customXmlProps" Target="itemProps89.xml"/></Relationships>
</file>

<file path=customXml/_rels/item9.xml.rels><?xml version="1.0" encoding="UTF-8" standalone="yes"?>
<Relationships xmlns="http://schemas.openxmlformats.org/package/2006/relationships"><Relationship Id="rId1" Type="http://schemas.openxmlformats.org/officeDocument/2006/relationships/customXmlProps" Target="itemProps9.xml"/></Relationships>
</file>

<file path=customXml/_rels/item90.xml.rels><?xml version="1.0" encoding="UTF-8" standalone="yes"?>
<Relationships xmlns="http://schemas.openxmlformats.org/package/2006/relationships"><Relationship Id="rId1" Type="http://schemas.openxmlformats.org/officeDocument/2006/relationships/customXmlProps" Target="itemProps90.xml"/></Relationships>
</file>

<file path=customXml/_rels/item91.xml.rels><?xml version="1.0" encoding="UTF-8" standalone="yes"?>
<Relationships xmlns="http://schemas.openxmlformats.org/package/2006/relationships"><Relationship Id="rId1" Type="http://schemas.openxmlformats.org/officeDocument/2006/relationships/customXmlProps" Target="itemProps91.xml"/></Relationships>
</file>

<file path=customXml/_rels/item92.xml.rels><?xml version="1.0" encoding="UTF-8" standalone="yes"?>
<Relationships xmlns="http://schemas.openxmlformats.org/package/2006/relationships"><Relationship Id="rId1" Type="http://schemas.openxmlformats.org/officeDocument/2006/relationships/customXmlProps" Target="itemProps92.xml"/></Relationships>
</file>

<file path=customXml/_rels/item93.xml.rels><?xml version="1.0" encoding="UTF-8" standalone="yes"?>
<Relationships xmlns="http://schemas.openxmlformats.org/package/2006/relationships"><Relationship Id="rId1" Type="http://schemas.openxmlformats.org/officeDocument/2006/relationships/customXmlProps" Target="itemProps93.xml"/></Relationships>
</file>

<file path=customXml/_rels/item94.xml.rels><?xml version="1.0" encoding="UTF-8" standalone="yes"?>
<Relationships xmlns="http://schemas.openxmlformats.org/package/2006/relationships"><Relationship Id="rId1" Type="http://schemas.openxmlformats.org/officeDocument/2006/relationships/customXmlProps" Target="itemProps94.xml"/></Relationships>
</file>

<file path=customXml/_rels/item95.xml.rels><?xml version="1.0" encoding="UTF-8" standalone="yes"?>
<Relationships xmlns="http://schemas.openxmlformats.org/package/2006/relationships"><Relationship Id="rId1" Type="http://schemas.openxmlformats.org/officeDocument/2006/relationships/customXmlProps" Target="itemProps95.xml"/></Relationships>
</file>

<file path=customXml/_rels/item96.xml.rels><?xml version="1.0" encoding="UTF-8" standalone="yes"?>
<Relationships xmlns="http://schemas.openxmlformats.org/package/2006/relationships"><Relationship Id="rId1" Type="http://schemas.openxmlformats.org/officeDocument/2006/relationships/customXmlProps" Target="itemProps96.xml"/></Relationships>
</file>

<file path=customXml/_rels/item97.xml.rels><?xml version="1.0" encoding="UTF-8" standalone="yes"?>
<Relationships xmlns="http://schemas.openxmlformats.org/package/2006/relationships"><Relationship Id="rId1" Type="http://schemas.openxmlformats.org/officeDocument/2006/relationships/customXmlProps" Target="itemProps97.xml"/></Relationships>
</file>

<file path=customXml/_rels/item98.xml.rels><?xml version="1.0" encoding="UTF-8" standalone="yes"?>
<Relationships xmlns="http://schemas.openxmlformats.org/package/2006/relationships"><Relationship Id="rId1" Type="http://schemas.openxmlformats.org/officeDocument/2006/relationships/customXmlProps" Target="itemProps98.xml"/></Relationships>
</file>

<file path=customXml/_rels/item99.xml.rels><?xml version="1.0" encoding="UTF-8" standalone="yes"?>
<Relationships xmlns="http://schemas.openxmlformats.org/package/2006/relationships"><Relationship Id="rId1" Type="http://schemas.openxmlformats.org/officeDocument/2006/relationships/customXmlProps" Target="itemProps99.xml"/></Relationships>
</file>

<file path=customXml/item1.xml><?xml version="1.0" encoding="utf-8"?>
<EsriMapsInfo xmlns="ESRI.ArcGIS.Mapping.OfficeIntegration.PowerPointInfo">
  <Version>Version1</Version>
  <RequiresSignIn>False</RequiresSignIn>
</EsriMapsInfo>
</file>

<file path=customXml/item10.xml><?xml version="1.0" encoding="utf-8"?>
<EsriMapsInfo xmlns="ESRI.ArcGIS.Mapping.OfficeIntegration.PowerPointInfo">
  <Version>Version1</Version>
  <RequiresSignIn>False</RequiresSignIn>
</EsriMapsInfo>
</file>

<file path=customXml/item100.xml><?xml version="1.0" encoding="utf-8"?>
<EsriMapsInfo xmlns="ESRI.ArcGIS.Mapping.OfficeIntegration.PowerPointInfo">
  <Version>Version1</Version>
  <RequiresSignIn>False</RequiresSignIn>
</EsriMapsInfo>
</file>

<file path=customXml/item101.xml><?xml version="1.0" encoding="utf-8"?>
<EsriMapsInfo xmlns="ESRI.ArcGIS.Mapping.OfficeIntegration.PowerPointInfo">
  <Version>Version1</Version>
  <RequiresSignIn>False</RequiresSignIn>
</EsriMapsInfo>
</file>

<file path=customXml/item102.xml><?xml version="1.0" encoding="utf-8"?>
<EsriMapsInfo xmlns="ESRI.ArcGIS.Mapping.OfficeIntegration.PowerPointInfo">
  <Version>Version1</Version>
  <RequiresSignIn>False</RequiresSignIn>
</EsriMapsInfo>
</file>

<file path=customXml/item103.xml><?xml version="1.0" encoding="utf-8"?>
<EsriMapsInfo xmlns="ESRI.ArcGIS.Mapping.OfficeIntegration.PowerPointInfo">
  <Version>Version1</Version>
  <RequiresSignIn>False</RequiresSignIn>
</EsriMapsInfo>
</file>

<file path=customXml/item104.xml><?xml version="1.0" encoding="utf-8"?>
<EsriMapsInfo xmlns="ESRI.ArcGIS.Mapping.OfficeIntegration.PowerPointInfo">
  <Version>Version1</Version>
  <RequiresSignIn>False</RequiresSignIn>
</EsriMapsInfo>
</file>

<file path=customXml/item105.xml><?xml version="1.0" encoding="utf-8"?>
<EsriMapsInfo xmlns="ESRI.ArcGIS.Mapping.OfficeIntegration.PowerPointInfo">
  <Version>Version1</Version>
  <RequiresSignIn>False</RequiresSignIn>
</EsriMapsInfo>
</file>

<file path=customXml/item106.xml><?xml version="1.0" encoding="utf-8"?>
<EsriMapsInfo xmlns="ESRI.ArcGIS.Mapping.OfficeIntegration.PowerPointInfo">
  <Version>Version1</Version>
  <RequiresSignIn>False</RequiresSignIn>
</EsriMapsInfo>
</file>

<file path=customXml/item107.xml><?xml version="1.0" encoding="utf-8"?>
<EsriMapsInfo xmlns="ESRI.ArcGIS.Mapping.OfficeIntegration.PowerPointInfo">
  <Version>Version1</Version>
  <RequiresSignIn>False</RequiresSignIn>
</EsriMapsInfo>
</file>

<file path=customXml/item108.xml><?xml version="1.0" encoding="utf-8"?>
<EsriMapsInfo xmlns="ESRI.ArcGIS.Mapping.OfficeIntegration.PowerPointInfo">
  <Version>Version1</Version>
  <RequiresSignIn>False</RequiresSignIn>
</EsriMapsInfo>
</file>

<file path=customXml/item109.xml><?xml version="1.0" encoding="utf-8"?>
<EsriMapsInfo xmlns="ESRI.ArcGIS.Mapping.OfficeIntegration.PowerPointInfo">
  <Version>Version1</Version>
  <RequiresSignIn>False</RequiresSignIn>
</EsriMapsInfo>
</file>

<file path=customXml/item11.xml><?xml version="1.0" encoding="utf-8"?>
<EsriMapsInfo xmlns="ESRI.ArcGIS.Mapping.OfficeIntegration.PowerPointInfo">
  <Version>Version1</Version>
  <RequiresSignIn>False</RequiresSignIn>
</EsriMapsInfo>
</file>

<file path=customXml/item110.xml><?xml version="1.0" encoding="utf-8"?>
<EsriMapsInfo xmlns="ESRI.ArcGIS.Mapping.OfficeIntegration.PowerPointInfo">
  <Version>Version1</Version>
  <RequiresSignIn>False</RequiresSignIn>
</EsriMapsInfo>
</file>

<file path=customXml/item111.xml><?xml version="1.0" encoding="utf-8"?>
<EsriMapsInfo xmlns="ESRI.ArcGIS.Mapping.OfficeIntegration.PowerPointInfo">
  <Version>Version1</Version>
  <RequiresSignIn>False</RequiresSignIn>
</EsriMapsInfo>
</file>

<file path=customXml/item112.xml><?xml version="1.0" encoding="utf-8"?>
<EsriMapsInfo xmlns="ESRI.ArcGIS.Mapping.OfficeIntegration.PowerPointInfo">
  <Version>Version1</Version>
  <RequiresSignIn>False</RequiresSignIn>
</EsriMapsInfo>
</file>

<file path=customXml/item113.xml><?xml version="1.0" encoding="utf-8"?>
<EsriMapsInfo xmlns="ESRI.ArcGIS.Mapping.OfficeIntegration.PowerPointInfo">
  <Version>Version1</Version>
  <RequiresSignIn>False</RequiresSignIn>
</EsriMapsInfo>
</file>

<file path=customXml/item114.xml><?xml version="1.0" encoding="utf-8"?>
<EsriMapsInfo xmlns="ESRI.ArcGIS.Mapping.OfficeIntegration.PowerPointInfo">
  <Version>Version1</Version>
  <RequiresSignIn>False</RequiresSignIn>
</EsriMapsInfo>
</file>

<file path=customXml/item115.xml><?xml version="1.0" encoding="utf-8"?>
<EsriMapsInfo xmlns="ESRI.ArcGIS.Mapping.OfficeIntegration.PowerPointInfo">
  <Version>Version1</Version>
  <RequiresSignIn>False</RequiresSignIn>
</EsriMapsInfo>
</file>

<file path=customXml/item116.xml><?xml version="1.0" encoding="utf-8"?>
<EsriMapsInfo xmlns="ESRI.ArcGIS.Mapping.OfficeIntegration.PowerPointInfo">
  <Version>Version1</Version>
  <RequiresSignIn>False</RequiresSignIn>
</EsriMapsInfo>
</file>

<file path=customXml/item117.xml><?xml version="1.0" encoding="utf-8"?>
<EsriMapsInfo xmlns="ESRI.ArcGIS.Mapping.OfficeIntegration.PowerPointInfo">
  <Version>Version1</Version>
  <RequiresSignIn>False</RequiresSignIn>
</EsriMapsInfo>
</file>

<file path=customXml/item118.xml><?xml version="1.0" encoding="utf-8"?>
<EsriMapsInfo xmlns="ESRI.ArcGIS.Mapping.OfficeIntegration.PowerPointInfo">
  <Version>Version1</Version>
  <RequiresSignIn>False</RequiresSignIn>
</EsriMapsInfo>
</file>

<file path=customXml/item119.xml><?xml version="1.0" encoding="utf-8"?>
<EsriMapsInfo xmlns="ESRI.ArcGIS.Mapping.OfficeIntegration.PowerPointInfo">
  <Version>Version1</Version>
  <RequiresSignIn>False</RequiresSignIn>
</EsriMapsInfo>
</file>

<file path=customXml/item12.xml><?xml version="1.0" encoding="utf-8"?>
<EsriMapsInfo xmlns="ESRI.ArcGIS.Mapping.OfficeIntegration.PowerPointInfo">
  <Version>Version1</Version>
  <RequiresSignIn>False</RequiresSignIn>
</EsriMapsInfo>
</file>

<file path=customXml/item120.xml><?xml version="1.0" encoding="utf-8"?>
<EsriMapsInfo xmlns="ESRI.ArcGIS.Mapping.OfficeIntegration.PowerPointInfo">
  <Version>Version1</Version>
  <RequiresSignIn>False</RequiresSignIn>
</EsriMapsInfo>
</file>

<file path=customXml/item121.xml><?xml version="1.0" encoding="utf-8"?>
<EsriMapsInfo xmlns="ESRI.ArcGIS.Mapping.OfficeIntegration.PowerPointInfo">
  <Version>Version1</Version>
  <RequiresSignIn>False</RequiresSignIn>
</EsriMapsInfo>
</file>

<file path=customXml/item122.xml><?xml version="1.0" encoding="utf-8"?>
<EsriMapsInfo xmlns="ESRI.ArcGIS.Mapping.OfficeIntegration.PowerPointInfo">
  <Version>Version1</Version>
  <RequiresSignIn>False</RequiresSignIn>
</EsriMapsInfo>
</file>

<file path=customXml/item13.xml><?xml version="1.0" encoding="utf-8"?>
<EsriMapsInfo xmlns="ESRI.ArcGIS.Mapping.OfficeIntegration.PowerPointInfo">
  <Version>Version1</Version>
  <RequiresSignIn>False</RequiresSignIn>
</EsriMapsInfo>
</file>

<file path=customXml/item14.xml><?xml version="1.0" encoding="utf-8"?>
<EsriMapsInfo xmlns="ESRI.ArcGIS.Mapping.OfficeIntegration.PowerPointInfo">
  <Version>Version1</Version>
  <RequiresSignIn>False</RequiresSignIn>
</EsriMapsInfo>
</file>

<file path=customXml/item15.xml><?xml version="1.0" encoding="utf-8"?>
<EsriMapsInfo xmlns="ESRI.ArcGIS.Mapping.OfficeIntegration.PowerPointInfo">
  <Version>Version1</Version>
  <RequiresSignIn>False</RequiresSignIn>
</EsriMapsInfo>
</file>

<file path=customXml/item16.xml><?xml version="1.0" encoding="utf-8"?>
<EsriMapsInfo xmlns="ESRI.ArcGIS.Mapping.OfficeIntegration.PowerPointInfo">
  <Version>Version1</Version>
  <RequiresSignIn>False</RequiresSignIn>
</EsriMapsInfo>
</file>

<file path=customXml/item17.xml><?xml version="1.0" encoding="utf-8"?>
<EsriMapsInfo xmlns="ESRI.ArcGIS.Mapping.OfficeIntegration.PowerPointInfo">
  <Version>Version1</Version>
  <RequiresSignIn>False</RequiresSignIn>
</EsriMapsInfo>
</file>

<file path=customXml/item18.xml><?xml version="1.0" encoding="utf-8"?>
<EsriMapsInfo xmlns="ESRI.ArcGIS.Mapping.OfficeIntegration.PowerPointInfo">
  <Version>Version1</Version>
  <RequiresSignIn>False</RequiresSignIn>
</EsriMapsInfo>
</file>

<file path=customXml/item19.xml><?xml version="1.0" encoding="utf-8"?>
<EsriMapsInfo xmlns="ESRI.ArcGIS.Mapping.OfficeIntegration.PowerPointInfo">
  <Version>Version1</Version>
  <RequiresSignIn>False</RequiresSignIn>
</EsriMapsInfo>
</file>

<file path=customXml/item2.xml><?xml version="1.0" encoding="utf-8"?>
<EsriMapsInfo xmlns="ESRI.ArcGIS.Mapping.OfficeIntegration.PowerPointInfo">
  <Version>Version1</Version>
  <RequiresSignIn>False</RequiresSignIn>
</EsriMapsInfo>
</file>

<file path=customXml/item20.xml><?xml version="1.0" encoding="utf-8"?>
<EsriMapsInfo xmlns="ESRI.ArcGIS.Mapping.OfficeIntegration.PowerPointInfo">
  <Version>Version1</Version>
  <RequiresSignIn>False</RequiresSignIn>
</EsriMapsInfo>
</file>

<file path=customXml/item21.xml><?xml version="1.0" encoding="utf-8"?>
<EsriMapsInfo xmlns="ESRI.ArcGIS.Mapping.OfficeIntegration.PowerPointInfo">
  <Version>Version1</Version>
  <RequiresSignIn>False</RequiresSignIn>
</EsriMapsInfo>
</file>

<file path=customXml/item22.xml><?xml version="1.0" encoding="utf-8"?>
<EsriMapsInfo xmlns="ESRI.ArcGIS.Mapping.OfficeIntegration.PowerPointInfo">
  <Version>Version1</Version>
  <RequiresSignIn>False</RequiresSignIn>
</EsriMapsInfo>
</file>

<file path=customXml/item23.xml><?xml version="1.0" encoding="utf-8"?>
<EsriMapsInfo xmlns="ESRI.ArcGIS.Mapping.OfficeIntegration.PowerPointInfo">
  <Version>Version1</Version>
  <RequiresSignIn>False</RequiresSignIn>
</EsriMapsInfo>
</file>

<file path=customXml/item24.xml><?xml version="1.0" encoding="utf-8"?>
<EsriMapsInfo xmlns="ESRI.ArcGIS.Mapping.OfficeIntegration.PowerPointInfo">
  <Version>Version1</Version>
  <RequiresSignIn>False</RequiresSignIn>
</EsriMapsInfo>
</file>

<file path=customXml/item25.xml><?xml version="1.0" encoding="utf-8"?>
<EsriMapsInfo xmlns="ESRI.ArcGIS.Mapping.OfficeIntegration.PowerPointInfo">
  <Version>Version1</Version>
  <RequiresSignIn>False</RequiresSignIn>
</EsriMapsInfo>
</file>

<file path=customXml/item26.xml><?xml version="1.0" encoding="utf-8"?>
<EsriMapsInfo xmlns="ESRI.ArcGIS.Mapping.OfficeIntegration.PowerPointInfo">
  <Version>Version1</Version>
  <RequiresSignIn>False</RequiresSignIn>
</EsriMapsInfo>
</file>

<file path=customXml/item27.xml><?xml version="1.0" encoding="utf-8"?>
<EsriMapsInfo xmlns="ESRI.ArcGIS.Mapping.OfficeIntegration.PowerPointInfo">
  <Version>Version1</Version>
  <RequiresSignIn>False</RequiresSignIn>
</EsriMapsInfo>
</file>

<file path=customXml/item28.xml><?xml version="1.0" encoding="utf-8"?>
<EsriMapsInfo xmlns="ESRI.ArcGIS.Mapping.OfficeIntegration.PowerPointInfo">
  <Version>Version1</Version>
  <RequiresSignIn>False</RequiresSignIn>
</EsriMapsInfo>
</file>

<file path=customXml/item29.xml><?xml version="1.0" encoding="utf-8"?>
<EsriMapsInfo xmlns="ESRI.ArcGIS.Mapping.OfficeIntegration.PowerPointInfo">
  <Version>Version1</Version>
  <RequiresSignIn>False</RequiresSignIn>
</EsriMapsInfo>
</file>

<file path=customXml/item3.xml><?xml version="1.0" encoding="utf-8"?>
<EsriMapsInfo xmlns="ESRI.ArcGIS.Mapping.OfficeIntegration.PowerPointInfo">
  <Version>Version1</Version>
  <RequiresSignIn>False</RequiresSignIn>
</EsriMapsInfo>
</file>

<file path=customXml/item30.xml><?xml version="1.0" encoding="utf-8"?>
<EsriMapsInfo xmlns="ESRI.ArcGIS.Mapping.OfficeIntegration.PowerPointInfo">
  <Version>Version1</Version>
  <RequiresSignIn>False</RequiresSignIn>
</EsriMapsInfo>
</file>

<file path=customXml/item31.xml><?xml version="1.0" encoding="utf-8"?>
<EsriMapsInfo xmlns="ESRI.ArcGIS.Mapping.OfficeIntegration.PowerPointInfo">
  <Version>Version1</Version>
  <RequiresSignIn>False</RequiresSignIn>
</EsriMapsInfo>
</file>

<file path=customXml/item32.xml><?xml version="1.0" encoding="utf-8"?>
<EsriMapsInfo xmlns="ESRI.ArcGIS.Mapping.OfficeIntegration.PowerPointInfo">
  <Version>Version1</Version>
  <RequiresSignIn>False</RequiresSignIn>
</EsriMapsInfo>
</file>

<file path=customXml/item33.xml><?xml version="1.0" encoding="utf-8"?>
<EsriMapsInfo xmlns="ESRI.ArcGIS.Mapping.OfficeIntegration.PowerPointInfo">
  <Version>Version1</Version>
  <RequiresSignIn>False</RequiresSignIn>
</EsriMapsInfo>
</file>

<file path=customXml/item34.xml><?xml version="1.0" encoding="utf-8"?>
<EsriMapsInfo xmlns="ESRI.ArcGIS.Mapping.OfficeIntegration.PowerPointInfo">
  <Version>Version1</Version>
  <RequiresSignIn>False</RequiresSignIn>
</EsriMapsInfo>
</file>

<file path=customXml/item35.xml><?xml version="1.0" encoding="utf-8"?>
<EsriMapsInfo xmlns="ESRI.ArcGIS.Mapping.OfficeIntegration.PowerPointInfo">
  <Version>Version1</Version>
  <RequiresSignIn>False</RequiresSignIn>
</EsriMapsInfo>
</file>

<file path=customXml/item36.xml><?xml version="1.0" encoding="utf-8"?>
<EsriMapsInfo xmlns="ESRI.ArcGIS.Mapping.OfficeIntegration.PowerPointInfo">
  <Version>Version1</Version>
  <RequiresSignIn>False</RequiresSignIn>
</EsriMapsInfo>
</file>

<file path=customXml/item37.xml><?xml version="1.0" encoding="utf-8"?>
<EsriMapsInfo xmlns="ESRI.ArcGIS.Mapping.OfficeIntegration.PowerPointInfo">
  <Version>Version1</Version>
  <RequiresSignIn>False</RequiresSignIn>
</EsriMapsInfo>
</file>

<file path=customXml/item38.xml><?xml version="1.0" encoding="utf-8"?>
<ct:contentTypeSchema xmlns:ct="http://schemas.microsoft.com/office/2006/metadata/contentType" xmlns:ma="http://schemas.microsoft.com/office/2006/metadata/properties/metaAttributes" ct:_="" ma:_="" ma:contentTypeName="Document" ma:contentTypeID="0x0101004EFE572D6380B349966F46CCB5FCB703" ma:contentTypeVersion="2" ma:contentTypeDescription="Create a new document." ma:contentTypeScope="" ma:versionID="afe21ce8634b07c286295dbcf8c92d72">
  <xsd:schema xmlns:xsd="http://www.w3.org/2001/XMLSchema" xmlns:xs="http://www.w3.org/2001/XMLSchema" xmlns:p="http://schemas.microsoft.com/office/2006/metadata/properties" xmlns:ns2="2b689816-bc14-495d-a264-cee5bf1e7f25" targetNamespace="http://schemas.microsoft.com/office/2006/metadata/properties" ma:root="true" ma:fieldsID="1f50a80d069854bf83406bf29400101f" ns2:_="">
    <xsd:import namespace="2b689816-bc14-495d-a264-cee5bf1e7f25"/>
    <xsd:element name="properties">
      <xsd:complexType>
        <xsd:sequence>
          <xsd:element name="documentManagement">
            <xsd:complexType>
              <xsd:all>
                <xsd:element ref="ns2:MediaServiceMetadata" minOccurs="0"/>
                <xsd:element ref="ns2:MediaServiceFastMetadata"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2b689816-bc14-495d-a264-cee5bf1e7f25"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9.xml><?xml version="1.0" encoding="utf-8"?>
<EsriMapsInfo xmlns="ESRI.ArcGIS.Mapping.OfficeIntegration.PowerPointInfo">
  <Version>Version1</Version>
  <RequiresSignIn>False</RequiresSignIn>
</EsriMapsInfo>
</file>

<file path=customXml/item4.xml><?xml version="1.0" encoding="utf-8"?>
<EsriMapsInfo xmlns="ESRI.ArcGIS.Mapping.OfficeIntegration.PowerPointInfo">
  <Version>Version1</Version>
  <RequiresSignIn>False</RequiresSignIn>
</EsriMapsInfo>
</file>

<file path=customXml/item40.xml><?xml version="1.0" encoding="utf-8"?>
<EsriMapsInfo xmlns="ESRI.ArcGIS.Mapping.OfficeIntegration.PowerPointInfo">
  <Version>Version1</Version>
  <RequiresSignIn>False</RequiresSignIn>
</EsriMapsInfo>
</file>

<file path=customXml/item41.xml><?xml version="1.0" encoding="utf-8"?>
<EsriMapsInfo xmlns="ESRI.ArcGIS.Mapping.OfficeIntegration.PowerPointInfo">
  <Version>Version1</Version>
  <RequiresSignIn>False</RequiresSignIn>
</EsriMapsInfo>
</file>

<file path=customXml/item42.xml><?xml version="1.0" encoding="utf-8"?>
<EsriMapsInfo xmlns="ESRI.ArcGIS.Mapping.OfficeIntegration.PowerPointInfo">
  <Version>Version1</Version>
  <RequiresSignIn>False</RequiresSignIn>
</EsriMapsInfo>
</file>

<file path=customXml/item43.xml><?xml version="1.0" encoding="utf-8"?>
<EsriMapsInfo xmlns="ESRI.ArcGIS.Mapping.OfficeIntegration.PowerPointInfo">
  <Version>Version1</Version>
  <RequiresSignIn>False</RequiresSignIn>
</EsriMapsInfo>
</file>

<file path=customXml/item44.xml><?xml version="1.0" encoding="utf-8"?>
<EsriMapsInfo xmlns="ESRI.ArcGIS.Mapping.OfficeIntegration.PowerPointInfo">
  <Version>Version1</Version>
  <RequiresSignIn>False</RequiresSignIn>
</EsriMapsInfo>
</file>

<file path=customXml/item45.xml><?xml version="1.0" encoding="utf-8"?>
<EsriMapsInfo xmlns="ESRI.ArcGIS.Mapping.OfficeIntegration.PowerPointInfo">
  <Version>Version1</Version>
  <RequiresSignIn>False</RequiresSignIn>
</EsriMapsInfo>
</file>

<file path=customXml/item46.xml><?xml version="1.0" encoding="utf-8"?>
<EsriMapsInfo xmlns="ESRI.ArcGIS.Mapping.OfficeIntegration.PowerPointInfo">
  <Version>Version1</Version>
  <RequiresSignIn>False</RequiresSignIn>
</EsriMapsInfo>
</file>

<file path=customXml/item47.xml><?xml version="1.0" encoding="utf-8"?>
<EsriMapsInfo xmlns="ESRI.ArcGIS.Mapping.OfficeIntegration.PowerPointInfo">
  <Version>Version1</Version>
  <RequiresSignIn>False</RequiresSignIn>
</EsriMapsInfo>
</file>

<file path=customXml/item48.xml><?xml version="1.0" encoding="utf-8"?>
<EsriMapsInfo xmlns="ESRI.ArcGIS.Mapping.OfficeIntegration.PowerPointInfo">
  <Version>Version1</Version>
  <RequiresSignIn>False</RequiresSignIn>
</EsriMapsInfo>
</file>

<file path=customXml/item49.xml><?xml version="1.0" encoding="utf-8"?>
<EsriMapsInfo xmlns="ESRI.ArcGIS.Mapping.OfficeIntegration.PowerPointInfo">
  <Version>Version1</Version>
  <RequiresSignIn>False</RequiresSignIn>
</EsriMapsInfo>
</file>

<file path=customXml/item5.xml><?xml version="1.0" encoding="utf-8"?>
<EsriMapsInfo xmlns="ESRI.ArcGIS.Mapping.OfficeIntegration.PowerPointInfo">
  <Version>Version1</Version>
  <RequiresSignIn>False</RequiresSignIn>
</EsriMapsInfo>
</file>

<file path=customXml/item50.xml><?xml version="1.0" encoding="utf-8"?>
<p:properties xmlns:p="http://schemas.microsoft.com/office/2006/metadata/properties" xmlns:xsi="http://www.w3.org/2001/XMLSchema-instance" xmlns:pc="http://schemas.microsoft.com/office/infopath/2007/PartnerControls">
  <documentManagement/>
</p:properties>
</file>

<file path=customXml/item51.xml><?xml version="1.0" encoding="utf-8"?>
<EsriMapsInfo xmlns="ESRI.ArcGIS.Mapping.OfficeIntegration.PowerPointInfo">
  <Version>Version1</Version>
  <RequiresSignIn>False</RequiresSignIn>
</EsriMapsInfo>
</file>

<file path=customXml/item52.xml><?xml version="1.0" encoding="utf-8"?>
<EsriMapsInfo xmlns="ESRI.ArcGIS.Mapping.OfficeIntegration.PowerPointInfo">
  <Version>Version1</Version>
  <RequiresSignIn>False</RequiresSignIn>
</EsriMapsInfo>
</file>

<file path=customXml/item53.xml><?xml version="1.0" encoding="utf-8"?>
<EsriMapsInfo xmlns="ESRI.ArcGIS.Mapping.OfficeIntegration.PowerPointInfo">
  <Version>Version1</Version>
  <RequiresSignIn>False</RequiresSignIn>
</EsriMapsInfo>
</file>

<file path=customXml/item54.xml><?xml version="1.0" encoding="utf-8"?>
<EsriMapsInfo xmlns="ESRI.ArcGIS.Mapping.OfficeIntegration.PowerPointInfo">
  <Version>Version1</Version>
  <RequiresSignIn>False</RequiresSignIn>
</EsriMapsInfo>
</file>

<file path=customXml/item55.xml><?xml version="1.0" encoding="utf-8"?>
<EsriMapsInfo xmlns="ESRI.ArcGIS.Mapping.OfficeIntegration.PowerPointInfo">
  <Version>Version1</Version>
  <RequiresSignIn>False</RequiresSignIn>
</EsriMapsInfo>
</file>

<file path=customXml/item56.xml><?xml version="1.0" encoding="utf-8"?>
<EsriMapsInfo xmlns="ESRI.ArcGIS.Mapping.OfficeIntegration.PowerPointInfo">
  <Version>Version1</Version>
  <RequiresSignIn>False</RequiresSignIn>
</EsriMapsInfo>
</file>

<file path=customXml/item57.xml><?xml version="1.0" encoding="utf-8"?>
<EsriMapsInfo xmlns="ESRI.ArcGIS.Mapping.OfficeIntegration.PowerPointInfo">
  <Version>Version1</Version>
  <RequiresSignIn>False</RequiresSignIn>
</EsriMapsInfo>
</file>

<file path=customXml/item58.xml><?xml version="1.0" encoding="utf-8"?>
<EsriMapsInfo xmlns="ESRI.ArcGIS.Mapping.OfficeIntegration.PowerPointInfo">
  <Version>Version1</Version>
  <RequiresSignIn>False</RequiresSignIn>
</EsriMapsInfo>
</file>

<file path=customXml/item59.xml><?xml version="1.0" encoding="utf-8"?>
<EsriMapsInfo xmlns="ESRI.ArcGIS.Mapping.OfficeIntegration.PowerPointInfo">
  <Version>Version1</Version>
  <RequiresSignIn>False</RequiresSignIn>
</EsriMapsInfo>
</file>

<file path=customXml/item6.xml><?xml version="1.0" encoding="utf-8"?>
<EsriMapsInfo xmlns="ESRI.ArcGIS.Mapping.OfficeIntegration.PowerPointInfo">
  <Version>Version1</Version>
  <RequiresSignIn>False</RequiresSignIn>
</EsriMapsInfo>
</file>

<file path=customXml/item60.xml><?xml version="1.0" encoding="utf-8"?>
<EsriMapsInfo xmlns="ESRI.ArcGIS.Mapping.OfficeIntegration.PowerPointInfo">
  <Version>Version1</Version>
  <RequiresSignIn>False</RequiresSignIn>
</EsriMapsInfo>
</file>

<file path=customXml/item61.xml><?xml version="1.0" encoding="utf-8"?>
<EsriMapsInfo xmlns="ESRI.ArcGIS.Mapping.OfficeIntegration.PowerPointInfo">
  <Version>Version1</Version>
  <RequiresSignIn>False</RequiresSignIn>
</EsriMapsInfo>
</file>

<file path=customXml/item62.xml><?xml version="1.0" encoding="utf-8"?>
<EsriMapsInfo xmlns="ESRI.ArcGIS.Mapping.OfficeIntegration.PowerPointInfo">
  <Version>Version1</Version>
  <RequiresSignIn>False</RequiresSignIn>
</EsriMapsInfo>
</file>

<file path=customXml/item63.xml><?xml version="1.0" encoding="utf-8"?>
<EsriMapsInfo xmlns="ESRI.ArcGIS.Mapping.OfficeIntegration.PowerPointInfo">
  <Version>Version1</Version>
  <RequiresSignIn>False</RequiresSignIn>
</EsriMapsInfo>
</file>

<file path=customXml/item64.xml><?xml version="1.0" encoding="utf-8"?>
<EsriMapsInfo xmlns="ESRI.ArcGIS.Mapping.OfficeIntegration.PowerPointInfo">
  <Version>Version1</Version>
  <RequiresSignIn>False</RequiresSignIn>
</EsriMapsInfo>
</file>

<file path=customXml/item65.xml><?xml version="1.0" encoding="utf-8"?>
<EsriMapsInfo xmlns="ESRI.ArcGIS.Mapping.OfficeIntegration.PowerPointInfo">
  <Version>Version1</Version>
  <RequiresSignIn>False</RequiresSignIn>
</EsriMapsInfo>
</file>

<file path=customXml/item66.xml><?xml version="1.0" encoding="utf-8"?>
<EsriMapsInfo xmlns="ESRI.ArcGIS.Mapping.OfficeIntegration.PowerPointInfo">
  <Version>Version1</Version>
  <RequiresSignIn>False</RequiresSignIn>
</EsriMapsInfo>
</file>

<file path=customXml/item67.xml><?xml version="1.0" encoding="utf-8"?>
<EsriMapsInfo xmlns="ESRI.ArcGIS.Mapping.OfficeIntegration.PowerPointInfo">
  <Version>Version1</Version>
  <RequiresSignIn>False</RequiresSignIn>
</EsriMapsInfo>
</file>

<file path=customXml/item68.xml><?xml version="1.0" encoding="utf-8"?>
<EsriMapsInfo xmlns="ESRI.ArcGIS.Mapping.OfficeIntegration.PowerPointInfo">
  <Version>Version1</Version>
  <RequiresSignIn>False</RequiresSignIn>
</EsriMapsInfo>
</file>

<file path=customXml/item69.xml><?xml version="1.0" encoding="utf-8"?>
<EsriMapsInfo xmlns="ESRI.ArcGIS.Mapping.OfficeIntegration.PowerPointInfo">
  <Version>Version1</Version>
  <RequiresSignIn>False</RequiresSignIn>
</EsriMapsInfo>
</file>

<file path=customXml/item7.xml><?xml version="1.0" encoding="utf-8"?>
<EsriMapsInfo xmlns="ESRI.ArcGIS.Mapping.OfficeIntegration.PowerPointInfo">
  <Version>Version1</Version>
  <RequiresSignIn>False</RequiresSignIn>
</EsriMapsInfo>
</file>

<file path=customXml/item70.xml><?xml version="1.0" encoding="utf-8"?>
<EsriMapsInfo xmlns="ESRI.ArcGIS.Mapping.OfficeIntegration.PowerPointInfo">
  <Version>Version1</Version>
  <RequiresSignIn>False</RequiresSignIn>
</EsriMapsInfo>
</file>

<file path=customXml/item71.xml><?xml version="1.0" encoding="utf-8"?>
<EsriMapsInfo xmlns="ESRI.ArcGIS.Mapping.OfficeIntegration.PowerPointInfo">
  <Version>Version1</Version>
  <RequiresSignIn>False</RequiresSignIn>
</EsriMapsInfo>
</file>

<file path=customXml/item72.xml><?xml version="1.0" encoding="utf-8"?>
<EsriMapsInfo xmlns="ESRI.ArcGIS.Mapping.OfficeIntegration.PowerPointInfo">
  <Version>Version1</Version>
  <RequiresSignIn>False</RequiresSignIn>
</EsriMapsInfo>
</file>

<file path=customXml/item73.xml><?xml version="1.0" encoding="utf-8"?>
<EsriMapsInfo xmlns="ESRI.ArcGIS.Mapping.OfficeIntegration.PowerPointInfo">
  <Version>Version1</Version>
  <RequiresSignIn>False</RequiresSignIn>
</EsriMapsInfo>
</file>

<file path=customXml/item74.xml><?xml version="1.0" encoding="utf-8"?>
<EsriMapsInfo xmlns="ESRI.ArcGIS.Mapping.OfficeIntegration.PowerPointInfo">
  <Version>Version1</Version>
  <RequiresSignIn>False</RequiresSignIn>
</EsriMapsInfo>
</file>

<file path=customXml/item75.xml><?xml version="1.0" encoding="utf-8"?>
<EsriMapsInfo xmlns="ESRI.ArcGIS.Mapping.OfficeIntegration.PowerPointInfo">
  <Version>Version1</Version>
  <RequiresSignIn>False</RequiresSignIn>
</EsriMapsInfo>
</file>

<file path=customXml/item76.xml><?xml version="1.0" encoding="utf-8"?>
<EsriMapsInfo xmlns="ESRI.ArcGIS.Mapping.OfficeIntegration.PowerPointInfo">
  <Version>Version1</Version>
  <RequiresSignIn>False</RequiresSignIn>
</EsriMapsInfo>
</file>

<file path=customXml/item77.xml><?xml version="1.0" encoding="utf-8"?>
<EsriMapsInfo xmlns="ESRI.ArcGIS.Mapping.OfficeIntegration.PowerPointInfo">
  <Version>Version1</Version>
  <RequiresSignIn>False</RequiresSignIn>
</EsriMapsInfo>
</file>

<file path=customXml/item78.xml><?xml version="1.0" encoding="utf-8"?>
<EsriMapsInfo xmlns="ESRI.ArcGIS.Mapping.OfficeIntegration.PowerPointInfo">
  <Version>Version1</Version>
  <RequiresSignIn>False</RequiresSignIn>
</EsriMapsInfo>
</file>

<file path=customXml/item79.xml><?xml version="1.0" encoding="utf-8"?>
<EsriMapsInfo xmlns="ESRI.ArcGIS.Mapping.OfficeIntegration.PowerPointInfo">
  <Version>Version1</Version>
  <RequiresSignIn>False</RequiresSignIn>
</EsriMapsInfo>
</file>

<file path=customXml/item8.xml><?xml version="1.0" encoding="utf-8"?>
<EsriMapsInfo xmlns="ESRI.ArcGIS.Mapping.OfficeIntegration.PowerPointInfo">
  <Version>Version1</Version>
  <RequiresSignIn>False</RequiresSignIn>
</EsriMapsInfo>
</file>

<file path=customXml/item80.xml><?xml version="1.0" encoding="utf-8"?>
<EsriMapsInfo xmlns="ESRI.ArcGIS.Mapping.OfficeIntegration.PowerPointInfo">
  <Version>Version1</Version>
  <RequiresSignIn>False</RequiresSignIn>
</EsriMapsInfo>
</file>

<file path=customXml/item81.xml><?xml version="1.0" encoding="utf-8"?>
<EsriMapsInfo xmlns="ESRI.ArcGIS.Mapping.OfficeIntegration.PowerPointInfo">
  <Version>Version1</Version>
  <RequiresSignIn>False</RequiresSignIn>
</EsriMapsInfo>
</file>

<file path=customXml/item82.xml><?xml version="1.0" encoding="utf-8"?>
<EsriMapsInfo xmlns="ESRI.ArcGIS.Mapping.OfficeIntegration.PowerPointInfo">
  <Version>Version1</Version>
  <RequiresSignIn>False</RequiresSignIn>
</EsriMapsInfo>
</file>

<file path=customXml/item83.xml><?xml version="1.0" encoding="utf-8"?>
<EsriMapsInfo xmlns="ESRI.ArcGIS.Mapping.OfficeIntegration.PowerPointInfo">
  <Version>Version1</Version>
  <RequiresSignIn>False</RequiresSignIn>
</EsriMapsInfo>
</file>

<file path=customXml/item84.xml><?xml version="1.0" encoding="utf-8"?>
<EsriMapsInfo xmlns="ESRI.ArcGIS.Mapping.OfficeIntegration.PowerPointInfo">
  <Version>Version1</Version>
  <RequiresSignIn>False</RequiresSignIn>
</EsriMapsInfo>
</file>

<file path=customXml/item85.xml><?xml version="1.0" encoding="utf-8"?>
<EsriMapsInfo xmlns="ESRI.ArcGIS.Mapping.OfficeIntegration.PowerPointInfo">
  <Version>Version1</Version>
  <RequiresSignIn>False</RequiresSignIn>
</EsriMapsInfo>
</file>

<file path=customXml/item86.xml><?xml version="1.0" encoding="utf-8"?>
<EsriMapsInfo xmlns="ESRI.ArcGIS.Mapping.OfficeIntegration.PowerPointInfo">
  <Version>Version1</Version>
  <RequiresSignIn>False</RequiresSignIn>
</EsriMapsInfo>
</file>

<file path=customXml/item87.xml><?xml version="1.0" encoding="utf-8"?>
<EsriMapsInfo xmlns="ESRI.ArcGIS.Mapping.OfficeIntegration.PowerPointInfo">
  <Version>Version1</Version>
  <RequiresSignIn>False</RequiresSignIn>
</EsriMapsInfo>
</file>

<file path=customXml/item88.xml><?xml version="1.0" encoding="utf-8"?>
<EsriMapsInfo xmlns="ESRI.ArcGIS.Mapping.OfficeIntegration.PowerPointInfo">
  <Version>Version1</Version>
  <RequiresSignIn>False</RequiresSignIn>
</EsriMapsInfo>
</file>

<file path=customXml/item89.xml><?xml version="1.0" encoding="utf-8"?>
<EsriMapsInfo xmlns="ESRI.ArcGIS.Mapping.OfficeIntegration.PowerPointInfo">
  <Version>Version1</Version>
  <RequiresSignIn>False</RequiresSignIn>
</EsriMapsInfo>
</file>

<file path=customXml/item9.xml><?xml version="1.0" encoding="utf-8"?>
<EsriMapsInfo xmlns="ESRI.ArcGIS.Mapping.OfficeIntegration.PowerPointInfo">
  <Version>Version1</Version>
  <RequiresSignIn>False</RequiresSignIn>
</EsriMapsInfo>
</file>

<file path=customXml/item90.xml><?xml version="1.0" encoding="utf-8"?>
<EsriMapsInfo xmlns="ESRI.ArcGIS.Mapping.OfficeIntegration.PowerPointInfo">
  <Version>Version1</Version>
  <RequiresSignIn>False</RequiresSignIn>
</EsriMapsInfo>
</file>

<file path=customXml/item91.xml><?xml version="1.0" encoding="utf-8"?>
<?mso-contentType ?>
<FormTemplates xmlns="http://schemas.microsoft.com/sharepoint/v3/contenttype/forms">
  <Display>DocumentLibraryForm</Display>
  <Edit>DocumentLibraryForm</Edit>
  <New>DocumentLibraryForm</New>
</FormTemplates>
</file>

<file path=customXml/item92.xml><?xml version="1.0" encoding="utf-8"?>
<EsriMapsInfo xmlns="ESRI.ArcGIS.Mapping.OfficeIntegration.PowerPointInfo">
  <Version>Version1</Version>
  <RequiresSignIn>False</RequiresSignIn>
</EsriMapsInfo>
</file>

<file path=customXml/item93.xml><?xml version="1.0" encoding="utf-8"?>
<EsriMapsInfo xmlns="ESRI.ArcGIS.Mapping.OfficeIntegration.PowerPointInfo">
  <Version>Version1</Version>
  <RequiresSignIn>False</RequiresSignIn>
</EsriMapsInfo>
</file>

<file path=customXml/item94.xml><?xml version="1.0" encoding="utf-8"?>
<EsriMapsInfo xmlns="ESRI.ArcGIS.Mapping.OfficeIntegration.PowerPointInfo">
  <Version>Version1</Version>
  <RequiresSignIn>False</RequiresSignIn>
</EsriMapsInfo>
</file>

<file path=customXml/item95.xml><?xml version="1.0" encoding="utf-8"?>
<EsriMapsInfo xmlns="ESRI.ArcGIS.Mapping.OfficeIntegration.PowerPointInfo">
  <Version>Version1</Version>
  <RequiresSignIn>False</RequiresSignIn>
</EsriMapsInfo>
</file>

<file path=customXml/item96.xml><?xml version="1.0" encoding="utf-8"?>
<EsriMapsInfo xmlns="ESRI.ArcGIS.Mapping.OfficeIntegration.PowerPointInfo">
  <Version>Version1</Version>
  <RequiresSignIn>False</RequiresSignIn>
</EsriMapsInfo>
</file>

<file path=customXml/item97.xml><?xml version="1.0" encoding="utf-8"?>
<EsriMapsInfo xmlns="ESRI.ArcGIS.Mapping.OfficeIntegration.PowerPointInfo">
  <Version>Version1</Version>
  <RequiresSignIn>False</RequiresSignIn>
</EsriMapsInfo>
</file>

<file path=customXml/item98.xml><?xml version="1.0" encoding="utf-8"?>
<EsriMapsInfo xmlns="ESRI.ArcGIS.Mapping.OfficeIntegration.PowerPointInfo">
  <Version>Version1</Version>
  <RequiresSignIn>False</RequiresSignIn>
</EsriMapsInfo>
</file>

<file path=customXml/item99.xml><?xml version="1.0" encoding="utf-8"?>
<EsriMapsInfo xmlns="ESRI.ArcGIS.Mapping.OfficeIntegration.PowerPointInfo">
  <Version>Version1</Version>
  <RequiresSignIn>False</RequiresSignIn>
</EsriMapsInfo>
</file>

<file path=customXml/itemProps1.xml><?xml version="1.0" encoding="utf-8"?>
<ds:datastoreItem xmlns:ds="http://schemas.openxmlformats.org/officeDocument/2006/customXml" ds:itemID="{5BC6F1AF-0800-4CA5-82A5-1A5CFEC9DA55}">
  <ds:schemaRefs>
    <ds:schemaRef ds:uri="ESRI.ArcGIS.Mapping.OfficeIntegration.PowerPointInfo"/>
  </ds:schemaRefs>
</ds:datastoreItem>
</file>

<file path=customXml/itemProps10.xml><?xml version="1.0" encoding="utf-8"?>
<ds:datastoreItem xmlns:ds="http://schemas.openxmlformats.org/officeDocument/2006/customXml" ds:itemID="{17D1C805-6DCA-438D-A573-3FF0CF1C5224}">
  <ds:schemaRefs>
    <ds:schemaRef ds:uri="ESRI.ArcGIS.Mapping.OfficeIntegration.PowerPointInfo"/>
  </ds:schemaRefs>
</ds:datastoreItem>
</file>

<file path=customXml/itemProps100.xml><?xml version="1.0" encoding="utf-8"?>
<ds:datastoreItem xmlns:ds="http://schemas.openxmlformats.org/officeDocument/2006/customXml" ds:itemID="{E1A240FC-94FB-482A-AFCF-6C5B4028A30D}">
  <ds:schemaRefs>
    <ds:schemaRef ds:uri="ESRI.ArcGIS.Mapping.OfficeIntegration.PowerPointInfo"/>
  </ds:schemaRefs>
</ds:datastoreItem>
</file>

<file path=customXml/itemProps101.xml><?xml version="1.0" encoding="utf-8"?>
<ds:datastoreItem xmlns:ds="http://schemas.openxmlformats.org/officeDocument/2006/customXml" ds:itemID="{9FE00347-C5FC-4D37-A1A6-D7AF19551004}">
  <ds:schemaRefs>
    <ds:schemaRef ds:uri="ESRI.ArcGIS.Mapping.OfficeIntegration.PowerPointInfo"/>
  </ds:schemaRefs>
</ds:datastoreItem>
</file>

<file path=customXml/itemProps102.xml><?xml version="1.0" encoding="utf-8"?>
<ds:datastoreItem xmlns:ds="http://schemas.openxmlformats.org/officeDocument/2006/customXml" ds:itemID="{F93E0787-80F1-47B4-9CA3-3867E6BA6ED2}">
  <ds:schemaRefs>
    <ds:schemaRef ds:uri="ESRI.ArcGIS.Mapping.OfficeIntegration.PowerPointInfo"/>
  </ds:schemaRefs>
</ds:datastoreItem>
</file>

<file path=customXml/itemProps103.xml><?xml version="1.0" encoding="utf-8"?>
<ds:datastoreItem xmlns:ds="http://schemas.openxmlformats.org/officeDocument/2006/customXml" ds:itemID="{6E933AA4-1AF0-4F44-9E02-9BA4122A7BF1}">
  <ds:schemaRefs>
    <ds:schemaRef ds:uri="ESRI.ArcGIS.Mapping.OfficeIntegration.PowerPointInfo"/>
  </ds:schemaRefs>
</ds:datastoreItem>
</file>

<file path=customXml/itemProps104.xml><?xml version="1.0" encoding="utf-8"?>
<ds:datastoreItem xmlns:ds="http://schemas.openxmlformats.org/officeDocument/2006/customXml" ds:itemID="{EC79C2FA-4602-4947-93FE-0DF17BCB5337}">
  <ds:schemaRefs>
    <ds:schemaRef ds:uri="ESRI.ArcGIS.Mapping.OfficeIntegration.PowerPointInfo"/>
  </ds:schemaRefs>
</ds:datastoreItem>
</file>

<file path=customXml/itemProps105.xml><?xml version="1.0" encoding="utf-8"?>
<ds:datastoreItem xmlns:ds="http://schemas.openxmlformats.org/officeDocument/2006/customXml" ds:itemID="{209DCEF0-F833-4A9E-9263-2406DD6A785A}">
  <ds:schemaRefs>
    <ds:schemaRef ds:uri="ESRI.ArcGIS.Mapping.OfficeIntegration.PowerPointInfo"/>
  </ds:schemaRefs>
</ds:datastoreItem>
</file>

<file path=customXml/itemProps106.xml><?xml version="1.0" encoding="utf-8"?>
<ds:datastoreItem xmlns:ds="http://schemas.openxmlformats.org/officeDocument/2006/customXml" ds:itemID="{9F4D2AD3-ED25-49D1-B63B-F0B52F5F4DBC}">
  <ds:schemaRefs>
    <ds:schemaRef ds:uri="ESRI.ArcGIS.Mapping.OfficeIntegration.PowerPointInfo"/>
  </ds:schemaRefs>
</ds:datastoreItem>
</file>

<file path=customXml/itemProps107.xml><?xml version="1.0" encoding="utf-8"?>
<ds:datastoreItem xmlns:ds="http://schemas.openxmlformats.org/officeDocument/2006/customXml" ds:itemID="{8DBC9755-ABA9-47F3-BEA8-8EF812FA3DEC}">
  <ds:schemaRefs>
    <ds:schemaRef ds:uri="ESRI.ArcGIS.Mapping.OfficeIntegration.PowerPointInfo"/>
  </ds:schemaRefs>
</ds:datastoreItem>
</file>

<file path=customXml/itemProps108.xml><?xml version="1.0" encoding="utf-8"?>
<ds:datastoreItem xmlns:ds="http://schemas.openxmlformats.org/officeDocument/2006/customXml" ds:itemID="{F7D737DD-934E-4126-AD9B-C2FCB6284F86}">
  <ds:schemaRefs>
    <ds:schemaRef ds:uri="ESRI.ArcGIS.Mapping.OfficeIntegration.PowerPointInfo"/>
  </ds:schemaRefs>
</ds:datastoreItem>
</file>

<file path=customXml/itemProps109.xml><?xml version="1.0" encoding="utf-8"?>
<ds:datastoreItem xmlns:ds="http://schemas.openxmlformats.org/officeDocument/2006/customXml" ds:itemID="{53A76EF1-E009-488F-AF17-50FBE82DDC68}">
  <ds:schemaRefs>
    <ds:schemaRef ds:uri="ESRI.ArcGIS.Mapping.OfficeIntegration.PowerPointInfo"/>
  </ds:schemaRefs>
</ds:datastoreItem>
</file>

<file path=customXml/itemProps11.xml><?xml version="1.0" encoding="utf-8"?>
<ds:datastoreItem xmlns:ds="http://schemas.openxmlformats.org/officeDocument/2006/customXml" ds:itemID="{359FA108-6C97-4B12-B7DE-CBE72DDDFA7C}">
  <ds:schemaRefs>
    <ds:schemaRef ds:uri="ESRI.ArcGIS.Mapping.OfficeIntegration.PowerPointInfo"/>
  </ds:schemaRefs>
</ds:datastoreItem>
</file>

<file path=customXml/itemProps110.xml><?xml version="1.0" encoding="utf-8"?>
<ds:datastoreItem xmlns:ds="http://schemas.openxmlformats.org/officeDocument/2006/customXml" ds:itemID="{CAE63604-A698-478E-A70D-1EF0F45F27DE}">
  <ds:schemaRefs>
    <ds:schemaRef ds:uri="ESRI.ArcGIS.Mapping.OfficeIntegration.PowerPointInfo"/>
  </ds:schemaRefs>
</ds:datastoreItem>
</file>

<file path=customXml/itemProps111.xml><?xml version="1.0" encoding="utf-8"?>
<ds:datastoreItem xmlns:ds="http://schemas.openxmlformats.org/officeDocument/2006/customXml" ds:itemID="{44284E3E-3A43-4FCB-945C-D030B445C325}">
  <ds:schemaRefs>
    <ds:schemaRef ds:uri="ESRI.ArcGIS.Mapping.OfficeIntegration.PowerPointInfo"/>
  </ds:schemaRefs>
</ds:datastoreItem>
</file>

<file path=customXml/itemProps112.xml><?xml version="1.0" encoding="utf-8"?>
<ds:datastoreItem xmlns:ds="http://schemas.openxmlformats.org/officeDocument/2006/customXml" ds:itemID="{D4BF7D4F-A50E-4F12-98CB-835C107F0A81}">
  <ds:schemaRefs>
    <ds:schemaRef ds:uri="ESRI.ArcGIS.Mapping.OfficeIntegration.PowerPointInfo"/>
  </ds:schemaRefs>
</ds:datastoreItem>
</file>

<file path=customXml/itemProps113.xml><?xml version="1.0" encoding="utf-8"?>
<ds:datastoreItem xmlns:ds="http://schemas.openxmlformats.org/officeDocument/2006/customXml" ds:itemID="{5CEAB7B6-2C3D-478A-AA99-CC7392352C7A}">
  <ds:schemaRefs>
    <ds:schemaRef ds:uri="ESRI.ArcGIS.Mapping.OfficeIntegration.PowerPointInfo"/>
  </ds:schemaRefs>
</ds:datastoreItem>
</file>

<file path=customXml/itemProps114.xml><?xml version="1.0" encoding="utf-8"?>
<ds:datastoreItem xmlns:ds="http://schemas.openxmlformats.org/officeDocument/2006/customXml" ds:itemID="{FD84C484-BC35-49B7-A320-98F8723D0849}">
  <ds:schemaRefs>
    <ds:schemaRef ds:uri="ESRI.ArcGIS.Mapping.OfficeIntegration.PowerPointInfo"/>
  </ds:schemaRefs>
</ds:datastoreItem>
</file>

<file path=customXml/itemProps115.xml><?xml version="1.0" encoding="utf-8"?>
<ds:datastoreItem xmlns:ds="http://schemas.openxmlformats.org/officeDocument/2006/customXml" ds:itemID="{B83C1830-CCFC-4EA5-AC14-BD9597A97925}">
  <ds:schemaRefs>
    <ds:schemaRef ds:uri="ESRI.ArcGIS.Mapping.OfficeIntegration.PowerPointInfo"/>
  </ds:schemaRefs>
</ds:datastoreItem>
</file>

<file path=customXml/itemProps116.xml><?xml version="1.0" encoding="utf-8"?>
<ds:datastoreItem xmlns:ds="http://schemas.openxmlformats.org/officeDocument/2006/customXml" ds:itemID="{9348254C-192E-44D9-AC00-8FA7D7D0ED2F}">
  <ds:schemaRefs>
    <ds:schemaRef ds:uri="ESRI.ArcGIS.Mapping.OfficeIntegration.PowerPointInfo"/>
  </ds:schemaRefs>
</ds:datastoreItem>
</file>

<file path=customXml/itemProps117.xml><?xml version="1.0" encoding="utf-8"?>
<ds:datastoreItem xmlns:ds="http://schemas.openxmlformats.org/officeDocument/2006/customXml" ds:itemID="{5885ABBD-30C2-47FF-8BAB-81266FD52B2B}">
  <ds:schemaRefs>
    <ds:schemaRef ds:uri="ESRI.ArcGIS.Mapping.OfficeIntegration.PowerPointInfo"/>
  </ds:schemaRefs>
</ds:datastoreItem>
</file>

<file path=customXml/itemProps118.xml><?xml version="1.0" encoding="utf-8"?>
<ds:datastoreItem xmlns:ds="http://schemas.openxmlformats.org/officeDocument/2006/customXml" ds:itemID="{8D28FDF2-F34D-4A2B-B9DF-07998BA58098}">
  <ds:schemaRefs>
    <ds:schemaRef ds:uri="ESRI.ArcGIS.Mapping.OfficeIntegration.PowerPointInfo"/>
  </ds:schemaRefs>
</ds:datastoreItem>
</file>

<file path=customXml/itemProps119.xml><?xml version="1.0" encoding="utf-8"?>
<ds:datastoreItem xmlns:ds="http://schemas.openxmlformats.org/officeDocument/2006/customXml" ds:itemID="{32A8086D-64F9-4C8C-8A57-6E59E4304980}">
  <ds:schemaRefs>
    <ds:schemaRef ds:uri="ESRI.ArcGIS.Mapping.OfficeIntegration.PowerPointInfo"/>
  </ds:schemaRefs>
</ds:datastoreItem>
</file>

<file path=customXml/itemProps12.xml><?xml version="1.0" encoding="utf-8"?>
<ds:datastoreItem xmlns:ds="http://schemas.openxmlformats.org/officeDocument/2006/customXml" ds:itemID="{33B4156E-4B37-491D-A864-383EA3A6B369}">
  <ds:schemaRefs>
    <ds:schemaRef ds:uri="ESRI.ArcGIS.Mapping.OfficeIntegration.PowerPointInfo"/>
  </ds:schemaRefs>
</ds:datastoreItem>
</file>

<file path=customXml/itemProps120.xml><?xml version="1.0" encoding="utf-8"?>
<ds:datastoreItem xmlns:ds="http://schemas.openxmlformats.org/officeDocument/2006/customXml" ds:itemID="{D613E916-1B1C-40FB-BBE5-16D3ED7A6D8F}">
  <ds:schemaRefs>
    <ds:schemaRef ds:uri="ESRI.ArcGIS.Mapping.OfficeIntegration.PowerPointInfo"/>
  </ds:schemaRefs>
</ds:datastoreItem>
</file>

<file path=customXml/itemProps121.xml><?xml version="1.0" encoding="utf-8"?>
<ds:datastoreItem xmlns:ds="http://schemas.openxmlformats.org/officeDocument/2006/customXml" ds:itemID="{D441653E-47A0-485C-9037-AF1266C8AD72}">
  <ds:schemaRefs>
    <ds:schemaRef ds:uri="ESRI.ArcGIS.Mapping.OfficeIntegration.PowerPointInfo"/>
  </ds:schemaRefs>
</ds:datastoreItem>
</file>

<file path=customXml/itemProps122.xml><?xml version="1.0" encoding="utf-8"?>
<ds:datastoreItem xmlns:ds="http://schemas.openxmlformats.org/officeDocument/2006/customXml" ds:itemID="{A9ED8852-801A-4E64-9318-B19D726B1629}">
  <ds:schemaRefs>
    <ds:schemaRef ds:uri="ESRI.ArcGIS.Mapping.OfficeIntegration.PowerPointInfo"/>
  </ds:schemaRefs>
</ds:datastoreItem>
</file>

<file path=customXml/itemProps13.xml><?xml version="1.0" encoding="utf-8"?>
<ds:datastoreItem xmlns:ds="http://schemas.openxmlformats.org/officeDocument/2006/customXml" ds:itemID="{626BAD6D-1746-419F-9218-01ADA002EEB8}">
  <ds:schemaRefs>
    <ds:schemaRef ds:uri="ESRI.ArcGIS.Mapping.OfficeIntegration.PowerPointInfo"/>
  </ds:schemaRefs>
</ds:datastoreItem>
</file>

<file path=customXml/itemProps14.xml><?xml version="1.0" encoding="utf-8"?>
<ds:datastoreItem xmlns:ds="http://schemas.openxmlformats.org/officeDocument/2006/customXml" ds:itemID="{2365EAEC-16C6-4884-BDDB-0A2305DB64BF}">
  <ds:schemaRefs>
    <ds:schemaRef ds:uri="ESRI.ArcGIS.Mapping.OfficeIntegration.PowerPointInfo"/>
  </ds:schemaRefs>
</ds:datastoreItem>
</file>

<file path=customXml/itemProps15.xml><?xml version="1.0" encoding="utf-8"?>
<ds:datastoreItem xmlns:ds="http://schemas.openxmlformats.org/officeDocument/2006/customXml" ds:itemID="{30F1BAA5-311F-4E68-B6F2-5D90662FCD2F}">
  <ds:schemaRefs>
    <ds:schemaRef ds:uri="ESRI.ArcGIS.Mapping.OfficeIntegration.PowerPointInfo"/>
  </ds:schemaRefs>
</ds:datastoreItem>
</file>

<file path=customXml/itemProps16.xml><?xml version="1.0" encoding="utf-8"?>
<ds:datastoreItem xmlns:ds="http://schemas.openxmlformats.org/officeDocument/2006/customXml" ds:itemID="{ABB9AEC8-6440-48EE-A183-FB49C73CE3C2}">
  <ds:schemaRefs>
    <ds:schemaRef ds:uri="ESRI.ArcGIS.Mapping.OfficeIntegration.PowerPointInfo"/>
  </ds:schemaRefs>
</ds:datastoreItem>
</file>

<file path=customXml/itemProps17.xml><?xml version="1.0" encoding="utf-8"?>
<ds:datastoreItem xmlns:ds="http://schemas.openxmlformats.org/officeDocument/2006/customXml" ds:itemID="{E814A6E0-D66B-4C0C-AB2C-ED2C45C327F1}">
  <ds:schemaRefs>
    <ds:schemaRef ds:uri="ESRI.ArcGIS.Mapping.OfficeIntegration.PowerPointInfo"/>
  </ds:schemaRefs>
</ds:datastoreItem>
</file>

<file path=customXml/itemProps18.xml><?xml version="1.0" encoding="utf-8"?>
<ds:datastoreItem xmlns:ds="http://schemas.openxmlformats.org/officeDocument/2006/customXml" ds:itemID="{A393DE41-572F-478D-A641-B4E66541DAE6}">
  <ds:schemaRefs>
    <ds:schemaRef ds:uri="ESRI.ArcGIS.Mapping.OfficeIntegration.PowerPointInfo"/>
  </ds:schemaRefs>
</ds:datastoreItem>
</file>

<file path=customXml/itemProps19.xml><?xml version="1.0" encoding="utf-8"?>
<ds:datastoreItem xmlns:ds="http://schemas.openxmlformats.org/officeDocument/2006/customXml" ds:itemID="{A6D89794-E638-4033-ADE3-212597822268}">
  <ds:schemaRefs>
    <ds:schemaRef ds:uri="ESRI.ArcGIS.Mapping.OfficeIntegration.PowerPointInfo"/>
  </ds:schemaRefs>
</ds:datastoreItem>
</file>

<file path=customXml/itemProps2.xml><?xml version="1.0" encoding="utf-8"?>
<ds:datastoreItem xmlns:ds="http://schemas.openxmlformats.org/officeDocument/2006/customXml" ds:itemID="{721300A2-6D86-48FD-B517-B90171A8950B}">
  <ds:schemaRefs>
    <ds:schemaRef ds:uri="ESRI.ArcGIS.Mapping.OfficeIntegration.PowerPointInfo"/>
  </ds:schemaRefs>
</ds:datastoreItem>
</file>

<file path=customXml/itemProps20.xml><?xml version="1.0" encoding="utf-8"?>
<ds:datastoreItem xmlns:ds="http://schemas.openxmlformats.org/officeDocument/2006/customXml" ds:itemID="{C1546443-75A2-4912-A840-A89569E828BF}">
  <ds:schemaRefs>
    <ds:schemaRef ds:uri="ESRI.ArcGIS.Mapping.OfficeIntegration.PowerPointInfo"/>
  </ds:schemaRefs>
</ds:datastoreItem>
</file>

<file path=customXml/itemProps21.xml><?xml version="1.0" encoding="utf-8"?>
<ds:datastoreItem xmlns:ds="http://schemas.openxmlformats.org/officeDocument/2006/customXml" ds:itemID="{6A030F45-C7E6-4C8B-B6A6-3DE7C6B30B28}">
  <ds:schemaRefs>
    <ds:schemaRef ds:uri="ESRI.ArcGIS.Mapping.OfficeIntegration.PowerPointInfo"/>
  </ds:schemaRefs>
</ds:datastoreItem>
</file>

<file path=customXml/itemProps22.xml><?xml version="1.0" encoding="utf-8"?>
<ds:datastoreItem xmlns:ds="http://schemas.openxmlformats.org/officeDocument/2006/customXml" ds:itemID="{DABD3BCD-D356-4DA2-8AB0-72A84C946BF8}">
  <ds:schemaRefs>
    <ds:schemaRef ds:uri="ESRI.ArcGIS.Mapping.OfficeIntegration.PowerPointInfo"/>
  </ds:schemaRefs>
</ds:datastoreItem>
</file>

<file path=customXml/itemProps23.xml><?xml version="1.0" encoding="utf-8"?>
<ds:datastoreItem xmlns:ds="http://schemas.openxmlformats.org/officeDocument/2006/customXml" ds:itemID="{01FB2FE6-2738-48EB-BDEF-11F89810C0EE}">
  <ds:schemaRefs>
    <ds:schemaRef ds:uri="ESRI.ArcGIS.Mapping.OfficeIntegration.PowerPointInfo"/>
  </ds:schemaRefs>
</ds:datastoreItem>
</file>

<file path=customXml/itemProps24.xml><?xml version="1.0" encoding="utf-8"?>
<ds:datastoreItem xmlns:ds="http://schemas.openxmlformats.org/officeDocument/2006/customXml" ds:itemID="{F7A7244C-7679-47B8-81FE-AF0793C25726}">
  <ds:schemaRefs>
    <ds:schemaRef ds:uri="ESRI.ArcGIS.Mapping.OfficeIntegration.PowerPointInfo"/>
  </ds:schemaRefs>
</ds:datastoreItem>
</file>

<file path=customXml/itemProps25.xml><?xml version="1.0" encoding="utf-8"?>
<ds:datastoreItem xmlns:ds="http://schemas.openxmlformats.org/officeDocument/2006/customXml" ds:itemID="{7B3ADD7D-C22F-42E3-B3BB-847F64193518}">
  <ds:schemaRefs>
    <ds:schemaRef ds:uri="ESRI.ArcGIS.Mapping.OfficeIntegration.PowerPointInfo"/>
  </ds:schemaRefs>
</ds:datastoreItem>
</file>

<file path=customXml/itemProps26.xml><?xml version="1.0" encoding="utf-8"?>
<ds:datastoreItem xmlns:ds="http://schemas.openxmlformats.org/officeDocument/2006/customXml" ds:itemID="{E1C1169D-5520-4F0B-AF5A-A690ADE1BDCC}">
  <ds:schemaRefs>
    <ds:schemaRef ds:uri="ESRI.ArcGIS.Mapping.OfficeIntegration.PowerPointInfo"/>
  </ds:schemaRefs>
</ds:datastoreItem>
</file>

<file path=customXml/itemProps27.xml><?xml version="1.0" encoding="utf-8"?>
<ds:datastoreItem xmlns:ds="http://schemas.openxmlformats.org/officeDocument/2006/customXml" ds:itemID="{119B8902-55AF-4102-83C5-465634695BCB}">
  <ds:schemaRefs>
    <ds:schemaRef ds:uri="ESRI.ArcGIS.Mapping.OfficeIntegration.PowerPointInfo"/>
  </ds:schemaRefs>
</ds:datastoreItem>
</file>

<file path=customXml/itemProps28.xml><?xml version="1.0" encoding="utf-8"?>
<ds:datastoreItem xmlns:ds="http://schemas.openxmlformats.org/officeDocument/2006/customXml" ds:itemID="{600EEE5A-AA1B-449C-B514-03B25143AC2F}">
  <ds:schemaRefs>
    <ds:schemaRef ds:uri="ESRI.ArcGIS.Mapping.OfficeIntegration.PowerPointInfo"/>
  </ds:schemaRefs>
</ds:datastoreItem>
</file>

<file path=customXml/itemProps29.xml><?xml version="1.0" encoding="utf-8"?>
<ds:datastoreItem xmlns:ds="http://schemas.openxmlformats.org/officeDocument/2006/customXml" ds:itemID="{7AD2D4EE-63CE-415A-8597-B37F13436028}">
  <ds:schemaRefs>
    <ds:schemaRef ds:uri="ESRI.ArcGIS.Mapping.OfficeIntegration.PowerPointInfo"/>
  </ds:schemaRefs>
</ds:datastoreItem>
</file>

<file path=customXml/itemProps3.xml><?xml version="1.0" encoding="utf-8"?>
<ds:datastoreItem xmlns:ds="http://schemas.openxmlformats.org/officeDocument/2006/customXml" ds:itemID="{0D7CEC7C-2357-453E-9352-CBAC1077D6E7}">
  <ds:schemaRefs>
    <ds:schemaRef ds:uri="ESRI.ArcGIS.Mapping.OfficeIntegration.PowerPointInfo"/>
  </ds:schemaRefs>
</ds:datastoreItem>
</file>

<file path=customXml/itemProps30.xml><?xml version="1.0" encoding="utf-8"?>
<ds:datastoreItem xmlns:ds="http://schemas.openxmlformats.org/officeDocument/2006/customXml" ds:itemID="{AD49F52C-DD3D-4D61-89D6-803B4C4F5262}">
  <ds:schemaRefs>
    <ds:schemaRef ds:uri="ESRI.ArcGIS.Mapping.OfficeIntegration.PowerPointInfo"/>
  </ds:schemaRefs>
</ds:datastoreItem>
</file>

<file path=customXml/itemProps31.xml><?xml version="1.0" encoding="utf-8"?>
<ds:datastoreItem xmlns:ds="http://schemas.openxmlformats.org/officeDocument/2006/customXml" ds:itemID="{77AC1F18-47FF-4F33-A031-5E33538F4B25}">
  <ds:schemaRefs>
    <ds:schemaRef ds:uri="ESRI.ArcGIS.Mapping.OfficeIntegration.PowerPointInfo"/>
  </ds:schemaRefs>
</ds:datastoreItem>
</file>

<file path=customXml/itemProps32.xml><?xml version="1.0" encoding="utf-8"?>
<ds:datastoreItem xmlns:ds="http://schemas.openxmlformats.org/officeDocument/2006/customXml" ds:itemID="{CF82959F-90E3-4566-BFDC-3BB3E3DA345F}">
  <ds:schemaRefs>
    <ds:schemaRef ds:uri="ESRI.ArcGIS.Mapping.OfficeIntegration.PowerPointInfo"/>
  </ds:schemaRefs>
</ds:datastoreItem>
</file>

<file path=customXml/itemProps33.xml><?xml version="1.0" encoding="utf-8"?>
<ds:datastoreItem xmlns:ds="http://schemas.openxmlformats.org/officeDocument/2006/customXml" ds:itemID="{E7B64A89-9A92-4457-B984-19B578D52CCD}">
  <ds:schemaRefs>
    <ds:schemaRef ds:uri="ESRI.ArcGIS.Mapping.OfficeIntegration.PowerPointInfo"/>
  </ds:schemaRefs>
</ds:datastoreItem>
</file>

<file path=customXml/itemProps34.xml><?xml version="1.0" encoding="utf-8"?>
<ds:datastoreItem xmlns:ds="http://schemas.openxmlformats.org/officeDocument/2006/customXml" ds:itemID="{B90818A3-B128-4E23-AF5A-D8324AD55B72}">
  <ds:schemaRefs>
    <ds:schemaRef ds:uri="ESRI.ArcGIS.Mapping.OfficeIntegration.PowerPointInfo"/>
  </ds:schemaRefs>
</ds:datastoreItem>
</file>

<file path=customXml/itemProps35.xml><?xml version="1.0" encoding="utf-8"?>
<ds:datastoreItem xmlns:ds="http://schemas.openxmlformats.org/officeDocument/2006/customXml" ds:itemID="{5AADDA56-ED5E-4886-BD66-9D2225490DC0}">
  <ds:schemaRefs>
    <ds:schemaRef ds:uri="ESRI.ArcGIS.Mapping.OfficeIntegration.PowerPointInfo"/>
  </ds:schemaRefs>
</ds:datastoreItem>
</file>

<file path=customXml/itemProps36.xml><?xml version="1.0" encoding="utf-8"?>
<ds:datastoreItem xmlns:ds="http://schemas.openxmlformats.org/officeDocument/2006/customXml" ds:itemID="{1285C01E-15C1-49CD-997C-93BE7AA8412C}">
  <ds:schemaRefs>
    <ds:schemaRef ds:uri="ESRI.ArcGIS.Mapping.OfficeIntegration.PowerPointInfo"/>
  </ds:schemaRefs>
</ds:datastoreItem>
</file>

<file path=customXml/itemProps37.xml><?xml version="1.0" encoding="utf-8"?>
<ds:datastoreItem xmlns:ds="http://schemas.openxmlformats.org/officeDocument/2006/customXml" ds:itemID="{E444E6CF-89D9-4A8D-BC22-326BFADBA502}">
  <ds:schemaRefs>
    <ds:schemaRef ds:uri="ESRI.ArcGIS.Mapping.OfficeIntegration.PowerPointInfo"/>
  </ds:schemaRefs>
</ds:datastoreItem>
</file>

<file path=customXml/itemProps38.xml><?xml version="1.0" encoding="utf-8"?>
<ds:datastoreItem xmlns:ds="http://schemas.openxmlformats.org/officeDocument/2006/customXml" ds:itemID="{E2F619AF-33BD-4711-B54C-9B63E0073D95}"/>
</file>

<file path=customXml/itemProps39.xml><?xml version="1.0" encoding="utf-8"?>
<ds:datastoreItem xmlns:ds="http://schemas.openxmlformats.org/officeDocument/2006/customXml" ds:itemID="{640391D9-5B84-4338-8502-5D7A2FA54DDA}">
  <ds:schemaRefs>
    <ds:schemaRef ds:uri="ESRI.ArcGIS.Mapping.OfficeIntegration.PowerPointInfo"/>
  </ds:schemaRefs>
</ds:datastoreItem>
</file>

<file path=customXml/itemProps4.xml><?xml version="1.0" encoding="utf-8"?>
<ds:datastoreItem xmlns:ds="http://schemas.openxmlformats.org/officeDocument/2006/customXml" ds:itemID="{270E63C4-A5A3-420F-8F53-BAC5D8BFBBC0}">
  <ds:schemaRefs>
    <ds:schemaRef ds:uri="ESRI.ArcGIS.Mapping.OfficeIntegration.PowerPointInfo"/>
  </ds:schemaRefs>
</ds:datastoreItem>
</file>

<file path=customXml/itemProps40.xml><?xml version="1.0" encoding="utf-8"?>
<ds:datastoreItem xmlns:ds="http://schemas.openxmlformats.org/officeDocument/2006/customXml" ds:itemID="{821C1CD2-3860-466B-81CC-C4148DE4555E}">
  <ds:schemaRefs>
    <ds:schemaRef ds:uri="ESRI.ArcGIS.Mapping.OfficeIntegration.PowerPointInfo"/>
  </ds:schemaRefs>
</ds:datastoreItem>
</file>

<file path=customXml/itemProps41.xml><?xml version="1.0" encoding="utf-8"?>
<ds:datastoreItem xmlns:ds="http://schemas.openxmlformats.org/officeDocument/2006/customXml" ds:itemID="{92E81500-55C2-472E-B707-067E5EBC3074}">
  <ds:schemaRefs>
    <ds:schemaRef ds:uri="ESRI.ArcGIS.Mapping.OfficeIntegration.PowerPointInfo"/>
  </ds:schemaRefs>
</ds:datastoreItem>
</file>

<file path=customXml/itemProps42.xml><?xml version="1.0" encoding="utf-8"?>
<ds:datastoreItem xmlns:ds="http://schemas.openxmlformats.org/officeDocument/2006/customXml" ds:itemID="{7045015D-17FC-47C3-8460-9CB3AD383DC8}">
  <ds:schemaRefs>
    <ds:schemaRef ds:uri="ESRI.ArcGIS.Mapping.OfficeIntegration.PowerPointInfo"/>
  </ds:schemaRefs>
</ds:datastoreItem>
</file>

<file path=customXml/itemProps43.xml><?xml version="1.0" encoding="utf-8"?>
<ds:datastoreItem xmlns:ds="http://schemas.openxmlformats.org/officeDocument/2006/customXml" ds:itemID="{0CDF8715-3600-4CCF-BF18-2D35BF064197}">
  <ds:schemaRefs>
    <ds:schemaRef ds:uri="ESRI.ArcGIS.Mapping.OfficeIntegration.PowerPointInfo"/>
  </ds:schemaRefs>
</ds:datastoreItem>
</file>

<file path=customXml/itemProps44.xml><?xml version="1.0" encoding="utf-8"?>
<ds:datastoreItem xmlns:ds="http://schemas.openxmlformats.org/officeDocument/2006/customXml" ds:itemID="{978B5897-0F96-4EB5-B473-90357458095F}">
  <ds:schemaRefs>
    <ds:schemaRef ds:uri="ESRI.ArcGIS.Mapping.OfficeIntegration.PowerPointInfo"/>
  </ds:schemaRefs>
</ds:datastoreItem>
</file>

<file path=customXml/itemProps45.xml><?xml version="1.0" encoding="utf-8"?>
<ds:datastoreItem xmlns:ds="http://schemas.openxmlformats.org/officeDocument/2006/customXml" ds:itemID="{10A04FC9-0052-459D-8EDC-EACCD53E4246}">
  <ds:schemaRefs>
    <ds:schemaRef ds:uri="ESRI.ArcGIS.Mapping.OfficeIntegration.PowerPointInfo"/>
  </ds:schemaRefs>
</ds:datastoreItem>
</file>

<file path=customXml/itemProps46.xml><?xml version="1.0" encoding="utf-8"?>
<ds:datastoreItem xmlns:ds="http://schemas.openxmlformats.org/officeDocument/2006/customXml" ds:itemID="{2379E0A8-5CA5-4EA2-BF39-EB13AAD44116}">
  <ds:schemaRefs>
    <ds:schemaRef ds:uri="ESRI.ArcGIS.Mapping.OfficeIntegration.PowerPointInfo"/>
  </ds:schemaRefs>
</ds:datastoreItem>
</file>

<file path=customXml/itemProps47.xml><?xml version="1.0" encoding="utf-8"?>
<ds:datastoreItem xmlns:ds="http://schemas.openxmlformats.org/officeDocument/2006/customXml" ds:itemID="{0465D55E-95A0-4CA0-BBDC-5816C87B57FB}">
  <ds:schemaRefs>
    <ds:schemaRef ds:uri="ESRI.ArcGIS.Mapping.OfficeIntegration.PowerPointInfo"/>
  </ds:schemaRefs>
</ds:datastoreItem>
</file>

<file path=customXml/itemProps48.xml><?xml version="1.0" encoding="utf-8"?>
<ds:datastoreItem xmlns:ds="http://schemas.openxmlformats.org/officeDocument/2006/customXml" ds:itemID="{0685DDBA-2C19-48B3-8CF5-14CFC6BF972F}">
  <ds:schemaRefs>
    <ds:schemaRef ds:uri="ESRI.ArcGIS.Mapping.OfficeIntegration.PowerPointInfo"/>
  </ds:schemaRefs>
</ds:datastoreItem>
</file>

<file path=customXml/itemProps49.xml><?xml version="1.0" encoding="utf-8"?>
<ds:datastoreItem xmlns:ds="http://schemas.openxmlformats.org/officeDocument/2006/customXml" ds:itemID="{5EA5241F-598A-499E-B560-E70122E8559F}">
  <ds:schemaRefs>
    <ds:schemaRef ds:uri="ESRI.ArcGIS.Mapping.OfficeIntegration.PowerPointInfo"/>
  </ds:schemaRefs>
</ds:datastoreItem>
</file>

<file path=customXml/itemProps5.xml><?xml version="1.0" encoding="utf-8"?>
<ds:datastoreItem xmlns:ds="http://schemas.openxmlformats.org/officeDocument/2006/customXml" ds:itemID="{67F69DFA-1688-485E-955A-565432C9BDD8}">
  <ds:schemaRefs>
    <ds:schemaRef ds:uri="ESRI.ArcGIS.Mapping.OfficeIntegration.PowerPointInfo"/>
  </ds:schemaRefs>
</ds:datastoreItem>
</file>

<file path=customXml/itemProps50.xml><?xml version="1.0" encoding="utf-8"?>
<ds:datastoreItem xmlns:ds="http://schemas.openxmlformats.org/officeDocument/2006/customXml" ds:itemID="{4E13669A-DF38-43F0-A72E-5BF2C1A972CA}">
  <ds:schemaRefs>
    <ds:schemaRef ds:uri="http://schemas.microsoft.com/office/2006/documentManagement/types"/>
    <ds:schemaRef ds:uri="http://purl.org/dc/elements/1.1/"/>
    <ds:schemaRef ds:uri="http://schemas.microsoft.com/office/2006/metadata/properties"/>
    <ds:schemaRef ds:uri="http://www.w3.org/XML/1998/namespace"/>
    <ds:schemaRef ds:uri="http://schemas.microsoft.com/office/infopath/2007/PartnerControls"/>
    <ds:schemaRef ds:uri="http://purl.org/dc/terms/"/>
    <ds:schemaRef ds:uri="http://schemas.openxmlformats.org/package/2006/metadata/core-properties"/>
    <ds:schemaRef ds:uri="003eb4f8-898e-46fa-bbc5-ee1c06ea215e"/>
    <ds:schemaRef ds:uri="268bfec5-26a6-4937-8a12-bfd0de560a29"/>
    <ds:schemaRef ds:uri="http://purl.org/dc/dcmitype/"/>
  </ds:schemaRefs>
</ds:datastoreItem>
</file>

<file path=customXml/itemProps51.xml><?xml version="1.0" encoding="utf-8"?>
<ds:datastoreItem xmlns:ds="http://schemas.openxmlformats.org/officeDocument/2006/customXml" ds:itemID="{04A17F22-A4EB-42FD-9D0E-2EB1BD323943}">
  <ds:schemaRefs>
    <ds:schemaRef ds:uri="ESRI.ArcGIS.Mapping.OfficeIntegration.PowerPointInfo"/>
  </ds:schemaRefs>
</ds:datastoreItem>
</file>

<file path=customXml/itemProps52.xml><?xml version="1.0" encoding="utf-8"?>
<ds:datastoreItem xmlns:ds="http://schemas.openxmlformats.org/officeDocument/2006/customXml" ds:itemID="{99DA44C1-1A21-4882-9508-E9AB232F34C7}">
  <ds:schemaRefs>
    <ds:schemaRef ds:uri="ESRI.ArcGIS.Mapping.OfficeIntegration.PowerPointInfo"/>
  </ds:schemaRefs>
</ds:datastoreItem>
</file>

<file path=customXml/itemProps53.xml><?xml version="1.0" encoding="utf-8"?>
<ds:datastoreItem xmlns:ds="http://schemas.openxmlformats.org/officeDocument/2006/customXml" ds:itemID="{3EC300A7-BB02-4456-BDC0-5EC5AF528B05}">
  <ds:schemaRefs>
    <ds:schemaRef ds:uri="ESRI.ArcGIS.Mapping.OfficeIntegration.PowerPointInfo"/>
  </ds:schemaRefs>
</ds:datastoreItem>
</file>

<file path=customXml/itemProps54.xml><?xml version="1.0" encoding="utf-8"?>
<ds:datastoreItem xmlns:ds="http://schemas.openxmlformats.org/officeDocument/2006/customXml" ds:itemID="{2DCA0686-EA99-4738-B7E6-EC67DC0EFE86}">
  <ds:schemaRefs>
    <ds:schemaRef ds:uri="ESRI.ArcGIS.Mapping.OfficeIntegration.PowerPointInfo"/>
  </ds:schemaRefs>
</ds:datastoreItem>
</file>

<file path=customXml/itemProps55.xml><?xml version="1.0" encoding="utf-8"?>
<ds:datastoreItem xmlns:ds="http://schemas.openxmlformats.org/officeDocument/2006/customXml" ds:itemID="{0B795992-EF4E-4BAC-8138-FE0D162F8752}">
  <ds:schemaRefs>
    <ds:schemaRef ds:uri="ESRI.ArcGIS.Mapping.OfficeIntegration.PowerPointInfo"/>
  </ds:schemaRefs>
</ds:datastoreItem>
</file>

<file path=customXml/itemProps56.xml><?xml version="1.0" encoding="utf-8"?>
<ds:datastoreItem xmlns:ds="http://schemas.openxmlformats.org/officeDocument/2006/customXml" ds:itemID="{04BD11F1-1B54-4153-AC0E-9AF8E24FC134}">
  <ds:schemaRefs>
    <ds:schemaRef ds:uri="ESRI.ArcGIS.Mapping.OfficeIntegration.PowerPointInfo"/>
  </ds:schemaRefs>
</ds:datastoreItem>
</file>

<file path=customXml/itemProps57.xml><?xml version="1.0" encoding="utf-8"?>
<ds:datastoreItem xmlns:ds="http://schemas.openxmlformats.org/officeDocument/2006/customXml" ds:itemID="{6D9CEDC9-C6E6-4FB5-9437-4C31848F0B06}">
  <ds:schemaRefs>
    <ds:schemaRef ds:uri="ESRI.ArcGIS.Mapping.OfficeIntegration.PowerPointInfo"/>
  </ds:schemaRefs>
</ds:datastoreItem>
</file>

<file path=customXml/itemProps58.xml><?xml version="1.0" encoding="utf-8"?>
<ds:datastoreItem xmlns:ds="http://schemas.openxmlformats.org/officeDocument/2006/customXml" ds:itemID="{C608550A-4CF8-46FF-8F23-D18E09026FCE}">
  <ds:schemaRefs>
    <ds:schemaRef ds:uri="ESRI.ArcGIS.Mapping.OfficeIntegration.PowerPointInfo"/>
  </ds:schemaRefs>
</ds:datastoreItem>
</file>

<file path=customXml/itemProps59.xml><?xml version="1.0" encoding="utf-8"?>
<ds:datastoreItem xmlns:ds="http://schemas.openxmlformats.org/officeDocument/2006/customXml" ds:itemID="{2A8E8E6D-6FFF-404B-8E60-76294E478B7F}">
  <ds:schemaRefs>
    <ds:schemaRef ds:uri="ESRI.ArcGIS.Mapping.OfficeIntegration.PowerPointInfo"/>
  </ds:schemaRefs>
</ds:datastoreItem>
</file>

<file path=customXml/itemProps6.xml><?xml version="1.0" encoding="utf-8"?>
<ds:datastoreItem xmlns:ds="http://schemas.openxmlformats.org/officeDocument/2006/customXml" ds:itemID="{756BBD73-DB7D-49A7-B827-4615B7BB36BA}">
  <ds:schemaRefs>
    <ds:schemaRef ds:uri="ESRI.ArcGIS.Mapping.OfficeIntegration.PowerPointInfo"/>
  </ds:schemaRefs>
</ds:datastoreItem>
</file>

<file path=customXml/itemProps60.xml><?xml version="1.0" encoding="utf-8"?>
<ds:datastoreItem xmlns:ds="http://schemas.openxmlformats.org/officeDocument/2006/customXml" ds:itemID="{E84E5DF0-8A64-4203-9AC2-322EC0125729}">
  <ds:schemaRefs>
    <ds:schemaRef ds:uri="ESRI.ArcGIS.Mapping.OfficeIntegration.PowerPointInfo"/>
  </ds:schemaRefs>
</ds:datastoreItem>
</file>

<file path=customXml/itemProps61.xml><?xml version="1.0" encoding="utf-8"?>
<ds:datastoreItem xmlns:ds="http://schemas.openxmlformats.org/officeDocument/2006/customXml" ds:itemID="{C09309E9-9C95-416F-9966-2A0FFBB89F4F}">
  <ds:schemaRefs>
    <ds:schemaRef ds:uri="ESRI.ArcGIS.Mapping.OfficeIntegration.PowerPointInfo"/>
  </ds:schemaRefs>
</ds:datastoreItem>
</file>

<file path=customXml/itemProps62.xml><?xml version="1.0" encoding="utf-8"?>
<ds:datastoreItem xmlns:ds="http://schemas.openxmlformats.org/officeDocument/2006/customXml" ds:itemID="{6C0F1E8C-7E61-426E-9A6F-04F8DFA0B548}">
  <ds:schemaRefs>
    <ds:schemaRef ds:uri="ESRI.ArcGIS.Mapping.OfficeIntegration.PowerPointInfo"/>
  </ds:schemaRefs>
</ds:datastoreItem>
</file>

<file path=customXml/itemProps63.xml><?xml version="1.0" encoding="utf-8"?>
<ds:datastoreItem xmlns:ds="http://schemas.openxmlformats.org/officeDocument/2006/customXml" ds:itemID="{32B7E075-E027-43EC-A343-712F1A53B3B9}">
  <ds:schemaRefs>
    <ds:schemaRef ds:uri="ESRI.ArcGIS.Mapping.OfficeIntegration.PowerPointInfo"/>
  </ds:schemaRefs>
</ds:datastoreItem>
</file>

<file path=customXml/itemProps64.xml><?xml version="1.0" encoding="utf-8"?>
<ds:datastoreItem xmlns:ds="http://schemas.openxmlformats.org/officeDocument/2006/customXml" ds:itemID="{8D318FDB-B759-452E-8EBB-08CC6C577558}">
  <ds:schemaRefs>
    <ds:schemaRef ds:uri="ESRI.ArcGIS.Mapping.OfficeIntegration.PowerPointInfo"/>
  </ds:schemaRefs>
</ds:datastoreItem>
</file>

<file path=customXml/itemProps65.xml><?xml version="1.0" encoding="utf-8"?>
<ds:datastoreItem xmlns:ds="http://schemas.openxmlformats.org/officeDocument/2006/customXml" ds:itemID="{CFDC0291-15E8-443D-8F38-48D74D184DB5}">
  <ds:schemaRefs>
    <ds:schemaRef ds:uri="ESRI.ArcGIS.Mapping.OfficeIntegration.PowerPointInfo"/>
  </ds:schemaRefs>
</ds:datastoreItem>
</file>

<file path=customXml/itemProps66.xml><?xml version="1.0" encoding="utf-8"?>
<ds:datastoreItem xmlns:ds="http://schemas.openxmlformats.org/officeDocument/2006/customXml" ds:itemID="{741815BA-A8E4-454B-8379-B9B7B65B1C38}">
  <ds:schemaRefs>
    <ds:schemaRef ds:uri="ESRI.ArcGIS.Mapping.OfficeIntegration.PowerPointInfo"/>
  </ds:schemaRefs>
</ds:datastoreItem>
</file>

<file path=customXml/itemProps67.xml><?xml version="1.0" encoding="utf-8"?>
<ds:datastoreItem xmlns:ds="http://schemas.openxmlformats.org/officeDocument/2006/customXml" ds:itemID="{217E50C5-1BB4-4A04-8905-8C2D97F38C1B}">
  <ds:schemaRefs>
    <ds:schemaRef ds:uri="ESRI.ArcGIS.Mapping.OfficeIntegration.PowerPointInfo"/>
  </ds:schemaRefs>
</ds:datastoreItem>
</file>

<file path=customXml/itemProps68.xml><?xml version="1.0" encoding="utf-8"?>
<ds:datastoreItem xmlns:ds="http://schemas.openxmlformats.org/officeDocument/2006/customXml" ds:itemID="{FAF35B2F-6749-427C-8A9B-E52CB883FC23}">
  <ds:schemaRefs>
    <ds:schemaRef ds:uri="ESRI.ArcGIS.Mapping.OfficeIntegration.PowerPointInfo"/>
  </ds:schemaRefs>
</ds:datastoreItem>
</file>

<file path=customXml/itemProps69.xml><?xml version="1.0" encoding="utf-8"?>
<ds:datastoreItem xmlns:ds="http://schemas.openxmlformats.org/officeDocument/2006/customXml" ds:itemID="{95FA6861-C0C6-4934-B0CB-9F3C1BD54DD9}">
  <ds:schemaRefs>
    <ds:schemaRef ds:uri="ESRI.ArcGIS.Mapping.OfficeIntegration.PowerPointInfo"/>
  </ds:schemaRefs>
</ds:datastoreItem>
</file>

<file path=customXml/itemProps7.xml><?xml version="1.0" encoding="utf-8"?>
<ds:datastoreItem xmlns:ds="http://schemas.openxmlformats.org/officeDocument/2006/customXml" ds:itemID="{4FB48E2A-EB01-4C31-9DF2-896A6AFF9320}">
  <ds:schemaRefs>
    <ds:schemaRef ds:uri="ESRI.ArcGIS.Mapping.OfficeIntegration.PowerPointInfo"/>
  </ds:schemaRefs>
</ds:datastoreItem>
</file>

<file path=customXml/itemProps70.xml><?xml version="1.0" encoding="utf-8"?>
<ds:datastoreItem xmlns:ds="http://schemas.openxmlformats.org/officeDocument/2006/customXml" ds:itemID="{8AB82C65-C46D-48E8-82A0-D94B96A5FAE0}">
  <ds:schemaRefs>
    <ds:schemaRef ds:uri="ESRI.ArcGIS.Mapping.OfficeIntegration.PowerPointInfo"/>
  </ds:schemaRefs>
</ds:datastoreItem>
</file>

<file path=customXml/itemProps71.xml><?xml version="1.0" encoding="utf-8"?>
<ds:datastoreItem xmlns:ds="http://schemas.openxmlformats.org/officeDocument/2006/customXml" ds:itemID="{2217874B-FAF9-47FC-849D-A6B734966ADA}">
  <ds:schemaRefs>
    <ds:schemaRef ds:uri="ESRI.ArcGIS.Mapping.OfficeIntegration.PowerPointInfo"/>
  </ds:schemaRefs>
</ds:datastoreItem>
</file>

<file path=customXml/itemProps72.xml><?xml version="1.0" encoding="utf-8"?>
<ds:datastoreItem xmlns:ds="http://schemas.openxmlformats.org/officeDocument/2006/customXml" ds:itemID="{295BD412-BAF8-4909-81E3-EA0242B3EAA6}">
  <ds:schemaRefs>
    <ds:schemaRef ds:uri="ESRI.ArcGIS.Mapping.OfficeIntegration.PowerPointInfo"/>
  </ds:schemaRefs>
</ds:datastoreItem>
</file>

<file path=customXml/itemProps73.xml><?xml version="1.0" encoding="utf-8"?>
<ds:datastoreItem xmlns:ds="http://schemas.openxmlformats.org/officeDocument/2006/customXml" ds:itemID="{5EEA3937-FE0F-411D-9D98-10B4C9FB7187}">
  <ds:schemaRefs>
    <ds:schemaRef ds:uri="ESRI.ArcGIS.Mapping.OfficeIntegration.PowerPointInfo"/>
  </ds:schemaRefs>
</ds:datastoreItem>
</file>

<file path=customXml/itemProps74.xml><?xml version="1.0" encoding="utf-8"?>
<ds:datastoreItem xmlns:ds="http://schemas.openxmlformats.org/officeDocument/2006/customXml" ds:itemID="{A5C84E74-04B0-46D9-97EB-D319D995C1B1}">
  <ds:schemaRefs>
    <ds:schemaRef ds:uri="ESRI.ArcGIS.Mapping.OfficeIntegration.PowerPointInfo"/>
  </ds:schemaRefs>
</ds:datastoreItem>
</file>

<file path=customXml/itemProps75.xml><?xml version="1.0" encoding="utf-8"?>
<ds:datastoreItem xmlns:ds="http://schemas.openxmlformats.org/officeDocument/2006/customXml" ds:itemID="{2C30E170-0CA9-45EA-B7AD-29078B606CD5}">
  <ds:schemaRefs>
    <ds:schemaRef ds:uri="ESRI.ArcGIS.Mapping.OfficeIntegration.PowerPointInfo"/>
  </ds:schemaRefs>
</ds:datastoreItem>
</file>

<file path=customXml/itemProps76.xml><?xml version="1.0" encoding="utf-8"?>
<ds:datastoreItem xmlns:ds="http://schemas.openxmlformats.org/officeDocument/2006/customXml" ds:itemID="{F1196D88-ADF1-4286-9253-371C1BD71A65}">
  <ds:schemaRefs>
    <ds:schemaRef ds:uri="ESRI.ArcGIS.Mapping.OfficeIntegration.PowerPointInfo"/>
  </ds:schemaRefs>
</ds:datastoreItem>
</file>

<file path=customXml/itemProps77.xml><?xml version="1.0" encoding="utf-8"?>
<ds:datastoreItem xmlns:ds="http://schemas.openxmlformats.org/officeDocument/2006/customXml" ds:itemID="{1ED5BDC2-A1B7-4186-86FD-DC54753D1724}">
  <ds:schemaRefs>
    <ds:schemaRef ds:uri="ESRI.ArcGIS.Mapping.OfficeIntegration.PowerPointInfo"/>
  </ds:schemaRefs>
</ds:datastoreItem>
</file>

<file path=customXml/itemProps78.xml><?xml version="1.0" encoding="utf-8"?>
<ds:datastoreItem xmlns:ds="http://schemas.openxmlformats.org/officeDocument/2006/customXml" ds:itemID="{B7F62EF6-63CF-436A-9480-1A8F9032E8FF}">
  <ds:schemaRefs>
    <ds:schemaRef ds:uri="ESRI.ArcGIS.Mapping.OfficeIntegration.PowerPointInfo"/>
  </ds:schemaRefs>
</ds:datastoreItem>
</file>

<file path=customXml/itemProps79.xml><?xml version="1.0" encoding="utf-8"?>
<ds:datastoreItem xmlns:ds="http://schemas.openxmlformats.org/officeDocument/2006/customXml" ds:itemID="{C76641F9-2195-4DB8-8CE0-E190845AF434}">
  <ds:schemaRefs>
    <ds:schemaRef ds:uri="ESRI.ArcGIS.Mapping.OfficeIntegration.PowerPointInfo"/>
  </ds:schemaRefs>
</ds:datastoreItem>
</file>

<file path=customXml/itemProps8.xml><?xml version="1.0" encoding="utf-8"?>
<ds:datastoreItem xmlns:ds="http://schemas.openxmlformats.org/officeDocument/2006/customXml" ds:itemID="{745E68B3-8D86-4E5D-91DC-4B1476270978}">
  <ds:schemaRefs>
    <ds:schemaRef ds:uri="ESRI.ArcGIS.Mapping.OfficeIntegration.PowerPointInfo"/>
  </ds:schemaRefs>
</ds:datastoreItem>
</file>

<file path=customXml/itemProps80.xml><?xml version="1.0" encoding="utf-8"?>
<ds:datastoreItem xmlns:ds="http://schemas.openxmlformats.org/officeDocument/2006/customXml" ds:itemID="{CBBDB267-39ED-476B-8993-1E5D243E1F68}">
  <ds:schemaRefs>
    <ds:schemaRef ds:uri="ESRI.ArcGIS.Mapping.OfficeIntegration.PowerPointInfo"/>
  </ds:schemaRefs>
</ds:datastoreItem>
</file>

<file path=customXml/itemProps81.xml><?xml version="1.0" encoding="utf-8"?>
<ds:datastoreItem xmlns:ds="http://schemas.openxmlformats.org/officeDocument/2006/customXml" ds:itemID="{98022A44-C703-4C2C-B312-65B6FFA0547C}">
  <ds:schemaRefs>
    <ds:schemaRef ds:uri="ESRI.ArcGIS.Mapping.OfficeIntegration.PowerPointInfo"/>
  </ds:schemaRefs>
</ds:datastoreItem>
</file>

<file path=customXml/itemProps82.xml><?xml version="1.0" encoding="utf-8"?>
<ds:datastoreItem xmlns:ds="http://schemas.openxmlformats.org/officeDocument/2006/customXml" ds:itemID="{8D18D708-F612-483A-BD79-FF752FED1A81}">
  <ds:schemaRefs>
    <ds:schemaRef ds:uri="ESRI.ArcGIS.Mapping.OfficeIntegration.PowerPointInfo"/>
  </ds:schemaRefs>
</ds:datastoreItem>
</file>

<file path=customXml/itemProps83.xml><?xml version="1.0" encoding="utf-8"?>
<ds:datastoreItem xmlns:ds="http://schemas.openxmlformats.org/officeDocument/2006/customXml" ds:itemID="{9282103B-F1A4-49F3-AF78-4D96D8D5D55C}">
  <ds:schemaRefs>
    <ds:schemaRef ds:uri="ESRI.ArcGIS.Mapping.OfficeIntegration.PowerPointInfo"/>
  </ds:schemaRefs>
</ds:datastoreItem>
</file>

<file path=customXml/itemProps84.xml><?xml version="1.0" encoding="utf-8"?>
<ds:datastoreItem xmlns:ds="http://schemas.openxmlformats.org/officeDocument/2006/customXml" ds:itemID="{13181A63-E88D-472B-9DBA-A42914B73273}">
  <ds:schemaRefs>
    <ds:schemaRef ds:uri="ESRI.ArcGIS.Mapping.OfficeIntegration.PowerPointInfo"/>
  </ds:schemaRefs>
</ds:datastoreItem>
</file>

<file path=customXml/itemProps85.xml><?xml version="1.0" encoding="utf-8"?>
<ds:datastoreItem xmlns:ds="http://schemas.openxmlformats.org/officeDocument/2006/customXml" ds:itemID="{3AC74E4D-943F-426B-9071-72B990746303}">
  <ds:schemaRefs>
    <ds:schemaRef ds:uri="ESRI.ArcGIS.Mapping.OfficeIntegration.PowerPointInfo"/>
  </ds:schemaRefs>
</ds:datastoreItem>
</file>

<file path=customXml/itemProps86.xml><?xml version="1.0" encoding="utf-8"?>
<ds:datastoreItem xmlns:ds="http://schemas.openxmlformats.org/officeDocument/2006/customXml" ds:itemID="{293498EE-1F2B-481E-BC3E-AAAF6201A5F9}">
  <ds:schemaRefs>
    <ds:schemaRef ds:uri="ESRI.ArcGIS.Mapping.OfficeIntegration.PowerPointInfo"/>
  </ds:schemaRefs>
</ds:datastoreItem>
</file>

<file path=customXml/itemProps87.xml><?xml version="1.0" encoding="utf-8"?>
<ds:datastoreItem xmlns:ds="http://schemas.openxmlformats.org/officeDocument/2006/customXml" ds:itemID="{E980A3C0-0A0B-4BCD-A342-3F5D3A991F71}">
  <ds:schemaRefs>
    <ds:schemaRef ds:uri="ESRI.ArcGIS.Mapping.OfficeIntegration.PowerPointInfo"/>
  </ds:schemaRefs>
</ds:datastoreItem>
</file>

<file path=customXml/itemProps88.xml><?xml version="1.0" encoding="utf-8"?>
<ds:datastoreItem xmlns:ds="http://schemas.openxmlformats.org/officeDocument/2006/customXml" ds:itemID="{B0DEB48C-06A9-4779-BC13-54A649C79381}">
  <ds:schemaRefs>
    <ds:schemaRef ds:uri="ESRI.ArcGIS.Mapping.OfficeIntegration.PowerPointInfo"/>
  </ds:schemaRefs>
</ds:datastoreItem>
</file>

<file path=customXml/itemProps89.xml><?xml version="1.0" encoding="utf-8"?>
<ds:datastoreItem xmlns:ds="http://schemas.openxmlformats.org/officeDocument/2006/customXml" ds:itemID="{185D4187-7F46-4B5D-8AC3-8A70C3177D5B}">
  <ds:schemaRefs>
    <ds:schemaRef ds:uri="ESRI.ArcGIS.Mapping.OfficeIntegration.PowerPointInfo"/>
  </ds:schemaRefs>
</ds:datastoreItem>
</file>

<file path=customXml/itemProps9.xml><?xml version="1.0" encoding="utf-8"?>
<ds:datastoreItem xmlns:ds="http://schemas.openxmlformats.org/officeDocument/2006/customXml" ds:itemID="{128CB2D4-21AD-408B-81F4-1FDA8E998A93}">
  <ds:schemaRefs>
    <ds:schemaRef ds:uri="ESRI.ArcGIS.Mapping.OfficeIntegration.PowerPointInfo"/>
  </ds:schemaRefs>
</ds:datastoreItem>
</file>

<file path=customXml/itemProps90.xml><?xml version="1.0" encoding="utf-8"?>
<ds:datastoreItem xmlns:ds="http://schemas.openxmlformats.org/officeDocument/2006/customXml" ds:itemID="{DF57A5F0-2517-4348-9767-C44A453E6B3E}">
  <ds:schemaRefs>
    <ds:schemaRef ds:uri="ESRI.ArcGIS.Mapping.OfficeIntegration.PowerPointInfo"/>
  </ds:schemaRefs>
</ds:datastoreItem>
</file>

<file path=customXml/itemProps91.xml><?xml version="1.0" encoding="utf-8"?>
<ds:datastoreItem xmlns:ds="http://schemas.openxmlformats.org/officeDocument/2006/customXml" ds:itemID="{DEFEDFAD-3121-43E5-BEA3-DEC1229E962A}">
  <ds:schemaRefs>
    <ds:schemaRef ds:uri="http://schemas.microsoft.com/sharepoint/v3/contenttype/forms"/>
  </ds:schemaRefs>
</ds:datastoreItem>
</file>

<file path=customXml/itemProps92.xml><?xml version="1.0" encoding="utf-8"?>
<ds:datastoreItem xmlns:ds="http://schemas.openxmlformats.org/officeDocument/2006/customXml" ds:itemID="{3E7BC0F9-A8B6-4430-9145-2B132E171D60}">
  <ds:schemaRefs>
    <ds:schemaRef ds:uri="ESRI.ArcGIS.Mapping.OfficeIntegration.PowerPointInfo"/>
  </ds:schemaRefs>
</ds:datastoreItem>
</file>

<file path=customXml/itemProps93.xml><?xml version="1.0" encoding="utf-8"?>
<ds:datastoreItem xmlns:ds="http://schemas.openxmlformats.org/officeDocument/2006/customXml" ds:itemID="{E279C2D7-AD73-44A2-9892-76FAA86D963A}">
  <ds:schemaRefs>
    <ds:schemaRef ds:uri="ESRI.ArcGIS.Mapping.OfficeIntegration.PowerPointInfo"/>
  </ds:schemaRefs>
</ds:datastoreItem>
</file>

<file path=customXml/itemProps94.xml><?xml version="1.0" encoding="utf-8"?>
<ds:datastoreItem xmlns:ds="http://schemas.openxmlformats.org/officeDocument/2006/customXml" ds:itemID="{22465804-7157-4050-8E20-085685F5F411}">
  <ds:schemaRefs>
    <ds:schemaRef ds:uri="ESRI.ArcGIS.Mapping.OfficeIntegration.PowerPointInfo"/>
  </ds:schemaRefs>
</ds:datastoreItem>
</file>

<file path=customXml/itemProps95.xml><?xml version="1.0" encoding="utf-8"?>
<ds:datastoreItem xmlns:ds="http://schemas.openxmlformats.org/officeDocument/2006/customXml" ds:itemID="{3CCE2C3A-6C46-4E36-B74D-F3B81EFDAF5C}">
  <ds:schemaRefs>
    <ds:schemaRef ds:uri="ESRI.ArcGIS.Mapping.OfficeIntegration.PowerPointInfo"/>
  </ds:schemaRefs>
</ds:datastoreItem>
</file>

<file path=customXml/itemProps96.xml><?xml version="1.0" encoding="utf-8"?>
<ds:datastoreItem xmlns:ds="http://schemas.openxmlformats.org/officeDocument/2006/customXml" ds:itemID="{7BA1A936-8B2A-45F2-B800-CE14A6AF5B17}">
  <ds:schemaRefs>
    <ds:schemaRef ds:uri="ESRI.ArcGIS.Mapping.OfficeIntegration.PowerPointInfo"/>
  </ds:schemaRefs>
</ds:datastoreItem>
</file>

<file path=customXml/itemProps97.xml><?xml version="1.0" encoding="utf-8"?>
<ds:datastoreItem xmlns:ds="http://schemas.openxmlformats.org/officeDocument/2006/customXml" ds:itemID="{7EB9378C-7910-48C4-ADCA-6205189FAA5E}">
  <ds:schemaRefs>
    <ds:schemaRef ds:uri="ESRI.ArcGIS.Mapping.OfficeIntegration.PowerPointInfo"/>
  </ds:schemaRefs>
</ds:datastoreItem>
</file>

<file path=customXml/itemProps98.xml><?xml version="1.0" encoding="utf-8"?>
<ds:datastoreItem xmlns:ds="http://schemas.openxmlformats.org/officeDocument/2006/customXml" ds:itemID="{79DEFABE-D2E7-47D4-8131-9A1F7C9C48EA}">
  <ds:schemaRefs>
    <ds:schemaRef ds:uri="ESRI.ArcGIS.Mapping.OfficeIntegration.PowerPointInfo"/>
  </ds:schemaRefs>
</ds:datastoreItem>
</file>

<file path=customXml/itemProps99.xml><?xml version="1.0" encoding="utf-8"?>
<ds:datastoreItem xmlns:ds="http://schemas.openxmlformats.org/officeDocument/2006/customXml" ds:itemID="{B1CF5289-86C1-4D6C-8146-85165B7DF46F}">
  <ds:schemaRefs>
    <ds:schemaRef ds:uri="ESRI.ArcGIS.Mapping.OfficeIntegration.PowerPointInfo"/>
  </ds:schemaRefs>
</ds:datastoreItem>
</file>

<file path=docProps/app.xml><?xml version="1.0" encoding="utf-8"?>
<Properties xmlns="http://schemas.openxmlformats.org/officeDocument/2006/extended-properties" xmlns:vt="http://schemas.openxmlformats.org/officeDocument/2006/docPropsVTypes">
  <Template/>
  <TotalTime>335</TotalTime>
  <Words>25216</Words>
  <Application>Microsoft Office PowerPoint</Application>
  <PresentationFormat>On-screen Show (16:9)</PresentationFormat>
  <Paragraphs>2234</Paragraphs>
  <Slides>163</Slides>
  <Notes>163</Notes>
  <HiddenSlides>0</HiddenSlides>
  <MMClips>0</MMClips>
  <ScaleCrop>false</ScaleCrop>
  <HeadingPairs>
    <vt:vector size="6" baseType="variant">
      <vt:variant>
        <vt:lpstr>Fonts Used</vt:lpstr>
      </vt:variant>
      <vt:variant>
        <vt:i4>11</vt:i4>
      </vt:variant>
      <vt:variant>
        <vt:lpstr>Theme</vt:lpstr>
      </vt:variant>
      <vt:variant>
        <vt:i4>1</vt:i4>
      </vt:variant>
      <vt:variant>
        <vt:lpstr>Slide Titles</vt:lpstr>
      </vt:variant>
      <vt:variant>
        <vt:i4>163</vt:i4>
      </vt:variant>
    </vt:vector>
  </HeadingPairs>
  <TitlesOfParts>
    <vt:vector size="175" baseType="lpstr">
      <vt:lpstr>Arial</vt:lpstr>
      <vt:lpstr>Arial Narrow</vt:lpstr>
      <vt:lpstr>Calibri</vt:lpstr>
      <vt:lpstr>Calibri Light</vt:lpstr>
      <vt:lpstr>Century Schoolbook</vt:lpstr>
      <vt:lpstr>Courier New</vt:lpstr>
      <vt:lpstr>Myriad Pro</vt:lpstr>
      <vt:lpstr>Myriad Pro Light</vt:lpstr>
      <vt:lpstr>Nixie One</vt:lpstr>
      <vt:lpstr>Segoe UI</vt:lpstr>
      <vt:lpstr>Wingdings</vt:lpstr>
      <vt:lpstr>WSP PTT</vt:lpstr>
      <vt:lpstr>Water System Partnerships Training Toolbox</vt:lpstr>
      <vt:lpstr>Agenda</vt:lpstr>
      <vt:lpstr>Overview</vt:lpstr>
      <vt:lpstr>What is Capacity?</vt:lpstr>
      <vt:lpstr>What Are Water System Partnerships?</vt:lpstr>
      <vt:lpstr>PowerPoint Presentation</vt:lpstr>
      <vt:lpstr>Module 1: Capacity Development</vt:lpstr>
      <vt:lpstr>Objectives</vt:lpstr>
      <vt:lpstr>What is Capacity?</vt:lpstr>
      <vt:lpstr>Why Build Capacity?</vt:lpstr>
      <vt:lpstr>What is Capacity?</vt:lpstr>
      <vt:lpstr>TMF Capacity: Technical</vt:lpstr>
      <vt:lpstr>Elements of Technical Capacity</vt:lpstr>
      <vt:lpstr>Elements of Technical Capacity</vt:lpstr>
      <vt:lpstr>Elements of Technical Capacity</vt:lpstr>
      <vt:lpstr>Example of Technical Capacity</vt:lpstr>
      <vt:lpstr>TMF Capacity: Managerial</vt:lpstr>
      <vt:lpstr>Elements of Managerial Capacity</vt:lpstr>
      <vt:lpstr>Elements of Managerial Capacity</vt:lpstr>
      <vt:lpstr>Elements of Managerial Capacity</vt:lpstr>
      <vt:lpstr>Example of Managerial Capacity</vt:lpstr>
      <vt:lpstr>TMF Capacity: Financial</vt:lpstr>
      <vt:lpstr>Elements of Financial Capacity </vt:lpstr>
      <vt:lpstr>Elements of Financial Capacity </vt:lpstr>
      <vt:lpstr>Elements of Financial Capacity </vt:lpstr>
      <vt:lpstr>Example of Financial Capacity</vt:lpstr>
      <vt:lpstr>PowerPoint Presentation</vt:lpstr>
      <vt:lpstr>Module 2: Partnerships Overview</vt:lpstr>
      <vt:lpstr>Objectives</vt:lpstr>
      <vt:lpstr>PowerPoint Presentation</vt:lpstr>
      <vt:lpstr>PowerPoint Presentation</vt:lpstr>
      <vt:lpstr>Informal Cooperation</vt:lpstr>
      <vt:lpstr>Birmingham Water Works Case Study</vt:lpstr>
      <vt:lpstr>Birmingham Water Works</vt:lpstr>
      <vt:lpstr>Birmingham Water Works</vt:lpstr>
      <vt:lpstr>Birmingham Water Works</vt:lpstr>
      <vt:lpstr>Case Study Summary</vt:lpstr>
      <vt:lpstr>Contractual Assistance</vt:lpstr>
      <vt:lpstr>Beckham County Rural Water Case Study</vt:lpstr>
      <vt:lpstr>Beckham County Rural Water</vt:lpstr>
      <vt:lpstr>Case Study Summary</vt:lpstr>
      <vt:lpstr>Joint Power Agency</vt:lpstr>
      <vt:lpstr>Lower Rio Grande Public Water Works Authority (LRGPWWA) Case Study</vt:lpstr>
      <vt:lpstr>LRGPWWA</vt:lpstr>
      <vt:lpstr>LRGPWWA</vt:lpstr>
      <vt:lpstr>Case Study Summary</vt:lpstr>
      <vt:lpstr>Ownership Transfer</vt:lpstr>
      <vt:lpstr>Vinton and Jackson County Case Study</vt:lpstr>
      <vt:lpstr>Vinton and Jackson County</vt:lpstr>
      <vt:lpstr>Vinton and Jackson County</vt:lpstr>
      <vt:lpstr>Vinton and Jackson County</vt:lpstr>
      <vt:lpstr>Case Study Summary</vt:lpstr>
      <vt:lpstr>PowerPoint Presentation</vt:lpstr>
      <vt:lpstr>PARTNERSHIPS  OVERVIEW</vt:lpstr>
      <vt:lpstr>Module 3: Current Partnerships Exercise</vt:lpstr>
      <vt:lpstr>Objectives</vt:lpstr>
      <vt:lpstr>Review: Elements of TMF Capacity</vt:lpstr>
      <vt:lpstr>Review: Types of Partnerships</vt:lpstr>
      <vt:lpstr>Current Partnerships Exercise</vt:lpstr>
      <vt:lpstr>Current Partnerships Exercise</vt:lpstr>
      <vt:lpstr>Current Partnerships Exercise</vt:lpstr>
      <vt:lpstr>Current Partnerships Exercise</vt:lpstr>
      <vt:lpstr>Current Partnerships Exercise</vt:lpstr>
      <vt:lpstr>Current Partnerships Exercise</vt:lpstr>
      <vt:lpstr>Current Partnerships Exercise</vt:lpstr>
      <vt:lpstr>Module 4: Identifying Strengths and Challenges</vt:lpstr>
      <vt:lpstr>Objectives</vt:lpstr>
      <vt:lpstr>Identifying Strengths and Challenges</vt:lpstr>
      <vt:lpstr>Identifying Strengths and Challenges</vt:lpstr>
      <vt:lpstr>Identifying Strengths and Challenges</vt:lpstr>
      <vt:lpstr>Address Challenges through Partnerships</vt:lpstr>
      <vt:lpstr>Build off Strengths to Develop Partnerships</vt:lpstr>
      <vt:lpstr>Expanding Upon Success</vt:lpstr>
      <vt:lpstr>Expand upon Strengths and Challenges</vt:lpstr>
      <vt:lpstr>Turning Challenges into Opportunities</vt:lpstr>
      <vt:lpstr>Turning Challenges into Opportunities</vt:lpstr>
      <vt:lpstr>Module 5: Identifying and Assessing Partnership Opportunities</vt:lpstr>
      <vt:lpstr>Objectives</vt:lpstr>
      <vt:lpstr>PowerPoint Presentation</vt:lpstr>
      <vt:lpstr>Review: Improving Capacity Through Partnerships</vt:lpstr>
      <vt:lpstr>Using Partnerships to Improve TMF Capacity</vt:lpstr>
      <vt:lpstr>PowerPoint Presentation</vt:lpstr>
      <vt:lpstr>What Makes a Good Partner?</vt:lpstr>
      <vt:lpstr>Good Partners</vt:lpstr>
      <vt:lpstr>Identify Potential Partners</vt:lpstr>
      <vt:lpstr>What Water Systems Should Consider</vt:lpstr>
      <vt:lpstr>What Water Systems Should Consider</vt:lpstr>
      <vt:lpstr>What Water Systems Should Consider</vt:lpstr>
      <vt:lpstr>What Water Systems Should Consider</vt:lpstr>
      <vt:lpstr>What Water Systems Should Consider</vt:lpstr>
      <vt:lpstr>What Water Systems Should Consider</vt:lpstr>
      <vt:lpstr>What Water Systems Should Consider</vt:lpstr>
      <vt:lpstr>Building Trust</vt:lpstr>
      <vt:lpstr>PowerPoint Presentation</vt:lpstr>
      <vt:lpstr>Picking the Right Type</vt:lpstr>
      <vt:lpstr>Informal Cooperation</vt:lpstr>
      <vt:lpstr>Contractual Assistance</vt:lpstr>
      <vt:lpstr>Joint Power Agency</vt:lpstr>
      <vt:lpstr>Ownership Transfer</vt:lpstr>
      <vt:lpstr>Review: Steps to Evaluate Partnership Possibilities</vt:lpstr>
      <vt:lpstr>Module 6:  Expanding Partnerships Exercise</vt:lpstr>
      <vt:lpstr>Objectives</vt:lpstr>
      <vt:lpstr>Expanding Partnerships Exercise</vt:lpstr>
      <vt:lpstr>Expanding Partnerships Exercise</vt:lpstr>
      <vt:lpstr>Expanding Partnerships Exercise</vt:lpstr>
      <vt:lpstr>Expanding Partnerships Exercise</vt:lpstr>
      <vt:lpstr>Expanding Partnerships Exercise</vt:lpstr>
      <vt:lpstr>Expanding Partnerships Exercise</vt:lpstr>
      <vt:lpstr>Expanding Partnerships Exercise</vt:lpstr>
      <vt:lpstr>Module 7: Implementing Possible Partnerships Solutions</vt:lpstr>
      <vt:lpstr>Objectives</vt:lpstr>
      <vt:lpstr>PowerPoint Presentation</vt:lpstr>
      <vt:lpstr>Stakeholder Outreach and Communication</vt:lpstr>
      <vt:lpstr>Stakeholder Outreach and Communication</vt:lpstr>
      <vt:lpstr>Stakeholder Outreach and Communication</vt:lpstr>
      <vt:lpstr>Stakeholder Outreach and Communication</vt:lpstr>
      <vt:lpstr>PowerPoint Presentation</vt:lpstr>
      <vt:lpstr>Champions</vt:lpstr>
      <vt:lpstr>Possible champions include:</vt:lpstr>
      <vt:lpstr>Allies</vt:lpstr>
      <vt:lpstr>Possible allies include:</vt:lpstr>
      <vt:lpstr>Stakeholders</vt:lpstr>
      <vt:lpstr>Possible stakeholders include:</vt:lpstr>
      <vt:lpstr>PowerPoint Presentation</vt:lpstr>
      <vt:lpstr>PowerPoint Presentation</vt:lpstr>
      <vt:lpstr>Effectively Communicating</vt:lpstr>
      <vt:lpstr>Effectively Communicating</vt:lpstr>
      <vt:lpstr>Communications Plan Considerations</vt:lpstr>
      <vt:lpstr>Communications by Type of Partnership</vt:lpstr>
      <vt:lpstr>Effective Communications</vt:lpstr>
      <vt:lpstr>PowerPoint Presentation</vt:lpstr>
      <vt:lpstr>Financial Capacity and Partnerships</vt:lpstr>
      <vt:lpstr>How to Fund Partnerships Activities</vt:lpstr>
      <vt:lpstr>How to Fund Partnerships Activities</vt:lpstr>
      <vt:lpstr>Funding Feasibility Studies </vt:lpstr>
      <vt:lpstr>Importance of Funding</vt:lpstr>
      <vt:lpstr>PowerPoint Presentation</vt:lpstr>
      <vt:lpstr>Fund Partnerships Activities </vt:lpstr>
      <vt:lpstr>Fund Partnerships Activities</vt:lpstr>
      <vt:lpstr>Fund Partnerships Activities</vt:lpstr>
      <vt:lpstr>PowerPoint Presentation</vt:lpstr>
      <vt:lpstr>Putting it Together: The Business Plan</vt:lpstr>
      <vt:lpstr>The Business Plan Should Include</vt:lpstr>
      <vt:lpstr>PowerPoint Presentation</vt:lpstr>
      <vt:lpstr>Implementing Partnerships</vt:lpstr>
      <vt:lpstr>Implementing Partnerships</vt:lpstr>
      <vt:lpstr>Implementing Partnerships</vt:lpstr>
      <vt:lpstr>Implementing Partnerships</vt:lpstr>
      <vt:lpstr>Module 8: Partnerships Action Plan Exercise</vt:lpstr>
      <vt:lpstr>Objectives</vt:lpstr>
      <vt:lpstr>Partnerships Action Plan Exercise</vt:lpstr>
      <vt:lpstr>Partnerships Action Plan Exercise</vt:lpstr>
      <vt:lpstr>Partnerships Action Plan Exercise</vt:lpstr>
      <vt:lpstr>Partnerships Action Plan Exercise</vt:lpstr>
      <vt:lpstr>Partnerships Action Plan Exercise</vt:lpstr>
      <vt:lpstr>PowerPoint Presentation</vt:lpstr>
      <vt:lpstr>Partnerships Action Plan Exercise</vt:lpstr>
      <vt:lpstr>Partnerships Action Plan Exercise</vt:lpstr>
      <vt:lpstr>Partnerships Action Plan Exercise</vt:lpstr>
      <vt:lpstr>Partnerships Action Plan Exercise</vt:lpstr>
      <vt:lpstr>Wrap-up</vt:lpstr>
      <vt:lpstr>Please Complete the Evaluation Form</vt:lpstr>
      <vt:lpstr>Thank You!</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Water System Partnerships Training Toolbox: Slide Deck</dc:title>
  <dc:subject>Water System Partnerships Training Toolbox: Slide Deck</dc:subject>
  <dc:creator>U.S. EPA;OW;Office of Ground Water and Drinking Water</dc:creator>
  <cp:keywords>training; toolbox; capacity; development; partnership; opportunities; solutions</cp:keywords>
  <cp:lastModifiedBy>Erin Ress</cp:lastModifiedBy>
  <cp:revision>5</cp:revision>
  <cp:lastPrinted>2021-10-14T17:44:39Z</cp:lastPrinted>
  <dcterms:created xsi:type="dcterms:W3CDTF">2019-07-26T16:44:01Z</dcterms:created>
  <dcterms:modified xsi:type="dcterms:W3CDTF">2022-06-15T13:09:13Z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axKeyword">
    <vt:lpwstr/>
  </property>
  <property fmtid="{D5CDD505-2E9C-101B-9397-08002B2CF9AE}" pid="3" name="ContractDivisions">
    <vt:lpwstr/>
  </property>
  <property fmtid="{D5CDD505-2E9C-101B-9397-08002B2CF9AE}" pid="4" name="ContractClients">
    <vt:lpwstr/>
  </property>
  <property fmtid="{D5CDD505-2E9C-101B-9397-08002B2CF9AE}" pid="5" name="AreaOfExpertise">
    <vt:lpwstr/>
  </property>
  <property fmtid="{D5CDD505-2E9C-101B-9397-08002B2CF9AE}" pid="6" name="ProjectLocations">
    <vt:lpwstr/>
  </property>
  <property fmtid="{D5CDD505-2E9C-101B-9397-08002B2CF9AE}" pid="7" name="ServiceSectors">
    <vt:lpwstr/>
  </property>
  <property fmtid="{D5CDD505-2E9C-101B-9397-08002B2CF9AE}" pid="8" name="ProjectSubjectAreas">
    <vt:lpwstr/>
  </property>
  <property fmtid="{D5CDD505-2E9C-101B-9397-08002B2CF9AE}" pid="9" name="WorkType">
    <vt:lpwstr/>
  </property>
  <property fmtid="{D5CDD505-2E9C-101B-9397-08002B2CF9AE}" pid="10" name="ProjectServiceSectors">
    <vt:lpwstr/>
  </property>
  <property fmtid="{D5CDD505-2E9C-101B-9397-08002B2CF9AE}" pid="11" name="ProjectClients">
    <vt:lpwstr/>
  </property>
  <property fmtid="{D5CDD505-2E9C-101B-9397-08002B2CF9AE}" pid="12" name="Locations">
    <vt:lpwstr/>
  </property>
  <property fmtid="{D5CDD505-2E9C-101B-9397-08002B2CF9AE}" pid="13" name="ContentTypeId">
    <vt:lpwstr>0x0101004EFE572D6380B349966F46CCB5FCB703</vt:lpwstr>
  </property>
  <property fmtid="{D5CDD505-2E9C-101B-9397-08002B2CF9AE}" pid="14" name="Document_x0020_Type">
    <vt:lpwstr/>
  </property>
  <property fmtid="{D5CDD505-2E9C-101B-9397-08002B2CF9AE}" pid="15" name="e3f09c3df709400db2417a7161762d62">
    <vt:lpwstr/>
  </property>
  <property fmtid="{D5CDD505-2E9C-101B-9397-08002B2CF9AE}" pid="16" name="EPA_x0020_Subject">
    <vt:lpwstr/>
  </property>
  <property fmtid="{D5CDD505-2E9C-101B-9397-08002B2CF9AE}" pid="17" name="EPA Subject">
    <vt:lpwstr/>
  </property>
  <property fmtid="{D5CDD505-2E9C-101B-9397-08002B2CF9AE}" pid="18" name="Document Type">
    <vt:lpwstr/>
  </property>
</Properties>
</file>