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9" r:id="rId1"/>
  </p:sldMasterIdLst>
  <p:notesMasterIdLst>
    <p:notesMasterId r:id="rId9"/>
  </p:notesMasterIdLst>
  <p:sldIdLst>
    <p:sldId id="300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8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373B60-E825-40DF-90AE-389990A76D61}" v="5" dt="2026-03-05T22:20:57.3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5325" autoAdjust="0"/>
  </p:normalViewPr>
  <p:slideViewPr>
    <p:cSldViewPr snapToGrid="0">
      <p:cViewPr varScale="1">
        <p:scale>
          <a:sx n="68" d="100"/>
          <a:sy n="68" d="100"/>
        </p:scale>
        <p:origin x="21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1C3FC-F828-45AE-A0CD-7C01CBB12EF2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7DF45-3E15-461C-B5A1-630C28018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23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chapter will outline the steps a lead dust sampling technician must take from start to finish when conducting an examination. This chapter includes five activities to help practice implementing the protocols.</a:t>
            </a:r>
          </a:p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the end of this chapter, students will be able to demonstrate that they can:</a:t>
            </a:r>
          </a:p>
          <a:p>
            <a:pPr marL="398463" lvl="1" indent="-284163">
              <a:buFontTx/>
              <a:buChar char="•"/>
            </a:pPr>
            <a:r>
              <a:rPr kumimoji="1"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appropriate sampling locations</a:t>
            </a:r>
          </a:p>
          <a:p>
            <a:pPr marL="398463" lvl="1" indent="-284163">
              <a:buFontTx/>
              <a:buChar char="•"/>
            </a:pPr>
            <a:r>
              <a:rPr kumimoji="1"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lead dust samples </a:t>
            </a:r>
          </a:p>
          <a:p>
            <a:pPr marL="398463" lvl="1" indent="-284163">
              <a:buFontTx/>
              <a:buChar char="•"/>
            </a:pPr>
            <a:r>
              <a:rPr kumimoji="1"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 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71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2:</a:t>
            </a: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Now that the sampling locations have been determined, you will take samples on a variety of surfaces – window sills and troughs, and floors.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57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and Report Writing</a:t>
            </a:r>
          </a:p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analyzing the data, follow the guidelines provided in </a:t>
            </a:r>
            <a:r>
              <a:rPr lang="en-US" alt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Chapter 4.</a:t>
            </a:r>
          </a:p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EPA action levels/HUD clearance standards when evaluating sample results.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6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information in Chapter 5 (Writing the Report) as a guideline to translate the results into an easy to understand report.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1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3F4BD8-3B0C-F847-BE98-5BD98E0E5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5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74531-806C-954B-BA72-BACD7EF5F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07" y="1126387"/>
            <a:ext cx="5220748" cy="342037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55E4B-61F1-EF4C-9B2F-C6AC4D9A7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5220748" cy="1449577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21856E-8894-0670-9E19-FA6708BC3C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0DD6B-87AD-365F-FDD1-9850A88A8BD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Logo&#10;&#10;AI-generated content may be incorrect.">
            <a:extLst>
              <a:ext uri="{FF2B5EF4-FFF2-40B4-BE49-F238E27FC236}">
                <a16:creationId xmlns:a16="http://schemas.microsoft.com/office/drawing/2014/main" id="{06088B19-88D8-908D-17EB-F0BF5FD7EA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60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BAF0A0E4-6723-D73F-52CF-02A0210E0E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52" y="3450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983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2901F2-6CE1-A041-84EC-333CC1DFC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54C48E7-A107-8F15-7F28-5FAD64094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59204-7483-294D-961C-819A95A4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0CE9E-9E35-834D-B166-84F84B318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19F59-5E26-D149-A6B0-563EE1509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&#10;&#10;AI-generated content may be incorrect.">
            <a:extLst>
              <a:ext uri="{FF2B5EF4-FFF2-40B4-BE49-F238E27FC236}">
                <a16:creationId xmlns:a16="http://schemas.microsoft.com/office/drawing/2014/main" id="{697AEFFB-29A0-172D-A3FC-B3DC1E6A50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433" y="103306"/>
            <a:ext cx="911665" cy="914400"/>
          </a:xfrm>
          <a:prstGeom prst="rect">
            <a:avLst/>
          </a:prstGeom>
        </p:spPr>
      </p:pic>
      <p:pic>
        <p:nvPicPr>
          <p:cNvPr id="6" name="Picture 11" descr="HUD 2.JPG">
            <a:extLst>
              <a:ext uri="{FF2B5EF4-FFF2-40B4-BE49-F238E27FC236}">
                <a16:creationId xmlns:a16="http://schemas.microsoft.com/office/drawing/2014/main" id="{1F6C98C6-0404-9044-C471-972D55B9E49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1685" y="8255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3D3DCBB-292B-D66B-C234-0F7C225E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</p:spTree>
    <p:extLst>
      <p:ext uri="{BB962C8B-B14F-4D97-AF65-F5344CB8AC3E}">
        <p14:creationId xmlns:p14="http://schemas.microsoft.com/office/powerpoint/2010/main" val="310781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5C63F8A-8D36-A640-A4E6-82496FA47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E8EF520-9CAB-D842-4774-04378EBCA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01600-E6B4-984A-B2A7-329622914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86539-2168-C047-AAE5-42B1BC666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5A47C-6047-3A4D-B702-B2FAA41ED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284529F-C422-3624-4BB5-4E7D43210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8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6A820A6-B377-6244-9FBF-4C325C95E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AD8E3EF-454C-ED7E-70D0-B9C5912CC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2A74D-ABC9-DA43-B9E5-273F903F2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B64E6-AD2A-2943-A9A1-E2D88AA3E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1723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71FD5A-6B7F-524B-9ED1-5A8C30B82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21360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E42182-9BCC-EA43-8F60-B2D72BC8A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D92C2-FFA6-5F45-8B64-DE2D66449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4F4F4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40B3010-0967-F12F-3946-32D7B8EF2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721E437-57B0-48B7-878F-3540C8CBC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4002" y="6419715"/>
            <a:ext cx="4601123" cy="36036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62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2C2650-7135-7118-3761-3143ACA5A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01C00D2-0A64-47C6-1607-01C347CD7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5196D-3992-9D59-38F8-52954247D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933B78-1679-BA34-1651-D374C8C16CF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787525"/>
            <a:ext cx="10515600" cy="377507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1B443EFD-1481-590B-83AF-FF9A3ACF26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639593"/>
            <a:ext cx="8596139" cy="2444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Table title and caption</a:t>
            </a:r>
          </a:p>
        </p:txBody>
      </p:sp>
      <p:pic>
        <p:nvPicPr>
          <p:cNvPr id="3" name="Picture 2" descr="Logo&#10;&#10;AI-generated content may be incorrect.">
            <a:extLst>
              <a:ext uri="{FF2B5EF4-FFF2-40B4-BE49-F238E27FC236}">
                <a16:creationId xmlns:a16="http://schemas.microsoft.com/office/drawing/2014/main" id="{7841B038-3723-545D-469E-C7B494E101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423" y="157281"/>
            <a:ext cx="911665" cy="914400"/>
          </a:xfrm>
          <a:prstGeom prst="rect">
            <a:avLst/>
          </a:prstGeom>
        </p:spPr>
      </p:pic>
      <p:pic>
        <p:nvPicPr>
          <p:cNvPr id="4" name="Picture 11" descr="HUD 2.JPG">
            <a:extLst>
              <a:ext uri="{FF2B5EF4-FFF2-40B4-BE49-F238E27FC236}">
                <a16:creationId xmlns:a16="http://schemas.microsoft.com/office/drawing/2014/main" id="{79670E02-7493-7EFF-94ED-47ADB48702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675" y="136525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72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631D77-1A94-8B40-AEEA-DBA79C39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40DE02F-B82A-9B2A-38B2-942BD2C5A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6DF934-BE9E-674B-89BB-9F85225D2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19420-E610-9442-BD7A-322F6D60DB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E696A-8D11-5A47-AC31-DFCA6D35F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308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1076B7-FF70-0E40-B5ED-6C26709AE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78B567-2CE0-B592-C697-A776B6247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52A70-6D81-9147-A6B2-0133A152E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F13A5-8058-CF4D-98C7-9A9A5F36C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25D36-FF3E-7449-A928-4F9C0EB23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D1356-A70C-BE47-82F0-A52F31D298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4ED689-3D40-284F-BC42-54A139A2D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9470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B725E6C-455E-08EB-1D7B-19EFCD237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4795F8A2-DE66-9AAC-D0A2-EA8700F6D3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9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4E484-5D7F-0143-8D15-DB44A7DE06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3603" cy="68580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70E1BE-F982-2D06-C2B4-B9B5DB440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CB89E6B-CCC3-4801-C959-2C27B9AE4F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910513" y="2030413"/>
            <a:ext cx="3590925" cy="34385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Contact:</a:t>
            </a:r>
          </a:p>
        </p:txBody>
      </p:sp>
    </p:spTree>
    <p:extLst>
      <p:ext uri="{BB962C8B-B14F-4D97-AF65-F5344CB8AC3E}">
        <p14:creationId xmlns:p14="http://schemas.microsoft.com/office/powerpoint/2010/main" val="3285496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9B5DF8-78FD-5841-BD28-013B751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EF579-F39A-5544-9409-0394F3A99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B3497-91C7-1048-BCE6-DC58EBE31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37820" y="6356350"/>
            <a:ext cx="419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rgbClr val="4F4F4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A5EE-3E3D-B348-A4A0-7369138F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Logo&#10;&#10;AI-generated content may be incorrect.">
            <a:extLst>
              <a:ext uri="{FF2B5EF4-FFF2-40B4-BE49-F238E27FC236}">
                <a16:creationId xmlns:a16="http://schemas.microsoft.com/office/drawing/2014/main" id="{3627DFEB-1ED1-F50F-0E8A-8AA8A9178C1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7" y="5851531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C8BA34EE-7C97-6A41-A2E6-82D29C6DCF8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50" y="5851531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70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C39F1-B838-F798-BF17-F594D76F1C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en-US" sz="5400" dirty="0"/>
              <a:t>Chapter 6: Putting Skills Together</a:t>
            </a:r>
            <a:endParaRPr lang="en-US" sz="5400" dirty="0">
              <a:highlight>
                <a:srgbClr val="FFFF00"/>
              </a:highligh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1BEEB-3BCB-C5F4-3A08-B9B046444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6087523" cy="1449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Lead Dust Sampling Technician </a:t>
            </a:r>
          </a:p>
          <a:p>
            <a:r>
              <a:rPr lang="en-US" dirty="0">
                <a:ea typeface="Calibri Light"/>
                <a:cs typeface="Calibri Light"/>
              </a:rPr>
              <a:t>Initial Training Course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D571F-2966-1DE4-2EA3-27FD2F1B5B1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709FB1-72AE-6C05-2B0B-F9FBF716192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97F7F-EE30-6412-9CB5-213A4413D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60D694-E622-C6C8-35E2-164A9AE02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0CAB4-389A-5C1A-F64B-E546D840A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Practice the skills taught in the class:</a:t>
            </a:r>
          </a:p>
          <a:p>
            <a:pPr lvl="1"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Choosing appropriate sampling locations</a:t>
            </a:r>
          </a:p>
          <a:p>
            <a:pPr lvl="1"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Taking lead dust samples </a:t>
            </a:r>
          </a:p>
          <a:p>
            <a:pPr lvl="1"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Interpreting results</a:t>
            </a:r>
          </a:p>
        </p:txBody>
      </p:sp>
    </p:spTree>
    <p:extLst>
      <p:ext uri="{BB962C8B-B14F-4D97-AF65-F5344CB8AC3E}">
        <p14:creationId xmlns:p14="http://schemas.microsoft.com/office/powerpoint/2010/main" val="90107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C856C7-BE86-DEA6-196F-5BDD38E8EF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A122A6-2516-04ED-9E79-9AEB2CFF0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Where To Take Samples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88DBC-4996-7968-3982-3A5DF9A8A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are now going to practice sampling area strategies.</a:t>
            </a:r>
          </a:p>
          <a:p>
            <a:r>
              <a:rPr lang="en-US" dirty="0"/>
              <a:t>Your instructor will provide you with a hypothetical renovation scenario and diagram.</a:t>
            </a:r>
          </a:p>
          <a:p>
            <a:r>
              <a:rPr lang="en-US" dirty="0"/>
              <a:t>Read the scenario and mark the location(s) of where you think dust wipe samples should be taken. </a:t>
            </a:r>
          </a:p>
        </p:txBody>
      </p:sp>
    </p:spTree>
    <p:extLst>
      <p:ext uri="{BB962C8B-B14F-4D97-AF65-F5344CB8AC3E}">
        <p14:creationId xmlns:p14="http://schemas.microsoft.com/office/powerpoint/2010/main" val="3934913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B099F2-1E6B-B09A-58C2-EF3B433275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68D896-EF70-CB10-0476-13A6BD72A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99F61-685A-2DCF-13A6-C23C4E7E9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strategic about laying out sampling area to capture areas were the highest dust generating tasks occurred during the job.  </a:t>
            </a:r>
          </a:p>
          <a:p>
            <a:r>
              <a:rPr lang="en-US" dirty="0"/>
              <a:t>Refer to the Field Guide or Chapter 3 to determine the appropriate places to take your samples. </a:t>
            </a:r>
          </a:p>
        </p:txBody>
      </p:sp>
    </p:spTree>
    <p:extLst>
      <p:ext uri="{BB962C8B-B14F-4D97-AF65-F5344CB8AC3E}">
        <p14:creationId xmlns:p14="http://schemas.microsoft.com/office/powerpoint/2010/main" val="1680815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DE0629-5B3A-E9E5-417F-969B3C7DC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645512-D828-9733-B9B5-9229BEE7E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2: Dust Wipe Sampling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4BF991-D9C7-3BF5-CEB8-86EB389FF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You are now going to practice taking dust wipe samples again.</a:t>
            </a:r>
          </a:p>
          <a:p>
            <a:r>
              <a:rPr lang="en-US" altLang="en-US" dirty="0"/>
              <a:t>Everyone must demonstrate proficiency.</a:t>
            </a:r>
          </a:p>
          <a:p>
            <a:r>
              <a:rPr lang="en-US" altLang="en-US" dirty="0"/>
              <a:t>Follow your instructor’s directions for taking samples.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283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C1801A-9E58-2588-F75C-9692CE5FE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7BD1A6-AD75-5533-137B-BA0B7227D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3: Interpreting the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DC0C3-B08C-1436-6EB9-1F535A72F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Analyze the results</a:t>
            </a:r>
          </a:p>
          <a:p>
            <a:pPr lvl="1"/>
            <a:r>
              <a:rPr lang="en-US" altLang="en-US" dirty="0"/>
              <a:t>Your instructor will provide you with laboratory results to interpret.  </a:t>
            </a:r>
            <a:endParaRPr lang="en-US" altLang="en-US" b="1" dirty="0"/>
          </a:p>
          <a:p>
            <a:pPr lvl="1"/>
            <a:r>
              <a:rPr lang="en-US" altLang="en-US" dirty="0"/>
              <a:t>Use EPA lead dust-lead action levels for guidance: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dirty="0"/>
              <a:t>Floors: &lt; 5 µg/ft</a:t>
            </a:r>
            <a:r>
              <a:rPr lang="en-US" altLang="en-US" baseline="30000" dirty="0"/>
              <a:t>2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dirty="0"/>
              <a:t>Interior window sills: &lt; 40 µg/ft</a:t>
            </a:r>
            <a:r>
              <a:rPr lang="en-US" altLang="en-US" baseline="30000" dirty="0"/>
              <a:t>2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dirty="0"/>
              <a:t>Window troughs: &lt; 100 µg/ft</a:t>
            </a:r>
            <a:r>
              <a:rPr lang="en-US" altLang="en-US" baseline="30000" dirty="0"/>
              <a:t>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28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93FD60-BF92-76B1-FB26-18C5EA38E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E5796C-BE8C-E16A-1188-A0C46A88A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4: Translating Results into a Written Report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564DD-6D7C-6DF3-CCB5-C6FD2CD44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5012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Translate analyzed results into a written report</a:t>
            </a:r>
            <a:endParaRPr lang="en-US" sz="1600" dirty="0"/>
          </a:p>
          <a:p>
            <a:pPr lvl="1"/>
            <a:r>
              <a:rPr lang="en-US" dirty="0"/>
              <a:t>Using the result from the previous activity (Interpreting the Results), write up a report that can be easily understood by the client.</a:t>
            </a:r>
            <a:endParaRPr lang="en-US" sz="1600" dirty="0"/>
          </a:p>
          <a:p>
            <a:pPr lvl="1"/>
            <a:r>
              <a:rPr lang="en-US" dirty="0"/>
              <a:t>Use the format introduced in Chapter 5: Writing the Report as a guide.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910144"/>
      </p:ext>
    </p:extLst>
  </p:cSld>
  <p:clrMapOvr>
    <a:masterClrMapping/>
  </p:clrMapOvr>
</p:sld>
</file>

<file path=ppt/theme/theme1.xml><?xml version="1.0" encoding="utf-8"?>
<a:theme xmlns:a="http://schemas.openxmlformats.org/drawingml/2006/main" name="LEAD template powerpoint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powerpoint slides.potx" id="{7B51EAFE-F043-4BCE-B9F3-DF813D1DA370}" vid="{7AA828DC-040A-47E2-886E-D72E9C27AF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E555EE6AEA6F4E90DC1EE56A20DF84" ma:contentTypeVersion="19" ma:contentTypeDescription="Create a new document." ma:contentTypeScope="" ma:versionID="8b3903ca8cc2ab29536b7201b9d6b0fe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9d61d8fb-a99e-4f97-bee3-1c0c42237d32" xmlns:ns6="8208de43-a64f-47b6-af23-f340daf30859" targetNamespace="http://schemas.microsoft.com/office/2006/metadata/properties" ma:root="true" ma:fieldsID="bcd02ee0d1e50fa71a95c671743513a5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9d61d8fb-a99e-4f97-bee3-1c0c42237d32"/>
    <xsd:import namespace="8208de43-a64f-47b6-af23-f340daf30859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6:SharedWithUsers" minOccurs="0"/>
                <xsd:element ref="ns6:SharedWithDetail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LengthInSeconds" minOccurs="0"/>
                <xsd:element ref="ns5:MediaServiceLocation" minOccurs="0"/>
                <xsd:element ref="ns1:_ip_UnifiedCompliancePolicyProperties" minOccurs="0"/>
                <xsd:element ref="ns1:_ip_UnifiedCompliancePolicyUIAction" minOccurs="0"/>
                <xsd:element ref="ns5:lcf76f155ced4ddcb4097134ff3c332f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  <xsd:element name="_ip_UnifiedCompliancePolicyProperties" ma:index="3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3eea9a90-c9c7-4cb4-b15a-d2a3718b7468}" ma:internalName="TaxCatchAllLabel" ma:readOnly="true" ma:showField="CatchAllDataLabel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3eea9a90-c9c7-4cb4-b15a-d2a3718b7468}" ma:internalName="TaxCatchAll" ma:showField="CatchAllData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61d8fb-a99e-4f97-bee3-1c0c42237d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37" nillable="true" ma:displayName="Length (seconds)" ma:internalName="MediaLengthInSeconds" ma:readOnly="true">
      <xsd:simpleType>
        <xsd:restriction base="dms:Unknown"/>
      </xsd:simpleType>
    </xsd:element>
    <xsd:element name="MediaServiceLocation" ma:index="3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29f62856-1543-49d4-a736-4569d363f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8de43-a64f-47b6-af23-f340daf30859" elementFormDefault="qualified">
    <xsd:import namespace="http://schemas.microsoft.com/office/2006/documentManagement/types"/>
    <xsd:import namespace="http://schemas.microsoft.com/office/infopath/2007/PartnerControls"/>
    <xsd:element name="SharedWithUsers" ma:index="3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Coverage xmlns="http://schemas.microsoft.com/sharepoint/v3/fields" xsi:nil="true"/>
    <Record xmlns="4ffa91fb-a0ff-4ac5-b2db-65c790d184a4">Shared</Record>
    <EPA_x0020_Office xmlns="4ffa91fb-a0ff-4ac5-b2db-65c790d184a4" xsi:nil="true"/>
    <Document_x0020_Creation_x0020_Date xmlns="4ffa91fb-a0ff-4ac5-b2db-65c790d184a4">2025-09-11T07:38:16+00:00</Document_x0020_Creation_x0020_Date>
    <EPA_x0020_Related_x0020_Documents xmlns="4ffa91fb-a0ff-4ac5-b2db-65c790d184a4" xsi:nil="true"/>
    <_Source xmlns="http://schemas.microsoft.com/sharepoint/v3/fields" xsi:nil="true"/>
    <CategoryDescription xmlns="http://schemas.microsoft.com/sharepoint.v3" xsi:nil="true"/>
    <EPA_x0020_Contributor xmlns="4ffa91fb-a0ff-4ac5-b2db-65c790d184a4">
      <UserInfo>
        <DisplayName/>
        <AccountId xsi:nil="true"/>
        <AccountType/>
      </UserInfo>
    </EPA_x0020_Contributor>
    <TaxKeywordTaxHTField xmlns="4ffa91fb-a0ff-4ac5-b2db-65c790d184a4">
      <Terms xmlns="http://schemas.microsoft.com/office/infopath/2007/PartnerControls"/>
    </TaxKeywordTaxHTField>
    <Rights xmlns="4ffa91fb-a0ff-4ac5-b2db-65c790d184a4" xsi:nil="true"/>
    <External_x0020_Contributor xmlns="4ffa91fb-a0ff-4ac5-b2db-65c790d184a4" xsi:nil="true"/>
    <Identifier xmlns="4ffa91fb-a0ff-4ac5-b2db-65c790d184a4" xsi:nil="true"/>
    <_ip_UnifiedCompliancePolicyUIAction xmlns="http://schemas.microsoft.com/sharepoint/v3" xsi:nil="true"/>
    <Creator xmlns="4ffa91fb-a0ff-4ac5-b2db-65c790d184a4">
      <UserInfo>
        <DisplayName/>
        <AccountId xsi:nil="true"/>
        <AccountType/>
      </UserInfo>
    </Creator>
    <_ip_UnifiedCompliancePolicyProperties xmlns="http://schemas.microsoft.com/sharepoint/v3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lcf76f155ced4ddcb4097134ff3c332f xmlns="9d61d8fb-a99e-4f97-bee3-1c0c42237d32">
      <Terms xmlns="http://schemas.microsoft.com/office/infopath/2007/PartnerControls"/>
    </lcf76f155ced4ddcb4097134ff3c332f>
    <TaxCatchAll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B9298B13-A8C1-4B21-AECB-114BE3E47B01}"/>
</file>

<file path=customXml/itemProps2.xml><?xml version="1.0" encoding="utf-8"?>
<ds:datastoreItem xmlns:ds="http://schemas.openxmlformats.org/officeDocument/2006/customXml" ds:itemID="{FCD9588F-BEA3-4055-BAD3-B18AE7E5577F}"/>
</file>

<file path=customXml/itemProps3.xml><?xml version="1.0" encoding="utf-8"?>
<ds:datastoreItem xmlns:ds="http://schemas.openxmlformats.org/officeDocument/2006/customXml" ds:itemID="{0BDD75E1-52A2-482E-AABD-C18A775FDEB1}"/>
</file>

<file path=customXml/itemProps4.xml><?xml version="1.0" encoding="utf-8"?>
<ds:datastoreItem xmlns:ds="http://schemas.openxmlformats.org/officeDocument/2006/customXml" ds:itemID="{8CA55223-4735-419E-9EF2-A886DE2C0BE4}"/>
</file>

<file path=docProps/app.xml><?xml version="1.0" encoding="utf-8"?>
<Properties xmlns="http://schemas.openxmlformats.org/officeDocument/2006/extended-properties" xmlns:vt="http://schemas.openxmlformats.org/officeDocument/2006/docPropsVTypes">
  <Template>LEAD template powerpoint slides</Template>
  <TotalTime>0</TotalTime>
  <Words>427</Words>
  <Application>Microsoft Office PowerPoint</Application>
  <PresentationFormat>Widescreen</PresentationFormat>
  <Paragraphs>53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Courier New</vt:lpstr>
      <vt:lpstr>Garamond</vt:lpstr>
      <vt:lpstr>LEAD template powerpoint slides</vt:lpstr>
      <vt:lpstr>Chapter 6: Putting Skills Together</vt:lpstr>
      <vt:lpstr>Objectives</vt:lpstr>
      <vt:lpstr>Activity 1: Where To Take Samples</vt:lpstr>
      <vt:lpstr>Remember…</vt:lpstr>
      <vt:lpstr>Activity 2: Dust Wipe Sampling</vt:lpstr>
      <vt:lpstr>Activity 3: Interpreting the Results</vt:lpstr>
      <vt:lpstr>Activity 4: Translating Results into a Written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2026-03-05T22:20:57Z</dcterms:created>
  <dcterms:modified xsi:type="dcterms:W3CDTF">2026-03-05T22:21:07Z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Document_x0020_Type">
    <vt:lpwstr/>
  </property>
  <property fmtid="{D5CDD505-2E9C-101B-9397-08002B2CF9AE}" pid="4" name="MediaServiceImageTags">
    <vt:lpwstr/>
  </property>
  <property fmtid="{D5CDD505-2E9C-101B-9397-08002B2CF9AE}" pid="5" name="ContentTypeId">
    <vt:lpwstr>0x01010046E555EE6AEA6F4E90DC1EE56A20DF84</vt:lpwstr>
  </property>
  <property fmtid="{D5CDD505-2E9C-101B-9397-08002B2CF9AE}" pid="6" name="EPA Subject">
    <vt:lpwstr/>
  </property>
  <property fmtid="{D5CDD505-2E9C-101B-9397-08002B2CF9AE}" pid="7" name="EPA_x0020_Subject">
    <vt:lpwstr/>
  </property>
  <property fmtid="{D5CDD505-2E9C-101B-9397-08002B2CF9AE}" pid="8" name="Document Type">
    <vt:lpwstr/>
  </property>
  <property fmtid="{D5CDD505-2E9C-101B-9397-08002B2CF9AE}" pid="9" name="e3f09c3df709400db2417a7161762d62">
    <vt:lpwstr/>
  </property>
</Properties>
</file>