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709" r:id="rId1"/>
  </p:sldMasterIdLst>
  <p:notesMasterIdLst>
    <p:notesMasterId r:id="rId21"/>
  </p:notesMasterIdLst>
  <p:sldIdLst>
    <p:sldId id="300" r:id="rId2"/>
    <p:sldId id="303" r:id="rId3"/>
    <p:sldId id="304" r:id="rId4"/>
    <p:sldId id="305" r:id="rId5"/>
    <p:sldId id="306" r:id="rId6"/>
    <p:sldId id="307" r:id="rId7"/>
    <p:sldId id="308" r:id="rId8"/>
    <p:sldId id="309" r:id="rId9"/>
    <p:sldId id="310" r:id="rId10"/>
    <p:sldId id="311" r:id="rId11"/>
    <p:sldId id="312" r:id="rId12"/>
    <p:sldId id="313" r:id="rId13"/>
    <p:sldId id="314" r:id="rId14"/>
    <p:sldId id="315" r:id="rId15"/>
    <p:sldId id="316" r:id="rId16"/>
    <p:sldId id="317" r:id="rId17"/>
    <p:sldId id="318" r:id="rId18"/>
    <p:sldId id="319" r:id="rId19"/>
    <p:sldId id="320"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2989B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09F22AD-5A9E-40B0-B6A5-99929DBF8C94}" v="5" dt="2026-03-05T22:14:46.57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56364" autoAdjust="0"/>
  </p:normalViewPr>
  <p:slideViewPr>
    <p:cSldViewPr snapToGrid="0">
      <p:cViewPr varScale="1">
        <p:scale>
          <a:sx n="59" d="100"/>
          <a:sy n="59" d="100"/>
        </p:scale>
        <p:origin x="2472" y="60"/>
      </p:cViewPr>
      <p:guideLst/>
    </p:cSldViewPr>
  </p:slideViewPr>
  <p:notesTextViewPr>
    <p:cViewPr>
      <p:scale>
        <a:sx n="1" d="1"/>
        <a:sy n="1" d="1"/>
      </p:scale>
      <p:origin x="0" y="0"/>
    </p:cViewPr>
  </p:notesTextViewPr>
  <p:notesViewPr>
    <p:cSldViewPr snapToGrid="0">
      <p:cViewPr varScale="1">
        <p:scale>
          <a:sx n="48" d="100"/>
          <a:sy n="48" d="100"/>
        </p:scale>
        <p:origin x="2752" y="3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microsoft.com/office/2015/10/relationships/revisionInfo" Target="revisionInfo.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28" Type="http://schemas.openxmlformats.org/officeDocument/2006/relationships/customXml" Target="../customXml/item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customXml" Target="../customXml/item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 Id="rId27" Type="http://schemas.microsoft.com/office/2018/10/relationships/authors" Target="authors.xml"/><Relationship Id="rId30"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Calibri" panose="020F0502020204030204" pitchFamily="34" charset="0"/>
              </a:defRPr>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Calibri" panose="020F0502020204030204" pitchFamily="34" charset="0"/>
              </a:defRPr>
            </a:lvl1pPr>
          </a:lstStyle>
          <a:p>
            <a:fld id="{8021C3FC-F828-45AE-A0CD-7C01CBB12EF2}" type="datetimeFigureOut">
              <a:rPr lang="en-US" smtClean="0"/>
              <a:pPr/>
              <a:t>3/5/2026</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Calibri" panose="020F0502020204030204" pitchFamily="34" charset="0"/>
              </a:defRPr>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Calibri" panose="020F0502020204030204" pitchFamily="34" charset="0"/>
              </a:defRPr>
            </a:lvl1pPr>
          </a:lstStyle>
          <a:p>
            <a:fld id="{B6F7DF45-3E15-461C-B5A1-630C28018385}" type="slidenum">
              <a:rPr lang="en-US" smtClean="0"/>
              <a:pPr/>
              <a:t>‹#›</a:t>
            </a:fld>
            <a:endParaRPr lang="en-US" dirty="0"/>
          </a:p>
        </p:txBody>
      </p:sp>
    </p:spTree>
    <p:extLst>
      <p:ext uri="{BB962C8B-B14F-4D97-AF65-F5344CB8AC3E}">
        <p14:creationId xmlns:p14="http://schemas.microsoft.com/office/powerpoint/2010/main" val="4479236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Calibri" panose="020F0502020204030204" pitchFamily="34" charset="0"/>
        <a:ea typeface="+mn-ea"/>
        <a:cs typeface="+mn-cs"/>
      </a:defRPr>
    </a:lvl1pPr>
    <a:lvl2pPr marL="457200" algn="l" defTabSz="914400" rtl="0" eaLnBrk="1" latinLnBrk="0" hangingPunct="1">
      <a:defRPr sz="1200" kern="1200">
        <a:solidFill>
          <a:schemeClr val="tx1"/>
        </a:solidFill>
        <a:latin typeface="Calibri" panose="020F0502020204030204" pitchFamily="34" charset="0"/>
        <a:ea typeface="+mn-ea"/>
        <a:cs typeface="+mn-cs"/>
      </a:defRPr>
    </a:lvl2pPr>
    <a:lvl3pPr marL="914400" algn="l" defTabSz="914400" rtl="0" eaLnBrk="1" latinLnBrk="0" hangingPunct="1">
      <a:defRPr sz="1200" kern="1200">
        <a:solidFill>
          <a:schemeClr val="tx1"/>
        </a:solidFill>
        <a:latin typeface="Calibri" panose="020F0502020204030204" pitchFamily="34" charset="0"/>
        <a:ea typeface="+mn-ea"/>
        <a:cs typeface="+mn-cs"/>
      </a:defRPr>
    </a:lvl3pPr>
    <a:lvl4pPr marL="1371600" algn="l" defTabSz="914400" rtl="0" eaLnBrk="1" latinLnBrk="0" hangingPunct="1">
      <a:defRPr sz="1200" kern="1200">
        <a:solidFill>
          <a:schemeClr val="tx1"/>
        </a:solidFill>
        <a:latin typeface="Calibri" panose="020F0502020204030204" pitchFamily="34" charset="0"/>
        <a:ea typeface="+mn-ea"/>
        <a:cs typeface="+mn-cs"/>
      </a:defRPr>
    </a:lvl4pPr>
    <a:lvl5pPr marL="1828800" algn="l" defTabSz="914400" rtl="0" eaLnBrk="1" latinLnBrk="0" hangingPunct="1">
      <a:defRPr sz="1200" kern="1200">
        <a:solidFill>
          <a:schemeClr val="tx1"/>
        </a:solidFill>
        <a:latin typeface="Calibri" panose="020F050202020403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cs typeface="Calibri" panose="020F0502020204030204" pitchFamily="34" charset="0"/>
              </a:rPr>
              <a:t>Welcome to the Lead Dust Sampling Technician Training Course. </a:t>
            </a:r>
          </a:p>
          <a:p>
            <a:endParaRPr lang="en-US" dirty="0"/>
          </a:p>
        </p:txBody>
      </p:sp>
      <p:sp>
        <p:nvSpPr>
          <p:cNvPr id="4" name="Slide Number Placeholder 3"/>
          <p:cNvSpPr>
            <a:spLocks noGrp="1"/>
          </p:cNvSpPr>
          <p:nvPr>
            <p:ph type="sldNum" sz="quarter" idx="5"/>
          </p:nvPr>
        </p:nvSpPr>
        <p:spPr/>
        <p:txBody>
          <a:bodyPr/>
          <a:lstStyle/>
          <a:p>
            <a:fld id="{B6F7DF45-3E15-461C-B5A1-630C28018385}" type="slidenum">
              <a:rPr lang="en-US" smtClean="0"/>
              <a:t>1</a:t>
            </a:fld>
            <a:endParaRPr lang="en-US"/>
          </a:p>
        </p:txBody>
      </p:sp>
    </p:spTree>
    <p:extLst>
      <p:ext uri="{BB962C8B-B14F-4D97-AF65-F5344CB8AC3E}">
        <p14:creationId xmlns:p14="http://schemas.microsoft.com/office/powerpoint/2010/main" val="31282422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6F7DF45-3E15-461C-B5A1-630C28018385}" type="slidenum">
              <a:rPr lang="en-US" smtClean="0"/>
              <a:pPr/>
              <a:t>10</a:t>
            </a:fld>
            <a:endParaRPr lang="en-US" dirty="0"/>
          </a:p>
        </p:txBody>
      </p:sp>
    </p:spTree>
    <p:extLst>
      <p:ext uri="{BB962C8B-B14F-4D97-AF65-F5344CB8AC3E}">
        <p14:creationId xmlns:p14="http://schemas.microsoft.com/office/powerpoint/2010/main" val="7710944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lead dust sampling technician can perform dust-lead testing, but not if associated with an abatement. </a:t>
            </a:r>
          </a:p>
          <a:p>
            <a:endParaRPr lang="en-US" dirty="0"/>
          </a:p>
          <a:p>
            <a:r>
              <a:rPr lang="en-US" dirty="0"/>
              <a:t>The purpose of dust-lead testing after renovation, repair, or painting activities that disturb lead-based paint is to determine if a work area is safe for re-occupancy. These activities can create lead dust, so proper cleanup is critical. </a:t>
            </a:r>
          </a:p>
          <a:p>
            <a:endParaRPr lang="en-US" dirty="0">
              <a:latin typeface="Calibri"/>
              <a:ea typeface="Calibri"/>
              <a:cs typeface="Calibri"/>
            </a:endParaRPr>
          </a:p>
        </p:txBody>
      </p:sp>
      <p:sp>
        <p:nvSpPr>
          <p:cNvPr id="4" name="Slide Number Placeholder 3"/>
          <p:cNvSpPr>
            <a:spLocks noGrp="1"/>
          </p:cNvSpPr>
          <p:nvPr>
            <p:ph type="sldNum" sz="quarter" idx="5"/>
          </p:nvPr>
        </p:nvSpPr>
        <p:spPr/>
        <p:txBody>
          <a:bodyPr/>
          <a:lstStyle/>
          <a:p>
            <a:fld id="{B6F7DF45-3E15-461C-B5A1-630C28018385}" type="slidenum">
              <a:rPr lang="en-US" smtClean="0"/>
              <a:t>11</a:t>
            </a:fld>
            <a:endParaRPr lang="en-US"/>
          </a:p>
        </p:txBody>
      </p:sp>
    </p:spTree>
    <p:extLst>
      <p:ext uri="{BB962C8B-B14F-4D97-AF65-F5344CB8AC3E}">
        <p14:creationId xmlns:p14="http://schemas.microsoft.com/office/powerpoint/2010/main" val="22491707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Calibri" panose="020F0502020204030204" pitchFamily="34" charset="0"/>
                <a:ea typeface="+mn-ea"/>
                <a:cs typeface="+mn-cs"/>
              </a:rPr>
              <a:t>While lead dust sampling technicians can conduct post-renovation dust-lead testing, they are not allowed to conduct post-abatement dust-lead testing. Post-abatement dust-lead testing after abatement must be done by a certified risk assessor or a lead-based paint inspector.</a:t>
            </a:r>
          </a:p>
          <a:p>
            <a:endParaRPr lang="en-US" sz="1200" kern="1200" dirty="0">
              <a:solidFill>
                <a:schemeClr val="tx1"/>
              </a:solidFill>
              <a:effectLst/>
              <a:latin typeface="Calibri" panose="020F0502020204030204" pitchFamily="34" charset="0"/>
              <a:ea typeface="+mn-ea"/>
              <a:cs typeface="+mn-cs"/>
            </a:endParaRPr>
          </a:p>
          <a:p>
            <a:r>
              <a:rPr lang="en-US" sz="1200" kern="1200" dirty="0">
                <a:solidFill>
                  <a:schemeClr val="tx1"/>
                </a:solidFill>
                <a:effectLst/>
                <a:latin typeface="Calibri" panose="020F0502020204030204" pitchFamily="34" charset="0"/>
                <a:ea typeface="+mn-ea"/>
                <a:cs typeface="+mn-cs"/>
              </a:rPr>
              <a:t>Abatements are projects designed to permanently address lead-based paint and lead-based paint hazards. </a:t>
            </a:r>
          </a:p>
          <a:p>
            <a:endParaRPr lang="en-US" sz="1200" kern="1200" dirty="0">
              <a:solidFill>
                <a:schemeClr val="tx1"/>
              </a:solidFill>
              <a:effectLst/>
              <a:latin typeface="Calibri" panose="020F0502020204030204" pitchFamily="34" charset="0"/>
              <a:ea typeface="+mn-ea"/>
              <a:cs typeface="+mn-cs"/>
            </a:endParaRPr>
          </a:p>
          <a:p>
            <a:r>
              <a:rPr lang="en-US" sz="1200" kern="1200" dirty="0">
                <a:solidFill>
                  <a:schemeClr val="tx1"/>
                </a:solidFill>
                <a:effectLst/>
                <a:latin typeface="Calibri" panose="020F0502020204030204" pitchFamily="34" charset="0"/>
                <a:ea typeface="+mn-ea"/>
                <a:cs typeface="+mn-cs"/>
              </a:rPr>
              <a:t>Abatement does not include renovation, remodeling, landscaping, or other activities, when such activities are not designed to permanently address lead-based paint hazards, but, instead, are designed to repair, restore, or remodel a given structure or dwelling, even though these activities may incidentally result in permanently addressing lead-based paint hazards.</a:t>
            </a:r>
          </a:p>
          <a:p>
            <a:endParaRPr lang="en-US" sz="1200" kern="1200" dirty="0">
              <a:solidFill>
                <a:schemeClr val="tx1"/>
              </a:solidFill>
              <a:effectLst/>
              <a:latin typeface="Calibri" panose="020F0502020204030204" pitchFamily="34" charset="0"/>
              <a:ea typeface="+mn-ea"/>
              <a:cs typeface="+mn-cs"/>
            </a:endParaRPr>
          </a:p>
          <a:p>
            <a:r>
              <a:rPr lang="en-US" sz="1200" kern="1200" dirty="0">
                <a:solidFill>
                  <a:schemeClr val="tx1"/>
                </a:solidFill>
                <a:effectLst/>
                <a:latin typeface="Calibri" panose="020F0502020204030204" pitchFamily="34" charset="0"/>
                <a:ea typeface="+mn-ea"/>
                <a:cs typeface="+mn-cs"/>
              </a:rPr>
              <a:t>If a renovation job involves abatement, the lead dust sampling technician cannot perform dust-lead testing on the abatement part of the job. Make sure you understand what type of work was done before conducting dust-lead testing.</a:t>
            </a:r>
          </a:p>
          <a:p>
            <a:endParaRPr lang="en-US" sz="1200" kern="1200" dirty="0">
              <a:solidFill>
                <a:schemeClr val="tx1"/>
              </a:solidFill>
              <a:effectLst/>
              <a:latin typeface="Calibri" panose="020F0502020204030204" pitchFamily="34" charset="0"/>
              <a:ea typeface="+mn-ea"/>
              <a:cs typeface="+mn-cs"/>
            </a:endParaRPr>
          </a:p>
          <a:p>
            <a:r>
              <a:rPr lang="en-US" sz="1200" kern="1200" dirty="0">
                <a:solidFill>
                  <a:schemeClr val="tx1"/>
                </a:solidFill>
                <a:effectLst/>
                <a:latin typeface="Calibri" panose="020F0502020204030204" pitchFamily="34" charset="0"/>
                <a:ea typeface="+mn-ea"/>
                <a:cs typeface="+mn-cs"/>
              </a:rPr>
              <a:t>In addition, a lead dust sampling technician is not trained to test paint for lead content. Paint sampling must be done by a lead-based paint inspector, risk assessor or certified renovator. </a:t>
            </a:r>
          </a:p>
          <a:p>
            <a:endParaRPr lang="en-US" sz="1200" kern="1200" dirty="0">
              <a:solidFill>
                <a:schemeClr val="tx1"/>
              </a:solidFill>
              <a:effectLst/>
              <a:latin typeface="Calibri" panose="020F0502020204030204" pitchFamily="34" charset="0"/>
              <a:ea typeface="+mn-ea"/>
              <a:cs typeface="+mn-cs"/>
            </a:endParaRPr>
          </a:p>
          <a:p>
            <a:r>
              <a:rPr lang="en-US" sz="1200" kern="1200" dirty="0">
                <a:solidFill>
                  <a:schemeClr val="tx1"/>
                </a:solidFill>
                <a:effectLst/>
                <a:latin typeface="Calibri" panose="020F0502020204030204" pitchFamily="34" charset="0"/>
                <a:ea typeface="+mn-ea"/>
                <a:cs typeface="+mn-cs"/>
              </a:rPr>
              <a:t>Finally, a lead dust sampling technician is not trained to sample soil. Soil sampling must be done by a certified lead-based paint inspector or risk assessor.</a:t>
            </a:r>
          </a:p>
          <a:p>
            <a:endParaRPr lang="en-US" b="1" dirty="0"/>
          </a:p>
          <a:p>
            <a:r>
              <a:rPr lang="en-US" b="1" dirty="0"/>
              <a:t>HUD NOTE: </a:t>
            </a:r>
            <a:r>
              <a:rPr lang="en-US" sz="1200" kern="1200" dirty="0">
                <a:solidFill>
                  <a:schemeClr val="tx1"/>
                </a:solidFill>
                <a:effectLst/>
                <a:latin typeface="Calibri" panose="020F0502020204030204" pitchFamily="34" charset="0"/>
                <a:ea typeface="+mn-ea"/>
                <a:cs typeface="+mn-cs"/>
              </a:rPr>
              <a:t>HUD does not allow lead dust sampling technicians to work on abatement projects. HUD also requires that a certified risk assessor or a certified lead-based paint inspector approve the work of the dust sampling technician and sign the abatement report. Sampling technicians may work on single-family properties or individually-specified dwelling units and associated common areas in a multi-unit property as directed by a certified risk assessor or a certified lead-based paint inspector, but may not themselves select dwelling units or common areas for testing.</a:t>
            </a:r>
            <a:endParaRPr lang="en-US" dirty="0">
              <a:latin typeface="Calibri"/>
              <a:ea typeface="Calibri"/>
              <a:cs typeface="Calibri"/>
            </a:endParaRPr>
          </a:p>
        </p:txBody>
      </p:sp>
      <p:sp>
        <p:nvSpPr>
          <p:cNvPr id="4" name="Slide Number Placeholder 3"/>
          <p:cNvSpPr>
            <a:spLocks noGrp="1"/>
          </p:cNvSpPr>
          <p:nvPr>
            <p:ph type="sldNum" sz="quarter" idx="5"/>
          </p:nvPr>
        </p:nvSpPr>
        <p:spPr/>
        <p:txBody>
          <a:bodyPr/>
          <a:lstStyle/>
          <a:p>
            <a:fld id="{B6F7DF45-3E15-461C-B5A1-630C28018385}" type="slidenum">
              <a:rPr lang="en-US" smtClean="0"/>
              <a:t>12</a:t>
            </a:fld>
            <a:endParaRPr lang="en-US" dirty="0"/>
          </a:p>
        </p:txBody>
      </p:sp>
    </p:spTree>
    <p:extLst>
      <p:ext uri="{BB962C8B-B14F-4D97-AF65-F5344CB8AC3E}">
        <p14:creationId xmlns:p14="http://schemas.microsoft.com/office/powerpoint/2010/main" val="91652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Calibri"/>
                <a:ea typeface="Calibri"/>
                <a:cs typeface="Calibri"/>
              </a:rPr>
              <a:t>Contractors performing RRP projects that disturb lead-based paint in homes, child care facilities, and schools built before 1978 must be certified and must follow specific work practices to prevent lead contamination.</a:t>
            </a:r>
          </a:p>
          <a:p>
            <a:endParaRPr lang="en-US" dirty="0">
              <a:latin typeface="Calibri"/>
              <a:ea typeface="Calibri"/>
              <a:cs typeface="Calibri"/>
            </a:endParaRPr>
          </a:p>
        </p:txBody>
      </p:sp>
      <p:sp>
        <p:nvSpPr>
          <p:cNvPr id="4" name="Slide Number Placeholder 3"/>
          <p:cNvSpPr>
            <a:spLocks noGrp="1"/>
          </p:cNvSpPr>
          <p:nvPr>
            <p:ph type="sldNum" sz="quarter" idx="5"/>
          </p:nvPr>
        </p:nvSpPr>
        <p:spPr/>
        <p:txBody>
          <a:bodyPr/>
          <a:lstStyle/>
          <a:p>
            <a:fld id="{B6F7DF45-3E15-461C-B5A1-630C28018385}" type="slidenum">
              <a:rPr lang="en-US" smtClean="0"/>
              <a:t>13</a:t>
            </a:fld>
            <a:endParaRPr lang="en-US"/>
          </a:p>
        </p:txBody>
      </p:sp>
    </p:spTree>
    <p:extLst>
      <p:ext uri="{BB962C8B-B14F-4D97-AF65-F5344CB8AC3E}">
        <p14:creationId xmlns:p14="http://schemas.microsoft.com/office/powerpoint/2010/main" val="2372563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Calibri" panose="020F0502020204030204" pitchFamily="34" charset="0"/>
                <a:ea typeface="+mn-ea"/>
                <a:cs typeface="+mn-cs"/>
              </a:rPr>
              <a:t>The cleaning verification process involves a visual inspection of the work area, followed by wiping of the window sills, floors, and countertops with wet disposable cleaning cloths and comparing the wipes to a cleaning verification card.</a:t>
            </a:r>
          </a:p>
          <a:p>
            <a:endParaRPr lang="en-US" sz="1200" kern="1200" dirty="0">
              <a:solidFill>
                <a:schemeClr val="tx1"/>
              </a:solidFill>
              <a:effectLst/>
              <a:latin typeface="Calibri" panose="020F0502020204030204" pitchFamily="34" charset="0"/>
              <a:ea typeface="+mn-ea"/>
              <a:cs typeface="+mn-cs"/>
            </a:endParaRPr>
          </a:p>
          <a:p>
            <a:r>
              <a:rPr lang="en-US" sz="1200" kern="1200" dirty="0">
                <a:solidFill>
                  <a:schemeClr val="tx1"/>
                </a:solidFill>
                <a:effectLst/>
                <a:latin typeface="Calibri" panose="020F0502020204030204" pitchFamily="34" charset="0"/>
                <a:ea typeface="+mn-ea"/>
                <a:cs typeface="+mn-cs"/>
              </a:rPr>
              <a:t>Cleaning verification must be performed by a certified renovator; it </a:t>
            </a:r>
            <a:r>
              <a:rPr lang="en-US" sz="1200" u="sng" kern="1200" dirty="0">
                <a:solidFill>
                  <a:schemeClr val="tx1"/>
                </a:solidFill>
                <a:effectLst/>
                <a:latin typeface="Calibri" panose="020F0502020204030204" pitchFamily="34" charset="0"/>
                <a:ea typeface="+mn-ea"/>
                <a:cs typeface="+mn-cs"/>
              </a:rPr>
              <a:t>cannot</a:t>
            </a:r>
            <a:r>
              <a:rPr lang="en-US" sz="1200" kern="1200" dirty="0">
                <a:solidFill>
                  <a:schemeClr val="tx1"/>
                </a:solidFill>
                <a:effectLst/>
                <a:latin typeface="Calibri" panose="020F0502020204030204" pitchFamily="34" charset="0"/>
                <a:ea typeface="+mn-ea"/>
                <a:cs typeface="+mn-cs"/>
              </a:rPr>
              <a:t> be done by the lead dust sampling technician and lead dust sampling technicians are not allowed to perform clearance below the action levels on abatement projects or on abatement parts of renovation projects.</a:t>
            </a:r>
          </a:p>
          <a:p>
            <a:endParaRPr lang="en-US" sz="1200" kern="1200" dirty="0">
              <a:solidFill>
                <a:schemeClr val="tx1"/>
              </a:solidFill>
              <a:effectLst/>
              <a:latin typeface="Calibri" panose="020F0502020204030204" pitchFamily="34" charset="0"/>
              <a:ea typeface="+mn-ea"/>
              <a:cs typeface="+mn-cs"/>
            </a:endParaRPr>
          </a:p>
          <a:p>
            <a:r>
              <a:rPr lang="en-US" sz="1200" kern="1200" dirty="0">
                <a:solidFill>
                  <a:schemeClr val="tx1"/>
                </a:solidFill>
                <a:effectLst/>
                <a:latin typeface="Calibri" panose="020F0502020204030204" pitchFamily="34" charset="0"/>
                <a:ea typeface="+mn-ea"/>
                <a:cs typeface="+mn-cs"/>
              </a:rPr>
              <a:t>See </a:t>
            </a:r>
            <a:r>
              <a:rPr lang="en-US" sz="1200" b="1" kern="1200" dirty="0">
                <a:solidFill>
                  <a:schemeClr val="tx1"/>
                </a:solidFill>
                <a:effectLst/>
                <a:latin typeface="Calibri" panose="020F0502020204030204" pitchFamily="34" charset="0"/>
                <a:ea typeface="+mn-ea"/>
                <a:cs typeface="+mn-cs"/>
              </a:rPr>
              <a:t>Appendix A on page 179 </a:t>
            </a:r>
            <a:r>
              <a:rPr lang="en-US" sz="1200" kern="1200" dirty="0">
                <a:solidFill>
                  <a:schemeClr val="tx1"/>
                </a:solidFill>
                <a:effectLst/>
                <a:latin typeface="Calibri" panose="020F0502020204030204" pitchFamily="34" charset="0"/>
                <a:ea typeface="+mn-ea"/>
                <a:cs typeface="+mn-cs"/>
              </a:rPr>
              <a:t>for a portion of the EPA RRP final rule.</a:t>
            </a:r>
          </a:p>
          <a:p>
            <a:r>
              <a:rPr lang="en-US" b="1" dirty="0"/>
              <a:t>  </a:t>
            </a:r>
          </a:p>
          <a:p>
            <a:r>
              <a:rPr lang="en-US" b="1" dirty="0"/>
              <a:t>HUD Note: </a:t>
            </a:r>
            <a:r>
              <a:rPr lang="en-US" sz="1200" kern="1200" dirty="0">
                <a:solidFill>
                  <a:schemeClr val="tx1"/>
                </a:solidFill>
                <a:effectLst/>
                <a:latin typeface="Calibri" panose="020F0502020204030204" pitchFamily="34" charset="0"/>
                <a:ea typeface="+mn-ea"/>
                <a:cs typeface="+mn-cs"/>
              </a:rPr>
              <a:t>A certified lead-dust sampling technician may work on HUD-assisted single-family properties or individually-specified dwelling units and associated common areas in a multi-unit property. The certified lead dust sampling technician may work on a random sampling of dwelling units or common areas in multifamily properties only as directed by a certified risk assessor or a certified lead-based paint inspector, but the lead dust sampling technician may not select dwelling units or common areas for testing, and the risk assessor or inspector must approve the lead dust sampling technician’s work and sign the post-work dust sampling report for the report to be acceptable.</a:t>
            </a:r>
            <a:endParaRPr lang="en-US" dirty="0">
              <a:latin typeface="Calibri"/>
              <a:ea typeface="Calibri"/>
              <a:cs typeface="Calibri"/>
            </a:endParaRPr>
          </a:p>
        </p:txBody>
      </p:sp>
      <p:sp>
        <p:nvSpPr>
          <p:cNvPr id="4" name="Slide Number Placeholder 3"/>
          <p:cNvSpPr>
            <a:spLocks noGrp="1"/>
          </p:cNvSpPr>
          <p:nvPr>
            <p:ph type="sldNum" sz="quarter" idx="5"/>
          </p:nvPr>
        </p:nvSpPr>
        <p:spPr/>
        <p:txBody>
          <a:bodyPr/>
          <a:lstStyle/>
          <a:p>
            <a:fld id="{B6F7DF45-3E15-461C-B5A1-630C28018385}" type="slidenum">
              <a:rPr lang="en-US" smtClean="0"/>
              <a:t>14</a:t>
            </a:fld>
            <a:endParaRPr lang="en-US"/>
          </a:p>
        </p:txBody>
      </p:sp>
    </p:spTree>
    <p:extLst>
      <p:ext uri="{BB962C8B-B14F-4D97-AF65-F5344CB8AC3E}">
        <p14:creationId xmlns:p14="http://schemas.microsoft.com/office/powerpoint/2010/main" val="236583815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Calibri" panose="020F0502020204030204" pitchFamily="34" charset="0"/>
                <a:ea typeface="+mn-ea"/>
                <a:cs typeface="+mn-cs"/>
              </a:rPr>
              <a:t>To conduct a post-renovation dust-lead test, the individual must be a certified lead dust sampling technician, lead-based paint inspector, or risk assessor.</a:t>
            </a:r>
          </a:p>
          <a:p>
            <a:endParaRPr lang="en-US" sz="1200" kern="1200" dirty="0">
              <a:solidFill>
                <a:schemeClr val="tx1"/>
              </a:solidFill>
              <a:effectLst/>
              <a:latin typeface="Calibri" panose="020F0502020204030204" pitchFamily="34" charset="0"/>
              <a:ea typeface="+mn-ea"/>
              <a:cs typeface="+mn-cs"/>
            </a:endParaRPr>
          </a:p>
          <a:p>
            <a:r>
              <a:rPr lang="en-US" sz="1200" kern="1200" dirty="0">
                <a:solidFill>
                  <a:schemeClr val="tx1"/>
                </a:solidFill>
                <a:effectLst/>
                <a:latin typeface="Calibri" panose="020F0502020204030204" pitchFamily="34" charset="0"/>
                <a:ea typeface="+mn-ea"/>
                <a:cs typeface="+mn-cs"/>
              </a:rPr>
              <a:t>EPA LDST certification allows the certified individual to perform post-renovation dust-lead testing in residential housing and child-occupied facilities. Certified lead dust sampling technicians cannot conduct post-abatement dust-lead testing.</a:t>
            </a:r>
          </a:p>
          <a:p>
            <a:endParaRPr lang="en-US" sz="1200" kern="1200" dirty="0">
              <a:solidFill>
                <a:schemeClr val="tx1"/>
              </a:solidFill>
              <a:effectLst/>
              <a:latin typeface="Calibri" panose="020F0502020204030204" pitchFamily="34" charset="0"/>
              <a:ea typeface="+mn-ea"/>
              <a:cs typeface="+mn-cs"/>
            </a:endParaRPr>
          </a:p>
          <a:p>
            <a:r>
              <a:rPr lang="en-US" sz="1200" kern="1200" dirty="0">
                <a:solidFill>
                  <a:schemeClr val="tx1"/>
                </a:solidFill>
                <a:effectLst/>
                <a:latin typeface="Calibri" panose="020F0502020204030204" pitchFamily="34" charset="0"/>
                <a:ea typeface="+mn-ea"/>
                <a:cs typeface="+mn-cs"/>
              </a:rPr>
              <a:t>When going to a worksite, lead dust sampling technicians must have a copy of their initial course completion certificate and most recent refresher training course completion certificate.</a:t>
            </a:r>
          </a:p>
          <a:p>
            <a:endParaRPr lang="en-US" dirty="0">
              <a:latin typeface="Calibri"/>
              <a:ea typeface="Calibri"/>
              <a:cs typeface="Calibri"/>
            </a:endParaRPr>
          </a:p>
        </p:txBody>
      </p:sp>
      <p:sp>
        <p:nvSpPr>
          <p:cNvPr id="4" name="Slide Number Placeholder 3"/>
          <p:cNvSpPr>
            <a:spLocks noGrp="1"/>
          </p:cNvSpPr>
          <p:nvPr>
            <p:ph type="sldNum" sz="quarter" idx="5"/>
          </p:nvPr>
        </p:nvSpPr>
        <p:spPr/>
        <p:txBody>
          <a:bodyPr/>
          <a:lstStyle/>
          <a:p>
            <a:fld id="{B6F7DF45-3E15-461C-B5A1-630C28018385}" type="slidenum">
              <a:rPr lang="en-US" smtClean="0"/>
              <a:t>15</a:t>
            </a:fld>
            <a:endParaRPr lang="en-US"/>
          </a:p>
        </p:txBody>
      </p:sp>
    </p:spTree>
    <p:extLst>
      <p:ext uri="{BB962C8B-B14F-4D97-AF65-F5344CB8AC3E}">
        <p14:creationId xmlns:p14="http://schemas.microsoft.com/office/powerpoint/2010/main" val="17734468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More details on all these topics are discussed later in the course. </a:t>
            </a:r>
          </a:p>
          <a:p>
            <a:endParaRPr lang="en-US" dirty="0">
              <a:latin typeface="Calibri"/>
              <a:ea typeface="Calibri"/>
              <a:cs typeface="Calibri"/>
            </a:endParaRPr>
          </a:p>
        </p:txBody>
      </p:sp>
      <p:sp>
        <p:nvSpPr>
          <p:cNvPr id="4" name="Slide Number Placeholder 3"/>
          <p:cNvSpPr>
            <a:spLocks noGrp="1"/>
          </p:cNvSpPr>
          <p:nvPr>
            <p:ph type="sldNum" sz="quarter" idx="5"/>
          </p:nvPr>
        </p:nvSpPr>
        <p:spPr/>
        <p:txBody>
          <a:bodyPr/>
          <a:lstStyle/>
          <a:p>
            <a:fld id="{B6F7DF45-3E15-461C-B5A1-630C28018385}" type="slidenum">
              <a:rPr lang="en-US" smtClean="0"/>
              <a:t>16</a:t>
            </a:fld>
            <a:endParaRPr lang="en-US"/>
          </a:p>
        </p:txBody>
      </p:sp>
    </p:spTree>
    <p:extLst>
      <p:ext uri="{BB962C8B-B14F-4D97-AF65-F5344CB8AC3E}">
        <p14:creationId xmlns:p14="http://schemas.microsoft.com/office/powerpoint/2010/main" val="293995721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HUD’s LSHR requires that lead hazards be corrected in target housing receiving federal housing assistance or being sold. It also requires clearance dust sampling as a routine part of every such activity, unless very small amounts of paint are disturbed. </a:t>
            </a:r>
          </a:p>
          <a:p>
            <a:endParaRPr lang="en-US" dirty="0">
              <a:latin typeface="Calibri"/>
              <a:ea typeface="Calibri"/>
              <a:cs typeface="Calibri"/>
            </a:endParaRPr>
          </a:p>
        </p:txBody>
      </p:sp>
      <p:sp>
        <p:nvSpPr>
          <p:cNvPr id="4" name="Slide Number Placeholder 3"/>
          <p:cNvSpPr>
            <a:spLocks noGrp="1"/>
          </p:cNvSpPr>
          <p:nvPr>
            <p:ph type="sldNum" sz="quarter" idx="5"/>
          </p:nvPr>
        </p:nvSpPr>
        <p:spPr/>
        <p:txBody>
          <a:bodyPr/>
          <a:lstStyle/>
          <a:p>
            <a:fld id="{B6F7DF45-3E15-461C-B5A1-630C28018385}" type="slidenum">
              <a:rPr lang="en-US" smtClean="0"/>
              <a:t>17</a:t>
            </a:fld>
            <a:endParaRPr lang="en-US"/>
          </a:p>
        </p:txBody>
      </p:sp>
    </p:spTree>
    <p:extLst>
      <p:ext uri="{BB962C8B-B14F-4D97-AF65-F5344CB8AC3E}">
        <p14:creationId xmlns:p14="http://schemas.microsoft.com/office/powerpoint/2010/main" val="51945203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Clearance must be on the entire unit unless the worksite has been properly contained or the LSHR specifically permits worksite-only clearance. The LSHR permits worksite-only clearance for units receiving rehabilitation assistance up to and including $5,000 and for ongoing lead-based paint maintenance activities. </a:t>
            </a:r>
          </a:p>
          <a:p>
            <a:endParaRPr lang="en-US" dirty="0"/>
          </a:p>
          <a:p>
            <a:r>
              <a:rPr lang="en-US" dirty="0"/>
              <a:t>Sampling requirements will be discussed in later chapters.  </a:t>
            </a:r>
          </a:p>
          <a:p>
            <a:endParaRPr lang="en-US" dirty="0">
              <a:latin typeface="Calibri"/>
              <a:ea typeface="Calibri"/>
              <a:cs typeface="Calibri"/>
            </a:endParaRPr>
          </a:p>
        </p:txBody>
      </p:sp>
      <p:sp>
        <p:nvSpPr>
          <p:cNvPr id="4" name="Slide Number Placeholder 3"/>
          <p:cNvSpPr>
            <a:spLocks noGrp="1"/>
          </p:cNvSpPr>
          <p:nvPr>
            <p:ph type="sldNum" sz="quarter" idx="5"/>
          </p:nvPr>
        </p:nvSpPr>
        <p:spPr/>
        <p:txBody>
          <a:bodyPr/>
          <a:lstStyle/>
          <a:p>
            <a:fld id="{B6F7DF45-3E15-461C-B5A1-630C28018385}" type="slidenum">
              <a:rPr lang="en-US" smtClean="0"/>
              <a:t>18</a:t>
            </a:fld>
            <a:endParaRPr lang="en-US"/>
          </a:p>
        </p:txBody>
      </p:sp>
    </p:spTree>
    <p:extLst>
      <p:ext uri="{BB962C8B-B14F-4D97-AF65-F5344CB8AC3E}">
        <p14:creationId xmlns:p14="http://schemas.microsoft.com/office/powerpoint/2010/main" val="262270482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Details on these topics are provided later in the course.</a:t>
            </a:r>
          </a:p>
          <a:p>
            <a:endParaRPr lang="en-US" dirty="0">
              <a:latin typeface="Calibri"/>
              <a:ea typeface="Calibri"/>
              <a:cs typeface="Calibri"/>
            </a:endParaRPr>
          </a:p>
        </p:txBody>
      </p:sp>
      <p:sp>
        <p:nvSpPr>
          <p:cNvPr id="4" name="Slide Number Placeholder 3"/>
          <p:cNvSpPr>
            <a:spLocks noGrp="1"/>
          </p:cNvSpPr>
          <p:nvPr>
            <p:ph type="sldNum" sz="quarter" idx="5"/>
          </p:nvPr>
        </p:nvSpPr>
        <p:spPr/>
        <p:txBody>
          <a:bodyPr/>
          <a:lstStyle/>
          <a:p>
            <a:fld id="{B6F7DF45-3E15-461C-B5A1-630C28018385}" type="slidenum">
              <a:rPr lang="en-US" smtClean="0"/>
              <a:t>19</a:t>
            </a:fld>
            <a:endParaRPr lang="en-US"/>
          </a:p>
        </p:txBody>
      </p:sp>
    </p:spTree>
    <p:extLst>
      <p:ext uri="{BB962C8B-B14F-4D97-AF65-F5344CB8AC3E}">
        <p14:creationId xmlns:p14="http://schemas.microsoft.com/office/powerpoint/2010/main" val="4201340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ts val="475"/>
              </a:spcBef>
              <a:tabLst>
                <a:tab pos="0" algn="l"/>
                <a:tab pos="963613" algn="l"/>
                <a:tab pos="1930400" algn="l"/>
                <a:tab pos="2897188" algn="l"/>
                <a:tab pos="3863975" algn="l"/>
                <a:tab pos="4830763" algn="l"/>
                <a:tab pos="5797550" algn="l"/>
                <a:tab pos="6764338" algn="l"/>
                <a:tab pos="7731125" algn="l"/>
                <a:tab pos="8697913" algn="l"/>
                <a:tab pos="9663113" algn="l"/>
                <a:tab pos="10629900" algn="l"/>
              </a:tabLst>
            </a:pPr>
            <a:r>
              <a:rPr lang="en-US" altLang="en-US" dirty="0">
                <a:cs typeface="Calibri" panose="020F0502020204030204" pitchFamily="34" charset="0"/>
              </a:rPr>
              <a:t>The EPA has provided this model curriculum to teach individuals how to conduct dust-lead testing after renovation activities.</a:t>
            </a:r>
          </a:p>
          <a:p>
            <a:pPr eaLnBrk="1" hangingPunct="1">
              <a:spcBef>
                <a:spcPts val="475"/>
              </a:spcBef>
              <a:tabLst>
                <a:tab pos="0" algn="l"/>
                <a:tab pos="963613" algn="l"/>
                <a:tab pos="1930400" algn="l"/>
                <a:tab pos="2897188" algn="l"/>
                <a:tab pos="3863975" algn="l"/>
                <a:tab pos="4830763" algn="l"/>
                <a:tab pos="5797550" algn="l"/>
                <a:tab pos="6764338" algn="l"/>
                <a:tab pos="7731125" algn="l"/>
                <a:tab pos="8697913" algn="l"/>
                <a:tab pos="9663113" algn="l"/>
                <a:tab pos="10629900" algn="l"/>
              </a:tabLst>
            </a:pPr>
            <a:r>
              <a:rPr lang="en-US" altLang="en-US" dirty="0">
                <a:cs typeface="Calibri" panose="020F0502020204030204" pitchFamily="34" charset="0"/>
              </a:rPr>
              <a:t>Dust-lead testing is often performed to find out whether lead dust remains after renovation, repair, or painting. It is required by HUD’s LSHR regulations for most renovations. By the end of the course, students will be able to perform the actions listed above.</a:t>
            </a:r>
          </a:p>
        </p:txBody>
      </p:sp>
      <p:sp>
        <p:nvSpPr>
          <p:cNvPr id="4" name="Slide Number Placeholder 3"/>
          <p:cNvSpPr>
            <a:spLocks noGrp="1"/>
          </p:cNvSpPr>
          <p:nvPr>
            <p:ph type="sldNum" sz="quarter" idx="5"/>
          </p:nvPr>
        </p:nvSpPr>
        <p:spPr/>
        <p:txBody>
          <a:bodyPr/>
          <a:lstStyle/>
          <a:p>
            <a:fld id="{B6F7DF45-3E15-461C-B5A1-630C28018385}" type="slidenum">
              <a:rPr lang="en-US" smtClean="0"/>
              <a:t>2</a:t>
            </a:fld>
            <a:endParaRPr lang="en-US"/>
          </a:p>
        </p:txBody>
      </p:sp>
    </p:spTree>
    <p:extLst>
      <p:ext uri="{BB962C8B-B14F-4D97-AF65-F5344CB8AC3E}">
        <p14:creationId xmlns:p14="http://schemas.microsoft.com/office/powerpoint/2010/main" val="41377710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6F7DF45-3E15-461C-B5A1-630C28018385}" type="slidenum">
              <a:rPr lang="en-US" smtClean="0"/>
              <a:t>3</a:t>
            </a:fld>
            <a:endParaRPr lang="en-US"/>
          </a:p>
        </p:txBody>
      </p:sp>
    </p:spTree>
    <p:extLst>
      <p:ext uri="{BB962C8B-B14F-4D97-AF65-F5344CB8AC3E}">
        <p14:creationId xmlns:p14="http://schemas.microsoft.com/office/powerpoint/2010/main" val="38311709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student materials include a student manual, attachments, appendices, and a copy of the </a:t>
            </a:r>
            <a:r>
              <a:rPr lang="en-US" i="1" dirty="0"/>
              <a:t>Lead Dust Sampling Technician Field Guide</a:t>
            </a:r>
            <a:r>
              <a:rPr lang="en-US" dirty="0"/>
              <a:t>.</a:t>
            </a:r>
          </a:p>
          <a:p>
            <a:pPr marL="171450" indent="-171450">
              <a:buFont typeface="Arial" panose="020B0604020202020204" pitchFamily="34" charset="0"/>
              <a:buChar char="•"/>
            </a:pPr>
            <a:r>
              <a:rPr lang="en-US" dirty="0"/>
              <a:t>The student manual contains copies of the slides that are used by the instructor during the course. </a:t>
            </a:r>
          </a:p>
          <a:p>
            <a:pPr marL="171450" indent="-171450">
              <a:buFont typeface="Arial" panose="020B0604020202020204" pitchFamily="34" charset="0"/>
              <a:buChar char="•"/>
            </a:pPr>
            <a:r>
              <a:rPr lang="en-US" dirty="0"/>
              <a:t>The attachments and appendices provide important summaries, checklists, tables, and tools you can use.</a:t>
            </a:r>
          </a:p>
          <a:p>
            <a:pPr marL="171450" indent="-171450">
              <a:buFont typeface="Arial" panose="020B0604020202020204" pitchFamily="34" charset="0"/>
              <a:buChar char="•"/>
            </a:pPr>
            <a:r>
              <a:rPr lang="en-US" dirty="0"/>
              <a:t>The </a:t>
            </a:r>
            <a:r>
              <a:rPr lang="en-US" i="1" dirty="0"/>
              <a:t>Lead Dust Sampling Technician Field Guide</a:t>
            </a:r>
            <a:r>
              <a:rPr lang="en-US" dirty="0"/>
              <a:t> outlines key points and procedures in one easy-to-read reference tool that can be taken along on the job.</a:t>
            </a:r>
          </a:p>
          <a:p>
            <a:endParaRPr lang="en-US" dirty="0"/>
          </a:p>
        </p:txBody>
      </p:sp>
      <p:sp>
        <p:nvSpPr>
          <p:cNvPr id="4" name="Slide Number Placeholder 3"/>
          <p:cNvSpPr>
            <a:spLocks noGrp="1"/>
          </p:cNvSpPr>
          <p:nvPr>
            <p:ph type="sldNum" sz="quarter" idx="5"/>
          </p:nvPr>
        </p:nvSpPr>
        <p:spPr/>
        <p:txBody>
          <a:bodyPr/>
          <a:lstStyle/>
          <a:p>
            <a:fld id="{B6F7DF45-3E15-461C-B5A1-630C28018385}" type="slidenum">
              <a:rPr lang="en-US" smtClean="0"/>
              <a:t>4</a:t>
            </a:fld>
            <a:endParaRPr lang="en-US"/>
          </a:p>
        </p:txBody>
      </p:sp>
    </p:spTree>
    <p:extLst>
      <p:ext uri="{BB962C8B-B14F-4D97-AF65-F5344CB8AC3E}">
        <p14:creationId xmlns:p14="http://schemas.microsoft.com/office/powerpoint/2010/main" val="32696650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Calibri" panose="020F0502020204030204" pitchFamily="34" charset="0"/>
                <a:ea typeface="+mn-ea"/>
                <a:cs typeface="+mn-cs"/>
              </a:rPr>
              <a:t>Children under 6 are most at risk from exposure to small amounts of lead.</a:t>
            </a:r>
          </a:p>
          <a:p>
            <a:endParaRPr lang="en-US" sz="1200" kern="1200" dirty="0">
              <a:solidFill>
                <a:schemeClr val="tx1"/>
              </a:solidFill>
              <a:effectLst/>
              <a:latin typeface="Calibri" panose="020F0502020204030204" pitchFamily="34" charset="0"/>
              <a:ea typeface="+mn-ea"/>
              <a:cs typeface="+mn-cs"/>
            </a:endParaRPr>
          </a:p>
          <a:p>
            <a:r>
              <a:rPr lang="en-US" sz="1200" kern="1200" dirty="0">
                <a:solidFill>
                  <a:schemeClr val="tx1"/>
                </a:solidFill>
                <a:effectLst/>
                <a:latin typeface="Calibri" panose="020F0502020204030204" pitchFamily="34" charset="0"/>
                <a:ea typeface="+mn-ea"/>
                <a:cs typeface="+mn-cs"/>
              </a:rPr>
              <a:t>Children are at a greater risk than adults. During normal and frequent playing or hand-to-mouth activity, children may swallow or inhale lead dust from their hands, toys, food, or other objects.</a:t>
            </a:r>
          </a:p>
          <a:p>
            <a:endParaRPr lang="en-US" sz="1200" kern="1200" dirty="0">
              <a:solidFill>
                <a:schemeClr val="tx1"/>
              </a:solidFill>
              <a:effectLst/>
              <a:latin typeface="Calibri" panose="020F0502020204030204" pitchFamily="34" charset="0"/>
              <a:ea typeface="+mn-ea"/>
              <a:cs typeface="+mn-cs"/>
            </a:endParaRPr>
          </a:p>
          <a:p>
            <a:r>
              <a:rPr lang="en-US" sz="1200" kern="1200" dirty="0">
                <a:solidFill>
                  <a:schemeClr val="tx1"/>
                </a:solidFill>
                <a:effectLst/>
                <a:latin typeface="Calibri" panose="020F0502020204030204" pitchFamily="34" charset="0"/>
                <a:ea typeface="+mn-ea"/>
                <a:cs typeface="+mn-cs"/>
              </a:rPr>
              <a:t>In children, lead may cause:</a:t>
            </a:r>
          </a:p>
          <a:p>
            <a:pPr marL="171450" lvl="0" indent="-171450">
              <a:buFont typeface="Arial" panose="020B0604020202020204" pitchFamily="34" charset="0"/>
              <a:buChar char="•"/>
            </a:pPr>
            <a:r>
              <a:rPr lang="en-US" sz="1200" kern="1200" dirty="0">
                <a:solidFill>
                  <a:schemeClr val="tx1"/>
                </a:solidFill>
                <a:effectLst/>
                <a:latin typeface="Calibri" panose="020F0502020204030204" pitchFamily="34" charset="0"/>
                <a:ea typeface="+mn-ea"/>
                <a:cs typeface="+mn-cs"/>
              </a:rPr>
              <a:t>Damage to the brain and nervous system  </a:t>
            </a:r>
          </a:p>
          <a:p>
            <a:pPr marL="171450" lvl="0" indent="-171450">
              <a:buFont typeface="Arial" panose="020B0604020202020204" pitchFamily="34" charset="0"/>
              <a:buChar char="•"/>
            </a:pPr>
            <a:r>
              <a:rPr lang="en-US" sz="1200" kern="1200" dirty="0">
                <a:solidFill>
                  <a:schemeClr val="tx1"/>
                </a:solidFill>
                <a:effectLst/>
                <a:latin typeface="Calibri" panose="020F0502020204030204" pitchFamily="34" charset="0"/>
                <a:ea typeface="+mn-ea"/>
                <a:cs typeface="+mn-cs"/>
              </a:rPr>
              <a:t>Decreased intelligence, and learning and behavioral problems </a:t>
            </a:r>
          </a:p>
          <a:p>
            <a:pPr marL="171450" lvl="0" indent="-171450">
              <a:buFont typeface="Arial" panose="020B0604020202020204" pitchFamily="34" charset="0"/>
              <a:buChar char="•"/>
            </a:pPr>
            <a:r>
              <a:rPr lang="en-US" sz="1200" kern="1200" dirty="0">
                <a:solidFill>
                  <a:schemeClr val="tx1"/>
                </a:solidFill>
                <a:effectLst/>
                <a:latin typeface="Calibri" panose="020F0502020204030204" pitchFamily="34" charset="0"/>
                <a:ea typeface="+mn-ea"/>
                <a:cs typeface="+mn-cs"/>
              </a:rPr>
              <a:t>Attention deficit disorder and hyperactivity</a:t>
            </a:r>
          </a:p>
          <a:p>
            <a:pPr marL="171450" lvl="0" indent="-171450">
              <a:buFont typeface="Arial" panose="020B0604020202020204" pitchFamily="34" charset="0"/>
              <a:buChar char="•"/>
            </a:pPr>
            <a:r>
              <a:rPr lang="en-US" sz="1200" kern="1200" dirty="0">
                <a:solidFill>
                  <a:schemeClr val="tx1"/>
                </a:solidFill>
                <a:effectLst/>
                <a:latin typeface="Calibri" panose="020F0502020204030204" pitchFamily="34" charset="0"/>
                <a:ea typeface="+mn-ea"/>
                <a:cs typeface="+mn-cs"/>
              </a:rPr>
              <a:t>Hearing and speech problems</a:t>
            </a:r>
          </a:p>
          <a:p>
            <a:pPr marL="171450" lvl="0" indent="-171450">
              <a:buFont typeface="Arial" panose="020B0604020202020204" pitchFamily="34" charset="0"/>
              <a:buChar char="•"/>
            </a:pPr>
            <a:endParaRPr lang="en-US" sz="1200" kern="1200" dirty="0">
              <a:solidFill>
                <a:schemeClr val="tx1"/>
              </a:solidFill>
              <a:effectLst/>
              <a:latin typeface="Calibri" panose="020F0502020204030204" pitchFamily="34" charset="0"/>
              <a:ea typeface="+mn-ea"/>
              <a:cs typeface="+mn-cs"/>
            </a:endParaRPr>
          </a:p>
          <a:p>
            <a:r>
              <a:rPr lang="en-US" sz="1200" b="0" kern="1200" dirty="0">
                <a:solidFill>
                  <a:schemeClr val="tx1"/>
                </a:solidFill>
                <a:effectLst/>
                <a:latin typeface="Calibri" panose="020F0502020204030204" pitchFamily="34" charset="0"/>
                <a:ea typeface="+mn-ea"/>
                <a:cs typeface="+mn-cs"/>
              </a:rPr>
              <a:t>Among adults, pregnant women are especially at risk from exposure to lead.</a:t>
            </a:r>
            <a:r>
              <a:rPr lang="en-US" sz="1200" b="1" kern="1200" dirty="0">
                <a:solidFill>
                  <a:schemeClr val="tx1"/>
                </a:solidFill>
                <a:effectLst/>
                <a:latin typeface="Calibri" panose="020F0502020204030204" pitchFamily="34" charset="0"/>
                <a:ea typeface="+mn-ea"/>
                <a:cs typeface="+mn-cs"/>
              </a:rPr>
              <a:t> </a:t>
            </a:r>
            <a:r>
              <a:rPr lang="en-US" sz="1200" b="0" kern="1200" dirty="0">
                <a:solidFill>
                  <a:schemeClr val="tx1"/>
                </a:solidFill>
                <a:effectLst/>
                <a:latin typeface="Calibri" panose="020F0502020204030204" pitchFamily="34" charset="0"/>
                <a:ea typeface="+mn-ea"/>
                <a:cs typeface="+mn-cs"/>
              </a:rPr>
              <a:t>Lead can build up in the body over time, settling in the bones. This stored lead can be transferred during pregnancy to a fetus. and can cause an increased risk of:</a:t>
            </a:r>
            <a:endParaRPr lang="en-US" sz="1200" b="1" kern="1200" dirty="0">
              <a:solidFill>
                <a:schemeClr val="tx1"/>
              </a:solidFill>
              <a:effectLst/>
              <a:latin typeface="Calibri" panose="020F0502020204030204" pitchFamily="34" charset="0"/>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Calibri" panose="020F0502020204030204" pitchFamily="34" charset="0"/>
                <a:ea typeface="+mn-ea"/>
                <a:cs typeface="+mn-cs"/>
              </a:rPr>
              <a:t>Miscarriage</a:t>
            </a:r>
          </a:p>
          <a:p>
            <a:pPr marL="171450" lvl="0" indent="-171450">
              <a:buFont typeface="Arial" panose="020B0604020202020204" pitchFamily="34" charset="0"/>
              <a:buChar char="•"/>
            </a:pPr>
            <a:r>
              <a:rPr lang="en-US" sz="1200" kern="1200" dirty="0">
                <a:solidFill>
                  <a:schemeClr val="tx1"/>
                </a:solidFill>
                <a:effectLst/>
                <a:latin typeface="Calibri" panose="020F0502020204030204" pitchFamily="34" charset="0"/>
                <a:ea typeface="+mn-ea"/>
                <a:cs typeface="+mn-cs"/>
              </a:rPr>
              <a:t>The baby being born too early or too small</a:t>
            </a:r>
          </a:p>
          <a:p>
            <a:pPr marL="171450" indent="-171450">
              <a:buFont typeface="Arial" panose="020B0604020202020204" pitchFamily="34" charset="0"/>
              <a:buChar char="•"/>
            </a:pPr>
            <a:r>
              <a:rPr lang="en-US" sz="1200" kern="1200" dirty="0">
                <a:solidFill>
                  <a:schemeClr val="tx1"/>
                </a:solidFill>
                <a:effectLst/>
                <a:latin typeface="Calibri" panose="020F0502020204030204" pitchFamily="34" charset="0"/>
                <a:ea typeface="+mn-ea"/>
                <a:cs typeface="+mn-cs"/>
              </a:rPr>
              <a:t>Harm to a developing fetus’ brain, kidneys and nervous system</a:t>
            </a:r>
            <a:endParaRPr lang="en-US" dirty="0">
              <a:latin typeface="Calibri"/>
              <a:ea typeface="Calibri"/>
              <a:cs typeface="Calibri"/>
            </a:endParaRPr>
          </a:p>
        </p:txBody>
      </p:sp>
      <p:sp>
        <p:nvSpPr>
          <p:cNvPr id="4" name="Slide Number Placeholder 3"/>
          <p:cNvSpPr>
            <a:spLocks noGrp="1"/>
          </p:cNvSpPr>
          <p:nvPr>
            <p:ph type="sldNum" sz="quarter" idx="5"/>
          </p:nvPr>
        </p:nvSpPr>
        <p:spPr/>
        <p:txBody>
          <a:bodyPr/>
          <a:lstStyle/>
          <a:p>
            <a:fld id="{B6F7DF45-3E15-461C-B5A1-630C28018385}" type="slidenum">
              <a:rPr lang="en-US" smtClean="0"/>
              <a:t>5</a:t>
            </a:fld>
            <a:endParaRPr lang="en-US"/>
          </a:p>
        </p:txBody>
      </p:sp>
    </p:spTree>
    <p:extLst>
      <p:ext uri="{BB962C8B-B14F-4D97-AF65-F5344CB8AC3E}">
        <p14:creationId xmlns:p14="http://schemas.microsoft.com/office/powerpoint/2010/main" val="10545162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Calibri" panose="020F0502020204030204" pitchFamily="34" charset="0"/>
                <a:ea typeface="+mn-ea"/>
                <a:cs typeface="+mn-cs"/>
              </a:rPr>
              <a:t>For most adults, the major route of entry of lead into the body is through inhalation (breathing) of lead dust via occupational exposures.</a:t>
            </a:r>
          </a:p>
          <a:p>
            <a:r>
              <a:rPr lang="en-US" sz="1200" kern="1200" dirty="0">
                <a:solidFill>
                  <a:schemeClr val="tx1"/>
                </a:solidFill>
                <a:effectLst/>
                <a:latin typeface="Calibri" panose="020F0502020204030204" pitchFamily="34" charset="0"/>
                <a:ea typeface="+mn-ea"/>
                <a:cs typeface="+mn-cs"/>
              </a:rPr>
              <a:t> </a:t>
            </a:r>
          </a:p>
          <a:p>
            <a:r>
              <a:rPr lang="en-US" sz="1200" kern="1200" dirty="0">
                <a:solidFill>
                  <a:schemeClr val="tx1"/>
                </a:solidFill>
                <a:effectLst/>
                <a:latin typeface="Calibri" panose="020F0502020204030204" pitchFamily="34" charset="0"/>
                <a:ea typeface="+mn-ea"/>
                <a:cs typeface="+mn-cs"/>
              </a:rPr>
              <a:t>In adults, lead exposure can cause:</a:t>
            </a:r>
          </a:p>
          <a:p>
            <a:pPr marL="171450" lvl="0" indent="-171450">
              <a:buFont typeface="Arial" panose="020B0604020202020204" pitchFamily="34" charset="0"/>
              <a:buChar char="•"/>
            </a:pPr>
            <a:r>
              <a:rPr lang="en-US" sz="1200" kern="1200" dirty="0">
                <a:solidFill>
                  <a:schemeClr val="tx1"/>
                </a:solidFill>
                <a:effectLst/>
                <a:latin typeface="Calibri" panose="020F0502020204030204" pitchFamily="34" charset="0"/>
                <a:ea typeface="+mn-ea"/>
                <a:cs typeface="+mn-cs"/>
              </a:rPr>
              <a:t>Heart related problems and high blood pressure</a:t>
            </a:r>
          </a:p>
          <a:p>
            <a:pPr marL="171450" lvl="0" indent="-171450">
              <a:buFont typeface="Arial" panose="020B0604020202020204" pitchFamily="34" charset="0"/>
              <a:buChar char="•"/>
            </a:pPr>
            <a:r>
              <a:rPr lang="en-US" sz="1200" kern="1200" dirty="0">
                <a:solidFill>
                  <a:schemeClr val="tx1"/>
                </a:solidFill>
                <a:effectLst/>
                <a:latin typeface="Calibri" panose="020F0502020204030204" pitchFamily="34" charset="0"/>
                <a:ea typeface="+mn-ea"/>
                <a:cs typeface="+mn-cs"/>
              </a:rPr>
              <a:t>Decreased kidney function</a:t>
            </a:r>
          </a:p>
          <a:p>
            <a:pPr marL="171450" lvl="0" indent="-171450">
              <a:buFont typeface="Arial" panose="020B0604020202020204" pitchFamily="34" charset="0"/>
              <a:buChar char="•"/>
            </a:pPr>
            <a:r>
              <a:rPr lang="en-US" sz="1200" kern="1200" dirty="0">
                <a:solidFill>
                  <a:schemeClr val="tx1"/>
                </a:solidFill>
                <a:effectLst/>
                <a:latin typeface="Calibri" panose="020F0502020204030204" pitchFamily="34" charset="0"/>
                <a:ea typeface="+mn-ea"/>
                <a:cs typeface="+mn-cs"/>
              </a:rPr>
              <a:t>Weakness in fingers, wrists and ankles</a:t>
            </a:r>
          </a:p>
          <a:p>
            <a:pPr marL="171450" lvl="0" indent="-171450">
              <a:buFont typeface="Arial" panose="020B0604020202020204" pitchFamily="34" charset="0"/>
              <a:buChar char="•"/>
            </a:pPr>
            <a:r>
              <a:rPr lang="en-US" sz="1200" kern="1200" dirty="0">
                <a:solidFill>
                  <a:schemeClr val="tx1"/>
                </a:solidFill>
                <a:effectLst/>
                <a:latin typeface="Calibri" panose="020F0502020204030204" pitchFamily="34" charset="0"/>
                <a:ea typeface="+mn-ea"/>
                <a:cs typeface="+mn-cs"/>
              </a:rPr>
              <a:t>Infertility problems in both men and women</a:t>
            </a:r>
          </a:p>
          <a:p>
            <a:pPr marL="171450" lvl="0" indent="-171450">
              <a:buFont typeface="Arial" panose="020B0604020202020204" pitchFamily="34" charset="0"/>
              <a:buChar char="•"/>
            </a:pPr>
            <a:r>
              <a:rPr lang="en-US" sz="1200" kern="1200" dirty="0">
                <a:solidFill>
                  <a:schemeClr val="tx1"/>
                </a:solidFill>
                <a:effectLst/>
                <a:latin typeface="Calibri" panose="020F0502020204030204" pitchFamily="34" charset="0"/>
                <a:ea typeface="+mn-ea"/>
                <a:cs typeface="+mn-cs"/>
              </a:rPr>
              <a:t>Digestive problems</a:t>
            </a:r>
          </a:p>
          <a:p>
            <a:pPr marL="171450" lvl="0" indent="-171450">
              <a:buFont typeface="Arial" panose="020B0604020202020204" pitchFamily="34" charset="0"/>
              <a:buChar char="•"/>
            </a:pPr>
            <a:r>
              <a:rPr lang="en-US" sz="1200" kern="1200" dirty="0">
                <a:solidFill>
                  <a:schemeClr val="tx1"/>
                </a:solidFill>
                <a:effectLst/>
                <a:latin typeface="Calibri" panose="020F0502020204030204" pitchFamily="34" charset="0"/>
                <a:ea typeface="+mn-ea"/>
                <a:cs typeface="+mn-cs"/>
              </a:rPr>
              <a:t>Nerve disorders</a:t>
            </a:r>
          </a:p>
          <a:p>
            <a:pPr marL="171450" lvl="0" indent="-171450">
              <a:buFont typeface="Arial" panose="020B0604020202020204" pitchFamily="34" charset="0"/>
              <a:buChar char="•"/>
            </a:pPr>
            <a:r>
              <a:rPr lang="en-US" sz="1200" kern="1200" dirty="0">
                <a:solidFill>
                  <a:schemeClr val="tx1"/>
                </a:solidFill>
                <a:effectLst/>
                <a:latin typeface="Calibri" panose="020F0502020204030204" pitchFamily="34" charset="0"/>
                <a:ea typeface="+mn-ea"/>
                <a:cs typeface="+mn-cs"/>
              </a:rPr>
              <a:t>Learning, memory and concentration problems</a:t>
            </a:r>
          </a:p>
          <a:p>
            <a:pPr marL="171450" lvl="0" indent="-171450">
              <a:buFont typeface="Arial" panose="020B0604020202020204" pitchFamily="34" charset="0"/>
              <a:buChar char="•"/>
            </a:pPr>
            <a:r>
              <a:rPr lang="en-US" sz="1200" kern="1200" dirty="0">
                <a:solidFill>
                  <a:schemeClr val="tx1"/>
                </a:solidFill>
                <a:effectLst/>
                <a:latin typeface="Calibri" panose="020F0502020204030204" pitchFamily="34" charset="0"/>
                <a:ea typeface="+mn-ea"/>
                <a:cs typeface="+mn-cs"/>
              </a:rPr>
              <a:t>Muscle and/or joint pain</a:t>
            </a:r>
          </a:p>
          <a:p>
            <a:endParaRPr lang="en-US" dirty="0">
              <a:latin typeface="Calibri"/>
              <a:ea typeface="Calibri"/>
              <a:cs typeface="Calibri"/>
            </a:endParaRPr>
          </a:p>
        </p:txBody>
      </p:sp>
      <p:sp>
        <p:nvSpPr>
          <p:cNvPr id="4" name="Slide Number Placeholder 3"/>
          <p:cNvSpPr>
            <a:spLocks noGrp="1"/>
          </p:cNvSpPr>
          <p:nvPr>
            <p:ph type="sldNum" sz="quarter" idx="5"/>
          </p:nvPr>
        </p:nvSpPr>
        <p:spPr/>
        <p:txBody>
          <a:bodyPr/>
          <a:lstStyle/>
          <a:p>
            <a:fld id="{B6F7DF45-3E15-461C-B5A1-630C28018385}" type="slidenum">
              <a:rPr lang="en-US" smtClean="0"/>
              <a:t>6</a:t>
            </a:fld>
            <a:endParaRPr lang="en-US"/>
          </a:p>
        </p:txBody>
      </p:sp>
    </p:spTree>
    <p:extLst>
      <p:ext uri="{BB962C8B-B14F-4D97-AF65-F5344CB8AC3E}">
        <p14:creationId xmlns:p14="http://schemas.microsoft.com/office/powerpoint/2010/main" val="12894156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Dust and debris from renovation, repair, and painting jobs in pre-1978 housing and child-occupied facilities may contain lead.</a:t>
            </a:r>
            <a:endParaRPr lang="en-US" dirty="0"/>
          </a:p>
          <a:p>
            <a:pPr marL="171450" indent="-171450">
              <a:buFont typeface="Arial" panose="020B0604020202020204" pitchFamily="34" charset="0"/>
              <a:buChar char="•"/>
            </a:pPr>
            <a:r>
              <a:rPr lang="en-US" dirty="0"/>
              <a:t>Pre-1978 paint may contain lead.</a:t>
            </a:r>
          </a:p>
          <a:p>
            <a:pPr marL="171450" indent="-171450">
              <a:buFont typeface="Arial" panose="020B0604020202020204" pitchFamily="34" charset="0"/>
              <a:buChar char="•"/>
            </a:pPr>
            <a:r>
              <a:rPr lang="en-US" dirty="0"/>
              <a:t>Common renovation activities like sanding, scraping, cutting, and demolition can create hazardous lead dust and chips by disturbing lead-based paint.  </a:t>
            </a:r>
          </a:p>
          <a:p>
            <a:pPr marL="171450" indent="-171450">
              <a:buFont typeface="Arial" panose="020B0604020202020204" pitchFamily="34" charset="0"/>
              <a:buChar char="•"/>
            </a:pPr>
            <a:r>
              <a:rPr lang="en-US" dirty="0"/>
              <a:t>Some tasks, such as power sanding, open flame burning, and the use of heat guns above 1100 degrees Fahrenheit, create large amounts of extremely fine lead dust that is very difficult to clean up. </a:t>
            </a:r>
          </a:p>
          <a:p>
            <a:r>
              <a:rPr lang="en-US" b="1" dirty="0"/>
              <a:t>Small amounts of lead dust can poison children and adults.</a:t>
            </a:r>
            <a:endParaRPr lang="en-US" dirty="0"/>
          </a:p>
          <a:p>
            <a:pPr marL="171450" indent="-171450">
              <a:buFont typeface="Arial" panose="020B0604020202020204" pitchFamily="34" charset="0"/>
              <a:buChar char="•"/>
            </a:pPr>
            <a:r>
              <a:rPr lang="en-US" dirty="0"/>
              <a:t>A tiny amount of lead can be extremely harmful.</a:t>
            </a:r>
          </a:p>
          <a:p>
            <a:pPr marL="171450" indent="-171450">
              <a:buFont typeface="Arial" panose="020B0604020202020204" pitchFamily="34" charset="0"/>
              <a:buChar char="•"/>
            </a:pPr>
            <a:r>
              <a:rPr lang="en-US" dirty="0"/>
              <a:t>Lead dust particles are often so small that you cannot see them, yet you can breathe or swallow them. These smaller, inhaled or swallowed lead dust particles are more easily absorbed by the body than larger particles, and can therefore more easily cause poisoning.</a:t>
            </a:r>
          </a:p>
          <a:p>
            <a:pPr marL="171450" indent="-171450">
              <a:buFont typeface="Arial" panose="020B0604020202020204" pitchFamily="34" charset="0"/>
              <a:buChar char="•"/>
            </a:pPr>
            <a:r>
              <a:rPr lang="en-US" dirty="0"/>
              <a:t>Lead dust may be breathed or swallowed by children, residents, and workers.</a:t>
            </a:r>
          </a:p>
          <a:p>
            <a:pPr marL="171450" indent="-171450">
              <a:buFont typeface="Arial" panose="020B0604020202020204" pitchFamily="34" charset="0"/>
              <a:buChar char="•"/>
            </a:pPr>
            <a:r>
              <a:rPr lang="en-US" dirty="0"/>
              <a:t>Through normal hand-to-mouth activities, children may swallow or inhale lead dust on their hands, toys, food, or other objects.  Children may also ingest paint chips.</a:t>
            </a:r>
          </a:p>
          <a:p>
            <a:pPr marL="171450" indent="-171450">
              <a:buFont typeface="Arial" panose="020B0604020202020204" pitchFamily="34" charset="0"/>
              <a:buChar char="•"/>
            </a:pPr>
            <a:r>
              <a:rPr lang="en-US" dirty="0"/>
              <a:t>Adults can swallow or breathe lead dust during work activities.</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When workers perform activities such as scraping and sanding by hand, or use a power sander or grinding tool, dust is created. The dust goes into the air that they breathe.</a:t>
            </a:r>
          </a:p>
          <a:p>
            <a:pPr marL="171450" indent="-171450">
              <a:buFont typeface="Arial" panose="020B0604020202020204" pitchFamily="34" charset="0"/>
              <a:buChar char="•"/>
            </a:pPr>
            <a:r>
              <a:rPr lang="en-US" dirty="0"/>
              <a:t>If workers eat, drink, smoke, or put anything into their mouths without washing up first, they may swallow the lead dust present.</a:t>
            </a:r>
          </a:p>
          <a:p>
            <a:endParaRPr lang="en-US" dirty="0">
              <a:latin typeface="Calibri"/>
              <a:ea typeface="Calibri"/>
              <a:cs typeface="Calibri"/>
            </a:endParaRPr>
          </a:p>
        </p:txBody>
      </p:sp>
      <p:sp>
        <p:nvSpPr>
          <p:cNvPr id="4" name="Slide Number Placeholder 3"/>
          <p:cNvSpPr>
            <a:spLocks noGrp="1"/>
          </p:cNvSpPr>
          <p:nvPr>
            <p:ph type="sldNum" sz="quarter" idx="5"/>
          </p:nvPr>
        </p:nvSpPr>
        <p:spPr/>
        <p:txBody>
          <a:bodyPr/>
          <a:lstStyle/>
          <a:p>
            <a:fld id="{B6F7DF45-3E15-461C-B5A1-630C28018385}" type="slidenum">
              <a:rPr lang="en-US" smtClean="0"/>
              <a:t>7</a:t>
            </a:fld>
            <a:endParaRPr lang="en-US"/>
          </a:p>
        </p:txBody>
      </p:sp>
    </p:spTree>
    <p:extLst>
      <p:ext uri="{BB962C8B-B14F-4D97-AF65-F5344CB8AC3E}">
        <p14:creationId xmlns:p14="http://schemas.microsoft.com/office/powerpoint/2010/main" val="3478361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6F7DF45-3E15-461C-B5A1-630C28018385}" type="slidenum">
              <a:rPr lang="en-US" smtClean="0"/>
              <a:pPr/>
              <a:t>8</a:t>
            </a:fld>
            <a:endParaRPr lang="en-US" dirty="0"/>
          </a:p>
        </p:txBody>
      </p:sp>
    </p:spTree>
    <p:extLst>
      <p:ext uri="{BB962C8B-B14F-4D97-AF65-F5344CB8AC3E}">
        <p14:creationId xmlns:p14="http://schemas.microsoft.com/office/powerpoint/2010/main" val="17535044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three courses for professionals who wish to be certified to conduct evaluations for lead dust, lead hazards and/or lead-based paint:</a:t>
            </a:r>
          </a:p>
          <a:p>
            <a:pPr marL="171450" indent="-171450">
              <a:buFont typeface="Arial" panose="020B0604020202020204" pitchFamily="34" charset="0"/>
              <a:buChar char="•"/>
            </a:pPr>
            <a:r>
              <a:rPr lang="en-US" b="1" dirty="0"/>
              <a:t>Lead Dust Sampling Technician: </a:t>
            </a:r>
            <a:r>
              <a:rPr lang="en-US" dirty="0"/>
              <a:t>This 8-hour training course teaches you how to become a lead dust sampling technician. You will learn how to conduct a visual inspection, collect dust wipe samples, interpret results, and write a post-work dust-lead testing report.</a:t>
            </a:r>
          </a:p>
          <a:p>
            <a:pPr marL="171450" indent="-171450">
              <a:buFont typeface="Arial" panose="020B0604020202020204" pitchFamily="34" charset="0"/>
              <a:buChar char="•"/>
            </a:pPr>
            <a:r>
              <a:rPr lang="en-US" b="1" dirty="0"/>
              <a:t>Lead-Based Paint Inspector:</a:t>
            </a:r>
            <a:r>
              <a:rPr lang="en-US" dirty="0"/>
              <a:t> To become a certified lead-based paint inspector, you must take a 24-hour training course. In the lead-based paint inspector course, you will learn the skills and protocols for conducting a paint inspection. A lead-based paint inspection is a surface-by-surface investigation to locate all lead-based paint on a property.  We will talk more about what a paint inspection is in the next chapter.</a:t>
            </a:r>
          </a:p>
          <a:p>
            <a:pPr marL="171450" indent="-171450">
              <a:buFont typeface="Arial" panose="020B0604020202020204" pitchFamily="34" charset="0"/>
              <a:buChar char="•"/>
            </a:pPr>
            <a:r>
              <a:rPr lang="en-US" b="1" dirty="0"/>
              <a:t>Risk Assessor:</a:t>
            </a:r>
            <a:r>
              <a:rPr lang="en-US" dirty="0"/>
              <a:t> To become a certified risk assessor, you must successfully complete a lead-based paint inspector course plus an additional 16-hour risk assessor course. In the risk assessor course, you will learn the skills and protocols necessary for conducting risk assessments. A risk assessment is an on-site investigation to identify all lead-based paint hazards on a property.  </a:t>
            </a:r>
          </a:p>
          <a:p>
            <a:endParaRPr lang="en-US" dirty="0"/>
          </a:p>
          <a:p>
            <a:r>
              <a:rPr lang="en-US" dirty="0"/>
              <a:t>Today you are taking the LDST Training Course. </a:t>
            </a:r>
          </a:p>
          <a:p>
            <a:r>
              <a:rPr lang="en-US" dirty="0"/>
              <a:t>Refer to </a:t>
            </a:r>
            <a:r>
              <a:rPr lang="en-US" b="1" dirty="0"/>
              <a:t>Attachment 1-A: Comparing Lead Evaluation Professionals </a:t>
            </a:r>
            <a:r>
              <a:rPr lang="en-US" dirty="0"/>
              <a:t>for additional information.</a:t>
            </a:r>
          </a:p>
          <a:p>
            <a:endParaRPr lang="en-US" dirty="0">
              <a:latin typeface="Calibri"/>
              <a:ea typeface="Calibri"/>
              <a:cs typeface="Calibri"/>
            </a:endParaRPr>
          </a:p>
        </p:txBody>
      </p:sp>
      <p:sp>
        <p:nvSpPr>
          <p:cNvPr id="4" name="Slide Number Placeholder 3"/>
          <p:cNvSpPr>
            <a:spLocks noGrp="1"/>
          </p:cNvSpPr>
          <p:nvPr>
            <p:ph type="sldNum" sz="quarter" idx="5"/>
          </p:nvPr>
        </p:nvSpPr>
        <p:spPr/>
        <p:txBody>
          <a:bodyPr/>
          <a:lstStyle/>
          <a:p>
            <a:fld id="{B6F7DF45-3E15-461C-B5A1-630C28018385}" type="slidenum">
              <a:rPr lang="en-US" smtClean="0"/>
              <a:t>9</a:t>
            </a:fld>
            <a:endParaRPr lang="en-US"/>
          </a:p>
        </p:txBody>
      </p:sp>
    </p:spTree>
    <p:extLst>
      <p:ext uri="{BB962C8B-B14F-4D97-AF65-F5344CB8AC3E}">
        <p14:creationId xmlns:p14="http://schemas.microsoft.com/office/powerpoint/2010/main" val="30647872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2.jpe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2.jpeg"/></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2.jpeg"/></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C53F4BD8-3B0C-F847-BE98-5BD98E0E571A}"/>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45870"/>
          </a:xfrm>
          <a:prstGeom prst="rect">
            <a:avLst/>
          </a:prstGeom>
        </p:spPr>
      </p:pic>
      <p:sp>
        <p:nvSpPr>
          <p:cNvPr id="2" name="Title 1">
            <a:extLst>
              <a:ext uri="{FF2B5EF4-FFF2-40B4-BE49-F238E27FC236}">
                <a16:creationId xmlns:a16="http://schemas.microsoft.com/office/drawing/2014/main" id="{7BD74531-806C-954B-BA72-BACD7EF5F6AD}"/>
              </a:ext>
            </a:extLst>
          </p:cNvPr>
          <p:cNvSpPr>
            <a:spLocks noGrp="1"/>
          </p:cNvSpPr>
          <p:nvPr>
            <p:ph type="ctrTitle"/>
          </p:nvPr>
        </p:nvSpPr>
        <p:spPr>
          <a:xfrm>
            <a:off x="223707" y="1126387"/>
            <a:ext cx="5220748" cy="3420379"/>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A0655E4B-61F1-EF4C-9B2F-C6AC4D9A7F3E}"/>
              </a:ext>
            </a:extLst>
          </p:cNvPr>
          <p:cNvSpPr>
            <a:spLocks noGrp="1"/>
          </p:cNvSpPr>
          <p:nvPr>
            <p:ph type="subTitle" idx="1"/>
          </p:nvPr>
        </p:nvSpPr>
        <p:spPr>
          <a:xfrm>
            <a:off x="223707" y="4634818"/>
            <a:ext cx="5220748" cy="1449577"/>
          </a:xfrm>
        </p:spPr>
        <p:txBody>
          <a:bodyPr/>
          <a:lstStyle>
            <a:lvl1pPr marL="0" indent="0" algn="ctr">
              <a:buNone/>
              <a:defRPr sz="2400">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Footer Placeholder 3">
            <a:extLst>
              <a:ext uri="{FF2B5EF4-FFF2-40B4-BE49-F238E27FC236}">
                <a16:creationId xmlns:a16="http://schemas.microsoft.com/office/drawing/2014/main" id="{7321856E-8894-0670-9E19-FA6708BC3C3E}"/>
              </a:ext>
            </a:extLst>
          </p:cNvPr>
          <p:cNvSpPr>
            <a:spLocks noGrp="1"/>
          </p:cNvSpPr>
          <p:nvPr>
            <p:ph type="ftr" sz="quarter" idx="12"/>
          </p:nvPr>
        </p:nvSpPr>
        <p:spPr/>
        <p:txBody>
          <a:bodyPr/>
          <a:lstStyle>
            <a:lvl1pPr>
              <a:defRPr/>
            </a:lvl1pPr>
          </a:lstStyle>
          <a:p>
            <a:r>
              <a:rPr lang="en-US"/>
              <a:t>January 12, 2026</a:t>
            </a:r>
          </a:p>
        </p:txBody>
      </p:sp>
      <p:sp>
        <p:nvSpPr>
          <p:cNvPr id="5" name="Slide Number Placeholder 4">
            <a:extLst>
              <a:ext uri="{FF2B5EF4-FFF2-40B4-BE49-F238E27FC236}">
                <a16:creationId xmlns:a16="http://schemas.microsoft.com/office/drawing/2014/main" id="{F720DD6B-87AD-365F-FDD1-9850A88A8BD0}"/>
              </a:ext>
            </a:extLst>
          </p:cNvPr>
          <p:cNvSpPr>
            <a:spLocks noGrp="1"/>
          </p:cNvSpPr>
          <p:nvPr>
            <p:ph type="sldNum" sz="quarter" idx="13"/>
          </p:nvPr>
        </p:nvSpPr>
        <p:spPr/>
        <p:txBody>
          <a:bodyPr/>
          <a:lstStyle/>
          <a:p>
            <a:fld id="{E30AF5A0-43BB-4336-8627-9123B9144D80}" type="slidenum">
              <a:rPr lang="en-US" smtClean="0"/>
              <a:t>‹#›</a:t>
            </a:fld>
            <a:endParaRPr lang="en-US"/>
          </a:p>
        </p:txBody>
      </p:sp>
      <p:pic>
        <p:nvPicPr>
          <p:cNvPr id="6" name="Picture 5" descr="Logo&#10;&#10;AI-generated content may be incorrect.">
            <a:extLst>
              <a:ext uri="{FF2B5EF4-FFF2-40B4-BE49-F238E27FC236}">
                <a16:creationId xmlns:a16="http://schemas.microsoft.com/office/drawing/2014/main" id="{06088B19-88D8-908D-17EB-F0BF5FD7EAD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55260"/>
            <a:ext cx="911665" cy="914400"/>
          </a:xfrm>
          <a:prstGeom prst="rect">
            <a:avLst/>
          </a:prstGeom>
        </p:spPr>
      </p:pic>
      <p:pic>
        <p:nvPicPr>
          <p:cNvPr id="7" name="Picture 11" descr="HUD 2.JPG">
            <a:extLst>
              <a:ext uri="{FF2B5EF4-FFF2-40B4-BE49-F238E27FC236}">
                <a16:creationId xmlns:a16="http://schemas.microsoft.com/office/drawing/2014/main" id="{BAF0A0E4-6723-D73F-52CF-02A0210E0E66}"/>
              </a:ext>
            </a:extLst>
          </p:cNvPr>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953252" y="34504"/>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8798339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A2901F2-6CE1-A041-84EC-333CC1DFC91B}"/>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11" name="Slide Number Placeholder 5">
            <a:extLst>
              <a:ext uri="{FF2B5EF4-FFF2-40B4-BE49-F238E27FC236}">
                <a16:creationId xmlns:a16="http://schemas.microsoft.com/office/drawing/2014/main" id="{454C48E7-A107-8F15-7F28-5FAD64094274}"/>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
        <p:nvSpPr>
          <p:cNvPr id="2" name="Title 1">
            <a:extLst>
              <a:ext uri="{FF2B5EF4-FFF2-40B4-BE49-F238E27FC236}">
                <a16:creationId xmlns:a16="http://schemas.microsoft.com/office/drawing/2014/main" id="{54259204-7483-294D-961C-819A95A40DCD}"/>
              </a:ext>
            </a:extLst>
          </p:cNvPr>
          <p:cNvSpPr>
            <a:spLocks noGrp="1"/>
          </p:cNvSpPr>
          <p:nvPr>
            <p:ph type="title"/>
          </p:nvPr>
        </p:nvSpPr>
        <p:spPr>
          <a:xfrm>
            <a:off x="839788" y="457200"/>
            <a:ext cx="3932237" cy="1600200"/>
          </a:xfrm>
        </p:spPr>
        <p:txBody>
          <a:bodyPr anchor="b"/>
          <a:lstStyle>
            <a:lvl1pPr>
              <a:defRPr sz="3200" b="1"/>
            </a:lvl1pPr>
          </a:lstStyle>
          <a:p>
            <a:r>
              <a:rPr lang="en-US"/>
              <a:t>Click to edit Master title style</a:t>
            </a:r>
          </a:p>
        </p:txBody>
      </p:sp>
      <p:sp>
        <p:nvSpPr>
          <p:cNvPr id="4" name="Text Placeholder 3">
            <a:extLst>
              <a:ext uri="{FF2B5EF4-FFF2-40B4-BE49-F238E27FC236}">
                <a16:creationId xmlns:a16="http://schemas.microsoft.com/office/drawing/2014/main" id="{C490CE9E-9E35-834D-B166-84F84B31891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3" name="Content Placeholder 2">
            <a:extLst>
              <a:ext uri="{FF2B5EF4-FFF2-40B4-BE49-F238E27FC236}">
                <a16:creationId xmlns:a16="http://schemas.microsoft.com/office/drawing/2014/main" id="{1C719F59-5E26-D149-A6B0-563EE15099F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descr="Logo&#10;&#10;AI-generated content may be incorrect.">
            <a:extLst>
              <a:ext uri="{FF2B5EF4-FFF2-40B4-BE49-F238E27FC236}">
                <a16:creationId xmlns:a16="http://schemas.microsoft.com/office/drawing/2014/main" id="{697AEFFB-29A0-172D-A3FC-B3DC1E6A50F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298433" y="103306"/>
            <a:ext cx="911665" cy="914400"/>
          </a:xfrm>
          <a:prstGeom prst="rect">
            <a:avLst/>
          </a:prstGeom>
        </p:spPr>
      </p:pic>
      <p:pic>
        <p:nvPicPr>
          <p:cNvPr id="6" name="Picture 11" descr="HUD 2.JPG">
            <a:extLst>
              <a:ext uri="{FF2B5EF4-FFF2-40B4-BE49-F238E27FC236}">
                <a16:creationId xmlns:a16="http://schemas.microsoft.com/office/drawing/2014/main" id="{1F6C98C6-0404-9044-C471-972D55B9E490}"/>
              </a:ext>
            </a:extLst>
          </p:cNvPr>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1251685" y="8255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Footer Placeholder 6">
            <a:extLst>
              <a:ext uri="{FF2B5EF4-FFF2-40B4-BE49-F238E27FC236}">
                <a16:creationId xmlns:a16="http://schemas.microsoft.com/office/drawing/2014/main" id="{43D3DCBB-292B-D66B-C234-0F7C225E1F16}"/>
              </a:ext>
            </a:extLst>
          </p:cNvPr>
          <p:cNvSpPr>
            <a:spLocks noGrp="1"/>
          </p:cNvSpPr>
          <p:nvPr>
            <p:ph type="ftr" sz="quarter" idx="11"/>
          </p:nvPr>
        </p:nvSpPr>
        <p:spPr/>
        <p:txBody>
          <a:bodyPr/>
          <a:lstStyle/>
          <a:p>
            <a:r>
              <a:rPr lang="en-US"/>
              <a:t>January 12, 2026</a:t>
            </a:r>
          </a:p>
        </p:txBody>
      </p:sp>
    </p:spTree>
    <p:extLst>
      <p:ext uri="{BB962C8B-B14F-4D97-AF65-F5344CB8AC3E}">
        <p14:creationId xmlns:p14="http://schemas.microsoft.com/office/powerpoint/2010/main" val="31078187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65C63F8A-8D36-A640-A4E6-82496FA47BEF}"/>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11" name="Slide Number Placeholder 5">
            <a:extLst>
              <a:ext uri="{FF2B5EF4-FFF2-40B4-BE49-F238E27FC236}">
                <a16:creationId xmlns:a16="http://schemas.microsoft.com/office/drawing/2014/main" id="{5E8EF520-9CAB-D842-4774-04378EBCA157}"/>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
        <p:nvSpPr>
          <p:cNvPr id="2" name="Title 1">
            <a:extLst>
              <a:ext uri="{FF2B5EF4-FFF2-40B4-BE49-F238E27FC236}">
                <a16:creationId xmlns:a16="http://schemas.microsoft.com/office/drawing/2014/main" id="{B5401600-E6B4-984A-B2A7-329622914CAD}"/>
              </a:ext>
            </a:extLst>
          </p:cNvPr>
          <p:cNvSpPr>
            <a:spLocks noGrp="1"/>
          </p:cNvSpPr>
          <p:nvPr>
            <p:ph type="title"/>
          </p:nvPr>
        </p:nvSpPr>
        <p:spPr>
          <a:xfrm>
            <a:off x="839788" y="457200"/>
            <a:ext cx="3932237" cy="1600200"/>
          </a:xfrm>
        </p:spPr>
        <p:txBody>
          <a:bodyPr anchor="b"/>
          <a:lstStyle>
            <a:lvl1pPr>
              <a:defRPr sz="3200" b="1"/>
            </a:lvl1pPr>
          </a:lstStyle>
          <a:p>
            <a:r>
              <a:rPr lang="en-US"/>
              <a:t>Click to edit Master title style</a:t>
            </a:r>
          </a:p>
        </p:txBody>
      </p:sp>
      <p:sp>
        <p:nvSpPr>
          <p:cNvPr id="4" name="Text Placeholder 3">
            <a:extLst>
              <a:ext uri="{FF2B5EF4-FFF2-40B4-BE49-F238E27FC236}">
                <a16:creationId xmlns:a16="http://schemas.microsoft.com/office/drawing/2014/main" id="{A8D86539-2168-C047-AAE5-42B1BC66630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3" name="Picture Placeholder 2">
            <a:extLst>
              <a:ext uri="{FF2B5EF4-FFF2-40B4-BE49-F238E27FC236}">
                <a16:creationId xmlns:a16="http://schemas.microsoft.com/office/drawing/2014/main" id="{A425A47C-6047-3A4D-B702-B2FAA41ED29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3" name="Text Placeholder 11">
            <a:extLst>
              <a:ext uri="{FF2B5EF4-FFF2-40B4-BE49-F238E27FC236}">
                <a16:creationId xmlns:a16="http://schemas.microsoft.com/office/drawing/2014/main" id="{9284529F-C422-3624-4BB5-4E7D432105BE}"/>
              </a:ext>
            </a:extLst>
          </p:cNvPr>
          <p:cNvSpPr>
            <a:spLocks noGrp="1"/>
          </p:cNvSpPr>
          <p:nvPr>
            <p:ph type="body" sz="quarter" idx="10" hasCustomPrompt="1"/>
          </p:nvPr>
        </p:nvSpPr>
        <p:spPr>
          <a:xfrm>
            <a:off x="827717" y="6464300"/>
            <a:ext cx="4914322" cy="257175"/>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marL="457200" indent="0">
              <a:buNone/>
              <a:defRPr sz="1400"/>
            </a:lvl2pPr>
            <a:lvl3pPr marL="914400" indent="0">
              <a:buNone/>
              <a:defRPr sz="1400"/>
            </a:lvl3pPr>
            <a:lvl4pPr marL="1371600" indent="0">
              <a:buNone/>
              <a:defRPr sz="1400"/>
            </a:lvl4pPr>
            <a:lvl5pPr marL="1828800" indent="0">
              <a:buNone/>
              <a:defRPr sz="1400"/>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400"/>
              <a:t>January 12, 2026</a:t>
            </a:r>
            <a:endParaRPr lang="en-US"/>
          </a:p>
        </p:txBody>
      </p:sp>
    </p:spTree>
    <p:extLst>
      <p:ext uri="{BB962C8B-B14F-4D97-AF65-F5344CB8AC3E}">
        <p14:creationId xmlns:p14="http://schemas.microsoft.com/office/powerpoint/2010/main" val="27631855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6A820A6-B377-6244-9FBF-4C325C95E1CC}"/>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11" name="Slide Number Placeholder 5">
            <a:extLst>
              <a:ext uri="{FF2B5EF4-FFF2-40B4-BE49-F238E27FC236}">
                <a16:creationId xmlns:a16="http://schemas.microsoft.com/office/drawing/2014/main" id="{BAD8E3EF-454C-ED7E-70D0-B9C5912CC824}"/>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
        <p:nvSpPr>
          <p:cNvPr id="2" name="Title 1">
            <a:extLst>
              <a:ext uri="{FF2B5EF4-FFF2-40B4-BE49-F238E27FC236}">
                <a16:creationId xmlns:a16="http://schemas.microsoft.com/office/drawing/2014/main" id="{A702A74D-ABC9-DA43-B9E5-273F903F2329}"/>
              </a:ext>
            </a:extLst>
          </p:cNvPr>
          <p:cNvSpPr>
            <a:spLocks noGrp="1"/>
          </p:cNvSpPr>
          <p:nvPr>
            <p:ph type="title"/>
          </p:nvPr>
        </p:nvSpPr>
        <p:spPr/>
        <p:txBody>
          <a:bodyPr/>
          <a:lstStyle>
            <a:lvl1pPr>
              <a:defRPr b="1"/>
            </a:lvl1pPr>
          </a:lstStyle>
          <a:p>
            <a:r>
              <a:rPr lang="en-US"/>
              <a:t>Click to edit Master title style</a:t>
            </a:r>
          </a:p>
        </p:txBody>
      </p:sp>
      <p:sp>
        <p:nvSpPr>
          <p:cNvPr id="3" name="Content Placeholder 2">
            <a:extLst>
              <a:ext uri="{FF2B5EF4-FFF2-40B4-BE49-F238E27FC236}">
                <a16:creationId xmlns:a16="http://schemas.microsoft.com/office/drawing/2014/main" id="{63DB64E6-AD2A-2943-A9A1-E2D88AA3EAD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617230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871FD5A-6B7F-524B-9ED1-5A8C30B82C3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0800000">
            <a:off x="0" y="0"/>
            <a:ext cx="12213603" cy="6858000"/>
          </a:xfrm>
          <a:prstGeom prst="rect">
            <a:avLst/>
          </a:prstGeom>
        </p:spPr>
      </p:pic>
      <p:sp>
        <p:nvSpPr>
          <p:cNvPr id="2" name="Title 1">
            <a:extLst>
              <a:ext uri="{FF2B5EF4-FFF2-40B4-BE49-F238E27FC236}">
                <a16:creationId xmlns:a16="http://schemas.microsoft.com/office/drawing/2014/main" id="{23E42182-9BCC-EA43-8F60-B2D72BC8A2C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D41D92C2-FFA6-5F45-8B64-DE2D66449E4C}"/>
              </a:ext>
            </a:extLst>
          </p:cNvPr>
          <p:cNvSpPr>
            <a:spLocks noGrp="1"/>
          </p:cNvSpPr>
          <p:nvPr>
            <p:ph type="body" idx="1"/>
          </p:nvPr>
        </p:nvSpPr>
        <p:spPr>
          <a:xfrm>
            <a:off x="831850" y="4589463"/>
            <a:ext cx="10515600" cy="1500187"/>
          </a:xfrm>
        </p:spPr>
        <p:txBody>
          <a:bodyPr/>
          <a:lstStyle>
            <a:lvl1pPr marL="0" indent="0">
              <a:buNone/>
              <a:defRPr sz="2400">
                <a:solidFill>
                  <a:srgbClr val="4F4F4F"/>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10" name="Slide Number Placeholder 5">
            <a:extLst>
              <a:ext uri="{FF2B5EF4-FFF2-40B4-BE49-F238E27FC236}">
                <a16:creationId xmlns:a16="http://schemas.microsoft.com/office/drawing/2014/main" id="{E40B3010-0967-F12F-3946-32D7B8EF2AEF}"/>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rgbClr val="4F4F4F"/>
                </a:solidFill>
              </a:defRPr>
            </a:lvl1pPr>
          </a:lstStyle>
          <a:p>
            <a:fld id="{E30AF5A0-43BB-4336-8627-9123B9144D80}" type="slidenum">
              <a:rPr lang="en-US" smtClean="0"/>
              <a:t>‹#›</a:t>
            </a:fld>
            <a:endParaRPr lang="en-US"/>
          </a:p>
        </p:txBody>
      </p:sp>
      <p:sp>
        <p:nvSpPr>
          <p:cNvPr id="11" name="Text Placeholder 12">
            <a:extLst>
              <a:ext uri="{FF2B5EF4-FFF2-40B4-BE49-F238E27FC236}">
                <a16:creationId xmlns:a16="http://schemas.microsoft.com/office/drawing/2014/main" id="{9721E437-57B0-48B7-878F-3540C8CBCC0E}"/>
              </a:ext>
            </a:extLst>
          </p:cNvPr>
          <p:cNvSpPr>
            <a:spLocks noGrp="1"/>
          </p:cNvSpPr>
          <p:nvPr>
            <p:ph type="body" sz="quarter" idx="11" hasCustomPrompt="1"/>
          </p:nvPr>
        </p:nvSpPr>
        <p:spPr>
          <a:xfrm>
            <a:off x="844002" y="6419715"/>
            <a:ext cx="4601123" cy="360362"/>
          </a:xfrm>
        </p:spPr>
        <p:txBody>
          <a:bodyPr>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400"/>
              <a:t>January 12, 2026</a:t>
            </a:r>
            <a:endParaRPr lang="en-US"/>
          </a:p>
        </p:txBody>
      </p:sp>
    </p:spTree>
    <p:extLst>
      <p:ext uri="{BB962C8B-B14F-4D97-AF65-F5344CB8AC3E}">
        <p14:creationId xmlns:p14="http://schemas.microsoft.com/office/powerpoint/2010/main" val="48086273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abl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62C2650-7135-7118-3761-3143ACA5A7C7}"/>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12" name="Slide Number Placeholder 5">
            <a:extLst>
              <a:ext uri="{FF2B5EF4-FFF2-40B4-BE49-F238E27FC236}">
                <a16:creationId xmlns:a16="http://schemas.microsoft.com/office/drawing/2014/main" id="{101C00D2-0A64-47C6-1607-01C347CD741E}"/>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
        <p:nvSpPr>
          <p:cNvPr id="2" name="Title 1">
            <a:extLst>
              <a:ext uri="{FF2B5EF4-FFF2-40B4-BE49-F238E27FC236}">
                <a16:creationId xmlns:a16="http://schemas.microsoft.com/office/drawing/2014/main" id="{EED5196D-3992-9D59-38F8-52954247DF8A}"/>
              </a:ext>
            </a:extLst>
          </p:cNvPr>
          <p:cNvSpPr>
            <a:spLocks noGrp="1"/>
          </p:cNvSpPr>
          <p:nvPr>
            <p:ph type="title"/>
          </p:nvPr>
        </p:nvSpPr>
        <p:spPr/>
        <p:txBody>
          <a:bodyPr/>
          <a:lstStyle>
            <a:lvl1pPr>
              <a:defRPr b="1"/>
            </a:lvl1pPr>
          </a:lstStyle>
          <a:p>
            <a:r>
              <a:rPr lang="en-US"/>
              <a:t>Click to edit Master title style</a:t>
            </a:r>
          </a:p>
        </p:txBody>
      </p:sp>
      <p:sp>
        <p:nvSpPr>
          <p:cNvPr id="8" name="Table Placeholder 7">
            <a:extLst>
              <a:ext uri="{FF2B5EF4-FFF2-40B4-BE49-F238E27FC236}">
                <a16:creationId xmlns:a16="http://schemas.microsoft.com/office/drawing/2014/main" id="{0C933B78-1679-BA34-1651-D374C8C16CF0}"/>
              </a:ext>
            </a:extLst>
          </p:cNvPr>
          <p:cNvSpPr>
            <a:spLocks noGrp="1"/>
          </p:cNvSpPr>
          <p:nvPr>
            <p:ph type="tbl" sz="quarter" idx="13"/>
          </p:nvPr>
        </p:nvSpPr>
        <p:spPr>
          <a:xfrm>
            <a:off x="838200" y="1787525"/>
            <a:ext cx="10515600" cy="3775075"/>
          </a:xfrm>
        </p:spPr>
        <p:txBody>
          <a:bodyPr/>
          <a:lstStyle/>
          <a:p>
            <a:r>
              <a:rPr lang="en-US"/>
              <a:t>Click icon to add table</a:t>
            </a:r>
          </a:p>
        </p:txBody>
      </p:sp>
      <p:sp>
        <p:nvSpPr>
          <p:cNvPr id="9" name="Text Placeholder 12">
            <a:extLst>
              <a:ext uri="{FF2B5EF4-FFF2-40B4-BE49-F238E27FC236}">
                <a16:creationId xmlns:a16="http://schemas.microsoft.com/office/drawing/2014/main" id="{1B443EFD-1481-590B-83AF-FF9A3ACF2634}"/>
              </a:ext>
            </a:extLst>
          </p:cNvPr>
          <p:cNvSpPr>
            <a:spLocks noGrp="1"/>
          </p:cNvSpPr>
          <p:nvPr>
            <p:ph type="body" sz="quarter" idx="14" hasCustomPrompt="1"/>
          </p:nvPr>
        </p:nvSpPr>
        <p:spPr>
          <a:xfrm>
            <a:off x="838200" y="5639593"/>
            <a:ext cx="8596139" cy="244475"/>
          </a:xfrm>
        </p:spPr>
        <p:txBody>
          <a:bodyPr>
            <a:noAutofit/>
          </a:bodyPr>
          <a:lstStyle>
            <a:lvl1pPr marL="0" indent="0">
              <a:buNone/>
              <a:defRPr sz="1400"/>
            </a:lvl1pPr>
          </a:lstStyle>
          <a:p>
            <a:pPr lvl="0"/>
            <a:r>
              <a:rPr lang="en-US"/>
              <a:t>Table title and caption</a:t>
            </a:r>
          </a:p>
        </p:txBody>
      </p:sp>
      <p:pic>
        <p:nvPicPr>
          <p:cNvPr id="3" name="Picture 2" descr="Logo&#10;&#10;AI-generated content may be incorrect.">
            <a:extLst>
              <a:ext uri="{FF2B5EF4-FFF2-40B4-BE49-F238E27FC236}">
                <a16:creationId xmlns:a16="http://schemas.microsoft.com/office/drawing/2014/main" id="{7841B038-3723-545D-469E-C7B494E101B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96423" y="157281"/>
            <a:ext cx="911665" cy="914400"/>
          </a:xfrm>
          <a:prstGeom prst="rect">
            <a:avLst/>
          </a:prstGeom>
        </p:spPr>
      </p:pic>
      <p:pic>
        <p:nvPicPr>
          <p:cNvPr id="4" name="Picture 11" descr="HUD 2.JPG">
            <a:extLst>
              <a:ext uri="{FF2B5EF4-FFF2-40B4-BE49-F238E27FC236}">
                <a16:creationId xmlns:a16="http://schemas.microsoft.com/office/drawing/2014/main" id="{79670E02-7493-7EFF-94ED-47ADB48702F1}"/>
              </a:ext>
            </a:extLst>
          </p:cNvPr>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1149675" y="136525"/>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267254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9E631D77-1A94-8B40-AEEA-DBA79C39B96B}"/>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11" name="Slide Number Placeholder 5">
            <a:extLst>
              <a:ext uri="{FF2B5EF4-FFF2-40B4-BE49-F238E27FC236}">
                <a16:creationId xmlns:a16="http://schemas.microsoft.com/office/drawing/2014/main" id="{B40DE02F-B82A-9B2A-38B2-942BD2C5ADD8}"/>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
        <p:nvSpPr>
          <p:cNvPr id="2" name="Title 1">
            <a:extLst>
              <a:ext uri="{FF2B5EF4-FFF2-40B4-BE49-F238E27FC236}">
                <a16:creationId xmlns:a16="http://schemas.microsoft.com/office/drawing/2014/main" id="{CD6DF934-BE9E-674B-89BB-9F85225D2C20}"/>
              </a:ext>
            </a:extLst>
          </p:cNvPr>
          <p:cNvSpPr>
            <a:spLocks noGrp="1"/>
          </p:cNvSpPr>
          <p:nvPr>
            <p:ph type="title"/>
          </p:nvPr>
        </p:nvSpPr>
        <p:spPr/>
        <p:txBody>
          <a:bodyPr/>
          <a:lstStyle>
            <a:lvl1pPr>
              <a:defRPr b="1"/>
            </a:lvl1pPr>
          </a:lstStyle>
          <a:p>
            <a:r>
              <a:rPr lang="en-US"/>
              <a:t>Click to edit Master title style</a:t>
            </a:r>
          </a:p>
        </p:txBody>
      </p:sp>
      <p:sp>
        <p:nvSpPr>
          <p:cNvPr id="3" name="Content Placeholder 2">
            <a:extLst>
              <a:ext uri="{FF2B5EF4-FFF2-40B4-BE49-F238E27FC236}">
                <a16:creationId xmlns:a16="http://schemas.microsoft.com/office/drawing/2014/main" id="{2DA19420-E610-9442-BD7A-322F6D60DBA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FDE696A-8D11-5A47-AC31-DFCA6D35F42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8308127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F61076B7-FF70-0E40-B5ED-6C26709AEAE3}"/>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9" name="Slide Number Placeholder 5">
            <a:extLst>
              <a:ext uri="{FF2B5EF4-FFF2-40B4-BE49-F238E27FC236}">
                <a16:creationId xmlns:a16="http://schemas.microsoft.com/office/drawing/2014/main" id="{BB78B567-2CE0-B592-C697-A776B62474DF}"/>
              </a:ext>
            </a:extLst>
          </p:cNvPr>
          <p:cNvSpPr>
            <a:spLocks noGrp="1"/>
          </p:cNvSpPr>
          <p:nvPr>
            <p:ph type="sldNum" sz="quarter" idx="12"/>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
        <p:nvSpPr>
          <p:cNvPr id="2" name="Title 1">
            <a:extLst>
              <a:ext uri="{FF2B5EF4-FFF2-40B4-BE49-F238E27FC236}">
                <a16:creationId xmlns:a16="http://schemas.microsoft.com/office/drawing/2014/main" id="{AC652A70-6D81-9147-A6B2-0133A152E329}"/>
              </a:ext>
            </a:extLst>
          </p:cNvPr>
          <p:cNvSpPr>
            <a:spLocks noGrp="1"/>
          </p:cNvSpPr>
          <p:nvPr>
            <p:ph type="title"/>
          </p:nvPr>
        </p:nvSpPr>
        <p:spPr>
          <a:xfrm>
            <a:off x="839788" y="365125"/>
            <a:ext cx="10515600" cy="1325563"/>
          </a:xfrm>
        </p:spPr>
        <p:txBody>
          <a:bodyPr/>
          <a:lstStyle>
            <a:lvl1pPr>
              <a:defRPr b="1"/>
            </a:lvl1pPr>
          </a:lstStyle>
          <a:p>
            <a:r>
              <a:rPr lang="en-US"/>
              <a:t>Click to edit Master title style</a:t>
            </a:r>
          </a:p>
        </p:txBody>
      </p:sp>
      <p:sp>
        <p:nvSpPr>
          <p:cNvPr id="3" name="Text Placeholder 2">
            <a:extLst>
              <a:ext uri="{FF2B5EF4-FFF2-40B4-BE49-F238E27FC236}">
                <a16:creationId xmlns:a16="http://schemas.microsoft.com/office/drawing/2014/main" id="{48DF13A5-8058-CF4D-98C7-9A9A5F36C49C}"/>
              </a:ext>
            </a:extLst>
          </p:cNvPr>
          <p:cNvSpPr>
            <a:spLocks noGrp="1"/>
          </p:cNvSpPr>
          <p:nvPr>
            <p:ph type="body" idx="1"/>
          </p:nvPr>
        </p:nvSpPr>
        <p:spPr>
          <a:xfrm>
            <a:off x="839788" y="1681163"/>
            <a:ext cx="5157787" cy="823912"/>
          </a:xfrm>
        </p:spPr>
        <p:txBody>
          <a:bodyPr anchor="b"/>
          <a:lstStyle>
            <a:lvl1pPr marL="0" indent="0">
              <a:buNone/>
              <a:defRPr sz="2400" b="1">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4A25D36-FF3E-7449-A928-4F9C0EB2366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ABD1356-A70C-BE47-82F0-A52F31D2982A}"/>
              </a:ext>
            </a:extLst>
          </p:cNvPr>
          <p:cNvSpPr>
            <a:spLocks noGrp="1"/>
          </p:cNvSpPr>
          <p:nvPr>
            <p:ph type="body" sz="quarter" idx="3"/>
          </p:nvPr>
        </p:nvSpPr>
        <p:spPr>
          <a:xfrm>
            <a:off x="6172200" y="1681163"/>
            <a:ext cx="5183188" cy="823912"/>
          </a:xfrm>
        </p:spPr>
        <p:txBody>
          <a:bodyPr anchor="b"/>
          <a:lstStyle>
            <a:lvl1pPr marL="0" indent="0">
              <a:buNone/>
              <a:defRPr sz="2400" b="1">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54ED689-3D40-284F-BC42-54A139A2D0C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8947000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4826202-0F66-4C4E-B1C8-8D1EF92010A9}"/>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9" name="Slide Number Placeholder 5">
            <a:extLst>
              <a:ext uri="{FF2B5EF4-FFF2-40B4-BE49-F238E27FC236}">
                <a16:creationId xmlns:a16="http://schemas.microsoft.com/office/drawing/2014/main" id="{6E5F5966-7AE1-BC57-75D5-7B4E512F5683}"/>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Tree>
    <p:extLst>
      <p:ext uri="{BB962C8B-B14F-4D97-AF65-F5344CB8AC3E}">
        <p14:creationId xmlns:p14="http://schemas.microsoft.com/office/powerpoint/2010/main" val="16340775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4826202-0F66-4C4E-B1C8-8D1EF92010A9}"/>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9" name="Slide Number Placeholder 5">
            <a:extLst>
              <a:ext uri="{FF2B5EF4-FFF2-40B4-BE49-F238E27FC236}">
                <a16:creationId xmlns:a16="http://schemas.microsoft.com/office/drawing/2014/main" id="{6E5F5966-7AE1-BC57-75D5-7B4E512F5683}"/>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
        <p:nvSpPr>
          <p:cNvPr id="5" name="Title 4">
            <a:extLst>
              <a:ext uri="{FF2B5EF4-FFF2-40B4-BE49-F238E27FC236}">
                <a16:creationId xmlns:a16="http://schemas.microsoft.com/office/drawing/2014/main" id="{9B725E6C-455E-08EB-1D7B-19EFCD237824}"/>
              </a:ext>
            </a:extLst>
          </p:cNvPr>
          <p:cNvSpPr>
            <a:spLocks noGrp="1"/>
          </p:cNvSpPr>
          <p:nvPr>
            <p:ph type="title"/>
          </p:nvPr>
        </p:nvSpPr>
        <p:spPr/>
        <p:txBody>
          <a:bodyPr/>
          <a:lstStyle>
            <a:lvl1pPr>
              <a:defRPr b="1"/>
            </a:lvl1pPr>
          </a:lstStyle>
          <a:p>
            <a:r>
              <a:rPr lang="en-US"/>
              <a:t>Click to edit Master title style</a:t>
            </a:r>
          </a:p>
        </p:txBody>
      </p:sp>
      <p:sp>
        <p:nvSpPr>
          <p:cNvPr id="4" name="Text Placeholder 11">
            <a:extLst>
              <a:ext uri="{FF2B5EF4-FFF2-40B4-BE49-F238E27FC236}">
                <a16:creationId xmlns:a16="http://schemas.microsoft.com/office/drawing/2014/main" id="{4795F8A2-DE66-9AAC-D0A2-EA8700F6D3E7}"/>
              </a:ext>
            </a:extLst>
          </p:cNvPr>
          <p:cNvSpPr>
            <a:spLocks noGrp="1"/>
          </p:cNvSpPr>
          <p:nvPr>
            <p:ph type="body" sz="quarter" idx="10" hasCustomPrompt="1"/>
          </p:nvPr>
        </p:nvSpPr>
        <p:spPr>
          <a:xfrm>
            <a:off x="827717" y="6464300"/>
            <a:ext cx="4914322" cy="257175"/>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marL="457200" indent="0">
              <a:buNone/>
              <a:defRPr sz="1400"/>
            </a:lvl2pPr>
            <a:lvl3pPr marL="914400" indent="0">
              <a:buNone/>
              <a:defRPr sz="1400"/>
            </a:lvl3pPr>
            <a:lvl4pPr marL="1371600" indent="0">
              <a:buNone/>
              <a:defRPr sz="1400"/>
            </a:lvl4pPr>
            <a:lvl5pPr marL="1828800" indent="0">
              <a:buNone/>
              <a:defRPr sz="1400"/>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400"/>
              <a:t>January 12, 2026</a:t>
            </a:r>
            <a:endParaRPr lang="en-US"/>
          </a:p>
        </p:txBody>
      </p:sp>
    </p:spTree>
    <p:extLst>
      <p:ext uri="{BB962C8B-B14F-4D97-AF65-F5344CB8AC3E}">
        <p14:creationId xmlns:p14="http://schemas.microsoft.com/office/powerpoint/2010/main" val="23484952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Contac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164E484-5D7F-0143-8D15-DB44A7DE0630}"/>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213603" cy="6858000"/>
          </a:xfrm>
          <a:prstGeom prst="rect">
            <a:avLst/>
          </a:prstGeom>
        </p:spPr>
      </p:pic>
      <p:sp>
        <p:nvSpPr>
          <p:cNvPr id="8" name="Slide Number Placeholder 5">
            <a:extLst>
              <a:ext uri="{FF2B5EF4-FFF2-40B4-BE49-F238E27FC236}">
                <a16:creationId xmlns:a16="http://schemas.microsoft.com/office/drawing/2014/main" id="{BA70E1BE-F982-2D06-C2B4-B9B5DB440FB8}"/>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tx1"/>
                </a:solidFill>
              </a:defRPr>
            </a:lvl1pPr>
          </a:lstStyle>
          <a:p>
            <a:fld id="{E30AF5A0-43BB-4336-8627-9123B9144D80}" type="slidenum">
              <a:rPr lang="en-US" smtClean="0"/>
              <a:t>‹#›</a:t>
            </a:fld>
            <a:endParaRPr lang="en-US"/>
          </a:p>
        </p:txBody>
      </p:sp>
      <p:sp>
        <p:nvSpPr>
          <p:cNvPr id="10" name="Content Placeholder 9">
            <a:extLst>
              <a:ext uri="{FF2B5EF4-FFF2-40B4-BE49-F238E27FC236}">
                <a16:creationId xmlns:a16="http://schemas.microsoft.com/office/drawing/2014/main" id="{6CB89E6B-CCC3-4801-C959-2C27B9AE4F92}"/>
              </a:ext>
            </a:extLst>
          </p:cNvPr>
          <p:cNvSpPr>
            <a:spLocks noGrp="1"/>
          </p:cNvSpPr>
          <p:nvPr>
            <p:ph sz="quarter" idx="10" hasCustomPrompt="1"/>
          </p:nvPr>
        </p:nvSpPr>
        <p:spPr>
          <a:xfrm>
            <a:off x="7910513" y="2030413"/>
            <a:ext cx="3590925" cy="3438525"/>
          </a:xfrm>
        </p:spPr>
        <p:txBody>
          <a:bodyPr/>
          <a:lstStyle>
            <a:lvl1pPr marL="0" indent="0">
              <a:buNone/>
              <a:defRPr/>
            </a:lvl1pPr>
          </a:lstStyle>
          <a:p>
            <a:pPr lvl="0"/>
            <a:r>
              <a:rPr lang="en-US"/>
              <a:t>Contact:</a:t>
            </a:r>
          </a:p>
        </p:txBody>
      </p:sp>
    </p:spTree>
    <p:extLst>
      <p:ext uri="{BB962C8B-B14F-4D97-AF65-F5344CB8AC3E}">
        <p14:creationId xmlns:p14="http://schemas.microsoft.com/office/powerpoint/2010/main" val="32854965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E9B5DF8-78FD-5841-BD28-013B751C268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3CEF579-F39A-5544-9409-0394F3A9994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2B4B3497-91C7-1048-BCE6-DC58EBE31916}"/>
              </a:ext>
            </a:extLst>
          </p:cNvPr>
          <p:cNvSpPr>
            <a:spLocks noGrp="1"/>
          </p:cNvSpPr>
          <p:nvPr>
            <p:ph type="ftr" sz="quarter" idx="3"/>
          </p:nvPr>
        </p:nvSpPr>
        <p:spPr>
          <a:xfrm>
            <a:off x="6437820" y="6356350"/>
            <a:ext cx="4191030" cy="365125"/>
          </a:xfrm>
          <a:prstGeom prst="rect">
            <a:avLst/>
          </a:prstGeom>
        </p:spPr>
        <p:txBody>
          <a:bodyPr vert="horz" lIns="91440" tIns="45720" rIns="91440" bIns="45720" rtlCol="0" anchor="ctr"/>
          <a:lstStyle>
            <a:lvl1pPr algn="ctr">
              <a:defRPr sz="1400">
                <a:solidFill>
                  <a:srgbClr val="4F4F4F"/>
                </a:solidFill>
              </a:defRPr>
            </a:lvl1pPr>
          </a:lstStyle>
          <a:p>
            <a:endParaRPr lang="en-US"/>
          </a:p>
        </p:txBody>
      </p:sp>
      <p:sp>
        <p:nvSpPr>
          <p:cNvPr id="6" name="Slide Number Placeholder 5">
            <a:extLst>
              <a:ext uri="{FF2B5EF4-FFF2-40B4-BE49-F238E27FC236}">
                <a16:creationId xmlns:a16="http://schemas.microsoft.com/office/drawing/2014/main" id="{7064A5EE-3E3D-B348-A4A0-7369138FC527}"/>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rgbClr val="4F4F4F"/>
                </a:solidFill>
              </a:defRPr>
            </a:lvl1pPr>
          </a:lstStyle>
          <a:p>
            <a:fld id="{E30AF5A0-43BB-4336-8627-9123B9144D80}" type="slidenum">
              <a:rPr lang="en-US" smtClean="0"/>
              <a:t>‹#›</a:t>
            </a:fld>
            <a:endParaRPr lang="en-US"/>
          </a:p>
        </p:txBody>
      </p:sp>
      <p:pic>
        <p:nvPicPr>
          <p:cNvPr id="4" name="Picture 3" descr="Logo&#10;&#10;AI-generated content may be incorrect.">
            <a:extLst>
              <a:ext uri="{FF2B5EF4-FFF2-40B4-BE49-F238E27FC236}">
                <a16:creationId xmlns:a16="http://schemas.microsoft.com/office/drawing/2014/main" id="{3627DFEB-1ED1-F50F-0E8A-8AA8A9178C11}"/>
              </a:ext>
            </a:extLst>
          </p:cNvPr>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153767" y="5851531"/>
            <a:ext cx="911665" cy="914400"/>
          </a:xfrm>
          <a:prstGeom prst="rect">
            <a:avLst/>
          </a:prstGeom>
        </p:spPr>
      </p:pic>
      <p:pic>
        <p:nvPicPr>
          <p:cNvPr id="7" name="Picture 11" descr="HUD 2.JPG">
            <a:extLst>
              <a:ext uri="{FF2B5EF4-FFF2-40B4-BE49-F238E27FC236}">
                <a16:creationId xmlns:a16="http://schemas.microsoft.com/office/drawing/2014/main" id="{C8BA34EE-7C97-6A41-A2E6-82D29C6DCF82}"/>
              </a:ext>
            </a:extLst>
          </p:cNvPr>
          <p:cNvPicPr>
            <a:picLocks noChangeAspect="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1105950" y="5851531"/>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48704709"/>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Lst>
  <p:hf hdr="0" dt="0"/>
  <p:txStyles>
    <p:title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1C39F1-B838-F798-BF17-F594D76F1CEA}"/>
              </a:ext>
            </a:extLst>
          </p:cNvPr>
          <p:cNvSpPr>
            <a:spLocks noGrp="1"/>
          </p:cNvSpPr>
          <p:nvPr>
            <p:ph type="ctrTitle"/>
          </p:nvPr>
        </p:nvSpPr>
        <p:spPr/>
        <p:txBody>
          <a:bodyPr>
            <a:noAutofit/>
          </a:bodyPr>
          <a:lstStyle/>
          <a:p>
            <a:r>
              <a:rPr lang="en-US" altLang="en-US" sz="7200" dirty="0"/>
              <a:t>Chapter 1: Introduction</a:t>
            </a:r>
            <a:endParaRPr lang="en-US" sz="7200" dirty="0"/>
          </a:p>
        </p:txBody>
      </p:sp>
      <p:sp>
        <p:nvSpPr>
          <p:cNvPr id="3" name="Subtitle 2">
            <a:extLst>
              <a:ext uri="{FF2B5EF4-FFF2-40B4-BE49-F238E27FC236}">
                <a16:creationId xmlns:a16="http://schemas.microsoft.com/office/drawing/2014/main" id="{09C1BEEB-3BCB-C5F4-3A08-B9B046444550}"/>
              </a:ext>
            </a:extLst>
          </p:cNvPr>
          <p:cNvSpPr>
            <a:spLocks noGrp="1"/>
          </p:cNvSpPr>
          <p:nvPr>
            <p:ph type="subTitle" idx="1"/>
          </p:nvPr>
        </p:nvSpPr>
        <p:spPr>
          <a:xfrm>
            <a:off x="223707" y="4634818"/>
            <a:ext cx="6087523" cy="1449577"/>
          </a:xfrm>
        </p:spPr>
        <p:txBody>
          <a:bodyPr vert="horz" lIns="91440" tIns="45720" rIns="91440" bIns="45720" rtlCol="0" anchor="t">
            <a:normAutofit/>
          </a:bodyPr>
          <a:lstStyle/>
          <a:p>
            <a:r>
              <a:rPr lang="en-US" dirty="0">
                <a:ea typeface="Calibri Light"/>
                <a:cs typeface="Calibri Light"/>
              </a:rPr>
              <a:t>Lead Dust Sampling Technician </a:t>
            </a:r>
          </a:p>
          <a:p>
            <a:r>
              <a:rPr lang="en-US" dirty="0">
                <a:ea typeface="Calibri Light"/>
                <a:cs typeface="Calibri Light"/>
              </a:rPr>
              <a:t>Initial Training Course</a:t>
            </a:r>
          </a:p>
        </p:txBody>
      </p:sp>
      <p:sp>
        <p:nvSpPr>
          <p:cNvPr id="4" name="Footer Placeholder 3">
            <a:extLst>
              <a:ext uri="{FF2B5EF4-FFF2-40B4-BE49-F238E27FC236}">
                <a16:creationId xmlns:a16="http://schemas.microsoft.com/office/drawing/2014/main" id="{F35D571F-2966-1DE4-2EA3-27FD2F1B5B1D}"/>
              </a:ext>
            </a:extLst>
          </p:cNvPr>
          <p:cNvSpPr>
            <a:spLocks noGrp="1"/>
          </p:cNvSpPr>
          <p:nvPr>
            <p:ph type="ftr" sz="quarter" idx="12"/>
          </p:nvPr>
        </p:nvSpPr>
        <p:spPr/>
        <p:txBody>
          <a:bodyPr/>
          <a:lstStyle/>
          <a:p>
            <a:r>
              <a:rPr lang="en-US"/>
              <a:t>January 12, 2026</a:t>
            </a:r>
          </a:p>
        </p:txBody>
      </p:sp>
      <p:sp>
        <p:nvSpPr>
          <p:cNvPr id="5" name="Slide Number Placeholder 4">
            <a:extLst>
              <a:ext uri="{FF2B5EF4-FFF2-40B4-BE49-F238E27FC236}">
                <a16:creationId xmlns:a16="http://schemas.microsoft.com/office/drawing/2014/main" id="{58709FB1-72AE-6C05-2B0B-F9FBF7161928}"/>
              </a:ext>
            </a:extLst>
          </p:cNvPr>
          <p:cNvSpPr>
            <a:spLocks noGrp="1"/>
          </p:cNvSpPr>
          <p:nvPr>
            <p:ph type="sldNum" sz="quarter" idx="13"/>
          </p:nvPr>
        </p:nvSpPr>
        <p:spPr/>
        <p:txBody>
          <a:bodyPr/>
          <a:lstStyle/>
          <a:p>
            <a:fld id="{E30AF5A0-43BB-4336-8627-9123B9144D80}" type="slidenum">
              <a:rPr lang="en-US" smtClean="0"/>
              <a:t>1</a:t>
            </a:fld>
            <a:endParaRPr lang="en-US"/>
          </a:p>
        </p:txBody>
      </p:sp>
    </p:spTree>
    <p:extLst>
      <p:ext uri="{BB962C8B-B14F-4D97-AF65-F5344CB8AC3E}">
        <p14:creationId xmlns:p14="http://schemas.microsoft.com/office/powerpoint/2010/main" val="34359788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E3BBDF8-6A1C-2530-46D1-7249E709B89E}"/>
              </a:ext>
            </a:extLst>
          </p:cNvPr>
          <p:cNvSpPr>
            <a:spLocks noGrp="1"/>
          </p:cNvSpPr>
          <p:nvPr>
            <p:ph type="sldNum" sz="quarter" idx="4"/>
          </p:nvPr>
        </p:nvSpPr>
        <p:spPr/>
        <p:txBody>
          <a:bodyPr/>
          <a:lstStyle/>
          <a:p>
            <a:fld id="{E30AF5A0-43BB-4336-8627-9123B9144D80}" type="slidenum">
              <a:rPr lang="en-US" smtClean="0"/>
              <a:t>10</a:t>
            </a:fld>
            <a:endParaRPr lang="en-US"/>
          </a:p>
        </p:txBody>
      </p:sp>
      <p:sp>
        <p:nvSpPr>
          <p:cNvPr id="3" name="Title 2">
            <a:extLst>
              <a:ext uri="{FF2B5EF4-FFF2-40B4-BE49-F238E27FC236}">
                <a16:creationId xmlns:a16="http://schemas.microsoft.com/office/drawing/2014/main" id="{BC13DE42-FD27-E3DB-DDA6-EFCF4D0D10EE}"/>
              </a:ext>
            </a:extLst>
          </p:cNvPr>
          <p:cNvSpPr>
            <a:spLocks noGrp="1"/>
          </p:cNvSpPr>
          <p:nvPr>
            <p:ph type="title"/>
          </p:nvPr>
        </p:nvSpPr>
        <p:spPr/>
        <p:txBody>
          <a:bodyPr>
            <a:normAutofit/>
          </a:bodyPr>
          <a:lstStyle/>
          <a:p>
            <a:r>
              <a:rPr lang="en-US" dirty="0">
                <a:solidFill>
                  <a:srgbClr val="000000"/>
                </a:solidFill>
                <a:latin typeface="Calibri Light"/>
                <a:ea typeface="Calibri Light"/>
                <a:cs typeface="Calibri Light"/>
              </a:rPr>
              <a:t>Lead Dust Sampling Technician</a:t>
            </a:r>
            <a:endParaRPr lang="en-US" dirty="0"/>
          </a:p>
        </p:txBody>
      </p:sp>
      <p:sp>
        <p:nvSpPr>
          <p:cNvPr id="4" name="Content Placeholder 3">
            <a:extLst>
              <a:ext uri="{FF2B5EF4-FFF2-40B4-BE49-F238E27FC236}">
                <a16:creationId xmlns:a16="http://schemas.microsoft.com/office/drawing/2014/main" id="{65BF08EB-4D02-5200-0248-C9F473BEFA1A}"/>
              </a:ext>
            </a:extLst>
          </p:cNvPr>
          <p:cNvSpPr>
            <a:spLocks noGrp="1"/>
          </p:cNvSpPr>
          <p:nvPr>
            <p:ph idx="1"/>
          </p:nvPr>
        </p:nvSpPr>
        <p:spPr/>
        <p:txBody>
          <a:bodyPr vert="horz" lIns="91440" tIns="45720" rIns="91440" bIns="45720" rtlCol="0" anchor="t">
            <a:normAutofit/>
          </a:bodyPr>
          <a:lstStyle/>
          <a:p>
            <a:r>
              <a:rPr lang="en-US" dirty="0">
                <a:ea typeface="Calibri"/>
                <a:cs typeface="Calibri"/>
              </a:rPr>
              <a:t>EPA’s </a:t>
            </a:r>
            <a:r>
              <a:rPr lang="en-US">
                <a:ea typeface="Calibri"/>
                <a:cs typeface="Calibri"/>
              </a:rPr>
              <a:t>RRP Rule </a:t>
            </a:r>
            <a:r>
              <a:rPr lang="en-US" dirty="0">
                <a:ea typeface="Calibri"/>
                <a:cs typeface="Calibri"/>
              </a:rPr>
              <a:t>also established the lead dust sampling technician discipline.</a:t>
            </a:r>
          </a:p>
          <a:p>
            <a:r>
              <a:rPr lang="en-US" dirty="0">
                <a:ea typeface="Calibri"/>
                <a:cs typeface="Calibri"/>
              </a:rPr>
              <a:t>To work as a lead dust sampling technician, an individual must successfully complete this training course. </a:t>
            </a:r>
          </a:p>
          <a:p>
            <a:pPr lvl="1"/>
            <a:r>
              <a:rPr lang="en-US" dirty="0">
                <a:ea typeface="Calibri"/>
                <a:cs typeface="Calibri"/>
              </a:rPr>
              <a:t>The course completion certificate will serve as your certification.  </a:t>
            </a:r>
            <a:endParaRPr lang="en-US" dirty="0"/>
          </a:p>
          <a:p>
            <a:r>
              <a:rPr lang="en-US" dirty="0">
                <a:ea typeface="Calibri"/>
                <a:cs typeface="Calibri"/>
              </a:rPr>
              <a:t>Lead dust sampling technicians (LDST) are used in both EPA’s and HUD’s regulations. </a:t>
            </a:r>
            <a:endParaRPr lang="en-US" dirty="0"/>
          </a:p>
          <a:p>
            <a:endParaRPr lang="en-US" dirty="0">
              <a:ea typeface="Calibri"/>
              <a:cs typeface="Calibri"/>
            </a:endParaRPr>
          </a:p>
        </p:txBody>
      </p:sp>
    </p:spTree>
    <p:extLst>
      <p:ext uri="{BB962C8B-B14F-4D97-AF65-F5344CB8AC3E}">
        <p14:creationId xmlns:p14="http://schemas.microsoft.com/office/powerpoint/2010/main" val="30334557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4D07B85-3D41-63F5-E48F-8F285028B85C}"/>
              </a:ext>
            </a:extLst>
          </p:cNvPr>
          <p:cNvSpPr>
            <a:spLocks noGrp="1"/>
          </p:cNvSpPr>
          <p:nvPr>
            <p:ph type="sldNum" sz="quarter" idx="4"/>
          </p:nvPr>
        </p:nvSpPr>
        <p:spPr/>
        <p:txBody>
          <a:bodyPr/>
          <a:lstStyle/>
          <a:p>
            <a:fld id="{E30AF5A0-43BB-4336-8627-9123B9144D80}" type="slidenum">
              <a:rPr lang="en-US" smtClean="0"/>
              <a:t>11</a:t>
            </a:fld>
            <a:endParaRPr lang="en-US"/>
          </a:p>
        </p:txBody>
      </p:sp>
      <p:sp>
        <p:nvSpPr>
          <p:cNvPr id="3" name="Title 2">
            <a:extLst>
              <a:ext uri="{FF2B5EF4-FFF2-40B4-BE49-F238E27FC236}">
                <a16:creationId xmlns:a16="http://schemas.microsoft.com/office/drawing/2014/main" id="{40DD0F63-597F-1870-7AB6-D93B68B531FF}"/>
              </a:ext>
            </a:extLst>
          </p:cNvPr>
          <p:cNvSpPr>
            <a:spLocks noGrp="1"/>
          </p:cNvSpPr>
          <p:nvPr>
            <p:ph type="title"/>
          </p:nvPr>
        </p:nvSpPr>
        <p:spPr/>
        <p:txBody>
          <a:bodyPr/>
          <a:lstStyle/>
          <a:p>
            <a:r>
              <a:rPr lang="en-US" dirty="0">
                <a:solidFill>
                  <a:srgbClr val="000000"/>
                </a:solidFill>
                <a:latin typeface="Calibri Light"/>
                <a:ea typeface="Calibri Light"/>
                <a:cs typeface="Calibri Light"/>
              </a:rPr>
              <a:t>A Lead Dust Sampling Technician </a:t>
            </a:r>
            <a:r>
              <a:rPr lang="en-US" i="1" dirty="0">
                <a:solidFill>
                  <a:srgbClr val="000000"/>
                </a:solidFill>
                <a:latin typeface="Calibri Light"/>
                <a:ea typeface="Calibri Light"/>
                <a:cs typeface="Calibri Light"/>
              </a:rPr>
              <a:t>Can</a:t>
            </a:r>
            <a:r>
              <a:rPr lang="en-US" dirty="0">
                <a:solidFill>
                  <a:srgbClr val="000000"/>
                </a:solidFill>
                <a:latin typeface="Calibri Light"/>
                <a:ea typeface="Calibri Light"/>
                <a:cs typeface="Calibri Light"/>
              </a:rPr>
              <a:t>...</a:t>
            </a:r>
            <a:endParaRPr lang="en-US" dirty="0"/>
          </a:p>
        </p:txBody>
      </p:sp>
      <p:sp>
        <p:nvSpPr>
          <p:cNvPr id="4" name="Content Placeholder 3">
            <a:extLst>
              <a:ext uri="{FF2B5EF4-FFF2-40B4-BE49-F238E27FC236}">
                <a16:creationId xmlns:a16="http://schemas.microsoft.com/office/drawing/2014/main" id="{D1724225-7B68-1EDB-6EA6-F2884420BCEC}"/>
              </a:ext>
            </a:extLst>
          </p:cNvPr>
          <p:cNvSpPr>
            <a:spLocks noGrp="1"/>
          </p:cNvSpPr>
          <p:nvPr>
            <p:ph idx="1"/>
          </p:nvPr>
        </p:nvSpPr>
        <p:spPr/>
        <p:txBody>
          <a:bodyPr vert="horz" lIns="91440" tIns="45720" rIns="91440" bIns="45720" rtlCol="0" anchor="t">
            <a:normAutofit/>
          </a:bodyPr>
          <a:lstStyle/>
          <a:p>
            <a:r>
              <a:rPr lang="en-US" dirty="0">
                <a:latin typeface="Calibri" panose="020F0502020204030204" pitchFamily="34" charset="0"/>
                <a:cs typeface="Calibri" panose="020F0502020204030204" pitchFamily="34" charset="0"/>
              </a:rPr>
              <a:t>Perform post-renovation dust- lead testing under EPA’s RRP Rule</a:t>
            </a:r>
            <a:endParaRPr lang="en-US" dirty="0">
              <a:ea typeface="Calibri" panose="020F0502020204030204"/>
              <a:cs typeface="Calibri" panose="020F0502020204030204"/>
            </a:endParaRPr>
          </a:p>
          <a:p>
            <a:pPr lvl="1"/>
            <a:r>
              <a:rPr lang="en-US" dirty="0">
                <a:latin typeface="Calibri" panose="020F0502020204030204" pitchFamily="34" charset="0"/>
                <a:cs typeface="Calibri" panose="020F0502020204030204" pitchFamily="34" charset="0"/>
              </a:rPr>
              <a:t>Determine whether the work area has been sufficiently cleaned of lead dust after renovation, repair, or painting</a:t>
            </a:r>
            <a:endParaRPr lang="en-US" dirty="0">
              <a:ea typeface="Calibri"/>
              <a:cs typeface="Calibri"/>
            </a:endParaRPr>
          </a:p>
          <a:p>
            <a:r>
              <a:rPr lang="en-US" dirty="0">
                <a:latin typeface="Calibri" panose="020F0502020204030204" pitchFamily="34" charset="0"/>
                <a:cs typeface="Calibri" panose="020F0502020204030204" pitchFamily="34" charset="0"/>
              </a:rPr>
              <a:t>Perform a clearance examination after hazard reduction or maintenance activities in most properties covered by HUD’s LSHR </a:t>
            </a:r>
            <a:endParaRPr lang="en-US" dirty="0">
              <a:ea typeface="Calibri"/>
              <a:cs typeface="Calibri"/>
            </a:endParaRPr>
          </a:p>
          <a:p>
            <a:endParaRPr lang="en-US" sz="3200" dirty="0">
              <a:ea typeface="Calibri"/>
              <a:cs typeface="Calibri"/>
            </a:endParaRPr>
          </a:p>
        </p:txBody>
      </p:sp>
    </p:spTree>
    <p:extLst>
      <p:ext uri="{BB962C8B-B14F-4D97-AF65-F5344CB8AC3E}">
        <p14:creationId xmlns:p14="http://schemas.microsoft.com/office/powerpoint/2010/main" val="35844930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581DDCC-7322-3FA1-7D3D-6EBB8AAB1B2E}"/>
              </a:ext>
            </a:extLst>
          </p:cNvPr>
          <p:cNvSpPr>
            <a:spLocks noGrp="1"/>
          </p:cNvSpPr>
          <p:nvPr>
            <p:ph type="sldNum" sz="quarter" idx="4"/>
          </p:nvPr>
        </p:nvSpPr>
        <p:spPr/>
        <p:txBody>
          <a:bodyPr/>
          <a:lstStyle/>
          <a:p>
            <a:fld id="{E30AF5A0-43BB-4336-8627-9123B9144D80}" type="slidenum">
              <a:rPr lang="en-US" smtClean="0"/>
              <a:t>12</a:t>
            </a:fld>
            <a:endParaRPr lang="en-US"/>
          </a:p>
        </p:txBody>
      </p:sp>
      <p:sp>
        <p:nvSpPr>
          <p:cNvPr id="3" name="Title 2">
            <a:extLst>
              <a:ext uri="{FF2B5EF4-FFF2-40B4-BE49-F238E27FC236}">
                <a16:creationId xmlns:a16="http://schemas.microsoft.com/office/drawing/2014/main" id="{A88C0CAB-501E-A0B2-54DD-1538B65E79C4}"/>
              </a:ext>
            </a:extLst>
          </p:cNvPr>
          <p:cNvSpPr>
            <a:spLocks noGrp="1"/>
          </p:cNvSpPr>
          <p:nvPr>
            <p:ph type="title"/>
          </p:nvPr>
        </p:nvSpPr>
        <p:spPr/>
        <p:txBody>
          <a:bodyPr vert="horz" lIns="91440" tIns="45720" rIns="91440" bIns="45720" rtlCol="0" anchor="ctr">
            <a:noAutofit/>
          </a:bodyPr>
          <a:lstStyle/>
          <a:p>
            <a:r>
              <a:rPr lang="en-US" dirty="0">
                <a:solidFill>
                  <a:srgbClr val="000000"/>
                </a:solidFill>
                <a:latin typeface="Calibri Light"/>
                <a:ea typeface="Calibri Light"/>
                <a:cs typeface="Calibri Light"/>
              </a:rPr>
              <a:t>A Lead Dust Sampling Technician Is </a:t>
            </a:r>
            <a:r>
              <a:rPr lang="en-US" i="1" dirty="0">
                <a:solidFill>
                  <a:srgbClr val="000000"/>
                </a:solidFill>
                <a:latin typeface="Calibri Light"/>
                <a:ea typeface="Calibri Light"/>
                <a:cs typeface="Calibri Light"/>
              </a:rPr>
              <a:t>Not </a:t>
            </a:r>
            <a:r>
              <a:rPr lang="en-US" dirty="0">
                <a:solidFill>
                  <a:srgbClr val="000000"/>
                </a:solidFill>
                <a:latin typeface="Calibri Light"/>
                <a:ea typeface="Calibri Light"/>
                <a:cs typeface="Calibri Light"/>
              </a:rPr>
              <a:t>Allowed To...</a:t>
            </a:r>
            <a:endParaRPr lang="en-US" dirty="0">
              <a:ea typeface="Calibri Light"/>
              <a:cs typeface="Calibri Light"/>
            </a:endParaRPr>
          </a:p>
        </p:txBody>
      </p:sp>
      <p:sp>
        <p:nvSpPr>
          <p:cNvPr id="4" name="Content Placeholder 3">
            <a:extLst>
              <a:ext uri="{FF2B5EF4-FFF2-40B4-BE49-F238E27FC236}">
                <a16:creationId xmlns:a16="http://schemas.microsoft.com/office/drawing/2014/main" id="{FBB43329-A10F-F690-4D37-0DC420BF7FDA}"/>
              </a:ext>
            </a:extLst>
          </p:cNvPr>
          <p:cNvSpPr>
            <a:spLocks noGrp="1"/>
          </p:cNvSpPr>
          <p:nvPr>
            <p:ph idx="1"/>
          </p:nvPr>
        </p:nvSpPr>
        <p:spPr/>
        <p:txBody>
          <a:bodyPr vert="horz" lIns="91440" tIns="45720" rIns="91440" bIns="45720" rtlCol="0" anchor="t">
            <a:normAutofit/>
          </a:bodyPr>
          <a:lstStyle/>
          <a:p>
            <a:r>
              <a:rPr lang="en-US" dirty="0">
                <a:ea typeface="Calibri"/>
                <a:cs typeface="Calibri"/>
              </a:rPr>
              <a:t>Perform post-abatement dust-lead testing after an abatement</a:t>
            </a:r>
          </a:p>
          <a:p>
            <a:pPr lvl="1"/>
            <a:r>
              <a:rPr lang="en-US" dirty="0">
                <a:ea typeface="Calibri"/>
                <a:cs typeface="Calibri"/>
              </a:rPr>
              <a:t>Lead abatement jobs are designed to permanently address lead-based paint hazards.</a:t>
            </a:r>
          </a:p>
          <a:p>
            <a:pPr lvl="1"/>
            <a:r>
              <a:rPr lang="en-US" dirty="0">
                <a:ea typeface="Calibri"/>
                <a:cs typeface="Calibri"/>
              </a:rPr>
              <a:t>Post-abatement clearance below the action levels must be done by a certified risk assessor or lead-based paint inspector and may not be done by a lead dust sampling technician. </a:t>
            </a:r>
          </a:p>
          <a:p>
            <a:r>
              <a:rPr lang="en-US" dirty="0">
                <a:ea typeface="Calibri"/>
                <a:cs typeface="Calibri"/>
              </a:rPr>
              <a:t>Sample paint for lead content</a:t>
            </a:r>
            <a:endParaRPr lang="en-US" dirty="0"/>
          </a:p>
          <a:p>
            <a:r>
              <a:rPr lang="en-US" dirty="0">
                <a:ea typeface="Calibri"/>
                <a:cs typeface="Calibri"/>
              </a:rPr>
              <a:t>Sample soil for lead</a:t>
            </a:r>
            <a:endParaRPr lang="en-US" dirty="0"/>
          </a:p>
          <a:p>
            <a:endParaRPr lang="en-US" dirty="0">
              <a:ea typeface="Calibri"/>
              <a:cs typeface="Calibri"/>
            </a:endParaRPr>
          </a:p>
        </p:txBody>
      </p:sp>
    </p:spTree>
    <p:extLst>
      <p:ext uri="{BB962C8B-B14F-4D97-AF65-F5344CB8AC3E}">
        <p14:creationId xmlns:p14="http://schemas.microsoft.com/office/powerpoint/2010/main" val="11575170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1BBA0A9-EC51-9718-6F88-3FF40B727696}"/>
              </a:ext>
            </a:extLst>
          </p:cNvPr>
          <p:cNvSpPr>
            <a:spLocks noGrp="1"/>
          </p:cNvSpPr>
          <p:nvPr>
            <p:ph type="sldNum" sz="quarter" idx="4"/>
          </p:nvPr>
        </p:nvSpPr>
        <p:spPr/>
        <p:txBody>
          <a:bodyPr/>
          <a:lstStyle/>
          <a:p>
            <a:fld id="{E30AF5A0-43BB-4336-8627-9123B9144D80}" type="slidenum">
              <a:rPr lang="en-US" smtClean="0"/>
              <a:t>13</a:t>
            </a:fld>
            <a:endParaRPr lang="en-US"/>
          </a:p>
        </p:txBody>
      </p:sp>
      <p:sp>
        <p:nvSpPr>
          <p:cNvPr id="3" name="Title 2">
            <a:extLst>
              <a:ext uri="{FF2B5EF4-FFF2-40B4-BE49-F238E27FC236}">
                <a16:creationId xmlns:a16="http://schemas.microsoft.com/office/drawing/2014/main" id="{99E124A3-4CF5-55FD-1DA3-D7C65253F6A8}"/>
              </a:ext>
            </a:extLst>
          </p:cNvPr>
          <p:cNvSpPr>
            <a:spLocks noGrp="1"/>
          </p:cNvSpPr>
          <p:nvPr>
            <p:ph type="title"/>
          </p:nvPr>
        </p:nvSpPr>
        <p:spPr/>
        <p:txBody>
          <a:bodyPr>
            <a:normAutofit/>
          </a:bodyPr>
          <a:lstStyle/>
          <a:p>
            <a:r>
              <a:rPr lang="en-US" dirty="0">
                <a:solidFill>
                  <a:srgbClr val="000000"/>
                </a:solidFill>
                <a:latin typeface="Calibri Light"/>
                <a:ea typeface="Calibri Light"/>
                <a:cs typeface="Calibri Light"/>
              </a:rPr>
              <a:t>EPA’s RRP Rule </a:t>
            </a:r>
          </a:p>
        </p:txBody>
      </p:sp>
      <p:sp>
        <p:nvSpPr>
          <p:cNvPr id="4" name="Content Placeholder 3">
            <a:extLst>
              <a:ext uri="{FF2B5EF4-FFF2-40B4-BE49-F238E27FC236}">
                <a16:creationId xmlns:a16="http://schemas.microsoft.com/office/drawing/2014/main" id="{DDB1B841-2371-4467-7502-51176DA06D8F}"/>
              </a:ext>
            </a:extLst>
          </p:cNvPr>
          <p:cNvSpPr>
            <a:spLocks noGrp="1"/>
          </p:cNvSpPr>
          <p:nvPr>
            <p:ph idx="1"/>
          </p:nvPr>
        </p:nvSpPr>
        <p:spPr/>
        <p:txBody>
          <a:bodyPr vert="horz" lIns="91440" tIns="45720" rIns="91440" bIns="45720" rtlCol="0" anchor="t">
            <a:normAutofit/>
          </a:bodyPr>
          <a:lstStyle/>
          <a:p>
            <a:pPr lvl="0"/>
            <a:r>
              <a:rPr lang="en-US" dirty="0"/>
              <a:t>Common renovation activities like sanding, cutting, and demolition can create hazardous lead dust and chips by disturbing lead-based paint.</a:t>
            </a:r>
          </a:p>
          <a:p>
            <a:pPr lvl="0"/>
            <a:r>
              <a:rPr lang="en-US" dirty="0"/>
              <a:t>All contractors performing RRP projects in pre-1978 homes, child care facilities and schools must be certified and use lead-safe work practices to prevent lead contamination.</a:t>
            </a:r>
          </a:p>
          <a:p>
            <a:pPr lvl="0"/>
            <a:r>
              <a:rPr lang="en-US" dirty="0"/>
              <a:t>All lead dust sampling technicians must be trained and certified.</a:t>
            </a:r>
          </a:p>
        </p:txBody>
      </p:sp>
    </p:spTree>
    <p:extLst>
      <p:ext uri="{BB962C8B-B14F-4D97-AF65-F5344CB8AC3E}">
        <p14:creationId xmlns:p14="http://schemas.microsoft.com/office/powerpoint/2010/main" val="25772588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265EF3E-D9F5-F2E4-366E-520CA795381A}"/>
              </a:ext>
            </a:extLst>
          </p:cNvPr>
          <p:cNvSpPr>
            <a:spLocks noGrp="1"/>
          </p:cNvSpPr>
          <p:nvPr>
            <p:ph type="sldNum" sz="quarter" idx="4"/>
          </p:nvPr>
        </p:nvSpPr>
        <p:spPr/>
        <p:txBody>
          <a:bodyPr/>
          <a:lstStyle/>
          <a:p>
            <a:fld id="{E30AF5A0-43BB-4336-8627-9123B9144D80}" type="slidenum">
              <a:rPr lang="en-US" smtClean="0"/>
              <a:t>14</a:t>
            </a:fld>
            <a:endParaRPr lang="en-US"/>
          </a:p>
        </p:txBody>
      </p:sp>
      <p:sp>
        <p:nvSpPr>
          <p:cNvPr id="3" name="Title 2">
            <a:extLst>
              <a:ext uri="{FF2B5EF4-FFF2-40B4-BE49-F238E27FC236}">
                <a16:creationId xmlns:a16="http://schemas.microsoft.com/office/drawing/2014/main" id="{A834EBD9-40AA-3BA3-E116-78130AAD36D6}"/>
              </a:ext>
            </a:extLst>
          </p:cNvPr>
          <p:cNvSpPr>
            <a:spLocks noGrp="1"/>
          </p:cNvSpPr>
          <p:nvPr>
            <p:ph type="title"/>
          </p:nvPr>
        </p:nvSpPr>
        <p:spPr/>
        <p:txBody>
          <a:bodyPr/>
          <a:lstStyle/>
          <a:p>
            <a:r>
              <a:rPr lang="en-US" dirty="0">
                <a:solidFill>
                  <a:srgbClr val="000000"/>
                </a:solidFill>
                <a:latin typeface="Calibri Light"/>
                <a:ea typeface="Calibri Light"/>
                <a:cs typeface="Calibri Light"/>
              </a:rPr>
              <a:t>EPA’s RRP Rule: Cleaning Verification</a:t>
            </a:r>
            <a:endParaRPr lang="en-US" dirty="0"/>
          </a:p>
        </p:txBody>
      </p:sp>
      <p:sp>
        <p:nvSpPr>
          <p:cNvPr id="4" name="Content Placeholder 3">
            <a:extLst>
              <a:ext uri="{FF2B5EF4-FFF2-40B4-BE49-F238E27FC236}">
                <a16:creationId xmlns:a16="http://schemas.microsoft.com/office/drawing/2014/main" id="{53316BC6-4A5D-B17B-58F5-3CE7D97E5FC6}"/>
              </a:ext>
            </a:extLst>
          </p:cNvPr>
          <p:cNvSpPr>
            <a:spLocks noGrp="1"/>
          </p:cNvSpPr>
          <p:nvPr>
            <p:ph idx="1"/>
          </p:nvPr>
        </p:nvSpPr>
        <p:spPr/>
        <p:txBody>
          <a:bodyPr vert="horz" lIns="91440" tIns="45720" rIns="91440" bIns="45720" rtlCol="0" anchor="t">
            <a:normAutofit/>
          </a:bodyPr>
          <a:lstStyle/>
          <a:p>
            <a:r>
              <a:rPr lang="en-US" dirty="0">
                <a:ea typeface="Calibri"/>
                <a:cs typeface="Calibri"/>
              </a:rPr>
              <a:t>Upon completion of renovation activity, the RRP Rule requires either:</a:t>
            </a:r>
          </a:p>
          <a:p>
            <a:pPr lvl="1"/>
            <a:r>
              <a:rPr lang="en-US" u="sng" dirty="0">
                <a:ea typeface="Calibri"/>
                <a:cs typeface="Calibri"/>
              </a:rPr>
              <a:t>Cleaning verification</a:t>
            </a:r>
            <a:r>
              <a:rPr lang="en-US" dirty="0">
                <a:ea typeface="Calibri"/>
                <a:cs typeface="Calibri"/>
              </a:rPr>
              <a:t> by a certified renovator, or </a:t>
            </a:r>
          </a:p>
          <a:p>
            <a:pPr lvl="1"/>
            <a:r>
              <a:rPr lang="en-US" u="sng" dirty="0">
                <a:ea typeface="Calibri"/>
                <a:cs typeface="Calibri"/>
              </a:rPr>
              <a:t>Dust-lead testing</a:t>
            </a:r>
            <a:r>
              <a:rPr lang="en-US" dirty="0">
                <a:ea typeface="Calibri"/>
                <a:cs typeface="Calibri"/>
              </a:rPr>
              <a:t> by a certified LDST, lead-based paint inspector, or risk assessor</a:t>
            </a:r>
          </a:p>
          <a:p>
            <a:r>
              <a:rPr lang="en-US" dirty="0">
                <a:ea typeface="Calibri"/>
                <a:cs typeface="Calibri"/>
              </a:rPr>
              <a:t>“Cleaning verification” need not be done if both dust-lead testing and achieving clearance below the action levels is required by:</a:t>
            </a:r>
            <a:endParaRPr lang="en-US" dirty="0"/>
          </a:p>
          <a:p>
            <a:pPr lvl="1"/>
            <a:r>
              <a:rPr lang="en-US" dirty="0">
                <a:ea typeface="Calibri"/>
                <a:cs typeface="Calibri"/>
              </a:rPr>
              <a:t>The contract between the renovator and the property owner, or</a:t>
            </a:r>
          </a:p>
          <a:p>
            <a:pPr lvl="1"/>
            <a:r>
              <a:rPr lang="en-US" dirty="0">
                <a:ea typeface="Calibri"/>
                <a:cs typeface="Calibri"/>
              </a:rPr>
              <a:t>Another federal, state, or local law</a:t>
            </a:r>
          </a:p>
          <a:p>
            <a:endParaRPr lang="en-US" dirty="0">
              <a:ea typeface="Calibri"/>
              <a:cs typeface="Calibri"/>
            </a:endParaRPr>
          </a:p>
        </p:txBody>
      </p:sp>
    </p:spTree>
    <p:extLst>
      <p:ext uri="{BB962C8B-B14F-4D97-AF65-F5344CB8AC3E}">
        <p14:creationId xmlns:p14="http://schemas.microsoft.com/office/powerpoint/2010/main" val="42733441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AD28312-83AC-0F9A-66FD-51CC074E6B5C}"/>
              </a:ext>
            </a:extLst>
          </p:cNvPr>
          <p:cNvSpPr>
            <a:spLocks noGrp="1"/>
          </p:cNvSpPr>
          <p:nvPr>
            <p:ph type="sldNum" sz="quarter" idx="4"/>
          </p:nvPr>
        </p:nvSpPr>
        <p:spPr/>
        <p:txBody>
          <a:bodyPr/>
          <a:lstStyle/>
          <a:p>
            <a:fld id="{E30AF5A0-43BB-4336-8627-9123B9144D80}" type="slidenum">
              <a:rPr lang="en-US" smtClean="0"/>
              <a:t>15</a:t>
            </a:fld>
            <a:endParaRPr lang="en-US"/>
          </a:p>
        </p:txBody>
      </p:sp>
      <p:sp>
        <p:nvSpPr>
          <p:cNvPr id="3" name="Title 2">
            <a:extLst>
              <a:ext uri="{FF2B5EF4-FFF2-40B4-BE49-F238E27FC236}">
                <a16:creationId xmlns:a16="http://schemas.microsoft.com/office/drawing/2014/main" id="{1B5020C3-0435-EA31-86A8-18C67401B44C}"/>
              </a:ext>
            </a:extLst>
          </p:cNvPr>
          <p:cNvSpPr>
            <a:spLocks noGrp="1"/>
          </p:cNvSpPr>
          <p:nvPr>
            <p:ph type="title"/>
          </p:nvPr>
        </p:nvSpPr>
        <p:spPr/>
        <p:txBody>
          <a:bodyPr/>
          <a:lstStyle/>
          <a:p>
            <a:r>
              <a:rPr lang="en-US" dirty="0">
                <a:solidFill>
                  <a:srgbClr val="000000"/>
                </a:solidFill>
                <a:latin typeface="Calibri Light"/>
                <a:ea typeface="Calibri Light"/>
                <a:cs typeface="Calibri Light"/>
              </a:rPr>
              <a:t>EPA’s RRP Rule: LDST Certification</a:t>
            </a:r>
            <a:endParaRPr lang="en-US" dirty="0">
              <a:ea typeface="Calibri Light"/>
              <a:cs typeface="Calibri Light"/>
            </a:endParaRPr>
          </a:p>
        </p:txBody>
      </p:sp>
      <p:sp>
        <p:nvSpPr>
          <p:cNvPr id="4" name="Content Placeholder 3">
            <a:extLst>
              <a:ext uri="{FF2B5EF4-FFF2-40B4-BE49-F238E27FC236}">
                <a16:creationId xmlns:a16="http://schemas.microsoft.com/office/drawing/2014/main" id="{277FAD33-56F2-C36A-A02F-4FFCA939879F}"/>
              </a:ext>
            </a:extLst>
          </p:cNvPr>
          <p:cNvSpPr>
            <a:spLocks noGrp="1"/>
          </p:cNvSpPr>
          <p:nvPr>
            <p:ph idx="1"/>
          </p:nvPr>
        </p:nvSpPr>
        <p:spPr/>
        <p:txBody>
          <a:bodyPr vert="horz" lIns="91440" tIns="45720" rIns="91440" bIns="45720" rtlCol="0" anchor="t">
            <a:normAutofit/>
          </a:bodyPr>
          <a:lstStyle/>
          <a:p>
            <a:pPr lvl="0"/>
            <a:r>
              <a:rPr lang="en-US" dirty="0"/>
              <a:t>You must be a certified LDST to perform post-renovation dust-lead testing under EPA’s RRP Rule.</a:t>
            </a:r>
          </a:p>
          <a:p>
            <a:pPr lvl="0"/>
            <a:r>
              <a:rPr lang="en-US" dirty="0"/>
              <a:t>Successful completion of this course completes the certification process. </a:t>
            </a:r>
          </a:p>
          <a:p>
            <a:pPr lvl="0"/>
            <a:r>
              <a:rPr lang="en-US" dirty="0"/>
              <a:t>You will be certified by either EPA, or a state, Tribe, or territory in which you work if they are an authorized program.</a:t>
            </a:r>
          </a:p>
        </p:txBody>
      </p:sp>
    </p:spTree>
    <p:extLst>
      <p:ext uri="{BB962C8B-B14F-4D97-AF65-F5344CB8AC3E}">
        <p14:creationId xmlns:p14="http://schemas.microsoft.com/office/powerpoint/2010/main" val="179141798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62341C7-0A85-759B-8FBD-0AF2A134CBD1}"/>
              </a:ext>
            </a:extLst>
          </p:cNvPr>
          <p:cNvSpPr>
            <a:spLocks noGrp="1"/>
          </p:cNvSpPr>
          <p:nvPr>
            <p:ph type="sldNum" sz="quarter" idx="4"/>
          </p:nvPr>
        </p:nvSpPr>
        <p:spPr/>
        <p:txBody>
          <a:bodyPr/>
          <a:lstStyle/>
          <a:p>
            <a:fld id="{E30AF5A0-43BB-4336-8627-9123B9144D80}" type="slidenum">
              <a:rPr lang="en-US" smtClean="0"/>
              <a:t>16</a:t>
            </a:fld>
            <a:endParaRPr lang="en-US"/>
          </a:p>
        </p:txBody>
      </p:sp>
      <p:sp>
        <p:nvSpPr>
          <p:cNvPr id="3" name="Title 2">
            <a:extLst>
              <a:ext uri="{FF2B5EF4-FFF2-40B4-BE49-F238E27FC236}">
                <a16:creationId xmlns:a16="http://schemas.microsoft.com/office/drawing/2014/main" id="{4A41BD01-BC34-DBE0-29F3-93F9AEEADCD0}"/>
              </a:ext>
            </a:extLst>
          </p:cNvPr>
          <p:cNvSpPr>
            <a:spLocks noGrp="1"/>
          </p:cNvSpPr>
          <p:nvPr>
            <p:ph type="title"/>
          </p:nvPr>
        </p:nvSpPr>
        <p:spPr/>
        <p:txBody>
          <a:bodyPr/>
          <a:lstStyle/>
          <a:p>
            <a:r>
              <a:rPr lang="en-US" dirty="0">
                <a:ea typeface="Calibri Light"/>
                <a:cs typeface="Calibri Light"/>
              </a:rPr>
              <a:t>EPA’s RRP Rule: Dust-Lead Testing</a:t>
            </a:r>
          </a:p>
        </p:txBody>
      </p:sp>
      <p:sp>
        <p:nvSpPr>
          <p:cNvPr id="4" name="Content Placeholder 3">
            <a:extLst>
              <a:ext uri="{FF2B5EF4-FFF2-40B4-BE49-F238E27FC236}">
                <a16:creationId xmlns:a16="http://schemas.microsoft.com/office/drawing/2014/main" id="{5B667821-53EB-90F0-9311-FC4A54F07589}"/>
              </a:ext>
            </a:extLst>
          </p:cNvPr>
          <p:cNvSpPr>
            <a:spLocks noGrp="1"/>
          </p:cNvSpPr>
          <p:nvPr>
            <p:ph idx="1"/>
          </p:nvPr>
        </p:nvSpPr>
        <p:spPr/>
        <p:txBody>
          <a:bodyPr vert="horz" lIns="91440" tIns="45720" rIns="91440" bIns="45720" rtlCol="0" anchor="t">
            <a:normAutofit/>
          </a:bodyPr>
          <a:lstStyle/>
          <a:p>
            <a:pPr lvl="0"/>
            <a:r>
              <a:rPr lang="en-US" dirty="0"/>
              <a:t>Before conducting lead dust sampling after a renovation, a visual inspection of the work area for dust and debris is required.</a:t>
            </a:r>
          </a:p>
          <a:p>
            <a:pPr lvl="0"/>
            <a:r>
              <a:rPr lang="en-US" dirty="0"/>
              <a:t>Results of dust-lead testing must be interpreted according to the EPA dust-lead action levels/HUD  clearance standards and provided to the client.</a:t>
            </a:r>
          </a:p>
          <a:p>
            <a:pPr lvl="0"/>
            <a:r>
              <a:rPr lang="en-US" dirty="0"/>
              <a:t>All surfaces represented by a test that failed to clear below the dust-lead action levels must be re-cleaned and re-tested until the action levels are met.</a:t>
            </a:r>
          </a:p>
        </p:txBody>
      </p:sp>
    </p:spTree>
    <p:extLst>
      <p:ext uri="{BB962C8B-B14F-4D97-AF65-F5344CB8AC3E}">
        <p14:creationId xmlns:p14="http://schemas.microsoft.com/office/powerpoint/2010/main" val="247474988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21FBB6E-0557-D64C-E94A-FA3DB1834F2B}"/>
              </a:ext>
            </a:extLst>
          </p:cNvPr>
          <p:cNvSpPr>
            <a:spLocks noGrp="1"/>
          </p:cNvSpPr>
          <p:nvPr>
            <p:ph type="sldNum" sz="quarter" idx="4"/>
          </p:nvPr>
        </p:nvSpPr>
        <p:spPr/>
        <p:txBody>
          <a:bodyPr/>
          <a:lstStyle/>
          <a:p>
            <a:fld id="{E30AF5A0-43BB-4336-8627-9123B9144D80}" type="slidenum">
              <a:rPr lang="en-US" smtClean="0"/>
              <a:t>17</a:t>
            </a:fld>
            <a:endParaRPr lang="en-US"/>
          </a:p>
        </p:txBody>
      </p:sp>
      <p:sp>
        <p:nvSpPr>
          <p:cNvPr id="3" name="Title 2">
            <a:extLst>
              <a:ext uri="{FF2B5EF4-FFF2-40B4-BE49-F238E27FC236}">
                <a16:creationId xmlns:a16="http://schemas.microsoft.com/office/drawing/2014/main" id="{766CA47D-3380-E29E-013C-2DB4C46DB6C1}"/>
              </a:ext>
            </a:extLst>
          </p:cNvPr>
          <p:cNvSpPr>
            <a:spLocks noGrp="1"/>
          </p:cNvSpPr>
          <p:nvPr>
            <p:ph type="title"/>
          </p:nvPr>
        </p:nvSpPr>
        <p:spPr/>
        <p:txBody>
          <a:bodyPr>
            <a:normAutofit/>
          </a:bodyPr>
          <a:lstStyle/>
          <a:p>
            <a:r>
              <a:rPr lang="en-US" dirty="0">
                <a:solidFill>
                  <a:srgbClr val="000000"/>
                </a:solidFill>
                <a:latin typeface="Calibri Light"/>
                <a:ea typeface="Calibri Light"/>
                <a:cs typeface="Calibri Light"/>
              </a:rPr>
              <a:t>HUD’s Lead Safe Housing Rule (LSHR)</a:t>
            </a:r>
            <a:endParaRPr lang="en-US" dirty="0"/>
          </a:p>
        </p:txBody>
      </p:sp>
      <p:sp>
        <p:nvSpPr>
          <p:cNvPr id="4" name="Content Placeholder 3">
            <a:extLst>
              <a:ext uri="{FF2B5EF4-FFF2-40B4-BE49-F238E27FC236}">
                <a16:creationId xmlns:a16="http://schemas.microsoft.com/office/drawing/2014/main" id="{58797D79-4B95-B595-38CA-3DDCF9CC92A6}"/>
              </a:ext>
            </a:extLst>
          </p:cNvPr>
          <p:cNvSpPr>
            <a:spLocks noGrp="1"/>
          </p:cNvSpPr>
          <p:nvPr>
            <p:ph idx="1"/>
          </p:nvPr>
        </p:nvSpPr>
        <p:spPr/>
        <p:txBody>
          <a:bodyPr vert="horz" lIns="91440" tIns="45720" rIns="91440" bIns="45720" rtlCol="0" anchor="t">
            <a:normAutofit/>
          </a:bodyPr>
          <a:lstStyle/>
          <a:p>
            <a:r>
              <a:rPr lang="en-US" dirty="0">
                <a:ea typeface="Calibri"/>
                <a:cs typeface="Calibri"/>
              </a:rPr>
              <a:t>HUD requires clearance testing on all but very small renovation or maintenance jobs.</a:t>
            </a:r>
          </a:p>
          <a:p>
            <a:r>
              <a:rPr lang="en-US" dirty="0">
                <a:ea typeface="Calibri"/>
                <a:cs typeface="Calibri"/>
              </a:rPr>
              <a:t>Clearance must be performed by a clearance examiner who is independent of those performing work (third party).</a:t>
            </a:r>
            <a:endParaRPr lang="en-US" dirty="0"/>
          </a:p>
          <a:p>
            <a:r>
              <a:rPr lang="en-US" dirty="0">
                <a:ea typeface="Calibri"/>
                <a:cs typeface="Calibri"/>
              </a:rPr>
              <a:t>This clearance must be performed by either a certified lead-based paint inspector, risk assessor, or lead-dust sampling technician. </a:t>
            </a:r>
            <a:endParaRPr lang="en-US" dirty="0"/>
          </a:p>
          <a:p>
            <a:r>
              <a:rPr lang="en-US" dirty="0">
                <a:ea typeface="Calibri"/>
                <a:cs typeface="Calibri"/>
              </a:rPr>
              <a:t>HUD requires a visual inspection (assessment), dust sampling, laboratory analysis, and submission of a clearance report. </a:t>
            </a:r>
            <a:endParaRPr lang="en-US" dirty="0"/>
          </a:p>
          <a:p>
            <a:endParaRPr lang="en-US" dirty="0">
              <a:ea typeface="Calibri"/>
              <a:cs typeface="Calibri"/>
            </a:endParaRPr>
          </a:p>
        </p:txBody>
      </p:sp>
    </p:spTree>
    <p:extLst>
      <p:ext uri="{BB962C8B-B14F-4D97-AF65-F5344CB8AC3E}">
        <p14:creationId xmlns:p14="http://schemas.microsoft.com/office/powerpoint/2010/main" val="128405457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2AB5524-C522-3BE2-8E26-C3BD984BA17B}"/>
              </a:ext>
            </a:extLst>
          </p:cNvPr>
          <p:cNvSpPr>
            <a:spLocks noGrp="1"/>
          </p:cNvSpPr>
          <p:nvPr>
            <p:ph type="sldNum" sz="quarter" idx="4"/>
          </p:nvPr>
        </p:nvSpPr>
        <p:spPr/>
        <p:txBody>
          <a:bodyPr/>
          <a:lstStyle/>
          <a:p>
            <a:fld id="{E30AF5A0-43BB-4336-8627-9123B9144D80}" type="slidenum">
              <a:rPr lang="en-US" smtClean="0"/>
              <a:t>18</a:t>
            </a:fld>
            <a:endParaRPr lang="en-US"/>
          </a:p>
        </p:txBody>
      </p:sp>
      <p:sp>
        <p:nvSpPr>
          <p:cNvPr id="3" name="Title 2">
            <a:extLst>
              <a:ext uri="{FF2B5EF4-FFF2-40B4-BE49-F238E27FC236}">
                <a16:creationId xmlns:a16="http://schemas.microsoft.com/office/drawing/2014/main" id="{274C67AE-32D2-3097-FBEC-BD631BAF8B15}"/>
              </a:ext>
            </a:extLst>
          </p:cNvPr>
          <p:cNvSpPr>
            <a:spLocks noGrp="1"/>
          </p:cNvSpPr>
          <p:nvPr>
            <p:ph type="title"/>
          </p:nvPr>
        </p:nvSpPr>
        <p:spPr>
          <a:xfrm>
            <a:off x="482138" y="365125"/>
            <a:ext cx="10871662" cy="1325563"/>
          </a:xfrm>
        </p:spPr>
        <p:txBody>
          <a:bodyPr/>
          <a:lstStyle/>
          <a:p>
            <a:r>
              <a:rPr lang="en-US" dirty="0">
                <a:solidFill>
                  <a:srgbClr val="000000"/>
                </a:solidFill>
                <a:ea typeface="Calibri Light"/>
                <a:cs typeface="Calibri Light"/>
              </a:rPr>
              <a:t>HUD’s LSHR</a:t>
            </a:r>
            <a:endParaRPr lang="en-US" dirty="0">
              <a:ea typeface="Calibri Light"/>
              <a:cs typeface="Calibri Light"/>
            </a:endParaRPr>
          </a:p>
        </p:txBody>
      </p:sp>
      <p:sp>
        <p:nvSpPr>
          <p:cNvPr id="4" name="Content Placeholder 3">
            <a:extLst>
              <a:ext uri="{FF2B5EF4-FFF2-40B4-BE49-F238E27FC236}">
                <a16:creationId xmlns:a16="http://schemas.microsoft.com/office/drawing/2014/main" id="{27AA51AF-B746-3BF8-C393-BA75F1658066}"/>
              </a:ext>
            </a:extLst>
          </p:cNvPr>
          <p:cNvSpPr>
            <a:spLocks noGrp="1"/>
          </p:cNvSpPr>
          <p:nvPr>
            <p:ph idx="1"/>
          </p:nvPr>
        </p:nvSpPr>
        <p:spPr/>
        <p:txBody>
          <a:bodyPr vert="horz" lIns="91440" tIns="45720" rIns="91440" bIns="45720" rtlCol="0" anchor="t">
            <a:normAutofit/>
          </a:bodyPr>
          <a:lstStyle/>
          <a:p>
            <a:r>
              <a:rPr lang="en-US" dirty="0">
                <a:ea typeface="Calibri"/>
                <a:cs typeface="Calibri"/>
              </a:rPr>
              <a:t>HUD clearance generally covers an entire dwelling unit, common areas, and exteriors.</a:t>
            </a:r>
          </a:p>
          <a:p>
            <a:r>
              <a:rPr lang="en-US" dirty="0">
                <a:ea typeface="Calibri"/>
                <a:cs typeface="Calibri"/>
              </a:rPr>
              <a:t>Worksite-only clearance is permitted on certain renovation or maintenance jobs.</a:t>
            </a:r>
            <a:endParaRPr lang="en-US" dirty="0"/>
          </a:p>
          <a:p>
            <a:pPr lvl="1"/>
            <a:r>
              <a:rPr lang="en-US" dirty="0">
                <a:ea typeface="Calibri"/>
                <a:cs typeface="Calibri"/>
              </a:rPr>
              <a:t>For ongoing lead-based paint maintenance</a:t>
            </a:r>
          </a:p>
          <a:p>
            <a:pPr lvl="1"/>
            <a:r>
              <a:rPr lang="en-US" dirty="0">
                <a:ea typeface="Calibri"/>
                <a:cs typeface="Calibri"/>
              </a:rPr>
              <a:t>Rehabilitation assistance up to and including $5,000 per unit</a:t>
            </a:r>
          </a:p>
          <a:p>
            <a:r>
              <a:rPr lang="en-US" dirty="0">
                <a:ea typeface="Calibri"/>
                <a:cs typeface="Calibri"/>
              </a:rPr>
              <a:t>Clearance report must include specifics of property, results of visual inspection, laboratory information, dates, written description of work performed, and dust testing results.</a:t>
            </a:r>
            <a:endParaRPr lang="en-US" dirty="0"/>
          </a:p>
          <a:p>
            <a:pPr marL="0" indent="0">
              <a:buNone/>
            </a:pPr>
            <a:endParaRPr lang="en-US" dirty="0">
              <a:ea typeface="Calibri"/>
              <a:cs typeface="Calibri"/>
            </a:endParaRPr>
          </a:p>
        </p:txBody>
      </p:sp>
    </p:spTree>
    <p:extLst>
      <p:ext uri="{BB962C8B-B14F-4D97-AF65-F5344CB8AC3E}">
        <p14:creationId xmlns:p14="http://schemas.microsoft.com/office/powerpoint/2010/main" val="278241664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7EF7E4F-7097-587F-9C31-62401682BDB4}"/>
              </a:ext>
            </a:extLst>
          </p:cNvPr>
          <p:cNvSpPr>
            <a:spLocks noGrp="1"/>
          </p:cNvSpPr>
          <p:nvPr>
            <p:ph type="sldNum" sz="quarter" idx="4"/>
          </p:nvPr>
        </p:nvSpPr>
        <p:spPr/>
        <p:txBody>
          <a:bodyPr/>
          <a:lstStyle/>
          <a:p>
            <a:fld id="{E30AF5A0-43BB-4336-8627-9123B9144D80}" type="slidenum">
              <a:rPr lang="en-US" smtClean="0"/>
              <a:t>19</a:t>
            </a:fld>
            <a:endParaRPr lang="en-US"/>
          </a:p>
        </p:txBody>
      </p:sp>
      <p:sp>
        <p:nvSpPr>
          <p:cNvPr id="3" name="Title 2">
            <a:extLst>
              <a:ext uri="{FF2B5EF4-FFF2-40B4-BE49-F238E27FC236}">
                <a16:creationId xmlns:a16="http://schemas.microsoft.com/office/drawing/2014/main" id="{A2E8C260-C1DE-486E-1A18-15F0880029C8}"/>
              </a:ext>
            </a:extLst>
          </p:cNvPr>
          <p:cNvSpPr>
            <a:spLocks noGrp="1"/>
          </p:cNvSpPr>
          <p:nvPr>
            <p:ph type="title"/>
          </p:nvPr>
        </p:nvSpPr>
        <p:spPr/>
        <p:txBody>
          <a:bodyPr/>
          <a:lstStyle/>
          <a:p>
            <a:r>
              <a:rPr lang="en-US" dirty="0">
                <a:ea typeface="Calibri Light"/>
                <a:cs typeface="Calibri Light"/>
              </a:rPr>
              <a:t>HUD’s LSHR Continued</a:t>
            </a:r>
            <a:endParaRPr lang="en-US" dirty="0"/>
          </a:p>
        </p:txBody>
      </p:sp>
      <p:sp>
        <p:nvSpPr>
          <p:cNvPr id="4" name="Content Placeholder 3">
            <a:extLst>
              <a:ext uri="{FF2B5EF4-FFF2-40B4-BE49-F238E27FC236}">
                <a16:creationId xmlns:a16="http://schemas.microsoft.com/office/drawing/2014/main" id="{2C69E1D6-0921-B370-39F5-9A07AF8A1147}"/>
              </a:ext>
            </a:extLst>
          </p:cNvPr>
          <p:cNvSpPr>
            <a:spLocks noGrp="1"/>
          </p:cNvSpPr>
          <p:nvPr>
            <p:ph idx="1"/>
          </p:nvPr>
        </p:nvSpPr>
        <p:spPr/>
        <p:txBody>
          <a:bodyPr vert="horz" lIns="91440" tIns="45720" rIns="91440" bIns="45720" rtlCol="0" anchor="t">
            <a:normAutofit/>
          </a:bodyPr>
          <a:lstStyle/>
          <a:p>
            <a:pPr lvl="0"/>
            <a:r>
              <a:rPr lang="en-US" dirty="0"/>
              <a:t>Use EPA dust-lead action levels/HUD clearance standards to interpret dust sampling results.</a:t>
            </a:r>
          </a:p>
          <a:p>
            <a:r>
              <a:rPr lang="en-US" dirty="0">
                <a:ea typeface="Calibri" panose="020F0502020204030204"/>
                <a:cs typeface="Calibri" panose="020F0502020204030204"/>
              </a:rPr>
              <a:t>HUD requires that all surfaces represented by a failed clearance test be re-cleaned and re-tested until the clearance level is met.</a:t>
            </a:r>
            <a:endParaRPr lang="en-US" dirty="0"/>
          </a:p>
          <a:p>
            <a:r>
              <a:rPr lang="en-US" dirty="0">
                <a:ea typeface="Calibri" panose="020F0502020204030204"/>
                <a:cs typeface="Calibri" panose="020F0502020204030204"/>
              </a:rPr>
              <a:t>If the work area fails the visual inspection, the sampling technician must stop and require the renovator to re-clean.</a:t>
            </a:r>
            <a:endParaRPr lang="en-US" dirty="0"/>
          </a:p>
          <a:p>
            <a:r>
              <a:rPr lang="en-US" dirty="0">
                <a:ea typeface="Calibri" panose="020F0502020204030204"/>
                <a:cs typeface="Calibri" panose="020F0502020204030204"/>
              </a:rPr>
              <a:t>The sampling technician must then re-inspect before dust testing. </a:t>
            </a:r>
            <a:endParaRPr lang="en-US" dirty="0"/>
          </a:p>
          <a:p>
            <a:endParaRPr lang="en-US" dirty="0">
              <a:ea typeface="Calibri" panose="020F0502020204030204"/>
              <a:cs typeface="Calibri" panose="020F0502020204030204"/>
            </a:endParaRPr>
          </a:p>
        </p:txBody>
      </p:sp>
    </p:spTree>
    <p:extLst>
      <p:ext uri="{BB962C8B-B14F-4D97-AF65-F5344CB8AC3E}">
        <p14:creationId xmlns:p14="http://schemas.microsoft.com/office/powerpoint/2010/main" val="30782001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1B97F7F-EE30-6412-9CB5-213A4413DB1A}"/>
              </a:ext>
            </a:extLst>
          </p:cNvPr>
          <p:cNvSpPr>
            <a:spLocks noGrp="1"/>
          </p:cNvSpPr>
          <p:nvPr>
            <p:ph type="sldNum" sz="quarter" idx="4"/>
          </p:nvPr>
        </p:nvSpPr>
        <p:spPr/>
        <p:txBody>
          <a:bodyPr/>
          <a:lstStyle/>
          <a:p>
            <a:fld id="{E30AF5A0-43BB-4336-8627-9123B9144D80}" type="slidenum">
              <a:rPr lang="en-US" smtClean="0"/>
              <a:t>2</a:t>
            </a:fld>
            <a:endParaRPr lang="en-US"/>
          </a:p>
        </p:txBody>
      </p:sp>
      <p:sp>
        <p:nvSpPr>
          <p:cNvPr id="3" name="Title 2">
            <a:extLst>
              <a:ext uri="{FF2B5EF4-FFF2-40B4-BE49-F238E27FC236}">
                <a16:creationId xmlns:a16="http://schemas.microsoft.com/office/drawing/2014/main" id="{D660D694-E622-C6C8-35E2-164A9AE0207B}"/>
              </a:ext>
            </a:extLst>
          </p:cNvPr>
          <p:cNvSpPr>
            <a:spLocks noGrp="1"/>
          </p:cNvSpPr>
          <p:nvPr>
            <p:ph type="title"/>
          </p:nvPr>
        </p:nvSpPr>
        <p:spPr/>
        <p:txBody>
          <a:bodyPr/>
          <a:lstStyle/>
          <a:p>
            <a:r>
              <a:rPr lang="en-US" dirty="0"/>
              <a:t>Course Objectives</a:t>
            </a:r>
          </a:p>
        </p:txBody>
      </p:sp>
      <p:sp>
        <p:nvSpPr>
          <p:cNvPr id="4" name="Content Placeholder 3">
            <a:extLst>
              <a:ext uri="{FF2B5EF4-FFF2-40B4-BE49-F238E27FC236}">
                <a16:creationId xmlns:a16="http://schemas.microsoft.com/office/drawing/2014/main" id="{05A0CAB4-389A-5C1A-F64B-E546D840AFB8}"/>
              </a:ext>
            </a:extLst>
          </p:cNvPr>
          <p:cNvSpPr>
            <a:spLocks noGrp="1"/>
          </p:cNvSpPr>
          <p:nvPr>
            <p:ph idx="1"/>
          </p:nvPr>
        </p:nvSpPr>
        <p:spPr/>
        <p:txBody>
          <a:bodyPr/>
          <a:lstStyle/>
          <a:p>
            <a:pPr>
              <a:spcBef>
                <a:spcPts val="800"/>
              </a:spcBef>
              <a:buFont typeface="Garamond" panose="02020404030301010803" pitchFamily="18" charset="0"/>
              <a:buChar char="•"/>
            </a:pPr>
            <a:r>
              <a:rPr lang="en-US" altLang="en-US" sz="2400" dirty="0">
                <a:solidFill>
                  <a:srgbClr val="000000"/>
                </a:solidFill>
              </a:rPr>
              <a:t>Understand what a dust-lead test is</a:t>
            </a:r>
          </a:p>
          <a:p>
            <a:pPr>
              <a:spcBef>
                <a:spcPts val="800"/>
              </a:spcBef>
              <a:buFont typeface="Garamond" panose="02020404030301010803" pitchFamily="18" charset="0"/>
              <a:buChar char="•"/>
            </a:pPr>
            <a:r>
              <a:rPr lang="en-US" altLang="en-US" sz="2400" dirty="0">
                <a:solidFill>
                  <a:srgbClr val="000000"/>
                </a:solidFill>
              </a:rPr>
              <a:t>Identify steps in dust-lead testing</a:t>
            </a:r>
          </a:p>
          <a:p>
            <a:pPr>
              <a:spcBef>
                <a:spcPts val="800"/>
              </a:spcBef>
              <a:buFont typeface="Garamond" panose="02020404030301010803" pitchFamily="18" charset="0"/>
              <a:buChar char="•"/>
            </a:pPr>
            <a:r>
              <a:rPr lang="en-US" altLang="en-US" sz="2400" dirty="0">
                <a:solidFill>
                  <a:srgbClr val="000000"/>
                </a:solidFill>
              </a:rPr>
              <a:t>Learn how to: </a:t>
            </a:r>
          </a:p>
          <a:p>
            <a:pPr lvl="1">
              <a:spcBef>
                <a:spcPts val="800"/>
              </a:spcBef>
              <a:buFont typeface="Garamond" panose="02020404030301010803" pitchFamily="18" charset="0"/>
              <a:buChar char="•"/>
            </a:pPr>
            <a:r>
              <a:rPr lang="en-US" altLang="en-US" dirty="0">
                <a:solidFill>
                  <a:srgbClr val="000000"/>
                </a:solidFill>
              </a:rPr>
              <a:t>Conduct a visual inspection</a:t>
            </a:r>
          </a:p>
          <a:p>
            <a:pPr lvl="1">
              <a:spcBef>
                <a:spcPts val="800"/>
              </a:spcBef>
              <a:buFont typeface="Garamond" panose="02020404030301010803" pitchFamily="18" charset="0"/>
              <a:buChar char="•"/>
            </a:pPr>
            <a:r>
              <a:rPr lang="en-US" altLang="en-US" dirty="0">
                <a:solidFill>
                  <a:srgbClr val="000000"/>
                </a:solidFill>
              </a:rPr>
              <a:t>Collect lead dust samples</a:t>
            </a:r>
          </a:p>
          <a:p>
            <a:pPr lvl="1">
              <a:spcBef>
                <a:spcPts val="800"/>
              </a:spcBef>
              <a:buFont typeface="Garamond" panose="02020404030301010803" pitchFamily="18" charset="0"/>
              <a:buChar char="•"/>
            </a:pPr>
            <a:r>
              <a:rPr lang="en-US" altLang="en-US" dirty="0">
                <a:solidFill>
                  <a:srgbClr val="000000"/>
                </a:solidFill>
              </a:rPr>
              <a:t>Interpret results</a:t>
            </a:r>
          </a:p>
          <a:p>
            <a:pPr lvl="1">
              <a:spcBef>
                <a:spcPts val="800"/>
              </a:spcBef>
              <a:buFont typeface="Garamond" panose="02020404030301010803" pitchFamily="18" charset="0"/>
              <a:buChar char="•"/>
            </a:pPr>
            <a:r>
              <a:rPr lang="en-US" altLang="en-US" dirty="0">
                <a:solidFill>
                  <a:srgbClr val="000000"/>
                </a:solidFill>
              </a:rPr>
              <a:t>Write a report</a:t>
            </a:r>
          </a:p>
          <a:p>
            <a:pPr lvl="1">
              <a:spcBef>
                <a:spcPts val="800"/>
              </a:spcBef>
              <a:buFont typeface="Garamond" panose="02020404030301010803" pitchFamily="18" charset="0"/>
              <a:buChar char="•"/>
            </a:pPr>
            <a:r>
              <a:rPr lang="en-US" altLang="en-US" dirty="0">
                <a:solidFill>
                  <a:srgbClr val="000000"/>
                </a:solidFill>
              </a:rPr>
              <a:t>Explain the results to the client</a:t>
            </a:r>
          </a:p>
        </p:txBody>
      </p:sp>
    </p:spTree>
    <p:extLst>
      <p:ext uri="{BB962C8B-B14F-4D97-AF65-F5344CB8AC3E}">
        <p14:creationId xmlns:p14="http://schemas.microsoft.com/office/powerpoint/2010/main" val="9010742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7ED63CA-BE24-7C04-40E2-160F5FA27C34}"/>
              </a:ext>
            </a:extLst>
          </p:cNvPr>
          <p:cNvSpPr>
            <a:spLocks noGrp="1"/>
          </p:cNvSpPr>
          <p:nvPr>
            <p:ph type="sldNum" sz="quarter" idx="4"/>
          </p:nvPr>
        </p:nvSpPr>
        <p:spPr/>
        <p:txBody>
          <a:bodyPr/>
          <a:lstStyle/>
          <a:p>
            <a:fld id="{E30AF5A0-43BB-4336-8627-9123B9144D80}" type="slidenum">
              <a:rPr lang="en-US" smtClean="0"/>
              <a:t>3</a:t>
            </a:fld>
            <a:endParaRPr lang="en-US"/>
          </a:p>
        </p:txBody>
      </p:sp>
      <p:sp>
        <p:nvSpPr>
          <p:cNvPr id="3" name="Title 2">
            <a:extLst>
              <a:ext uri="{FF2B5EF4-FFF2-40B4-BE49-F238E27FC236}">
                <a16:creationId xmlns:a16="http://schemas.microsoft.com/office/drawing/2014/main" id="{61B8D03D-C6DE-286F-865D-3462A4607346}"/>
              </a:ext>
            </a:extLst>
          </p:cNvPr>
          <p:cNvSpPr>
            <a:spLocks noGrp="1"/>
          </p:cNvSpPr>
          <p:nvPr>
            <p:ph type="title"/>
          </p:nvPr>
        </p:nvSpPr>
        <p:spPr/>
        <p:txBody>
          <a:bodyPr/>
          <a:lstStyle/>
          <a:p>
            <a:r>
              <a:rPr lang="en-US" dirty="0"/>
              <a:t> Introduce Yourself</a:t>
            </a:r>
          </a:p>
        </p:txBody>
      </p:sp>
      <p:sp>
        <p:nvSpPr>
          <p:cNvPr id="4" name="Content Placeholder 3">
            <a:extLst>
              <a:ext uri="{FF2B5EF4-FFF2-40B4-BE49-F238E27FC236}">
                <a16:creationId xmlns:a16="http://schemas.microsoft.com/office/drawing/2014/main" id="{A5B078B5-1652-08FD-C8BB-247712BF3AE4}"/>
              </a:ext>
            </a:extLst>
          </p:cNvPr>
          <p:cNvSpPr>
            <a:spLocks noGrp="1"/>
          </p:cNvSpPr>
          <p:nvPr>
            <p:ph idx="1"/>
          </p:nvPr>
        </p:nvSpPr>
        <p:spPr/>
        <p:txBody>
          <a:bodyPr vert="horz" lIns="91440" tIns="45720" rIns="91440" bIns="45720" rtlCol="0" anchor="t">
            <a:normAutofit/>
          </a:bodyPr>
          <a:lstStyle/>
          <a:p>
            <a:r>
              <a:rPr lang="en-US" dirty="0">
                <a:latin typeface="Calibri"/>
                <a:ea typeface="Calibri"/>
                <a:cs typeface="Calibri" panose="020F0502020204030204" pitchFamily="34" charset="0"/>
              </a:rPr>
              <a:t>Name</a:t>
            </a:r>
            <a:endParaRPr lang="en-US" dirty="0">
              <a:latin typeface="Calibri"/>
              <a:ea typeface="Calibri"/>
              <a:cs typeface="Calibri" panose="020F0502020204030204"/>
            </a:endParaRPr>
          </a:p>
          <a:p>
            <a:r>
              <a:rPr lang="en-US" dirty="0">
                <a:latin typeface="Calibri"/>
                <a:ea typeface="Calibri"/>
                <a:cs typeface="Calibri" panose="020F0502020204030204" pitchFamily="34" charset="0"/>
              </a:rPr>
              <a:t>Occupation/organization</a:t>
            </a:r>
            <a:endParaRPr lang="en-US" dirty="0">
              <a:latin typeface="Calibri"/>
              <a:ea typeface="Calibri"/>
            </a:endParaRPr>
          </a:p>
          <a:p>
            <a:r>
              <a:rPr lang="en-US" dirty="0">
                <a:latin typeface="Calibri"/>
                <a:ea typeface="Calibri"/>
                <a:cs typeface="Calibri" panose="020F0502020204030204" pitchFamily="34" charset="0"/>
              </a:rPr>
              <a:t>How does your work involve lead-based paint?</a:t>
            </a:r>
            <a:endParaRPr lang="en-US" dirty="0">
              <a:latin typeface="Calibri"/>
              <a:ea typeface="Calibri"/>
            </a:endParaRPr>
          </a:p>
          <a:p>
            <a:endParaRPr lang="en-US" dirty="0">
              <a:ea typeface="Calibri"/>
              <a:cs typeface="Calibri"/>
            </a:endParaRPr>
          </a:p>
        </p:txBody>
      </p:sp>
    </p:spTree>
    <p:extLst>
      <p:ext uri="{BB962C8B-B14F-4D97-AF65-F5344CB8AC3E}">
        <p14:creationId xmlns:p14="http://schemas.microsoft.com/office/powerpoint/2010/main" val="29903041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5ED6E97-4F53-FB18-99DC-7D84D808B0F5}"/>
              </a:ext>
            </a:extLst>
          </p:cNvPr>
          <p:cNvSpPr>
            <a:spLocks noGrp="1"/>
          </p:cNvSpPr>
          <p:nvPr>
            <p:ph type="sldNum" sz="quarter" idx="4"/>
          </p:nvPr>
        </p:nvSpPr>
        <p:spPr/>
        <p:txBody>
          <a:bodyPr/>
          <a:lstStyle/>
          <a:p>
            <a:fld id="{E30AF5A0-43BB-4336-8627-9123B9144D80}" type="slidenum">
              <a:rPr lang="en-US" smtClean="0"/>
              <a:t>4</a:t>
            </a:fld>
            <a:endParaRPr lang="en-US" dirty="0"/>
          </a:p>
        </p:txBody>
      </p:sp>
      <p:sp>
        <p:nvSpPr>
          <p:cNvPr id="3" name="Title 2">
            <a:extLst>
              <a:ext uri="{FF2B5EF4-FFF2-40B4-BE49-F238E27FC236}">
                <a16:creationId xmlns:a16="http://schemas.microsoft.com/office/drawing/2014/main" id="{A6BE8A5D-B5EF-9277-3285-1B64BA268F28}"/>
              </a:ext>
            </a:extLst>
          </p:cNvPr>
          <p:cNvSpPr>
            <a:spLocks noGrp="1"/>
          </p:cNvSpPr>
          <p:nvPr>
            <p:ph type="title"/>
          </p:nvPr>
        </p:nvSpPr>
        <p:spPr/>
        <p:txBody>
          <a:bodyPr/>
          <a:lstStyle/>
          <a:p>
            <a:r>
              <a:rPr lang="en-US" dirty="0">
                <a:solidFill>
                  <a:srgbClr val="000000"/>
                </a:solidFill>
                <a:latin typeface="Calibri Light"/>
                <a:ea typeface="Calibri Light"/>
                <a:cs typeface="Calibri Light"/>
              </a:rPr>
              <a:t>Overview of Student Materials</a:t>
            </a:r>
            <a:endParaRPr lang="en-US" dirty="0"/>
          </a:p>
        </p:txBody>
      </p:sp>
      <p:sp>
        <p:nvSpPr>
          <p:cNvPr id="4" name="Content Placeholder 3">
            <a:extLst>
              <a:ext uri="{FF2B5EF4-FFF2-40B4-BE49-F238E27FC236}">
                <a16:creationId xmlns:a16="http://schemas.microsoft.com/office/drawing/2014/main" id="{D112F4D5-79DA-0432-48BF-94815E03B6EE}"/>
              </a:ext>
            </a:extLst>
          </p:cNvPr>
          <p:cNvSpPr>
            <a:spLocks noGrp="1"/>
          </p:cNvSpPr>
          <p:nvPr>
            <p:ph idx="1"/>
          </p:nvPr>
        </p:nvSpPr>
        <p:spPr/>
        <p:txBody>
          <a:bodyPr vert="horz" lIns="91440" tIns="45720" rIns="91440" bIns="45720" rtlCol="0" anchor="t">
            <a:normAutofit/>
          </a:bodyPr>
          <a:lstStyle/>
          <a:p>
            <a:r>
              <a:rPr lang="en-US" dirty="0">
                <a:latin typeface="Calibri"/>
                <a:ea typeface="Calibri"/>
                <a:cs typeface="Calibri"/>
              </a:rPr>
              <a:t>Student Manual</a:t>
            </a:r>
          </a:p>
          <a:p>
            <a:r>
              <a:rPr lang="en-US" dirty="0">
                <a:latin typeface="Calibri"/>
                <a:ea typeface="Calibri"/>
                <a:cs typeface="Calibri"/>
              </a:rPr>
              <a:t>Attachments</a:t>
            </a:r>
            <a:endParaRPr lang="en-US" dirty="0"/>
          </a:p>
          <a:p>
            <a:r>
              <a:rPr lang="en-US" dirty="0">
                <a:latin typeface="Calibri"/>
                <a:ea typeface="Calibri"/>
                <a:cs typeface="Calibri"/>
              </a:rPr>
              <a:t>Appendices</a:t>
            </a:r>
            <a:endParaRPr lang="en-US" dirty="0"/>
          </a:p>
          <a:p>
            <a:r>
              <a:rPr lang="en-US" dirty="0">
                <a:latin typeface="Calibri"/>
                <a:ea typeface="Calibri"/>
                <a:cs typeface="Calibri"/>
              </a:rPr>
              <a:t>Lead Dust Sampling Technician Field Guide</a:t>
            </a:r>
            <a:endParaRPr lang="en-US" dirty="0"/>
          </a:p>
        </p:txBody>
      </p:sp>
    </p:spTree>
    <p:extLst>
      <p:ext uri="{BB962C8B-B14F-4D97-AF65-F5344CB8AC3E}">
        <p14:creationId xmlns:p14="http://schemas.microsoft.com/office/powerpoint/2010/main" val="13162658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068266A-AD04-AFB6-6529-5F2BD6155FF7}"/>
              </a:ext>
            </a:extLst>
          </p:cNvPr>
          <p:cNvSpPr>
            <a:spLocks noGrp="1"/>
          </p:cNvSpPr>
          <p:nvPr>
            <p:ph type="sldNum" sz="quarter" idx="4"/>
          </p:nvPr>
        </p:nvSpPr>
        <p:spPr/>
        <p:txBody>
          <a:bodyPr/>
          <a:lstStyle/>
          <a:p>
            <a:fld id="{E30AF5A0-43BB-4336-8627-9123B9144D80}" type="slidenum">
              <a:rPr lang="en-US" smtClean="0"/>
              <a:t>5</a:t>
            </a:fld>
            <a:endParaRPr lang="en-US"/>
          </a:p>
        </p:txBody>
      </p:sp>
      <p:sp>
        <p:nvSpPr>
          <p:cNvPr id="3" name="Title 2">
            <a:extLst>
              <a:ext uri="{FF2B5EF4-FFF2-40B4-BE49-F238E27FC236}">
                <a16:creationId xmlns:a16="http://schemas.microsoft.com/office/drawing/2014/main" id="{831E87FF-AC86-8C68-7010-76D8582927DB}"/>
              </a:ext>
            </a:extLst>
          </p:cNvPr>
          <p:cNvSpPr>
            <a:spLocks noGrp="1"/>
          </p:cNvSpPr>
          <p:nvPr>
            <p:ph type="title"/>
          </p:nvPr>
        </p:nvSpPr>
        <p:spPr/>
        <p:txBody>
          <a:bodyPr/>
          <a:lstStyle/>
          <a:p>
            <a:r>
              <a:rPr lang="en-US" dirty="0">
                <a:solidFill>
                  <a:srgbClr val="000000"/>
                </a:solidFill>
                <a:latin typeface="Calibri Light"/>
                <a:ea typeface="Calibri Light"/>
                <a:cs typeface="Calibri Light"/>
              </a:rPr>
              <a:t>Health Risks of Lead</a:t>
            </a:r>
          </a:p>
        </p:txBody>
      </p:sp>
      <p:sp>
        <p:nvSpPr>
          <p:cNvPr id="4" name="Content Placeholder 3">
            <a:extLst>
              <a:ext uri="{FF2B5EF4-FFF2-40B4-BE49-F238E27FC236}">
                <a16:creationId xmlns:a16="http://schemas.microsoft.com/office/drawing/2014/main" id="{DB729825-8622-3DF9-E323-56518210B017}"/>
              </a:ext>
            </a:extLst>
          </p:cNvPr>
          <p:cNvSpPr>
            <a:spLocks noGrp="1"/>
          </p:cNvSpPr>
          <p:nvPr>
            <p:ph idx="1"/>
          </p:nvPr>
        </p:nvSpPr>
        <p:spPr/>
        <p:txBody>
          <a:bodyPr vert="horz" lIns="91440" tIns="45720" rIns="91440" bIns="45720" rtlCol="0" anchor="t">
            <a:normAutofit/>
          </a:bodyPr>
          <a:lstStyle/>
          <a:p>
            <a:r>
              <a:rPr lang="en-US" dirty="0">
                <a:ea typeface="Calibri"/>
                <a:cs typeface="Calibri"/>
              </a:rPr>
              <a:t>In children:</a:t>
            </a:r>
          </a:p>
          <a:p>
            <a:pPr lvl="1"/>
            <a:r>
              <a:rPr lang="en-US" dirty="0">
                <a:ea typeface="Calibri"/>
                <a:cs typeface="Calibri"/>
              </a:rPr>
              <a:t>Damage to the brain and central nervous system</a:t>
            </a:r>
          </a:p>
          <a:p>
            <a:pPr lvl="1"/>
            <a:r>
              <a:rPr lang="en-US" dirty="0">
                <a:ea typeface="Calibri"/>
                <a:cs typeface="Calibri"/>
              </a:rPr>
              <a:t>Decreased intelligence</a:t>
            </a:r>
          </a:p>
          <a:p>
            <a:pPr lvl="1"/>
            <a:r>
              <a:rPr lang="en-US" dirty="0">
                <a:ea typeface="Calibri"/>
                <a:cs typeface="Calibri"/>
              </a:rPr>
              <a:t>Learning and behavioral problems, and hyperactivity</a:t>
            </a:r>
          </a:p>
          <a:p>
            <a:pPr lvl="1"/>
            <a:r>
              <a:rPr lang="en-US" dirty="0">
                <a:ea typeface="Calibri"/>
                <a:cs typeface="Calibri"/>
              </a:rPr>
              <a:t>Damage can be long-term, affecting children throughout their lives</a:t>
            </a:r>
          </a:p>
          <a:p>
            <a:r>
              <a:rPr lang="en-US" dirty="0">
                <a:ea typeface="Calibri"/>
                <a:cs typeface="Calibri"/>
              </a:rPr>
              <a:t>In pregnant women:</a:t>
            </a:r>
            <a:endParaRPr lang="en-US" dirty="0"/>
          </a:p>
          <a:p>
            <a:pPr lvl="1"/>
            <a:r>
              <a:rPr lang="en-US" dirty="0">
                <a:ea typeface="Calibri"/>
                <a:cs typeface="Calibri"/>
              </a:rPr>
              <a:t>Miscarriage</a:t>
            </a:r>
          </a:p>
          <a:p>
            <a:pPr lvl="1"/>
            <a:r>
              <a:rPr lang="en-US" dirty="0">
                <a:ea typeface="Calibri"/>
                <a:cs typeface="Calibri"/>
              </a:rPr>
              <a:t>Harm to developing fetus</a:t>
            </a:r>
          </a:p>
          <a:p>
            <a:endParaRPr lang="en-US" dirty="0">
              <a:ea typeface="Calibri"/>
              <a:cs typeface="Calibri"/>
            </a:endParaRPr>
          </a:p>
        </p:txBody>
      </p:sp>
    </p:spTree>
    <p:extLst>
      <p:ext uri="{BB962C8B-B14F-4D97-AF65-F5344CB8AC3E}">
        <p14:creationId xmlns:p14="http://schemas.microsoft.com/office/powerpoint/2010/main" val="22913746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080DCE-4157-E8BC-AA06-2A413DBF984D}"/>
              </a:ext>
            </a:extLst>
          </p:cNvPr>
          <p:cNvSpPr>
            <a:spLocks noGrp="1"/>
          </p:cNvSpPr>
          <p:nvPr>
            <p:ph type="sldNum" sz="quarter" idx="4"/>
          </p:nvPr>
        </p:nvSpPr>
        <p:spPr/>
        <p:txBody>
          <a:bodyPr/>
          <a:lstStyle/>
          <a:p>
            <a:fld id="{E30AF5A0-43BB-4336-8627-9123B9144D80}" type="slidenum">
              <a:rPr lang="en-US" smtClean="0"/>
              <a:t>6</a:t>
            </a:fld>
            <a:endParaRPr lang="en-US"/>
          </a:p>
        </p:txBody>
      </p:sp>
      <p:sp>
        <p:nvSpPr>
          <p:cNvPr id="3" name="Title 2">
            <a:extLst>
              <a:ext uri="{FF2B5EF4-FFF2-40B4-BE49-F238E27FC236}">
                <a16:creationId xmlns:a16="http://schemas.microsoft.com/office/drawing/2014/main" id="{7133821C-4F0B-ACEC-36BA-964F3987ED74}"/>
              </a:ext>
            </a:extLst>
          </p:cNvPr>
          <p:cNvSpPr>
            <a:spLocks noGrp="1"/>
          </p:cNvSpPr>
          <p:nvPr>
            <p:ph type="title"/>
          </p:nvPr>
        </p:nvSpPr>
        <p:spPr/>
        <p:txBody>
          <a:bodyPr/>
          <a:lstStyle/>
          <a:p>
            <a:r>
              <a:rPr lang="en-US" dirty="0">
                <a:solidFill>
                  <a:srgbClr val="000000"/>
                </a:solidFill>
                <a:latin typeface="Calibri Light"/>
                <a:ea typeface="Calibri Light"/>
                <a:cs typeface="Calibri Light"/>
              </a:rPr>
              <a:t>Health Risks of Lead Continued</a:t>
            </a:r>
            <a:endParaRPr lang="en-US" dirty="0">
              <a:latin typeface="Calibri Light"/>
              <a:ea typeface="Calibri Light"/>
              <a:cs typeface="Calibri Light"/>
            </a:endParaRPr>
          </a:p>
        </p:txBody>
      </p:sp>
      <p:sp>
        <p:nvSpPr>
          <p:cNvPr id="4" name="Content Placeholder 3">
            <a:extLst>
              <a:ext uri="{FF2B5EF4-FFF2-40B4-BE49-F238E27FC236}">
                <a16:creationId xmlns:a16="http://schemas.microsoft.com/office/drawing/2014/main" id="{C759B688-FFE8-F81A-493B-3CCAE19BA05F}"/>
              </a:ext>
            </a:extLst>
          </p:cNvPr>
          <p:cNvSpPr>
            <a:spLocks noGrp="1"/>
          </p:cNvSpPr>
          <p:nvPr>
            <p:ph idx="1"/>
          </p:nvPr>
        </p:nvSpPr>
        <p:spPr/>
        <p:txBody>
          <a:bodyPr vert="horz" lIns="91440" tIns="45720" rIns="91440" bIns="45720" rtlCol="0" anchor="t">
            <a:normAutofit/>
          </a:bodyPr>
          <a:lstStyle/>
          <a:p>
            <a:r>
              <a:rPr lang="en-US" sz="3600" dirty="0">
                <a:latin typeface="Calibri"/>
                <a:ea typeface="Calibri"/>
                <a:cs typeface="Calibri"/>
              </a:rPr>
              <a:t>In adults:</a:t>
            </a:r>
          </a:p>
          <a:p>
            <a:pPr lvl="1"/>
            <a:r>
              <a:rPr lang="en-US" sz="3200" dirty="0">
                <a:latin typeface="Calibri"/>
                <a:ea typeface="Calibri"/>
                <a:cs typeface="Calibri"/>
              </a:rPr>
              <a:t>Heart related problems</a:t>
            </a:r>
          </a:p>
          <a:p>
            <a:pPr lvl="1"/>
            <a:r>
              <a:rPr lang="en-US" sz="3200" dirty="0">
                <a:latin typeface="Calibri"/>
                <a:ea typeface="Calibri"/>
                <a:cs typeface="Calibri"/>
              </a:rPr>
              <a:t>High blood pressure</a:t>
            </a:r>
            <a:endParaRPr lang="en-US" sz="3200" dirty="0">
              <a:ea typeface="Calibri"/>
              <a:cs typeface="Calibri"/>
            </a:endParaRPr>
          </a:p>
          <a:p>
            <a:pPr lvl="1"/>
            <a:r>
              <a:rPr lang="en-US" sz="3200" dirty="0">
                <a:latin typeface="Calibri"/>
                <a:ea typeface="Calibri"/>
                <a:cs typeface="Calibri"/>
              </a:rPr>
              <a:t>Infertility problems</a:t>
            </a:r>
            <a:endParaRPr lang="en-US" sz="3200" dirty="0">
              <a:ea typeface="Calibri"/>
              <a:cs typeface="Calibri"/>
            </a:endParaRPr>
          </a:p>
          <a:p>
            <a:pPr lvl="1"/>
            <a:r>
              <a:rPr lang="en-US" sz="3200" dirty="0">
                <a:latin typeface="Calibri"/>
                <a:ea typeface="Calibri"/>
                <a:cs typeface="Calibri"/>
              </a:rPr>
              <a:t>Decreased kidney function</a:t>
            </a:r>
            <a:endParaRPr lang="en-US" dirty="0">
              <a:ea typeface="Calibri"/>
              <a:cs typeface="Calibri"/>
            </a:endParaRPr>
          </a:p>
          <a:p>
            <a:endParaRPr lang="en-US" dirty="0">
              <a:ea typeface="Calibri"/>
              <a:cs typeface="Calibri"/>
            </a:endParaRPr>
          </a:p>
        </p:txBody>
      </p:sp>
    </p:spTree>
    <p:extLst>
      <p:ext uri="{BB962C8B-B14F-4D97-AF65-F5344CB8AC3E}">
        <p14:creationId xmlns:p14="http://schemas.microsoft.com/office/powerpoint/2010/main" val="12864931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7858DAA-0DB3-DD5E-D3D0-5AD0B138F692}"/>
              </a:ext>
            </a:extLst>
          </p:cNvPr>
          <p:cNvSpPr>
            <a:spLocks noGrp="1"/>
          </p:cNvSpPr>
          <p:nvPr>
            <p:ph type="sldNum" sz="quarter" idx="4"/>
          </p:nvPr>
        </p:nvSpPr>
        <p:spPr/>
        <p:txBody>
          <a:bodyPr/>
          <a:lstStyle/>
          <a:p>
            <a:fld id="{E30AF5A0-43BB-4336-8627-9123B9144D80}" type="slidenum">
              <a:rPr lang="en-US" smtClean="0"/>
              <a:t>7</a:t>
            </a:fld>
            <a:endParaRPr lang="en-US"/>
          </a:p>
        </p:txBody>
      </p:sp>
      <p:sp>
        <p:nvSpPr>
          <p:cNvPr id="3" name="Title 2">
            <a:extLst>
              <a:ext uri="{FF2B5EF4-FFF2-40B4-BE49-F238E27FC236}">
                <a16:creationId xmlns:a16="http://schemas.microsoft.com/office/drawing/2014/main" id="{E223AAF3-FAFD-969F-48F4-4F4097EDC035}"/>
              </a:ext>
            </a:extLst>
          </p:cNvPr>
          <p:cNvSpPr>
            <a:spLocks noGrp="1"/>
          </p:cNvSpPr>
          <p:nvPr>
            <p:ph type="title"/>
          </p:nvPr>
        </p:nvSpPr>
        <p:spPr/>
        <p:txBody>
          <a:bodyPr>
            <a:normAutofit/>
          </a:bodyPr>
          <a:lstStyle/>
          <a:p>
            <a:r>
              <a:rPr lang="en-US" dirty="0">
                <a:solidFill>
                  <a:srgbClr val="000000"/>
                </a:solidFill>
                <a:latin typeface="Calibri Light"/>
                <a:ea typeface="Calibri Light"/>
                <a:cs typeface="Calibri Light"/>
              </a:rPr>
              <a:t>Why Are Dust and Debris a Problem?</a:t>
            </a:r>
            <a:endParaRPr lang="en-US" dirty="0"/>
          </a:p>
        </p:txBody>
      </p:sp>
      <p:sp>
        <p:nvSpPr>
          <p:cNvPr id="4" name="Content Placeholder 3">
            <a:extLst>
              <a:ext uri="{FF2B5EF4-FFF2-40B4-BE49-F238E27FC236}">
                <a16:creationId xmlns:a16="http://schemas.microsoft.com/office/drawing/2014/main" id="{8C0EF9D2-8DB8-7318-C067-49D52F182959}"/>
              </a:ext>
            </a:extLst>
          </p:cNvPr>
          <p:cNvSpPr>
            <a:spLocks noGrp="1"/>
          </p:cNvSpPr>
          <p:nvPr>
            <p:ph idx="1"/>
          </p:nvPr>
        </p:nvSpPr>
        <p:spPr/>
        <p:txBody>
          <a:bodyPr vert="horz" lIns="91440" tIns="45720" rIns="91440" bIns="45720" rtlCol="0" anchor="t">
            <a:normAutofit/>
          </a:bodyPr>
          <a:lstStyle/>
          <a:p>
            <a:r>
              <a:rPr lang="en-US" sz="3200" dirty="0">
                <a:ea typeface="Calibri" panose="020F0502020204030204"/>
                <a:cs typeface="Calibri" panose="020F0502020204030204"/>
              </a:rPr>
              <a:t>Renovations that disturb </a:t>
            </a:r>
            <a:r>
              <a:rPr lang="en-US" sz="3200" dirty="0" err="1">
                <a:ea typeface="Calibri" panose="020F0502020204030204"/>
                <a:cs typeface="Calibri" panose="020F0502020204030204"/>
              </a:rPr>
              <a:t>lead-based</a:t>
            </a:r>
            <a:r>
              <a:rPr lang="en-US" sz="3200" dirty="0">
                <a:ea typeface="Calibri" panose="020F0502020204030204"/>
                <a:cs typeface="Calibri" panose="020F0502020204030204"/>
              </a:rPr>
              <a:t> paint create dust and debris. </a:t>
            </a:r>
          </a:p>
          <a:p>
            <a:r>
              <a:rPr lang="en-US" sz="3200" dirty="0">
                <a:ea typeface="Calibri" panose="020F0502020204030204"/>
                <a:cs typeface="Calibri" panose="020F0502020204030204"/>
              </a:rPr>
              <a:t>Very small amounts of lead dust can poison children.</a:t>
            </a:r>
          </a:p>
          <a:p>
            <a:r>
              <a:rPr lang="en-US" sz="3200" dirty="0">
                <a:ea typeface="Calibri" panose="020F0502020204030204"/>
                <a:cs typeface="Calibri" panose="020F0502020204030204"/>
              </a:rPr>
              <a:t>Adults can swallow or breathe lead dust during work activities.</a:t>
            </a:r>
          </a:p>
          <a:p>
            <a:r>
              <a:rPr lang="en-US" sz="3200" dirty="0">
                <a:ea typeface="Calibri" panose="020F0502020204030204"/>
                <a:cs typeface="Calibri" panose="020F0502020204030204"/>
              </a:rPr>
              <a:t>Workers can bring lead dust home and poison their families.</a:t>
            </a:r>
          </a:p>
          <a:p>
            <a:endParaRPr lang="en-US" sz="3200" dirty="0">
              <a:ea typeface="Calibri" panose="020F0502020204030204"/>
              <a:cs typeface="Calibri" panose="020F0502020204030204"/>
            </a:endParaRPr>
          </a:p>
        </p:txBody>
      </p:sp>
    </p:spTree>
    <p:extLst>
      <p:ext uri="{BB962C8B-B14F-4D97-AF65-F5344CB8AC3E}">
        <p14:creationId xmlns:p14="http://schemas.microsoft.com/office/powerpoint/2010/main" val="35587601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8E16DE9-E908-B10B-2334-7C0614562FE9}"/>
              </a:ext>
            </a:extLst>
          </p:cNvPr>
          <p:cNvSpPr>
            <a:spLocks noGrp="1"/>
          </p:cNvSpPr>
          <p:nvPr>
            <p:ph type="sldNum" sz="quarter" idx="4"/>
          </p:nvPr>
        </p:nvSpPr>
        <p:spPr/>
        <p:txBody>
          <a:bodyPr/>
          <a:lstStyle/>
          <a:p>
            <a:fld id="{E30AF5A0-43BB-4336-8627-9123B9144D80}" type="slidenum">
              <a:rPr lang="en-US" smtClean="0"/>
              <a:t>8</a:t>
            </a:fld>
            <a:endParaRPr lang="en-US"/>
          </a:p>
        </p:txBody>
      </p:sp>
      <p:sp>
        <p:nvSpPr>
          <p:cNvPr id="3" name="Title 2">
            <a:extLst>
              <a:ext uri="{FF2B5EF4-FFF2-40B4-BE49-F238E27FC236}">
                <a16:creationId xmlns:a16="http://schemas.microsoft.com/office/drawing/2014/main" id="{392DB9EC-E82B-B732-F058-36FA99752E5C}"/>
              </a:ext>
            </a:extLst>
          </p:cNvPr>
          <p:cNvSpPr>
            <a:spLocks noGrp="1"/>
          </p:cNvSpPr>
          <p:nvPr>
            <p:ph type="title"/>
          </p:nvPr>
        </p:nvSpPr>
        <p:spPr/>
        <p:txBody>
          <a:bodyPr/>
          <a:lstStyle/>
          <a:p>
            <a:r>
              <a:rPr lang="en-US" dirty="0">
                <a:solidFill>
                  <a:srgbClr val="000000"/>
                </a:solidFill>
                <a:latin typeface="Calibri Light"/>
                <a:ea typeface="Calibri Light"/>
                <a:cs typeface="Calibri Light"/>
              </a:rPr>
              <a:t>Regulations Addressing Lead Hazards in Housing </a:t>
            </a:r>
            <a:endParaRPr lang="en-US" dirty="0"/>
          </a:p>
        </p:txBody>
      </p:sp>
      <p:sp>
        <p:nvSpPr>
          <p:cNvPr id="4" name="Content Placeholder 3">
            <a:extLst>
              <a:ext uri="{FF2B5EF4-FFF2-40B4-BE49-F238E27FC236}">
                <a16:creationId xmlns:a16="http://schemas.microsoft.com/office/drawing/2014/main" id="{A782E554-8F42-470F-3B81-6E5AB16DE647}"/>
              </a:ext>
            </a:extLst>
          </p:cNvPr>
          <p:cNvSpPr>
            <a:spLocks noGrp="1"/>
          </p:cNvSpPr>
          <p:nvPr>
            <p:ph idx="1"/>
          </p:nvPr>
        </p:nvSpPr>
        <p:spPr/>
        <p:txBody>
          <a:bodyPr vert="horz" lIns="91440" tIns="45720" rIns="91440" bIns="45720" rtlCol="0" anchor="t">
            <a:normAutofit/>
          </a:bodyPr>
          <a:lstStyle/>
          <a:p>
            <a:r>
              <a:rPr lang="en-US" dirty="0">
                <a:latin typeface="Calibri"/>
                <a:ea typeface="Calibri"/>
                <a:cs typeface="Calibri"/>
              </a:rPr>
              <a:t>To address the issue of lead hazards in housing, EPA and HUD have issued several regulations.</a:t>
            </a:r>
          </a:p>
          <a:p>
            <a:r>
              <a:rPr lang="en-US" dirty="0">
                <a:latin typeface="Calibri"/>
                <a:ea typeface="Calibri"/>
                <a:cs typeface="Calibri"/>
              </a:rPr>
              <a:t>EPA currently oversees the training and certification of abatement contractors, inspectors, and risk assessors.</a:t>
            </a:r>
            <a:endParaRPr lang="en-US" dirty="0"/>
          </a:p>
          <a:p>
            <a:r>
              <a:rPr lang="en-US" dirty="0">
                <a:latin typeface="Calibri"/>
                <a:ea typeface="Calibri"/>
                <a:cs typeface="Calibri"/>
              </a:rPr>
              <a:t>HUD’s Lead Safe Housing Rule (LSHR) addresses lead hazards in federally owned and assisted housing.</a:t>
            </a:r>
            <a:endParaRPr lang="en-US" dirty="0"/>
          </a:p>
          <a:p>
            <a:r>
              <a:rPr lang="en-US" dirty="0">
                <a:latin typeface="Calibri"/>
                <a:ea typeface="Calibri"/>
                <a:cs typeface="Calibri"/>
              </a:rPr>
              <a:t>In April 2008, EPA issued the Renovation Repair and Painting (RRP) Rule to address lead hazards created during renovation. </a:t>
            </a:r>
            <a:endParaRPr lang="en-US" dirty="0"/>
          </a:p>
          <a:p>
            <a:endParaRPr lang="en-US" dirty="0">
              <a:ea typeface="Calibri"/>
              <a:cs typeface="Calibri"/>
            </a:endParaRPr>
          </a:p>
        </p:txBody>
      </p:sp>
    </p:spTree>
    <p:extLst>
      <p:ext uri="{BB962C8B-B14F-4D97-AF65-F5344CB8AC3E}">
        <p14:creationId xmlns:p14="http://schemas.microsoft.com/office/powerpoint/2010/main" val="15270924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60E90C0-5702-78EA-EC3B-289D5CEF9974}"/>
              </a:ext>
            </a:extLst>
          </p:cNvPr>
          <p:cNvSpPr>
            <a:spLocks noGrp="1"/>
          </p:cNvSpPr>
          <p:nvPr>
            <p:ph type="sldNum" sz="quarter" idx="4"/>
          </p:nvPr>
        </p:nvSpPr>
        <p:spPr/>
        <p:txBody>
          <a:bodyPr/>
          <a:lstStyle/>
          <a:p>
            <a:fld id="{E30AF5A0-43BB-4336-8627-9123B9144D80}" type="slidenum">
              <a:rPr lang="en-US" smtClean="0"/>
              <a:t>9</a:t>
            </a:fld>
            <a:endParaRPr lang="en-US"/>
          </a:p>
        </p:txBody>
      </p:sp>
      <p:sp>
        <p:nvSpPr>
          <p:cNvPr id="3" name="Title 2">
            <a:extLst>
              <a:ext uri="{FF2B5EF4-FFF2-40B4-BE49-F238E27FC236}">
                <a16:creationId xmlns:a16="http://schemas.microsoft.com/office/drawing/2014/main" id="{B389944F-1516-2FEE-0026-314838C6E3C8}"/>
              </a:ext>
            </a:extLst>
          </p:cNvPr>
          <p:cNvSpPr>
            <a:spLocks noGrp="1"/>
          </p:cNvSpPr>
          <p:nvPr>
            <p:ph type="title"/>
          </p:nvPr>
        </p:nvSpPr>
        <p:spPr/>
        <p:txBody>
          <a:bodyPr vert="horz" lIns="91440" tIns="45720" rIns="91440" bIns="45720" rtlCol="0" anchor="ctr">
            <a:noAutofit/>
          </a:bodyPr>
          <a:lstStyle/>
          <a:p>
            <a:r>
              <a:rPr lang="en-US" dirty="0">
                <a:solidFill>
                  <a:srgbClr val="000000"/>
                </a:solidFill>
                <a:latin typeface="Calibri Light"/>
                <a:ea typeface="Calibri Light"/>
                <a:cs typeface="Calibri Light"/>
              </a:rPr>
              <a:t>Overview of the Lead Hazard Evaluation Courses</a:t>
            </a:r>
            <a:endParaRPr lang="en-US" dirty="0">
              <a:ea typeface="Calibri Light"/>
              <a:cs typeface="Calibri Light"/>
            </a:endParaRPr>
          </a:p>
        </p:txBody>
      </p:sp>
      <p:sp>
        <p:nvSpPr>
          <p:cNvPr id="4" name="Content Placeholder 3">
            <a:extLst>
              <a:ext uri="{FF2B5EF4-FFF2-40B4-BE49-F238E27FC236}">
                <a16:creationId xmlns:a16="http://schemas.microsoft.com/office/drawing/2014/main" id="{BA2D9FF5-CA70-93A6-B6E0-2790D65753C2}"/>
              </a:ext>
            </a:extLst>
          </p:cNvPr>
          <p:cNvSpPr>
            <a:spLocks noGrp="1"/>
          </p:cNvSpPr>
          <p:nvPr>
            <p:ph idx="1"/>
          </p:nvPr>
        </p:nvSpPr>
        <p:spPr/>
        <p:txBody>
          <a:bodyPr vert="horz" lIns="91440" tIns="45720" rIns="91440" bIns="45720" rtlCol="0" anchor="t">
            <a:normAutofit/>
          </a:bodyPr>
          <a:lstStyle/>
          <a:p>
            <a:r>
              <a:rPr lang="en-US" sz="3600" dirty="0">
                <a:ea typeface="Calibri"/>
                <a:cs typeface="Calibri"/>
              </a:rPr>
              <a:t>Lead Dust Sampling Technician</a:t>
            </a:r>
          </a:p>
          <a:p>
            <a:r>
              <a:rPr lang="en-US" sz="3600" dirty="0">
                <a:ea typeface="Calibri"/>
                <a:cs typeface="Calibri"/>
              </a:rPr>
              <a:t>Lead-Based Paint Inspector</a:t>
            </a:r>
          </a:p>
          <a:p>
            <a:r>
              <a:rPr lang="en-US" sz="3600" dirty="0">
                <a:ea typeface="Calibri"/>
                <a:cs typeface="Calibri"/>
              </a:rPr>
              <a:t>Risk Assessor</a:t>
            </a:r>
          </a:p>
          <a:p>
            <a:pPr lvl="1"/>
            <a:r>
              <a:rPr lang="en-US" sz="3200" dirty="0">
                <a:ea typeface="Calibri"/>
                <a:cs typeface="Calibri"/>
              </a:rPr>
              <a:t>All three disciplines can conduct dust-lead testing after an RRP project </a:t>
            </a:r>
          </a:p>
          <a:p>
            <a:endParaRPr lang="en-US" sz="3600" dirty="0">
              <a:ea typeface="Calibri"/>
              <a:cs typeface="Calibri"/>
            </a:endParaRPr>
          </a:p>
        </p:txBody>
      </p:sp>
    </p:spTree>
    <p:extLst>
      <p:ext uri="{BB962C8B-B14F-4D97-AF65-F5344CB8AC3E}">
        <p14:creationId xmlns:p14="http://schemas.microsoft.com/office/powerpoint/2010/main" val="1837879055"/>
      </p:ext>
    </p:extLst>
  </p:cSld>
  <p:clrMapOvr>
    <a:masterClrMapping/>
  </p:clrMapOvr>
</p:sld>
</file>

<file path=ppt/theme/theme1.xml><?xml version="1.0" encoding="utf-8"?>
<a:theme xmlns:a="http://schemas.openxmlformats.org/drawingml/2006/main" name="LEAD template powerpoint slides">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mplate powerpoint slides.potx" id="{7B51EAFE-F043-4BCE-B9F3-DF813D1DA370}" vid="{7AA828DC-040A-47E2-886E-D72E9C27AF53}"/>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6E555EE6AEA6F4E90DC1EE56A20DF84" ma:contentTypeVersion="19" ma:contentTypeDescription="Create a new document." ma:contentTypeScope="" ma:versionID="8b3903ca8cc2ab29536b7201b9d6b0fe">
  <xsd:schema xmlns:xsd="http://www.w3.org/2001/XMLSchema" xmlns:xs="http://www.w3.org/2001/XMLSchema" xmlns:p="http://schemas.microsoft.com/office/2006/metadata/properties" xmlns:ns1="http://schemas.microsoft.com/sharepoint/v3" xmlns:ns2="4ffa91fb-a0ff-4ac5-b2db-65c790d184a4" xmlns:ns3="http://schemas.microsoft.com/sharepoint.v3" xmlns:ns4="http://schemas.microsoft.com/sharepoint/v3/fields" xmlns:ns5="9d61d8fb-a99e-4f97-bee3-1c0c42237d32" xmlns:ns6="8208de43-a64f-47b6-af23-f340daf30859" targetNamespace="http://schemas.microsoft.com/office/2006/metadata/properties" ma:root="true" ma:fieldsID="bcd02ee0d1e50fa71a95c671743513a5" ns1:_="" ns2:_="" ns3:_="" ns4:_="" ns5:_="" ns6:_="">
    <xsd:import namespace="http://schemas.microsoft.com/sharepoint/v3"/>
    <xsd:import namespace="4ffa91fb-a0ff-4ac5-b2db-65c790d184a4"/>
    <xsd:import namespace="http://schemas.microsoft.com/sharepoint.v3"/>
    <xsd:import namespace="http://schemas.microsoft.com/sharepoint/v3/fields"/>
    <xsd:import namespace="9d61d8fb-a99e-4f97-bee3-1c0c42237d32"/>
    <xsd:import namespace="8208de43-a64f-47b6-af23-f340daf30859"/>
    <xsd:element name="properties">
      <xsd:complexType>
        <xsd:sequence>
          <xsd:element name="documentManagement">
            <xsd:complexType>
              <xsd:all>
                <xsd:element ref="ns2:Document_x0020_Creation_x0020_Date" minOccurs="0"/>
                <xsd:element ref="ns2:Creator" minOccurs="0"/>
                <xsd:element ref="ns2:EPA_x0020_Office" minOccurs="0"/>
                <xsd:element ref="ns2:Record" minOccurs="0"/>
                <xsd:element ref="ns3:CategoryDescription" minOccurs="0"/>
                <xsd:element ref="ns2:Identifier" minOccurs="0"/>
                <xsd:element ref="ns2:EPA_x0020_Contributor" minOccurs="0"/>
                <xsd:element ref="ns2:External_x0020_Contributor" minOccurs="0"/>
                <xsd:element ref="ns4:_Coverage" minOccurs="0"/>
                <xsd:element ref="ns2:EPA_x0020_Related_x0020_Documents" minOccurs="0"/>
                <xsd:element ref="ns4:_Source" minOccurs="0"/>
                <xsd:element ref="ns2:Rights" minOccurs="0"/>
                <xsd:element ref="ns1:Language" minOccurs="0"/>
                <xsd:element ref="ns2:j747ac98061d40f0aa7bd47e1db5675d" minOccurs="0"/>
                <xsd:element ref="ns2:TaxKeywordTaxHTField" minOccurs="0"/>
                <xsd:element ref="ns2:TaxCatchAllLabel" minOccurs="0"/>
                <xsd:element ref="ns2:TaxCatchAll" minOccurs="0"/>
                <xsd:element ref="ns5:MediaServiceMetadata" minOccurs="0"/>
                <xsd:element ref="ns5:MediaServiceFastMetadata" minOccurs="0"/>
                <xsd:element ref="ns6:SharedWithUsers" minOccurs="0"/>
                <xsd:element ref="ns6:SharedWithDetails" minOccurs="0"/>
                <xsd:element ref="ns5:MediaServiceDateTaken" minOccurs="0"/>
                <xsd:element ref="ns5:MediaServiceAutoTags" minOccurs="0"/>
                <xsd:element ref="ns5:MediaServiceGenerationTime" minOccurs="0"/>
                <xsd:element ref="ns5:MediaServiceEventHashCode" minOccurs="0"/>
                <xsd:element ref="ns5:MediaServiceOCR" minOccurs="0"/>
                <xsd:element ref="ns5:MediaLengthInSeconds" minOccurs="0"/>
                <xsd:element ref="ns5:MediaServiceLocation" minOccurs="0"/>
                <xsd:element ref="ns1:_ip_UnifiedCompliancePolicyProperties" minOccurs="0"/>
                <xsd:element ref="ns1:_ip_UnifiedCompliancePolicyUIAction" minOccurs="0"/>
                <xsd:element ref="ns5:lcf76f155ced4ddcb4097134ff3c332f" minOccurs="0"/>
                <xsd:element ref="ns5:MediaServiceObjectDetectorVersions" minOccurs="0"/>
                <xsd:element ref="ns5: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Language" ma:index="17" nillable="true" ma:displayName="Language" ma:default="English" ma:description="Select the document language from the drop down." ma:format="Dropdown" ma:internalName="Language" ma:readOnly="false">
      <xsd:simpleType>
        <xsd:restriction base="dms:Choice">
          <xsd:enumeration value="Arabic (Saudi Arabia)"/>
          <xsd:enumeration value="Bulgarian (Bulgaria)"/>
          <xsd:enumeration value="Chinese (Hong Kong S.A.R.)"/>
          <xsd:enumeration value="Chinese (People's Republic of China)"/>
          <xsd:enumeration value="Chinese (Taiwan)"/>
          <xsd:enumeration value="Croatian (Croatia)"/>
          <xsd:enumeration value="Czech (Czech Republic)"/>
          <xsd:enumeration value="Danish (Denmark)"/>
          <xsd:enumeration value="Dutch (Netherlands)"/>
          <xsd:enumeration value="English"/>
          <xsd:enumeration value="Estonian (Estonia)"/>
          <xsd:enumeration value="Finnish (Finland)"/>
          <xsd:enumeration value="French (France)"/>
          <xsd:enumeration value="German (Germany)"/>
          <xsd:enumeration value="Greek (Greece)"/>
          <xsd:enumeration value="Hebrew (Israel)"/>
          <xsd:enumeration value="Hindi (India)"/>
          <xsd:enumeration value="Hungarian (Hungary)"/>
          <xsd:enumeration value="Indonesian (Indonesia)"/>
          <xsd:enumeration value="Italian (Italy)"/>
          <xsd:enumeration value="Japanese (Japan)"/>
          <xsd:enumeration value="Korean (Korea)"/>
          <xsd:enumeration value="Latvian (Latvia)"/>
          <xsd:enumeration value="Lithuanian (Lithuania)"/>
          <xsd:enumeration value="Malay (Malaysia)"/>
          <xsd:enumeration value="Norwegian (Bokmal) (Norway)"/>
          <xsd:enumeration value="Polish (Poland)"/>
          <xsd:enumeration value="Portuguese (Brazil)"/>
          <xsd:enumeration value="Portuguese (Portugal)"/>
          <xsd:enumeration value="Romanian (Romania)"/>
          <xsd:enumeration value="Russian (Russia)"/>
          <xsd:enumeration value="Serbian (Latin) (Serbia)"/>
          <xsd:enumeration value="Slovak (Slovakia)"/>
          <xsd:enumeration value="Slovenian (Slovenia)"/>
          <xsd:enumeration value="Spanish (Spain)"/>
          <xsd:enumeration value="Swedish (Sweden)"/>
          <xsd:enumeration value="Thai (Thailand)"/>
          <xsd:enumeration value="Turkish (Turkey)"/>
          <xsd:enumeration value="Ukrainian (Ukraine)"/>
          <xsd:enumeration value="Urdu (Islamic Republic of Pakistan)"/>
          <xsd:enumeration value="Vietnamese (Vietnam)"/>
        </xsd:restriction>
      </xsd:simpleType>
    </xsd:element>
    <xsd:element name="_ip_UnifiedCompliancePolicyProperties" ma:index="39" nillable="true" ma:displayName="Unified Compliance Policy Properties" ma:hidden="true" ma:internalName="_ip_UnifiedCompliancePolicyProperties">
      <xsd:simpleType>
        <xsd:restriction base="dms:Note"/>
      </xsd:simpleType>
    </xsd:element>
    <xsd:element name="_ip_UnifiedCompliancePolicyUIAction" ma:index="40"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ffa91fb-a0ff-4ac5-b2db-65c790d184a4" elementFormDefault="qualified">
    <xsd:import namespace="http://schemas.microsoft.com/office/2006/documentManagement/types"/>
    <xsd:import namespace="http://schemas.microsoft.com/office/infopath/2007/PartnerControls"/>
    <xsd:element name="Document_x0020_Creation_x0020_Date" ma:index="2" nillable="true" ma:displayName="Document Date" ma:default="[today]" ma:description="Enter the date this document was last modified. The upload date has been entered by default." ma:format="DateOnly" ma:internalName="Document_x0020_Creation_x0020_Date" ma:readOnly="false">
      <xsd:simpleType>
        <xsd:restriction base="dms:DateTime"/>
      </xsd:simpleType>
    </xsd:element>
    <xsd:element name="Creator" ma:index="3" nillable="true" ma:displayName="Creator" ma:description="Enter the person primarily responsible for the document. The name of the person uploading the document has been entered by default." ma:list="UserInfo" ma:SharePointGroup="0" ma:internalName="Creato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PA_x0020_Office" ma:index="4" nillable="true" ma:displayName="EPA Office" ma:description="Enter the EPA organization primarily responsible for the document. The office of the person uploading the document has been entered by default." ma:internalName="EPA_x0020_Office" ma:readOnly="false">
      <xsd:simpleType>
        <xsd:restriction base="dms:Text">
          <xsd:maxLength value="255"/>
        </xsd:restriction>
      </xsd:simpleType>
    </xsd:element>
    <xsd:element name="Record" ma:index="5" nillable="true" ma:displayName="Record" ma:default="Shared" ma:description="For documents that provide evidence of EPA decisions and actions, select &quot;Shared&quot; (open access) or &quot;Private&quot; (restricted access)." ma:format="Dropdown" ma:internalName="Record">
      <xsd:simpleType>
        <xsd:restriction base="dms:Choice">
          <xsd:enumeration value="None"/>
          <xsd:enumeration value="Shared"/>
          <xsd:enumeration value="Private"/>
        </xsd:restriction>
      </xsd:simpleType>
    </xsd:element>
    <xsd:element name="Identifier" ma:index="9" nillable="true" ma:displayName="Identifier" ma:description="Enter all EPA identification numbers applicable to this document, one on each line." ma:internalName="Identifier" ma:readOnly="false">
      <xsd:simpleType>
        <xsd:restriction base="dms:Note">
          <xsd:maxLength value="255"/>
        </xsd:restriction>
      </xsd:simpleType>
    </xsd:element>
    <xsd:element name="EPA_x0020_Contributor" ma:index="11" nillable="true" ma:displayName="EPA Contributor" ma:description="Enter an EPA person who contributed to the creation of the document but is not the primary author." ma:list="UserInfo" ma:SharePointGroup="0" ma:internalName="EPA_x0020_Contributo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Contributor" ma:index="12" nillable="true" ma:displayName="External Contributor" ma:description="Enter a non-EPA person who contributed to the creation of the document but is not the primary author." ma:internalName="External_x0020_Contributor" ma:readOnly="false">
      <xsd:simpleType>
        <xsd:restriction base="dms:Note">
          <xsd:maxLength value="255"/>
        </xsd:restriction>
      </xsd:simpleType>
    </xsd:element>
    <xsd:element name="EPA_x0020_Related_x0020_Documents" ma:index="14" nillable="true" ma:displayName="Other Related Documents" ma:description="Enter any related document." ma:internalName="EPA_x0020_Related_x0020_Documents" ma:readOnly="false">
      <xsd:simpleType>
        <xsd:restriction base="dms:Note">
          <xsd:maxLength value="255"/>
        </xsd:restriction>
      </xsd:simpleType>
    </xsd:element>
    <xsd:element name="Rights" ma:index="16" nillable="true" ma:displayName="Rights" ma:description="Enter information about intellectual property rights held over the document (e.g. copyright, patent, trademark)." ma:internalName="Rights" ma:readOnly="false">
      <xsd:simpleType>
        <xsd:restriction base="dms:Note">
          <xsd:maxLength value="255"/>
        </xsd:restriction>
      </xsd:simpleType>
    </xsd:element>
    <xsd:element name="j747ac98061d40f0aa7bd47e1db5675d" ma:index="19" nillable="true" ma:taxonomy="true" ma:internalName="j747ac98061d40f0aa7bd47e1db5675d" ma:taxonomyFieldName="Document_x0020_Type" ma:displayName="Document Type" ma:readOnly="false" ma:default="" ma:fieldId="{3747ac98-061d-40f0-aa7b-d47e1db5675d}" ma:sspId="29f62856-1543-49d4-a736-4569d363f533" ma:termSetId="e06cd6a9-a175-4da0-81cb-8dba7aa394ab" ma:anchorId="00000000-0000-0000-0000-000000000000" ma:open="false" ma:isKeyword="false">
      <xsd:complexType>
        <xsd:sequence>
          <xsd:element ref="pc:Terms" minOccurs="0" maxOccurs="1"/>
        </xsd:sequence>
      </xsd:complexType>
    </xsd:element>
    <xsd:element name="TaxKeywordTaxHTField" ma:index="21" nillable="true" ma:taxonomy="true" ma:internalName="TaxKeywordTaxHTField" ma:taxonomyFieldName="TaxKeyword" ma:displayName="Enterprise Keywords" ma:readOnly="false" ma:fieldId="{23f27201-bee3-471e-b2e7-b64fd8b7ca38}" ma:taxonomyMulti="true" ma:sspId="29f62856-1543-49d4-a736-4569d363f533" ma:termSetId="00000000-0000-0000-0000-000000000000" ma:anchorId="00000000-0000-0000-0000-000000000000" ma:open="true" ma:isKeyword="true">
      <xsd:complexType>
        <xsd:sequence>
          <xsd:element ref="pc:Terms" minOccurs="0" maxOccurs="1"/>
        </xsd:sequence>
      </xsd:complexType>
    </xsd:element>
    <xsd:element name="TaxCatchAllLabel" ma:index="23" nillable="true" ma:displayName="Taxonomy Catch All Column1" ma:hidden="true" ma:list="{3eea9a90-c9c7-4cb4-b15a-d2a3718b7468}" ma:internalName="TaxCatchAllLabel" ma:readOnly="true" ma:showField="CatchAllDataLabel" ma:web="8208de43-a64f-47b6-af23-f340daf30859">
      <xsd:complexType>
        <xsd:complexContent>
          <xsd:extension base="dms:MultiChoiceLookup">
            <xsd:sequence>
              <xsd:element name="Value" type="dms:Lookup" maxOccurs="unbounded" minOccurs="0" nillable="true"/>
            </xsd:sequence>
          </xsd:extension>
        </xsd:complexContent>
      </xsd:complexType>
    </xsd:element>
    <xsd:element name="TaxCatchAll" ma:index="24" nillable="true" ma:displayName="Taxonomy Catch All Column" ma:hidden="true" ma:list="{3eea9a90-c9c7-4cb4-b15a-d2a3718b7468}" ma:internalName="TaxCatchAll" ma:showField="CatchAllData" ma:web="8208de43-a64f-47b6-af23-f340daf30859">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CategoryDescription" ma:index="6" nillable="true" ma:displayName="Description" ma:description="Enter a brief description." ma:internalName="CategoryDescription" ma:readOnly="fals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_Coverage" ma:index="13" nillable="true" ma:displayName="Coverage" ma:description="Enter the geographic location, jurisdiction, or time period for which the document is relevant." ma:internalName="_Coverage" ma:readOnly="false">
      <xsd:simpleType>
        <xsd:restriction base="dms:Text">
          <xsd:maxLength value="255"/>
        </xsd:restriction>
      </xsd:simpleType>
    </xsd:element>
    <xsd:element name="_Source" ma:index="15" nillable="true" ma:displayName="Source" ma:description="Enter a source from which the document is derived." ma:internalName="_Source" ma:readOnly="fals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d61d8fb-a99e-4f97-bee3-1c0c42237d32" elementFormDefault="qualified">
    <xsd:import namespace="http://schemas.microsoft.com/office/2006/documentManagement/types"/>
    <xsd:import namespace="http://schemas.microsoft.com/office/infopath/2007/PartnerControls"/>
    <xsd:element name="MediaServiceMetadata" ma:index="28" nillable="true" ma:displayName="MediaServiceMetadata" ma:hidden="true" ma:internalName="MediaServiceMetadata" ma:readOnly="true">
      <xsd:simpleType>
        <xsd:restriction base="dms:Note"/>
      </xsd:simpleType>
    </xsd:element>
    <xsd:element name="MediaServiceFastMetadata" ma:index="29" nillable="true" ma:displayName="MediaServiceFastMetadata" ma:hidden="true" ma:internalName="MediaServiceFastMetadata" ma:readOnly="true">
      <xsd:simpleType>
        <xsd:restriction base="dms:Note"/>
      </xsd:simpleType>
    </xsd:element>
    <xsd:element name="MediaServiceDateTaken" ma:index="32" nillable="true" ma:displayName="MediaServiceDateTaken" ma:hidden="true" ma:internalName="MediaServiceDateTaken" ma:readOnly="true">
      <xsd:simpleType>
        <xsd:restriction base="dms:Text"/>
      </xsd:simpleType>
    </xsd:element>
    <xsd:element name="MediaServiceAutoTags" ma:index="33" nillable="true" ma:displayName="Tags" ma:internalName="MediaServiceAutoTags" ma:readOnly="true">
      <xsd:simpleType>
        <xsd:restriction base="dms:Text"/>
      </xsd:simpleType>
    </xsd:element>
    <xsd:element name="MediaServiceGenerationTime" ma:index="34" nillable="true" ma:displayName="MediaServiceGenerationTime" ma:hidden="true" ma:internalName="MediaServiceGenerationTime" ma:readOnly="true">
      <xsd:simpleType>
        <xsd:restriction base="dms:Text"/>
      </xsd:simpleType>
    </xsd:element>
    <xsd:element name="MediaServiceEventHashCode" ma:index="35" nillable="true" ma:displayName="MediaServiceEventHashCode" ma:hidden="true" ma:internalName="MediaServiceEventHashCode" ma:readOnly="true">
      <xsd:simpleType>
        <xsd:restriction base="dms:Text"/>
      </xsd:simpleType>
    </xsd:element>
    <xsd:element name="MediaServiceOCR" ma:index="36" nillable="true" ma:displayName="Extracted Text" ma:internalName="MediaServiceOCR" ma:readOnly="true">
      <xsd:simpleType>
        <xsd:restriction base="dms:Note">
          <xsd:maxLength value="255"/>
        </xsd:restriction>
      </xsd:simpleType>
    </xsd:element>
    <xsd:element name="MediaLengthInSeconds" ma:index="37" nillable="true" ma:displayName="Length (seconds)" ma:internalName="MediaLengthInSeconds" ma:readOnly="true">
      <xsd:simpleType>
        <xsd:restriction base="dms:Unknown"/>
      </xsd:simpleType>
    </xsd:element>
    <xsd:element name="MediaServiceLocation" ma:index="38" nillable="true" ma:displayName="Location" ma:internalName="MediaServiceLocation" ma:readOnly="true">
      <xsd:simpleType>
        <xsd:restriction base="dms:Text"/>
      </xsd:simpleType>
    </xsd:element>
    <xsd:element name="lcf76f155ced4ddcb4097134ff3c332f" ma:index="42" nillable="true" ma:taxonomy="true" ma:internalName="lcf76f155ced4ddcb4097134ff3c332f" ma:taxonomyFieldName="MediaServiceImageTags" ma:displayName="Image Tags" ma:readOnly="false" ma:fieldId="{5cf76f15-5ced-4ddc-b409-7134ff3c332f}" ma:taxonomyMulti="true" ma:sspId="29f62856-1543-49d4-a736-4569d363f533"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43"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44"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208de43-a64f-47b6-af23-f340daf30859" elementFormDefault="qualified">
    <xsd:import namespace="http://schemas.microsoft.com/office/2006/documentManagement/types"/>
    <xsd:import namespace="http://schemas.microsoft.com/office/infopath/2007/PartnerControls"/>
    <xsd:element name="SharedWithUsers" ma:index="3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3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5"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haredContentType xmlns="Microsoft.SharePoint.Taxonomy.ContentTypeSync" SourceId="29f62856-1543-49d4-a736-4569d363f533" ContentTypeId="0x0101" PreviousValue="false"/>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Coverage xmlns="http://schemas.microsoft.com/sharepoint/v3/fields" xsi:nil="true"/>
    <Record xmlns="4ffa91fb-a0ff-4ac5-b2db-65c790d184a4">Shared</Record>
    <EPA_x0020_Office xmlns="4ffa91fb-a0ff-4ac5-b2db-65c790d184a4" xsi:nil="true"/>
    <Document_x0020_Creation_x0020_Date xmlns="4ffa91fb-a0ff-4ac5-b2db-65c790d184a4">2025-09-11T07:38:16+00:00</Document_x0020_Creation_x0020_Date>
    <EPA_x0020_Related_x0020_Documents xmlns="4ffa91fb-a0ff-4ac5-b2db-65c790d184a4" xsi:nil="true"/>
    <_Source xmlns="http://schemas.microsoft.com/sharepoint/v3/fields" xsi:nil="true"/>
    <CategoryDescription xmlns="http://schemas.microsoft.com/sharepoint.v3" xsi:nil="true"/>
    <EPA_x0020_Contributor xmlns="4ffa91fb-a0ff-4ac5-b2db-65c790d184a4">
      <UserInfo>
        <DisplayName/>
        <AccountId xsi:nil="true"/>
        <AccountType/>
      </UserInfo>
    </EPA_x0020_Contributor>
    <TaxKeywordTaxHTField xmlns="4ffa91fb-a0ff-4ac5-b2db-65c790d184a4">
      <Terms xmlns="http://schemas.microsoft.com/office/infopath/2007/PartnerControls"/>
    </TaxKeywordTaxHTField>
    <Rights xmlns="4ffa91fb-a0ff-4ac5-b2db-65c790d184a4" xsi:nil="true"/>
    <External_x0020_Contributor xmlns="4ffa91fb-a0ff-4ac5-b2db-65c790d184a4" xsi:nil="true"/>
    <Identifier xmlns="4ffa91fb-a0ff-4ac5-b2db-65c790d184a4" xsi:nil="true"/>
    <_ip_UnifiedCompliancePolicyUIAction xmlns="http://schemas.microsoft.com/sharepoint/v3" xsi:nil="true"/>
    <Creator xmlns="4ffa91fb-a0ff-4ac5-b2db-65c790d184a4">
      <UserInfo>
        <DisplayName/>
        <AccountId xsi:nil="true"/>
        <AccountType/>
      </UserInfo>
    </Creator>
    <_ip_UnifiedCompliancePolicyProperties xmlns="http://schemas.microsoft.com/sharepoint/v3" xsi:nil="true"/>
    <Language xmlns="http://schemas.microsoft.com/sharepoint/v3">English</Language>
    <j747ac98061d40f0aa7bd47e1db5675d xmlns="4ffa91fb-a0ff-4ac5-b2db-65c790d184a4">
      <Terms xmlns="http://schemas.microsoft.com/office/infopath/2007/PartnerControls"/>
    </j747ac98061d40f0aa7bd47e1db5675d>
    <lcf76f155ced4ddcb4097134ff3c332f xmlns="9d61d8fb-a99e-4f97-bee3-1c0c42237d32">
      <Terms xmlns="http://schemas.microsoft.com/office/infopath/2007/PartnerControls"/>
    </lcf76f155ced4ddcb4097134ff3c332f>
    <TaxCatchAll xmlns="4ffa91fb-a0ff-4ac5-b2db-65c790d184a4" xsi:nil="true"/>
  </documentManagement>
</p:properties>
</file>

<file path=customXml/itemProps1.xml><?xml version="1.0" encoding="utf-8"?>
<ds:datastoreItem xmlns:ds="http://schemas.openxmlformats.org/officeDocument/2006/customXml" ds:itemID="{FE6C5CF0-3700-419C-A50D-98DA982CF1D0}"/>
</file>

<file path=customXml/itemProps2.xml><?xml version="1.0" encoding="utf-8"?>
<ds:datastoreItem xmlns:ds="http://schemas.openxmlformats.org/officeDocument/2006/customXml" ds:itemID="{B4FFD5E7-F71A-4227-BF88-DF20AB9EFB3C}"/>
</file>

<file path=customXml/itemProps3.xml><?xml version="1.0" encoding="utf-8"?>
<ds:datastoreItem xmlns:ds="http://schemas.openxmlformats.org/officeDocument/2006/customXml" ds:itemID="{F971EE31-A575-4D46-9CF5-5B8A0C1070C3}"/>
</file>

<file path=customXml/itemProps4.xml><?xml version="1.0" encoding="utf-8"?>
<ds:datastoreItem xmlns:ds="http://schemas.openxmlformats.org/officeDocument/2006/customXml" ds:itemID="{11844955-025F-4D56-976C-77E6B7F84AA8}"/>
</file>

<file path=docProps/app.xml><?xml version="1.0" encoding="utf-8"?>
<Properties xmlns="http://schemas.openxmlformats.org/officeDocument/2006/extended-properties" xmlns:vt="http://schemas.openxmlformats.org/officeDocument/2006/docPropsVTypes">
  <Template>LEAD template powerpoint slides</Template>
  <TotalTime>0</TotalTime>
  <Words>2751</Words>
  <Application>Microsoft Office PowerPoint</Application>
  <PresentationFormat>Widescreen</PresentationFormat>
  <Paragraphs>227</Paragraphs>
  <Slides>19</Slides>
  <Notes>19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19</vt:i4>
      </vt:variant>
    </vt:vector>
  </HeadingPairs>
  <TitlesOfParts>
    <vt:vector size="24" baseType="lpstr">
      <vt:lpstr>Arial</vt:lpstr>
      <vt:lpstr>Calibri</vt:lpstr>
      <vt:lpstr>Calibri Light</vt:lpstr>
      <vt:lpstr>Garamond</vt:lpstr>
      <vt:lpstr>LEAD template powerpoint slides</vt:lpstr>
      <vt:lpstr>Chapter 1: Introduction</vt:lpstr>
      <vt:lpstr>Course Objectives</vt:lpstr>
      <vt:lpstr> Introduce Yourself</vt:lpstr>
      <vt:lpstr>Overview of Student Materials</vt:lpstr>
      <vt:lpstr>Health Risks of Lead</vt:lpstr>
      <vt:lpstr>Health Risks of Lead Continued</vt:lpstr>
      <vt:lpstr>Why Are Dust and Debris a Problem?</vt:lpstr>
      <vt:lpstr>Regulations Addressing Lead Hazards in Housing </vt:lpstr>
      <vt:lpstr>Overview of the Lead Hazard Evaluation Courses</vt:lpstr>
      <vt:lpstr>Lead Dust Sampling Technician</vt:lpstr>
      <vt:lpstr>A Lead Dust Sampling Technician Can...</vt:lpstr>
      <vt:lpstr>A Lead Dust Sampling Technician Is Not Allowed To...</vt:lpstr>
      <vt:lpstr>EPA’s RRP Rule </vt:lpstr>
      <vt:lpstr>EPA’s RRP Rule: Cleaning Verification</vt:lpstr>
      <vt:lpstr>EPA’s RRP Rule: LDST Certification</vt:lpstr>
      <vt:lpstr>EPA’s RRP Rule: Dust-Lead Testing</vt:lpstr>
      <vt:lpstr>HUD’s Lead Safe Housing Rule (LSHR)</vt:lpstr>
      <vt:lpstr>HUD’s LSHR</vt:lpstr>
      <vt:lpstr>HUD’s LSHR Continued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2026-03-05T22:14:46Z</dcterms:created>
  <dcterms:modified xsi:type="dcterms:W3CDTF">2026-03-05T22:14:57Z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axKeyword">
    <vt:lpwstr/>
  </property>
  <property fmtid="{D5CDD505-2E9C-101B-9397-08002B2CF9AE}" pid="3" name="Document_x0020_Type">
    <vt:lpwstr/>
  </property>
  <property fmtid="{D5CDD505-2E9C-101B-9397-08002B2CF9AE}" pid="4" name="MediaServiceImageTags">
    <vt:lpwstr/>
  </property>
  <property fmtid="{D5CDD505-2E9C-101B-9397-08002B2CF9AE}" pid="5" name="ContentTypeId">
    <vt:lpwstr>0x01010046E555EE6AEA6F4E90DC1EE56A20DF84</vt:lpwstr>
  </property>
  <property fmtid="{D5CDD505-2E9C-101B-9397-08002B2CF9AE}" pid="6" name="EPA Subject">
    <vt:lpwstr/>
  </property>
  <property fmtid="{D5CDD505-2E9C-101B-9397-08002B2CF9AE}" pid="7" name="EPA_x0020_Subject">
    <vt:lpwstr/>
  </property>
  <property fmtid="{D5CDD505-2E9C-101B-9397-08002B2CF9AE}" pid="8" name="Document Type">
    <vt:lpwstr/>
  </property>
  <property fmtid="{D5CDD505-2E9C-101B-9397-08002B2CF9AE}" pid="9" name="e3f09c3df709400db2417a7161762d62">
    <vt:lpwstr/>
  </property>
</Properties>
</file>