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9" r:id="rId1"/>
  </p:sldMasterIdLst>
  <p:notesMasterIdLst>
    <p:notesMasterId r:id="rId9"/>
  </p:notesMasterIdLst>
  <p:sldIdLst>
    <p:sldId id="300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89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943" autoAdjust="0"/>
  </p:normalViewPr>
  <p:slideViewPr>
    <p:cSldViewPr snapToGrid="0">
      <p:cViewPr varScale="1">
        <p:scale>
          <a:sx n="74" d="100"/>
          <a:sy n="74" d="100"/>
        </p:scale>
        <p:origin x="18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1C3FC-F828-45AE-A0CD-7C01CBB12EF2}" type="datetimeFigureOut">
              <a:rPr lang="en-US" smtClean="0"/>
              <a:t>3/12/2026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7DF45-3E15-461C-B5A1-630C28018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923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42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the chapter, students will be able to:</a:t>
            </a:r>
          </a:p>
          <a:p>
            <a:pPr marL="341313" lvl="1" indent="-227013">
              <a:buFontTx/>
              <a:buChar char="•"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 the key contents of a complete post-work dust-lead testing report </a:t>
            </a:r>
          </a:p>
          <a:p>
            <a:pPr marL="341313" lvl="1" indent="-227013">
              <a:buFontTx/>
              <a:buChar char="•"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Describe ways to make the report easy to read</a:t>
            </a:r>
          </a:p>
          <a:p>
            <a:pPr marL="341313" lvl="1" indent="-227013">
              <a:buFontTx/>
              <a:buChar char="•"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Respond appropriately to questions that clients may ask upon receiving their report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7DF45-3E15-461C-B5A1-630C280183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7771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are the six elements of the post-work dust-lead testing report.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Blank forms that can be used for the Cover Page, Summary of Sampling Results, and Visual Inspection Results are provided in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Attachment 5-B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this manual.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copy of the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Lead-Safe Certified Guide to Renovate Right: Important Lead Hazard Information for Families, Child Care Providers and Schools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pamphlet is also included in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Appendix B.</a:t>
            </a:r>
            <a:endParaRPr lang="en-US" sz="12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7DF45-3E15-461C-B5A1-630C280183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995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HUD has more extensive visual inspections requirements, than does the EPA rule, HUD requires more information regarding the details of post-work dust-lead testing report.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7DF45-3E15-461C-B5A1-630C280183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092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Because HUD has more extensive visual inspections requirements, than the EPA rule, HUD requires more information regarding the details of a post-work dust-lead testing report.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7DF45-3E15-461C-B5A1-630C280183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259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Attachment 5-A: Sample Dust-Lead Testing Report.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7DF45-3E15-461C-B5A1-630C280183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17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3F4BD8-3B0C-F847-BE98-5BD98E0E5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58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74531-806C-954B-BA72-BACD7EF5F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07" y="1126387"/>
            <a:ext cx="5220748" cy="342037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55E4B-61F1-EF4C-9B2F-C6AC4D9A7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07" y="4634818"/>
            <a:ext cx="5220748" cy="1449577"/>
          </a:xfrm>
        </p:spPr>
        <p:txBody>
          <a:bodyPr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21856E-8894-0670-9E19-FA6708BC3C3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January 12, 2026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0DD6B-87AD-365F-FDD1-9850A88A8BD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Logo&#10;&#10;AI-generated content may be incorrect.">
            <a:extLst>
              <a:ext uri="{FF2B5EF4-FFF2-40B4-BE49-F238E27FC236}">
                <a16:creationId xmlns:a16="http://schemas.microsoft.com/office/drawing/2014/main" id="{06088B19-88D8-908D-17EB-F0BF5FD7EA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60"/>
            <a:ext cx="911665" cy="914400"/>
          </a:xfrm>
          <a:prstGeom prst="rect">
            <a:avLst/>
          </a:prstGeom>
        </p:spPr>
      </p:pic>
      <p:pic>
        <p:nvPicPr>
          <p:cNvPr id="7" name="Picture 11" descr="HUD 2.JPG">
            <a:extLst>
              <a:ext uri="{FF2B5EF4-FFF2-40B4-BE49-F238E27FC236}">
                <a16:creationId xmlns:a16="http://schemas.microsoft.com/office/drawing/2014/main" id="{BAF0A0E4-6723-D73F-52CF-02A0210E0E6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52" y="34504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9833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2901F2-6CE1-A041-84EC-333CC1DFC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54C48E7-A107-8F15-7F28-5FAD64094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259204-7483-294D-961C-819A95A40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90CE9E-9E35-834D-B166-84F84B3189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19F59-5E26-D149-A6B0-563EE1509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Logo&#10;&#10;AI-generated content may be incorrect.">
            <a:extLst>
              <a:ext uri="{FF2B5EF4-FFF2-40B4-BE49-F238E27FC236}">
                <a16:creationId xmlns:a16="http://schemas.microsoft.com/office/drawing/2014/main" id="{697AEFFB-29A0-172D-A3FC-B3DC1E6A50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8433" y="103306"/>
            <a:ext cx="911665" cy="914400"/>
          </a:xfrm>
          <a:prstGeom prst="rect">
            <a:avLst/>
          </a:prstGeom>
        </p:spPr>
      </p:pic>
      <p:pic>
        <p:nvPicPr>
          <p:cNvPr id="6" name="Picture 11" descr="HUD 2.JPG">
            <a:extLst>
              <a:ext uri="{FF2B5EF4-FFF2-40B4-BE49-F238E27FC236}">
                <a16:creationId xmlns:a16="http://schemas.microsoft.com/office/drawing/2014/main" id="{1F6C98C6-0404-9044-C471-972D55B9E49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1685" y="8255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3D3DCBB-292B-D66B-C234-0F7C225E1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January 12, 2026</a:t>
            </a:r>
          </a:p>
        </p:txBody>
      </p:sp>
    </p:spTree>
    <p:extLst>
      <p:ext uri="{BB962C8B-B14F-4D97-AF65-F5344CB8AC3E}">
        <p14:creationId xmlns:p14="http://schemas.microsoft.com/office/powerpoint/2010/main" val="310781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5C63F8A-8D36-A640-A4E6-82496FA47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E8EF520-9CAB-D842-4774-04378EBCA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01600-E6B4-984A-B2A7-329622914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D86539-2168-C047-AAE5-42B1BC666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25A47C-6047-3A4D-B702-B2FAA41ED2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9284529F-C422-3624-4BB5-4E7D432105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717" y="6464300"/>
            <a:ext cx="4914322" cy="2571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8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6A820A6-B377-6244-9FBF-4C325C95E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AD8E3EF-454C-ED7E-70D0-B9C5912CC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02A74D-ABC9-DA43-B9E5-273F903F2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B64E6-AD2A-2943-A9A1-E2D88AA3E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1723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71FD5A-6B7F-524B-9ED1-5A8C30B82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21360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E42182-9BCC-EA43-8F60-B2D72BC8A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1D92C2-FFA6-5F45-8B64-DE2D66449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4F4F4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40B3010-0967-F12F-3946-32D7B8EF2A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F4F4F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9721E437-57B0-48B7-878F-3540C8CBC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4002" y="6419715"/>
            <a:ext cx="4601123" cy="36036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62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2C2650-7135-7118-3761-3143ACA5A7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01C00D2-0A64-47C6-1607-01C347CD7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D5196D-3992-9D59-38F8-52954247D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0C933B78-1679-BA34-1651-D374C8C16CF0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787525"/>
            <a:ext cx="10515600" cy="3775075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1B443EFD-1481-590B-83AF-FF9A3ACF26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5639593"/>
            <a:ext cx="8596139" cy="24447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Table title and caption</a:t>
            </a:r>
          </a:p>
        </p:txBody>
      </p:sp>
      <p:pic>
        <p:nvPicPr>
          <p:cNvPr id="3" name="Picture 2" descr="Logo&#10;&#10;AI-generated content may be incorrect.">
            <a:extLst>
              <a:ext uri="{FF2B5EF4-FFF2-40B4-BE49-F238E27FC236}">
                <a16:creationId xmlns:a16="http://schemas.microsoft.com/office/drawing/2014/main" id="{7841B038-3723-545D-469E-C7B494E101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423" y="157281"/>
            <a:ext cx="911665" cy="914400"/>
          </a:xfrm>
          <a:prstGeom prst="rect">
            <a:avLst/>
          </a:prstGeom>
        </p:spPr>
      </p:pic>
      <p:pic>
        <p:nvPicPr>
          <p:cNvPr id="4" name="Picture 11" descr="HUD 2.JPG">
            <a:extLst>
              <a:ext uri="{FF2B5EF4-FFF2-40B4-BE49-F238E27FC236}">
                <a16:creationId xmlns:a16="http://schemas.microsoft.com/office/drawing/2014/main" id="{79670E02-7493-7EFF-94ED-47ADB48702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675" y="136525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72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631D77-1A94-8B40-AEEA-DBA79C39B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40DE02F-B82A-9B2A-38B2-942BD2C5A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6DF934-BE9E-674B-89BB-9F85225D2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19420-E610-9442-BD7A-322F6D60DB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DE696A-8D11-5A47-AC31-DFCA6D35F4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3081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1076B7-FF70-0E40-B5ED-6C26709AE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78B567-2CE0-B592-C697-A776B6247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52A70-6D81-9147-A6B2-0133A152E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F13A5-8058-CF4D-98C7-9A9A5F36C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25D36-FF3E-7449-A928-4F9C0EB236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D1356-A70C-BE47-82F0-A52F31D298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4ED689-3D40-284F-BC42-54A139A2D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9470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826202-0F66-4C4E-B1C8-8D1EF920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5F5966-7AE1-BC57-75D5-7B4E512F5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7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826202-0F66-4C4E-B1C8-8D1EF9201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3603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5F5966-7AE1-BC57-75D5-7B4E512F5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B725E6C-455E-08EB-1D7B-19EFCD237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4795F8A2-DE66-9AAC-D0A2-EA8700F6D3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717" y="6464300"/>
            <a:ext cx="4914322" cy="2571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400"/>
              <a:t>January 12, 2026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95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164E484-5D7F-0143-8D15-DB44A7DE06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3603" cy="68580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70E1BE-F982-2D06-C2B4-B9B5DB440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CB89E6B-CCC3-4801-C959-2C27B9AE4F9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910513" y="2030413"/>
            <a:ext cx="3590925" cy="34385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Contact:</a:t>
            </a:r>
          </a:p>
        </p:txBody>
      </p:sp>
    </p:spTree>
    <p:extLst>
      <p:ext uri="{BB962C8B-B14F-4D97-AF65-F5344CB8AC3E}">
        <p14:creationId xmlns:p14="http://schemas.microsoft.com/office/powerpoint/2010/main" val="3285496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9B5DF8-78FD-5841-BD28-013B751C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CEF579-F39A-5544-9409-0394F3A99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B3497-91C7-1048-BCE6-DC58EBE31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37820" y="6356350"/>
            <a:ext cx="4191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rgbClr val="4F4F4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A5EE-3E3D-B348-A4A0-7369138F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28850" y="6356350"/>
            <a:ext cx="7249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4F4F4F"/>
                </a:solidFill>
              </a:defRPr>
            </a:lvl1pPr>
          </a:lstStyle>
          <a:p>
            <a:fld id="{E30AF5A0-43BB-4336-8627-9123B9144D80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 descr="Logo&#10;&#10;AI-generated content may be incorrect.">
            <a:extLst>
              <a:ext uri="{FF2B5EF4-FFF2-40B4-BE49-F238E27FC236}">
                <a16:creationId xmlns:a16="http://schemas.microsoft.com/office/drawing/2014/main" id="{3627DFEB-1ED1-F50F-0E8A-8AA8A9178C1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67" y="5851531"/>
            <a:ext cx="911665" cy="914400"/>
          </a:xfrm>
          <a:prstGeom prst="rect">
            <a:avLst/>
          </a:prstGeom>
        </p:spPr>
      </p:pic>
      <p:pic>
        <p:nvPicPr>
          <p:cNvPr id="7" name="Picture 11" descr="HUD 2.JPG">
            <a:extLst>
              <a:ext uri="{FF2B5EF4-FFF2-40B4-BE49-F238E27FC236}">
                <a16:creationId xmlns:a16="http://schemas.microsoft.com/office/drawing/2014/main" id="{C8BA34EE-7C97-6A41-A2E6-82D29C6DCF8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50" y="5851531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70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C39F1-B838-F798-BF17-F594D76F1C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en-US" sz="6600" dirty="0"/>
              <a:t>Chapter 5: Writing the Report</a:t>
            </a:r>
            <a:endParaRPr lang="en-US" sz="6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C1BEEB-3BCB-C5F4-3A08-B9B046444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07" y="4634818"/>
            <a:ext cx="6087523" cy="14495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Calibri Light"/>
                <a:cs typeface="Calibri Light"/>
              </a:rPr>
              <a:t>Lead Dust Sampling Technician </a:t>
            </a:r>
          </a:p>
          <a:p>
            <a:r>
              <a:rPr lang="en-US" dirty="0">
                <a:ea typeface="Calibri Light"/>
                <a:cs typeface="Calibri Light"/>
              </a:rPr>
              <a:t>Refresher Training Course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5D571F-2966-1DE4-2EA3-27FD2F1B5B1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January 12, 2026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709FB1-72AE-6C05-2B0B-F9FBF716192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30AF5A0-43BB-4336-8627-9123B9144D8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97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B97F7F-EE30-6412-9CB5-213A4413DB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AF5A0-43BB-4336-8627-9123B9144D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60D694-E622-C6C8-35E2-164A9AE02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0CAB4-389A-5C1A-F64B-E546D840AF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List the items that make up a complete post-work dust-lead testing report.</a:t>
            </a:r>
          </a:p>
          <a:p>
            <a:pPr>
              <a:spcBef>
                <a:spcPts val="800"/>
              </a:spcBef>
              <a:buFont typeface="Garamond" panose="02020404030301010803" pitchFamily="18" charset="0"/>
              <a:buChar char="•"/>
            </a:pPr>
            <a:r>
              <a:rPr lang="en-US" altLang="en-US" dirty="0">
                <a:solidFill>
                  <a:srgbClr val="000000"/>
                </a:solidFill>
                <a:ea typeface="+mn-lt"/>
                <a:cs typeface="+mn-lt"/>
              </a:rPr>
              <a:t>Make the report easy for the client to understand.</a:t>
            </a:r>
          </a:p>
        </p:txBody>
      </p:sp>
    </p:spTree>
    <p:extLst>
      <p:ext uri="{BB962C8B-B14F-4D97-AF65-F5344CB8AC3E}">
        <p14:creationId xmlns:p14="http://schemas.microsoft.com/office/powerpoint/2010/main" val="90107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922A16-E972-BDBE-775D-83AAD1A2D2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AF5A0-43BB-4336-8627-9123B9144D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9B699A-F6C5-369D-D2AD-A16221447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of Report – EPA RRP Rule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FFA01-DD8F-C203-090E-6B079C4A2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Cover Page</a:t>
            </a:r>
          </a:p>
          <a:p>
            <a:r>
              <a:rPr lang="en-US" dirty="0"/>
              <a:t>Summary of Sampling Results</a:t>
            </a:r>
          </a:p>
          <a:p>
            <a:r>
              <a:rPr lang="en-US" dirty="0"/>
              <a:t>Visual Inspection Results</a:t>
            </a:r>
          </a:p>
          <a:p>
            <a:r>
              <a:rPr lang="en-US" dirty="0"/>
              <a:t>Laboratory Analytical Results</a:t>
            </a:r>
          </a:p>
          <a:p>
            <a:r>
              <a:rPr lang="en-US" dirty="0"/>
              <a:t>Renovate Right pamphlet</a:t>
            </a:r>
          </a:p>
          <a:p>
            <a:pPr lvl="1"/>
            <a:r>
              <a:rPr lang="en-US" i="1" dirty="0"/>
              <a:t>Appendix B</a:t>
            </a:r>
            <a:endParaRPr lang="en-US" i="1" dirty="0">
              <a:ea typeface="Calibri"/>
              <a:cs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16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64FB7E-26BD-DB9E-72A1-5DEE5FA0B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AF5A0-43BB-4336-8627-9123B9144D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6D1142-756B-2C18-D563-B79E27820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of Report – HUD LSHR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060050-6709-7351-A7F8-B468500DA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Address of property and if multifamily, specific units and common areas affected</a:t>
            </a:r>
          </a:p>
          <a:p>
            <a:r>
              <a:rPr lang="en-US" dirty="0"/>
              <a:t>Date of clearance exam</a:t>
            </a:r>
          </a:p>
          <a:p>
            <a:r>
              <a:rPr lang="en-US" dirty="0"/>
              <a:t>Name, address and signature of person performing clearance including certification number</a:t>
            </a:r>
          </a:p>
          <a:p>
            <a:r>
              <a:rPr lang="en-US" dirty="0"/>
              <a:t>Visual inspection results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668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99B622-8FE2-D493-9487-BC432F13E2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AF5A0-43BB-4336-8627-9123B9144D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9CA14F-EF35-C9AD-8884-3081CC5C6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of Report – HUD LSHR Continued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9A8216-F8DA-86AE-07D7-AA06B8B98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Dust sampling results</a:t>
            </a:r>
          </a:p>
          <a:p>
            <a:r>
              <a:rPr lang="en-US" dirty="0"/>
              <a:t>Name and address of each laboratory that analyzed samples</a:t>
            </a:r>
          </a:p>
          <a:p>
            <a:r>
              <a:rPr lang="en-US" dirty="0"/>
              <a:t>Start and completion dates of work performed</a:t>
            </a:r>
          </a:p>
          <a:p>
            <a:r>
              <a:rPr lang="en-US" dirty="0"/>
              <a:t>Detailed written description of methods used during work and specific, detailed locations where work occurred</a:t>
            </a:r>
          </a:p>
          <a:p>
            <a:r>
              <a:rPr lang="en-US" dirty="0"/>
              <a:t>If soil hazards are corrected, description of location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53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78C3C6-753E-802D-24AF-6E279E058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AF5A0-43BB-4336-8627-9123B9144D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F131F7-78AC-245E-D592-E7E8D6BE1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Writing the Report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365F42-4701-9E6F-6465-4A82930DB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 to Attachment 5-A</a:t>
            </a:r>
          </a:p>
          <a:p>
            <a:r>
              <a:rPr lang="en-US" dirty="0"/>
              <a:t>Review the blank and completed post-work dust-lead testing reports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724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287568-6824-2A99-F5EB-AFC72C07B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0AF5A0-43BB-4336-8627-9123B9144D80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D3063C-DB82-DA76-BA89-D82B163CD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F17E42-FD1B-BAAA-FD45-CECBD9B9C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items that make up a complete post-work dust-lead testing report</a:t>
            </a:r>
          </a:p>
          <a:p>
            <a:r>
              <a:rPr lang="en-US" dirty="0"/>
              <a:t>How to make a report easy for a client to understand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110178"/>
      </p:ext>
    </p:extLst>
  </p:cSld>
  <p:clrMapOvr>
    <a:masterClrMapping/>
  </p:clrMapOvr>
</p:sld>
</file>

<file path=ppt/theme/theme1.xml><?xml version="1.0" encoding="utf-8"?>
<a:theme xmlns:a="http://schemas.openxmlformats.org/drawingml/2006/main" name="LEAD template powerpoint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powerpoint slides.potx" id="{7B51EAFE-F043-4BCE-B9F3-DF813D1DA370}" vid="{7AA828DC-040A-47E2-886E-D72E9C27AF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E555EE6AEA6F4E90DC1EE56A20DF84" ma:contentTypeVersion="19" ma:contentTypeDescription="Create a new document." ma:contentTypeScope="" ma:versionID="8b3903ca8cc2ab29536b7201b9d6b0fe">
  <xsd:schema xmlns:xsd="http://www.w3.org/2001/XMLSchema" xmlns:xs="http://www.w3.org/2001/XMLSchema" xmlns:p="http://schemas.microsoft.com/office/2006/metadata/properties" xmlns:ns1="http://schemas.microsoft.com/sharepoint/v3" xmlns:ns2="4ffa91fb-a0ff-4ac5-b2db-65c790d184a4" xmlns:ns3="http://schemas.microsoft.com/sharepoint.v3" xmlns:ns4="http://schemas.microsoft.com/sharepoint/v3/fields" xmlns:ns5="9d61d8fb-a99e-4f97-bee3-1c0c42237d32" xmlns:ns6="8208de43-a64f-47b6-af23-f340daf30859" targetNamespace="http://schemas.microsoft.com/office/2006/metadata/properties" ma:root="true" ma:fieldsID="bcd02ee0d1e50fa71a95c671743513a5" ns1:_="" ns2:_="" ns3:_="" ns4:_="" ns5:_="" ns6:_="">
    <xsd:import namespace="http://schemas.microsoft.com/sharepoint/v3"/>
    <xsd:import namespace="4ffa91fb-a0ff-4ac5-b2db-65c790d184a4"/>
    <xsd:import namespace="http://schemas.microsoft.com/sharepoint.v3"/>
    <xsd:import namespace="http://schemas.microsoft.com/sharepoint/v3/fields"/>
    <xsd:import namespace="9d61d8fb-a99e-4f97-bee3-1c0c42237d32"/>
    <xsd:import namespace="8208de43-a64f-47b6-af23-f340daf30859"/>
    <xsd:element name="properties">
      <xsd:complexType>
        <xsd:sequence>
          <xsd:element name="documentManagement">
            <xsd:complexType>
              <xsd:all>
                <xsd:element ref="ns2:Document_x0020_Creation_x0020_Date" minOccurs="0"/>
                <xsd:element ref="ns2:Creator" minOccurs="0"/>
                <xsd:element ref="ns2:EPA_x0020_Office" minOccurs="0"/>
                <xsd:element ref="ns2:Record" minOccurs="0"/>
                <xsd:element ref="ns3:CategoryDescription" minOccurs="0"/>
                <xsd:element ref="ns2:Identifier" minOccurs="0"/>
                <xsd:element ref="ns2:EPA_x0020_Contributor" minOccurs="0"/>
                <xsd:element ref="ns2:External_x0020_Contributor" minOccurs="0"/>
                <xsd:element ref="ns4:_Coverage" minOccurs="0"/>
                <xsd:element ref="ns2:EPA_x0020_Related_x0020_Documents" minOccurs="0"/>
                <xsd:element ref="ns4:_Source" minOccurs="0"/>
                <xsd:element ref="ns2:Rights" minOccurs="0"/>
                <xsd:element ref="ns1:Language" minOccurs="0"/>
                <xsd:element ref="ns2:j747ac98061d40f0aa7bd47e1db5675d" minOccurs="0"/>
                <xsd:element ref="ns2:TaxKeywordTaxHTField" minOccurs="0"/>
                <xsd:element ref="ns2:TaxCatchAllLabel" minOccurs="0"/>
                <xsd:element ref="ns2:TaxCatchAll" minOccurs="0"/>
                <xsd:element ref="ns5:MediaServiceMetadata" minOccurs="0"/>
                <xsd:element ref="ns5:MediaServiceFastMetadata" minOccurs="0"/>
                <xsd:element ref="ns6:SharedWithUsers" minOccurs="0"/>
                <xsd:element ref="ns6:SharedWithDetail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5:MediaLengthInSeconds" minOccurs="0"/>
                <xsd:element ref="ns5:MediaServiceLocation" minOccurs="0"/>
                <xsd:element ref="ns1:_ip_UnifiedCompliancePolicyProperties" minOccurs="0"/>
                <xsd:element ref="ns1:_ip_UnifiedCompliancePolicyUIAction" minOccurs="0"/>
                <xsd:element ref="ns5:lcf76f155ced4ddcb4097134ff3c332f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description="Select the document language from the drop down." ma:format="Dropdown" ma:internalName="Language" ma:readOnly="false">
      <xsd:simpleType>
        <xsd:restriction base="dms:Choice">
          <xsd:enumeration value="Arabic (Saudi Arabia)"/>
          <xsd:enumeration value="Bulgarian (Bulgaria)"/>
          <xsd:enumeration value="Chinese (Hong Kong S.A.R.)"/>
          <xsd:enumeration value="Chinese (People's Republic of China)"/>
          <xsd:enumeration value="Chinese (Taiwan)"/>
          <xsd:enumeration value="Croatian (Croatia)"/>
          <xsd:enumeration value="Czech (Czech Republic)"/>
          <xsd:enumeration value="Danish (Denmark)"/>
          <xsd:enumeration value="Dutch (Netherlands)"/>
          <xsd:enumeration value="English"/>
          <xsd:enumeration value="Estonian (Estonia)"/>
          <xsd:enumeration value="Finnish (Finland)"/>
          <xsd:enumeration value="French (France)"/>
          <xsd:enumeration value="German (Germany)"/>
          <xsd:enumeration value="Greek (Greece)"/>
          <xsd:enumeration value="Hebrew (Israel)"/>
          <xsd:enumeration value="Hindi (India)"/>
          <xsd:enumeration value="Hungarian (Hungary)"/>
          <xsd:enumeration value="Indonesian (Indonesia)"/>
          <xsd:enumeration value="Italian (Italy)"/>
          <xsd:enumeration value="Japanese (Japan)"/>
          <xsd:enumeration value="Korean (Korea)"/>
          <xsd:enumeration value="Latvian (Latvia)"/>
          <xsd:enumeration value="Lithuanian (Lithuania)"/>
          <xsd:enumeration value="Malay (Malaysia)"/>
          <xsd:enumeration value="Norwegian (Bokmal) (Norway)"/>
          <xsd:enumeration value="Polish (Poland)"/>
          <xsd:enumeration value="Portuguese (Brazil)"/>
          <xsd:enumeration value="Portuguese (Portugal)"/>
          <xsd:enumeration value="Romanian (Romania)"/>
          <xsd:enumeration value="Russian (Russia)"/>
          <xsd:enumeration value="Serbian (Latin) (Serbia)"/>
          <xsd:enumeration value="Slovak (Slovakia)"/>
          <xsd:enumeration value="Slovenian (Slovenia)"/>
          <xsd:enumeration value="Spanish (Spain)"/>
          <xsd:enumeration value="Swedish (Sweden)"/>
          <xsd:enumeration value="Thai (Thailand)"/>
          <xsd:enumeration value="Turkish (Turkey)"/>
          <xsd:enumeration value="Ukrainian (Ukraine)"/>
          <xsd:enumeration value="Urdu (Islamic Republic of Pakistan)"/>
          <xsd:enumeration value="Vietnamese (Vietnam)"/>
        </xsd:restriction>
      </xsd:simpleType>
    </xsd:element>
    <xsd:element name="_ip_UnifiedCompliancePolicyProperties" ma:index="3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fa91fb-a0ff-4ac5-b2db-65c790d184a4" elementFormDefault="qualified">
    <xsd:import namespace="http://schemas.microsoft.com/office/2006/documentManagement/types"/>
    <xsd:import namespace="http://schemas.microsoft.com/office/infopath/2007/PartnerControls"/>
    <xsd:element name="Document_x0020_Creation_x0020_Date" ma:index="2" nillable="true" ma:displayName="Document Date" ma:default="[today]" ma:description="Enter the date this document was last modified. The upload date has been entered by default." ma:format="DateOnly" ma:internalName="Document_x0020_Creation_x0020_Date" ma:readOnly="false">
      <xsd:simpleType>
        <xsd:restriction base="dms:DateTime"/>
      </xsd:simpleType>
    </xsd:element>
    <xsd:element name="Creator" ma:index="3" nillable="true" ma:displayName="Creator" ma:description="Enter the person primarily responsible for the document. The name of the person uploading the document has been entered by default." ma:list="UserInfo" ma:SharePointGroup="0" ma:internalName="Crea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PA_x0020_Office" ma:index="4" nillable="true" ma:displayName="EPA Office" ma:description="Enter the EPA organization primarily responsible for the document. The office of the person uploading the document has been entered by default." ma:internalName="EPA_x0020_Office" ma:readOnly="false">
      <xsd:simpleType>
        <xsd:restriction base="dms:Text">
          <xsd:maxLength value="255"/>
        </xsd:restriction>
      </xsd:simpleType>
    </xsd:element>
    <xsd:element name="Record" ma:index="5" nillable="true" ma:displayName="Record" ma:default="Shared" ma:description="For documents that provide evidence of EPA decisions and actions, select &quot;Shared&quot; (open access) or &quot;Private&quot; (restricted access)." ma:format="Dropdown" ma:internalName="Record">
      <xsd:simpleType>
        <xsd:restriction base="dms:Choice">
          <xsd:enumeration value="None"/>
          <xsd:enumeration value="Shared"/>
          <xsd:enumeration value="Private"/>
        </xsd:restriction>
      </xsd:simpleType>
    </xsd:element>
    <xsd:element name="Identifier" ma:index="9" nillable="true" ma:displayName="Identifier" ma:description="Enter all EPA identification numbers applicable to this document, one on each line." ma:internalName="Identifier" ma:readOnly="false">
      <xsd:simpleType>
        <xsd:restriction base="dms:Note">
          <xsd:maxLength value="255"/>
        </xsd:restriction>
      </xsd:simpleType>
    </xsd:element>
    <xsd:element name="EPA_x0020_Contributor" ma:index="11" nillable="true" ma:displayName="EPA Contributor" ma:description="Enter an EPA person who contributed to the creation of the document but is not the primary author." ma:list="UserInfo" ma:SharePointGroup="0" ma:internalName="EPA_x0020_Contributo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Contributor" ma:index="12" nillable="true" ma:displayName="External Contributor" ma:description="Enter a non-EPA person who contributed to the creation of the document but is not the primary author." ma:internalName="External_x0020_Contributor" ma:readOnly="false">
      <xsd:simpleType>
        <xsd:restriction base="dms:Note">
          <xsd:maxLength value="255"/>
        </xsd:restriction>
      </xsd:simpleType>
    </xsd:element>
    <xsd:element name="EPA_x0020_Related_x0020_Documents" ma:index="14" nillable="true" ma:displayName="Other Related Documents" ma:description="Enter any related document." ma:internalName="EPA_x0020_Related_x0020_Documents" ma:readOnly="false">
      <xsd:simpleType>
        <xsd:restriction base="dms:Note">
          <xsd:maxLength value="255"/>
        </xsd:restriction>
      </xsd:simpleType>
    </xsd:element>
    <xsd:element name="Rights" ma:index="16" nillable="true" ma:displayName="Rights" ma:description="Enter information about intellectual property rights held over the document (e.g. copyright, patent, trademark)." ma:internalName="Rights" ma:readOnly="false">
      <xsd:simpleType>
        <xsd:restriction base="dms:Note">
          <xsd:maxLength value="255"/>
        </xsd:restriction>
      </xsd:simpleType>
    </xsd:element>
    <xsd:element name="j747ac98061d40f0aa7bd47e1db5675d" ma:index="19" nillable="true" ma:taxonomy="true" ma:internalName="j747ac98061d40f0aa7bd47e1db5675d" ma:taxonomyFieldName="Document_x0020_Type" ma:displayName="Document Type" ma:readOnly="false" ma:default="" ma:fieldId="{3747ac98-061d-40f0-aa7b-d47e1db5675d}" ma:sspId="29f62856-1543-49d4-a736-4569d363f533" ma:termSetId="e06cd6a9-a175-4da0-81cb-8dba7aa394a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29f62856-1543-49d4-a736-4569d363f533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3eea9a90-c9c7-4cb4-b15a-d2a3718b7468}" ma:internalName="TaxCatchAllLabel" ma:readOnly="true" ma:showField="CatchAllDataLabel" ma:web="8208de43-a64f-47b6-af23-f340daf308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3eea9a90-c9c7-4cb4-b15a-d2a3718b7468}" ma:internalName="TaxCatchAll" ma:showField="CatchAllData" ma:web="8208de43-a64f-47b6-af23-f340daf308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description="Enter a brief description." ma:internalName="CategoryDescription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verage" ma:index="13" nillable="true" ma:displayName="Coverage" ma:description="Enter the geographic location, jurisdiction, or time period for which the document is relevant." ma:internalName="_Coverage" ma:readOnly="false">
      <xsd:simpleType>
        <xsd:restriction base="dms:Text">
          <xsd:maxLength value="255"/>
        </xsd:restriction>
      </xsd:simpleType>
    </xsd:element>
    <xsd:element name="_Source" ma:index="15" nillable="true" ma:displayName="Source" ma:description="Enter a source from which the document is derived." ma:internalName="_Source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61d8fb-a99e-4f97-bee3-1c0c42237d3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3" nillable="true" ma:displayName="Tags" ma:internalName="MediaServiceAutoTags" ma:readOnly="true">
      <xsd:simpleType>
        <xsd:restriction base="dms:Text"/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37" nillable="true" ma:displayName="Length (seconds)" ma:internalName="MediaLengthInSeconds" ma:readOnly="true">
      <xsd:simpleType>
        <xsd:restriction base="dms:Unknown"/>
      </xsd:simpleType>
    </xsd:element>
    <xsd:element name="MediaServiceLocation" ma:index="3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29f62856-1543-49d4-a736-4569d363f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08de43-a64f-47b6-af23-f340daf30859" elementFormDefault="qualified">
    <xsd:import namespace="http://schemas.microsoft.com/office/2006/documentManagement/types"/>
    <xsd:import namespace="http://schemas.microsoft.com/office/infopath/2007/PartnerControls"/>
    <xsd:element name="SharedWithUsers" ma:index="3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29f62856-1543-49d4-a736-4569d363f533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Coverage xmlns="http://schemas.microsoft.com/sharepoint/v3/fields" xsi:nil="true"/>
    <Record xmlns="4ffa91fb-a0ff-4ac5-b2db-65c790d184a4">Shared</Record>
    <EPA_x0020_Office xmlns="4ffa91fb-a0ff-4ac5-b2db-65c790d184a4" xsi:nil="true"/>
    <Document_x0020_Creation_x0020_Date xmlns="4ffa91fb-a0ff-4ac5-b2db-65c790d184a4">2025-09-11T07:38:16+00:00</Document_x0020_Creation_x0020_Date>
    <EPA_x0020_Related_x0020_Documents xmlns="4ffa91fb-a0ff-4ac5-b2db-65c790d184a4" xsi:nil="true"/>
    <_Source xmlns="http://schemas.microsoft.com/sharepoint/v3/fields" xsi:nil="true"/>
    <CategoryDescription xmlns="http://schemas.microsoft.com/sharepoint.v3" xsi:nil="true"/>
    <EPA_x0020_Contributor xmlns="4ffa91fb-a0ff-4ac5-b2db-65c790d184a4">
      <UserInfo>
        <DisplayName/>
        <AccountId xsi:nil="true"/>
        <AccountType/>
      </UserInfo>
    </EPA_x0020_Contributor>
    <TaxKeywordTaxHTField xmlns="4ffa91fb-a0ff-4ac5-b2db-65c790d184a4">
      <Terms xmlns="http://schemas.microsoft.com/office/infopath/2007/PartnerControls"/>
    </TaxKeywordTaxHTField>
    <Rights xmlns="4ffa91fb-a0ff-4ac5-b2db-65c790d184a4" xsi:nil="true"/>
    <External_x0020_Contributor xmlns="4ffa91fb-a0ff-4ac5-b2db-65c790d184a4" xsi:nil="true"/>
    <Identifier xmlns="4ffa91fb-a0ff-4ac5-b2db-65c790d184a4" xsi:nil="true"/>
    <_ip_UnifiedCompliancePolicyUIAction xmlns="http://schemas.microsoft.com/sharepoint/v3" xsi:nil="true"/>
    <Creator xmlns="4ffa91fb-a0ff-4ac5-b2db-65c790d184a4">
      <UserInfo>
        <DisplayName/>
        <AccountId xsi:nil="true"/>
        <AccountType/>
      </UserInfo>
    </Creator>
    <_ip_UnifiedCompliancePolicyProperties xmlns="http://schemas.microsoft.com/sharepoint/v3" xsi:nil="true"/>
    <Language xmlns="http://schemas.microsoft.com/sharepoint/v3">English</Language>
    <j747ac98061d40f0aa7bd47e1db5675d xmlns="4ffa91fb-a0ff-4ac5-b2db-65c790d184a4">
      <Terms xmlns="http://schemas.microsoft.com/office/infopath/2007/PartnerControls"/>
    </j747ac98061d40f0aa7bd47e1db5675d>
    <lcf76f155ced4ddcb4097134ff3c332f xmlns="9d61d8fb-a99e-4f97-bee3-1c0c42237d32">
      <Terms xmlns="http://schemas.microsoft.com/office/infopath/2007/PartnerControls"/>
    </lcf76f155ced4ddcb4097134ff3c332f>
    <TaxCatchAll xmlns="4ffa91fb-a0ff-4ac5-b2db-65c790d184a4" xsi:nil="true"/>
  </documentManagement>
</p:properties>
</file>

<file path=customXml/itemProps1.xml><?xml version="1.0" encoding="utf-8"?>
<ds:datastoreItem xmlns:ds="http://schemas.openxmlformats.org/officeDocument/2006/customXml" ds:itemID="{6469B043-114C-4663-8DE3-C2B7FE6683A1}"/>
</file>

<file path=customXml/itemProps2.xml><?xml version="1.0" encoding="utf-8"?>
<ds:datastoreItem xmlns:ds="http://schemas.openxmlformats.org/officeDocument/2006/customXml" ds:itemID="{C2F06FAC-6B5B-4E88-A951-B8FAD025E8CB}"/>
</file>

<file path=customXml/itemProps3.xml><?xml version="1.0" encoding="utf-8"?>
<ds:datastoreItem xmlns:ds="http://schemas.openxmlformats.org/officeDocument/2006/customXml" ds:itemID="{946B1E29-6901-4869-8E2B-9D803D62A3A1}"/>
</file>

<file path=customXml/itemProps4.xml><?xml version="1.0" encoding="utf-8"?>
<ds:datastoreItem xmlns:ds="http://schemas.openxmlformats.org/officeDocument/2006/customXml" ds:itemID="{A78C8797-C4E8-43AC-8B8F-B5A3DF408424}"/>
</file>

<file path=docProps/app.xml><?xml version="1.0" encoding="utf-8"?>
<Properties xmlns="http://schemas.openxmlformats.org/officeDocument/2006/extended-properties" xmlns:vt="http://schemas.openxmlformats.org/officeDocument/2006/docPropsVTypes">
  <Template>LEAD template powerpoint slides</Template>
  <TotalTime>0</TotalTime>
  <Words>390</Words>
  <Application>Microsoft Office PowerPoint</Application>
  <PresentationFormat>Widescreen</PresentationFormat>
  <Paragraphs>55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Garamond</vt:lpstr>
      <vt:lpstr>LEAD template powerpoint slides</vt:lpstr>
      <vt:lpstr>Chapter 5: Writing the Report</vt:lpstr>
      <vt:lpstr>Objectives</vt:lpstr>
      <vt:lpstr>Contents of Report – EPA RRP Rule </vt:lpstr>
      <vt:lpstr>Contents of Report – HUD LSHR</vt:lpstr>
      <vt:lpstr>Contents of Report – HUD LSHR Continued</vt:lpstr>
      <vt:lpstr>Activity: Writing the Report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2026-03-12T21:53:21Z</dcterms:created>
  <dcterms:modified xsi:type="dcterms:W3CDTF">2026-03-12T21:53:34Z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Document_x0020_Type">
    <vt:lpwstr/>
  </property>
  <property fmtid="{D5CDD505-2E9C-101B-9397-08002B2CF9AE}" pid="4" name="MediaServiceImageTags">
    <vt:lpwstr/>
  </property>
  <property fmtid="{D5CDD505-2E9C-101B-9397-08002B2CF9AE}" pid="5" name="ContentTypeId">
    <vt:lpwstr>0x01010046E555EE6AEA6F4E90DC1EE56A20DF84</vt:lpwstr>
  </property>
  <property fmtid="{D5CDD505-2E9C-101B-9397-08002B2CF9AE}" pid="6" name="EPA Subject">
    <vt:lpwstr/>
  </property>
  <property fmtid="{D5CDD505-2E9C-101B-9397-08002B2CF9AE}" pid="7" name="EPA_x0020_Subject">
    <vt:lpwstr/>
  </property>
  <property fmtid="{D5CDD505-2E9C-101B-9397-08002B2CF9AE}" pid="8" name="Document Type">
    <vt:lpwstr/>
  </property>
  <property fmtid="{D5CDD505-2E9C-101B-9397-08002B2CF9AE}" pid="9" name="e3f09c3df709400db2417a7161762d62">
    <vt:lpwstr/>
  </property>
</Properties>
</file>