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5"/>
  </p:sldMasterIdLst>
  <p:notesMasterIdLst>
    <p:notesMasterId r:id="rId19"/>
  </p:notesMasterIdLst>
  <p:sldIdLst>
    <p:sldId id="300" r:id="rId6"/>
    <p:sldId id="303" r:id="rId7"/>
    <p:sldId id="304" r:id="rId8"/>
    <p:sldId id="305" r:id="rId9"/>
    <p:sldId id="306" r:id="rId10"/>
    <p:sldId id="307" r:id="rId11"/>
    <p:sldId id="308" r:id="rId12"/>
    <p:sldId id="309" r:id="rId13"/>
    <p:sldId id="310" r:id="rId14"/>
    <p:sldId id="311" r:id="rId15"/>
    <p:sldId id="312" r:id="rId16"/>
    <p:sldId id="313" r:id="rId17"/>
    <p:sldId id="31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675" autoAdjust="0"/>
  </p:normalViewPr>
  <p:slideViewPr>
    <p:cSldViewPr snapToGrid="0">
      <p:cViewPr varScale="1">
        <p:scale>
          <a:sx n="47" d="100"/>
          <a:sy n="47" d="100"/>
        </p:scale>
        <p:origin x="1324" y="32"/>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3/12/2026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10</a:t>
            </a:fld>
            <a:endParaRPr lang="en-US" dirty="0"/>
          </a:p>
        </p:txBody>
      </p:sp>
    </p:spTree>
    <p:extLst>
      <p:ext uri="{BB962C8B-B14F-4D97-AF65-F5344CB8AC3E}">
        <p14:creationId xmlns:p14="http://schemas.microsoft.com/office/powerpoint/2010/main" val="196667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Composite samples determine the average of the dust lead levels on the surfaces that make up the composite.</a:t>
            </a:r>
          </a:p>
          <a:p>
            <a:pPr>
              <a:spcBef>
                <a:spcPct val="60000"/>
              </a:spcBef>
            </a:pPr>
            <a:r>
              <a:rPr lang="en-US" altLang="en-US" dirty="0"/>
              <a:t>To minimize the chance that any individual surface included in the composite does not fail to clear below the action levels, composite samples that contain more than two subsamples are compared to more stringent standards than are single-surface samples.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89388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Listed above are some common mistakes you might make while performing any of the activities listed on the previous slide.</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Mistaking the units.</a:t>
            </a:r>
            <a:r>
              <a:rPr lang="en-US" altLang="en-US" sz="1200" dirty="0">
                <a:latin typeface="Calibri" panose="020F0502020204030204" pitchFamily="34" charset="0"/>
                <a:ea typeface="Calibri" panose="020F0502020204030204" pitchFamily="34" charset="0"/>
                <a:cs typeface="Calibri" panose="020F0502020204030204" pitchFamily="34" charset="0"/>
              </a:rPr>
              <a:t> One common mistake is not understanding the units of measurement provided in the lab report. When the results come from the laboratory, check whether they are provided in µg or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r>
              <a:rPr lang="en-US" altLang="en-US" sz="1200" dirty="0">
                <a:latin typeface="Calibri" panose="020F0502020204030204" pitchFamily="34" charset="0"/>
                <a:ea typeface="Calibri" panose="020F0502020204030204" pitchFamily="34" charset="0"/>
                <a:cs typeface="Calibri" panose="020F0502020204030204" pitchFamily="34" charset="0"/>
              </a:rPr>
              <a:t>. If they are in µg, you must convert them to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r>
              <a:rPr lang="en-US" altLang="en-US" sz="1200" dirty="0">
                <a:latin typeface="Calibri" panose="020F0502020204030204" pitchFamily="34" charset="0"/>
                <a:ea typeface="Calibri" panose="020F0502020204030204" pitchFamily="34" charset="0"/>
                <a:cs typeface="Calibri" panose="020F0502020204030204" pitchFamily="34" charset="0"/>
              </a:rPr>
              <a:t> before recording them on your report and interpreting results. Discuss with your laboratory how results are reported.  </a:t>
            </a:r>
          </a:p>
          <a:p>
            <a:pPr marL="341313" lvl="1" indent="-227013">
              <a:buFontTx/>
              <a:buChar char="•"/>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Failing to submit blank samples. </a:t>
            </a:r>
            <a:r>
              <a:rPr lang="en-US" altLang="en-US" sz="1200" dirty="0">
                <a:latin typeface="Calibri" panose="020F0502020204030204" pitchFamily="34" charset="0"/>
                <a:ea typeface="Calibri" panose="020F0502020204030204" pitchFamily="34" charset="0"/>
                <a:cs typeface="Calibri" panose="020F0502020204030204" pitchFamily="34" charset="0"/>
              </a:rPr>
              <a:t>Another common mistake is not submitting blank samples. Without this mechanism, you have no way of verifying if the laboratory results were uncontaminated, or that you used good sampling techniques. Submit one blank sample for every unit sampled.</a:t>
            </a:r>
          </a:p>
          <a:p>
            <a:pPr marL="341313" lvl="1" indent="-227013">
              <a:buFontTx/>
              <a:buChar char="•"/>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Failing to maintain the chain of custody. </a:t>
            </a:r>
            <a:r>
              <a:rPr lang="en-US" altLang="en-US" sz="1200" dirty="0">
                <a:latin typeface="Calibri" panose="020F0502020204030204" pitchFamily="34" charset="0"/>
                <a:ea typeface="Calibri" panose="020F0502020204030204" pitchFamily="34" charset="0"/>
                <a:cs typeface="Calibri" panose="020F0502020204030204" pitchFamily="34" charset="0"/>
              </a:rPr>
              <a:t>This is your only mechanism to track the handling of the sample. The chain-of-custody form must be maintained from the time you take the dust wipe sample until you transfer custody. Re-sampling is recommended if this document is not maintained.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927821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1943553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panose="020F0502020204030204" pitchFamily="34" charset="0"/>
                <a:cs typeface="Calibri" panose="020F0502020204030204" pitchFamily="34" charset="0"/>
              </a:rPr>
              <a:t>After performing lead dust wipe sampling, you will need to submit the samples to a laboratory for analysis and interpret the laboratory results to determine the levels of lead dust in a unit. This chapter describes the steps you will need to take.</a:t>
            </a:r>
          </a:p>
          <a:p>
            <a:r>
              <a:rPr lang="en-US" dirty="0">
                <a:ea typeface="Calibri" panose="020F0502020204030204" pitchFamily="34" charset="0"/>
                <a:cs typeface="Calibri" panose="020F0502020204030204" pitchFamily="34" charset="0"/>
              </a:rPr>
              <a:t>At the end of this chapter, you will be able to do the following:</a:t>
            </a:r>
          </a:p>
          <a:p>
            <a:pPr marL="341313" lvl="1" indent="-227013">
              <a:buFontTx/>
              <a:buChar char="•"/>
            </a:pPr>
            <a:r>
              <a:rPr lang="en-US" sz="1200" dirty="0">
                <a:latin typeface="Calibri" panose="020F0502020204030204" pitchFamily="34" charset="0"/>
                <a:ea typeface="Calibri" panose="020F0502020204030204" pitchFamily="34" charset="0"/>
                <a:cs typeface="Calibri" panose="020F0502020204030204" pitchFamily="34" charset="0"/>
              </a:rPr>
              <a:t>Select an EPA-recognized laboratory and explain why proper selection is important</a:t>
            </a:r>
          </a:p>
          <a:p>
            <a:pPr marL="341313" lvl="1" indent="-227013">
              <a:buFontTx/>
              <a:buChar char="•"/>
            </a:pPr>
            <a:r>
              <a:rPr lang="en-US" sz="1200" dirty="0">
                <a:latin typeface="Calibri" panose="020F0502020204030204" pitchFamily="34" charset="0"/>
                <a:ea typeface="Calibri" panose="020F0502020204030204" pitchFamily="34" charset="0"/>
                <a:cs typeface="Calibri" panose="020F0502020204030204" pitchFamily="34" charset="0"/>
              </a:rPr>
              <a:t>List the important steps to ensure samples are not tampered with or lost, maintaining a chain of custody</a:t>
            </a:r>
          </a:p>
          <a:p>
            <a:pPr marL="341313" lvl="1" indent="-227013">
              <a:buFontTx/>
              <a:buChar char="•"/>
            </a:pPr>
            <a:r>
              <a:rPr lang="en-US" sz="1200" dirty="0">
                <a:latin typeface="Calibri" panose="020F0502020204030204" pitchFamily="34" charset="0"/>
                <a:ea typeface="Calibri" panose="020F0502020204030204" pitchFamily="34" charset="0"/>
                <a:cs typeface="Calibri" panose="020F0502020204030204" pitchFamily="34" charset="0"/>
              </a:rPr>
              <a:t>Review and interpret the laboratory results</a:t>
            </a:r>
          </a:p>
          <a:p>
            <a:pPr>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alt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All samples must be submitted to a laboratory recognized by the EPA’s National Lead Laboratory Accreditation Program (NLLAP) to be proficient in lead in dust analysis.</a:t>
            </a:r>
          </a:p>
          <a:p>
            <a:pPr marL="341313" marR="0" lvl="1" indent="-227013" algn="l" defTabSz="914400" rtl="0" eaLnBrk="1" fontAlgn="auto" latinLnBrk="0" hangingPunct="1">
              <a:lnSpc>
                <a:spcPct val="100000"/>
              </a:lnSpc>
              <a:spcBef>
                <a:spcPts val="0"/>
              </a:spcBef>
              <a:spcAft>
                <a:spcPts val="0"/>
              </a:spcAft>
              <a:buClrTx/>
              <a:buSzTx/>
              <a:buFontTx/>
              <a:buChar char="•"/>
              <a:tabLst/>
              <a:defRPr/>
            </a:pPr>
            <a:r>
              <a:rPr lang="en-US" altLang="en-US" sz="1200" dirty="0">
                <a:latin typeface="Calibri" panose="020F0502020204030204" pitchFamily="34" charset="0"/>
                <a:ea typeface="Calibri" panose="020F0502020204030204" pitchFamily="34" charset="0"/>
                <a:cs typeface="Calibri" panose="020F0502020204030204" pitchFamily="34" charset="0"/>
              </a:rPr>
              <a:t>The NLLAP provides the public with a list of recognized laboratories for analyzing lead in dust samples. You can contact the National Lead Information Center (NLIC) at 1-800-424-LEAD, or visit the EPA website at </a:t>
            </a:r>
            <a:r>
              <a:rPr lang="en-US" sz="1200" dirty="0">
                <a:latin typeface="Calibri" panose="020F0502020204030204" pitchFamily="34" charset="0"/>
                <a:ea typeface="Calibri" panose="020F0502020204030204" pitchFamily="34" charset="0"/>
                <a:cs typeface="Calibri" panose="020F0502020204030204" pitchFamily="34" charset="0"/>
              </a:rPr>
              <a:t>www.epa.gov/lead/nllap </a:t>
            </a:r>
            <a:r>
              <a:rPr lang="en-US" altLang="en-US" sz="1200" dirty="0">
                <a:latin typeface="Calibri" panose="020F0502020204030204" pitchFamily="34" charset="0"/>
                <a:ea typeface="Calibri" panose="020F0502020204030204" pitchFamily="34" charset="0"/>
                <a:cs typeface="Calibri" panose="020F0502020204030204" pitchFamily="34" charset="0"/>
              </a:rPr>
              <a:t>for an up-to-date list of NLLAP-recognized laboratories.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“Selecting a Laboratory” fact sheet (EPA 740-F-26-003) with basic information is available online.</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For a laboratory to become EPA-NLLAP recognized, it must participate in the Environmental Lead Proficiency Analytical Testing (ELPAT) Program and undergo a quality system audit, including an onsite assessment by a laboratory outside accreditation body participating in the NLLAP, such as the American Industrial Hygiene Association.  </a:t>
            </a:r>
          </a:p>
          <a:p>
            <a:r>
              <a:rPr lang="en-US" altLang="en-US" dirty="0">
                <a:ea typeface="Calibri" panose="020F0502020204030204" pitchFamily="34" charset="0"/>
                <a:cs typeface="Calibri" panose="020F0502020204030204" pitchFamily="34" charset="0"/>
              </a:rPr>
              <a:t>It is important to recognize that not every recognized laboratory will meet your needs. Taking the time to select a good laboratory will save you time and effort in the long run. Knowing the costs associated with laboratory supplies and the analysis will also help you calculate the fees you will charge customers. Even if your company has selected a laboratory for you to work with, it is a good idea to ask a few simple, straightforward questions so you can find out whether the laboratory meets some basic quality criteria.</a:t>
            </a:r>
          </a:p>
          <a:p>
            <a:endParaRPr lang="en-US" altLang="en-US" dirty="0">
              <a:ea typeface="Calibri" panose="020F0502020204030204" pitchFamily="34" charset="0"/>
              <a:cs typeface="Calibri" panose="020F0502020204030204" pitchFamily="34" charset="0"/>
            </a:endParaRPr>
          </a:p>
          <a:p>
            <a:r>
              <a:rPr lang="en-US" altLang="en-US" dirty="0">
                <a:ea typeface="Calibri" panose="020F0502020204030204" pitchFamily="34" charset="0"/>
                <a:cs typeface="Calibri" panose="020F0502020204030204" pitchFamily="34" charset="0"/>
              </a:rPr>
              <a:t>See </a:t>
            </a:r>
            <a:r>
              <a:rPr lang="en-US" altLang="en-US" b="1" dirty="0">
                <a:ea typeface="Calibri" panose="020F0502020204030204" pitchFamily="34" charset="0"/>
                <a:cs typeface="Calibri" panose="020F0502020204030204" pitchFamily="34" charset="0"/>
              </a:rPr>
              <a:t>Attachment 4-A: Questions to Ask Laboratory.</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51842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Calibri" panose="020F0502020204030204" pitchFamily="34" charset="0"/>
                <a:cs typeface="Calibri" panose="020F0502020204030204" pitchFamily="34" charset="0"/>
              </a:rPr>
              <a:t>Review </a:t>
            </a:r>
            <a:r>
              <a:rPr lang="en-US" altLang="en-US" b="1" dirty="0">
                <a:ea typeface="Calibri" panose="020F0502020204030204" pitchFamily="34" charset="0"/>
                <a:cs typeface="Calibri" panose="020F0502020204030204" pitchFamily="34" charset="0"/>
              </a:rPr>
              <a:t>Attachment 4-A: Questions to Ask a Laboratory.</a:t>
            </a:r>
            <a:endParaRPr lang="en-US" altLang="en-US" dirty="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6589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ea typeface="Calibri" panose="020F0502020204030204" pitchFamily="34" charset="0"/>
                <a:cs typeface="Calibri" panose="020F0502020204030204" pitchFamily="34" charset="0"/>
              </a:rPr>
              <a:t>Dust-lead testing and analysis require a great deal of care and precision by both you and the laboratory. Follow the steps above to help control the quality of the lab results. Each step is discussed in further detail on the following slides.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765165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In </a:t>
            </a:r>
            <a:r>
              <a:rPr lang="en-US" altLang="en-US" b="1" dirty="0">
                <a:ea typeface="Calibri" panose="020F0502020204030204" pitchFamily="34" charset="0"/>
                <a:cs typeface="Calibri" panose="020F0502020204030204" pitchFamily="34" charset="0"/>
              </a:rPr>
              <a:t>Chapter 3,</a:t>
            </a:r>
            <a:r>
              <a:rPr lang="en-US" altLang="en-US" dirty="0">
                <a:ea typeface="Calibri" panose="020F0502020204030204" pitchFamily="34" charset="0"/>
                <a:cs typeface="Calibri" panose="020F0502020204030204" pitchFamily="34" charset="0"/>
              </a:rPr>
              <a:t> we described how to record sample information on the sample collection form clearly and accurately. Before you send the samples to the laboratory, you should check your sample collection form to confirm that all of the following information is recorded clearly and correctly.</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numbers - </a:t>
            </a:r>
            <a:r>
              <a:rPr lang="en-US" altLang="en-US" sz="1200" dirty="0">
                <a:latin typeface="Calibri" panose="020F0502020204030204" pitchFamily="34" charset="0"/>
                <a:ea typeface="Calibri" panose="020F0502020204030204" pitchFamily="34" charset="0"/>
                <a:cs typeface="Calibri" panose="020F0502020204030204" pitchFamily="34" charset="0"/>
              </a:rPr>
              <a:t>Samples should be numbered sequentially, in the order you took them. (This information must be included accurately on the laboratory chain-of-custody form.)</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locations - </a:t>
            </a:r>
            <a:r>
              <a:rPr lang="en-US" altLang="en-US" sz="1200" dirty="0">
                <a:latin typeface="Calibri" panose="020F0502020204030204" pitchFamily="34" charset="0"/>
                <a:ea typeface="Calibri" panose="020F0502020204030204" pitchFamily="34" charset="0"/>
                <a:cs typeface="Calibri" panose="020F0502020204030204" pitchFamily="34" charset="0"/>
              </a:rPr>
              <a:t>These should be precise. For example, “left window on back wall in master bedroom” is better than “bedroom window.”</a:t>
            </a:r>
          </a:p>
          <a:p>
            <a:pPr marL="341313" lvl="1" indent="-227013">
              <a:buFontTx/>
              <a:buChar char="•"/>
            </a:pPr>
            <a:r>
              <a:rPr lang="en-US" altLang="en-US" sz="1200" b="1" dirty="0">
                <a:latin typeface="Calibri" panose="020F0502020204030204" pitchFamily="34" charset="0"/>
                <a:ea typeface="Calibri" panose="020F0502020204030204" pitchFamily="34" charset="0"/>
                <a:cs typeface="Calibri" panose="020F0502020204030204" pitchFamily="34" charset="0"/>
              </a:rPr>
              <a:t>Sample dimensions for dust wipe samples - </a:t>
            </a:r>
            <a:r>
              <a:rPr lang="en-US" altLang="en-US" sz="1200" dirty="0">
                <a:latin typeface="Calibri" panose="020F0502020204030204" pitchFamily="34" charset="0"/>
                <a:ea typeface="Calibri" panose="020F0502020204030204" pitchFamily="34" charset="0"/>
                <a:cs typeface="Calibri" panose="020F0502020204030204" pitchFamily="34" charset="0"/>
              </a:rPr>
              <a:t>As discussed in </a:t>
            </a:r>
            <a:r>
              <a:rPr lang="en-US" altLang="en-US" sz="1200" b="1" dirty="0">
                <a:latin typeface="Calibri" panose="020F0502020204030204" pitchFamily="34" charset="0"/>
                <a:ea typeface="Calibri" panose="020F0502020204030204" pitchFamily="34" charset="0"/>
                <a:cs typeface="Calibri" panose="020F0502020204030204" pitchFamily="34" charset="0"/>
              </a:rPr>
              <a:t>Chapter 3,</a:t>
            </a:r>
            <a:r>
              <a:rPr lang="en-US" altLang="en-US" sz="1200" dirty="0">
                <a:latin typeface="Calibri" panose="020F0502020204030204" pitchFamily="34" charset="0"/>
                <a:ea typeface="Calibri" panose="020F0502020204030204" pitchFamily="34" charset="0"/>
                <a:cs typeface="Calibri" panose="020F0502020204030204" pitchFamily="34" charset="0"/>
              </a:rPr>
              <a:t> these dimensions are extremely important and should be recorded to the nearest 1/8 of an inch.</a:t>
            </a:r>
          </a:p>
          <a:p>
            <a:r>
              <a:rPr lang="en-US" altLang="en-US" dirty="0">
                <a:ea typeface="Calibri" panose="020F0502020204030204" pitchFamily="34" charset="0"/>
                <a:cs typeface="Calibri" panose="020F0502020204030204" pitchFamily="34" charset="0"/>
              </a:rPr>
              <a:t>After completing the form, it is essential that you keep a copy for your records and to note the ID numbers of your blank samples.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226230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Calibri" panose="020F0502020204030204" pitchFamily="34" charset="0"/>
                <a:cs typeface="Calibri" panose="020F0502020204030204" pitchFamily="34" charset="0"/>
              </a:rPr>
              <a:t>It is important that samples are not lost before or during the analysis process. To trace the path of the sample, you should establish a “chain of custody.” This simply means that every person who handles the sample must sign and date a form.</a:t>
            </a:r>
          </a:p>
          <a:p>
            <a:r>
              <a:rPr lang="en-US" altLang="en-US" b="1" dirty="0">
                <a:ea typeface="Calibri" panose="020F0502020204030204" pitchFamily="34" charset="0"/>
                <a:cs typeface="Calibri" panose="020F0502020204030204" pitchFamily="34" charset="0"/>
              </a:rPr>
              <a:t>Who is in the chain of custody?</a:t>
            </a:r>
            <a:r>
              <a:rPr lang="en-US" altLang="en-US" dirty="0">
                <a:ea typeface="Calibri" panose="020F0502020204030204" pitchFamily="34" charset="0"/>
                <a:cs typeface="Calibri" panose="020F0502020204030204" pitchFamily="34" charset="0"/>
              </a:rPr>
              <a:t> People in the chain of custody may include:</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Lead dust sampling technician</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Technician’s supervisor</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packing the samples for shipment</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picking up and shipping the samples</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Person receiving the shipment at the laboratory</a:t>
            </a:r>
          </a:p>
          <a:p>
            <a:r>
              <a:rPr lang="en-US" altLang="en-US" b="1" dirty="0">
                <a:ea typeface="Calibri" panose="020F0502020204030204" pitchFamily="34" charset="0"/>
                <a:cs typeface="Calibri" panose="020F0502020204030204" pitchFamily="34" charset="0"/>
              </a:rPr>
              <a:t>Maintaining the chain of custody - </a:t>
            </a:r>
            <a:r>
              <a:rPr lang="en-US" altLang="en-US" dirty="0">
                <a:ea typeface="Calibri" panose="020F0502020204030204" pitchFamily="34" charset="0"/>
                <a:cs typeface="Calibri" panose="020F0502020204030204" pitchFamily="34" charset="0"/>
              </a:rPr>
              <a:t>Ensure that the chain of custody is maintained from when you take the samples until you transfer custody of the samples.</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Space for documenting the chain of custody may be included as part of the sample collection form or you may use a separate form. There should be enough space for each individual handling the sample to sign and date the form – 5 to 7 lines should be sufficient.</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You should also keep a copy of any shipping or mailing forms documenting when the samples were sent to the laboratory.</a:t>
            </a:r>
          </a:p>
          <a:p>
            <a:pPr marL="341313" lvl="1" indent="-227013">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You should send the package with delivery confirmation and return receipt requested, or the equivalent shipping record.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063697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chain-of-custody form that can be found at the end of the chapter as Attachment 4-B.</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55178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solidFill>
                  <a:schemeClr val="tx1"/>
                </a:solidFill>
                <a:effectLst/>
                <a:ea typeface="Calibri" panose="020F0502020204030204" pitchFamily="34" charset="0"/>
                <a:cs typeface="Calibri" panose="020F0502020204030204" pitchFamily="34" charset="0"/>
              </a:rPr>
              <a:t>When you receive the results from the laboratory, you must interpret them to determine whether they pass or fail to clear below the dust-lead action levels. This section describes dust lead hazards and the process used to evaluate the sample results. Specifically, you will need to evaluate the laboratory results, converting them if necessary, and comparing them to the federal or state standards.</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To evaluate the laboratory results, you may need to take the steps listed below. These steps should be implemented as follows:</a:t>
            </a:r>
          </a:p>
          <a:p>
            <a:endParaRPr lang="en-US" kern="1200" dirty="0">
              <a:solidFill>
                <a:schemeClr val="tx1"/>
              </a:solidFill>
              <a:effectLst/>
              <a:ea typeface="Calibri" panose="020F0502020204030204" pitchFamily="34" charset="0"/>
              <a:cs typeface="Calibri" panose="020F0502020204030204" pitchFamily="34" charset="0"/>
            </a:endParaRPr>
          </a:p>
          <a:p>
            <a:pPr lvl="0"/>
            <a:r>
              <a:rPr lang="en-US" b="1" kern="1200" dirty="0">
                <a:solidFill>
                  <a:schemeClr val="tx1"/>
                </a:solidFill>
                <a:effectLst/>
                <a:ea typeface="Calibri" panose="020F0502020204030204" pitchFamily="34" charset="0"/>
                <a:cs typeface="Calibri" panose="020F0502020204030204" pitchFamily="34" charset="0"/>
              </a:rPr>
              <a:t>Step 1: Check the units. </a:t>
            </a:r>
            <a:r>
              <a:rPr lang="en-US" kern="1200" dirty="0">
                <a:solidFill>
                  <a:schemeClr val="tx1"/>
                </a:solidFill>
                <a:effectLst/>
                <a:ea typeface="Calibri" panose="020F0502020204030204" pitchFamily="34" charset="0"/>
                <a:cs typeface="Calibri" panose="020F0502020204030204" pitchFamily="34" charset="0"/>
              </a:rPr>
              <a:t>If results are not reported in µg/ft</a:t>
            </a:r>
            <a:r>
              <a:rPr lang="en-US" kern="1200" baseline="30000" dirty="0">
                <a:solidFill>
                  <a:schemeClr val="tx1"/>
                </a:solidFill>
                <a:effectLst/>
                <a:ea typeface="Calibri" panose="020F0502020204030204" pitchFamily="34" charset="0"/>
                <a:cs typeface="Calibri" panose="020F0502020204030204" pitchFamily="34" charset="0"/>
              </a:rPr>
              <a:t>2</a:t>
            </a:r>
            <a:r>
              <a:rPr lang="en-US" kern="1200" dirty="0">
                <a:solidFill>
                  <a:schemeClr val="tx1"/>
                </a:solidFill>
                <a:effectLst/>
                <a:ea typeface="Calibri" panose="020F0502020204030204" pitchFamily="34" charset="0"/>
                <a:cs typeface="Calibri" panose="020F0502020204030204" pitchFamily="34" charset="0"/>
              </a:rPr>
              <a:t>, use the conversion table (see Attachment 4-C: Worksheet for Performing Mathematical Conversions for Dust Samples).</a:t>
            </a:r>
          </a:p>
          <a:p>
            <a:pPr lvl="0"/>
            <a:endParaRPr lang="en-US" kern="1200" dirty="0">
              <a:solidFill>
                <a:schemeClr val="tx1"/>
              </a:solidFill>
              <a:effectLst/>
              <a:ea typeface="Calibri" panose="020F0502020204030204" pitchFamily="34" charset="0"/>
              <a:cs typeface="Calibri" panose="020F0502020204030204" pitchFamily="34" charset="0"/>
            </a:endParaRPr>
          </a:p>
          <a:p>
            <a:pPr lvl="0"/>
            <a:r>
              <a:rPr lang="en-US" b="1" kern="1200" dirty="0">
                <a:solidFill>
                  <a:schemeClr val="tx1"/>
                </a:solidFill>
                <a:effectLst/>
                <a:ea typeface="Calibri" panose="020F0502020204030204" pitchFamily="34" charset="0"/>
                <a:cs typeface="Calibri" panose="020F0502020204030204" pitchFamily="34" charset="0"/>
              </a:rPr>
              <a:t>Step 2: Compare the results to the EPA dust-lead actions levels. </a:t>
            </a:r>
            <a:r>
              <a:rPr lang="en-US" kern="1200" dirty="0">
                <a:solidFill>
                  <a:schemeClr val="tx1"/>
                </a:solidFill>
                <a:effectLst/>
                <a:ea typeface="Calibri" panose="020F0502020204030204" pitchFamily="34" charset="0"/>
                <a:cs typeface="Calibri" panose="020F0502020204030204" pitchFamily="34" charset="0"/>
              </a:rPr>
              <a:t>Once you have made the necessary conversion, you can compare the laboratory results to the appropriate EPA dust-lead actions levels. EPA action levels have been developed for lead dust on floors, interior window sills, and window troughs. It is important to recognize that the levels for lead dust are different for each of these three surfaces. </a:t>
            </a:r>
            <a:r>
              <a:rPr lang="en-US" u="sng" kern="1200" dirty="0">
                <a:solidFill>
                  <a:schemeClr val="tx1"/>
                </a:solidFill>
                <a:effectLst/>
                <a:ea typeface="Calibri" panose="020F0502020204030204" pitchFamily="34" charset="0"/>
                <a:cs typeface="Calibri" panose="020F0502020204030204" pitchFamily="34" charset="0"/>
              </a:rPr>
              <a:t>If test results equal or exceed the</a:t>
            </a:r>
            <a:r>
              <a:rPr lang="en-US" kern="1200" dirty="0">
                <a:solidFill>
                  <a:schemeClr val="tx1"/>
                </a:solidFill>
                <a:effectLst/>
                <a:ea typeface="Calibri" panose="020F0502020204030204" pitchFamily="34" charset="0"/>
                <a:cs typeface="Calibri" panose="020F0502020204030204" pitchFamily="34" charset="0"/>
              </a:rPr>
              <a:t> </a:t>
            </a:r>
            <a:r>
              <a:rPr lang="en-US" u="sng" kern="1200" dirty="0">
                <a:solidFill>
                  <a:schemeClr val="tx1"/>
                </a:solidFill>
                <a:effectLst/>
                <a:ea typeface="Calibri" panose="020F0502020204030204" pitchFamily="34" charset="0"/>
                <a:cs typeface="Calibri" panose="020F0502020204030204" pitchFamily="34" charset="0"/>
              </a:rPr>
              <a:t>action levels, the unit, worksite, or common area represented by the sample fails to clear the dust-lead test.</a:t>
            </a:r>
            <a:endParaRPr lang="en-US" kern="1200" dirty="0">
              <a:solidFill>
                <a:schemeClr val="tx1"/>
              </a:solidFill>
              <a:effectLs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7DF45-3E15-461C-B5A1-630C28018385}" type="slidenum">
              <a:rPr kumimoji="0" lang="en-US" sz="1200" b="0" i="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2332945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epa.gov/lead/nlla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pa.gov/lead/nlla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4800" dirty="0"/>
              <a:t>Chapter 4: Selecting a Laboratory </a:t>
            </a:r>
            <a:br>
              <a:rPr lang="en-US" altLang="en-US" sz="4800" dirty="0"/>
            </a:br>
            <a:r>
              <a:rPr lang="en-US" altLang="en-US" sz="4800" dirty="0"/>
              <a:t>and Interpreting Results</a:t>
            </a:r>
            <a:endParaRPr lang="en-US" sz="4800" dirty="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dirty="0">
                <a:ea typeface="Calibri Light"/>
                <a:cs typeface="Calibri Light"/>
              </a:rPr>
              <a:t>Lead Dust Sampling Technician </a:t>
            </a:r>
          </a:p>
          <a:p>
            <a:r>
              <a:rPr lang="en-US" dirty="0">
                <a:ea typeface="Calibri Light"/>
                <a:cs typeface="Calibri Light"/>
              </a:rPr>
              <a:t>Refresher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E9B241-892A-3955-B1FC-3CE5EE92E23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6240D9DB-DFA7-6888-54EF-3B7299158079}"/>
              </a:ext>
            </a:extLst>
          </p:cNvPr>
          <p:cNvSpPr>
            <a:spLocks noGrp="1"/>
          </p:cNvSpPr>
          <p:nvPr>
            <p:ph type="title"/>
          </p:nvPr>
        </p:nvSpPr>
        <p:spPr/>
        <p:txBody>
          <a:bodyPr/>
          <a:lstStyle/>
          <a:p>
            <a:r>
              <a:rPr lang="en-US" dirty="0"/>
              <a:t>Activity: Interpreting Laboratory Results</a:t>
            </a:r>
          </a:p>
        </p:txBody>
      </p:sp>
      <p:sp>
        <p:nvSpPr>
          <p:cNvPr id="4" name="Content Placeholder 3">
            <a:extLst>
              <a:ext uri="{FF2B5EF4-FFF2-40B4-BE49-F238E27FC236}">
                <a16:creationId xmlns:a16="http://schemas.microsoft.com/office/drawing/2014/main" id="{5596A499-1844-E146-16A3-22CA5E3887D2}"/>
              </a:ext>
            </a:extLst>
          </p:cNvPr>
          <p:cNvSpPr>
            <a:spLocks noGrp="1"/>
          </p:cNvSpPr>
          <p:nvPr>
            <p:ph idx="1"/>
          </p:nvPr>
        </p:nvSpPr>
        <p:spPr/>
        <p:txBody>
          <a:bodyPr/>
          <a:lstStyle/>
          <a:p>
            <a:r>
              <a:rPr lang="en-US" dirty="0"/>
              <a:t>Turn to </a:t>
            </a:r>
            <a:r>
              <a:rPr lang="en-US" b="1" dirty="0"/>
              <a:t>Attachment 4-D.</a:t>
            </a:r>
          </a:p>
          <a:p>
            <a:r>
              <a:rPr lang="en-US" dirty="0"/>
              <a:t>Answer the questions.</a:t>
            </a:r>
          </a:p>
          <a:p>
            <a:r>
              <a:rPr lang="en-US" dirty="0"/>
              <a:t>Be prepared to explain your answers.</a:t>
            </a:r>
          </a:p>
          <a:p>
            <a:endParaRPr lang="en-US" dirty="0"/>
          </a:p>
        </p:txBody>
      </p:sp>
    </p:spTree>
    <p:extLst>
      <p:ext uri="{BB962C8B-B14F-4D97-AF65-F5344CB8AC3E}">
        <p14:creationId xmlns:p14="http://schemas.microsoft.com/office/powerpoint/2010/main" val="797183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9FDA79-0925-294B-2FD1-EE0502C4F0A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2F9E539A-F4BC-8D9F-AF8C-0F3277351BA3}"/>
              </a:ext>
            </a:extLst>
          </p:cNvPr>
          <p:cNvSpPr>
            <a:spLocks noGrp="1"/>
          </p:cNvSpPr>
          <p:nvPr>
            <p:ph type="title"/>
          </p:nvPr>
        </p:nvSpPr>
        <p:spPr/>
        <p:txBody>
          <a:bodyPr/>
          <a:lstStyle/>
          <a:p>
            <a:r>
              <a:rPr lang="en-US" dirty="0"/>
              <a:t>Evaluating Laboratory Results for Composite Samples</a:t>
            </a:r>
          </a:p>
        </p:txBody>
      </p:sp>
      <p:graphicFrame>
        <p:nvGraphicFramePr>
          <p:cNvPr id="5" name="Content Placeholder 4">
            <a:extLst>
              <a:ext uri="{FF2B5EF4-FFF2-40B4-BE49-F238E27FC236}">
                <a16:creationId xmlns:a16="http://schemas.microsoft.com/office/drawing/2014/main" id="{882C76CA-71D3-E9C7-0466-BE4DA0D611DC}"/>
              </a:ext>
            </a:extLst>
          </p:cNvPr>
          <p:cNvGraphicFramePr>
            <a:graphicFrameLocks noGrp="1"/>
          </p:cNvGraphicFramePr>
          <p:nvPr>
            <p:ph idx="1"/>
            <p:extLst>
              <p:ext uri="{D42A27DB-BD31-4B8C-83A1-F6EECF244321}">
                <p14:modId xmlns:p14="http://schemas.microsoft.com/office/powerpoint/2010/main" val="1556954548"/>
              </p:ext>
            </p:extLst>
          </p:nvPr>
        </p:nvGraphicFramePr>
        <p:xfrm>
          <a:off x="838200" y="1825624"/>
          <a:ext cx="10515600" cy="3274696"/>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643296378"/>
                    </a:ext>
                  </a:extLst>
                </a:gridCol>
                <a:gridCol w="2628900">
                  <a:extLst>
                    <a:ext uri="{9D8B030D-6E8A-4147-A177-3AD203B41FA5}">
                      <a16:colId xmlns:a16="http://schemas.microsoft.com/office/drawing/2014/main" val="3611908389"/>
                    </a:ext>
                  </a:extLst>
                </a:gridCol>
                <a:gridCol w="2628900">
                  <a:extLst>
                    <a:ext uri="{9D8B030D-6E8A-4147-A177-3AD203B41FA5}">
                      <a16:colId xmlns:a16="http://schemas.microsoft.com/office/drawing/2014/main" val="4218743894"/>
                    </a:ext>
                  </a:extLst>
                </a:gridCol>
                <a:gridCol w="2628900">
                  <a:extLst>
                    <a:ext uri="{9D8B030D-6E8A-4147-A177-3AD203B41FA5}">
                      <a16:colId xmlns:a16="http://schemas.microsoft.com/office/drawing/2014/main" val="2547148102"/>
                    </a:ext>
                  </a:extLst>
                </a:gridCol>
              </a:tblGrid>
              <a:tr h="818674">
                <a:tc>
                  <a:txBody>
                    <a:bodyPr/>
                    <a:lstStyle/>
                    <a:p>
                      <a:pPr algn="ctr"/>
                      <a:r>
                        <a:rPr lang="en-US" sz="2000" dirty="0"/>
                        <a:t>Location</a:t>
                      </a:r>
                    </a:p>
                  </a:txBody>
                  <a:tcPr anchor="ctr"/>
                </a:tc>
                <a:tc>
                  <a:txBody>
                    <a:bodyPr/>
                    <a:lstStyle/>
                    <a:p>
                      <a:pPr algn="ctr"/>
                      <a:r>
                        <a:rPr lang="en-US" sz="2000" dirty="0"/>
                        <a:t>2 Subsamples</a:t>
                      </a:r>
                    </a:p>
                  </a:txBody>
                  <a:tcPr anchor="ctr"/>
                </a:tc>
                <a:tc>
                  <a:txBody>
                    <a:bodyPr/>
                    <a:lstStyle/>
                    <a:p>
                      <a:pPr algn="ctr"/>
                      <a:r>
                        <a:rPr lang="en-US" sz="2000" dirty="0"/>
                        <a:t>3 Subsamples</a:t>
                      </a:r>
                    </a:p>
                  </a:txBody>
                  <a:tcPr anchor="ctr"/>
                </a:tc>
                <a:tc>
                  <a:txBody>
                    <a:bodyPr/>
                    <a:lstStyle/>
                    <a:p>
                      <a:pPr algn="ctr"/>
                      <a:r>
                        <a:rPr lang="en-US" sz="2000" dirty="0"/>
                        <a:t>4 Subsamples</a:t>
                      </a:r>
                    </a:p>
                  </a:txBody>
                  <a:tcPr anchor="ctr"/>
                </a:tc>
                <a:extLst>
                  <a:ext uri="{0D108BD9-81ED-4DB2-BD59-A6C34878D82A}">
                    <a16:rowId xmlns:a16="http://schemas.microsoft.com/office/drawing/2014/main" val="427448917"/>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chemeClr val="tx1"/>
                          </a:solidFill>
                          <a:effectLst/>
                          <a:latin typeface="+mn-lt"/>
                        </a:rPr>
                        <a:t>Floors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5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2.5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903315801"/>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chemeClr val="tx1"/>
                          </a:solidFill>
                          <a:effectLst/>
                          <a:latin typeface="+mn-lt"/>
                        </a:rPr>
                        <a:t>Sills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40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 20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4153625441"/>
                  </a:ext>
                </a:extLst>
              </a:tr>
              <a:tr h="818674">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a:ln>
                            <a:noFill/>
                          </a:ln>
                          <a:solidFill>
                            <a:schemeClr val="tx1"/>
                          </a:solidFill>
                          <a:effectLst/>
                          <a:latin typeface="+mn-lt"/>
                        </a:rPr>
                        <a:t>Troughs</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100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67 µg/ft</a:t>
                      </a:r>
                      <a:r>
                        <a:rPr kumimoji="0" lang="en-US" altLang="en-US" sz="2000" b="0" i="0" u="none" strike="noStrike" cap="none" normalizeH="0" baseline="30000" dirty="0">
                          <a:ln>
                            <a:noFill/>
                          </a:ln>
                          <a:solidFill>
                            <a:schemeClr val="tx1"/>
                          </a:solidFill>
                          <a:effectLst/>
                          <a:latin typeface="+mn-lt"/>
                        </a:rPr>
                        <a:t>2</a:t>
                      </a:r>
                    </a:p>
                  </a:txBody>
                  <a:tcPr horzOverflow="overflow"/>
                </a:tc>
                <a:tc>
                  <a:txBody>
                    <a:bodyPr/>
                    <a:lstStyle>
                      <a:lvl1pPr>
                        <a:spcBef>
                          <a:spcPct val="20000"/>
                        </a:spcBef>
                        <a:defRPr sz="2800">
                          <a:solidFill>
                            <a:schemeClr val="tx1"/>
                          </a:solidFill>
                          <a:latin typeface="Garamond" panose="02020404030301010803" pitchFamily="18" charset="0"/>
                        </a:defRPr>
                      </a:lvl1pPr>
                      <a:lvl2pPr marL="742950" indent="-285750">
                        <a:spcBef>
                          <a:spcPct val="20000"/>
                        </a:spcBef>
                        <a:defRPr sz="2400">
                          <a:solidFill>
                            <a:schemeClr val="tx1"/>
                          </a:solidFill>
                          <a:latin typeface="Garamond" panose="02020404030301010803" pitchFamily="18" charset="0"/>
                        </a:defRPr>
                      </a:lvl2pPr>
                      <a:lvl3pPr marL="1143000" indent="-228600">
                        <a:spcBef>
                          <a:spcPct val="20000"/>
                        </a:spcBef>
                        <a:defRPr sz="2000">
                          <a:solidFill>
                            <a:schemeClr val="tx1"/>
                          </a:solidFill>
                          <a:latin typeface="Garamond" panose="02020404030301010803" pitchFamily="18" charset="0"/>
                        </a:defRPr>
                      </a:lvl3pPr>
                      <a:lvl4pPr marL="1600200" indent="-228600">
                        <a:spcBef>
                          <a:spcPct val="20000"/>
                        </a:spcBef>
                        <a:defRPr>
                          <a:solidFill>
                            <a:schemeClr val="tx1"/>
                          </a:solidFill>
                          <a:latin typeface="Garamond" panose="02020404030301010803" pitchFamily="18" charset="0"/>
                        </a:defRPr>
                      </a:lvl4pPr>
                      <a:lvl5pPr marL="2057400" indent="-228600">
                        <a:spcBef>
                          <a:spcPct val="20000"/>
                        </a:spcBef>
                        <a:defRPr>
                          <a:solidFill>
                            <a:schemeClr val="tx1"/>
                          </a:solidFill>
                          <a:latin typeface="Garamond" panose="02020404030301010803" pitchFamily="18" charset="0"/>
                        </a:defRPr>
                      </a:lvl5pPr>
                      <a:lvl6pPr marL="2514600" indent="-228600" eaLnBrk="0" fontAlgn="base" hangingPunct="0">
                        <a:spcBef>
                          <a:spcPct val="20000"/>
                        </a:spcBef>
                        <a:spcAft>
                          <a:spcPct val="0"/>
                        </a:spcAft>
                        <a:defRPr>
                          <a:solidFill>
                            <a:schemeClr val="tx1"/>
                          </a:solidFill>
                          <a:latin typeface="Garamond" panose="02020404030301010803" pitchFamily="18" charset="0"/>
                        </a:defRPr>
                      </a:lvl6pPr>
                      <a:lvl7pPr marL="2971800" indent="-228600" eaLnBrk="0" fontAlgn="base" hangingPunct="0">
                        <a:spcBef>
                          <a:spcPct val="20000"/>
                        </a:spcBef>
                        <a:spcAft>
                          <a:spcPct val="0"/>
                        </a:spcAft>
                        <a:defRPr>
                          <a:solidFill>
                            <a:schemeClr val="tx1"/>
                          </a:solidFill>
                          <a:latin typeface="Garamond" panose="02020404030301010803" pitchFamily="18" charset="0"/>
                        </a:defRPr>
                      </a:lvl7pPr>
                      <a:lvl8pPr marL="3429000" indent="-228600" eaLnBrk="0" fontAlgn="base" hangingPunct="0">
                        <a:spcBef>
                          <a:spcPct val="20000"/>
                        </a:spcBef>
                        <a:spcAft>
                          <a:spcPct val="0"/>
                        </a:spcAft>
                        <a:defRPr>
                          <a:solidFill>
                            <a:schemeClr val="tx1"/>
                          </a:solidFill>
                          <a:latin typeface="Garamond" panose="02020404030301010803" pitchFamily="18" charset="0"/>
                        </a:defRPr>
                      </a:lvl8pPr>
                      <a:lvl9pPr marL="3886200" indent="-228600" eaLnBrk="0" fontAlgn="base" hangingPunct="0">
                        <a:spcBef>
                          <a:spcPct val="20000"/>
                        </a:spcBef>
                        <a:spcAft>
                          <a:spcPct val="0"/>
                        </a:spcAft>
                        <a:defRPr>
                          <a:solidFill>
                            <a:schemeClr val="tx1"/>
                          </a:solidFill>
                          <a:latin typeface="Garamond" panose="02020404030301010803"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0" i="0" u="none" strike="noStrike" cap="none" normalizeH="0" baseline="0" dirty="0">
                          <a:ln>
                            <a:noFill/>
                          </a:ln>
                          <a:solidFill>
                            <a:schemeClr val="tx1"/>
                          </a:solidFill>
                          <a:effectLst/>
                          <a:latin typeface="+mn-lt"/>
                        </a:rPr>
                        <a:t>50 µg/ft</a:t>
                      </a:r>
                      <a:r>
                        <a:rPr kumimoji="0" lang="en-US" altLang="en-US" sz="2000" b="0" i="0" u="none" strike="noStrike" cap="none" normalizeH="0" baseline="30000" dirty="0">
                          <a:ln>
                            <a:noFill/>
                          </a:ln>
                          <a:solidFill>
                            <a:schemeClr val="tx1"/>
                          </a:solidFill>
                          <a:effectLst/>
                          <a:latin typeface="+mn-lt"/>
                        </a:rPr>
                        <a:t>2</a:t>
                      </a:r>
                    </a:p>
                  </a:txBody>
                  <a:tcPr horzOverflow="overflow"/>
                </a:tc>
                <a:extLst>
                  <a:ext uri="{0D108BD9-81ED-4DB2-BD59-A6C34878D82A}">
                    <a16:rowId xmlns:a16="http://schemas.microsoft.com/office/drawing/2014/main" val="406739654"/>
                  </a:ext>
                </a:extLst>
              </a:tr>
            </a:tbl>
          </a:graphicData>
        </a:graphic>
      </p:graphicFrame>
    </p:spTree>
    <p:extLst>
      <p:ext uri="{BB962C8B-B14F-4D97-AF65-F5344CB8AC3E}">
        <p14:creationId xmlns:p14="http://schemas.microsoft.com/office/powerpoint/2010/main" val="3213588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4650FB-2891-DB30-C402-30E9D685408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4F2A843E-FB3B-EB43-971F-25E2D4A8A2AC}"/>
              </a:ext>
            </a:extLst>
          </p:cNvPr>
          <p:cNvSpPr>
            <a:spLocks noGrp="1"/>
          </p:cNvSpPr>
          <p:nvPr>
            <p:ph type="title"/>
          </p:nvPr>
        </p:nvSpPr>
        <p:spPr/>
        <p:txBody>
          <a:bodyPr/>
          <a:lstStyle/>
          <a:p>
            <a:r>
              <a:rPr lang="en-US" dirty="0"/>
              <a:t>Avoiding Common Mistakes</a:t>
            </a:r>
          </a:p>
        </p:txBody>
      </p:sp>
      <p:sp>
        <p:nvSpPr>
          <p:cNvPr id="4" name="Content Placeholder 3">
            <a:extLst>
              <a:ext uri="{FF2B5EF4-FFF2-40B4-BE49-F238E27FC236}">
                <a16:creationId xmlns:a16="http://schemas.microsoft.com/office/drawing/2014/main" id="{3320DC30-6EA9-941A-D21E-20E384286412}"/>
              </a:ext>
            </a:extLst>
          </p:cNvPr>
          <p:cNvSpPr>
            <a:spLocks noGrp="1"/>
          </p:cNvSpPr>
          <p:nvPr>
            <p:ph idx="1"/>
          </p:nvPr>
        </p:nvSpPr>
        <p:spPr/>
        <p:txBody>
          <a:bodyPr/>
          <a:lstStyle/>
          <a:p>
            <a:r>
              <a:rPr kumimoji="1" lang="en-US" altLang="en-US" dirty="0"/>
              <a:t>Mistaking </a:t>
            </a:r>
            <a:r>
              <a:rPr kumimoji="1" lang="en-US" altLang="en-US" u="sng" dirty="0"/>
              <a:t>weight</a:t>
            </a:r>
            <a:r>
              <a:rPr kumimoji="1" lang="en-US" altLang="en-US" dirty="0"/>
              <a:t> (mass) for </a:t>
            </a:r>
            <a:r>
              <a:rPr kumimoji="1" lang="en-US" altLang="en-US" u="sng" dirty="0"/>
              <a:t>surface loading</a:t>
            </a:r>
            <a:r>
              <a:rPr kumimoji="1" lang="en-US" altLang="en-US" dirty="0"/>
              <a:t> by using incorrect units </a:t>
            </a:r>
            <a:r>
              <a:rPr kumimoji="1" lang="en-US" altLang="en-US" sz="2400" dirty="0"/>
              <a:t>(</a:t>
            </a:r>
            <a:r>
              <a:rPr kumimoji="1" lang="en-US" altLang="en-US" sz="2400" dirty="0">
                <a:sym typeface="Symbol" panose="05050102010706020507" pitchFamily="18" charset="2"/>
              </a:rPr>
              <a:t></a:t>
            </a:r>
            <a:r>
              <a:rPr kumimoji="1" lang="en-US" altLang="en-US" dirty="0"/>
              <a:t>g for</a:t>
            </a:r>
            <a:r>
              <a:rPr kumimoji="1" lang="en-US" altLang="en-US" sz="2400" dirty="0"/>
              <a:t> </a:t>
            </a:r>
            <a:r>
              <a:rPr kumimoji="1" lang="en-US" altLang="en-US" sz="2400" dirty="0">
                <a:sym typeface="Symbol" panose="05050102010706020507" pitchFamily="18" charset="2"/>
              </a:rPr>
              <a:t></a:t>
            </a:r>
            <a:r>
              <a:rPr kumimoji="1" lang="en-US" altLang="en-US" dirty="0"/>
              <a:t>g/ft</a:t>
            </a:r>
            <a:r>
              <a:rPr kumimoji="1" lang="en-US" altLang="en-US" baseline="30000" dirty="0"/>
              <a:t>2</a:t>
            </a:r>
            <a:r>
              <a:rPr kumimoji="1" lang="en-US" altLang="en-US" dirty="0"/>
              <a:t>)</a:t>
            </a:r>
          </a:p>
          <a:p>
            <a:r>
              <a:rPr lang="en-US" dirty="0"/>
              <a:t>Not submitting blank samples</a:t>
            </a:r>
          </a:p>
          <a:p>
            <a:pPr lvl="1"/>
            <a:r>
              <a:rPr lang="en-US" dirty="0"/>
              <a:t>Labeling or recording in the sample log blank samples as blanks</a:t>
            </a:r>
          </a:p>
          <a:p>
            <a:r>
              <a:rPr lang="en-US" dirty="0"/>
              <a:t>Not maintaining a chain of custody</a:t>
            </a:r>
          </a:p>
          <a:p>
            <a:endParaRPr lang="en-US" dirty="0"/>
          </a:p>
        </p:txBody>
      </p:sp>
    </p:spTree>
    <p:extLst>
      <p:ext uri="{BB962C8B-B14F-4D97-AF65-F5344CB8AC3E}">
        <p14:creationId xmlns:p14="http://schemas.microsoft.com/office/powerpoint/2010/main" val="2249366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4EFD57-3ED9-37BF-0B87-AEADBECEEDC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D5E17DE9-C1A7-CC48-783F-02EDDF13FD4F}"/>
              </a:ext>
            </a:extLst>
          </p:cNvPr>
          <p:cNvSpPr>
            <a:spLocks noGrp="1"/>
          </p:cNvSpPr>
          <p:nvPr>
            <p:ph type="title"/>
          </p:nvPr>
        </p:nvSpPr>
        <p:spPr/>
        <p:txBody>
          <a:bodyPr/>
          <a:lstStyle/>
          <a:p>
            <a:r>
              <a:rPr lang="en-US" dirty="0"/>
              <a:t>Summary</a:t>
            </a:r>
          </a:p>
        </p:txBody>
      </p:sp>
      <p:sp>
        <p:nvSpPr>
          <p:cNvPr id="4" name="Content Placeholder 3">
            <a:extLst>
              <a:ext uri="{FF2B5EF4-FFF2-40B4-BE49-F238E27FC236}">
                <a16:creationId xmlns:a16="http://schemas.microsoft.com/office/drawing/2014/main" id="{A4919AD9-5E5A-DDF6-1760-126D7DD270A6}"/>
              </a:ext>
            </a:extLst>
          </p:cNvPr>
          <p:cNvSpPr>
            <a:spLocks noGrp="1"/>
          </p:cNvSpPr>
          <p:nvPr>
            <p:ph idx="1"/>
          </p:nvPr>
        </p:nvSpPr>
        <p:spPr/>
        <p:txBody>
          <a:bodyPr vert="horz" lIns="91440" tIns="45720" rIns="91440" bIns="45720" rtlCol="0" anchor="t">
            <a:normAutofit/>
          </a:bodyPr>
          <a:lstStyle/>
          <a:p>
            <a:r>
              <a:rPr lang="en-US" altLang="en-US" dirty="0"/>
              <a:t>Select an EPA-recognized lab.</a:t>
            </a:r>
          </a:p>
          <a:p>
            <a:pPr lvl="1"/>
            <a:r>
              <a:rPr lang="en-US" altLang="en-US" dirty="0"/>
              <a:t>Call 1-800-424-LEAD</a:t>
            </a:r>
            <a:endParaRPr lang="en-US" altLang="en-US" dirty="0">
              <a:ea typeface="Calibri"/>
              <a:cs typeface="Calibri"/>
            </a:endParaRPr>
          </a:p>
          <a:p>
            <a:pPr lvl="1"/>
            <a:r>
              <a:rPr lang="en-US" altLang="en-US" dirty="0"/>
              <a:t>Visit </a:t>
            </a:r>
            <a:r>
              <a:rPr lang="en-US" altLang="en-US" dirty="0">
                <a:hlinkClick r:id="rId3"/>
              </a:rPr>
              <a:t>www.epa.gov/lead/nllap</a:t>
            </a:r>
            <a:r>
              <a:rPr lang="en-US" altLang="en-US" dirty="0"/>
              <a:t> </a:t>
            </a:r>
            <a:endParaRPr lang="en-US" dirty="0">
              <a:ea typeface="+mn-lt"/>
              <a:cs typeface="+mn-lt"/>
            </a:endParaRPr>
          </a:p>
          <a:p>
            <a:pPr lvl="1"/>
            <a:r>
              <a:rPr lang="en-US" altLang="en-US" dirty="0"/>
              <a:t>Ensure that the lab is EPA-recognized for the analysis of lead in dust</a:t>
            </a:r>
          </a:p>
          <a:p>
            <a:r>
              <a:rPr lang="en-US" altLang="en-US" dirty="0"/>
              <a:t>Maintain a chain of custody.</a:t>
            </a:r>
          </a:p>
          <a:p>
            <a:r>
              <a:rPr lang="en-US" altLang="en-US" dirty="0"/>
              <a:t>Interpret lab results.</a:t>
            </a:r>
          </a:p>
          <a:p>
            <a:endParaRPr lang="en-US" dirty="0"/>
          </a:p>
        </p:txBody>
      </p:sp>
    </p:spTree>
    <p:extLst>
      <p:ext uri="{BB962C8B-B14F-4D97-AF65-F5344CB8AC3E}">
        <p14:creationId xmlns:p14="http://schemas.microsoft.com/office/powerpoint/2010/main" val="3049424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dirty="0"/>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dirty="0">
                <a:solidFill>
                  <a:srgbClr val="000000"/>
                </a:solidFill>
                <a:ea typeface="+mn-lt"/>
                <a:cs typeface="+mn-lt"/>
              </a:rPr>
              <a:t>Select an EPA-recognized lab</a:t>
            </a:r>
          </a:p>
          <a:p>
            <a:pPr>
              <a:spcBef>
                <a:spcPts val="800"/>
              </a:spcBef>
              <a:buFont typeface="Garamond" panose="02020404030301010803" pitchFamily="18" charset="0"/>
              <a:buChar char="•"/>
            </a:pPr>
            <a:r>
              <a:rPr lang="en-US" altLang="en-US" dirty="0">
                <a:solidFill>
                  <a:srgbClr val="000000"/>
                </a:solidFill>
                <a:ea typeface="+mn-lt"/>
                <a:cs typeface="+mn-lt"/>
              </a:rPr>
              <a:t>Maintain a chain of custody</a:t>
            </a:r>
          </a:p>
          <a:p>
            <a:pPr>
              <a:spcBef>
                <a:spcPts val="800"/>
              </a:spcBef>
              <a:buFont typeface="Garamond" panose="02020404030301010803" pitchFamily="18" charset="0"/>
              <a:buChar char="•"/>
            </a:pPr>
            <a:r>
              <a:rPr lang="en-US" altLang="en-US" dirty="0">
                <a:solidFill>
                  <a:srgbClr val="000000"/>
                </a:solidFill>
                <a:ea typeface="+mn-lt"/>
                <a:cs typeface="+mn-lt"/>
              </a:rPr>
              <a:t>Review and interpret lab results </a:t>
            </a: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6CF709-F67A-5E75-4666-6011C629D9D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37B9C9B3-9AF7-756A-E41B-5FA5C75D0BEE}"/>
              </a:ext>
            </a:extLst>
          </p:cNvPr>
          <p:cNvSpPr>
            <a:spLocks noGrp="1"/>
          </p:cNvSpPr>
          <p:nvPr>
            <p:ph type="title"/>
          </p:nvPr>
        </p:nvSpPr>
        <p:spPr/>
        <p:txBody>
          <a:bodyPr/>
          <a:lstStyle/>
          <a:p>
            <a:r>
              <a:rPr lang="en-US" dirty="0"/>
              <a:t>Selecting a Laboratory</a:t>
            </a:r>
          </a:p>
        </p:txBody>
      </p:sp>
      <p:sp>
        <p:nvSpPr>
          <p:cNvPr id="4" name="Content Placeholder 3">
            <a:extLst>
              <a:ext uri="{FF2B5EF4-FFF2-40B4-BE49-F238E27FC236}">
                <a16:creationId xmlns:a16="http://schemas.microsoft.com/office/drawing/2014/main" id="{79FF1115-B6FD-1A16-5F54-FFDD6944FC81}"/>
              </a:ext>
            </a:extLst>
          </p:cNvPr>
          <p:cNvSpPr>
            <a:spLocks noGrp="1"/>
          </p:cNvSpPr>
          <p:nvPr>
            <p:ph idx="1"/>
          </p:nvPr>
        </p:nvSpPr>
        <p:spPr/>
        <p:txBody>
          <a:bodyPr vert="horz" lIns="91440" tIns="45720" rIns="91440" bIns="45720" rtlCol="0" anchor="t">
            <a:normAutofit/>
          </a:bodyPr>
          <a:lstStyle/>
          <a:p>
            <a:r>
              <a:rPr lang="en-US" dirty="0"/>
              <a:t>Submit samples to a lab recognized by EPA’s National Lead Laboratory Accreditation Program (NLLAP)</a:t>
            </a:r>
          </a:p>
          <a:p>
            <a:r>
              <a:rPr lang="en-US" dirty="0"/>
              <a:t>To locate a lab</a:t>
            </a:r>
          </a:p>
          <a:p>
            <a:pPr lvl="1"/>
            <a:r>
              <a:rPr lang="en-US" dirty="0"/>
              <a:t>Call the National Lead Information Center (NLIC) at 1-800-424-LEAD</a:t>
            </a:r>
            <a:endParaRPr lang="en-US" dirty="0">
              <a:ea typeface="Calibri"/>
              <a:cs typeface="Calibri"/>
            </a:endParaRPr>
          </a:p>
          <a:p>
            <a:pPr lvl="1"/>
            <a:r>
              <a:rPr lang="en-US" dirty="0"/>
              <a:t>Visit the EPA web site at </a:t>
            </a:r>
            <a:r>
              <a:rPr lang="en-US" dirty="0">
                <a:ea typeface="+mn-lt"/>
                <a:cs typeface="+mn-lt"/>
                <a:hlinkClick r:id="rId3"/>
              </a:rPr>
              <a:t>https://www.epa.gov/lead/nllap</a:t>
            </a:r>
            <a:r>
              <a:rPr lang="en-US" dirty="0"/>
              <a:t>  </a:t>
            </a:r>
            <a:endParaRPr lang="en-US" dirty="0">
              <a:ea typeface="Calibri"/>
              <a:cs typeface="Calibri"/>
            </a:endParaRPr>
          </a:p>
          <a:p>
            <a:r>
              <a:rPr lang="en-US" dirty="0"/>
              <a:t>See the fact sheet “Selecting a Lead Laboratory” at the end of this chapter. </a:t>
            </a:r>
          </a:p>
        </p:txBody>
      </p:sp>
    </p:spTree>
    <p:extLst>
      <p:ext uri="{BB962C8B-B14F-4D97-AF65-F5344CB8AC3E}">
        <p14:creationId xmlns:p14="http://schemas.microsoft.com/office/powerpoint/2010/main" val="3417742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571B69-083B-2060-3007-B3D05673FCC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B324F932-54C1-485B-939B-04ACDC0EF18E}"/>
              </a:ext>
            </a:extLst>
          </p:cNvPr>
          <p:cNvSpPr>
            <a:spLocks noGrp="1"/>
          </p:cNvSpPr>
          <p:nvPr>
            <p:ph type="title"/>
          </p:nvPr>
        </p:nvSpPr>
        <p:spPr/>
        <p:txBody>
          <a:bodyPr/>
          <a:lstStyle/>
          <a:p>
            <a:r>
              <a:rPr lang="en-US" dirty="0"/>
              <a:t>Questions To Ask Laboratories</a:t>
            </a:r>
          </a:p>
        </p:txBody>
      </p:sp>
      <p:sp>
        <p:nvSpPr>
          <p:cNvPr id="4" name="Content Placeholder 3">
            <a:extLst>
              <a:ext uri="{FF2B5EF4-FFF2-40B4-BE49-F238E27FC236}">
                <a16:creationId xmlns:a16="http://schemas.microsoft.com/office/drawing/2014/main" id="{840BB192-0B13-EAF8-0E20-A5EDD44E2D16}"/>
              </a:ext>
            </a:extLst>
          </p:cNvPr>
          <p:cNvSpPr>
            <a:spLocks noGrp="1"/>
          </p:cNvSpPr>
          <p:nvPr>
            <p:ph idx="1"/>
          </p:nvPr>
        </p:nvSpPr>
        <p:spPr/>
        <p:txBody>
          <a:bodyPr/>
          <a:lstStyle/>
          <a:p>
            <a:r>
              <a:rPr lang="en-US" dirty="0"/>
              <a:t>Tell the lab you will be collecting dust wipe samples for lead.</a:t>
            </a:r>
          </a:p>
          <a:p>
            <a:r>
              <a:rPr lang="en-US" dirty="0"/>
              <a:t>Ask:</a:t>
            </a:r>
          </a:p>
          <a:p>
            <a:pPr lvl="1"/>
            <a:r>
              <a:rPr lang="en-US" dirty="0"/>
              <a:t>Is the laboratory recognized to analyze for lead in dust by NLLAP?</a:t>
            </a:r>
          </a:p>
          <a:p>
            <a:pPr lvl="1"/>
            <a:r>
              <a:rPr lang="en-US" dirty="0"/>
              <a:t>Will sampling materials be provided? </a:t>
            </a:r>
          </a:p>
          <a:p>
            <a:pPr lvl="1"/>
            <a:r>
              <a:rPr lang="en-US" dirty="0"/>
              <a:t>What is the turnaround time for analysis?</a:t>
            </a:r>
          </a:p>
          <a:p>
            <a:pPr lvl="1"/>
            <a:r>
              <a:rPr lang="en-US" dirty="0"/>
              <a:t>Can the laboratory analyze composite samples? (If the client wants composite samples)</a:t>
            </a:r>
          </a:p>
          <a:p>
            <a:pPr lvl="1"/>
            <a:r>
              <a:rPr lang="en-US" dirty="0"/>
              <a:t>What is the cost per sample?</a:t>
            </a:r>
          </a:p>
          <a:p>
            <a:endParaRPr lang="en-US" dirty="0"/>
          </a:p>
        </p:txBody>
      </p:sp>
    </p:spTree>
    <p:extLst>
      <p:ext uri="{BB962C8B-B14F-4D97-AF65-F5344CB8AC3E}">
        <p14:creationId xmlns:p14="http://schemas.microsoft.com/office/powerpoint/2010/main" val="1217969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6477BB-2475-AA43-B738-5A54DE01D35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BC72738A-EAFC-86C6-602F-C73AB06C200C}"/>
              </a:ext>
            </a:extLst>
          </p:cNvPr>
          <p:cNvSpPr>
            <a:spLocks noGrp="1"/>
          </p:cNvSpPr>
          <p:nvPr>
            <p:ph type="title"/>
          </p:nvPr>
        </p:nvSpPr>
        <p:spPr/>
        <p:txBody>
          <a:bodyPr/>
          <a:lstStyle/>
          <a:p>
            <a:r>
              <a:rPr lang="en-US" dirty="0"/>
              <a:t>Quality Control in the Field </a:t>
            </a:r>
          </a:p>
        </p:txBody>
      </p:sp>
      <p:sp>
        <p:nvSpPr>
          <p:cNvPr id="4" name="Content Placeholder 3">
            <a:extLst>
              <a:ext uri="{FF2B5EF4-FFF2-40B4-BE49-F238E27FC236}">
                <a16:creationId xmlns:a16="http://schemas.microsoft.com/office/drawing/2014/main" id="{BEB16489-5E7F-DEE9-C6E0-CFBC109D5046}"/>
              </a:ext>
            </a:extLst>
          </p:cNvPr>
          <p:cNvSpPr>
            <a:spLocks noGrp="1"/>
          </p:cNvSpPr>
          <p:nvPr>
            <p:ph idx="1"/>
          </p:nvPr>
        </p:nvSpPr>
        <p:spPr/>
        <p:txBody>
          <a:bodyPr/>
          <a:lstStyle/>
          <a:p>
            <a:r>
              <a:rPr lang="en-US" dirty="0"/>
              <a:t>Submit blank wipe samples. </a:t>
            </a:r>
          </a:p>
          <a:p>
            <a:r>
              <a:rPr lang="en-US" dirty="0"/>
              <a:t>Duplicate, or side by side sampling can be used to check lab consistency.</a:t>
            </a:r>
          </a:p>
          <a:p>
            <a:r>
              <a:rPr lang="en-US" dirty="0"/>
              <a:t>Review all of your sample collection and chain-of-custody forms. </a:t>
            </a:r>
          </a:p>
          <a:p>
            <a:r>
              <a:rPr lang="en-US" dirty="0"/>
              <a:t>Carefully review all lab results. </a:t>
            </a:r>
          </a:p>
        </p:txBody>
      </p:sp>
    </p:spTree>
    <p:extLst>
      <p:ext uri="{BB962C8B-B14F-4D97-AF65-F5344CB8AC3E}">
        <p14:creationId xmlns:p14="http://schemas.microsoft.com/office/powerpoint/2010/main" val="987457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4CAA62-CD39-9385-FF8E-AF526E16A81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75F950E0-12EF-E5B1-5DFC-1E1911372393}"/>
              </a:ext>
            </a:extLst>
          </p:cNvPr>
          <p:cNvSpPr>
            <a:spLocks noGrp="1"/>
          </p:cNvSpPr>
          <p:nvPr>
            <p:ph type="title"/>
          </p:nvPr>
        </p:nvSpPr>
        <p:spPr/>
        <p:txBody>
          <a:bodyPr/>
          <a:lstStyle/>
          <a:p>
            <a:r>
              <a:rPr lang="en-US" dirty="0"/>
              <a:t>Review Your Sample Collection Form</a:t>
            </a:r>
          </a:p>
        </p:txBody>
      </p:sp>
      <p:sp>
        <p:nvSpPr>
          <p:cNvPr id="4" name="Content Placeholder 3">
            <a:extLst>
              <a:ext uri="{FF2B5EF4-FFF2-40B4-BE49-F238E27FC236}">
                <a16:creationId xmlns:a16="http://schemas.microsoft.com/office/drawing/2014/main" id="{A1B81EFC-5615-3631-CB1A-467F82C9EE27}"/>
              </a:ext>
            </a:extLst>
          </p:cNvPr>
          <p:cNvSpPr>
            <a:spLocks noGrp="1"/>
          </p:cNvSpPr>
          <p:nvPr>
            <p:ph idx="1"/>
          </p:nvPr>
        </p:nvSpPr>
        <p:spPr/>
        <p:txBody>
          <a:bodyPr/>
          <a:lstStyle/>
          <a:p>
            <a:r>
              <a:rPr lang="en-US" dirty="0"/>
              <a:t>Confirm all information is recorded clearly and correctly. </a:t>
            </a:r>
          </a:p>
          <a:p>
            <a:pPr lvl="1"/>
            <a:r>
              <a:rPr lang="en-US" dirty="0"/>
              <a:t>Sample numbers </a:t>
            </a:r>
          </a:p>
          <a:p>
            <a:pPr lvl="1"/>
            <a:r>
              <a:rPr lang="en-US" dirty="0"/>
              <a:t>Sample locations</a:t>
            </a:r>
          </a:p>
          <a:p>
            <a:pPr lvl="1"/>
            <a:r>
              <a:rPr lang="en-US" dirty="0"/>
              <a:t>Sample dimensions</a:t>
            </a:r>
          </a:p>
          <a:p>
            <a:r>
              <a:rPr lang="en-US" dirty="0"/>
              <a:t>Keep a copy for your records and note blanks. </a:t>
            </a:r>
          </a:p>
        </p:txBody>
      </p:sp>
    </p:spTree>
    <p:extLst>
      <p:ext uri="{BB962C8B-B14F-4D97-AF65-F5344CB8AC3E}">
        <p14:creationId xmlns:p14="http://schemas.microsoft.com/office/powerpoint/2010/main" val="3438730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06B1E6-5E4F-7195-920D-E0E6C8464D2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D81FB70A-6D8F-C4A9-1FA7-358355355D53}"/>
              </a:ext>
            </a:extLst>
          </p:cNvPr>
          <p:cNvSpPr>
            <a:spLocks noGrp="1"/>
          </p:cNvSpPr>
          <p:nvPr>
            <p:ph type="title"/>
          </p:nvPr>
        </p:nvSpPr>
        <p:spPr/>
        <p:txBody>
          <a:bodyPr/>
          <a:lstStyle/>
          <a:p>
            <a:r>
              <a:rPr lang="en-US" dirty="0"/>
              <a:t>Chain of Custody</a:t>
            </a:r>
          </a:p>
        </p:txBody>
      </p:sp>
      <p:sp>
        <p:nvSpPr>
          <p:cNvPr id="4" name="Content Placeholder 3">
            <a:extLst>
              <a:ext uri="{FF2B5EF4-FFF2-40B4-BE49-F238E27FC236}">
                <a16:creationId xmlns:a16="http://schemas.microsoft.com/office/drawing/2014/main" id="{01D6AE8A-A998-931A-BE74-0CCD88B3AA18}"/>
              </a:ext>
            </a:extLst>
          </p:cNvPr>
          <p:cNvSpPr>
            <a:spLocks noGrp="1"/>
          </p:cNvSpPr>
          <p:nvPr>
            <p:ph idx="1"/>
          </p:nvPr>
        </p:nvSpPr>
        <p:spPr/>
        <p:txBody>
          <a:bodyPr/>
          <a:lstStyle/>
          <a:p>
            <a:r>
              <a:rPr lang="en-US" dirty="0"/>
              <a:t>A record of each person who handles the sample from the time it is collected until it is sent to the lab.</a:t>
            </a:r>
          </a:p>
          <a:p>
            <a:r>
              <a:rPr lang="en-US" dirty="0"/>
              <a:t>The lead dust sampling technician is responsible for maintaining chain of custody until he or she transfers custody of the samples.</a:t>
            </a:r>
          </a:p>
          <a:p>
            <a:r>
              <a:rPr lang="en-US" dirty="0"/>
              <a:t>Include information on sampling form</a:t>
            </a:r>
          </a:p>
          <a:p>
            <a:r>
              <a:rPr lang="en-US" dirty="0"/>
              <a:t>A sample chain-of-custody form is shown on the next slide, and as an attachment to this chapter. </a:t>
            </a:r>
          </a:p>
        </p:txBody>
      </p:sp>
    </p:spTree>
    <p:extLst>
      <p:ext uri="{BB962C8B-B14F-4D97-AF65-F5344CB8AC3E}">
        <p14:creationId xmlns:p14="http://schemas.microsoft.com/office/powerpoint/2010/main" val="23499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194B65-362D-B519-267C-794669893E2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BDB331C0-F8C0-91EB-ED3E-5230FA965581}"/>
              </a:ext>
            </a:extLst>
          </p:cNvPr>
          <p:cNvSpPr>
            <a:spLocks noGrp="1"/>
          </p:cNvSpPr>
          <p:nvPr>
            <p:ph type="title"/>
          </p:nvPr>
        </p:nvSpPr>
        <p:spPr>
          <a:xfrm>
            <a:off x="8424338" y="2766218"/>
            <a:ext cx="3767661" cy="1325563"/>
          </a:xfrm>
        </p:spPr>
        <p:txBody>
          <a:bodyPr>
            <a:normAutofit/>
          </a:bodyPr>
          <a:lstStyle/>
          <a:p>
            <a:r>
              <a:rPr lang="en-US" sz="4100" dirty="0"/>
              <a:t>Chain-of-Custody Form</a:t>
            </a:r>
          </a:p>
        </p:txBody>
      </p:sp>
      <p:pic>
        <p:nvPicPr>
          <p:cNvPr id="4" name="Picture 3" descr="A screenshot of a chain of custody form">
            <a:extLst>
              <a:ext uri="{FF2B5EF4-FFF2-40B4-BE49-F238E27FC236}">
                <a16:creationId xmlns:a16="http://schemas.microsoft.com/office/drawing/2014/main" id="{AE85BD04-B0D8-2C79-AAB4-A6AD603189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311498"/>
            <a:ext cx="8420520" cy="5958673"/>
          </a:xfrm>
          <a:prstGeom prst="rect">
            <a:avLst/>
          </a:prstGeom>
        </p:spPr>
      </p:pic>
    </p:spTree>
    <p:extLst>
      <p:ext uri="{BB962C8B-B14F-4D97-AF65-F5344CB8AC3E}">
        <p14:creationId xmlns:p14="http://schemas.microsoft.com/office/powerpoint/2010/main" val="1189865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C7783-38C0-FA1F-5745-2D94A454C42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0AF5A0-43BB-4336-8627-9123B9144D80}" type="slidenum">
              <a:rPr kumimoji="0" lang="en-US" sz="14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tle 2">
            <a:extLst>
              <a:ext uri="{FF2B5EF4-FFF2-40B4-BE49-F238E27FC236}">
                <a16:creationId xmlns:a16="http://schemas.microsoft.com/office/drawing/2014/main" id="{09CD1A74-68F1-E617-7FFC-539C51104973}"/>
              </a:ext>
            </a:extLst>
          </p:cNvPr>
          <p:cNvSpPr>
            <a:spLocks noGrp="1"/>
          </p:cNvSpPr>
          <p:nvPr>
            <p:ph type="title"/>
          </p:nvPr>
        </p:nvSpPr>
        <p:spPr/>
        <p:txBody>
          <a:bodyPr/>
          <a:lstStyle/>
          <a:p>
            <a:r>
              <a:rPr lang="en-US" dirty="0"/>
              <a:t>Evaluating Laboratory Results for Single Samples</a:t>
            </a:r>
          </a:p>
        </p:txBody>
      </p:sp>
      <p:sp>
        <p:nvSpPr>
          <p:cNvPr id="4" name="Content Placeholder 3">
            <a:extLst>
              <a:ext uri="{FF2B5EF4-FFF2-40B4-BE49-F238E27FC236}">
                <a16:creationId xmlns:a16="http://schemas.microsoft.com/office/drawing/2014/main" id="{8290B4B5-405F-13EE-A6C4-4D04E901D529}"/>
              </a:ext>
            </a:extLst>
          </p:cNvPr>
          <p:cNvSpPr>
            <a:spLocks noGrp="1"/>
          </p:cNvSpPr>
          <p:nvPr>
            <p:ph idx="1"/>
          </p:nvPr>
        </p:nvSpPr>
        <p:spPr/>
        <p:txBody>
          <a:bodyPr vert="horz" lIns="91440" tIns="45720" rIns="91440" bIns="45720" rtlCol="0" anchor="t">
            <a:normAutofit/>
          </a:bodyPr>
          <a:lstStyle/>
          <a:p>
            <a:r>
              <a:rPr kumimoji="1" lang="en-US" altLang="en-US" dirty="0"/>
              <a:t>Check for appropriate units (</a:t>
            </a:r>
            <a:r>
              <a:rPr lang="en-US" altLang="en-US" dirty="0">
                <a:sym typeface="Symbol" panose="05050102010706020507" pitchFamily="18" charset="2"/>
              </a:rPr>
              <a:t></a:t>
            </a:r>
            <a:r>
              <a:rPr kumimoji="1" lang="en-US" altLang="en-US" dirty="0"/>
              <a:t>g/ft</a:t>
            </a:r>
            <a:r>
              <a:rPr kumimoji="1" lang="en-US" altLang="en-US" baseline="30000" dirty="0"/>
              <a:t>2</a:t>
            </a:r>
            <a:r>
              <a:rPr kumimoji="1" lang="en-US" altLang="en-US" dirty="0"/>
              <a:t>)</a:t>
            </a:r>
          </a:p>
          <a:p>
            <a:r>
              <a:rPr kumimoji="1" lang="en-US" altLang="en-US" dirty="0"/>
              <a:t>Compare results to the EPA action levels/HUD </a:t>
            </a:r>
            <a:r>
              <a:rPr kumimoji="1" lang="en-US" altLang="en-US"/>
              <a:t>clearance standards:</a:t>
            </a:r>
            <a:endParaRPr lang="en-US" altLang="en-US" dirty="0">
              <a:ea typeface="Calibri"/>
              <a:cs typeface="Calibri"/>
            </a:endParaRPr>
          </a:p>
          <a:p>
            <a:pPr lvl="1"/>
            <a:r>
              <a:rPr kumimoji="1" lang="en-US" altLang="en-US" dirty="0"/>
              <a:t>Floors &lt; 5 </a:t>
            </a:r>
            <a:r>
              <a:rPr lang="en-US" altLang="en-US" dirty="0"/>
              <a:t>µg</a:t>
            </a:r>
            <a:r>
              <a:rPr kumimoji="1" lang="en-US" altLang="en-US" dirty="0"/>
              <a:t>/ft</a:t>
            </a:r>
            <a:r>
              <a:rPr kumimoji="1" lang="en-US" altLang="en-US" baseline="30000" dirty="0"/>
              <a:t>2  </a:t>
            </a:r>
            <a:r>
              <a:rPr kumimoji="1" lang="en-US" altLang="en-US" b="1" dirty="0"/>
              <a:t>passes </a:t>
            </a:r>
          </a:p>
          <a:p>
            <a:pPr lvl="1"/>
            <a:r>
              <a:rPr kumimoji="1" lang="en-US" altLang="en-US" dirty="0"/>
              <a:t>Sills &lt; 40 </a:t>
            </a:r>
            <a:r>
              <a:rPr lang="en-US" altLang="en-US" dirty="0"/>
              <a:t>µg</a:t>
            </a:r>
            <a:r>
              <a:rPr kumimoji="1" lang="en-US" altLang="en-US" dirty="0"/>
              <a:t>/ft</a:t>
            </a:r>
            <a:r>
              <a:rPr kumimoji="1" lang="en-US" altLang="en-US" baseline="30000" dirty="0"/>
              <a:t>2  </a:t>
            </a:r>
            <a:r>
              <a:rPr kumimoji="1" lang="en-US" altLang="en-US" b="1" dirty="0"/>
              <a:t>passes</a:t>
            </a:r>
          </a:p>
          <a:p>
            <a:pPr lvl="1"/>
            <a:r>
              <a:rPr kumimoji="1" lang="en-US" altLang="en-US" dirty="0"/>
              <a:t>Troughs &lt; 100 </a:t>
            </a:r>
            <a:r>
              <a:rPr lang="en-US" altLang="en-US" dirty="0"/>
              <a:t>µg</a:t>
            </a:r>
            <a:r>
              <a:rPr kumimoji="1" lang="en-US" altLang="en-US" dirty="0"/>
              <a:t>/ft</a:t>
            </a:r>
            <a:r>
              <a:rPr kumimoji="1" lang="en-US" altLang="en-US" baseline="30000" dirty="0"/>
              <a:t>2  </a:t>
            </a:r>
            <a:r>
              <a:rPr kumimoji="1" lang="en-US" altLang="en-US" b="1" dirty="0"/>
              <a:t>passes </a:t>
            </a:r>
          </a:p>
          <a:p>
            <a:endParaRPr lang="en-US" dirty="0"/>
          </a:p>
        </p:txBody>
      </p:sp>
    </p:spTree>
    <p:extLst>
      <p:ext uri="{BB962C8B-B14F-4D97-AF65-F5344CB8AC3E}">
        <p14:creationId xmlns:p14="http://schemas.microsoft.com/office/powerpoint/2010/main" val="2982973883"/>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29f62856-1543-49d4-a736-4569d363f533"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E5AF3A14-ED79-4270-9AC1-CDFEBD274842}">
  <ds:schemaRefs>
    <ds:schemaRef ds:uri="http://schemas.microsoft.com/sharepoint/v3/contenttype/forms"/>
  </ds:schemaRefs>
</ds:datastoreItem>
</file>

<file path=customXml/itemProps2.xml><?xml version="1.0" encoding="utf-8"?>
<ds:datastoreItem xmlns:ds="http://schemas.openxmlformats.org/officeDocument/2006/customXml" ds:itemID="{222FA839-AA54-4FD7-AA8C-8D24A77F0F1F}">
  <ds:schemaRefs>
    <ds:schemaRef ds:uri="Microsoft.SharePoint.Taxonomy.ContentTypeSync"/>
  </ds:schemaRefs>
</ds:datastoreItem>
</file>

<file path=customXml/itemProps3.xml><?xml version="1.0" encoding="utf-8"?>
<ds:datastoreItem xmlns:ds="http://schemas.openxmlformats.org/officeDocument/2006/customXml" ds:itemID="{C711C401-B9B7-497D-AFD6-7FB466BF74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d61d8fb-a99e-4f97-bee3-1c0c42237d32"/>
    <ds:schemaRef ds:uri="8208de43-a64f-47b6-af23-f340daf308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86BA7C8-ABBF-460C-AEF5-39E63473796B}">
  <ds:schemaRefs>
    <ds:schemaRef ds:uri="http://schemas.microsoft.com/office/2006/metadata/properties"/>
    <ds:schemaRef ds:uri="http://schemas.microsoft.com/office/infopath/2007/PartnerControls"/>
    <ds:schemaRef ds:uri="http://schemas.microsoft.com/sharepoint/v3/fields"/>
    <ds:schemaRef ds:uri="4ffa91fb-a0ff-4ac5-b2db-65c790d184a4"/>
    <ds:schemaRef ds:uri="http://schemas.microsoft.com/sharepoint.v3"/>
    <ds:schemaRef ds:uri="http://schemas.microsoft.com/sharepoint/v3"/>
    <ds:schemaRef ds:uri="9d61d8fb-a99e-4f97-bee3-1c0c42237d32"/>
  </ds:schemaRefs>
</ds:datastoreItem>
</file>

<file path=docProps/app.xml><?xml version="1.0" encoding="utf-8"?>
<Properties xmlns="http://schemas.openxmlformats.org/officeDocument/2006/extended-properties" xmlns:vt="http://schemas.openxmlformats.org/officeDocument/2006/docPropsVTypes">
  <Template>LEAD template powerpoint slides</Template>
  <TotalTime>0</TotalTime>
  <Words>1851</Words>
  <Application>Microsoft Office PowerPoint</Application>
  <PresentationFormat>Widescreen</PresentationFormat>
  <Paragraphs>149</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Garamond</vt:lpstr>
      <vt:lpstr>Symbol</vt:lpstr>
      <vt:lpstr>Times New Roman</vt:lpstr>
      <vt:lpstr>LEAD template powerpoint slides</vt:lpstr>
      <vt:lpstr>Chapter 4: Selecting a Laboratory  and Interpreting Results</vt:lpstr>
      <vt:lpstr>Objectives</vt:lpstr>
      <vt:lpstr>Selecting a Laboratory</vt:lpstr>
      <vt:lpstr>Questions To Ask Laboratories</vt:lpstr>
      <vt:lpstr>Quality Control in the Field </vt:lpstr>
      <vt:lpstr>Review Your Sample Collection Form</vt:lpstr>
      <vt:lpstr>Chain of Custody</vt:lpstr>
      <vt:lpstr>Chain-of-Custody Form</vt:lpstr>
      <vt:lpstr>Evaluating Laboratory Results for Single Samples</vt:lpstr>
      <vt:lpstr>Activity: Interpreting Laboratory Results</vt:lpstr>
      <vt:lpstr>Evaluating Laboratory Results for Composite Samples</vt:lpstr>
      <vt:lpstr>Avoiding Common Mistakes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2026-03-10T21:42:22Z</dcterms:created>
  <dcterms:modified xsi:type="dcterms:W3CDTF">2026-03-12T21:12:19Z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