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9" r:id="rId5"/>
  </p:sldMasterIdLst>
  <p:notesMasterIdLst>
    <p:notesMasterId r:id="rId23"/>
  </p:notesMasterIdLst>
  <p:sldIdLst>
    <p:sldId id="300" r:id="rId6"/>
    <p:sldId id="303" r:id="rId7"/>
    <p:sldId id="304" r:id="rId8"/>
    <p:sldId id="305" r:id="rId9"/>
    <p:sldId id="306" r:id="rId10"/>
    <p:sldId id="307" r:id="rId11"/>
    <p:sldId id="309" r:id="rId12"/>
    <p:sldId id="310" r:id="rId13"/>
    <p:sldId id="311" r:id="rId14"/>
    <p:sldId id="312" r:id="rId15"/>
    <p:sldId id="313" r:id="rId16"/>
    <p:sldId id="314" r:id="rId17"/>
    <p:sldId id="315" r:id="rId18"/>
    <p:sldId id="316" r:id="rId19"/>
    <p:sldId id="317" r:id="rId20"/>
    <p:sldId id="318" r:id="rId21"/>
    <p:sldId id="31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0BBAB4-B97D-4CCD-CBA6-C3944E9DD2F7}" v="110" dt="2026-03-09T19:19:35.8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panose="020F0502020204030204" pitchFamily="34" charset="0"/>
              </a:defRPr>
            </a:lvl1pPr>
          </a:lstStyle>
          <a:p>
            <a:fld id="{8021C3FC-F828-45AE-A0CD-7C01CBB12EF2}" type="datetimeFigureOut">
              <a:rPr lang="en-US" smtClean="0"/>
              <a:pPr/>
              <a:t>3/9/2026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B6F7DF45-3E15-461C-B5A1-630C28018385}" type="slidenum">
              <a:rPr lang="en-US" smtClean="0"/>
              <a:pPr/>
              <a:t>‹#›</a:t>
            </a:fld>
            <a:endParaRPr lang="en-US"/>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3128242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10</a:t>
            </a:fld>
            <a:endParaRPr lang="en-US"/>
          </a:p>
        </p:txBody>
      </p:sp>
    </p:spTree>
    <p:extLst>
      <p:ext uri="{BB962C8B-B14F-4D97-AF65-F5344CB8AC3E}">
        <p14:creationId xmlns:p14="http://schemas.microsoft.com/office/powerpoint/2010/main" val="4213261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11</a:t>
            </a:fld>
            <a:endParaRPr lang="en-US"/>
          </a:p>
        </p:txBody>
      </p:sp>
    </p:spTree>
    <p:extLst>
      <p:ext uri="{BB962C8B-B14F-4D97-AF65-F5344CB8AC3E}">
        <p14:creationId xmlns:p14="http://schemas.microsoft.com/office/powerpoint/2010/main" val="1500760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12</a:t>
            </a:fld>
            <a:endParaRPr lang="en-US"/>
          </a:p>
        </p:txBody>
      </p:sp>
    </p:spTree>
    <p:extLst>
      <p:ext uri="{BB962C8B-B14F-4D97-AF65-F5344CB8AC3E}">
        <p14:creationId xmlns:p14="http://schemas.microsoft.com/office/powerpoint/2010/main" val="24911380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a:p>
        </p:txBody>
      </p:sp>
      <p:sp>
        <p:nvSpPr>
          <p:cNvPr id="4" name="Slide Number Placeholder 3"/>
          <p:cNvSpPr>
            <a:spLocks noGrp="1"/>
          </p:cNvSpPr>
          <p:nvPr>
            <p:ph type="sldNum" sz="quarter" idx="5"/>
          </p:nvPr>
        </p:nvSpPr>
        <p:spPr/>
        <p:txBody>
          <a:bodyPr/>
          <a:lstStyle/>
          <a:p>
            <a:fld id="{B6F7DF45-3E15-461C-B5A1-630C28018385}" type="slidenum">
              <a:rPr lang="en-US" smtClean="0"/>
              <a:t>13</a:t>
            </a:fld>
            <a:endParaRPr lang="en-US"/>
          </a:p>
        </p:txBody>
      </p:sp>
    </p:spTree>
    <p:extLst>
      <p:ext uri="{BB962C8B-B14F-4D97-AF65-F5344CB8AC3E}">
        <p14:creationId xmlns:p14="http://schemas.microsoft.com/office/powerpoint/2010/main" val="1354617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t>Moisture can be the cause of many paint problems. In this case, it is causing the paint to bubble. </a:t>
            </a:r>
          </a:p>
        </p:txBody>
      </p:sp>
      <p:sp>
        <p:nvSpPr>
          <p:cNvPr id="4" name="Slide Number Placeholder 3"/>
          <p:cNvSpPr>
            <a:spLocks noGrp="1"/>
          </p:cNvSpPr>
          <p:nvPr>
            <p:ph type="sldNum" sz="quarter" idx="5"/>
          </p:nvPr>
        </p:nvSpPr>
        <p:spPr/>
        <p:txBody>
          <a:bodyPr/>
          <a:lstStyle/>
          <a:p>
            <a:fld id="{B6F7DF45-3E15-461C-B5A1-630C28018385}" type="slidenum">
              <a:rPr lang="en-US" smtClean="0"/>
              <a:t>14</a:t>
            </a:fld>
            <a:endParaRPr lang="en-US"/>
          </a:p>
        </p:txBody>
      </p:sp>
    </p:spTree>
    <p:extLst>
      <p:ext uri="{BB962C8B-B14F-4D97-AF65-F5344CB8AC3E}">
        <p14:creationId xmlns:p14="http://schemas.microsoft.com/office/powerpoint/2010/main" val="2378855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15</a:t>
            </a:fld>
            <a:endParaRPr lang="en-US"/>
          </a:p>
        </p:txBody>
      </p:sp>
    </p:spTree>
    <p:extLst>
      <p:ext uri="{BB962C8B-B14F-4D97-AF65-F5344CB8AC3E}">
        <p14:creationId xmlns:p14="http://schemas.microsoft.com/office/powerpoint/2010/main" val="2394091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t>When recording the results of a visual inspection, take the following steps:</a:t>
            </a:r>
          </a:p>
          <a:p>
            <a:pPr marL="171450" lvl="0" indent="-171450" eaLnBrk="1" hangingPunct="1">
              <a:buFont typeface="Arial" panose="020B0604020202020204" pitchFamily="34" charset="0"/>
              <a:buChar char="•"/>
            </a:pPr>
            <a:r>
              <a:rPr lang="en-US"/>
              <a:t>Be precise about locations (e.g., room descriptions and/or specific areas in room) where visible dust, debris, paint chips, and deteriorated paint were found.</a:t>
            </a:r>
          </a:p>
          <a:p>
            <a:pPr marL="171450" lvl="0" indent="-171450" eaLnBrk="1" hangingPunct="1">
              <a:buFont typeface="Arial" panose="020B0604020202020204" pitchFamily="34" charset="0"/>
              <a:buChar char="•"/>
            </a:pPr>
            <a:r>
              <a:rPr lang="en-US"/>
              <a:t>Write down results as you go along.</a:t>
            </a:r>
          </a:p>
          <a:p>
            <a:pPr marL="171450" lvl="0" indent="-171450" eaLnBrk="1" hangingPunct="1">
              <a:buFont typeface="Arial" panose="020B0604020202020204" pitchFamily="34" charset="0"/>
              <a:buChar char="•"/>
            </a:pPr>
            <a:r>
              <a:rPr lang="en-US"/>
              <a:t>Write down other information the client provides about the surface in question. </a:t>
            </a:r>
          </a:p>
          <a:p>
            <a:pPr eaLnBrk="1" hangingPunct="1"/>
            <a:r>
              <a:rPr lang="en-US">
                <a:latin typeface="Calibri"/>
                <a:ea typeface="Calibri"/>
                <a:cs typeface="Calibri"/>
              </a:rPr>
              <a:t>See Completed Sample Visual Inspection Form in </a:t>
            </a:r>
            <a:r>
              <a:rPr lang="en-US" b="1">
                <a:latin typeface="Calibri"/>
                <a:ea typeface="Calibri"/>
                <a:cs typeface="Calibri"/>
              </a:rPr>
              <a:t>Attachment 2-B. </a:t>
            </a:r>
            <a:endParaRPr lang="en-US">
              <a:latin typeface="Calibri"/>
              <a:ea typeface="Calibri"/>
              <a:cs typeface="Calibri"/>
            </a:endParaRP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16</a:t>
            </a:fld>
            <a:endParaRPr lang="en-US"/>
          </a:p>
        </p:txBody>
      </p:sp>
    </p:spTree>
    <p:extLst>
      <p:ext uri="{BB962C8B-B14F-4D97-AF65-F5344CB8AC3E}">
        <p14:creationId xmlns:p14="http://schemas.microsoft.com/office/powerpoint/2010/main" val="3125881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eaLnBrk="1" hangingPunct="1">
              <a:buFont typeface="Arial" panose="020B0604020202020204" pitchFamily="34" charset="0"/>
              <a:buChar char="•"/>
            </a:pPr>
            <a:r>
              <a:rPr lang="en-US"/>
              <a:t>See </a:t>
            </a:r>
            <a:r>
              <a:rPr lang="en-US" b="1"/>
              <a:t>Slides 2-3 through 2-16</a:t>
            </a:r>
            <a:r>
              <a:rPr lang="en-US"/>
              <a:t> for information and answers.</a:t>
            </a:r>
          </a:p>
          <a:p>
            <a:pPr marL="171450" indent="-171450" eaLnBrk="1" hangingPunct="1">
              <a:buFont typeface="Arial" panose="020B0604020202020204" pitchFamily="34" charset="0"/>
              <a:buChar char="•"/>
            </a:pPr>
            <a:r>
              <a:rPr lang="en-US"/>
              <a:t>See </a:t>
            </a:r>
            <a:r>
              <a:rPr lang="en-US" b="1"/>
              <a:t>Slide 2-3</a:t>
            </a:r>
            <a:r>
              <a:rPr lang="en-US"/>
              <a:t> for information and answers.</a:t>
            </a:r>
          </a:p>
          <a:p>
            <a:pPr marL="171450" indent="-171450" eaLnBrk="1" hangingPunct="1">
              <a:buFont typeface="Arial" panose="020B0604020202020204" pitchFamily="34" charset="0"/>
              <a:buChar char="•"/>
            </a:pPr>
            <a:r>
              <a:rPr lang="en-US"/>
              <a:t>See </a:t>
            </a:r>
            <a:r>
              <a:rPr lang="en-US" b="1"/>
              <a:t>Slides 2-3 through 2-9 </a:t>
            </a:r>
            <a:r>
              <a:rPr lang="en-US"/>
              <a:t>for information and answers.</a:t>
            </a:r>
          </a:p>
          <a:p>
            <a:pPr marL="241000" indent="-241000" eaLnBrk="1" hangingPunct="1"/>
            <a:endParaRPr lang="en-US"/>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17</a:t>
            </a:fld>
            <a:endParaRPr lang="en-US"/>
          </a:p>
        </p:txBody>
      </p:sp>
    </p:spTree>
    <p:extLst>
      <p:ext uri="{BB962C8B-B14F-4D97-AF65-F5344CB8AC3E}">
        <p14:creationId xmlns:p14="http://schemas.microsoft.com/office/powerpoint/2010/main" val="1654558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t>This chapter will outline the steps a lead dust sampling technician must take to perform a visual inspection. A visual inspection is the first activity to perform on site for any dust-lead testing. This chapter will also highlight the differences in visual inspection between EPA’s RRP Rule and HUD’s LSHR. </a:t>
            </a:r>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4137771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The visual inspection determines whether the unit/work area is clear of conditions that can result in exposure to lead-based paint hazards, such as paint chips, debris, visible dust, and deteriorated paint. If these conditions are present, the unit does not meet EPA’s and HUD’s rules for dust-lead testing. HUD generally requires visual inspection and clearance of an</a:t>
            </a:r>
            <a:r>
              <a:rPr lang="en-US" u="sng">
                <a:latin typeface="Calibri"/>
                <a:ea typeface="Calibri"/>
                <a:cs typeface="Calibri"/>
              </a:rPr>
              <a:t> entire unit</a:t>
            </a:r>
            <a:r>
              <a:rPr lang="en-US">
                <a:latin typeface="Calibri"/>
                <a:ea typeface="Calibri"/>
                <a:cs typeface="Calibri"/>
              </a:rPr>
              <a:t>, with worksite-only clearance allowable under certain conditions.  </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4061459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t>It is important for the lead dust sampling technician to understand that the renovation firm may perform his or her own preliminary visual inspection. The lead dust sampling technician should also perform a visual inspection of the work area. If the lead dust sampling technician observes paint chips, dust, or debris in the work area, these conditions must be brought to the attention of the certified renovator for re-cleaning. </a:t>
            </a:r>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479919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7698" indent="-237698" eaLnBrk="1" hangingPunct="1"/>
            <a:r>
              <a:rPr lang="en-US" b="1"/>
              <a:t>Why look for deteriorated paint?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In order to address lead dust in a housing unit, you need to address its sources, including deteriorated lead-based paint. If paint contains lead, deteriorated paint can create chips and dust, which can cause exposure to lead. </a:t>
            </a:r>
          </a:p>
          <a:p>
            <a:pPr marL="237698" indent="-237698" eaLnBrk="1" hangingPunct="1"/>
            <a:endParaRPr lang="en-US"/>
          </a:p>
          <a:p>
            <a:pPr marL="237698" indent="-237698" eaLnBrk="1" hangingPunct="1"/>
            <a:r>
              <a:rPr lang="en-US" b="1"/>
              <a:t>NOTE: </a:t>
            </a:r>
            <a:r>
              <a:rPr lang="en-US"/>
              <a:t>The LSHR refers to this process as a “visual assessment,” but for purposes of this curriculum, the term “visual inspection” is used. </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863794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a:t>EXTERIOR VISUAL INSPECTION IS NOT REQUIRED IF ONLY INTERIOR WORK IS PERFORMED.</a:t>
            </a:r>
            <a:r>
              <a:rPr lang="en-US"/>
              <a:t> </a:t>
            </a:r>
          </a:p>
          <a:p>
            <a:pPr eaLnBrk="1" hangingPunct="1"/>
            <a:r>
              <a:rPr lang="en-US"/>
              <a:t>An independent third party is needed to do an exterior visual inspection if the exterior work was done under HUD’s LSHR. A certified lead-dust sampling technician is qualified to perform this inspection. </a:t>
            </a:r>
          </a:p>
          <a:p>
            <a:pPr eaLnBrk="1" hangingPunct="1"/>
            <a:endParaRPr lang="en-US"/>
          </a:p>
          <a:p>
            <a:pPr eaLnBrk="1" hangingPunct="1"/>
            <a:r>
              <a:rPr lang="en-US"/>
              <a:t>For more information, see </a:t>
            </a:r>
            <a:r>
              <a:rPr lang="en-US" b="1"/>
              <a:t>Appendix B </a:t>
            </a:r>
            <a:r>
              <a:rPr lang="en-US"/>
              <a:t>or 24 CFR 35.1340.</a:t>
            </a:r>
          </a:p>
          <a:p>
            <a:pPr eaLnBrk="1" hangingPunct="1"/>
            <a:endParaRPr lang="en-US" b="1"/>
          </a:p>
          <a:p>
            <a:pPr eaLnBrk="1" hangingPunct="1"/>
            <a:r>
              <a:rPr lang="en-US" b="1"/>
              <a:t>HUD Note: </a:t>
            </a:r>
            <a:r>
              <a:rPr lang="en-US"/>
              <a:t>HUD requires sampling technicians to verify with renovator that openings to the exterior are closed during interior work. If not closed, exterior visual inspection is required for interior work. Dust-lead sampling is not </a:t>
            </a:r>
            <a:r>
              <a:rPr lang="en-US" b="1"/>
              <a:t>required</a:t>
            </a:r>
            <a:r>
              <a:rPr lang="en-US"/>
              <a:t> for exterior work. There are no dust-lead action levels for porches, balconies, railings, or other horizontal exterior features. </a:t>
            </a:r>
            <a:endParaRPr lang="en-US" b="1"/>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369831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7</a:t>
            </a:fld>
            <a:endParaRPr lang="en-US"/>
          </a:p>
        </p:txBody>
      </p:sp>
    </p:spTree>
    <p:extLst>
      <p:ext uri="{BB962C8B-B14F-4D97-AF65-F5344CB8AC3E}">
        <p14:creationId xmlns:p14="http://schemas.microsoft.com/office/powerpoint/2010/main" val="944623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Deteriorated paint is any paint that is not intact. It does not have to be peeling paint.  </a:t>
            </a:r>
          </a:p>
          <a:p>
            <a:endParaRPr lang="en-US"/>
          </a:p>
          <a:p>
            <a:r>
              <a:rPr lang="en-US"/>
              <a:t>As seen in the following photographs, deteriorated paint can include:</a:t>
            </a:r>
          </a:p>
          <a:p>
            <a:pPr marL="171450" indent="-171450">
              <a:buFont typeface="Arial" panose="020B0604020202020204" pitchFamily="34" charset="0"/>
              <a:buChar char="•"/>
            </a:pPr>
            <a:r>
              <a:rPr lang="en-US"/>
              <a:t>Chipping paint on door and window trim </a:t>
            </a:r>
          </a:p>
          <a:p>
            <a:pPr marL="171450" indent="-171450">
              <a:buFont typeface="Arial" panose="020B0604020202020204" pitchFamily="34" charset="0"/>
              <a:buChar char="•"/>
            </a:pPr>
            <a:r>
              <a:rPr lang="en-US"/>
              <a:t>Peeling paint and flaking paint on walls and window sashes</a:t>
            </a:r>
          </a:p>
          <a:p>
            <a:pPr marL="171450" indent="-171450">
              <a:buFont typeface="Arial" panose="020B0604020202020204" pitchFamily="34" charset="0"/>
              <a:buChar char="•"/>
            </a:pPr>
            <a:r>
              <a:rPr lang="en-US"/>
              <a:t>Paint with small bubbles that look like blisters</a:t>
            </a:r>
          </a:p>
          <a:p>
            <a:pPr marL="171450" indent="-171450">
              <a:buFont typeface="Arial" panose="020B0604020202020204" pitchFamily="34" charset="0"/>
              <a:buChar char="•"/>
            </a:pPr>
            <a:r>
              <a:rPr lang="en-US"/>
              <a:t>Paint with lines and cracks that make it easy to peel the paint away</a:t>
            </a:r>
          </a:p>
          <a:p>
            <a:pPr marL="171450" indent="-171450">
              <a:buFont typeface="Arial" panose="020B0604020202020204" pitchFamily="34" charset="0"/>
              <a:buChar char="•"/>
            </a:pPr>
            <a:r>
              <a:rPr lang="en-US"/>
              <a:t>Paint that is “chalking” or creating chalk-like dust</a:t>
            </a:r>
          </a:p>
          <a:p>
            <a:endParaRPr lang="en-US" b="1"/>
          </a:p>
          <a:p>
            <a:r>
              <a:rPr lang="en-US" b="1"/>
              <a:t>Note:</a:t>
            </a:r>
            <a:r>
              <a:rPr lang="en-US"/>
              <a:t>  Hairline cracks and nail holes are not considered deteriorated paint.</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8</a:t>
            </a:fld>
            <a:endParaRPr lang="en-US"/>
          </a:p>
        </p:txBody>
      </p:sp>
    </p:spTree>
    <p:extLst>
      <p:ext uri="{BB962C8B-B14F-4D97-AF65-F5344CB8AC3E}">
        <p14:creationId xmlns:p14="http://schemas.microsoft.com/office/powerpoint/2010/main" val="3383710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do visible dust, paint chips, and debris look like? </a:t>
            </a:r>
          </a:p>
          <a:p>
            <a:pPr marL="171450" indent="-171450">
              <a:buFont typeface="Arial" panose="020B0604020202020204" pitchFamily="34" charset="0"/>
              <a:buChar char="•"/>
            </a:pPr>
            <a:r>
              <a:rPr lang="en-US"/>
              <a:t>Visible dust is dust you can see.</a:t>
            </a:r>
          </a:p>
          <a:p>
            <a:pPr marL="171450" indent="-171450">
              <a:buFont typeface="Arial" panose="020B0604020202020204" pitchFamily="34" charset="0"/>
              <a:buChar char="•"/>
            </a:pPr>
            <a:r>
              <a:rPr lang="en-US">
                <a:latin typeface="Calibri"/>
                <a:ea typeface="Calibri"/>
                <a:cs typeface="Calibri"/>
              </a:rPr>
              <a:t>Debris can be pieces of wood, bits of plaster, and various other building pieces covered with paint that are left in the room or near where the work was done. </a:t>
            </a:r>
          </a:p>
          <a:p>
            <a:pPr marL="171450" indent="-171450">
              <a:buFont typeface="Arial" panose="020B0604020202020204" pitchFamily="34" charset="0"/>
              <a:buChar char="•"/>
            </a:pPr>
            <a:r>
              <a:rPr lang="en-US"/>
              <a:t>Paint chips are little pieces of paint. Chips can be even smaller than your fingernail or larger than your hand. Look for paint chips on floors and windows. </a:t>
            </a:r>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17558197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43D3DCBB-292B-D66B-C234-0F7C225E1F16}"/>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C39F1-B838-F798-BF17-F594D76F1CEA}"/>
              </a:ext>
            </a:extLst>
          </p:cNvPr>
          <p:cNvSpPr>
            <a:spLocks noGrp="1"/>
          </p:cNvSpPr>
          <p:nvPr>
            <p:ph type="ctrTitle"/>
          </p:nvPr>
        </p:nvSpPr>
        <p:spPr/>
        <p:txBody>
          <a:bodyPr>
            <a:noAutofit/>
          </a:bodyPr>
          <a:lstStyle/>
          <a:p>
            <a:r>
              <a:rPr lang="en-US" altLang="en-US" sz="6600"/>
              <a:t>Chapter 2: Visual Inspection</a:t>
            </a:r>
            <a:endParaRPr lang="en-US" sz="6600">
              <a:highlight>
                <a:srgbClr val="FFFF00"/>
              </a:highlight>
            </a:endParaRPr>
          </a:p>
        </p:txBody>
      </p:sp>
      <p:sp>
        <p:nvSpPr>
          <p:cNvPr id="3" name="Subtitle 2">
            <a:extLst>
              <a:ext uri="{FF2B5EF4-FFF2-40B4-BE49-F238E27FC236}">
                <a16:creationId xmlns:a16="http://schemas.microsoft.com/office/drawing/2014/main" id="{09C1BEEB-3BCB-C5F4-3A08-B9B046444550}"/>
              </a:ext>
            </a:extLst>
          </p:cNvPr>
          <p:cNvSpPr>
            <a:spLocks noGrp="1"/>
          </p:cNvSpPr>
          <p:nvPr>
            <p:ph type="subTitle" idx="1"/>
          </p:nvPr>
        </p:nvSpPr>
        <p:spPr>
          <a:xfrm>
            <a:off x="223707" y="4634818"/>
            <a:ext cx="6087523" cy="1449577"/>
          </a:xfrm>
        </p:spPr>
        <p:txBody>
          <a:bodyPr vert="horz" lIns="91440" tIns="45720" rIns="91440" bIns="45720" rtlCol="0" anchor="t">
            <a:normAutofit/>
          </a:bodyPr>
          <a:lstStyle/>
          <a:p>
            <a:r>
              <a:rPr lang="en-US">
                <a:ea typeface="Calibri Light"/>
                <a:cs typeface="Calibri Light"/>
              </a:rPr>
              <a:t>Lead Dust Sampling Technician </a:t>
            </a:r>
          </a:p>
          <a:p>
            <a:r>
              <a:rPr lang="en-US">
                <a:ea typeface="Calibri Light"/>
                <a:cs typeface="Calibri Light"/>
              </a:rPr>
              <a:t>Refresher Training Course</a:t>
            </a:r>
          </a:p>
        </p:txBody>
      </p:sp>
      <p:sp>
        <p:nvSpPr>
          <p:cNvPr id="4" name="Footer Placeholder 3">
            <a:extLst>
              <a:ext uri="{FF2B5EF4-FFF2-40B4-BE49-F238E27FC236}">
                <a16:creationId xmlns:a16="http://schemas.microsoft.com/office/drawing/2014/main" id="{F35D571F-2966-1DE4-2EA3-27FD2F1B5B1D}"/>
              </a:ext>
            </a:extLst>
          </p:cNvPr>
          <p:cNvSpPr>
            <a:spLocks noGrp="1"/>
          </p:cNvSpPr>
          <p:nvPr>
            <p:ph type="ftr" sz="quarter" idx="12"/>
          </p:nvPr>
        </p:nvSpPr>
        <p:spPr/>
        <p:txBody>
          <a:bodyPr/>
          <a:lstStyle/>
          <a:p>
            <a:r>
              <a:rPr lang="en-US"/>
              <a:t>January 12, 2026</a:t>
            </a:r>
          </a:p>
        </p:txBody>
      </p:sp>
      <p:sp>
        <p:nvSpPr>
          <p:cNvPr id="5" name="Slide Number Placeholder 4">
            <a:extLst>
              <a:ext uri="{FF2B5EF4-FFF2-40B4-BE49-F238E27FC236}">
                <a16:creationId xmlns:a16="http://schemas.microsoft.com/office/drawing/2014/main" id="{58709FB1-72AE-6C05-2B0B-F9FBF7161928}"/>
              </a:ext>
            </a:extLst>
          </p:cNvPr>
          <p:cNvSpPr>
            <a:spLocks noGrp="1"/>
          </p:cNvSpPr>
          <p:nvPr>
            <p:ph type="sldNum" sz="quarter" idx="13"/>
          </p:nvPr>
        </p:nvSpPr>
        <p:spPr/>
        <p:txBody>
          <a:bodyPr/>
          <a:lstStyle/>
          <a:p>
            <a:fld id="{E30AF5A0-43BB-4336-8627-9123B9144D80}" type="slidenum">
              <a:rPr lang="en-US" smtClean="0"/>
              <a:t>1</a:t>
            </a:fld>
            <a:endParaRPr lang="en-US"/>
          </a:p>
        </p:txBody>
      </p:sp>
    </p:spTree>
    <p:extLst>
      <p:ext uri="{BB962C8B-B14F-4D97-AF65-F5344CB8AC3E}">
        <p14:creationId xmlns:p14="http://schemas.microsoft.com/office/powerpoint/2010/main" val="343597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2D9E7C-C949-CEDC-F6DA-66D863F5BA2B}"/>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8256FD47-C114-9BFE-7E2F-D960EBFB87B6}"/>
              </a:ext>
            </a:extLst>
          </p:cNvPr>
          <p:cNvSpPr>
            <a:spLocks noGrp="1"/>
          </p:cNvSpPr>
          <p:nvPr>
            <p:ph type="title"/>
          </p:nvPr>
        </p:nvSpPr>
        <p:spPr/>
        <p:txBody>
          <a:bodyPr/>
          <a:lstStyle/>
          <a:p>
            <a:r>
              <a:rPr lang="en-US">
                <a:ea typeface="Calibri Light"/>
                <a:cs typeface="Calibri Light"/>
              </a:rPr>
              <a:t>Visual Inspection – HUD LSHR 5</a:t>
            </a:r>
          </a:p>
        </p:txBody>
      </p:sp>
      <p:sp>
        <p:nvSpPr>
          <p:cNvPr id="4" name="Content Placeholder 3">
            <a:extLst>
              <a:ext uri="{FF2B5EF4-FFF2-40B4-BE49-F238E27FC236}">
                <a16:creationId xmlns:a16="http://schemas.microsoft.com/office/drawing/2014/main" id="{8924A9B6-160E-BB3B-AA4E-9DAC475F2085}"/>
              </a:ext>
            </a:extLst>
          </p:cNvPr>
          <p:cNvSpPr>
            <a:spLocks noGrp="1"/>
          </p:cNvSpPr>
          <p:nvPr>
            <p:ph idx="1"/>
          </p:nvPr>
        </p:nvSpPr>
        <p:spPr/>
        <p:txBody>
          <a:bodyPr vert="horz" lIns="91440" tIns="45720" rIns="91440" bIns="45720" rtlCol="0" anchor="t">
            <a:normAutofit/>
          </a:bodyPr>
          <a:lstStyle/>
          <a:p>
            <a:r>
              <a:rPr lang="en-US">
                <a:ea typeface="Calibri"/>
                <a:cs typeface="Calibri"/>
              </a:rPr>
              <a:t>Chipping Paint</a:t>
            </a:r>
            <a:endParaRPr lang="en-US"/>
          </a:p>
        </p:txBody>
      </p:sp>
      <p:pic>
        <p:nvPicPr>
          <p:cNvPr id="5" name="Picture 4" descr="photo of chipping paint on a door frame">
            <a:extLst>
              <a:ext uri="{FF2B5EF4-FFF2-40B4-BE49-F238E27FC236}">
                <a16:creationId xmlns:a16="http://schemas.microsoft.com/office/drawing/2014/main" id="{154AA8AF-2E8A-9061-7162-7D9A76F979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4124" y="1563687"/>
            <a:ext cx="5539540" cy="4131678"/>
          </a:xfrm>
          <a:prstGeom prst="rect">
            <a:avLst/>
          </a:prstGeom>
        </p:spPr>
      </p:pic>
    </p:spTree>
    <p:extLst>
      <p:ext uri="{BB962C8B-B14F-4D97-AF65-F5344CB8AC3E}">
        <p14:creationId xmlns:p14="http://schemas.microsoft.com/office/powerpoint/2010/main" val="2476684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6035AD-F9F4-1354-D136-2AB5AAB5C953}"/>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672F1C89-ABEB-C8E7-0708-BFB9EFCF7097}"/>
              </a:ext>
            </a:extLst>
          </p:cNvPr>
          <p:cNvSpPr>
            <a:spLocks noGrp="1"/>
          </p:cNvSpPr>
          <p:nvPr>
            <p:ph type="title"/>
          </p:nvPr>
        </p:nvSpPr>
        <p:spPr/>
        <p:txBody>
          <a:bodyPr/>
          <a:lstStyle/>
          <a:p>
            <a:r>
              <a:rPr lang="en-US"/>
              <a:t>Visual Inspection – HUD LSHR 6</a:t>
            </a:r>
          </a:p>
        </p:txBody>
      </p:sp>
      <p:sp>
        <p:nvSpPr>
          <p:cNvPr id="4" name="Content Placeholder 3">
            <a:extLst>
              <a:ext uri="{FF2B5EF4-FFF2-40B4-BE49-F238E27FC236}">
                <a16:creationId xmlns:a16="http://schemas.microsoft.com/office/drawing/2014/main" id="{E42222B0-2D63-BDDE-9ECF-8A8359A1C26F}"/>
              </a:ext>
            </a:extLst>
          </p:cNvPr>
          <p:cNvSpPr>
            <a:spLocks noGrp="1"/>
          </p:cNvSpPr>
          <p:nvPr>
            <p:ph idx="1"/>
          </p:nvPr>
        </p:nvSpPr>
        <p:spPr/>
        <p:txBody>
          <a:bodyPr vert="horz" lIns="91440" tIns="45720" rIns="91440" bIns="45720" rtlCol="0" anchor="t">
            <a:normAutofit/>
          </a:bodyPr>
          <a:lstStyle/>
          <a:p>
            <a:r>
              <a:rPr lang="en-US" altLang="en-US">
                <a:latin typeface="Calibri"/>
                <a:ea typeface="Calibri"/>
                <a:cs typeface="Calibri"/>
              </a:rPr>
              <a:t>Holes in wall</a:t>
            </a:r>
          </a:p>
          <a:p>
            <a:pPr marL="0" indent="0">
              <a:buNone/>
            </a:pPr>
            <a:endParaRPr lang="en-US"/>
          </a:p>
        </p:txBody>
      </p:sp>
      <p:pic>
        <p:nvPicPr>
          <p:cNvPr id="5" name="Content Placeholder 5" descr="photo of a hose attached to a wall with three small holes in the wall ">
            <a:extLst>
              <a:ext uri="{FF2B5EF4-FFF2-40B4-BE49-F238E27FC236}">
                <a16:creationId xmlns:a16="http://schemas.microsoft.com/office/drawing/2014/main" id="{74A0C16E-FD1E-6C89-AEE1-787BAF71596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64050" y="1426679"/>
            <a:ext cx="3862952" cy="5150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9670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D3F4BE-6360-573F-8F73-97AE34E65528}"/>
              </a:ext>
            </a:extLst>
          </p:cNvPr>
          <p:cNvSpPr>
            <a:spLocks noGrp="1"/>
          </p:cNvSpPr>
          <p:nvPr>
            <p:ph type="sldNum" sz="quarter" idx="4"/>
          </p:nvPr>
        </p:nvSpPr>
        <p:spPr/>
        <p:txBody>
          <a:bodyPr/>
          <a:lstStyle/>
          <a:p>
            <a:fld id="{E30AF5A0-43BB-4336-8627-9123B9144D80}" type="slidenum">
              <a:rPr lang="en-US" smtClean="0"/>
              <a:t>12</a:t>
            </a:fld>
            <a:endParaRPr lang="en-US"/>
          </a:p>
        </p:txBody>
      </p:sp>
      <p:sp>
        <p:nvSpPr>
          <p:cNvPr id="3" name="Title 2">
            <a:extLst>
              <a:ext uri="{FF2B5EF4-FFF2-40B4-BE49-F238E27FC236}">
                <a16:creationId xmlns:a16="http://schemas.microsoft.com/office/drawing/2014/main" id="{8C51A261-0E16-0872-0B11-587AECB914A4}"/>
              </a:ext>
            </a:extLst>
          </p:cNvPr>
          <p:cNvSpPr>
            <a:spLocks noGrp="1"/>
          </p:cNvSpPr>
          <p:nvPr>
            <p:ph type="title"/>
          </p:nvPr>
        </p:nvSpPr>
        <p:spPr/>
        <p:txBody>
          <a:bodyPr/>
          <a:lstStyle/>
          <a:p>
            <a:r>
              <a:rPr lang="en-US"/>
              <a:t>Visual Inspection – HUD LSHR 7</a:t>
            </a:r>
          </a:p>
        </p:txBody>
      </p:sp>
      <p:sp>
        <p:nvSpPr>
          <p:cNvPr id="4" name="Content Placeholder 3">
            <a:extLst>
              <a:ext uri="{FF2B5EF4-FFF2-40B4-BE49-F238E27FC236}">
                <a16:creationId xmlns:a16="http://schemas.microsoft.com/office/drawing/2014/main" id="{0E76B73E-4F74-22DD-0376-0E81353684EA}"/>
              </a:ext>
            </a:extLst>
          </p:cNvPr>
          <p:cNvSpPr>
            <a:spLocks noGrp="1"/>
          </p:cNvSpPr>
          <p:nvPr>
            <p:ph idx="1"/>
          </p:nvPr>
        </p:nvSpPr>
        <p:spPr/>
        <p:txBody>
          <a:bodyPr/>
          <a:lstStyle/>
          <a:p>
            <a:r>
              <a:rPr lang="en-US"/>
              <a:t>Deteriorated Paint</a:t>
            </a:r>
          </a:p>
          <a:p>
            <a:endParaRPr lang="en-US"/>
          </a:p>
        </p:txBody>
      </p:sp>
      <p:pic>
        <p:nvPicPr>
          <p:cNvPr id="5" name="Content Placeholder 5" descr="photo of white painted exterior wooden beams with chipping, deteriorated paint">
            <a:extLst>
              <a:ext uri="{FF2B5EF4-FFF2-40B4-BE49-F238E27FC236}">
                <a16:creationId xmlns:a16="http://schemas.microsoft.com/office/drawing/2014/main" id="{341BF4E4-A97D-4D90-8A54-22FED9C36AE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88560" y="1825625"/>
            <a:ext cx="4889500"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0485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FE56D1-E4F2-B5A3-E8D5-F35DFCF8F948}"/>
              </a:ext>
            </a:extLst>
          </p:cNvPr>
          <p:cNvSpPr>
            <a:spLocks noGrp="1"/>
          </p:cNvSpPr>
          <p:nvPr>
            <p:ph type="sldNum" sz="quarter" idx="4"/>
          </p:nvPr>
        </p:nvSpPr>
        <p:spPr/>
        <p:txBody>
          <a:bodyPr/>
          <a:lstStyle/>
          <a:p>
            <a:fld id="{E30AF5A0-43BB-4336-8627-9123B9144D80}" type="slidenum">
              <a:rPr lang="en-US" smtClean="0"/>
              <a:t>13</a:t>
            </a:fld>
            <a:endParaRPr lang="en-US"/>
          </a:p>
        </p:txBody>
      </p:sp>
      <p:sp>
        <p:nvSpPr>
          <p:cNvPr id="3" name="Title 2">
            <a:extLst>
              <a:ext uri="{FF2B5EF4-FFF2-40B4-BE49-F238E27FC236}">
                <a16:creationId xmlns:a16="http://schemas.microsoft.com/office/drawing/2014/main" id="{4265B471-A31E-1FB3-CFCD-851F533B42A9}"/>
              </a:ext>
            </a:extLst>
          </p:cNvPr>
          <p:cNvSpPr>
            <a:spLocks noGrp="1"/>
          </p:cNvSpPr>
          <p:nvPr>
            <p:ph type="title"/>
          </p:nvPr>
        </p:nvSpPr>
        <p:spPr/>
        <p:txBody>
          <a:bodyPr/>
          <a:lstStyle/>
          <a:p>
            <a:r>
              <a:rPr lang="en-US"/>
              <a:t>Visual Inspection – HUD LSHR 8</a:t>
            </a:r>
          </a:p>
        </p:txBody>
      </p:sp>
      <p:sp>
        <p:nvSpPr>
          <p:cNvPr id="4" name="Content Placeholder 3">
            <a:extLst>
              <a:ext uri="{FF2B5EF4-FFF2-40B4-BE49-F238E27FC236}">
                <a16:creationId xmlns:a16="http://schemas.microsoft.com/office/drawing/2014/main" id="{91DA7456-F2A4-0FBA-C0E6-61B488A91376}"/>
              </a:ext>
            </a:extLst>
          </p:cNvPr>
          <p:cNvSpPr>
            <a:spLocks noGrp="1"/>
          </p:cNvSpPr>
          <p:nvPr>
            <p:ph idx="1"/>
          </p:nvPr>
        </p:nvSpPr>
        <p:spPr/>
        <p:txBody>
          <a:bodyPr/>
          <a:lstStyle/>
          <a:p>
            <a:r>
              <a:rPr lang="en-US"/>
              <a:t>Cracking Paint</a:t>
            </a:r>
          </a:p>
          <a:p>
            <a:pPr marL="0" indent="0">
              <a:buNone/>
            </a:pPr>
            <a:endParaRPr lang="en-US"/>
          </a:p>
        </p:txBody>
      </p:sp>
      <p:pic>
        <p:nvPicPr>
          <p:cNvPr id="6" name="Picture 5" descr="cracked paint along an interior wall">
            <a:extLst>
              <a:ext uri="{FF2B5EF4-FFF2-40B4-BE49-F238E27FC236}">
                <a16:creationId xmlns:a16="http://schemas.microsoft.com/office/drawing/2014/main" id="{00D8A000-7D13-714F-F499-1D3D43619FCF}"/>
              </a:ext>
            </a:extLst>
          </p:cNvPr>
          <p:cNvPicPr>
            <a:picLocks noChangeAspect="1"/>
          </p:cNvPicPr>
          <p:nvPr/>
        </p:nvPicPr>
        <p:blipFill>
          <a:blip r:embed="rId3"/>
          <a:stretch>
            <a:fillRect/>
          </a:stretch>
        </p:blipFill>
        <p:spPr>
          <a:xfrm>
            <a:off x="4287380" y="1487433"/>
            <a:ext cx="4133850" cy="5019675"/>
          </a:xfrm>
          <a:prstGeom prst="rect">
            <a:avLst/>
          </a:prstGeom>
        </p:spPr>
      </p:pic>
      <p:cxnSp>
        <p:nvCxnSpPr>
          <p:cNvPr id="5" name="Straight Arrow Connector 4">
            <a:extLst>
              <a:ext uri="{FF2B5EF4-FFF2-40B4-BE49-F238E27FC236}">
                <a16:creationId xmlns:a16="http://schemas.microsoft.com/office/drawing/2014/main" id="{A4A0505D-6331-3AE0-8229-C9C39C2EC2F4}"/>
              </a:ext>
              <a:ext uri="{C183D7F6-B498-43B3-948B-1728B52AA6E4}">
                <adec:decorative xmlns:adec="http://schemas.microsoft.com/office/drawing/2017/decorative" val="1"/>
              </a:ext>
            </a:extLst>
          </p:cNvPr>
          <p:cNvCxnSpPr>
            <a:cxnSpLocks/>
          </p:cNvCxnSpPr>
          <p:nvPr/>
        </p:nvCxnSpPr>
        <p:spPr>
          <a:xfrm>
            <a:off x="5823284" y="1989221"/>
            <a:ext cx="737937" cy="83516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71196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490E468-3689-E4E9-3368-5FD5081C1AF3}"/>
              </a:ext>
            </a:extLst>
          </p:cNvPr>
          <p:cNvSpPr>
            <a:spLocks noGrp="1"/>
          </p:cNvSpPr>
          <p:nvPr>
            <p:ph type="sldNum" sz="quarter" idx="4"/>
          </p:nvPr>
        </p:nvSpPr>
        <p:spPr/>
        <p:txBody>
          <a:bodyPr/>
          <a:lstStyle/>
          <a:p>
            <a:fld id="{E30AF5A0-43BB-4336-8627-9123B9144D80}" type="slidenum">
              <a:rPr lang="en-US" smtClean="0"/>
              <a:t>14</a:t>
            </a:fld>
            <a:endParaRPr lang="en-US"/>
          </a:p>
        </p:txBody>
      </p:sp>
      <p:sp>
        <p:nvSpPr>
          <p:cNvPr id="3" name="Title 2">
            <a:extLst>
              <a:ext uri="{FF2B5EF4-FFF2-40B4-BE49-F238E27FC236}">
                <a16:creationId xmlns:a16="http://schemas.microsoft.com/office/drawing/2014/main" id="{99B2E82E-E79A-709D-FCA1-FE9686724E99}"/>
              </a:ext>
            </a:extLst>
          </p:cNvPr>
          <p:cNvSpPr>
            <a:spLocks noGrp="1"/>
          </p:cNvSpPr>
          <p:nvPr>
            <p:ph type="title"/>
          </p:nvPr>
        </p:nvSpPr>
        <p:spPr/>
        <p:txBody>
          <a:bodyPr/>
          <a:lstStyle/>
          <a:p>
            <a:r>
              <a:rPr lang="en-US"/>
              <a:t>Visual Inspection – HUD LSHR 9</a:t>
            </a:r>
          </a:p>
        </p:txBody>
      </p:sp>
      <p:sp>
        <p:nvSpPr>
          <p:cNvPr id="4" name="Content Placeholder 3">
            <a:extLst>
              <a:ext uri="{FF2B5EF4-FFF2-40B4-BE49-F238E27FC236}">
                <a16:creationId xmlns:a16="http://schemas.microsoft.com/office/drawing/2014/main" id="{1F37F32B-5A61-CF8C-F7D9-D0353B08FC2F}"/>
              </a:ext>
            </a:extLst>
          </p:cNvPr>
          <p:cNvSpPr>
            <a:spLocks noGrp="1"/>
          </p:cNvSpPr>
          <p:nvPr>
            <p:ph idx="1"/>
          </p:nvPr>
        </p:nvSpPr>
        <p:spPr/>
        <p:txBody>
          <a:bodyPr/>
          <a:lstStyle/>
          <a:p>
            <a:r>
              <a:rPr lang="en-US"/>
              <a:t>Moisture Damage</a:t>
            </a:r>
          </a:p>
          <a:p>
            <a:endParaRPr lang="en-US"/>
          </a:p>
        </p:txBody>
      </p:sp>
      <p:pic>
        <p:nvPicPr>
          <p:cNvPr id="5" name="Picture 5" descr="picture of a white painted wall with bumbling under the paint from moisture damage">
            <a:extLst>
              <a:ext uri="{FF2B5EF4-FFF2-40B4-BE49-F238E27FC236}">
                <a16:creationId xmlns:a16="http://schemas.microsoft.com/office/drawing/2014/main" id="{066C356F-78B0-16F6-924D-9A40005ADC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1720" y="2006600"/>
            <a:ext cx="5629275" cy="3322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629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F325D6-7F3C-866A-8A72-DC0C71F29E94}"/>
              </a:ext>
            </a:extLst>
          </p:cNvPr>
          <p:cNvSpPr>
            <a:spLocks noGrp="1"/>
          </p:cNvSpPr>
          <p:nvPr>
            <p:ph type="sldNum" sz="quarter" idx="4"/>
          </p:nvPr>
        </p:nvSpPr>
        <p:spPr/>
        <p:txBody>
          <a:bodyPr/>
          <a:lstStyle/>
          <a:p>
            <a:fld id="{E30AF5A0-43BB-4336-8627-9123B9144D80}" type="slidenum">
              <a:rPr lang="en-US" smtClean="0"/>
              <a:t>15</a:t>
            </a:fld>
            <a:endParaRPr lang="en-US"/>
          </a:p>
        </p:txBody>
      </p:sp>
      <p:sp>
        <p:nvSpPr>
          <p:cNvPr id="3" name="Title 2">
            <a:extLst>
              <a:ext uri="{FF2B5EF4-FFF2-40B4-BE49-F238E27FC236}">
                <a16:creationId xmlns:a16="http://schemas.microsoft.com/office/drawing/2014/main" id="{D6A8747C-58F4-D6F3-2809-67070C56BF80}"/>
              </a:ext>
            </a:extLst>
          </p:cNvPr>
          <p:cNvSpPr>
            <a:spLocks noGrp="1"/>
          </p:cNvSpPr>
          <p:nvPr>
            <p:ph type="title"/>
          </p:nvPr>
        </p:nvSpPr>
        <p:spPr/>
        <p:txBody>
          <a:bodyPr/>
          <a:lstStyle/>
          <a:p>
            <a:r>
              <a:rPr lang="en-US"/>
              <a:t>Visual Inspection – HUD LSHR 10</a:t>
            </a:r>
          </a:p>
        </p:txBody>
      </p:sp>
      <p:sp>
        <p:nvSpPr>
          <p:cNvPr id="4" name="Content Placeholder 3">
            <a:extLst>
              <a:ext uri="{FF2B5EF4-FFF2-40B4-BE49-F238E27FC236}">
                <a16:creationId xmlns:a16="http://schemas.microsoft.com/office/drawing/2014/main" id="{A12E84D0-F7BB-96B2-B9E8-28F9C6BB358E}"/>
              </a:ext>
            </a:extLst>
          </p:cNvPr>
          <p:cNvSpPr>
            <a:spLocks noGrp="1"/>
          </p:cNvSpPr>
          <p:nvPr>
            <p:ph idx="1"/>
          </p:nvPr>
        </p:nvSpPr>
        <p:spPr/>
        <p:txBody>
          <a:bodyPr/>
          <a:lstStyle/>
          <a:p>
            <a:r>
              <a:rPr lang="en-US"/>
              <a:t>Friction Damage</a:t>
            </a:r>
          </a:p>
        </p:txBody>
      </p:sp>
      <p:pic>
        <p:nvPicPr>
          <p:cNvPr id="7" name="Picture 5" descr="picture of an interior windowsill that is painted white with visible paint chipping due to friction">
            <a:extLst>
              <a:ext uri="{FF2B5EF4-FFF2-40B4-BE49-F238E27FC236}">
                <a16:creationId xmlns:a16="http://schemas.microsoft.com/office/drawing/2014/main" id="{D64C77B4-A0B3-9E05-2EF0-B83E650B36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8960" y="1690688"/>
            <a:ext cx="5781675"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0655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3610BE-D689-9E93-AD75-2540115A0F8C}"/>
              </a:ext>
            </a:extLst>
          </p:cNvPr>
          <p:cNvSpPr>
            <a:spLocks noGrp="1"/>
          </p:cNvSpPr>
          <p:nvPr>
            <p:ph type="sldNum" sz="quarter" idx="4"/>
          </p:nvPr>
        </p:nvSpPr>
        <p:spPr/>
        <p:txBody>
          <a:bodyPr/>
          <a:lstStyle/>
          <a:p>
            <a:fld id="{E30AF5A0-43BB-4336-8627-9123B9144D80}" type="slidenum">
              <a:rPr lang="en-US" smtClean="0"/>
              <a:t>16</a:t>
            </a:fld>
            <a:endParaRPr lang="en-US"/>
          </a:p>
        </p:txBody>
      </p:sp>
      <p:sp>
        <p:nvSpPr>
          <p:cNvPr id="3" name="Title 2">
            <a:extLst>
              <a:ext uri="{FF2B5EF4-FFF2-40B4-BE49-F238E27FC236}">
                <a16:creationId xmlns:a16="http://schemas.microsoft.com/office/drawing/2014/main" id="{6486DACD-9136-AC86-21DA-5C1F93CE7544}"/>
              </a:ext>
            </a:extLst>
          </p:cNvPr>
          <p:cNvSpPr>
            <a:spLocks noGrp="1"/>
          </p:cNvSpPr>
          <p:nvPr>
            <p:ph type="title"/>
          </p:nvPr>
        </p:nvSpPr>
        <p:spPr/>
        <p:txBody>
          <a:bodyPr/>
          <a:lstStyle/>
          <a:p>
            <a:r>
              <a:rPr lang="en-US"/>
              <a:t>Visual Inspection – HUD LSHR 11</a:t>
            </a:r>
          </a:p>
        </p:txBody>
      </p:sp>
      <p:sp>
        <p:nvSpPr>
          <p:cNvPr id="4" name="Content Placeholder 3">
            <a:extLst>
              <a:ext uri="{FF2B5EF4-FFF2-40B4-BE49-F238E27FC236}">
                <a16:creationId xmlns:a16="http://schemas.microsoft.com/office/drawing/2014/main" id="{AD10E372-3C54-29A1-289C-EDA1F4234B6A}"/>
              </a:ext>
            </a:extLst>
          </p:cNvPr>
          <p:cNvSpPr>
            <a:spLocks noGrp="1"/>
          </p:cNvSpPr>
          <p:nvPr>
            <p:ph idx="1"/>
          </p:nvPr>
        </p:nvSpPr>
        <p:spPr/>
        <p:txBody>
          <a:bodyPr/>
          <a:lstStyle/>
          <a:p>
            <a:r>
              <a:rPr lang="en-US"/>
              <a:t>Be precise about locations.</a:t>
            </a:r>
          </a:p>
          <a:p>
            <a:r>
              <a:rPr lang="en-US"/>
              <a:t>Write down results as you go.</a:t>
            </a:r>
          </a:p>
          <a:p>
            <a:r>
              <a:rPr lang="en-US"/>
              <a:t>Write down other information, indicating source.</a:t>
            </a:r>
          </a:p>
          <a:p>
            <a:r>
              <a:rPr lang="en-US"/>
              <a:t>See sample visual inspection form (</a:t>
            </a:r>
            <a:r>
              <a:rPr lang="en-US" b="1"/>
              <a:t>Attachment 2-B</a:t>
            </a:r>
            <a:r>
              <a:rPr lang="en-US"/>
              <a:t>)</a:t>
            </a:r>
          </a:p>
          <a:p>
            <a:endParaRPr lang="en-US"/>
          </a:p>
          <a:p>
            <a:endParaRPr lang="en-US"/>
          </a:p>
        </p:txBody>
      </p:sp>
    </p:spTree>
    <p:extLst>
      <p:ext uri="{BB962C8B-B14F-4D97-AF65-F5344CB8AC3E}">
        <p14:creationId xmlns:p14="http://schemas.microsoft.com/office/powerpoint/2010/main" val="31132546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D3828D-C600-115A-E084-C4C8EC2A1E0C}"/>
              </a:ext>
            </a:extLst>
          </p:cNvPr>
          <p:cNvSpPr>
            <a:spLocks noGrp="1"/>
          </p:cNvSpPr>
          <p:nvPr>
            <p:ph type="sldNum" sz="quarter" idx="4"/>
          </p:nvPr>
        </p:nvSpPr>
        <p:spPr/>
        <p:txBody>
          <a:bodyPr/>
          <a:lstStyle/>
          <a:p>
            <a:fld id="{E30AF5A0-43BB-4336-8627-9123B9144D80}" type="slidenum">
              <a:rPr lang="en-US" smtClean="0"/>
              <a:t>17</a:t>
            </a:fld>
            <a:endParaRPr lang="en-US"/>
          </a:p>
        </p:txBody>
      </p:sp>
      <p:sp>
        <p:nvSpPr>
          <p:cNvPr id="3" name="Title 2">
            <a:extLst>
              <a:ext uri="{FF2B5EF4-FFF2-40B4-BE49-F238E27FC236}">
                <a16:creationId xmlns:a16="http://schemas.microsoft.com/office/drawing/2014/main" id="{AB0F1F55-FF9A-5006-C558-00D5213033CF}"/>
              </a:ext>
            </a:extLst>
          </p:cNvPr>
          <p:cNvSpPr>
            <a:spLocks noGrp="1"/>
          </p:cNvSpPr>
          <p:nvPr>
            <p:ph type="title"/>
          </p:nvPr>
        </p:nvSpPr>
        <p:spPr/>
        <p:txBody>
          <a:bodyPr/>
          <a:lstStyle/>
          <a:p>
            <a:r>
              <a:rPr lang="en-US"/>
              <a:t>Review</a:t>
            </a:r>
          </a:p>
        </p:txBody>
      </p:sp>
      <p:sp>
        <p:nvSpPr>
          <p:cNvPr id="4" name="Content Placeholder 3">
            <a:extLst>
              <a:ext uri="{FF2B5EF4-FFF2-40B4-BE49-F238E27FC236}">
                <a16:creationId xmlns:a16="http://schemas.microsoft.com/office/drawing/2014/main" id="{F8094363-1E76-CF14-4F81-A8A52EFC1EFA}"/>
              </a:ext>
            </a:extLst>
          </p:cNvPr>
          <p:cNvSpPr>
            <a:spLocks noGrp="1"/>
          </p:cNvSpPr>
          <p:nvPr>
            <p:ph idx="1"/>
          </p:nvPr>
        </p:nvSpPr>
        <p:spPr>
          <a:xfrm>
            <a:off x="838200" y="1734185"/>
            <a:ext cx="10515600" cy="4351338"/>
          </a:xfrm>
        </p:spPr>
        <p:txBody>
          <a:bodyPr vert="horz" lIns="91440" tIns="45720" rIns="91440" bIns="45720" rtlCol="0" anchor="t">
            <a:normAutofit fontScale="92500"/>
          </a:bodyPr>
          <a:lstStyle/>
          <a:p>
            <a:r>
              <a:rPr lang="en-US"/>
              <a:t>Visual inspection is the first step in the post-work dust-lead testing process.</a:t>
            </a:r>
            <a:endParaRPr lang="en-US">
              <a:ea typeface="Calibri"/>
              <a:cs typeface="Calibri"/>
            </a:endParaRPr>
          </a:p>
          <a:p>
            <a:r>
              <a:rPr lang="en-US"/>
              <a:t>EPA’s visual inspection determines that the area is free of dust and debris before dust-lead testing can begin.</a:t>
            </a:r>
            <a:endParaRPr lang="en-US">
              <a:ea typeface="Calibri"/>
              <a:cs typeface="Calibri"/>
            </a:endParaRPr>
          </a:p>
          <a:p>
            <a:r>
              <a:rPr lang="en-US"/>
              <a:t>HUD’s visual inspection also checks for deteriorated paint and generally covers the entire unit unless worksite-only clearance is allowed.</a:t>
            </a:r>
            <a:endParaRPr lang="en-US">
              <a:ea typeface="Calibri"/>
              <a:cs typeface="Calibri"/>
            </a:endParaRPr>
          </a:p>
          <a:p>
            <a:r>
              <a:rPr lang="en-US"/>
              <a:t>Visual inspection as part of post-work dust-lead testing is the responsibility of the certified lead-dust sampling technician.</a:t>
            </a:r>
            <a:endParaRPr lang="en-US">
              <a:ea typeface="Calibri"/>
              <a:cs typeface="Calibri"/>
            </a:endParaRPr>
          </a:p>
          <a:p>
            <a:r>
              <a:rPr lang="en-US"/>
              <a:t>Be methodical in your visual inspection, and record results in a consistent manner.</a:t>
            </a:r>
            <a:endParaRPr lang="en-US">
              <a:ea typeface="Calibri"/>
              <a:cs typeface="Calibri"/>
            </a:endParaRPr>
          </a:p>
          <a:p>
            <a:endParaRPr lang="en-US"/>
          </a:p>
          <a:p>
            <a:endParaRPr lang="en-US"/>
          </a:p>
        </p:txBody>
      </p:sp>
    </p:spTree>
    <p:extLst>
      <p:ext uri="{BB962C8B-B14F-4D97-AF65-F5344CB8AC3E}">
        <p14:creationId xmlns:p14="http://schemas.microsoft.com/office/powerpoint/2010/main" val="3795145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B97F7F-EE30-6412-9CB5-213A4413DB1A}"/>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D660D694-E622-C6C8-35E2-164A9AE0207B}"/>
              </a:ext>
            </a:extLst>
          </p:cNvPr>
          <p:cNvSpPr>
            <a:spLocks noGrp="1"/>
          </p:cNvSpPr>
          <p:nvPr>
            <p:ph type="title"/>
          </p:nvPr>
        </p:nvSpPr>
        <p:spPr/>
        <p:txBody>
          <a:bodyPr/>
          <a:lstStyle/>
          <a:p>
            <a:r>
              <a:rPr lang="en-US"/>
              <a:t>Objectives</a:t>
            </a:r>
          </a:p>
        </p:txBody>
      </p:sp>
      <p:sp>
        <p:nvSpPr>
          <p:cNvPr id="4" name="Content Placeholder 3">
            <a:extLst>
              <a:ext uri="{FF2B5EF4-FFF2-40B4-BE49-F238E27FC236}">
                <a16:creationId xmlns:a16="http://schemas.microsoft.com/office/drawing/2014/main" id="{05A0CAB4-389A-5C1A-F64B-E546D840AFB8}"/>
              </a:ext>
            </a:extLst>
          </p:cNvPr>
          <p:cNvSpPr>
            <a:spLocks noGrp="1"/>
          </p:cNvSpPr>
          <p:nvPr>
            <p:ph idx="1"/>
          </p:nvPr>
        </p:nvSpPr>
        <p:spPr/>
        <p:txBody>
          <a:bodyPr vert="horz" lIns="91440" tIns="45720" rIns="91440" bIns="45720" rtlCol="0" anchor="t">
            <a:normAutofit/>
          </a:bodyPr>
          <a:lstStyle/>
          <a:p>
            <a:pPr>
              <a:spcBef>
                <a:spcPts val="800"/>
              </a:spcBef>
              <a:buFont typeface="Garamond" panose="02020404030301010803" pitchFamily="18" charset="0"/>
              <a:buChar char="•"/>
            </a:pPr>
            <a:r>
              <a:rPr lang="en-US" altLang="en-US">
                <a:solidFill>
                  <a:srgbClr val="000000"/>
                </a:solidFill>
                <a:ea typeface="+mn-lt"/>
                <a:cs typeface="+mn-lt"/>
              </a:rPr>
              <a:t>Learn what a visual inspection is</a:t>
            </a:r>
          </a:p>
          <a:p>
            <a:pPr>
              <a:spcBef>
                <a:spcPts val="800"/>
              </a:spcBef>
              <a:buFont typeface="Garamond" panose="02020404030301010803" pitchFamily="18" charset="0"/>
              <a:buChar char="•"/>
            </a:pPr>
            <a:r>
              <a:rPr lang="en-US" altLang="en-US">
                <a:solidFill>
                  <a:srgbClr val="000000"/>
                </a:solidFill>
                <a:ea typeface="+mn-lt"/>
                <a:cs typeface="+mn-lt"/>
              </a:rPr>
              <a:t>Learn the steps for performing a visual inspection under both EPA’s and HUD’s regulations</a:t>
            </a:r>
          </a:p>
          <a:p>
            <a:pPr>
              <a:spcBef>
                <a:spcPts val="800"/>
              </a:spcBef>
              <a:buFont typeface="Garamond" panose="02020404030301010803" pitchFamily="18" charset="0"/>
              <a:buChar char="•"/>
            </a:pPr>
            <a:r>
              <a:rPr lang="en-US" altLang="en-US">
                <a:solidFill>
                  <a:srgbClr val="000000"/>
                </a:solidFill>
                <a:ea typeface="+mn-lt"/>
                <a:cs typeface="+mn-lt"/>
              </a:rPr>
              <a:t>Learn when to look for deteriorated paint, visible dust or debris, and paint chips</a:t>
            </a:r>
          </a:p>
          <a:p>
            <a:pPr>
              <a:spcBef>
                <a:spcPts val="800"/>
              </a:spcBef>
              <a:buFont typeface="Garamond" panose="02020404030301010803" pitchFamily="18" charset="0"/>
              <a:buChar char="•"/>
            </a:pPr>
            <a:r>
              <a:rPr lang="en-US" altLang="en-US">
                <a:solidFill>
                  <a:srgbClr val="000000"/>
                </a:solidFill>
                <a:ea typeface="+mn-lt"/>
                <a:cs typeface="+mn-lt"/>
              </a:rPr>
              <a:t>Record results on a visual inspection form</a:t>
            </a:r>
          </a:p>
        </p:txBody>
      </p:sp>
    </p:spTree>
    <p:extLst>
      <p:ext uri="{BB962C8B-B14F-4D97-AF65-F5344CB8AC3E}">
        <p14:creationId xmlns:p14="http://schemas.microsoft.com/office/powerpoint/2010/main" val="901074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6B032F6-C2B6-7F91-D3D7-94304682B269}"/>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8D9B9389-F562-FC89-F5FA-41F613C43848}"/>
              </a:ext>
            </a:extLst>
          </p:cNvPr>
          <p:cNvSpPr>
            <a:spLocks noGrp="1"/>
          </p:cNvSpPr>
          <p:nvPr>
            <p:ph type="title"/>
          </p:nvPr>
        </p:nvSpPr>
        <p:spPr/>
        <p:txBody>
          <a:bodyPr/>
          <a:lstStyle/>
          <a:p>
            <a:r>
              <a:rPr lang="en-US"/>
              <a:t>Visual Inspection</a:t>
            </a:r>
          </a:p>
        </p:txBody>
      </p:sp>
      <p:sp>
        <p:nvSpPr>
          <p:cNvPr id="4" name="Content Placeholder 3">
            <a:extLst>
              <a:ext uri="{FF2B5EF4-FFF2-40B4-BE49-F238E27FC236}">
                <a16:creationId xmlns:a16="http://schemas.microsoft.com/office/drawing/2014/main" id="{8F8F7FAA-E03A-D3E6-A26A-6B94517EAE01}"/>
              </a:ext>
            </a:extLst>
          </p:cNvPr>
          <p:cNvSpPr>
            <a:spLocks noGrp="1"/>
          </p:cNvSpPr>
          <p:nvPr>
            <p:ph idx="1"/>
          </p:nvPr>
        </p:nvSpPr>
        <p:spPr>
          <a:xfrm>
            <a:off x="838200" y="1825625"/>
            <a:ext cx="5968181" cy="4351338"/>
          </a:xfrm>
        </p:spPr>
        <p:txBody>
          <a:bodyPr/>
          <a:lstStyle/>
          <a:p>
            <a:r>
              <a:rPr lang="en-US"/>
              <a:t>Under both EPA’s and HUD’s rules, visual inspection is the first step in the </a:t>
            </a:r>
            <a:r>
              <a:rPr lang="en-US">
                <a:ea typeface="Calibri"/>
                <a:cs typeface="Calibri"/>
              </a:rPr>
              <a:t>post-work dust-lead testing process. </a:t>
            </a:r>
          </a:p>
          <a:p>
            <a:r>
              <a:rPr lang="en-US"/>
              <a:t>The visual inspection determines whether the unit/work area (interior and exterior) is clear of visible dust and debris before lead-dust testing can begin.</a:t>
            </a:r>
          </a:p>
          <a:p>
            <a:endParaRPr lang="en-US"/>
          </a:p>
        </p:txBody>
      </p:sp>
      <p:pic>
        <p:nvPicPr>
          <p:cNvPr id="5" name="Picture 4" descr="photo of an exterior window sill that is painted maroon">
            <a:extLst>
              <a:ext uri="{FF2B5EF4-FFF2-40B4-BE49-F238E27FC236}">
                <a16:creationId xmlns:a16="http://schemas.microsoft.com/office/drawing/2014/main" id="{DD932590-8659-EACE-0093-D659BB6548F2}"/>
              </a:ext>
            </a:extLst>
          </p:cNvPr>
          <p:cNvPicPr>
            <a:picLocks noChangeAspect="1"/>
          </p:cNvPicPr>
          <p:nvPr/>
        </p:nvPicPr>
        <p:blipFill>
          <a:blip r:embed="rId3"/>
          <a:stretch>
            <a:fillRect/>
          </a:stretch>
        </p:blipFill>
        <p:spPr>
          <a:xfrm>
            <a:off x="7151739" y="1033924"/>
            <a:ext cx="4648200" cy="3905250"/>
          </a:xfrm>
          <a:prstGeom prst="rect">
            <a:avLst/>
          </a:prstGeom>
        </p:spPr>
      </p:pic>
    </p:spTree>
    <p:extLst>
      <p:ext uri="{BB962C8B-B14F-4D97-AF65-F5344CB8AC3E}">
        <p14:creationId xmlns:p14="http://schemas.microsoft.com/office/powerpoint/2010/main" val="4261024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EE54EC-3ACB-61F7-ED31-C472FF62D50D}"/>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FEA924AD-4C91-23A8-A4F0-44299354ECA8}"/>
              </a:ext>
            </a:extLst>
          </p:cNvPr>
          <p:cNvSpPr>
            <a:spLocks noGrp="1"/>
          </p:cNvSpPr>
          <p:nvPr>
            <p:ph type="title"/>
          </p:nvPr>
        </p:nvSpPr>
        <p:spPr/>
        <p:txBody>
          <a:bodyPr/>
          <a:lstStyle/>
          <a:p>
            <a:r>
              <a:rPr lang="en-US"/>
              <a:t>Visual Inspection – EPA RRP Dust-Lead Testing</a:t>
            </a:r>
          </a:p>
        </p:txBody>
      </p:sp>
      <p:sp>
        <p:nvSpPr>
          <p:cNvPr id="4" name="Content Placeholder 3">
            <a:extLst>
              <a:ext uri="{FF2B5EF4-FFF2-40B4-BE49-F238E27FC236}">
                <a16:creationId xmlns:a16="http://schemas.microsoft.com/office/drawing/2014/main" id="{5992F2A4-1DB2-DF5E-A621-37946DB59D2A}"/>
              </a:ext>
            </a:extLst>
          </p:cNvPr>
          <p:cNvSpPr>
            <a:spLocks noGrp="1"/>
          </p:cNvSpPr>
          <p:nvPr>
            <p:ph idx="1"/>
          </p:nvPr>
        </p:nvSpPr>
        <p:spPr/>
        <p:txBody>
          <a:bodyPr/>
          <a:lstStyle/>
          <a:p>
            <a:r>
              <a:rPr lang="en-US"/>
              <a:t>At the conclusion of the renovation, the certified renovator may have conducted a visual inspection to look for paint chips, dust, and debris.</a:t>
            </a:r>
          </a:p>
          <a:p>
            <a:r>
              <a:rPr lang="en-US"/>
              <a:t>The LDST must conduct a separate visual inspection of the work area to ensure that the area is free of debris and ready for dust-lead sampling. </a:t>
            </a:r>
          </a:p>
          <a:p>
            <a:r>
              <a:rPr lang="en-US"/>
              <a:t>If any paint chips, dust, or debris are found, the renovation firm should re-clean these areas before the LDST begins to collect dust wipe samples. </a:t>
            </a:r>
          </a:p>
          <a:p>
            <a:endParaRPr lang="en-US"/>
          </a:p>
        </p:txBody>
      </p:sp>
    </p:spTree>
    <p:extLst>
      <p:ext uri="{BB962C8B-B14F-4D97-AF65-F5344CB8AC3E}">
        <p14:creationId xmlns:p14="http://schemas.microsoft.com/office/powerpoint/2010/main" val="1702298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08854A0-8D4A-E57B-6407-DEAB0AA8C586}"/>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4397A51E-C8B4-6F1F-482C-5E260DC42CCD}"/>
              </a:ext>
            </a:extLst>
          </p:cNvPr>
          <p:cNvSpPr>
            <a:spLocks noGrp="1"/>
          </p:cNvSpPr>
          <p:nvPr>
            <p:ph type="title"/>
          </p:nvPr>
        </p:nvSpPr>
        <p:spPr/>
        <p:txBody>
          <a:bodyPr/>
          <a:lstStyle/>
          <a:p>
            <a:r>
              <a:rPr lang="en-US"/>
              <a:t>Visual Inspection – HUD LSHR 1</a:t>
            </a:r>
          </a:p>
        </p:txBody>
      </p:sp>
      <p:sp>
        <p:nvSpPr>
          <p:cNvPr id="4" name="Content Placeholder 3">
            <a:extLst>
              <a:ext uri="{FF2B5EF4-FFF2-40B4-BE49-F238E27FC236}">
                <a16:creationId xmlns:a16="http://schemas.microsoft.com/office/drawing/2014/main" id="{74469E9B-C73E-9C7A-3E76-2F6E22E2BE62}"/>
              </a:ext>
            </a:extLst>
          </p:cNvPr>
          <p:cNvSpPr>
            <a:spLocks noGrp="1"/>
          </p:cNvSpPr>
          <p:nvPr>
            <p:ph idx="1"/>
          </p:nvPr>
        </p:nvSpPr>
        <p:spPr/>
        <p:txBody>
          <a:bodyPr vert="horz" lIns="91440" tIns="45720" rIns="91440" bIns="45720" rtlCol="0" anchor="t">
            <a:normAutofit/>
          </a:bodyPr>
          <a:lstStyle/>
          <a:p>
            <a:pPr marL="171450"/>
            <a:r>
              <a:rPr lang="en-US"/>
              <a:t>Addresses entire unit unless worksite-only clearance is allowed.</a:t>
            </a:r>
            <a:endParaRPr lang="en-US">
              <a:ea typeface="Calibri"/>
              <a:cs typeface="Calibri"/>
            </a:endParaRPr>
          </a:p>
          <a:p>
            <a:r>
              <a:rPr lang="en-US"/>
              <a:t>Do not perform dust-lead testing if unit/work area does not pass visual inspection.</a:t>
            </a:r>
            <a:endParaRPr lang="en-US">
              <a:ea typeface="Calibri"/>
              <a:cs typeface="Calibri"/>
            </a:endParaRPr>
          </a:p>
          <a:p>
            <a:r>
              <a:rPr lang="en-US"/>
              <a:t>If deteriorated paint, dust, or debris is found, it must be eliminated before dust sampling may begin. </a:t>
            </a:r>
            <a:endParaRPr lang="en-US">
              <a:ea typeface="Calibri"/>
              <a:cs typeface="Calibri"/>
            </a:endParaRPr>
          </a:p>
          <a:p>
            <a:pPr lvl="1"/>
            <a:r>
              <a:rPr lang="en-US"/>
              <a:t>See </a:t>
            </a:r>
            <a:r>
              <a:rPr lang="en-US" b="1"/>
              <a:t>Attachments 2-A and 2-B </a:t>
            </a:r>
            <a:endParaRPr lang="en-US" b="1">
              <a:ea typeface="Calibri"/>
              <a:cs typeface="Calibri"/>
            </a:endParaRPr>
          </a:p>
          <a:p>
            <a:endParaRPr lang="en-US"/>
          </a:p>
        </p:txBody>
      </p:sp>
    </p:spTree>
    <p:extLst>
      <p:ext uri="{BB962C8B-B14F-4D97-AF65-F5344CB8AC3E}">
        <p14:creationId xmlns:p14="http://schemas.microsoft.com/office/powerpoint/2010/main" val="319557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DDC7D9-AAF9-4CDD-01B4-711824AD8558}"/>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20140EB4-3348-C872-9F05-B86A65F396D5}"/>
              </a:ext>
            </a:extLst>
          </p:cNvPr>
          <p:cNvSpPr>
            <a:spLocks noGrp="1"/>
          </p:cNvSpPr>
          <p:nvPr>
            <p:ph type="title"/>
          </p:nvPr>
        </p:nvSpPr>
        <p:spPr/>
        <p:txBody>
          <a:bodyPr/>
          <a:lstStyle/>
          <a:p>
            <a:r>
              <a:rPr lang="en-US"/>
              <a:t>Visual Inspection – HUD LSHR 2</a:t>
            </a:r>
          </a:p>
        </p:txBody>
      </p:sp>
      <p:sp>
        <p:nvSpPr>
          <p:cNvPr id="4" name="Content Placeholder 3">
            <a:extLst>
              <a:ext uri="{FF2B5EF4-FFF2-40B4-BE49-F238E27FC236}">
                <a16:creationId xmlns:a16="http://schemas.microsoft.com/office/drawing/2014/main" id="{D577E4E7-CEF5-53BA-412F-AB9D6D05EF1D}"/>
              </a:ext>
            </a:extLst>
          </p:cNvPr>
          <p:cNvSpPr>
            <a:spLocks noGrp="1"/>
          </p:cNvSpPr>
          <p:nvPr>
            <p:ph idx="1"/>
          </p:nvPr>
        </p:nvSpPr>
        <p:spPr/>
        <p:txBody>
          <a:bodyPr vert="horz" lIns="91440" tIns="45720" rIns="91440" bIns="45720" rtlCol="0" anchor="t">
            <a:normAutofit/>
          </a:bodyPr>
          <a:lstStyle/>
          <a:p>
            <a:r>
              <a:rPr lang="en-US"/>
              <a:t>Inspect exterior area if:</a:t>
            </a:r>
          </a:p>
          <a:p>
            <a:pPr lvl="1"/>
            <a:r>
              <a:rPr lang="en-US"/>
              <a:t>Exterior painted surfaces have been disturbed by renovation activity</a:t>
            </a:r>
            <a:endParaRPr lang="en-US">
              <a:ea typeface="Calibri"/>
              <a:cs typeface="Calibri"/>
            </a:endParaRPr>
          </a:p>
          <a:p>
            <a:pPr lvl="1"/>
            <a:r>
              <a:rPr lang="en-US"/>
              <a:t>Openings to exterior were not sealed during interior work </a:t>
            </a:r>
            <a:endParaRPr lang="en-US">
              <a:ea typeface="Calibri"/>
              <a:cs typeface="Calibri"/>
            </a:endParaRPr>
          </a:p>
          <a:p>
            <a:r>
              <a:rPr lang="en-US"/>
              <a:t>Inspect ground and outdoor living areas close to affected surfaces</a:t>
            </a:r>
            <a:endParaRPr lang="en-US">
              <a:ea typeface="Calibri"/>
              <a:cs typeface="Calibri"/>
            </a:endParaRPr>
          </a:p>
          <a:p>
            <a:r>
              <a:rPr lang="en-US"/>
              <a:t>Visible dust or debris must be removed</a:t>
            </a:r>
            <a:endParaRPr lang="en-US">
              <a:ea typeface="Calibri"/>
              <a:cs typeface="Calibri"/>
            </a:endParaRPr>
          </a:p>
          <a:p>
            <a:r>
              <a:rPr lang="en-US"/>
              <a:t>Deteriorated paint must be eliminated </a:t>
            </a:r>
            <a:endParaRPr lang="en-US">
              <a:ea typeface="Calibri"/>
              <a:cs typeface="Calibri"/>
            </a:endParaRPr>
          </a:p>
          <a:p>
            <a:r>
              <a:rPr lang="en-US"/>
              <a:t>Dust sampling is not performed for exterior work </a:t>
            </a:r>
            <a:endParaRPr lang="en-US">
              <a:ea typeface="Calibri"/>
              <a:cs typeface="Calibri"/>
            </a:endParaRPr>
          </a:p>
          <a:p>
            <a:endParaRPr lang="en-US"/>
          </a:p>
        </p:txBody>
      </p:sp>
    </p:spTree>
    <p:extLst>
      <p:ext uri="{BB962C8B-B14F-4D97-AF65-F5344CB8AC3E}">
        <p14:creationId xmlns:p14="http://schemas.microsoft.com/office/powerpoint/2010/main" val="4026482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AF93ED-330E-9616-5989-AC7E7B766F51}"/>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48A26A01-34F9-E72F-25E6-00CB825060F7}"/>
              </a:ext>
            </a:extLst>
          </p:cNvPr>
          <p:cNvSpPr>
            <a:spLocks noGrp="1"/>
          </p:cNvSpPr>
          <p:nvPr>
            <p:ph type="title"/>
          </p:nvPr>
        </p:nvSpPr>
        <p:spPr/>
        <p:txBody>
          <a:bodyPr/>
          <a:lstStyle/>
          <a:p>
            <a:r>
              <a:rPr lang="en-US">
                <a:latin typeface="Calibri Light"/>
                <a:ea typeface="Calibri Light"/>
                <a:cs typeface="Calibri Light"/>
              </a:rPr>
              <a:t>Exterior Debris</a:t>
            </a:r>
            <a:endParaRPr lang="en-US"/>
          </a:p>
        </p:txBody>
      </p:sp>
      <p:pic>
        <p:nvPicPr>
          <p:cNvPr id="5" name="Picture 4" descr="photo of pink toy car in the soil outside next to a home">
            <a:extLst>
              <a:ext uri="{FF2B5EF4-FFF2-40B4-BE49-F238E27FC236}">
                <a16:creationId xmlns:a16="http://schemas.microsoft.com/office/drawing/2014/main" id="{D919A2AA-F845-7FB6-E740-E0194031E8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9624" y="1503864"/>
            <a:ext cx="5492750" cy="4117640"/>
          </a:xfrm>
          <a:prstGeom prst="rect">
            <a:avLst/>
          </a:prstGeom>
        </p:spPr>
      </p:pic>
    </p:spTree>
    <p:extLst>
      <p:ext uri="{BB962C8B-B14F-4D97-AF65-F5344CB8AC3E}">
        <p14:creationId xmlns:p14="http://schemas.microsoft.com/office/powerpoint/2010/main" val="2648498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70E7C5-6D9A-A0EC-36FC-DB7A4B0E1A95}"/>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3CFD0214-9EEC-9A2E-ABD3-3BD225D8012C}"/>
              </a:ext>
            </a:extLst>
          </p:cNvPr>
          <p:cNvSpPr>
            <a:spLocks noGrp="1"/>
          </p:cNvSpPr>
          <p:nvPr>
            <p:ph type="title"/>
          </p:nvPr>
        </p:nvSpPr>
        <p:spPr/>
        <p:txBody>
          <a:bodyPr>
            <a:normAutofit/>
          </a:bodyPr>
          <a:lstStyle/>
          <a:p>
            <a:r>
              <a:rPr lang="en-US">
                <a:solidFill>
                  <a:srgbClr val="000000"/>
                </a:solidFill>
                <a:latin typeface="Calibri Light"/>
                <a:ea typeface="Calibri Light"/>
                <a:cs typeface="Calibri Light"/>
              </a:rPr>
              <a:t>Visual Inspection – HUD LSHR 3</a:t>
            </a:r>
            <a:endParaRPr lang="en-US"/>
          </a:p>
        </p:txBody>
      </p:sp>
      <p:sp>
        <p:nvSpPr>
          <p:cNvPr id="4" name="Content Placeholder 3">
            <a:extLst>
              <a:ext uri="{FF2B5EF4-FFF2-40B4-BE49-F238E27FC236}">
                <a16:creationId xmlns:a16="http://schemas.microsoft.com/office/drawing/2014/main" id="{B14B0E00-1560-9C59-F683-1EE8261F8521}"/>
              </a:ext>
            </a:extLst>
          </p:cNvPr>
          <p:cNvSpPr>
            <a:spLocks noGrp="1"/>
          </p:cNvSpPr>
          <p:nvPr>
            <p:ph idx="1"/>
          </p:nvPr>
        </p:nvSpPr>
        <p:spPr>
          <a:xfrm>
            <a:off x="838200" y="1825625"/>
            <a:ext cx="5609390" cy="4351338"/>
          </a:xfrm>
        </p:spPr>
        <p:txBody>
          <a:bodyPr vert="horz" lIns="91440" tIns="45720" rIns="91440" bIns="45720" rtlCol="0" anchor="t">
            <a:normAutofit/>
          </a:bodyPr>
          <a:lstStyle/>
          <a:p>
            <a:r>
              <a:rPr lang="en-US">
                <a:ea typeface="Calibri"/>
                <a:cs typeface="Calibri"/>
              </a:rPr>
              <a:t>Identify any paint that is not intact:</a:t>
            </a:r>
          </a:p>
          <a:p>
            <a:pPr lvl="1"/>
            <a:r>
              <a:rPr lang="en-US">
                <a:ea typeface="Calibri"/>
                <a:cs typeface="Calibri"/>
              </a:rPr>
              <a:t>Chipping </a:t>
            </a:r>
          </a:p>
          <a:p>
            <a:pPr lvl="1"/>
            <a:r>
              <a:rPr lang="en-US">
                <a:ea typeface="Calibri"/>
                <a:cs typeface="Calibri"/>
              </a:rPr>
              <a:t>Peeling</a:t>
            </a:r>
          </a:p>
          <a:p>
            <a:pPr lvl="1"/>
            <a:r>
              <a:rPr lang="en-US">
                <a:ea typeface="Calibri"/>
                <a:cs typeface="Calibri"/>
              </a:rPr>
              <a:t>Chalking</a:t>
            </a:r>
          </a:p>
          <a:p>
            <a:pPr lvl="1"/>
            <a:r>
              <a:rPr lang="en-US">
                <a:ea typeface="Calibri"/>
                <a:cs typeface="Calibri"/>
              </a:rPr>
              <a:t>Cracking</a:t>
            </a:r>
          </a:p>
          <a:p>
            <a:pPr lvl="1"/>
            <a:r>
              <a:rPr lang="en-US">
                <a:ea typeface="Calibri"/>
                <a:cs typeface="Calibri"/>
              </a:rPr>
              <a:t>Holes, moisture, and friction damage</a:t>
            </a:r>
          </a:p>
          <a:p>
            <a:r>
              <a:rPr lang="en-US">
                <a:ea typeface="Calibri"/>
                <a:cs typeface="Calibri"/>
              </a:rPr>
              <a:t>Hairline cracks and nail holes are not considered deteriorated paint</a:t>
            </a:r>
            <a:endParaRPr lang="en-US"/>
          </a:p>
          <a:p>
            <a:endParaRPr lang="en-US">
              <a:ea typeface="Calibri"/>
              <a:cs typeface="Calibri"/>
            </a:endParaRPr>
          </a:p>
        </p:txBody>
      </p:sp>
      <p:pic>
        <p:nvPicPr>
          <p:cNvPr id="5" name="Picture 4" descr="photo of an exterior widow sill with chipping paint">
            <a:extLst>
              <a:ext uri="{FF2B5EF4-FFF2-40B4-BE49-F238E27FC236}">
                <a16:creationId xmlns:a16="http://schemas.microsoft.com/office/drawing/2014/main" id="{E7281F48-B462-EF24-E61E-1FDCEC87DD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6864" y="1776161"/>
            <a:ext cx="4334377" cy="3305676"/>
          </a:xfrm>
          <a:prstGeom prst="rect">
            <a:avLst/>
          </a:prstGeom>
        </p:spPr>
      </p:pic>
    </p:spTree>
    <p:extLst>
      <p:ext uri="{BB962C8B-B14F-4D97-AF65-F5344CB8AC3E}">
        <p14:creationId xmlns:p14="http://schemas.microsoft.com/office/powerpoint/2010/main" val="38419174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52F987-BE8E-9E43-726E-68A9E86C23DF}"/>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7045AB4C-4C7F-10B7-F07E-436D93D44405}"/>
              </a:ext>
            </a:extLst>
          </p:cNvPr>
          <p:cNvSpPr>
            <a:spLocks noGrp="1"/>
          </p:cNvSpPr>
          <p:nvPr>
            <p:ph type="title"/>
          </p:nvPr>
        </p:nvSpPr>
        <p:spPr/>
        <p:txBody>
          <a:bodyPr/>
          <a:lstStyle/>
          <a:p>
            <a:r>
              <a:rPr lang="en-US">
                <a:ea typeface="Calibri Light"/>
                <a:cs typeface="Calibri Light"/>
              </a:rPr>
              <a:t>Visual Inspection – HUD LSHR 4</a:t>
            </a:r>
          </a:p>
        </p:txBody>
      </p:sp>
      <p:sp>
        <p:nvSpPr>
          <p:cNvPr id="4" name="Content Placeholder 3">
            <a:extLst>
              <a:ext uri="{FF2B5EF4-FFF2-40B4-BE49-F238E27FC236}">
                <a16:creationId xmlns:a16="http://schemas.microsoft.com/office/drawing/2014/main" id="{44A0EC58-2925-7B53-62ED-1261DD83F094}"/>
              </a:ext>
            </a:extLst>
          </p:cNvPr>
          <p:cNvSpPr>
            <a:spLocks noGrp="1"/>
          </p:cNvSpPr>
          <p:nvPr>
            <p:ph idx="1"/>
          </p:nvPr>
        </p:nvSpPr>
        <p:spPr>
          <a:xfrm>
            <a:off x="838200" y="1825625"/>
            <a:ext cx="5676232" cy="4351338"/>
          </a:xfrm>
        </p:spPr>
        <p:txBody>
          <a:bodyPr vert="horz" lIns="91440" tIns="45720" rIns="91440" bIns="45720" rtlCol="0" anchor="t">
            <a:normAutofit/>
          </a:bodyPr>
          <a:lstStyle/>
          <a:p>
            <a:r>
              <a:rPr lang="en-US">
                <a:ea typeface="Calibri"/>
                <a:cs typeface="Calibri"/>
              </a:rPr>
              <a:t>Dust</a:t>
            </a:r>
          </a:p>
          <a:p>
            <a:pPr lvl="1"/>
            <a:r>
              <a:rPr lang="en-US">
                <a:ea typeface="Calibri"/>
                <a:cs typeface="Calibri"/>
              </a:rPr>
              <a:t>Dust you can see </a:t>
            </a:r>
          </a:p>
          <a:p>
            <a:r>
              <a:rPr lang="en-US">
                <a:ea typeface="Calibri"/>
                <a:cs typeface="Calibri"/>
              </a:rPr>
              <a:t>Debris </a:t>
            </a:r>
            <a:endParaRPr lang="en-US"/>
          </a:p>
          <a:p>
            <a:pPr lvl="1"/>
            <a:r>
              <a:rPr lang="en-US">
                <a:ea typeface="Calibri"/>
                <a:cs typeface="Calibri"/>
              </a:rPr>
              <a:t>Pieces of wood, bits of plaster, and various other building pieces covered in paint</a:t>
            </a:r>
          </a:p>
          <a:p>
            <a:r>
              <a:rPr lang="en-US">
                <a:ea typeface="Calibri"/>
                <a:cs typeface="Calibri"/>
              </a:rPr>
              <a:t>Paint chips</a:t>
            </a:r>
          </a:p>
          <a:p>
            <a:pPr lvl="1"/>
            <a:r>
              <a:rPr lang="en-US">
                <a:ea typeface="Calibri"/>
                <a:cs typeface="Calibri"/>
              </a:rPr>
              <a:t>Small pieces of paint </a:t>
            </a:r>
          </a:p>
          <a:p>
            <a:endParaRPr lang="en-US">
              <a:ea typeface="Calibri"/>
              <a:cs typeface="Calibri"/>
            </a:endParaRPr>
          </a:p>
        </p:txBody>
      </p:sp>
      <p:pic>
        <p:nvPicPr>
          <p:cNvPr id="5" name="Picture 4" descr="Photo of dust, debris, and paint chips on a wooden surface">
            <a:extLst>
              <a:ext uri="{FF2B5EF4-FFF2-40B4-BE49-F238E27FC236}">
                <a16:creationId xmlns:a16="http://schemas.microsoft.com/office/drawing/2014/main" id="{056A5162-1514-3FD7-CD08-DDBA44598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4798" y="1825876"/>
            <a:ext cx="4357772" cy="3273091"/>
          </a:xfrm>
          <a:prstGeom prst="rect">
            <a:avLst/>
          </a:prstGeom>
        </p:spPr>
      </p:pic>
    </p:spTree>
    <p:extLst>
      <p:ext uri="{BB962C8B-B14F-4D97-AF65-F5344CB8AC3E}">
        <p14:creationId xmlns:p14="http://schemas.microsoft.com/office/powerpoint/2010/main" val="1157402608"/>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3.xml><?xml version="1.0" encoding="utf-8"?>
<?mso-contentType ?>
<SharedContentType xmlns="Microsoft.SharePoint.Taxonomy.ContentTypeSync" SourceId="29f62856-1543-49d4-a736-4569d363f533"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4817C4-3205-49BD-830D-2F3C616AAA0C}">
  <ds:schemaRefs>
    <ds:schemaRef ds:uri="4ffa91fb-a0ff-4ac5-b2db-65c790d184a4"/>
    <ds:schemaRef ds:uri="8208de43-a64f-47b6-af23-f340daf30859"/>
    <ds:schemaRef ds:uri="9d61d8fb-a99e-4f97-bee3-1c0c42237d3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microsoft.com/sharepoint/v3"/>
    <ds:schemaRef ds:uri="http://schemas.microsoft.com/sharepoint/v3/field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74F00E0-F3E7-4BBD-872B-E0936C8ABBF4}">
  <ds:schemaRefs>
    <ds:schemaRef ds:uri="4ffa91fb-a0ff-4ac5-b2db-65c790d184a4"/>
    <ds:schemaRef ds:uri="8208de43-a64f-47b6-af23-f340daf30859"/>
    <ds:schemaRef ds:uri="9d61d8fb-a99e-4f97-bee3-1c0c42237d3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microsoft.com/sharepoint/v3"/>
    <ds:schemaRef ds:uri="http://schemas.microsoft.com/sharepoint/v3/field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31C91F0-A21B-44BF-82B4-869DE7E4C8BD}">
  <ds:schemaRefs>
    <ds:schemaRef ds:uri="Microsoft.SharePoint.Taxonomy.ContentTypeSync"/>
  </ds:schemaRefs>
</ds:datastoreItem>
</file>

<file path=customXml/itemProps4.xml><?xml version="1.0" encoding="utf-8"?>
<ds:datastoreItem xmlns:ds="http://schemas.openxmlformats.org/officeDocument/2006/customXml" ds:itemID="{F2EF86A4-7AC9-49FA-AEFE-BB2D9D14839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LEAD template powerpoint slides</Template>
  <Application>Microsoft Office PowerPoint</Application>
  <PresentationFormat>Widescreen</PresentationFormat>
  <Slides>17</Slides>
  <Notes>17</Notes>
  <HiddenSlides>0</HiddenSlide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LEAD template powerpoint slides</vt:lpstr>
      <vt:lpstr>Chapter 2: Visual Inspection</vt:lpstr>
      <vt:lpstr>Objectives</vt:lpstr>
      <vt:lpstr>Visual Inspection</vt:lpstr>
      <vt:lpstr>Visual Inspection – EPA RRP Dust-Lead Testing</vt:lpstr>
      <vt:lpstr>Visual Inspection – HUD LSHR 1</vt:lpstr>
      <vt:lpstr>Visual Inspection – HUD LSHR 2</vt:lpstr>
      <vt:lpstr>Exterior Debris</vt:lpstr>
      <vt:lpstr>Visual Inspection – HUD LSHR 3</vt:lpstr>
      <vt:lpstr>Visual Inspection – HUD LSHR 4</vt:lpstr>
      <vt:lpstr>Visual Inspection – HUD LSHR 5</vt:lpstr>
      <vt:lpstr>Visual Inspection – HUD LSHR 6</vt:lpstr>
      <vt:lpstr>Visual Inspection – HUD LSHR 7</vt:lpstr>
      <vt:lpstr>Visual Inspection – HUD LSHR 8</vt:lpstr>
      <vt:lpstr>Visual Inspection – HUD LSHR 9</vt:lpstr>
      <vt:lpstr>Visual Inspection – HUD LSHR 10</vt:lpstr>
      <vt:lpstr>Visual Inspection – HUD LSHR 11</vt:lpstr>
      <vt:lpstr>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2026-02-26T21:41:11Z</dcterms:created>
  <dcterms:modified xsi:type="dcterms:W3CDTF">2026-03-09T19:19:51Z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