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5"/>
  </p:sldMasterIdLst>
  <p:notesMasterIdLst>
    <p:notesMasterId r:id="rId48"/>
  </p:notesMasterIdLst>
  <p:sldIdLst>
    <p:sldId id="300" r:id="rId6"/>
    <p:sldId id="303" r:id="rId7"/>
    <p:sldId id="305" r:id="rId8"/>
    <p:sldId id="307" r:id="rId9"/>
    <p:sldId id="308" r:id="rId10"/>
    <p:sldId id="309" r:id="rId11"/>
    <p:sldId id="310" r:id="rId12"/>
    <p:sldId id="345" r:id="rId13"/>
    <p:sldId id="346"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38" r:id="rId42"/>
    <p:sldId id="340" r:id="rId43"/>
    <p:sldId id="341" r:id="rId44"/>
    <p:sldId id="342" r:id="rId45"/>
    <p:sldId id="343" r:id="rId46"/>
    <p:sldId id="347"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844" autoAdjust="0"/>
  </p:normalViewPr>
  <p:slideViewPr>
    <p:cSldViewPr snapToGrid="0">
      <p:cViewPr varScale="1">
        <p:scale>
          <a:sx n="35" d="100"/>
          <a:sy n="35" d="100"/>
        </p:scale>
        <p:origin x="1776" y="44"/>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8/10/relationships/authors" Target="authors.xml"/><Relationship Id="rId5" Type="http://schemas.openxmlformats.org/officeDocument/2006/relationships/slideMaster" Target="slideMasters/slide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3/12/2026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10</a:t>
            </a:fld>
            <a:endParaRPr lang="en-US" dirty="0"/>
          </a:p>
        </p:txBody>
      </p:sp>
    </p:spTree>
    <p:extLst>
      <p:ext uri="{BB962C8B-B14F-4D97-AF65-F5344CB8AC3E}">
        <p14:creationId xmlns:p14="http://schemas.microsoft.com/office/powerpoint/2010/main" val="3556410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Key supplies are listed above. Check with your analytical lab, because they will often provide some of these materials.</a:t>
            </a:r>
          </a:p>
          <a:p>
            <a:pPr marL="293370" lvl="1"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b="1" dirty="0">
                <a:latin typeface="Calibri"/>
                <a:ea typeface="Calibri"/>
                <a:cs typeface="Calibri"/>
              </a:rPr>
              <a:t>Disposable lead dust wipes. </a:t>
            </a:r>
            <a:r>
              <a:rPr lang="en-US" altLang="en-US" sz="1200" dirty="0">
                <a:latin typeface="Calibri"/>
                <a:ea typeface="Calibri"/>
                <a:cs typeface="Calibri"/>
              </a:rPr>
              <a:t>Use individually packaged wipes (laboratories often provide these). The wipes should meet ASTM Standard E1792. Do not use any wipes that contain aloe or lanolin. </a:t>
            </a:r>
          </a:p>
          <a:p>
            <a:pPr marL="293687" lvl="1"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b="1" dirty="0">
                <a:latin typeface="Calibri" panose="020F0502020204030204" pitchFamily="34" charset="0"/>
                <a:cs typeface="Calibri" panose="020F0502020204030204" pitchFamily="34" charset="0"/>
              </a:rPr>
              <a:t>Disposable gloves. </a:t>
            </a:r>
            <a:r>
              <a:rPr lang="en-US" altLang="en-US" sz="1200" dirty="0">
                <a:latin typeface="Calibri" panose="020F0502020204030204" pitchFamily="34" charset="0"/>
                <a:cs typeface="Calibri" panose="020F0502020204030204" pitchFamily="34" charset="0"/>
              </a:rPr>
              <a:t>Gloves should be disposable. Non-sterilized and non-powdered gloves are recommended because powder on gloves may contaminate the sample (laboratories often provide them).</a:t>
            </a:r>
          </a:p>
          <a:p>
            <a:pPr marL="293687" lvl="1"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b="1" dirty="0">
                <a:latin typeface="Calibri" panose="020F0502020204030204" pitchFamily="34" charset="0"/>
                <a:cs typeface="Calibri" panose="020F0502020204030204" pitchFamily="34" charset="0"/>
              </a:rPr>
              <a:t>Disposable shoe covers. </a:t>
            </a:r>
            <a:r>
              <a:rPr lang="en-US" altLang="en-US" sz="1200" dirty="0">
                <a:latin typeface="Calibri" panose="020F0502020204030204" pitchFamily="34" charset="0"/>
                <a:cs typeface="Calibri" panose="020F0502020204030204" pitchFamily="34" charset="0"/>
              </a:rPr>
              <a:t>Use of disposable shoe covers between buildings and the removal of shoe covers before entering your vehicle can be helpful in minimizing the inadvertent transfer of settled dust from one location to another.</a:t>
            </a:r>
          </a:p>
          <a:p>
            <a:pPr marL="293687" lvl="1"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b="1" dirty="0">
                <a:latin typeface="Calibri" panose="020F0502020204030204" pitchFamily="34" charset="0"/>
                <a:cs typeface="Calibri" panose="020F0502020204030204" pitchFamily="34" charset="0"/>
              </a:rPr>
              <a:t>Centrifuge tubes or other hard plastic, non-glass container. </a:t>
            </a:r>
            <a:r>
              <a:rPr lang="en-US" altLang="en-US" sz="1200" dirty="0">
                <a:latin typeface="Calibri" panose="020F0502020204030204" pitchFamily="34" charset="0"/>
                <a:cs typeface="Calibri" panose="020F0502020204030204" pitchFamily="34" charset="0"/>
              </a:rPr>
              <a:t>They should be non-sterilized, plastic tubes equipped with a sealable lid.</a:t>
            </a:r>
          </a:p>
          <a:p>
            <a:pPr marL="293687" lvl="1" indent="-171450" eaLnBrk="1" hangingPunct="1">
              <a:spcBef>
                <a:spcPts val="400"/>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b="1" dirty="0">
                <a:latin typeface="Calibri" panose="020F0502020204030204" pitchFamily="34" charset="0"/>
                <a:cs typeface="Calibri" panose="020F0502020204030204" pitchFamily="34" charset="0"/>
              </a:rPr>
              <a:t>Reusable templates. </a:t>
            </a:r>
            <a:r>
              <a:rPr lang="en-US" altLang="en-US" sz="1200" dirty="0">
                <a:latin typeface="Calibri" panose="020F0502020204030204" pitchFamily="34" charset="0"/>
                <a:cs typeface="Calibri" panose="020F0502020204030204" pitchFamily="34" charset="0"/>
              </a:rPr>
              <a:t>A 12”x12” reusable plastic or disposable cardboard template is best. </a:t>
            </a:r>
          </a:p>
          <a:p>
            <a:pPr marL="482600" lvl="1" indent="-360363" eaLnBrk="1" hangingPunct="1">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sz="11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1803705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Key supplies are listed above. Check with your analytical lab, because they will often provide some of these materials.</a:t>
            </a: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b="1" dirty="0">
              <a:cs typeface="Calibri" panose="020F0502020204030204" pitchFamily="34" charset="0"/>
            </a:endParaRP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Tape. </a:t>
            </a:r>
            <a:r>
              <a:rPr lang="en-US" altLang="en-US" dirty="0">
                <a:cs typeface="Calibri" panose="020F0502020204030204" pitchFamily="34" charset="0"/>
              </a:rPr>
              <a:t>Painter’s or masking tape works well. Tape is used to secure templates while taking dust samples and to outline sample areas when templates are not available.</a:t>
            </a: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Ruler. </a:t>
            </a:r>
            <a:r>
              <a:rPr lang="en-US" altLang="en-US" dirty="0">
                <a:cs typeface="Calibri" panose="020F0502020204030204" pitchFamily="34" charset="0"/>
              </a:rPr>
              <a:t>To measure sampling areas if templates are not available.</a:t>
            </a: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Sample collection forms and chain-of-custody forms. </a:t>
            </a:r>
            <a:r>
              <a:rPr lang="en-US" altLang="en-US" dirty="0">
                <a:cs typeface="Calibri" panose="020F0502020204030204" pitchFamily="34" charset="0"/>
              </a:rPr>
              <a:t>Laboratories will generally provide their own forms.</a:t>
            </a: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Labeling and cleanup supplies. </a:t>
            </a:r>
            <a:r>
              <a:rPr lang="en-US" altLang="en-US" dirty="0">
                <a:cs typeface="Calibri" panose="020F0502020204030204" pitchFamily="34" charset="0"/>
              </a:rPr>
              <a:t>Permanent markers, trash bags, labels, re-sealable storage bags, and sanitary wipes for face and hands if no access to warm and soapy water.</a:t>
            </a: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Pen. </a:t>
            </a:r>
            <a:r>
              <a:rPr lang="en-US" altLang="en-US" dirty="0">
                <a:cs typeface="Calibri" panose="020F0502020204030204" pitchFamily="34" charset="0"/>
              </a:rPr>
              <a:t>A pen should be used to complete the sample collection form, label tubes, and write down notes.</a:t>
            </a:r>
          </a:p>
          <a:p>
            <a:pPr eaLnBrk="1" hangingPunct="1">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Calculator.  </a:t>
            </a:r>
            <a:r>
              <a:rPr lang="en-US" altLang="en-US" dirty="0">
                <a:cs typeface="Calibri" panose="020F0502020204030204" pitchFamily="34" charset="0"/>
              </a:rPr>
              <a:t>A calculator should be used to assist in the calculation of sampling area dimensions.</a:t>
            </a: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917747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dirty="0">
                <a:cs typeface="Calibri" panose="020F0502020204030204" pitchFamily="34" charset="0"/>
              </a:rPr>
              <a:t>Blank samples are new, unused wipes that are sent to the laboratory to determine whether the sampling media are contaminated by providing a “clean” (assumed lead-free) wipe for comparison. Because you should prepare blank samples on every job, you should factor the costs associated with these samples into your fee. Submitting blank samples is important to test the accuracy of your sampling techniques, the sampling media, and the laboratory’s analysis.</a:t>
            </a: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b="1" dirty="0">
                <a:cs typeface="Calibri" panose="020F0502020204030204" pitchFamily="34" charset="0"/>
              </a:rPr>
              <a:t>Preparing blank samples.</a:t>
            </a:r>
            <a:r>
              <a:rPr lang="en-US" dirty="0">
                <a:cs typeface="Calibri" panose="020F0502020204030204" pitchFamily="34" charset="0"/>
              </a:rPr>
              <a:t> You should prepare blank samples in the same manner as other dust wipes.</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Prepare blank samples at the end of a job – </a:t>
            </a:r>
            <a:r>
              <a:rPr lang="en-US" sz="1200" u="sng" dirty="0">
                <a:latin typeface="Calibri" panose="020F0502020204030204" pitchFamily="34" charset="0"/>
                <a:cs typeface="Calibri" panose="020F0502020204030204" pitchFamily="34" charset="0"/>
              </a:rPr>
              <a:t>after</a:t>
            </a:r>
            <a:r>
              <a:rPr lang="en-US" sz="1200" dirty="0">
                <a:latin typeface="Calibri" panose="020F0502020204030204" pitchFamily="34" charset="0"/>
                <a:cs typeface="Calibri" panose="020F0502020204030204" pitchFamily="34" charset="0"/>
              </a:rPr>
              <a:t> collecting all of your dust wipe samples.</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Remove a new wipe from the container with a new glove, shake the wipe open, and refold it as you would if you were taking a dust sample.</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Insert the </a:t>
            </a:r>
            <a:r>
              <a:rPr lang="en-US" sz="1200" u="sng" dirty="0">
                <a:latin typeface="Calibri" panose="020F0502020204030204" pitchFamily="34" charset="0"/>
                <a:cs typeface="Calibri" panose="020F0502020204030204" pitchFamily="34" charset="0"/>
              </a:rPr>
              <a:t>unused</a:t>
            </a:r>
            <a:r>
              <a:rPr lang="en-US" sz="1200" dirty="0">
                <a:latin typeface="Calibri" panose="020F0502020204030204" pitchFamily="34" charset="0"/>
                <a:cs typeface="Calibri" panose="020F0502020204030204" pitchFamily="34" charset="0"/>
              </a:rPr>
              <a:t> wipe into a sampling container without touching any surfaces.</a:t>
            </a: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b="1" dirty="0">
                <a:cs typeface="Calibri" panose="020F0502020204030204" pitchFamily="34" charset="0"/>
              </a:rPr>
              <a:t>Labeling and submitting blank samples. </a:t>
            </a:r>
            <a:r>
              <a:rPr lang="en-US" dirty="0">
                <a:cs typeface="Calibri" panose="020F0502020204030204" pitchFamily="34" charset="0"/>
              </a:rPr>
              <a:t>Blank samples should be labeled so you can identify them, but the lab cannot. Do not label blank samples as “blank.”</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Give the sample a fictitious number that looks like your other sample numbers and provide a fictitious sample location and measurements to the lab.</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Keep notes in your records identifying the blank sample number.</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Submit one blank sample for each unit sampled. Additionally, one blank should be included from each wipe lot used to ensure that the lots are not contaminated. The wipe lot number is usually found on the bottom of the wipe container.</a:t>
            </a:r>
          </a:p>
          <a:p>
            <a:pPr marL="742950" lvl="1" indent="-285750">
              <a:lnSpc>
                <a:spcPts val="1100"/>
              </a:lnSpc>
              <a:buFont typeface="Arial"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It is improper to label blanks as such because of the unavoidable potential for biasing the laboratory analysts; it is poor practice to have all blanks at the same portion of each unit’s (and each wipe lot’s) samples.</a:t>
            </a:r>
            <a:endParaRPr lang="en-US" sz="1200" b="1" dirty="0">
              <a:latin typeface="Calibri" panose="020F0502020204030204" pitchFamily="34" charset="0"/>
              <a:cs typeface="Calibri" panose="020F0502020204030204" pitchFamily="34" charset="0"/>
            </a:endParaRP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b="1" dirty="0">
                <a:cs typeface="Calibri" panose="020F0502020204030204" pitchFamily="34" charset="0"/>
              </a:rPr>
              <a:t>Interpreting blank samples. </a:t>
            </a:r>
            <a:r>
              <a:rPr lang="en-US" dirty="0">
                <a:cs typeface="Calibri" panose="020F0502020204030204" pitchFamily="34" charset="0"/>
              </a:rPr>
              <a:t>If the laboratory detects more than 10 µg/wipe, one of three errors may have occurred:</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The dust wipes were contaminated before you began using them;</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You contaminated the wipes during your sampling; or </a:t>
            </a:r>
          </a:p>
          <a:p>
            <a:pPr marL="742950" lvl="1" indent="-285750">
              <a:lnSpc>
                <a:spcPts val="1100"/>
              </a:lnSpc>
              <a:buFontTx/>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sz="1200" dirty="0">
                <a:latin typeface="Calibri" panose="020F0502020204030204" pitchFamily="34" charset="0"/>
                <a:cs typeface="Calibri" panose="020F0502020204030204" pitchFamily="34" charset="0"/>
              </a:rPr>
              <a:t>The laboratory contaminated them during the analysis.</a:t>
            </a:r>
          </a:p>
          <a:p>
            <a:pPr>
              <a:lnSpc>
                <a:spcPts val="1100"/>
              </a:lnSpc>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defRPr/>
            </a:pPr>
            <a:r>
              <a:rPr lang="en-US" dirty="0">
                <a:cs typeface="Calibri" panose="020F0502020204030204" pitchFamily="34" charset="0"/>
              </a:rPr>
              <a:t>If the blank sample is contaminated, then the data should not be used and the unit in question should be re-sampled.</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2189783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This slide presents an overview of the dust sample collection process, which has seven key steps. Each of these steps is presented here and in more detail later in this training.</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1: Put on disposable shoe covers and lay out the sample area. </a:t>
            </a:r>
            <a:r>
              <a:rPr lang="en-US" altLang="en-US" dirty="0">
                <a:cs typeface="Calibri" panose="020F0502020204030204" pitchFamily="34" charset="0"/>
              </a:rPr>
              <a:t>Carefully outline the area you will sample using a template or tape.</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2: Prepare the tubes. </a:t>
            </a:r>
            <a:r>
              <a:rPr lang="en-US" altLang="en-US" dirty="0">
                <a:cs typeface="Calibri" panose="020F0502020204030204" pitchFamily="34" charset="0"/>
              </a:rPr>
              <a:t>Label the tubes and place partially opened tubes near the spot you will sample. </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3: Put on clean gloves. </a:t>
            </a:r>
            <a:r>
              <a:rPr lang="en-US" altLang="en-US" dirty="0">
                <a:cs typeface="Calibri" panose="020F0502020204030204" pitchFamily="34" charset="0"/>
              </a:rPr>
              <a:t>Put on clean gloves before collecting </a:t>
            </a:r>
            <a:r>
              <a:rPr lang="en-US" altLang="en-US" u="sng" dirty="0">
                <a:cs typeface="Calibri" panose="020F0502020204030204" pitchFamily="34" charset="0"/>
              </a:rPr>
              <a:t>each</a:t>
            </a:r>
            <a:r>
              <a:rPr lang="en-US" altLang="en-US" dirty="0">
                <a:cs typeface="Calibri" panose="020F0502020204030204" pitchFamily="34" charset="0"/>
              </a:rPr>
              <a:t> sample. This helps minimize contamination.</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4: Wipe sample area. </a:t>
            </a:r>
            <a:r>
              <a:rPr lang="en-US" altLang="en-US" dirty="0">
                <a:cs typeface="Calibri" panose="020F0502020204030204" pitchFamily="34" charset="0"/>
              </a:rPr>
              <a:t>Wipe the entire area you laid out with disposable wipe for the sample. Fold the wipe and place it in the appropriate tube.</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5: Measure the sample area. </a:t>
            </a:r>
            <a:r>
              <a:rPr lang="en-US" altLang="en-US" dirty="0">
                <a:cs typeface="Calibri" panose="020F0502020204030204" pitchFamily="34" charset="0"/>
              </a:rPr>
              <a:t>Measure the area sampled.</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6: Record sample area on forms.</a:t>
            </a:r>
            <a:r>
              <a:rPr lang="en-US" altLang="en-US" dirty="0">
                <a:cs typeface="Calibri" panose="020F0502020204030204" pitchFamily="34" charset="0"/>
              </a:rPr>
              <a:t> Record measurement on sample collection form and chain-of-custody form.</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7: Clean up. </a:t>
            </a:r>
            <a:r>
              <a:rPr lang="en-US" altLang="en-US" dirty="0">
                <a:cs typeface="Calibri" panose="020F0502020204030204" pitchFamily="34" charset="0"/>
              </a:rPr>
              <a:t>Sampling materials must be cleaned or removed from the site because they may be contaminated.</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2245976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ea typeface="Calibri" panose="020F0502020204030204" pitchFamily="34" charset="0"/>
                <a:cs typeface="Calibri" panose="020F0502020204030204" pitchFamily="34" charset="0"/>
              </a:rPr>
              <a:t>Step 1: Put on Disposable Shoe Covers and Lay Out the Sample Area</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The following describes how to lay out the sample area using a template. Whenever possible, use a template to avoid measurement errors. </a:t>
            </a:r>
            <a:r>
              <a:rPr lang="en-US" altLang="en-US" b="1" dirty="0">
                <a:ea typeface="Calibri" panose="020F0502020204030204" pitchFamily="34" charset="0"/>
                <a:cs typeface="Calibri" panose="020F0502020204030204" pitchFamily="34" charset="0"/>
              </a:rPr>
              <a:t>(*Make sure you clean the template before following sampling protocol.)</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The templates will vary in their dimensions:</a:t>
            </a:r>
          </a:p>
          <a:p>
            <a:pPr marL="296863" lvl="1" indent="-177800" eaLnBrk="1" hangingPunct="1">
              <a:spcBef>
                <a:spcPts val="438"/>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ea typeface="Calibri" panose="020F0502020204030204" pitchFamily="34" charset="0"/>
                <a:cs typeface="Calibri" panose="020F0502020204030204" pitchFamily="34" charset="0"/>
              </a:rPr>
              <a:t>The floor template should have a 144-square inch or 1-square foot opening (12 inches = 1 foot) or an alternative area that has accurately known dimensions. A square foot is the basic measurement used by EPA-recommended guidance for dust-lead testing.</a:t>
            </a:r>
          </a:p>
          <a:p>
            <a:pPr marL="296863" lvl="1" indent="-177800" eaLnBrk="1" hangingPunct="1">
              <a:spcBef>
                <a:spcPts val="438"/>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ea typeface="Calibri" panose="020F0502020204030204" pitchFamily="34" charset="0"/>
                <a:cs typeface="Calibri" panose="020F0502020204030204" pitchFamily="34" charset="0"/>
              </a:rPr>
              <a:t>The interior window sill or window trough template should have an opening of at least 16 square inches (approximately 2” x 8”).  Interior sills can vary in width.</a:t>
            </a:r>
          </a:p>
          <a:p>
            <a:pPr marL="296863" lvl="1" indent="-177800" eaLnBrk="1" hangingPunct="1">
              <a:spcBef>
                <a:spcPts val="438"/>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ea typeface="Calibri" panose="020F0502020204030204" pitchFamily="34" charset="0"/>
                <a:cs typeface="Calibri" panose="020F0502020204030204" pitchFamily="34" charset="0"/>
              </a:rPr>
              <a:t>Tape the template to the appropriate surface (floor, interior sill, or interior trough) using masking or painter’s tape.  Be careful to avoid placing your hands in the sample area, as this might remove or add lead dust and give you a misleading result.</a:t>
            </a:r>
          </a:p>
          <a:p>
            <a:pPr marL="296863" lvl="1" indent="-177800" eaLnBrk="1" hangingPunct="1">
              <a:spcBef>
                <a:spcPts val="438"/>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ea typeface="Calibri" panose="020F0502020204030204" pitchFamily="34" charset="0"/>
                <a:cs typeface="Calibri" panose="020F0502020204030204" pitchFamily="34" charset="0"/>
              </a:rPr>
              <a:t>If using tape, ensure that the tape is laid out squarely so that an accurate area can be determined for the sample size.  It is very difficult to measure the area if the tape is not laid out in a square or rectangle.  </a:t>
            </a:r>
          </a:p>
          <a:p>
            <a:pPr eaLnBrk="1" hangingPunct="1">
              <a:spcBef>
                <a:spcPts val="438"/>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Do not touch or otherwise disturb the area inside the measured sample area. This could remove or add lead dust and give you a misleading result. (You will measure the exact area of the sample area </a:t>
            </a:r>
            <a:r>
              <a:rPr lang="en-US" altLang="en-US" u="sng" dirty="0">
                <a:ea typeface="Calibri" panose="020F0502020204030204" pitchFamily="34" charset="0"/>
                <a:cs typeface="Calibri" panose="020F0502020204030204" pitchFamily="34" charset="0"/>
              </a:rPr>
              <a:t>after</a:t>
            </a:r>
            <a:r>
              <a:rPr lang="en-US" altLang="en-US" dirty="0">
                <a:ea typeface="Calibri" panose="020F0502020204030204" pitchFamily="34" charset="0"/>
                <a:cs typeface="Calibri" panose="020F0502020204030204" pitchFamily="34" charset="0"/>
              </a:rPr>
              <a:t> collecting the dust sample.)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4130827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Here is an example of how the sampling area is laid out when you have a template. Note how it is taped to the floor.</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*Be sure to clean reusable templates. </a:t>
            </a:r>
            <a:r>
              <a:rPr lang="en-US" altLang="en-US" dirty="0">
                <a:cs typeface="Calibri" panose="020F0502020204030204" pitchFamily="34" charset="0"/>
              </a:rPr>
              <a:t>Tape corners at 45 degree angle away from the corner.</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*Be sure not to touch the inside of the sample area.</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16</a:t>
            </a:fld>
            <a:endParaRPr lang="en-US"/>
          </a:p>
        </p:txBody>
      </p:sp>
    </p:spTree>
    <p:extLst>
      <p:ext uri="{BB962C8B-B14F-4D97-AF65-F5344CB8AC3E}">
        <p14:creationId xmlns:p14="http://schemas.microsoft.com/office/powerpoint/2010/main" val="3410696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dirty="0">
                <a:latin typeface="Calibri"/>
                <a:ea typeface="Calibri"/>
                <a:cs typeface="Calibri"/>
              </a:rPr>
              <a:t>Here is an example of using tape to outline the sample area on a floor when a template is not available.  Make sure that the tape is laid at right angle to ensure a that the area outlined as close to a perfect square as possible. Doing so will make measuring the area of the sample much easier and more accurate.</a:t>
            </a:r>
          </a:p>
        </p:txBody>
      </p:sp>
      <p:sp>
        <p:nvSpPr>
          <p:cNvPr id="4" name="Slide Number Placeholder 3"/>
          <p:cNvSpPr>
            <a:spLocks noGrp="1"/>
          </p:cNvSpPr>
          <p:nvPr>
            <p:ph type="sldNum" sz="quarter" idx="5"/>
          </p:nvPr>
        </p:nvSpPr>
        <p:spPr/>
        <p:txBody>
          <a:bodyPr/>
          <a:lstStyle/>
          <a:p>
            <a:fld id="{B6F7DF45-3E15-461C-B5A1-630C28018385}" type="slidenum">
              <a:rPr lang="en-US" smtClean="0"/>
              <a:t>17</a:t>
            </a:fld>
            <a:endParaRPr lang="en-US"/>
          </a:p>
        </p:txBody>
      </p:sp>
    </p:spTree>
    <p:extLst>
      <p:ext uri="{BB962C8B-B14F-4D97-AF65-F5344CB8AC3E}">
        <p14:creationId xmlns:p14="http://schemas.microsoft.com/office/powerpoint/2010/main" val="3284151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If a template for a sill or trough is not available, lay out the sampling area with painter’s tape. Place tape perpendicular to the edge of the sill or trough. The sample area will be calculated </a:t>
            </a:r>
            <a:r>
              <a:rPr lang="en-US" altLang="en-US" u="sng" dirty="0">
                <a:cs typeface="Calibri" panose="020F0502020204030204" pitchFamily="34" charset="0"/>
              </a:rPr>
              <a:t>after</a:t>
            </a:r>
            <a:r>
              <a:rPr lang="en-US" altLang="en-US" dirty="0">
                <a:cs typeface="Calibri" panose="020F0502020204030204" pitchFamily="34" charset="0"/>
              </a:rPr>
              <a:t> taking the sample to avoid contaminating the area.  </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If the sill or trough is </a:t>
            </a:r>
            <a:r>
              <a:rPr lang="en-US" altLang="en-US" u="sng" dirty="0">
                <a:cs typeface="Calibri" panose="020F0502020204030204" pitchFamily="34" charset="0"/>
              </a:rPr>
              <a:t>not</a:t>
            </a:r>
            <a:r>
              <a:rPr lang="en-US" altLang="en-US" dirty="0">
                <a:cs typeface="Calibri" panose="020F0502020204030204" pitchFamily="34" charset="0"/>
              </a:rPr>
              <a:t> taped, the width of the sample area varies from front-to-back when the ends of the sill or trough are not parallel straight lines, so the area of the sample will be difficult to determine.   </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Make sure the area you are sampling is at least 16 square inches. Try to sample at least 8” of sill width.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18</a:t>
            </a:fld>
            <a:endParaRPr lang="en-US"/>
          </a:p>
        </p:txBody>
      </p:sp>
    </p:spTree>
    <p:extLst>
      <p:ext uri="{BB962C8B-B14F-4D97-AF65-F5344CB8AC3E}">
        <p14:creationId xmlns:p14="http://schemas.microsoft.com/office/powerpoint/2010/main" val="3378128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2: Prepare the Tubes</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Tubes must be prepared so that they are properly labeled and are accessible to you when you are ready to put your samples in them.</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Label each tube with an identification number.</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Record the identification number on the sample collection form and chain-of-custody form.</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Partially unscrew the cap on the tube to be sure you can open it easily.</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Place the tube near the area you plan to sample. This avoids possible contamination of the wipe and loss of sampled dust between the time you collect the sample and place it in the tube.</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Organizing tubes in a portable test tube rack may be helpful.</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19</a:t>
            </a:fld>
            <a:endParaRPr lang="en-US"/>
          </a:p>
        </p:txBody>
      </p:sp>
    </p:spTree>
    <p:extLst>
      <p:ext uri="{BB962C8B-B14F-4D97-AF65-F5344CB8AC3E}">
        <p14:creationId xmlns:p14="http://schemas.microsoft.com/office/powerpoint/2010/main" val="109510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altLang="en-US" dirty="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3: Put on Clean Gloves</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Wearing clean gloves avoids transferring lead dust from your hands to the wipe.</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Use disposable gloves.</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Use new gloves for each sample collected.</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Do not put on the gloves until you are ready to take the sample. You can contaminate the gloves if you touch other surfaces, such as when measuring the sample area.</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After putting on the gloves, do NOT touch anything else before you pick up the wipe.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20</a:t>
            </a:fld>
            <a:endParaRPr lang="en-US"/>
          </a:p>
        </p:txBody>
      </p:sp>
    </p:spTree>
    <p:extLst>
      <p:ext uri="{BB962C8B-B14F-4D97-AF65-F5344CB8AC3E}">
        <p14:creationId xmlns:p14="http://schemas.microsoft.com/office/powerpoint/2010/main" val="4234338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21</a:t>
            </a:fld>
            <a:endParaRPr lang="en-US" dirty="0"/>
          </a:p>
        </p:txBody>
      </p:sp>
    </p:spTree>
    <p:extLst>
      <p:ext uri="{BB962C8B-B14F-4D97-AF65-F5344CB8AC3E}">
        <p14:creationId xmlns:p14="http://schemas.microsoft.com/office/powerpoint/2010/main" val="2761988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4: Sampling Procedure for Floors </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Do not touch other objects. They can contaminate the wipe.</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Press the wipe down firmly (with fingers, not the palm of the hand) at an upper corner of the sample area.</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Make as many “S”-like motions as needed to wipe the entire sample area, moving from side to side. Do not cross the outer border of the tape or template.</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Fold the wipe in half, keeping the dirty side in, and repeat the wiping procedure (“S” motion). This helps to prevent the loss of any collected dust.</a:t>
            </a:r>
          </a:p>
          <a:p>
            <a:pPr marL="118745" lvl="1">
              <a:lnSpc>
                <a:spcPct val="90000"/>
              </a:lnSpc>
              <a:spcBef>
                <a:spcPts val="400"/>
              </a:spcBef>
            </a:pPr>
            <a:endParaRPr lang="en-US" altLang="en-US" dirty="0">
              <a:ea typeface="Calibri"/>
              <a:cs typeface="Calibri"/>
            </a:endParaRPr>
          </a:p>
          <a:p>
            <a:r>
              <a:rPr lang="en-US" dirty="0">
                <a:latin typeface="Calibri"/>
                <a:ea typeface="Calibri"/>
                <a:cs typeface="Calibri"/>
              </a:rPr>
              <a:t>Students should refer to Attachment 3-A: Sample Collection Form and Attachment 3-B: Completed Sample Collection Form. A checklist of the key steps involved in taking a dust sample can be found in Attachment 3-D: Lead Dust Wipe Checklist and the Lead Dust Sampling Technician Field Guide.</a:t>
            </a:r>
          </a:p>
        </p:txBody>
      </p:sp>
      <p:sp>
        <p:nvSpPr>
          <p:cNvPr id="4" name="Slide Number Placeholder 3"/>
          <p:cNvSpPr>
            <a:spLocks noGrp="1"/>
          </p:cNvSpPr>
          <p:nvPr>
            <p:ph type="sldNum" sz="quarter" idx="5"/>
          </p:nvPr>
        </p:nvSpPr>
        <p:spPr/>
        <p:txBody>
          <a:bodyPr/>
          <a:lstStyle/>
          <a:p>
            <a:fld id="{B6F7DF45-3E15-461C-B5A1-630C28018385}" type="slidenum">
              <a:rPr lang="en-US" smtClean="0"/>
              <a:t>22</a:t>
            </a:fld>
            <a:endParaRPr lang="en-US"/>
          </a:p>
        </p:txBody>
      </p:sp>
    </p:spTree>
    <p:extLst>
      <p:ext uri="{BB962C8B-B14F-4D97-AF65-F5344CB8AC3E}">
        <p14:creationId xmlns:p14="http://schemas.microsoft.com/office/powerpoint/2010/main" val="540747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4: Sampling Procedure for Floors </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Fold the wipe in half again, keeping all the dust in the wipe, and repeat the wiping procedure one more time, concentrating on collecting dust from the corners within the selected surface area.</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Wipes are folded to keep the collected dust within the wipe, avoid dust losses, and to expose a clean wipe surface for further collection.</a:t>
            </a:r>
          </a:p>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Students should refer to </a:t>
            </a:r>
            <a:r>
              <a:rPr lang="en-US" altLang="en-US" b="1" dirty="0">
                <a:cs typeface="Calibri" panose="020F0502020204030204" pitchFamily="34" charset="0"/>
              </a:rPr>
              <a:t>Attachment 3-A: Sample Collection Form</a:t>
            </a:r>
            <a:r>
              <a:rPr lang="en-US" altLang="en-US" dirty="0">
                <a:cs typeface="Calibri" panose="020F0502020204030204" pitchFamily="34" charset="0"/>
              </a:rPr>
              <a:t> and </a:t>
            </a:r>
            <a:r>
              <a:rPr lang="en-US" altLang="en-US" b="1" dirty="0">
                <a:cs typeface="Calibri" panose="020F0502020204030204" pitchFamily="34" charset="0"/>
              </a:rPr>
              <a:t>Attachment 3-B: Completed Sample Collection Form.</a:t>
            </a:r>
            <a:r>
              <a:rPr lang="en-US" altLang="en-US" dirty="0">
                <a:cs typeface="Calibri" panose="020F0502020204030204" pitchFamily="34" charset="0"/>
              </a:rPr>
              <a:t> A checklist of the key steps involved in taking a dust sample can be found in </a:t>
            </a:r>
            <a:r>
              <a:rPr lang="en-US" altLang="en-US" b="1" dirty="0">
                <a:cs typeface="Calibri" panose="020F0502020204030204" pitchFamily="34" charset="0"/>
              </a:rPr>
              <a:t>Attachment 3-D: Lead Dust Wipe Checklist </a:t>
            </a:r>
            <a:r>
              <a:rPr lang="en-US" altLang="en-US" dirty="0">
                <a:cs typeface="Calibri" panose="020F0502020204030204" pitchFamily="34" charset="0"/>
              </a:rPr>
              <a:t>and</a:t>
            </a:r>
            <a:r>
              <a:rPr lang="en-US" altLang="en-US" b="1" dirty="0">
                <a:cs typeface="Calibri" panose="020F0502020204030204" pitchFamily="34" charset="0"/>
              </a:rPr>
              <a:t> </a:t>
            </a:r>
            <a:r>
              <a:rPr lang="en-US" altLang="en-US" dirty="0">
                <a:cs typeface="Calibri" panose="020F0502020204030204" pitchFamily="34" charset="0"/>
              </a:rPr>
              <a:t>the </a:t>
            </a:r>
            <a:r>
              <a:rPr lang="en-US" altLang="en-US" b="1" i="1" dirty="0">
                <a:cs typeface="Calibri" panose="020F0502020204030204" pitchFamily="34" charset="0"/>
              </a:rPr>
              <a:t>Lead Dust Sampling Technician Field Guide.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23</a:t>
            </a:fld>
            <a:endParaRPr lang="en-US"/>
          </a:p>
        </p:txBody>
      </p:sp>
    </p:spTree>
    <p:extLst>
      <p:ext uri="{BB962C8B-B14F-4D97-AF65-F5344CB8AC3E}">
        <p14:creationId xmlns:p14="http://schemas.microsoft.com/office/powerpoint/2010/main" val="4077979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4: Sampling Procedure for Floors </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Fold the wipe again with the sample side folded in, and place the folded wipe into the sample tube.  Avoid contact with other surfaces.  Wipes should be stored only in their original container or in the tube.  Do not use plastic bags or other items to hold wipes. </a:t>
            </a:r>
            <a:r>
              <a:rPr lang="en-US" altLang="en-US" sz="1200" dirty="0">
                <a:solidFill>
                  <a:srgbClr val="000000"/>
                </a:solidFill>
                <a:latin typeface="Calibri" panose="020F0502020204030204" pitchFamily="34" charset="0"/>
                <a:cs typeface="Calibri" panose="020F0502020204030204" pitchFamily="34" charset="0"/>
              </a:rPr>
              <a:t>Blank wipes should also be used.  Blanks should be assigned sample numbers and locations so that the laboratory does not know they are blanks.  Only your copy of the sample collection form should identify which samples are blanks</a:t>
            </a:r>
            <a:endParaRPr lang="en-US" altLang="en-US" sz="1200" dirty="0">
              <a:latin typeface="Calibri" panose="020F0502020204030204" pitchFamily="34" charset="0"/>
              <a:cs typeface="Calibri" panose="020F0502020204030204" pitchFamily="34" charset="0"/>
            </a:endParaRP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Cap the container.  Discard the gloves into a trash bag.  </a:t>
            </a:r>
          </a:p>
          <a:p>
            <a:pPr marL="357188" lvl="1" indent="-238125" eaLnBrk="1" hangingPunct="1">
              <a:lnSpc>
                <a:spcPct val="90000"/>
              </a:lnSpc>
              <a:spcBef>
                <a:spcPts val="400"/>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sz="1200" dirty="0">
              <a:latin typeface="Calibri" panose="020F0502020204030204" pitchFamily="34" charset="0"/>
              <a:cs typeface="Calibri" panose="020F0502020204030204" pitchFamily="34" charset="0"/>
            </a:endParaRPr>
          </a:p>
          <a:p>
            <a:pPr eaLnBrk="1" hangingPunct="1">
              <a:lnSpc>
                <a:spcPct val="90000"/>
              </a:lnSpc>
              <a:spcBef>
                <a:spcPts val="40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Students should refer to </a:t>
            </a:r>
            <a:r>
              <a:rPr lang="en-US" altLang="en-US" b="1" dirty="0">
                <a:cs typeface="Calibri" panose="020F0502020204030204" pitchFamily="34" charset="0"/>
              </a:rPr>
              <a:t>Attachment 3-A: Sample Collection Form</a:t>
            </a:r>
            <a:r>
              <a:rPr lang="en-US" altLang="en-US" dirty="0">
                <a:cs typeface="Calibri" panose="020F0502020204030204" pitchFamily="34" charset="0"/>
              </a:rPr>
              <a:t> and </a:t>
            </a:r>
            <a:r>
              <a:rPr lang="en-US" altLang="en-US" b="1" dirty="0">
                <a:cs typeface="Calibri" panose="020F0502020204030204" pitchFamily="34" charset="0"/>
              </a:rPr>
              <a:t>Attachment 3-B: Completed Sample Collection Form.</a:t>
            </a:r>
            <a:r>
              <a:rPr lang="en-US" altLang="en-US" dirty="0">
                <a:cs typeface="Calibri" panose="020F0502020204030204" pitchFamily="34" charset="0"/>
              </a:rPr>
              <a:t> A checklist of the key steps involved in taking a dust sample can be found in </a:t>
            </a:r>
            <a:r>
              <a:rPr lang="en-US" altLang="en-US" b="1" dirty="0">
                <a:cs typeface="Calibri" panose="020F0502020204030204" pitchFamily="34" charset="0"/>
              </a:rPr>
              <a:t>Attachment 3-D: Lead Dust Wipe Checklist </a:t>
            </a:r>
            <a:r>
              <a:rPr lang="en-US" altLang="en-US" dirty="0">
                <a:cs typeface="Calibri" panose="020F0502020204030204" pitchFamily="34" charset="0"/>
              </a:rPr>
              <a:t>and</a:t>
            </a:r>
            <a:r>
              <a:rPr lang="en-US" altLang="en-US" b="1" dirty="0">
                <a:cs typeface="Calibri" panose="020F0502020204030204" pitchFamily="34" charset="0"/>
              </a:rPr>
              <a:t> </a:t>
            </a:r>
            <a:r>
              <a:rPr lang="en-US" altLang="en-US" dirty="0">
                <a:cs typeface="Calibri" panose="020F0502020204030204" pitchFamily="34" charset="0"/>
              </a:rPr>
              <a:t>the </a:t>
            </a:r>
            <a:r>
              <a:rPr lang="en-US" altLang="en-US" b="1" i="1" dirty="0">
                <a:cs typeface="Calibri" panose="020F0502020204030204" pitchFamily="34" charset="0"/>
              </a:rPr>
              <a:t>Lead Dust Sampling Technician Field Guide.</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24</a:t>
            </a:fld>
            <a:endParaRPr lang="en-US"/>
          </a:p>
        </p:txBody>
      </p:sp>
    </p:spTree>
    <p:extLst>
      <p:ext uri="{BB962C8B-B14F-4D97-AF65-F5344CB8AC3E}">
        <p14:creationId xmlns:p14="http://schemas.microsoft.com/office/powerpoint/2010/main" val="3820012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25</a:t>
            </a:fld>
            <a:endParaRPr lang="en-US" dirty="0"/>
          </a:p>
        </p:txBody>
      </p:sp>
    </p:spTree>
    <p:extLst>
      <p:ext uri="{BB962C8B-B14F-4D97-AF65-F5344CB8AC3E}">
        <p14:creationId xmlns:p14="http://schemas.microsoft.com/office/powerpoint/2010/main" val="27387952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26</a:t>
            </a:fld>
            <a:endParaRPr lang="en-US" dirty="0"/>
          </a:p>
        </p:txBody>
      </p:sp>
    </p:spTree>
    <p:extLst>
      <p:ext uri="{BB962C8B-B14F-4D97-AF65-F5344CB8AC3E}">
        <p14:creationId xmlns:p14="http://schemas.microsoft.com/office/powerpoint/2010/main" val="1340744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27</a:t>
            </a:fld>
            <a:endParaRPr lang="en-US" dirty="0"/>
          </a:p>
        </p:txBody>
      </p:sp>
    </p:spTree>
    <p:extLst>
      <p:ext uri="{BB962C8B-B14F-4D97-AF65-F5344CB8AC3E}">
        <p14:creationId xmlns:p14="http://schemas.microsoft.com/office/powerpoint/2010/main" val="26936199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Special Considerations for Interior Window Sills and Troughs</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Window troughs may contain pre-existing dust lead hazards. If possible, LDSTs should discuss the window trough sampling requirements with the certified renovator before the renovation begins. If the windows in the work area remain closed and covered with plastic during the renovation, window trough sampling will not be necessary.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b="1" dirty="0">
              <a:cs typeface="Calibri" panose="020F0502020204030204" pitchFamily="34" charset="0"/>
            </a:endParaRP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u="sng" dirty="0">
                <a:cs typeface="Calibri" panose="020F0502020204030204" pitchFamily="34" charset="0"/>
              </a:rPr>
              <a:t>Sampling Procedure for Window Sills and Troughs:</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Holding the fingers together and flat against the selected surface area, wipe the measured surface in one direction in a single pass.  Apply pressure to the fingers while wiping the surface.  This will avoid overloading the wipe on the first pass.  </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Fold the wipe in half with the sample side folded in, and repeat the preceding wiping procedure in both directions within the selected surface area on one side of the folded wipe.</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Fold the wipe in half with the sample side folded in, and repeat the preceding wiping procedure one more time, concentrating on collecting settled dust from the corners within the selected surface area.</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28</a:t>
            </a:fld>
            <a:endParaRPr lang="en-US"/>
          </a:p>
        </p:txBody>
      </p:sp>
    </p:spTree>
    <p:extLst>
      <p:ext uri="{BB962C8B-B14F-4D97-AF65-F5344CB8AC3E}">
        <p14:creationId xmlns:p14="http://schemas.microsoft.com/office/powerpoint/2010/main" val="2614723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Special Considerations for Interior Window Sills and Troughs</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u="sng" dirty="0">
                <a:cs typeface="Calibri" panose="020F0502020204030204" pitchFamily="34" charset="0"/>
              </a:rPr>
              <a:t>Sampling Procedure for Window Sills and Troughs:</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Fold the wipe again with the sample side folded in, and insert the folded wipe into the tube and cap it.  </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Label the tube with sufficient information to uniquely identify the sample.  </a:t>
            </a:r>
          </a:p>
          <a:p>
            <a:pPr marL="171450" indent="-171450" eaLnBrk="1" hangingPunct="1">
              <a:spcBef>
                <a:spcPts val="475"/>
              </a:spcBef>
              <a:buSzPct val="6500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Measure and record the dimensions of the selected sampling area (the area actually wiped during sample collection). Discard the gloves into a trash bag.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29</a:t>
            </a:fld>
            <a:endParaRPr lang="en-US"/>
          </a:p>
        </p:txBody>
      </p:sp>
    </p:spTree>
    <p:extLst>
      <p:ext uri="{BB962C8B-B14F-4D97-AF65-F5344CB8AC3E}">
        <p14:creationId xmlns:p14="http://schemas.microsoft.com/office/powerpoint/2010/main" val="904309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A dust wipe measures the total amount of lead dust on a specific surface area. This measurement is called lead “loading.” Lead loading is a good indicator of the amount of lead to which a child is exposed.</a:t>
            </a:r>
          </a:p>
          <a:p>
            <a:pPr marL="171450" lvl="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Dust wipes measure lead dust at a particular point in time.</a:t>
            </a:r>
          </a:p>
          <a:p>
            <a:pPr marL="171450" lvl="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Lead levels can change as the amount of lead dust on the surface changes.</a:t>
            </a:r>
          </a:p>
          <a:p>
            <a:pPr marL="171450" lvl="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Lead levels also can change depending on the activity in the house, including activities that disturb lead-based paint and the frequency of cleaning.</a:t>
            </a:r>
          </a:p>
          <a:p>
            <a:pPr marL="171450" lvl="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The measurement tells you how much lead existed when the sample was collected; it does </a:t>
            </a:r>
            <a:r>
              <a:rPr lang="en-US" altLang="en-US" u="sng" dirty="0">
                <a:cs typeface="Calibri" panose="020F0502020204030204" pitchFamily="34" charset="0"/>
              </a:rPr>
              <a:t>not</a:t>
            </a:r>
            <a:r>
              <a:rPr lang="en-US" altLang="en-US" dirty="0">
                <a:cs typeface="Calibri" panose="020F0502020204030204" pitchFamily="34" charset="0"/>
              </a:rPr>
              <a:t> tell you about past or likely future lead levels.</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41334571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cs typeface="Calibri" panose="020F0502020204030204" pitchFamily="34" charset="0"/>
              </a:rPr>
              <a:t>Note how the lead dust sampling technician is holding the wipe and moving across the window sill.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30</a:t>
            </a:fld>
            <a:endParaRPr lang="en-US"/>
          </a:p>
        </p:txBody>
      </p:sp>
    </p:spTree>
    <p:extLst>
      <p:ext uri="{BB962C8B-B14F-4D97-AF65-F5344CB8AC3E}">
        <p14:creationId xmlns:p14="http://schemas.microsoft.com/office/powerpoint/2010/main" val="32273936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dirty="0">
                <a:cs typeface="Calibri" panose="020F0502020204030204" pitchFamily="34" charset="0"/>
              </a:rPr>
              <a:t>Here is an example of how to sample a window trough. The trough is not taped because its area is less than 16 inches, so sample the entire trough and determine its area. Measure carefully and down to 1/8 of an inch. Make sure the window trough has been adequately cleaned before sampling.</a:t>
            </a:r>
          </a:p>
          <a:p>
            <a:pPr defTabSz="965200" eaLnBrk="1" hangingPunct="1">
              <a:spcBef>
                <a:spcPct val="0"/>
              </a:spcBef>
            </a:pPr>
            <a:endParaRPr lang="en-US" alt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31</a:t>
            </a:fld>
            <a:endParaRPr lang="en-US"/>
          </a:p>
        </p:txBody>
      </p:sp>
    </p:spTree>
    <p:extLst>
      <p:ext uri="{BB962C8B-B14F-4D97-AF65-F5344CB8AC3E}">
        <p14:creationId xmlns:p14="http://schemas.microsoft.com/office/powerpoint/2010/main" val="35839202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5: Measure the Sample Area</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If a template was used, record the dimensions of the template on the lab collection form. If a template was not used, you must measure the sample area.</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Measure the exact length and width of the sample area with a tape measure </a:t>
            </a:r>
            <a:r>
              <a:rPr lang="en-US" altLang="en-US" sz="1200" u="sng" dirty="0">
                <a:latin typeface="Calibri" panose="020F0502020204030204" pitchFamily="34" charset="0"/>
                <a:cs typeface="Calibri" panose="020F0502020204030204" pitchFamily="34" charset="0"/>
              </a:rPr>
              <a:t>after</a:t>
            </a:r>
            <a:r>
              <a:rPr lang="en-US" altLang="en-US" sz="1200" dirty="0">
                <a:latin typeface="Calibri" panose="020F0502020204030204" pitchFamily="34" charset="0"/>
                <a:cs typeface="Calibri" panose="020F0502020204030204" pitchFamily="34" charset="0"/>
              </a:rPr>
              <a:t> the dust sample has been taken. This allows you to get an accurate measurement without contaminating the sample area.</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Make sure you measure the area inside the tape, not the outside border.</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Always measure to an eighth of an inch (1/8”). Sloppy measurement can produce inaccurate results.</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32</a:t>
            </a:fld>
            <a:endParaRPr lang="en-US"/>
          </a:p>
        </p:txBody>
      </p:sp>
    </p:spTree>
    <p:extLst>
      <p:ext uri="{BB962C8B-B14F-4D97-AF65-F5344CB8AC3E}">
        <p14:creationId xmlns:p14="http://schemas.microsoft.com/office/powerpoint/2010/main" val="2102512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5200" eaLnBrk="1" hangingPunct="1">
              <a:spcBef>
                <a:spcPct val="0"/>
              </a:spcBef>
            </a:pPr>
            <a:r>
              <a:rPr lang="en-US" altLang="en-US" dirty="0">
                <a:cs typeface="Calibri" panose="020F0502020204030204" pitchFamily="34" charset="0"/>
              </a:rPr>
              <a:t>When the wiping is done, measure the area wiped, unless you used a template and know the dimensions already. Measure the length and width of the area wiped.</a:t>
            </a:r>
          </a:p>
          <a:p>
            <a:pPr defTabSz="965200" eaLnBrk="1" hangingPunct="1">
              <a:spcBef>
                <a:spcPct val="0"/>
              </a:spcBef>
            </a:pPr>
            <a:endParaRPr lang="en-US" altLang="en-US" dirty="0">
              <a:cs typeface="Calibri" panose="020F0502020204030204" pitchFamily="34" charset="0"/>
            </a:endParaRPr>
          </a:p>
          <a:p>
            <a:pPr defTabSz="965200" eaLnBrk="1" hangingPunct="1">
              <a:spcBef>
                <a:spcPct val="0"/>
              </a:spcBef>
            </a:pPr>
            <a:r>
              <a:rPr lang="en-US" altLang="en-US" b="1" dirty="0">
                <a:cs typeface="Calibri" panose="020F0502020204030204" pitchFamily="34" charset="0"/>
              </a:rPr>
              <a:t>Note:</a:t>
            </a:r>
            <a:r>
              <a:rPr lang="en-US" altLang="en-US" dirty="0">
                <a:cs typeface="Calibri" panose="020F0502020204030204" pitchFamily="34" charset="0"/>
              </a:rPr>
              <a:t> The ruler does not have additional space between where the measurements begin and the edge of the ruler.</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33</a:t>
            </a:fld>
            <a:endParaRPr lang="en-US"/>
          </a:p>
        </p:txBody>
      </p:sp>
    </p:spTree>
    <p:extLst>
      <p:ext uri="{BB962C8B-B14F-4D97-AF65-F5344CB8AC3E}">
        <p14:creationId xmlns:p14="http://schemas.microsoft.com/office/powerpoint/2010/main" val="28062655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spcBef>
                <a:spcPct val="0"/>
              </a:spcBef>
              <a:buFont typeface="Arial" panose="020B0604020202020204" pitchFamily="34" charset="0"/>
              <a:buChar char="•"/>
            </a:pPr>
            <a:r>
              <a:rPr lang="en-US" altLang="en-US" dirty="0"/>
              <a:t>See </a:t>
            </a:r>
            <a:r>
              <a:rPr lang="en-US" altLang="en-US" b="1" dirty="0"/>
              <a:t>Attachment 3-A: Sample Collection Form</a:t>
            </a:r>
            <a:r>
              <a:rPr lang="en-US" altLang="en-US" dirty="0"/>
              <a:t> on page XX and </a:t>
            </a:r>
            <a:r>
              <a:rPr lang="en-US" altLang="en-US" b="1" dirty="0"/>
              <a:t>Attachment 3-B: Completed Sample Collection Form.</a:t>
            </a:r>
          </a:p>
          <a:p>
            <a:pPr marL="171450" indent="-171450" eaLnBrk="1" hangingPunct="1">
              <a:spcBef>
                <a:spcPct val="0"/>
              </a:spcBef>
              <a:buFont typeface="Arial" panose="020B0604020202020204" pitchFamily="34" charset="0"/>
              <a:buChar char="•"/>
            </a:pPr>
            <a:r>
              <a:rPr lang="en-US" altLang="en-US" dirty="0"/>
              <a:t>Instructors should pull out </a:t>
            </a:r>
            <a:r>
              <a:rPr lang="en-US" altLang="en-US" b="1" dirty="0"/>
              <a:t>Attachment 3-C: Worksheet for Performing Mathematical Calculations from Fractions to Decimals</a:t>
            </a:r>
            <a:r>
              <a:rPr lang="en-US" altLang="en-US" dirty="0"/>
              <a:t> and review with the class. A few simple calculations for the class may be very useful. </a:t>
            </a:r>
          </a:p>
        </p:txBody>
      </p:sp>
      <p:sp>
        <p:nvSpPr>
          <p:cNvPr id="4" name="Slide Number Placeholder 3"/>
          <p:cNvSpPr>
            <a:spLocks noGrp="1"/>
          </p:cNvSpPr>
          <p:nvPr>
            <p:ph type="sldNum" sz="quarter" idx="5"/>
          </p:nvPr>
        </p:nvSpPr>
        <p:spPr/>
        <p:txBody>
          <a:bodyPr/>
          <a:lstStyle/>
          <a:p>
            <a:fld id="{B6F7DF45-3E15-461C-B5A1-630C28018385}" type="slidenum">
              <a:rPr lang="en-US" smtClean="0"/>
              <a:t>34</a:t>
            </a:fld>
            <a:endParaRPr lang="en-US"/>
          </a:p>
        </p:txBody>
      </p:sp>
    </p:spTree>
    <p:extLst>
      <p:ext uri="{BB962C8B-B14F-4D97-AF65-F5344CB8AC3E}">
        <p14:creationId xmlns:p14="http://schemas.microsoft.com/office/powerpoint/2010/main" val="2442600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Step 7: Clean Up</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Sampling materials may be contaminated and therefore must be cleaned or removed from the site.</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Clean the template with a clean wipe and place it in a re-sealable plastic bag for storage. This decontaminates the template between uses and helps avoid contamination when it is not being used. Throw wipe away in trash bag.</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Be sure you have recorded the location and dimensions of the sample area before removing tape.</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Remove gloves, tape, and shoe covers. Throw them away in trash bag.</a:t>
            </a:r>
          </a:p>
          <a:p>
            <a:pPr marL="357188" lvl="1" indent="-238125" eaLnBrk="1" hangingPunct="1">
              <a:spcBef>
                <a:spcPts val="475"/>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Clean face and hands with warm, soapy water. (Use sanitary wipes if no access to warm, soapy water.)</a:t>
            </a:r>
          </a:p>
          <a:p>
            <a:pPr eaLnBrk="1" hangingPunct="1">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Refer to the </a:t>
            </a:r>
            <a:r>
              <a:rPr lang="en-US" altLang="en-US" i="1" dirty="0">
                <a:cs typeface="Calibri" panose="020F0502020204030204" pitchFamily="34" charset="0"/>
              </a:rPr>
              <a:t>Lead Dust Sampling Technician</a:t>
            </a:r>
            <a:r>
              <a:rPr lang="en-US" altLang="en-US" dirty="0">
                <a:cs typeface="Calibri" panose="020F0502020204030204" pitchFamily="34" charset="0"/>
              </a:rPr>
              <a:t> </a:t>
            </a:r>
            <a:r>
              <a:rPr lang="en-US" altLang="en-US" i="1" dirty="0">
                <a:cs typeface="Calibri" panose="020F0502020204030204" pitchFamily="34" charset="0"/>
              </a:rPr>
              <a:t>Field Guide </a:t>
            </a:r>
            <a:r>
              <a:rPr lang="en-US" altLang="en-US" i="0" dirty="0">
                <a:cs typeface="Calibri" panose="020F0502020204030204" pitchFamily="34" charset="0"/>
              </a:rPr>
              <a:t>(Appendix C) </a:t>
            </a:r>
            <a:r>
              <a:rPr lang="en-US" altLang="en-US" dirty="0">
                <a:cs typeface="Calibri" panose="020F0502020204030204" pitchFamily="34" charset="0"/>
              </a:rPr>
              <a:t>and </a:t>
            </a:r>
            <a:r>
              <a:rPr lang="en-US" altLang="en-US" b="1" dirty="0">
                <a:cs typeface="Calibri" panose="020F0502020204030204" pitchFamily="34" charset="0"/>
              </a:rPr>
              <a:t>Attachment 3-D: Lead Dust Wipe Checklist, </a:t>
            </a:r>
            <a:r>
              <a:rPr lang="en-US" altLang="en-US" dirty="0">
                <a:cs typeface="Calibri" panose="020F0502020204030204" pitchFamily="34" charset="0"/>
              </a:rPr>
              <a:t>which summarizes all the steps just described.</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35</a:t>
            </a:fld>
            <a:endParaRPr lang="en-US"/>
          </a:p>
        </p:txBody>
      </p:sp>
    </p:spTree>
    <p:extLst>
      <p:ext uri="{BB962C8B-B14F-4D97-AF65-F5344CB8AC3E}">
        <p14:creationId xmlns:p14="http://schemas.microsoft.com/office/powerpoint/2010/main" val="1881365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cs typeface="Calibri" panose="020F0502020204030204" pitchFamily="34" charset="0"/>
              </a:rPr>
              <a:t>Activity:</a:t>
            </a:r>
            <a:r>
              <a:rPr lang="en-US" altLang="en-US" dirty="0">
                <a:cs typeface="Calibri" panose="020F0502020204030204" pitchFamily="34" charset="0"/>
              </a:rPr>
              <a:t> Take samples on a variety of surfaces – window sills, troughs, and floors.</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36</a:t>
            </a:fld>
            <a:endParaRPr lang="en-US"/>
          </a:p>
        </p:txBody>
      </p:sp>
    </p:spTree>
    <p:extLst>
      <p:ext uri="{BB962C8B-B14F-4D97-AF65-F5344CB8AC3E}">
        <p14:creationId xmlns:p14="http://schemas.microsoft.com/office/powerpoint/2010/main" val="20172640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If the lead dust sampling technician makes any of the following common mistakes, the technician could get incorrect results:</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Incorrect measurement. </a:t>
            </a:r>
            <a:r>
              <a:rPr lang="en-US" altLang="en-US" dirty="0">
                <a:cs typeface="Calibri" panose="020F0502020204030204" pitchFamily="34" charset="0"/>
              </a:rPr>
              <a:t>Small mistakes in reading the tape measure can produce misleading results. Being off by half an inch can make the difference between passing or failing the EPA action levels/HUD clearance standards for lead in dust.</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Wipe is contaminated. </a:t>
            </a:r>
            <a:r>
              <a:rPr lang="en-US" altLang="en-US" dirty="0">
                <a:cs typeface="Calibri" panose="020F0502020204030204" pitchFamily="34" charset="0"/>
              </a:rPr>
              <a:t>It is important that the wipe is clean before you collect the sample and that you do not lose any dust before putting the wipe in the tube. Common sources of contamination include the following:</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Wipe touches the floor or window before you place it in the tube.</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Wipe falls to the floor before wiping and you do not get a new one.</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Wiping motions go beyond the template outline or taped area, collecting added dust or debris.</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Wipe is placed on the floor or interior sill while unscrewing the tube cap, collecting dust.</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Gloves are contaminated.</a:t>
            </a:r>
            <a:r>
              <a:rPr lang="en-US" altLang="en-US" dirty="0">
                <a:cs typeface="Calibri" panose="020F0502020204030204" pitchFamily="34" charset="0"/>
              </a:rPr>
              <a:t> The gloves can contaminate the sample if they are not clean.</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Gloves are put on too early and you touch dust on other surfaces.</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Gloves are not changed for each sample. Previously used gloves can carry lead dust from the previous sample.</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Sample area is disturbed. </a:t>
            </a:r>
            <a:r>
              <a:rPr lang="en-US" altLang="en-US" dirty="0">
                <a:cs typeface="Calibri" panose="020F0502020204030204" pitchFamily="34" charset="0"/>
              </a:rPr>
              <a:t>Contamination may remove or add lead dust to sample area before you wipe the area. The lead dust sampling technician should select a new area to sample.</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Place hand or tape measure inside sample area before you wipe it.</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Place hand inside sample area while taping down template to the floor.</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Slide template across sample area as you tape it down.</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Use template that has not been cleaned.</a:t>
            </a:r>
          </a:p>
          <a:p>
            <a:pPr eaLnBrk="1" hangingPunct="1">
              <a:lnSpc>
                <a:spcPts val="1138"/>
              </a:lnSpc>
              <a:spcBef>
                <a:spcPts val="313"/>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b="1" dirty="0">
                <a:cs typeface="Calibri" panose="020F0502020204030204" pitchFamily="34" charset="0"/>
              </a:rPr>
              <a:t>Sample area is recorded incorrectly. </a:t>
            </a:r>
            <a:r>
              <a:rPr lang="en-US" altLang="en-US" dirty="0">
                <a:cs typeface="Calibri" panose="020F0502020204030204" pitchFamily="34" charset="0"/>
              </a:rPr>
              <a:t>To avoid errors:</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Record measurements for interior sills and troughs immediately </a:t>
            </a:r>
            <a:r>
              <a:rPr lang="en-US" altLang="en-US" sz="1200" u="sng" dirty="0">
                <a:latin typeface="Calibri" panose="020F0502020204030204" pitchFamily="34" charset="0"/>
                <a:cs typeface="Calibri" panose="020F0502020204030204" pitchFamily="34" charset="0"/>
              </a:rPr>
              <a:t>after</a:t>
            </a:r>
            <a:r>
              <a:rPr lang="en-US" altLang="en-US" sz="1200" dirty="0">
                <a:latin typeface="Calibri" panose="020F0502020204030204" pitchFamily="34" charset="0"/>
                <a:cs typeface="Calibri" panose="020F0502020204030204" pitchFamily="34" charset="0"/>
              </a:rPr>
              <a:t> measuring the area.</a:t>
            </a:r>
          </a:p>
          <a:p>
            <a:pPr marL="296863" lvl="1" indent="-177800" eaLnBrk="1" hangingPunct="1">
              <a:lnSpc>
                <a:spcPts val="1138"/>
              </a:lnSpc>
              <a:spcBef>
                <a:spcPts val="313"/>
              </a:spcBef>
              <a:buFont typeface="Times New Roman" panose="02020603050405020304" pitchFamily="18"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sz="1200" dirty="0">
                <a:latin typeface="Calibri" panose="020F0502020204030204" pitchFamily="34" charset="0"/>
                <a:cs typeface="Calibri" panose="020F0502020204030204" pitchFamily="34" charset="0"/>
              </a:rPr>
              <a:t>Review forms before you submit them to double-check measurements.</a:t>
            </a:r>
            <a:endParaRPr lang="en-US" altLang="en-US" sz="1200"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37</a:t>
            </a:fld>
            <a:endParaRPr lang="en-US"/>
          </a:p>
        </p:txBody>
      </p:sp>
    </p:spTree>
    <p:extLst>
      <p:ext uri="{BB962C8B-B14F-4D97-AF65-F5344CB8AC3E}">
        <p14:creationId xmlns:p14="http://schemas.microsoft.com/office/powerpoint/2010/main" val="18765926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EPA allows composite samples during dust-lead testing. You may receive a request to take a composite sample during dust-lead testing. HUD discourages composite sampling for clearance. Analytical laboratories often have difficulty processing composite samples. Contact your laboratory before taking any composite samples.</a:t>
            </a:r>
          </a:p>
          <a:p>
            <a:pPr marL="17145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A composite is a sample that holds up to four dust wipes in one container. Each wipe is called a subsample.</a:t>
            </a:r>
          </a:p>
          <a:p>
            <a:pPr marL="17145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A composite tells you the average amount of lead dust across all the areas you sampled. This provides a measure of average exposure. Subsamples need to be collected from </a:t>
            </a:r>
            <a:r>
              <a:rPr lang="en-US" altLang="en-US" u="sng" dirty="0">
                <a:ea typeface="Calibri" panose="020F0502020204030204" pitchFamily="34" charset="0"/>
                <a:cs typeface="Calibri" panose="020F0502020204030204" pitchFamily="34" charset="0"/>
              </a:rPr>
              <a:t>areas of equal size</a:t>
            </a:r>
            <a:r>
              <a:rPr lang="en-US" altLang="en-US" dirty="0">
                <a:ea typeface="Calibri" panose="020F0502020204030204" pitchFamily="34" charset="0"/>
                <a:cs typeface="Calibri" panose="020F0502020204030204" pitchFamily="34" charset="0"/>
              </a:rPr>
              <a:t> for the results to be an average.</a:t>
            </a:r>
          </a:p>
          <a:p>
            <a:pPr marL="171450" indent="-171450" eaLnBrk="1" hangingPunct="1">
              <a:spcBef>
                <a:spcPts val="475"/>
              </a:spcBef>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ea typeface="Calibri" panose="020F0502020204030204" pitchFamily="34" charset="0"/>
                <a:cs typeface="Calibri" panose="020F0502020204030204" pitchFamily="34" charset="0"/>
              </a:rPr>
              <a:t>In contrast to single wipe samples, composite samples do not define the location of lead dust, if it exists. Rather, they simply identify that lead dust exists </a:t>
            </a:r>
            <a:r>
              <a:rPr lang="en-US" altLang="en-US" u="sng" dirty="0">
                <a:ea typeface="Calibri" panose="020F0502020204030204" pitchFamily="34" charset="0"/>
                <a:cs typeface="Calibri" panose="020F0502020204030204" pitchFamily="34" charset="0"/>
              </a:rPr>
              <a:t>somewhere</a:t>
            </a:r>
            <a:r>
              <a:rPr lang="en-US" altLang="en-US" dirty="0">
                <a:ea typeface="Calibri" panose="020F0502020204030204" pitchFamily="34" charset="0"/>
                <a:cs typeface="Calibri" panose="020F0502020204030204" pitchFamily="34" charset="0"/>
              </a:rPr>
              <a:t> in the sampled area.</a:t>
            </a:r>
          </a:p>
          <a:p>
            <a:pPr eaLnBrk="1" hangingPunct="1">
              <a:spcBef>
                <a:spcPct val="0"/>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38</a:t>
            </a:fld>
            <a:endParaRPr lang="en-US"/>
          </a:p>
        </p:txBody>
      </p:sp>
    </p:spTree>
    <p:extLst>
      <p:ext uri="{BB962C8B-B14F-4D97-AF65-F5344CB8AC3E}">
        <p14:creationId xmlns:p14="http://schemas.microsoft.com/office/powerpoint/2010/main" val="13825952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65200" eaLnBrk="1" hangingPunct="1">
              <a:spcBef>
                <a:spcPct val="0"/>
              </a:spcBef>
              <a:buFont typeface="Arial" panose="020B0604020202020204" pitchFamily="34" charset="0"/>
              <a:buNone/>
            </a:pPr>
            <a:r>
              <a:rPr lang="en-US" altLang="en-US" dirty="0">
                <a:cs typeface="Calibri" panose="020F0502020204030204" pitchFamily="34" charset="0"/>
              </a:rPr>
              <a:t>Make sure the areas sampled for each of the subsamples are the same size. If you include wipes that collected dust from areas with varying sizes, you will not get an accurate reading of the average levels. This should not be a problem if templates are used.</a:t>
            </a:r>
          </a:p>
          <a:p>
            <a:pPr marL="171450" lvl="0" indent="-171450" defTabSz="965200" eaLnBrk="1" hangingPunct="1">
              <a:buSzPct val="65000"/>
              <a:buFont typeface="Arial" panose="020B0604020202020204" pitchFamily="34" charset="0"/>
              <a:buChar char="•"/>
            </a:pPr>
            <a:r>
              <a:rPr lang="en-US" altLang="en-US" b="1" dirty="0">
                <a:cs typeface="Calibri" panose="020F0502020204030204" pitchFamily="34" charset="0"/>
              </a:rPr>
              <a:t>Floors.</a:t>
            </a:r>
            <a:r>
              <a:rPr lang="en-US" altLang="en-US" dirty="0">
                <a:cs typeface="Calibri" panose="020F0502020204030204" pitchFamily="34" charset="0"/>
              </a:rPr>
              <a:t> Use a 12” x 12” sample area. Use a template or tape outline.</a:t>
            </a:r>
          </a:p>
          <a:p>
            <a:pPr marL="171450" lvl="0" indent="-171450" defTabSz="965200" eaLnBrk="1" hangingPunct="1">
              <a:buSzPct val="65000"/>
              <a:buFont typeface="Arial" panose="020B0604020202020204" pitchFamily="34" charset="0"/>
              <a:buChar char="•"/>
            </a:pPr>
            <a:r>
              <a:rPr lang="en-US" altLang="en-US" b="1" dirty="0">
                <a:cs typeface="Calibri" panose="020F0502020204030204" pitchFamily="34" charset="0"/>
              </a:rPr>
              <a:t>Interior window sills and window troughs.</a:t>
            </a:r>
            <a:r>
              <a:rPr lang="en-US" altLang="en-US" dirty="0">
                <a:cs typeface="Calibri" panose="020F0502020204030204" pitchFamily="34" charset="0"/>
              </a:rPr>
              <a:t> Identify the smallest interior windowsill and/or trough you plan to sample. Measure the length and width after you lay down the template or tape and take the dust sample. Use these measurements to outline the same sample area for all of the other interior sills and/or troughs. This will guarantee that all the interior sills or troughs sampled are the same size.</a:t>
            </a:r>
          </a:p>
          <a:p>
            <a:pPr marL="285750" indent="-285750" defTabSz="965200" eaLnBrk="1" hangingPunct="1">
              <a:spcBef>
                <a:spcPts val="438"/>
              </a:spcBef>
              <a:buFont typeface="Times" panose="02020603050405020304" pitchFamily="18" charset="0"/>
              <a:buNone/>
            </a:pPr>
            <a:endParaRPr lang="en-US" altLang="en-US" dirty="0">
              <a:cs typeface="Calibri" panose="020F0502020204030204" pitchFamily="34" charset="0"/>
            </a:endParaRPr>
          </a:p>
          <a:p>
            <a:pPr marL="0" indent="0" defTabSz="965200" eaLnBrk="1" hangingPunct="1">
              <a:spcBef>
                <a:spcPts val="438"/>
              </a:spcBef>
              <a:buFont typeface="Arial" panose="020B0604020202020204" pitchFamily="34" charset="0"/>
              <a:buNone/>
            </a:pPr>
            <a:r>
              <a:rPr lang="en-US" altLang="en-US" dirty="0">
                <a:cs typeface="Calibri" panose="020F0502020204030204" pitchFamily="34" charset="0"/>
              </a:rPr>
              <a:t>Do not combine subsamples across units. A composite sample can only include dust wipes from a single unit. Do not use more than four wipes in a composite sample.  It is difficult for labs to analyze composites holding more than four wipes. Check that your lab has experience analyzing composite wipes.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39</a:t>
            </a:fld>
            <a:endParaRPr lang="en-US"/>
          </a:p>
        </p:txBody>
      </p:sp>
    </p:spTree>
    <p:extLst>
      <p:ext uri="{BB962C8B-B14F-4D97-AF65-F5344CB8AC3E}">
        <p14:creationId xmlns:p14="http://schemas.microsoft.com/office/powerpoint/2010/main" val="1472388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dirty="0">
                <a:ea typeface="Calibri" panose="020F0502020204030204" pitchFamily="34" charset="0"/>
                <a:cs typeface="Calibri" panose="020F0502020204030204" pitchFamily="34" charset="0"/>
              </a:rPr>
              <a:t>You must wait a minimum of 1 hour after the final cleanup is completed before collecting dust wipe samples. This allows time for the dust to settle out of the air and onto surfaces.</a:t>
            </a:r>
          </a:p>
          <a:p>
            <a:pP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dirty="0">
              <a:ea typeface="Calibri" panose="020F0502020204030204" pitchFamily="34" charset="0"/>
              <a:cs typeface="Calibri" panose="020F0502020204030204" pitchFamily="34" charset="0"/>
            </a:endParaRPr>
          </a:p>
          <a:p>
            <a:pP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dirty="0">
                <a:ea typeface="Calibri" panose="020F0502020204030204" pitchFamily="34" charset="0"/>
                <a:cs typeface="Calibri" panose="020F0502020204030204" pitchFamily="34" charset="0"/>
              </a:rPr>
              <a:t>Single-surface dust wipe samples contain one wipe from one surface.</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dirty="0">
                <a:ea typeface="Calibri" panose="020F0502020204030204" pitchFamily="34" charset="0"/>
                <a:cs typeface="Calibri" panose="020F0502020204030204" pitchFamily="34" charset="0"/>
              </a:rPr>
              <a:t>They measure lead dust from a specific surface, such as a floor or an interior window sill.</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dirty="0">
                <a:ea typeface="Calibri" panose="020F0502020204030204" pitchFamily="34" charset="0"/>
                <a:cs typeface="Calibri" panose="020F0502020204030204" pitchFamily="34" charset="0"/>
              </a:rPr>
              <a:t>They measure the total lead in the surface area.</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dirty="0">
                <a:ea typeface="Calibri" panose="020F0502020204030204" pitchFamily="34" charset="0"/>
                <a:cs typeface="Calibri" panose="020F0502020204030204" pitchFamily="34" charset="0"/>
              </a:rPr>
              <a:t>They do </a:t>
            </a:r>
            <a:r>
              <a:rPr lang="en-US" u="sng" dirty="0">
                <a:ea typeface="Calibri" panose="020F0502020204030204" pitchFamily="34" charset="0"/>
                <a:cs typeface="Calibri" panose="020F0502020204030204" pitchFamily="34" charset="0"/>
              </a:rPr>
              <a:t>not</a:t>
            </a:r>
            <a:r>
              <a:rPr lang="en-US" dirty="0">
                <a:ea typeface="Calibri" panose="020F0502020204030204" pitchFamily="34" charset="0"/>
                <a:cs typeface="Calibri" panose="020F0502020204030204" pitchFamily="34" charset="0"/>
              </a:rPr>
              <a:t> tell you about dust lead levels in other places on the same surface. Dust lead levels can vary substantially.</a:t>
            </a:r>
          </a:p>
          <a:p>
            <a:pPr marL="171450" indent="-171450">
              <a:buFont typeface="Arial" panose="020B0604020202020204" pitchFamily="34" charset="0"/>
              <a:buChar char="•"/>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dirty="0">
                <a:ea typeface="Calibri" panose="020F0502020204030204" pitchFamily="34" charset="0"/>
                <a:cs typeface="Calibri" panose="020F0502020204030204" pitchFamily="34" charset="0"/>
              </a:rPr>
              <a:t>When planning a sampling strategy, consider your sample numbering scheme and prepare for the number of samples you expect to take. Try to capture the sampling locations near dust-generating tasks that occurred during the job.  </a:t>
            </a:r>
          </a:p>
          <a:p>
            <a:pPr>
              <a:spcBef>
                <a:spcPts val="475"/>
              </a:spcBef>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3515251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65200" eaLnBrk="1" hangingPunct="1">
              <a:buFont typeface="Arial" panose="020B0604020202020204" pitchFamily="34" charset="0"/>
              <a:buChar char="•"/>
            </a:pPr>
            <a:r>
              <a:rPr lang="en-US" altLang="en-US" dirty="0">
                <a:cs typeface="Calibri" panose="020F0502020204030204" pitchFamily="34" charset="0"/>
              </a:rPr>
              <a:t>Whenever possible, use a template when collecting composite samples. If a template is not available, outline the areas you plan to wipe before collecting the subsamples. Remember that the sample size must be the same for all subsamples included in a composite sample.</a:t>
            </a:r>
          </a:p>
          <a:p>
            <a:pPr marL="171450" indent="-171450" defTabSz="965200" eaLnBrk="1" hangingPunct="1">
              <a:buFont typeface="Arial" panose="020B0604020202020204" pitchFamily="34" charset="0"/>
              <a:buChar char="•"/>
            </a:pPr>
            <a:r>
              <a:rPr lang="en-US" altLang="en-US" dirty="0">
                <a:cs typeface="Calibri" panose="020F0502020204030204" pitchFamily="34" charset="0"/>
              </a:rPr>
              <a:t>Use a separate wipe for each subsample area wiped.</a:t>
            </a:r>
          </a:p>
          <a:p>
            <a:pPr marL="171450" indent="-171450" defTabSz="965200" eaLnBrk="1" hangingPunct="1">
              <a:buFont typeface="Arial" panose="020B0604020202020204" pitchFamily="34" charset="0"/>
              <a:buChar char="•"/>
            </a:pPr>
            <a:r>
              <a:rPr lang="en-US" altLang="en-US" dirty="0">
                <a:cs typeface="Calibri" panose="020F0502020204030204" pitchFamily="34" charset="0"/>
              </a:rPr>
              <a:t>Follow the single-wipe sampling procedures.</a:t>
            </a:r>
          </a:p>
          <a:p>
            <a:pPr marL="171450" indent="-171450" defTabSz="965200" eaLnBrk="1" hangingPunct="1">
              <a:buFont typeface="Arial" panose="020B0604020202020204" pitchFamily="34" charset="0"/>
              <a:buChar char="•"/>
            </a:pPr>
            <a:r>
              <a:rPr lang="en-US" altLang="en-US" dirty="0">
                <a:cs typeface="Calibri" panose="020F0502020204030204" pitchFamily="34" charset="0"/>
              </a:rPr>
              <a:t>You can use one set of gloves for all subsamples in the composite. However, if your glove touches an area outside the sample area, put on a new one.</a:t>
            </a:r>
          </a:p>
          <a:p>
            <a:pPr marL="171450" indent="-171450" defTabSz="965200" eaLnBrk="1" hangingPunct="1">
              <a:buFont typeface="Arial" panose="020B0604020202020204" pitchFamily="34" charset="0"/>
              <a:buChar char="•"/>
            </a:pPr>
            <a:r>
              <a:rPr lang="en-US" altLang="en-US" dirty="0">
                <a:cs typeface="Calibri" panose="020F0502020204030204" pitchFamily="34" charset="0"/>
              </a:rPr>
              <a:t>After wiping each subsample area, carefully place the wipe into the tube.</a:t>
            </a:r>
          </a:p>
          <a:p>
            <a:pPr defTabSz="965200" eaLnBrk="1" hangingPunct="1">
              <a:spcBef>
                <a:spcPct val="0"/>
              </a:spcBef>
            </a:pPr>
            <a:endParaRPr lang="en-US" alt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40</a:t>
            </a:fld>
            <a:endParaRPr lang="en-US"/>
          </a:p>
        </p:txBody>
      </p:sp>
    </p:spTree>
    <p:extLst>
      <p:ext uri="{BB962C8B-B14F-4D97-AF65-F5344CB8AC3E}">
        <p14:creationId xmlns:p14="http://schemas.microsoft.com/office/powerpoint/2010/main" val="3054653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Although cleaning verification is not performed on carpeted floors, dust-lead sampling is. LDSTs should not avoid sampling carpeted floors.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If the work area includes more than four rooms, hallways, or stairwells, only four must be sampled.  A window sill sample and a floor sample must be collected from each of four rooms, hallways, or stairways within the work area.</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The RRP Rule requires all objects and surfaces, including floors, within 2 feet of the work area to be cleaned after the work has been completed. Floor samples required to be collected outside of the work area must be collected outside of the cleaned area surrounding the work area.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Window troughs may contain pre-existing dust lead hazards. If possible, LDSTs should discuss the window trough sampling requirements with the certified renovator before the renovation begins. If the windows in the work area remain closed and covered with plastic during the renovation, window trough sampling will not be necessary. </a:t>
            </a: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endParaRPr lang="en-US" altLang="en-US" dirty="0">
              <a:cs typeface="Calibri" panose="020F0502020204030204" pitchFamily="34" charset="0"/>
            </a:endParaRPr>
          </a:p>
          <a:p>
            <a:pPr eaLnBrk="1" hangingPunct="1">
              <a:tabLst>
                <a:tab pos="0" algn="l"/>
                <a:tab pos="482600" algn="l"/>
                <a:tab pos="965200" algn="l"/>
                <a:tab pos="1449388" algn="l"/>
                <a:tab pos="1931988" algn="l"/>
                <a:tab pos="2416175" algn="l"/>
                <a:tab pos="2898775" algn="l"/>
                <a:tab pos="3382963" algn="l"/>
                <a:tab pos="3865563" algn="l"/>
                <a:tab pos="4349750" algn="l"/>
                <a:tab pos="4832350" algn="l"/>
                <a:tab pos="5314950" algn="l"/>
                <a:tab pos="5799138" algn="l"/>
                <a:tab pos="6281738" algn="l"/>
                <a:tab pos="6765925" algn="l"/>
                <a:tab pos="7248525" algn="l"/>
                <a:tab pos="7732713" algn="l"/>
                <a:tab pos="8215313" algn="l"/>
                <a:tab pos="8699500" algn="l"/>
                <a:tab pos="9182100" algn="l"/>
                <a:tab pos="9664700" algn="l"/>
              </a:tabLst>
            </a:pPr>
            <a:r>
              <a:rPr lang="en-US" altLang="en-US" dirty="0">
                <a:cs typeface="Calibri" panose="020F0502020204030204" pitchFamily="34" charset="0"/>
              </a:rPr>
              <a:t>The next few slides on sampling apply to HUD as well.</a:t>
            </a: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469674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6</a:t>
            </a:fld>
            <a:endParaRPr lang="en-US" dirty="0"/>
          </a:p>
        </p:txBody>
      </p:sp>
    </p:spTree>
    <p:extLst>
      <p:ext uri="{BB962C8B-B14F-4D97-AF65-F5344CB8AC3E}">
        <p14:creationId xmlns:p14="http://schemas.microsoft.com/office/powerpoint/2010/main" val="1438032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HUD has different requirements than EPA. Although EPA’s post-renovation dust-lead testing protocol is similar to HUD’s allowed protocol for worksite-only clearance, HUD has additional requirements to use this sampling strategy.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Although the sampling requirements are very important for federally-funded renovation activity, these units will represent a relatively small percentage of all renovation projects performed nationwide. Because most of the renovation jobs that are expected to occur in U.S. housing will </a:t>
            </a:r>
            <a:r>
              <a:rPr lang="en-US" altLang="en-US" u="sng" dirty="0"/>
              <a:t>not</a:t>
            </a:r>
            <a:r>
              <a:rPr lang="en-US" altLang="en-US" dirty="0"/>
              <a:t> be funded with federal housing assistance, details on HUD sampling are provided in the optional sampling exercise for HUD-assisted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All LDSTs should discuss sampling plans with the renovator before work begins; with particular attention to whether the project is receiving federal housing assistance, so the proper sampling strategy can be used to comply with the Lead Safe Housing Rule.</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2130461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8</a:t>
            </a:fld>
            <a:endParaRPr lang="en-US" dirty="0"/>
          </a:p>
        </p:txBody>
      </p:sp>
    </p:spTree>
    <p:extLst>
      <p:ext uri="{BB962C8B-B14F-4D97-AF65-F5344CB8AC3E}">
        <p14:creationId xmlns:p14="http://schemas.microsoft.com/office/powerpoint/2010/main" val="4264926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9</a:t>
            </a:fld>
            <a:endParaRPr lang="en-US" dirty="0"/>
          </a:p>
        </p:txBody>
      </p:sp>
    </p:spTree>
    <p:extLst>
      <p:ext uri="{BB962C8B-B14F-4D97-AF65-F5344CB8AC3E}">
        <p14:creationId xmlns:p14="http://schemas.microsoft.com/office/powerpoint/2010/main" val="40518026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6600" dirty="0"/>
              <a:t>Chapter 3: Lead Dust Wipe Sampling</a:t>
            </a:r>
            <a:endParaRPr lang="en-US" sz="6600" dirty="0"/>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dirty="0">
                <a:ea typeface="Calibri Light"/>
                <a:cs typeface="Calibri Light"/>
              </a:rPr>
              <a:t>Lead Dust Sampling Technician </a:t>
            </a:r>
          </a:p>
          <a:p>
            <a:r>
              <a:rPr lang="en-US" dirty="0">
                <a:ea typeface="Calibri Light"/>
                <a:cs typeface="Calibri Light"/>
              </a:rPr>
              <a:t>Refresher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F7821E-43DC-3407-0647-ADECEE6E19D7}"/>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E52AC122-A832-5966-655F-80B60B4806BC}"/>
              </a:ext>
            </a:extLst>
          </p:cNvPr>
          <p:cNvSpPr>
            <a:spLocks noGrp="1"/>
          </p:cNvSpPr>
          <p:nvPr>
            <p:ph type="title"/>
          </p:nvPr>
        </p:nvSpPr>
        <p:spPr/>
        <p:txBody>
          <a:bodyPr/>
          <a:lstStyle/>
          <a:p>
            <a:r>
              <a:rPr lang="en-US" dirty="0"/>
              <a:t>How To Take Dust Wipe Samples</a:t>
            </a:r>
          </a:p>
        </p:txBody>
      </p:sp>
      <p:sp>
        <p:nvSpPr>
          <p:cNvPr id="4" name="Content Placeholder 3">
            <a:extLst>
              <a:ext uri="{FF2B5EF4-FFF2-40B4-BE49-F238E27FC236}">
                <a16:creationId xmlns:a16="http://schemas.microsoft.com/office/drawing/2014/main" id="{A4277FC0-F392-1C47-0262-15A22A94F6C1}"/>
              </a:ext>
            </a:extLst>
          </p:cNvPr>
          <p:cNvSpPr>
            <a:spLocks noGrp="1"/>
          </p:cNvSpPr>
          <p:nvPr>
            <p:ph idx="1"/>
          </p:nvPr>
        </p:nvSpPr>
        <p:spPr/>
        <p:txBody>
          <a:bodyPr/>
          <a:lstStyle/>
          <a:p>
            <a:r>
              <a:rPr lang="en-US" dirty="0"/>
              <a:t>Now that you know where and when to sample, the next section will cover the most important part of the course: </a:t>
            </a:r>
            <a:r>
              <a:rPr lang="en-US" u="sng" dirty="0"/>
              <a:t>How</a:t>
            </a:r>
            <a:r>
              <a:rPr lang="en-US" dirty="0"/>
              <a:t> to take dust wipe samples.</a:t>
            </a:r>
          </a:p>
          <a:p>
            <a:r>
              <a:rPr lang="en-US" dirty="0"/>
              <a:t>Regardless of the rule you are working under, the methods for taking and later analyzing dust wipe samples are identical. </a:t>
            </a:r>
          </a:p>
          <a:p>
            <a:endParaRPr lang="en-US" dirty="0"/>
          </a:p>
          <a:p>
            <a:endParaRPr lang="en-US" dirty="0"/>
          </a:p>
        </p:txBody>
      </p:sp>
    </p:spTree>
    <p:extLst>
      <p:ext uri="{BB962C8B-B14F-4D97-AF65-F5344CB8AC3E}">
        <p14:creationId xmlns:p14="http://schemas.microsoft.com/office/powerpoint/2010/main" val="2109166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039F00-A25A-EED2-F130-697460123A66}"/>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3124FCCA-CF01-6D59-3997-08B3E2CB5C3E}"/>
              </a:ext>
            </a:extLst>
          </p:cNvPr>
          <p:cNvSpPr>
            <a:spLocks noGrp="1"/>
          </p:cNvSpPr>
          <p:nvPr>
            <p:ph type="title"/>
          </p:nvPr>
        </p:nvSpPr>
        <p:spPr/>
        <p:txBody>
          <a:bodyPr/>
          <a:lstStyle/>
          <a:p>
            <a:r>
              <a:rPr lang="en-US" dirty="0"/>
              <a:t>Dust Wipe Sampling Materials</a:t>
            </a:r>
          </a:p>
        </p:txBody>
      </p:sp>
      <p:sp>
        <p:nvSpPr>
          <p:cNvPr id="4" name="Content Placeholder 3">
            <a:extLst>
              <a:ext uri="{FF2B5EF4-FFF2-40B4-BE49-F238E27FC236}">
                <a16:creationId xmlns:a16="http://schemas.microsoft.com/office/drawing/2014/main" id="{9FECFD86-190F-8284-DFE2-65BE3A428DE2}"/>
              </a:ext>
            </a:extLst>
          </p:cNvPr>
          <p:cNvSpPr>
            <a:spLocks noGrp="1"/>
          </p:cNvSpPr>
          <p:nvPr>
            <p:ph idx="1"/>
          </p:nvPr>
        </p:nvSpPr>
        <p:spPr/>
        <p:txBody>
          <a:bodyPr/>
          <a:lstStyle/>
          <a:p>
            <a:pPr>
              <a:spcBef>
                <a:spcPts val="100"/>
              </a:spcBef>
              <a:buClr>
                <a:srgbClr val="000000"/>
              </a:buClr>
              <a:buSzPct val="100000"/>
              <a:buFont typeface="Garamond" panose="02020404030301010803" pitchFamily="18" charset="0"/>
              <a:buChar char="•"/>
            </a:pPr>
            <a:r>
              <a:rPr lang="en-US" altLang="en-US" b="1" dirty="0">
                <a:solidFill>
                  <a:srgbClr val="000000"/>
                </a:solidFill>
              </a:rPr>
              <a:t>Wipes</a:t>
            </a:r>
            <a:r>
              <a:rPr lang="en-US" altLang="en-US" dirty="0"/>
              <a:t>: </a:t>
            </a:r>
            <a:r>
              <a:rPr lang="en-US" altLang="en-US" dirty="0">
                <a:solidFill>
                  <a:srgbClr val="000000"/>
                </a:solidFill>
                <a:ea typeface="Calibri" panose="020F0502020204030204" pitchFamily="34" charset="0"/>
                <a:cs typeface="Calibri" panose="020F0502020204030204" pitchFamily="34" charset="0"/>
              </a:rPr>
              <a:t>Disposable individually packaged wipes</a:t>
            </a:r>
          </a:p>
          <a:p>
            <a:pPr lvl="1">
              <a:spcBef>
                <a:spcPts val="100"/>
              </a:spcBef>
              <a:buClr>
                <a:srgbClr val="000000"/>
              </a:buClr>
              <a:buSzPct val="100000"/>
              <a:buFont typeface="Garamond" panose="02020404030301010803" pitchFamily="18" charset="0"/>
              <a:buChar char="•"/>
            </a:pPr>
            <a:r>
              <a:rPr lang="en-US" altLang="en-US" dirty="0">
                <a:solidFill>
                  <a:srgbClr val="000000"/>
                </a:solidFill>
                <a:ea typeface="Calibri" panose="020F0502020204030204" pitchFamily="34" charset="0"/>
                <a:cs typeface="Calibri" panose="020F0502020204030204" pitchFamily="34" charset="0"/>
              </a:rPr>
              <a:t>Check with your laboratory, they often provide these</a:t>
            </a:r>
          </a:p>
          <a:p>
            <a:pPr>
              <a:spcBef>
                <a:spcPts val="100"/>
              </a:spcBef>
              <a:buClr>
                <a:srgbClr val="000000"/>
              </a:buClr>
              <a:buSzPct val="100000"/>
              <a:buFont typeface="Garamond" panose="02020404030301010803" pitchFamily="18" charset="0"/>
              <a:buChar char="•"/>
            </a:pPr>
            <a:r>
              <a:rPr lang="en-US" altLang="en-US" dirty="0">
                <a:solidFill>
                  <a:srgbClr val="000000"/>
                </a:solidFill>
                <a:ea typeface="Calibri" panose="020F0502020204030204" pitchFamily="34" charset="0"/>
                <a:cs typeface="Calibri" panose="020F0502020204030204" pitchFamily="34" charset="0"/>
              </a:rPr>
              <a:t>Disposable </a:t>
            </a:r>
            <a:r>
              <a:rPr lang="en-US" altLang="en-US" b="1" dirty="0">
                <a:solidFill>
                  <a:srgbClr val="000000"/>
                </a:solidFill>
                <a:ea typeface="Calibri" panose="020F0502020204030204" pitchFamily="34" charset="0"/>
                <a:cs typeface="Calibri" panose="020F0502020204030204" pitchFamily="34" charset="0"/>
              </a:rPr>
              <a:t>gloves: </a:t>
            </a:r>
            <a:r>
              <a:rPr lang="en-US" altLang="en-US" dirty="0">
                <a:solidFill>
                  <a:srgbClr val="000000"/>
                </a:solidFill>
                <a:ea typeface="Calibri" panose="020F0502020204030204" pitchFamily="34" charset="0"/>
                <a:cs typeface="Calibri" panose="020F0502020204030204" pitchFamily="34" charset="0"/>
              </a:rPr>
              <a:t>Should be non-sterilized and non-powdered</a:t>
            </a:r>
          </a:p>
          <a:p>
            <a:pPr>
              <a:spcBef>
                <a:spcPts val="100"/>
              </a:spcBef>
              <a:buClr>
                <a:srgbClr val="000000"/>
              </a:buClr>
              <a:buSzPct val="100000"/>
              <a:buFont typeface="Garamond" panose="02020404030301010803" pitchFamily="18" charset="0"/>
              <a:buChar char="•"/>
            </a:pPr>
            <a:r>
              <a:rPr lang="en-US" altLang="en-US" dirty="0">
                <a:solidFill>
                  <a:srgbClr val="000000"/>
                </a:solidFill>
                <a:ea typeface="Calibri" panose="020F0502020204030204" pitchFamily="34" charset="0"/>
                <a:cs typeface="Calibri" panose="020F0502020204030204" pitchFamily="34" charset="0"/>
              </a:rPr>
              <a:t>Disposable </a:t>
            </a:r>
            <a:r>
              <a:rPr lang="en-US" altLang="en-US" b="1" dirty="0">
                <a:solidFill>
                  <a:srgbClr val="000000"/>
                </a:solidFill>
                <a:ea typeface="Calibri" panose="020F0502020204030204" pitchFamily="34" charset="0"/>
                <a:cs typeface="Calibri" panose="020F0502020204030204" pitchFamily="34" charset="0"/>
              </a:rPr>
              <a:t>shoe covers</a:t>
            </a:r>
            <a:r>
              <a:rPr lang="en-US" altLang="en-US" dirty="0">
                <a:solidFill>
                  <a:srgbClr val="000000"/>
                </a:solidFill>
                <a:ea typeface="Calibri" panose="020F0502020204030204" pitchFamily="34" charset="0"/>
                <a:cs typeface="Calibri" panose="020F0502020204030204" pitchFamily="34" charset="0"/>
              </a:rPr>
              <a:t>: Use of disposable shoe covers helps  minimize the transfer of settled dust from one location to another</a:t>
            </a:r>
          </a:p>
          <a:p>
            <a:pPr>
              <a:spcBef>
                <a:spcPts val="100"/>
              </a:spcBef>
              <a:buClr>
                <a:srgbClr val="000000"/>
              </a:buClr>
              <a:buSzPct val="100000"/>
              <a:buFont typeface="Garamond" panose="02020404030301010803" pitchFamily="18" charset="0"/>
              <a:buChar char="•"/>
            </a:pPr>
            <a:r>
              <a:rPr lang="en-US" altLang="en-US" b="1" dirty="0">
                <a:solidFill>
                  <a:srgbClr val="000000"/>
                </a:solidFill>
                <a:ea typeface="Calibri" panose="020F0502020204030204" pitchFamily="34" charset="0"/>
                <a:cs typeface="Calibri" panose="020F0502020204030204" pitchFamily="34" charset="0"/>
              </a:rPr>
              <a:t>Containers: </a:t>
            </a:r>
            <a:r>
              <a:rPr lang="en-US" altLang="en-US" dirty="0">
                <a:solidFill>
                  <a:srgbClr val="000000"/>
                </a:solidFill>
                <a:ea typeface="Calibri" panose="020F0502020204030204" pitchFamily="34" charset="0"/>
                <a:cs typeface="Calibri" panose="020F0502020204030204" pitchFamily="34" charset="0"/>
              </a:rPr>
              <a:t>Centrifuge tubes or other hard plastic, non-glass containers</a:t>
            </a:r>
          </a:p>
          <a:p>
            <a:pPr lvl="1">
              <a:spcBef>
                <a:spcPts val="100"/>
              </a:spcBef>
              <a:buClr>
                <a:srgbClr val="000000"/>
              </a:buClr>
              <a:buSzPct val="100000"/>
              <a:buFont typeface="Garamond" panose="02020404030301010803" pitchFamily="18" charset="0"/>
              <a:buChar char="•"/>
            </a:pPr>
            <a:r>
              <a:rPr lang="en-US" altLang="en-US" dirty="0">
                <a:solidFill>
                  <a:srgbClr val="000000"/>
                </a:solidFill>
                <a:ea typeface="Calibri" panose="020F0502020204030204" pitchFamily="34" charset="0"/>
                <a:cs typeface="Calibri" panose="020F0502020204030204" pitchFamily="34" charset="0"/>
              </a:rPr>
              <a:t>They should be non-sterilized, plastic tubes equipped with a sealable lid</a:t>
            </a:r>
          </a:p>
          <a:p>
            <a:pPr>
              <a:spcBef>
                <a:spcPts val="100"/>
              </a:spcBef>
              <a:buClr>
                <a:srgbClr val="000000"/>
              </a:buClr>
              <a:buSzPct val="100000"/>
              <a:buFont typeface="Garamond" panose="02020404030301010803" pitchFamily="18" charset="0"/>
              <a:buChar char="•"/>
            </a:pPr>
            <a:r>
              <a:rPr lang="en-US" altLang="en-US" dirty="0">
                <a:solidFill>
                  <a:srgbClr val="000000"/>
                </a:solidFill>
                <a:ea typeface="Calibri" panose="020F0502020204030204" pitchFamily="34" charset="0"/>
                <a:cs typeface="Calibri" panose="020F0502020204030204" pitchFamily="34" charset="0"/>
              </a:rPr>
              <a:t>Reusable </a:t>
            </a:r>
            <a:r>
              <a:rPr lang="en-US" altLang="en-US" b="1" dirty="0">
                <a:solidFill>
                  <a:srgbClr val="000000"/>
                </a:solidFill>
                <a:ea typeface="Calibri" panose="020F0502020204030204" pitchFamily="34" charset="0"/>
                <a:cs typeface="Calibri" panose="020F0502020204030204" pitchFamily="34" charset="0"/>
              </a:rPr>
              <a:t>template: </a:t>
            </a:r>
            <a:r>
              <a:rPr lang="en-US" altLang="en-US" dirty="0">
                <a:solidFill>
                  <a:srgbClr val="000000"/>
                </a:solidFill>
                <a:ea typeface="Calibri" panose="020F0502020204030204" pitchFamily="34" charset="0"/>
                <a:cs typeface="Calibri" panose="020F0502020204030204" pitchFamily="34" charset="0"/>
              </a:rPr>
              <a:t>A 12” x 12” reusable template for floors</a:t>
            </a:r>
            <a:endParaRPr lang="en-US" altLang="en-US" b="1" dirty="0">
              <a:solidFill>
                <a:srgbClr val="000000"/>
              </a:solidFill>
              <a:ea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453285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A2201A-8938-8125-0E5A-5AD2A7D5FED0}"/>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7FE07E96-379C-7683-F30C-DCF0BDEA0631}"/>
              </a:ext>
            </a:extLst>
          </p:cNvPr>
          <p:cNvSpPr>
            <a:spLocks noGrp="1"/>
          </p:cNvSpPr>
          <p:nvPr>
            <p:ph type="title"/>
          </p:nvPr>
        </p:nvSpPr>
        <p:spPr/>
        <p:txBody>
          <a:bodyPr/>
          <a:lstStyle/>
          <a:p>
            <a:r>
              <a:rPr lang="en-US" dirty="0"/>
              <a:t>Dust Wipe Sampling Materials Continued</a:t>
            </a:r>
          </a:p>
        </p:txBody>
      </p:sp>
      <p:sp>
        <p:nvSpPr>
          <p:cNvPr id="4" name="Content Placeholder 3">
            <a:extLst>
              <a:ext uri="{FF2B5EF4-FFF2-40B4-BE49-F238E27FC236}">
                <a16:creationId xmlns:a16="http://schemas.microsoft.com/office/drawing/2014/main" id="{AE68E9A6-042C-98BD-C5F1-F5FE5EDA8B3B}"/>
              </a:ext>
            </a:extLst>
          </p:cNvPr>
          <p:cNvSpPr>
            <a:spLocks noGrp="1"/>
          </p:cNvSpPr>
          <p:nvPr>
            <p:ph idx="1"/>
          </p:nvPr>
        </p:nvSpPr>
        <p:spPr>
          <a:xfrm>
            <a:off x="838200" y="1703705"/>
            <a:ext cx="10515600" cy="4351338"/>
          </a:xfrm>
        </p:spPr>
        <p:txBody>
          <a:bodyPr/>
          <a:lstStyle/>
          <a:p>
            <a:pPr>
              <a:spcBef>
                <a:spcPts val="800"/>
              </a:spcBef>
              <a:buClr>
                <a:srgbClr val="000000"/>
              </a:buClr>
              <a:buSzPct val="100000"/>
              <a:buFont typeface="Garamond" panose="02020404030301010803" pitchFamily="18" charset="0"/>
              <a:buChar char="•"/>
            </a:pPr>
            <a:r>
              <a:rPr lang="en-US" altLang="en-US" b="1" dirty="0">
                <a:solidFill>
                  <a:srgbClr val="000000"/>
                </a:solidFill>
              </a:rPr>
              <a:t>Tape: </a:t>
            </a:r>
            <a:r>
              <a:rPr lang="en-US" altLang="en-US" dirty="0">
                <a:solidFill>
                  <a:srgbClr val="000000"/>
                </a:solidFill>
              </a:rPr>
              <a:t>Painter’s or masking tape works well </a:t>
            </a:r>
          </a:p>
          <a:p>
            <a:pPr>
              <a:spcBef>
                <a:spcPts val="800"/>
              </a:spcBef>
              <a:buClr>
                <a:srgbClr val="000000"/>
              </a:buClr>
              <a:buSzPct val="100000"/>
              <a:buFont typeface="Garamond" panose="02020404030301010803" pitchFamily="18" charset="0"/>
              <a:buChar char="•"/>
            </a:pPr>
            <a:r>
              <a:rPr lang="en-US" altLang="en-US" b="1" dirty="0">
                <a:solidFill>
                  <a:srgbClr val="000000"/>
                </a:solidFill>
              </a:rPr>
              <a:t>Ruler</a:t>
            </a:r>
            <a:r>
              <a:rPr lang="en-US" altLang="en-US" dirty="0">
                <a:solidFill>
                  <a:srgbClr val="000000"/>
                </a:solidFill>
              </a:rPr>
              <a:t>: To measure sampling areas if templates are not available</a:t>
            </a:r>
          </a:p>
          <a:p>
            <a:pPr>
              <a:spcBef>
                <a:spcPts val="800"/>
              </a:spcBef>
              <a:buClr>
                <a:srgbClr val="000000"/>
              </a:buClr>
              <a:buSzPct val="100000"/>
              <a:buFont typeface="Garamond" panose="02020404030301010803" pitchFamily="18" charset="0"/>
              <a:buChar char="•"/>
            </a:pPr>
            <a:r>
              <a:rPr lang="en-US" altLang="en-US" dirty="0">
                <a:solidFill>
                  <a:srgbClr val="000000"/>
                </a:solidFill>
              </a:rPr>
              <a:t>Sample collection forms and </a:t>
            </a:r>
            <a:r>
              <a:rPr lang="en-US" altLang="en-US" b="1" dirty="0">
                <a:solidFill>
                  <a:srgbClr val="000000"/>
                </a:solidFill>
              </a:rPr>
              <a:t>chain-of-custody forms</a:t>
            </a:r>
            <a:r>
              <a:rPr lang="en-US" altLang="en-US" dirty="0">
                <a:solidFill>
                  <a:srgbClr val="000000"/>
                </a:solidFill>
              </a:rPr>
              <a:t> </a:t>
            </a:r>
          </a:p>
          <a:p>
            <a:pPr>
              <a:spcBef>
                <a:spcPts val="800"/>
              </a:spcBef>
              <a:buClr>
                <a:srgbClr val="000000"/>
              </a:buClr>
              <a:buSzPct val="100000"/>
              <a:buFont typeface="Garamond" panose="02020404030301010803" pitchFamily="18" charset="0"/>
              <a:buChar char="•"/>
            </a:pPr>
            <a:r>
              <a:rPr lang="en-US" altLang="en-US" dirty="0">
                <a:solidFill>
                  <a:srgbClr val="000000"/>
                </a:solidFill>
              </a:rPr>
              <a:t>Labeling and </a:t>
            </a:r>
            <a:r>
              <a:rPr lang="en-US" altLang="en-US">
                <a:solidFill>
                  <a:srgbClr val="000000"/>
                </a:solidFill>
              </a:rPr>
              <a:t>cleanup </a:t>
            </a:r>
            <a:r>
              <a:rPr lang="en-US" altLang="en-US" b="1">
                <a:solidFill>
                  <a:srgbClr val="000000"/>
                </a:solidFill>
              </a:rPr>
              <a:t>supplies</a:t>
            </a:r>
            <a:endParaRPr lang="en-US" altLang="en-US" dirty="0">
              <a:solidFill>
                <a:srgbClr val="000000"/>
              </a:solidFill>
            </a:endParaRPr>
          </a:p>
          <a:p>
            <a:pPr lvl="1">
              <a:spcBef>
                <a:spcPts val="800"/>
              </a:spcBef>
              <a:buClr>
                <a:srgbClr val="000000"/>
              </a:buClr>
              <a:buSzPct val="100000"/>
              <a:buFont typeface="Garamond" panose="02020404030301010803" pitchFamily="18" charset="0"/>
              <a:buChar char="•"/>
            </a:pPr>
            <a:r>
              <a:rPr lang="en-US" altLang="en-US" dirty="0">
                <a:solidFill>
                  <a:srgbClr val="000000"/>
                </a:solidFill>
              </a:rPr>
              <a:t>Permanent markers, trash bags, labels, re-sealable storage bags, and sanitary wipes for face and hands if no access to warm, soapy water</a:t>
            </a:r>
            <a:endParaRPr lang="en-US" altLang="en-US" b="1" dirty="0">
              <a:solidFill>
                <a:srgbClr val="000000"/>
              </a:solidFill>
            </a:endParaRPr>
          </a:p>
          <a:p>
            <a:pPr>
              <a:spcBef>
                <a:spcPts val="800"/>
              </a:spcBef>
              <a:buClr>
                <a:srgbClr val="000000"/>
              </a:buClr>
              <a:buSzPct val="100000"/>
              <a:buFont typeface="Garamond" panose="02020404030301010803" pitchFamily="18" charset="0"/>
              <a:buChar char="•"/>
            </a:pPr>
            <a:r>
              <a:rPr lang="en-US" altLang="en-US" b="1" dirty="0">
                <a:solidFill>
                  <a:srgbClr val="000000"/>
                </a:solidFill>
              </a:rPr>
              <a:t>Pen</a:t>
            </a:r>
            <a:r>
              <a:rPr lang="en-US" altLang="en-US" dirty="0">
                <a:solidFill>
                  <a:srgbClr val="000000"/>
                </a:solidFill>
              </a:rPr>
              <a:t>: To complete the sample collection form, label tubes, and write down notes</a:t>
            </a:r>
          </a:p>
          <a:p>
            <a:pPr>
              <a:spcBef>
                <a:spcPts val="800"/>
              </a:spcBef>
              <a:buClr>
                <a:srgbClr val="000000"/>
              </a:buClr>
              <a:buSzPct val="100000"/>
              <a:buFont typeface="Garamond" panose="02020404030301010803" pitchFamily="18" charset="0"/>
              <a:buChar char="•"/>
            </a:pPr>
            <a:r>
              <a:rPr lang="en-US" altLang="en-US" b="1" dirty="0">
                <a:solidFill>
                  <a:srgbClr val="000000"/>
                </a:solidFill>
              </a:rPr>
              <a:t>Calculator</a:t>
            </a:r>
            <a:r>
              <a:rPr lang="en-US" altLang="en-US" dirty="0">
                <a:solidFill>
                  <a:srgbClr val="000000"/>
                </a:solidFill>
              </a:rPr>
              <a:t>: To assist in the calculation of sampling area dimensions</a:t>
            </a:r>
          </a:p>
          <a:p>
            <a:endParaRPr lang="en-US" dirty="0"/>
          </a:p>
        </p:txBody>
      </p:sp>
    </p:spTree>
    <p:extLst>
      <p:ext uri="{BB962C8B-B14F-4D97-AF65-F5344CB8AC3E}">
        <p14:creationId xmlns:p14="http://schemas.microsoft.com/office/powerpoint/2010/main" val="2492244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84E0FA-9E80-4500-BE22-E843A376690E}"/>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DE8561E0-393E-2998-74EE-EC38479C5F55}"/>
              </a:ext>
            </a:extLst>
          </p:cNvPr>
          <p:cNvSpPr>
            <a:spLocks noGrp="1"/>
          </p:cNvSpPr>
          <p:nvPr>
            <p:ph type="title"/>
          </p:nvPr>
        </p:nvSpPr>
        <p:spPr/>
        <p:txBody>
          <a:bodyPr/>
          <a:lstStyle/>
          <a:p>
            <a:r>
              <a:rPr lang="en-US" dirty="0"/>
              <a:t>Blank Samples</a:t>
            </a:r>
          </a:p>
        </p:txBody>
      </p:sp>
      <p:sp>
        <p:nvSpPr>
          <p:cNvPr id="4" name="Content Placeholder 3">
            <a:extLst>
              <a:ext uri="{FF2B5EF4-FFF2-40B4-BE49-F238E27FC236}">
                <a16:creationId xmlns:a16="http://schemas.microsoft.com/office/drawing/2014/main" id="{E3EB3EFF-97FE-2081-585F-EFAEE1EB5715}"/>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A new, unused wipe that is tested at the laboratory to determine whether the sampling medium is contaminated</a:t>
            </a:r>
          </a:p>
          <a:p>
            <a:pPr>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Laboratory should not know they are blanks </a:t>
            </a:r>
          </a:p>
          <a:p>
            <a:pPr lvl="1">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Blanks should be assigned sample numbers and locations</a:t>
            </a:r>
          </a:p>
          <a:p>
            <a:pPr lvl="1">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Only your copy of the sample collection form should identify which samples are blanks</a:t>
            </a:r>
          </a:p>
          <a:p>
            <a:pPr>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One blank sample should be submitted</a:t>
            </a:r>
          </a:p>
          <a:p>
            <a:pPr lvl="1">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For each job tested</a:t>
            </a:r>
          </a:p>
          <a:p>
            <a:pPr lvl="1">
              <a:spcBef>
                <a:spcPts val="800"/>
              </a:spcBef>
              <a:buClr>
                <a:srgbClr val="000000"/>
              </a:buClr>
              <a:buSzPct val="100000"/>
              <a:buFont typeface="Garamond" panose="02020404030301010803" pitchFamily="18" charset="0"/>
              <a:buChar char="•"/>
            </a:pPr>
            <a:r>
              <a:rPr lang="en-US" altLang="en-US" sz="2200" dirty="0">
                <a:solidFill>
                  <a:srgbClr val="000000"/>
                </a:solidFill>
                <a:cs typeface="Calibri" panose="020F0502020204030204" pitchFamily="34" charset="0"/>
              </a:rPr>
              <a:t>From each wipe lot</a:t>
            </a:r>
          </a:p>
          <a:p>
            <a:endParaRPr lang="en-US" dirty="0"/>
          </a:p>
        </p:txBody>
      </p:sp>
    </p:spTree>
    <p:extLst>
      <p:ext uri="{BB962C8B-B14F-4D97-AF65-F5344CB8AC3E}">
        <p14:creationId xmlns:p14="http://schemas.microsoft.com/office/powerpoint/2010/main" val="2546965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D70DEC-0615-7ABD-DCB1-874D83931E1A}"/>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0137FF39-8423-9E38-4216-AA2BD64F5655}"/>
              </a:ext>
            </a:extLst>
          </p:cNvPr>
          <p:cNvSpPr>
            <a:spLocks noGrp="1"/>
          </p:cNvSpPr>
          <p:nvPr>
            <p:ph type="title"/>
          </p:nvPr>
        </p:nvSpPr>
        <p:spPr/>
        <p:txBody>
          <a:bodyPr/>
          <a:lstStyle/>
          <a:p>
            <a:r>
              <a:rPr lang="en-US" dirty="0"/>
              <a:t>How To Collect Samples	</a:t>
            </a:r>
          </a:p>
        </p:txBody>
      </p:sp>
      <p:sp>
        <p:nvSpPr>
          <p:cNvPr id="4" name="Content Placeholder 3">
            <a:extLst>
              <a:ext uri="{FF2B5EF4-FFF2-40B4-BE49-F238E27FC236}">
                <a16:creationId xmlns:a16="http://schemas.microsoft.com/office/drawing/2014/main" id="{6B493DF0-6254-951C-F5DA-6F801A8C7FC5}"/>
              </a:ext>
            </a:extLst>
          </p:cNvPr>
          <p:cNvSpPr>
            <a:spLocks noGrp="1"/>
          </p:cNvSpPr>
          <p:nvPr>
            <p:ph idx="1"/>
          </p:nvPr>
        </p:nvSpPr>
        <p:spPr>
          <a:xfrm>
            <a:off x="838199" y="1541145"/>
            <a:ext cx="10515600" cy="4351338"/>
          </a:xfrm>
        </p:spPr>
        <p:txBody>
          <a:bodyPr>
            <a:normAutofit lnSpcReduction="10000"/>
          </a:bodyPr>
          <a:lstStyle/>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1: Put on disposable shoe covers and lay out the sample area.</a:t>
            </a:r>
          </a:p>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2: Prepare the tubes.</a:t>
            </a:r>
          </a:p>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3: Put on clean gloves.</a:t>
            </a:r>
          </a:p>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4: Sample the selected area and place wipe in tube.</a:t>
            </a:r>
          </a:p>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5: Measure the sample area.</a:t>
            </a:r>
          </a:p>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6: Record sample area (dimensions) on forms.</a:t>
            </a:r>
          </a:p>
          <a:p>
            <a:pPr>
              <a:lnSpc>
                <a:spcPct val="130000"/>
              </a:lnSpc>
              <a:spcBef>
                <a:spcPts val="700"/>
              </a:spcBef>
              <a:buClr>
                <a:srgbClr val="000000"/>
              </a:buClr>
              <a:buSzPct val="100000"/>
              <a:buNone/>
            </a:pPr>
            <a:r>
              <a:rPr lang="en-US" altLang="en-US" dirty="0">
                <a:solidFill>
                  <a:srgbClr val="000000"/>
                </a:solidFill>
                <a:cs typeface="Calibri" panose="020F0502020204030204" pitchFamily="34" charset="0"/>
              </a:rPr>
              <a:t>Step 7: Clean up.</a:t>
            </a:r>
          </a:p>
          <a:p>
            <a:endParaRPr lang="en-US" dirty="0"/>
          </a:p>
        </p:txBody>
      </p:sp>
    </p:spTree>
    <p:extLst>
      <p:ext uri="{BB962C8B-B14F-4D97-AF65-F5344CB8AC3E}">
        <p14:creationId xmlns:p14="http://schemas.microsoft.com/office/powerpoint/2010/main" val="2159038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095CD0-006B-98BA-61C2-F7EA0C618463}"/>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6F10FEE8-F6FB-23C0-4EF0-F3D3D71EDB1C}"/>
              </a:ext>
            </a:extLst>
          </p:cNvPr>
          <p:cNvSpPr>
            <a:spLocks noGrp="1"/>
          </p:cNvSpPr>
          <p:nvPr>
            <p:ph type="title"/>
          </p:nvPr>
        </p:nvSpPr>
        <p:spPr/>
        <p:txBody>
          <a:bodyPr>
            <a:normAutofit/>
          </a:bodyPr>
          <a:lstStyle/>
          <a:p>
            <a:r>
              <a:rPr lang="en-US" dirty="0"/>
              <a:t>Step 1: Put on Disposable Shoe Covers and Lay Out the Sample Area</a:t>
            </a:r>
          </a:p>
        </p:txBody>
      </p:sp>
      <p:sp>
        <p:nvSpPr>
          <p:cNvPr id="4" name="Content Placeholder 3">
            <a:extLst>
              <a:ext uri="{FF2B5EF4-FFF2-40B4-BE49-F238E27FC236}">
                <a16:creationId xmlns:a16="http://schemas.microsoft.com/office/drawing/2014/main" id="{FD051321-EA24-A07E-9A0D-9A2C7392AC7E}"/>
              </a:ext>
            </a:extLst>
          </p:cNvPr>
          <p:cNvSpPr>
            <a:spLocks noGrp="1"/>
          </p:cNvSpPr>
          <p:nvPr>
            <p:ph idx="1"/>
          </p:nvPr>
        </p:nvSpPr>
        <p:spPr/>
        <p:txBody>
          <a:bodyPr/>
          <a:lstStyle/>
          <a:p>
            <a:pPr>
              <a:lnSpc>
                <a:spcPct val="80000"/>
              </a:lnSpc>
              <a:spcBef>
                <a:spcPts val="600"/>
              </a:spcBef>
              <a:buClr>
                <a:srgbClr val="000000"/>
              </a:buClr>
              <a:buSzPct val="100000"/>
            </a:pPr>
            <a:r>
              <a:rPr lang="en-US" altLang="en-US" dirty="0">
                <a:solidFill>
                  <a:srgbClr val="000000"/>
                </a:solidFill>
                <a:cs typeface="Calibri" panose="020F0502020204030204" pitchFamily="34" charset="0"/>
              </a:rPr>
              <a:t>Put on shoe covers. </a:t>
            </a:r>
          </a:p>
          <a:p>
            <a:pPr>
              <a:lnSpc>
                <a:spcPct val="80000"/>
              </a:lnSpc>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Outline sample area with tape or a template.</a:t>
            </a:r>
          </a:p>
          <a:p>
            <a:pPr>
              <a:lnSpc>
                <a:spcPct val="80000"/>
              </a:lnSpc>
              <a:spcBef>
                <a:spcPts val="600"/>
              </a:spcBef>
              <a:buClr>
                <a:srgbClr val="000000"/>
              </a:buClr>
              <a:buSzPct val="100000"/>
            </a:pPr>
            <a:r>
              <a:rPr lang="en-US" altLang="en-US" dirty="0">
                <a:solidFill>
                  <a:srgbClr val="000000"/>
                </a:solidFill>
                <a:cs typeface="Calibri" panose="020F0502020204030204" pitchFamily="34" charset="0"/>
              </a:rPr>
              <a:t>Templates should be durable material.</a:t>
            </a:r>
          </a:p>
          <a:p>
            <a:pPr lvl="1">
              <a:lnSpc>
                <a:spcPct val="80000"/>
              </a:lnSpc>
              <a:spcBef>
                <a:spcPts val="600"/>
              </a:spcBef>
              <a:buClr>
                <a:srgbClr val="000000"/>
              </a:buClr>
              <a:buSzPct val="100000"/>
              <a:buFont typeface="Garamond" panose="02020404030301010803" pitchFamily="18" charset="0"/>
              <a:buChar char="–"/>
            </a:pPr>
            <a:r>
              <a:rPr lang="en-US" altLang="en-US" sz="2800" dirty="0">
                <a:solidFill>
                  <a:srgbClr val="000000"/>
                </a:solidFill>
                <a:cs typeface="Calibri" panose="020F0502020204030204" pitchFamily="34" charset="0"/>
              </a:rPr>
              <a:t>Floor sample is generally 12” x 12”</a:t>
            </a:r>
          </a:p>
          <a:p>
            <a:pPr lvl="1">
              <a:lnSpc>
                <a:spcPct val="80000"/>
              </a:lnSpc>
              <a:spcBef>
                <a:spcPts val="600"/>
              </a:spcBef>
              <a:buClr>
                <a:srgbClr val="000000"/>
              </a:buClr>
              <a:buSzPct val="100000"/>
              <a:buFont typeface="Garamond" panose="02020404030301010803" pitchFamily="18" charset="0"/>
              <a:buChar char="–"/>
            </a:pPr>
            <a:r>
              <a:rPr lang="en-US" altLang="en-US" sz="2800" dirty="0">
                <a:solidFill>
                  <a:srgbClr val="000000"/>
                </a:solidFill>
                <a:cs typeface="Calibri" panose="020F0502020204030204" pitchFamily="34" charset="0"/>
              </a:rPr>
              <a:t>Make sure you clean the template with a new wipe</a:t>
            </a:r>
          </a:p>
          <a:p>
            <a:pPr>
              <a:lnSpc>
                <a:spcPct val="80000"/>
              </a:lnSpc>
              <a:spcBef>
                <a:spcPts val="600"/>
              </a:spcBef>
              <a:buClr>
                <a:srgbClr val="000000"/>
              </a:buClr>
              <a:buSzPct val="100000"/>
            </a:pPr>
            <a:r>
              <a:rPr lang="en-US" altLang="en-US" dirty="0">
                <a:solidFill>
                  <a:srgbClr val="000000"/>
                </a:solidFill>
                <a:cs typeface="Calibri" panose="020F0502020204030204" pitchFamily="34" charset="0"/>
              </a:rPr>
              <a:t>Tape can also be used to outline the sample area.</a:t>
            </a:r>
          </a:p>
          <a:p>
            <a:pPr>
              <a:lnSpc>
                <a:spcPct val="80000"/>
              </a:lnSpc>
              <a:spcBef>
                <a:spcPts val="600"/>
              </a:spcBef>
              <a:buClr>
                <a:srgbClr val="000000"/>
              </a:buClr>
              <a:buSzPct val="100000"/>
            </a:pPr>
            <a:r>
              <a:rPr lang="en-US" altLang="en-US" dirty="0">
                <a:solidFill>
                  <a:srgbClr val="000000"/>
                </a:solidFill>
                <a:cs typeface="Calibri" panose="020F0502020204030204" pitchFamily="34" charset="0"/>
              </a:rPr>
              <a:t>Lay out tape squarely so you can accurately measure the sample area later.</a:t>
            </a:r>
          </a:p>
          <a:p>
            <a:pPr>
              <a:lnSpc>
                <a:spcPct val="80000"/>
              </a:lnSpc>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Do NOT touch area inside the sample area.</a:t>
            </a:r>
          </a:p>
          <a:p>
            <a:endParaRPr lang="en-US" dirty="0"/>
          </a:p>
        </p:txBody>
      </p:sp>
    </p:spTree>
    <p:extLst>
      <p:ext uri="{BB962C8B-B14F-4D97-AF65-F5344CB8AC3E}">
        <p14:creationId xmlns:p14="http://schemas.microsoft.com/office/powerpoint/2010/main" val="28802848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4DFD5B-3BD6-C5F5-7978-AA815E205532}"/>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30337546-CE68-A869-17FE-20222C64E851}"/>
              </a:ext>
            </a:extLst>
          </p:cNvPr>
          <p:cNvSpPr>
            <a:spLocks noGrp="1"/>
          </p:cNvSpPr>
          <p:nvPr>
            <p:ph type="title"/>
          </p:nvPr>
        </p:nvSpPr>
        <p:spPr/>
        <p:txBody>
          <a:bodyPr/>
          <a:lstStyle/>
          <a:p>
            <a:r>
              <a:rPr lang="en-US" dirty="0"/>
              <a:t>Taping Template to Floor</a:t>
            </a:r>
          </a:p>
        </p:txBody>
      </p:sp>
      <p:pic>
        <p:nvPicPr>
          <p:cNvPr id="6" name="Picture 3" descr="picture of a person table a rectangle on wooden flooring">
            <a:extLst>
              <a:ext uri="{FF2B5EF4-FFF2-40B4-BE49-F238E27FC236}">
                <a16:creationId xmlns:a16="http://schemas.microsoft.com/office/drawing/2014/main" id="{58AF2B1F-632A-1AD0-88DF-2EDD094613C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834640" y="1665288"/>
            <a:ext cx="6534085" cy="40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548106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18831E-E194-DE95-BE9E-146EA447BB73}"/>
              </a:ext>
            </a:extLst>
          </p:cNvPr>
          <p:cNvSpPr>
            <a:spLocks noGrp="1"/>
          </p:cNvSpPr>
          <p:nvPr>
            <p:ph type="sldNum" sz="quarter" idx="4"/>
          </p:nvPr>
        </p:nvSpPr>
        <p:spPr/>
        <p:txBody>
          <a:bodyPr/>
          <a:lstStyle/>
          <a:p>
            <a:fld id="{E30AF5A0-43BB-4336-8627-9123B9144D80}" type="slidenum">
              <a:rPr lang="en-US" smtClean="0"/>
              <a:t>17</a:t>
            </a:fld>
            <a:endParaRPr lang="en-US"/>
          </a:p>
        </p:txBody>
      </p:sp>
      <p:sp>
        <p:nvSpPr>
          <p:cNvPr id="3" name="Title 2">
            <a:extLst>
              <a:ext uri="{FF2B5EF4-FFF2-40B4-BE49-F238E27FC236}">
                <a16:creationId xmlns:a16="http://schemas.microsoft.com/office/drawing/2014/main" id="{E7204AC4-A412-302F-1DFB-44167A75616A}"/>
              </a:ext>
            </a:extLst>
          </p:cNvPr>
          <p:cNvSpPr>
            <a:spLocks noGrp="1"/>
          </p:cNvSpPr>
          <p:nvPr>
            <p:ph type="title"/>
          </p:nvPr>
        </p:nvSpPr>
        <p:spPr/>
        <p:txBody>
          <a:bodyPr/>
          <a:lstStyle/>
          <a:p>
            <a:r>
              <a:rPr lang="en-US" dirty="0"/>
              <a:t>Outlining Sample Area with Tape</a:t>
            </a:r>
          </a:p>
        </p:txBody>
      </p:sp>
      <p:grpSp>
        <p:nvGrpSpPr>
          <p:cNvPr id="5" name="Group 4" descr="picture of a tile floor with a blue tape square">
            <a:extLst>
              <a:ext uri="{FF2B5EF4-FFF2-40B4-BE49-F238E27FC236}">
                <a16:creationId xmlns:a16="http://schemas.microsoft.com/office/drawing/2014/main" id="{5BEDCB90-1D9A-504B-BFDF-E68A9298079B}"/>
              </a:ext>
            </a:extLst>
          </p:cNvPr>
          <p:cNvGrpSpPr>
            <a:grpSpLocks/>
          </p:cNvGrpSpPr>
          <p:nvPr/>
        </p:nvGrpSpPr>
        <p:grpSpPr bwMode="auto">
          <a:xfrm>
            <a:off x="2775744" y="1646238"/>
            <a:ext cx="6640512" cy="3960813"/>
            <a:chOff x="1123" y="1200"/>
            <a:chExt cx="3848" cy="2495"/>
          </a:xfrm>
        </p:grpSpPr>
        <p:pic>
          <p:nvPicPr>
            <p:cNvPr id="6" name="Picture 5">
              <a:extLst>
                <a:ext uri="{FF2B5EF4-FFF2-40B4-BE49-F238E27FC236}">
                  <a16:creationId xmlns:a16="http://schemas.microsoft.com/office/drawing/2014/main" id="{C3EF503C-79DC-3110-C39F-59EFA89C2D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3" y="1200"/>
              <a:ext cx="3849"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 Box 6">
              <a:extLst>
                <a:ext uri="{FF2B5EF4-FFF2-40B4-BE49-F238E27FC236}">
                  <a16:creationId xmlns:a16="http://schemas.microsoft.com/office/drawing/2014/main" id="{E5F6CACB-4075-BA4F-CC66-9A1B389A26F8}"/>
                </a:ext>
              </a:extLst>
            </p:cNvPr>
            <p:cNvSpPr txBox="1">
              <a:spLocks noChangeArrowheads="1"/>
            </p:cNvSpPr>
            <p:nvPr/>
          </p:nvSpPr>
          <p:spPr bwMode="auto">
            <a:xfrm>
              <a:off x="1123" y="1200"/>
              <a:ext cx="3849"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latin typeface="Calibri" panose="020F0502020204030204" pitchFamily="34" charset="0"/>
              </a:endParaRPr>
            </a:p>
          </p:txBody>
        </p:sp>
      </p:grpSp>
    </p:spTree>
    <p:extLst>
      <p:ext uri="{BB962C8B-B14F-4D97-AF65-F5344CB8AC3E}">
        <p14:creationId xmlns:p14="http://schemas.microsoft.com/office/powerpoint/2010/main" val="1251457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79E3D4-C286-78D8-DBF9-87E43691A279}"/>
              </a:ext>
            </a:extLst>
          </p:cNvPr>
          <p:cNvSpPr>
            <a:spLocks noGrp="1"/>
          </p:cNvSpPr>
          <p:nvPr>
            <p:ph type="sldNum" sz="quarter" idx="4"/>
          </p:nvPr>
        </p:nvSpPr>
        <p:spPr/>
        <p:txBody>
          <a:bodyPr/>
          <a:lstStyle/>
          <a:p>
            <a:fld id="{E30AF5A0-43BB-4336-8627-9123B9144D80}" type="slidenum">
              <a:rPr lang="en-US" smtClean="0"/>
              <a:t>18</a:t>
            </a:fld>
            <a:endParaRPr lang="en-US"/>
          </a:p>
        </p:txBody>
      </p:sp>
      <p:sp>
        <p:nvSpPr>
          <p:cNvPr id="3" name="Title 2">
            <a:extLst>
              <a:ext uri="{FF2B5EF4-FFF2-40B4-BE49-F238E27FC236}">
                <a16:creationId xmlns:a16="http://schemas.microsoft.com/office/drawing/2014/main" id="{A84D9B1F-94B5-84AF-614E-B7478933A36E}"/>
              </a:ext>
            </a:extLst>
          </p:cNvPr>
          <p:cNvSpPr>
            <a:spLocks noGrp="1"/>
          </p:cNvSpPr>
          <p:nvPr>
            <p:ph type="title"/>
          </p:nvPr>
        </p:nvSpPr>
        <p:spPr/>
        <p:txBody>
          <a:bodyPr/>
          <a:lstStyle/>
          <a:p>
            <a:r>
              <a:rPr lang="en-US" dirty="0"/>
              <a:t>Taping Windowsill</a:t>
            </a:r>
          </a:p>
        </p:txBody>
      </p:sp>
      <p:pic>
        <p:nvPicPr>
          <p:cNvPr id="1026" name="Picture 2" descr="photo of a person using tap on an interior window sill to mark the sample area">
            <a:extLst>
              <a:ext uri="{FF2B5EF4-FFF2-40B4-BE49-F238E27FC236}">
                <a16:creationId xmlns:a16="http://schemas.microsoft.com/office/drawing/2014/main" id="{30482CD6-428D-7EA5-1809-68E6A70849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0695" y="1299480"/>
            <a:ext cx="7090610" cy="5056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8218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02C7AE-1725-4007-0B6E-075203EB657B}"/>
              </a:ext>
            </a:extLst>
          </p:cNvPr>
          <p:cNvSpPr>
            <a:spLocks noGrp="1"/>
          </p:cNvSpPr>
          <p:nvPr>
            <p:ph type="sldNum" sz="quarter" idx="4"/>
          </p:nvPr>
        </p:nvSpPr>
        <p:spPr/>
        <p:txBody>
          <a:bodyPr/>
          <a:lstStyle/>
          <a:p>
            <a:fld id="{E30AF5A0-43BB-4336-8627-9123B9144D80}" type="slidenum">
              <a:rPr lang="en-US" smtClean="0"/>
              <a:t>19</a:t>
            </a:fld>
            <a:endParaRPr lang="en-US"/>
          </a:p>
        </p:txBody>
      </p:sp>
      <p:sp>
        <p:nvSpPr>
          <p:cNvPr id="3" name="Title 2">
            <a:extLst>
              <a:ext uri="{FF2B5EF4-FFF2-40B4-BE49-F238E27FC236}">
                <a16:creationId xmlns:a16="http://schemas.microsoft.com/office/drawing/2014/main" id="{3FEAAED0-B43D-E653-0D8D-0ACE42489047}"/>
              </a:ext>
            </a:extLst>
          </p:cNvPr>
          <p:cNvSpPr>
            <a:spLocks noGrp="1"/>
          </p:cNvSpPr>
          <p:nvPr>
            <p:ph type="title"/>
          </p:nvPr>
        </p:nvSpPr>
        <p:spPr/>
        <p:txBody>
          <a:bodyPr/>
          <a:lstStyle/>
          <a:p>
            <a:r>
              <a:rPr lang="en-US" dirty="0"/>
              <a:t>Step 2: Prepare the Tubes	</a:t>
            </a:r>
          </a:p>
        </p:txBody>
      </p:sp>
      <p:sp>
        <p:nvSpPr>
          <p:cNvPr id="4" name="Content Placeholder 3">
            <a:extLst>
              <a:ext uri="{FF2B5EF4-FFF2-40B4-BE49-F238E27FC236}">
                <a16:creationId xmlns:a16="http://schemas.microsoft.com/office/drawing/2014/main" id="{C3EFBE09-B3EC-2083-4D5C-3CC52CDB4B5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Use clean, hard-sided tubes.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Make sure tube is labeled with an ID number.</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Record ID number on sample collection form and chain-of-custody form.</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Partially unscrew tube cap.</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Place tube near sample area.</a:t>
            </a:r>
          </a:p>
          <a:p>
            <a:endParaRPr lang="en-US" dirty="0"/>
          </a:p>
        </p:txBody>
      </p:sp>
    </p:spTree>
    <p:extLst>
      <p:ext uri="{BB962C8B-B14F-4D97-AF65-F5344CB8AC3E}">
        <p14:creationId xmlns:p14="http://schemas.microsoft.com/office/powerpoint/2010/main" val="2667075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dirty="0"/>
              <a:t>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dirty="0">
                <a:solidFill>
                  <a:srgbClr val="000000"/>
                </a:solidFill>
                <a:ea typeface="+mn-lt"/>
                <a:cs typeface="+mn-lt"/>
              </a:rPr>
              <a:t>Learn when and where to take a dust wipe sample</a:t>
            </a:r>
          </a:p>
          <a:p>
            <a:pPr>
              <a:spcBef>
                <a:spcPts val="800"/>
              </a:spcBef>
              <a:buFont typeface="Garamond" panose="02020404030301010803" pitchFamily="18" charset="0"/>
              <a:buChar char="•"/>
            </a:pPr>
            <a:r>
              <a:rPr lang="en-US" altLang="en-US" dirty="0">
                <a:solidFill>
                  <a:srgbClr val="000000"/>
                </a:solidFill>
                <a:ea typeface="+mn-lt"/>
                <a:cs typeface="+mn-lt"/>
              </a:rPr>
              <a:t>Learn how to take a dust wipe sample</a:t>
            </a:r>
          </a:p>
          <a:p>
            <a:pPr>
              <a:spcBef>
                <a:spcPts val="800"/>
              </a:spcBef>
              <a:buFont typeface="Garamond" panose="02020404030301010803" pitchFamily="18" charset="0"/>
              <a:buChar char="•"/>
            </a:pPr>
            <a:r>
              <a:rPr lang="en-US" altLang="en-US" dirty="0">
                <a:solidFill>
                  <a:srgbClr val="000000"/>
                </a:solidFill>
                <a:ea typeface="+mn-lt"/>
                <a:cs typeface="+mn-lt"/>
              </a:rPr>
              <a:t>Sample three surfaces where dust is collected</a:t>
            </a:r>
          </a:p>
          <a:p>
            <a:pPr>
              <a:spcBef>
                <a:spcPts val="800"/>
              </a:spcBef>
              <a:buFont typeface="Garamond" panose="02020404030301010803" pitchFamily="18" charset="0"/>
              <a:buChar char="•"/>
            </a:pPr>
            <a:r>
              <a:rPr lang="en-US" altLang="en-US" dirty="0">
                <a:solidFill>
                  <a:srgbClr val="000000"/>
                </a:solidFill>
                <a:ea typeface="+mn-lt"/>
                <a:cs typeface="+mn-lt"/>
              </a:rPr>
              <a:t>Learn the difference between single-surface and composite sampling</a:t>
            </a:r>
          </a:p>
          <a:p>
            <a:pPr>
              <a:spcBef>
                <a:spcPts val="800"/>
              </a:spcBef>
              <a:buFont typeface="Garamond" panose="02020404030301010803" pitchFamily="18" charset="0"/>
              <a:buChar char="•"/>
            </a:pPr>
            <a:endParaRPr lang="en-US" altLang="en-US" dirty="0">
              <a:ea typeface="Calibri"/>
              <a:cs typeface="Calibri"/>
            </a:endParaRPr>
          </a:p>
        </p:txBody>
      </p:sp>
    </p:spTree>
    <p:extLst>
      <p:ext uri="{BB962C8B-B14F-4D97-AF65-F5344CB8AC3E}">
        <p14:creationId xmlns:p14="http://schemas.microsoft.com/office/powerpoint/2010/main" val="901074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B4BCEB-B6E4-0590-3419-2B0838209056}"/>
              </a:ext>
            </a:extLst>
          </p:cNvPr>
          <p:cNvSpPr>
            <a:spLocks noGrp="1"/>
          </p:cNvSpPr>
          <p:nvPr>
            <p:ph type="sldNum" sz="quarter" idx="4"/>
          </p:nvPr>
        </p:nvSpPr>
        <p:spPr/>
        <p:txBody>
          <a:bodyPr/>
          <a:lstStyle/>
          <a:p>
            <a:fld id="{E30AF5A0-43BB-4336-8627-9123B9144D80}" type="slidenum">
              <a:rPr lang="en-US" smtClean="0"/>
              <a:t>20</a:t>
            </a:fld>
            <a:endParaRPr lang="en-US"/>
          </a:p>
        </p:txBody>
      </p:sp>
      <p:sp>
        <p:nvSpPr>
          <p:cNvPr id="3" name="Title 2">
            <a:extLst>
              <a:ext uri="{FF2B5EF4-FFF2-40B4-BE49-F238E27FC236}">
                <a16:creationId xmlns:a16="http://schemas.microsoft.com/office/drawing/2014/main" id="{1BA91C35-0847-4B1B-2174-E241B0085A1D}"/>
              </a:ext>
            </a:extLst>
          </p:cNvPr>
          <p:cNvSpPr>
            <a:spLocks noGrp="1"/>
          </p:cNvSpPr>
          <p:nvPr>
            <p:ph type="title"/>
          </p:nvPr>
        </p:nvSpPr>
        <p:spPr/>
        <p:txBody>
          <a:bodyPr/>
          <a:lstStyle/>
          <a:p>
            <a:r>
              <a:rPr lang="en-US" dirty="0"/>
              <a:t>Step 3: Put on Clean Gloves</a:t>
            </a:r>
          </a:p>
        </p:txBody>
      </p:sp>
      <p:sp>
        <p:nvSpPr>
          <p:cNvPr id="4" name="Content Placeholder 3">
            <a:extLst>
              <a:ext uri="{FF2B5EF4-FFF2-40B4-BE49-F238E27FC236}">
                <a16:creationId xmlns:a16="http://schemas.microsoft.com/office/drawing/2014/main" id="{0D778DA2-E822-F23E-384F-724D8692E681}"/>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Use disposable gloves.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Use new gloves for each sample.</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After putting on the gloves, do NOT touch anything else before you pick up the wipe.</a:t>
            </a:r>
          </a:p>
          <a:p>
            <a:endParaRPr lang="en-US" dirty="0"/>
          </a:p>
        </p:txBody>
      </p:sp>
    </p:spTree>
    <p:extLst>
      <p:ext uri="{BB962C8B-B14F-4D97-AF65-F5344CB8AC3E}">
        <p14:creationId xmlns:p14="http://schemas.microsoft.com/office/powerpoint/2010/main" val="3483756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DB6ABA-41BE-6DAD-4A2E-9BBA6EBD81BA}"/>
              </a:ext>
            </a:extLst>
          </p:cNvPr>
          <p:cNvSpPr>
            <a:spLocks noGrp="1"/>
          </p:cNvSpPr>
          <p:nvPr>
            <p:ph type="sldNum" sz="quarter" idx="4"/>
          </p:nvPr>
        </p:nvSpPr>
        <p:spPr/>
        <p:txBody>
          <a:bodyPr/>
          <a:lstStyle/>
          <a:p>
            <a:fld id="{E30AF5A0-43BB-4336-8627-9123B9144D80}" type="slidenum">
              <a:rPr lang="en-US" smtClean="0"/>
              <a:t>21</a:t>
            </a:fld>
            <a:endParaRPr lang="en-US"/>
          </a:p>
        </p:txBody>
      </p:sp>
      <p:sp>
        <p:nvSpPr>
          <p:cNvPr id="3" name="Title 2">
            <a:extLst>
              <a:ext uri="{FF2B5EF4-FFF2-40B4-BE49-F238E27FC236}">
                <a16:creationId xmlns:a16="http://schemas.microsoft.com/office/drawing/2014/main" id="{0D77FC28-F650-D9DF-4301-F75EAC1458E2}"/>
              </a:ext>
            </a:extLst>
          </p:cNvPr>
          <p:cNvSpPr>
            <a:spLocks noGrp="1"/>
          </p:cNvSpPr>
          <p:nvPr>
            <p:ph type="title"/>
          </p:nvPr>
        </p:nvSpPr>
        <p:spPr/>
        <p:txBody>
          <a:bodyPr/>
          <a:lstStyle/>
          <a:p>
            <a:r>
              <a:rPr lang="en-US" dirty="0"/>
              <a:t>Step 4: Wipe Sample Areas</a:t>
            </a:r>
          </a:p>
        </p:txBody>
      </p:sp>
      <p:sp>
        <p:nvSpPr>
          <p:cNvPr id="4" name="Content Placeholder 3">
            <a:extLst>
              <a:ext uri="{FF2B5EF4-FFF2-40B4-BE49-F238E27FC236}">
                <a16:creationId xmlns:a16="http://schemas.microsoft.com/office/drawing/2014/main" id="{CC037FC0-84C1-B773-14FE-1CACC3D4E1B1}"/>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The procedures for taking dust wipe samples from floors, window sills, and troughs are listed on the following slides.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The procedure for sampling floors is different than the procedure for sampling window sills and troughs.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Step 4 of lead dust wipe sampling is also described in the </a:t>
            </a:r>
            <a:r>
              <a:rPr lang="en-US" altLang="en-US" i="1" dirty="0">
                <a:solidFill>
                  <a:srgbClr val="000000"/>
                </a:solidFill>
                <a:cs typeface="Calibri" panose="020F0502020204030204" pitchFamily="34" charset="0"/>
              </a:rPr>
              <a:t>Lead Dust Sampling Technician Field Guide.</a:t>
            </a:r>
            <a:endParaRPr lang="en-US" altLang="en-US" sz="3600" b="1" dirty="0">
              <a:solidFill>
                <a:srgbClr val="000000"/>
              </a:solidFill>
              <a:cs typeface="Calibri" panose="020F0502020204030204" pitchFamily="34" charset="0"/>
            </a:endParaRPr>
          </a:p>
          <a:p>
            <a:endParaRPr lang="en-US" dirty="0"/>
          </a:p>
        </p:txBody>
      </p:sp>
    </p:spTree>
    <p:extLst>
      <p:ext uri="{BB962C8B-B14F-4D97-AF65-F5344CB8AC3E}">
        <p14:creationId xmlns:p14="http://schemas.microsoft.com/office/powerpoint/2010/main" val="3589049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1BF1A3-19AF-357A-60AA-67B1B38E525D}"/>
              </a:ext>
            </a:extLst>
          </p:cNvPr>
          <p:cNvSpPr>
            <a:spLocks noGrp="1"/>
          </p:cNvSpPr>
          <p:nvPr>
            <p:ph type="sldNum" sz="quarter" idx="4"/>
          </p:nvPr>
        </p:nvSpPr>
        <p:spPr/>
        <p:txBody>
          <a:bodyPr/>
          <a:lstStyle/>
          <a:p>
            <a:fld id="{E30AF5A0-43BB-4336-8627-9123B9144D80}" type="slidenum">
              <a:rPr lang="en-US" smtClean="0"/>
              <a:t>22</a:t>
            </a:fld>
            <a:endParaRPr lang="en-US"/>
          </a:p>
        </p:txBody>
      </p:sp>
      <p:sp>
        <p:nvSpPr>
          <p:cNvPr id="3" name="Title 2">
            <a:extLst>
              <a:ext uri="{FF2B5EF4-FFF2-40B4-BE49-F238E27FC236}">
                <a16:creationId xmlns:a16="http://schemas.microsoft.com/office/drawing/2014/main" id="{4732263F-F236-46CF-A5DC-305CAD2E71CC}"/>
              </a:ext>
            </a:extLst>
          </p:cNvPr>
          <p:cNvSpPr>
            <a:spLocks noGrp="1"/>
          </p:cNvSpPr>
          <p:nvPr>
            <p:ph type="title"/>
          </p:nvPr>
        </p:nvSpPr>
        <p:spPr/>
        <p:txBody>
          <a:bodyPr/>
          <a:lstStyle/>
          <a:p>
            <a:r>
              <a:rPr lang="en-US" dirty="0"/>
              <a:t>Step 4: Wipe Sample Area – Floors (1) </a:t>
            </a:r>
          </a:p>
        </p:txBody>
      </p:sp>
      <p:sp>
        <p:nvSpPr>
          <p:cNvPr id="4" name="Content Placeholder 3">
            <a:extLst>
              <a:ext uri="{FF2B5EF4-FFF2-40B4-BE49-F238E27FC236}">
                <a16:creationId xmlns:a16="http://schemas.microsoft.com/office/drawing/2014/main" id="{A691CDDB-07E5-6B28-8B5D-79B92212DB23}"/>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Do not touch other objects. They can contaminate the wipe.</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Press the wipe down firmly (with fingers, not the palm of the hand) at an upper corner of the sample area.</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Make as many “S” like motions as needed to wipe the entire sample area, moving from side to side.  Do not cross the outer border of the tape or template.</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Fold the wipe in half, keeping the dirty side in, and repeat the wiping procedure (“S” like motion). Folding wipe carefully helps to prevent the loss of any collected dust.</a:t>
            </a:r>
          </a:p>
          <a:p>
            <a:endParaRPr lang="en-US" dirty="0"/>
          </a:p>
        </p:txBody>
      </p:sp>
    </p:spTree>
    <p:extLst>
      <p:ext uri="{BB962C8B-B14F-4D97-AF65-F5344CB8AC3E}">
        <p14:creationId xmlns:p14="http://schemas.microsoft.com/office/powerpoint/2010/main" val="4176339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4E0104-81F7-8C33-0DBA-B7E57232A9A2}"/>
              </a:ext>
            </a:extLst>
          </p:cNvPr>
          <p:cNvSpPr>
            <a:spLocks noGrp="1"/>
          </p:cNvSpPr>
          <p:nvPr>
            <p:ph type="sldNum" sz="quarter" idx="4"/>
          </p:nvPr>
        </p:nvSpPr>
        <p:spPr/>
        <p:txBody>
          <a:bodyPr/>
          <a:lstStyle/>
          <a:p>
            <a:fld id="{E30AF5A0-43BB-4336-8627-9123B9144D80}" type="slidenum">
              <a:rPr lang="en-US" smtClean="0"/>
              <a:t>23</a:t>
            </a:fld>
            <a:endParaRPr lang="en-US"/>
          </a:p>
        </p:txBody>
      </p:sp>
      <p:sp>
        <p:nvSpPr>
          <p:cNvPr id="3" name="Title 2">
            <a:extLst>
              <a:ext uri="{FF2B5EF4-FFF2-40B4-BE49-F238E27FC236}">
                <a16:creationId xmlns:a16="http://schemas.microsoft.com/office/drawing/2014/main" id="{5D0BE933-AF9F-DE20-4343-D859C68345D1}"/>
              </a:ext>
            </a:extLst>
          </p:cNvPr>
          <p:cNvSpPr>
            <a:spLocks noGrp="1"/>
          </p:cNvSpPr>
          <p:nvPr>
            <p:ph type="title"/>
          </p:nvPr>
        </p:nvSpPr>
        <p:spPr/>
        <p:txBody>
          <a:bodyPr/>
          <a:lstStyle/>
          <a:p>
            <a:r>
              <a:rPr lang="en-US" dirty="0"/>
              <a:t>Step 4: Wipe Sample Area – Floors (2) </a:t>
            </a:r>
          </a:p>
        </p:txBody>
      </p:sp>
      <p:sp>
        <p:nvSpPr>
          <p:cNvPr id="4" name="Content Placeholder 3">
            <a:extLst>
              <a:ext uri="{FF2B5EF4-FFF2-40B4-BE49-F238E27FC236}">
                <a16:creationId xmlns:a16="http://schemas.microsoft.com/office/drawing/2014/main" id="{8D2F309F-8A6D-52C4-2E88-01D11D058C52}"/>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Fold the wipe in half again, keeping all the dust in the wipe, and repeat the wiping procedure one more time, concentrating on collecting dust from the corners within the selected surface area.</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Wipes are folded to keep the collected dust within the wipe, avoid dust losses, and to expose a clean wipe surface for further collection.</a:t>
            </a:r>
          </a:p>
          <a:p>
            <a:endParaRPr lang="en-US" dirty="0"/>
          </a:p>
        </p:txBody>
      </p:sp>
    </p:spTree>
    <p:extLst>
      <p:ext uri="{BB962C8B-B14F-4D97-AF65-F5344CB8AC3E}">
        <p14:creationId xmlns:p14="http://schemas.microsoft.com/office/powerpoint/2010/main" val="37762859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A2A8F3-7E48-925F-1136-0068F596146E}"/>
              </a:ext>
            </a:extLst>
          </p:cNvPr>
          <p:cNvSpPr>
            <a:spLocks noGrp="1"/>
          </p:cNvSpPr>
          <p:nvPr>
            <p:ph type="sldNum" sz="quarter" idx="4"/>
          </p:nvPr>
        </p:nvSpPr>
        <p:spPr/>
        <p:txBody>
          <a:bodyPr/>
          <a:lstStyle/>
          <a:p>
            <a:fld id="{E30AF5A0-43BB-4336-8627-9123B9144D80}" type="slidenum">
              <a:rPr lang="en-US" smtClean="0"/>
              <a:t>24</a:t>
            </a:fld>
            <a:endParaRPr lang="en-US"/>
          </a:p>
        </p:txBody>
      </p:sp>
      <p:sp>
        <p:nvSpPr>
          <p:cNvPr id="3" name="Title 2">
            <a:extLst>
              <a:ext uri="{FF2B5EF4-FFF2-40B4-BE49-F238E27FC236}">
                <a16:creationId xmlns:a16="http://schemas.microsoft.com/office/drawing/2014/main" id="{72CA2BEC-36A2-7433-17EB-A1B801526B14}"/>
              </a:ext>
            </a:extLst>
          </p:cNvPr>
          <p:cNvSpPr>
            <a:spLocks noGrp="1"/>
          </p:cNvSpPr>
          <p:nvPr>
            <p:ph type="title"/>
          </p:nvPr>
        </p:nvSpPr>
        <p:spPr/>
        <p:txBody>
          <a:bodyPr/>
          <a:lstStyle/>
          <a:p>
            <a:r>
              <a:rPr lang="en-US" dirty="0"/>
              <a:t>Step 4: Wipe Sample Area – Floors (3) </a:t>
            </a:r>
          </a:p>
        </p:txBody>
      </p:sp>
      <p:sp>
        <p:nvSpPr>
          <p:cNvPr id="4" name="Content Placeholder 3">
            <a:extLst>
              <a:ext uri="{FF2B5EF4-FFF2-40B4-BE49-F238E27FC236}">
                <a16:creationId xmlns:a16="http://schemas.microsoft.com/office/drawing/2014/main" id="{FD7CA031-056A-FDC8-D343-5FC47DF6BBE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sz="3200" dirty="0">
                <a:solidFill>
                  <a:srgbClr val="000000"/>
                </a:solidFill>
                <a:cs typeface="Calibri" panose="020F0502020204030204" pitchFamily="34" charset="0"/>
              </a:rPr>
              <a:t>Fold the wipe again with the sample side folded in and place the folded wipe into the sample tube. </a:t>
            </a:r>
          </a:p>
          <a:p>
            <a:pPr lvl="1">
              <a:spcBef>
                <a:spcPts val="800"/>
              </a:spcBef>
              <a:buClr>
                <a:srgbClr val="000000"/>
              </a:buClr>
              <a:buSzPct val="100000"/>
              <a:buFont typeface="Garamond" panose="02020404030301010803" pitchFamily="18" charset="0"/>
              <a:buChar char="•"/>
            </a:pPr>
            <a:r>
              <a:rPr lang="en-US" altLang="en-US" sz="2800" dirty="0">
                <a:solidFill>
                  <a:srgbClr val="000000"/>
                </a:solidFill>
                <a:cs typeface="Calibri" panose="020F0502020204030204" pitchFamily="34" charset="0"/>
              </a:rPr>
              <a:t>Avoid contact with other surfaces. </a:t>
            </a:r>
          </a:p>
          <a:p>
            <a:pPr>
              <a:spcBef>
                <a:spcPts val="800"/>
              </a:spcBef>
              <a:buClr>
                <a:srgbClr val="000000"/>
              </a:buClr>
              <a:buSzPct val="100000"/>
              <a:buFont typeface="Garamond" panose="02020404030301010803" pitchFamily="18" charset="0"/>
              <a:buChar char="•"/>
            </a:pPr>
            <a:r>
              <a:rPr lang="en-US" altLang="en-US" sz="3200" dirty="0">
                <a:solidFill>
                  <a:srgbClr val="000000"/>
                </a:solidFill>
                <a:cs typeface="Calibri" panose="020F0502020204030204" pitchFamily="34" charset="0"/>
              </a:rPr>
              <a:t>Cap the container.</a:t>
            </a:r>
          </a:p>
          <a:p>
            <a:pPr>
              <a:spcBef>
                <a:spcPts val="800"/>
              </a:spcBef>
              <a:buClr>
                <a:srgbClr val="000000"/>
              </a:buClr>
              <a:buSzPct val="100000"/>
              <a:buFont typeface="Garamond" panose="02020404030301010803" pitchFamily="18" charset="0"/>
              <a:buChar char="•"/>
            </a:pPr>
            <a:r>
              <a:rPr lang="en-US" altLang="en-US" sz="3200" dirty="0">
                <a:solidFill>
                  <a:srgbClr val="000000"/>
                </a:solidFill>
                <a:cs typeface="Calibri" panose="020F0502020204030204" pitchFamily="34" charset="0"/>
              </a:rPr>
              <a:t>Discard the </a:t>
            </a:r>
            <a:r>
              <a:rPr lang="en-US" altLang="en-US" sz="3200">
                <a:solidFill>
                  <a:srgbClr val="000000"/>
                </a:solidFill>
                <a:cs typeface="Calibri" panose="020F0502020204030204" pitchFamily="34" charset="0"/>
              </a:rPr>
              <a:t>gloves in </a:t>
            </a:r>
            <a:r>
              <a:rPr lang="en-US" altLang="en-US" sz="3200" dirty="0">
                <a:solidFill>
                  <a:srgbClr val="000000"/>
                </a:solidFill>
                <a:cs typeface="Calibri" panose="020F0502020204030204" pitchFamily="34" charset="0"/>
              </a:rPr>
              <a:t>a trash bag.</a:t>
            </a:r>
          </a:p>
          <a:p>
            <a:endParaRPr lang="en-US" dirty="0"/>
          </a:p>
        </p:txBody>
      </p:sp>
    </p:spTree>
    <p:extLst>
      <p:ext uri="{BB962C8B-B14F-4D97-AF65-F5344CB8AC3E}">
        <p14:creationId xmlns:p14="http://schemas.microsoft.com/office/powerpoint/2010/main" val="1267613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C17BBA-A49A-AE97-D1CE-05B0A2B45CD2}"/>
              </a:ext>
            </a:extLst>
          </p:cNvPr>
          <p:cNvSpPr>
            <a:spLocks noGrp="1"/>
          </p:cNvSpPr>
          <p:nvPr>
            <p:ph type="sldNum" sz="quarter" idx="4"/>
          </p:nvPr>
        </p:nvSpPr>
        <p:spPr/>
        <p:txBody>
          <a:bodyPr/>
          <a:lstStyle/>
          <a:p>
            <a:fld id="{E30AF5A0-43BB-4336-8627-9123B9144D80}" type="slidenum">
              <a:rPr lang="en-US" smtClean="0"/>
              <a:t>25</a:t>
            </a:fld>
            <a:endParaRPr lang="en-US"/>
          </a:p>
        </p:txBody>
      </p:sp>
      <p:sp>
        <p:nvSpPr>
          <p:cNvPr id="3" name="Title 2">
            <a:extLst>
              <a:ext uri="{FF2B5EF4-FFF2-40B4-BE49-F238E27FC236}">
                <a16:creationId xmlns:a16="http://schemas.microsoft.com/office/drawing/2014/main" id="{BAC17B26-4E0F-5821-3140-95DE3A5D6DCA}"/>
              </a:ext>
            </a:extLst>
          </p:cNvPr>
          <p:cNvSpPr>
            <a:spLocks noGrp="1"/>
          </p:cNvSpPr>
          <p:nvPr>
            <p:ph type="title"/>
          </p:nvPr>
        </p:nvSpPr>
        <p:spPr/>
        <p:txBody>
          <a:bodyPr/>
          <a:lstStyle/>
          <a:p>
            <a:r>
              <a:rPr lang="en-US" dirty="0"/>
              <a:t>Floor Sampling (1)</a:t>
            </a:r>
          </a:p>
        </p:txBody>
      </p:sp>
      <p:pic>
        <p:nvPicPr>
          <p:cNvPr id="5" name="Picture 5" descr="photo of a man taking a floor sample">
            <a:extLst>
              <a:ext uri="{FF2B5EF4-FFF2-40B4-BE49-F238E27FC236}">
                <a16:creationId xmlns:a16="http://schemas.microsoft.com/office/drawing/2014/main" id="{FD73EAE9-93E2-3AA8-B923-BD8456EFA2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1640" y="1417320"/>
            <a:ext cx="5806440" cy="4374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1467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FB21E6-0224-1F5D-C0CC-6AD10454E76A}"/>
              </a:ext>
            </a:extLst>
          </p:cNvPr>
          <p:cNvSpPr>
            <a:spLocks noGrp="1"/>
          </p:cNvSpPr>
          <p:nvPr>
            <p:ph type="sldNum" sz="quarter" idx="4"/>
          </p:nvPr>
        </p:nvSpPr>
        <p:spPr/>
        <p:txBody>
          <a:bodyPr/>
          <a:lstStyle/>
          <a:p>
            <a:fld id="{E30AF5A0-43BB-4336-8627-9123B9144D80}" type="slidenum">
              <a:rPr lang="en-US" smtClean="0"/>
              <a:t>26</a:t>
            </a:fld>
            <a:endParaRPr lang="en-US"/>
          </a:p>
        </p:txBody>
      </p:sp>
      <p:sp>
        <p:nvSpPr>
          <p:cNvPr id="3" name="Title 2">
            <a:extLst>
              <a:ext uri="{FF2B5EF4-FFF2-40B4-BE49-F238E27FC236}">
                <a16:creationId xmlns:a16="http://schemas.microsoft.com/office/drawing/2014/main" id="{122C2B51-E01A-9328-7E01-EC6275AFA542}"/>
              </a:ext>
            </a:extLst>
          </p:cNvPr>
          <p:cNvSpPr>
            <a:spLocks noGrp="1"/>
          </p:cNvSpPr>
          <p:nvPr>
            <p:ph type="title"/>
          </p:nvPr>
        </p:nvSpPr>
        <p:spPr/>
        <p:txBody>
          <a:bodyPr/>
          <a:lstStyle/>
          <a:p>
            <a:r>
              <a:rPr lang="en-US" dirty="0"/>
              <a:t>Floor Sampling (2)</a:t>
            </a:r>
          </a:p>
        </p:txBody>
      </p:sp>
      <p:pic>
        <p:nvPicPr>
          <p:cNvPr id="5" name="Picture 7" descr="Photo of a man wiping the ground while taking a floor sample">
            <a:extLst>
              <a:ext uri="{FF2B5EF4-FFF2-40B4-BE49-F238E27FC236}">
                <a16:creationId xmlns:a16="http://schemas.microsoft.com/office/drawing/2014/main" id="{954B9FFC-8066-84DF-FF0B-EB415A27AA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120" y="1442721"/>
            <a:ext cx="5767881" cy="432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6320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39D35A-8C2D-D7A2-2361-C77F85D3AC49}"/>
              </a:ext>
            </a:extLst>
          </p:cNvPr>
          <p:cNvSpPr>
            <a:spLocks noGrp="1"/>
          </p:cNvSpPr>
          <p:nvPr>
            <p:ph type="sldNum" sz="quarter" idx="4"/>
          </p:nvPr>
        </p:nvSpPr>
        <p:spPr/>
        <p:txBody>
          <a:bodyPr/>
          <a:lstStyle/>
          <a:p>
            <a:fld id="{E30AF5A0-43BB-4336-8627-9123B9144D80}" type="slidenum">
              <a:rPr lang="en-US" smtClean="0"/>
              <a:t>27</a:t>
            </a:fld>
            <a:endParaRPr lang="en-US"/>
          </a:p>
        </p:txBody>
      </p:sp>
      <p:sp>
        <p:nvSpPr>
          <p:cNvPr id="3" name="Title 2">
            <a:extLst>
              <a:ext uri="{FF2B5EF4-FFF2-40B4-BE49-F238E27FC236}">
                <a16:creationId xmlns:a16="http://schemas.microsoft.com/office/drawing/2014/main" id="{06723F84-A74C-F4EB-6EAA-3E39CB9DBE2F}"/>
              </a:ext>
            </a:extLst>
          </p:cNvPr>
          <p:cNvSpPr>
            <a:spLocks noGrp="1"/>
          </p:cNvSpPr>
          <p:nvPr>
            <p:ph type="title"/>
          </p:nvPr>
        </p:nvSpPr>
        <p:spPr/>
        <p:txBody>
          <a:bodyPr/>
          <a:lstStyle/>
          <a:p>
            <a:r>
              <a:rPr lang="en-US" dirty="0"/>
              <a:t>Floor Sampling (3)</a:t>
            </a:r>
          </a:p>
        </p:txBody>
      </p:sp>
      <p:pic>
        <p:nvPicPr>
          <p:cNvPr id="5" name="Picture 7" descr="photo of a man wiping the floor next to a trash bag while taking a floor sample">
            <a:extLst>
              <a:ext uri="{FF2B5EF4-FFF2-40B4-BE49-F238E27FC236}">
                <a16:creationId xmlns:a16="http://schemas.microsoft.com/office/drawing/2014/main" id="{221CBEE4-A6FE-0A5A-C2F8-0395DDE692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920" y="1452880"/>
            <a:ext cx="6045200" cy="430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82369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67DE58-004A-ADF4-3BCF-64C8A18A0CC8}"/>
              </a:ext>
            </a:extLst>
          </p:cNvPr>
          <p:cNvSpPr>
            <a:spLocks noGrp="1"/>
          </p:cNvSpPr>
          <p:nvPr>
            <p:ph type="sldNum" sz="quarter" idx="4"/>
          </p:nvPr>
        </p:nvSpPr>
        <p:spPr/>
        <p:txBody>
          <a:bodyPr/>
          <a:lstStyle/>
          <a:p>
            <a:fld id="{E30AF5A0-43BB-4336-8627-9123B9144D80}" type="slidenum">
              <a:rPr lang="en-US" smtClean="0"/>
              <a:t>28</a:t>
            </a:fld>
            <a:endParaRPr lang="en-US"/>
          </a:p>
        </p:txBody>
      </p:sp>
      <p:sp>
        <p:nvSpPr>
          <p:cNvPr id="3" name="Title 2">
            <a:extLst>
              <a:ext uri="{FF2B5EF4-FFF2-40B4-BE49-F238E27FC236}">
                <a16:creationId xmlns:a16="http://schemas.microsoft.com/office/drawing/2014/main" id="{ECB5F10A-C67C-AFBD-AB9B-7BFF262010C9}"/>
              </a:ext>
            </a:extLst>
          </p:cNvPr>
          <p:cNvSpPr>
            <a:spLocks noGrp="1"/>
          </p:cNvSpPr>
          <p:nvPr>
            <p:ph type="title"/>
          </p:nvPr>
        </p:nvSpPr>
        <p:spPr/>
        <p:txBody>
          <a:bodyPr>
            <a:normAutofit/>
          </a:bodyPr>
          <a:lstStyle/>
          <a:p>
            <a:r>
              <a:rPr lang="en-US" dirty="0"/>
              <a:t>Step 4: Wipe Sample Area – Window Sills and Troughs</a:t>
            </a:r>
          </a:p>
        </p:txBody>
      </p:sp>
      <p:sp>
        <p:nvSpPr>
          <p:cNvPr id="4" name="Content Placeholder 3">
            <a:extLst>
              <a:ext uri="{FF2B5EF4-FFF2-40B4-BE49-F238E27FC236}">
                <a16:creationId xmlns:a16="http://schemas.microsoft.com/office/drawing/2014/main" id="{B436DA37-816C-9952-2585-0D448581F434}"/>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Sampling interior windowsills and troughs </a:t>
            </a:r>
          </a:p>
          <a:p>
            <a:pPr lvl="1">
              <a:spcBef>
                <a:spcPts val="600"/>
              </a:spcBef>
              <a:buClr>
                <a:srgbClr val="000000"/>
              </a:buClr>
              <a:buSzPct val="100000"/>
            </a:pPr>
            <a:r>
              <a:rPr lang="en-US" altLang="en-US" dirty="0">
                <a:solidFill>
                  <a:srgbClr val="000000"/>
                </a:solidFill>
                <a:cs typeface="Calibri" panose="020F0502020204030204" pitchFamily="34" charset="0"/>
              </a:rPr>
              <a:t>Hold fingers together and flat against surface.</a:t>
            </a:r>
          </a:p>
          <a:p>
            <a:pPr lvl="1">
              <a:spcBef>
                <a:spcPts val="600"/>
              </a:spcBef>
              <a:buClr>
                <a:srgbClr val="000000"/>
              </a:buClr>
              <a:buSzPct val="100000"/>
            </a:pPr>
            <a:r>
              <a:rPr lang="en-US" altLang="en-US" dirty="0">
                <a:solidFill>
                  <a:srgbClr val="000000"/>
                </a:solidFill>
                <a:cs typeface="Calibri" panose="020F0502020204030204" pitchFamily="34" charset="0"/>
              </a:rPr>
              <a:t>Wipe surface in a single pass while applying constant pressure.</a:t>
            </a:r>
          </a:p>
          <a:p>
            <a:pPr lvl="1">
              <a:spcBef>
                <a:spcPts val="600"/>
              </a:spcBef>
              <a:buClr>
                <a:srgbClr val="000000"/>
              </a:buClr>
              <a:buSzPct val="100000"/>
            </a:pPr>
            <a:r>
              <a:rPr lang="en-US" altLang="en-US" dirty="0">
                <a:solidFill>
                  <a:srgbClr val="000000"/>
                </a:solidFill>
                <a:cs typeface="Calibri" panose="020F0502020204030204" pitchFamily="34" charset="0"/>
              </a:rPr>
              <a:t>Fold wipe in half with wiped side in and wipe in both directions.</a:t>
            </a:r>
          </a:p>
          <a:p>
            <a:pPr lvl="1">
              <a:spcBef>
                <a:spcPts val="600"/>
              </a:spcBef>
              <a:buClr>
                <a:srgbClr val="000000"/>
              </a:buClr>
              <a:buSzPct val="100000"/>
            </a:pPr>
            <a:r>
              <a:rPr lang="en-US" altLang="en-US" dirty="0">
                <a:solidFill>
                  <a:srgbClr val="000000"/>
                </a:solidFill>
                <a:cs typeface="Calibri" panose="020F0502020204030204" pitchFamily="34" charset="0"/>
              </a:rPr>
              <a:t>Fold wipe in half again with wiped side in and concentrate on corners and edges.</a:t>
            </a:r>
          </a:p>
          <a:p>
            <a:pPr lvl="1">
              <a:spcBef>
                <a:spcPts val="600"/>
              </a:spcBef>
              <a:buClr>
                <a:srgbClr val="000000"/>
              </a:buClr>
              <a:buSzPct val="100000"/>
            </a:pPr>
            <a:r>
              <a:rPr lang="en-US" altLang="en-US" dirty="0">
                <a:solidFill>
                  <a:srgbClr val="000000"/>
                </a:solidFill>
                <a:cs typeface="Calibri" panose="020F0502020204030204" pitchFamily="34" charset="0"/>
              </a:rPr>
              <a:t>Place the folded wipe in the tube. </a:t>
            </a:r>
          </a:p>
          <a:p>
            <a:endParaRPr lang="en-US" dirty="0"/>
          </a:p>
        </p:txBody>
      </p:sp>
    </p:spTree>
    <p:extLst>
      <p:ext uri="{BB962C8B-B14F-4D97-AF65-F5344CB8AC3E}">
        <p14:creationId xmlns:p14="http://schemas.microsoft.com/office/powerpoint/2010/main" val="138818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16E7C3-B5AE-8AA8-3917-D01AB8CF8DAE}"/>
              </a:ext>
            </a:extLst>
          </p:cNvPr>
          <p:cNvSpPr>
            <a:spLocks noGrp="1"/>
          </p:cNvSpPr>
          <p:nvPr>
            <p:ph type="sldNum" sz="quarter" idx="4"/>
          </p:nvPr>
        </p:nvSpPr>
        <p:spPr/>
        <p:txBody>
          <a:bodyPr/>
          <a:lstStyle/>
          <a:p>
            <a:fld id="{E30AF5A0-43BB-4336-8627-9123B9144D80}" type="slidenum">
              <a:rPr lang="en-US" smtClean="0"/>
              <a:t>29</a:t>
            </a:fld>
            <a:endParaRPr lang="en-US"/>
          </a:p>
        </p:txBody>
      </p:sp>
      <p:sp>
        <p:nvSpPr>
          <p:cNvPr id="3" name="Title 2">
            <a:extLst>
              <a:ext uri="{FF2B5EF4-FFF2-40B4-BE49-F238E27FC236}">
                <a16:creationId xmlns:a16="http://schemas.microsoft.com/office/drawing/2014/main" id="{D86BEC33-5902-1BCD-AD16-7D96D0D14FF1}"/>
              </a:ext>
            </a:extLst>
          </p:cNvPr>
          <p:cNvSpPr>
            <a:spLocks noGrp="1"/>
          </p:cNvSpPr>
          <p:nvPr>
            <p:ph type="title"/>
          </p:nvPr>
        </p:nvSpPr>
        <p:spPr/>
        <p:txBody>
          <a:bodyPr>
            <a:normAutofit/>
          </a:bodyPr>
          <a:lstStyle/>
          <a:p>
            <a:r>
              <a:rPr lang="en-US" dirty="0"/>
              <a:t>Step 4: Wipe Sample Area – Window Sills and Troughs (continued)</a:t>
            </a:r>
          </a:p>
        </p:txBody>
      </p:sp>
      <p:sp>
        <p:nvSpPr>
          <p:cNvPr id="4" name="Content Placeholder 3">
            <a:extLst>
              <a:ext uri="{FF2B5EF4-FFF2-40B4-BE49-F238E27FC236}">
                <a16:creationId xmlns:a16="http://schemas.microsoft.com/office/drawing/2014/main" id="{6A620532-0C18-BF74-E445-AD6F84013825}"/>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Sampling interior windowsills and troughs </a:t>
            </a:r>
          </a:p>
          <a:p>
            <a:pPr lvl="1">
              <a:spcBef>
                <a:spcPts val="600"/>
              </a:spcBef>
              <a:buClr>
                <a:srgbClr val="000000"/>
              </a:buClr>
              <a:buSzPct val="100000"/>
            </a:pPr>
            <a:r>
              <a:rPr lang="en-US" altLang="en-US" dirty="0">
                <a:solidFill>
                  <a:srgbClr val="000000"/>
                </a:solidFill>
                <a:cs typeface="Calibri" panose="020F0502020204030204" pitchFamily="34" charset="0"/>
              </a:rPr>
              <a:t>Cap the tube</a:t>
            </a:r>
          </a:p>
          <a:p>
            <a:pPr lvl="1">
              <a:spcBef>
                <a:spcPts val="600"/>
              </a:spcBef>
              <a:buClr>
                <a:srgbClr val="000000"/>
              </a:buClr>
              <a:buSzPct val="100000"/>
            </a:pPr>
            <a:r>
              <a:rPr lang="en-US" altLang="en-US" dirty="0">
                <a:solidFill>
                  <a:srgbClr val="000000"/>
                </a:solidFill>
                <a:cs typeface="Calibri" panose="020F0502020204030204" pitchFamily="34" charset="0"/>
              </a:rPr>
              <a:t>Label the tube properly.</a:t>
            </a:r>
          </a:p>
          <a:p>
            <a:pPr lvl="1">
              <a:spcBef>
                <a:spcPts val="600"/>
              </a:spcBef>
              <a:buClr>
                <a:srgbClr val="000000"/>
              </a:buClr>
              <a:buSzPct val="100000"/>
            </a:pPr>
            <a:r>
              <a:rPr lang="en-US" altLang="en-US" dirty="0">
                <a:solidFill>
                  <a:srgbClr val="000000"/>
                </a:solidFill>
                <a:cs typeface="Calibri" panose="020F0502020204030204" pitchFamily="34" charset="0"/>
              </a:rPr>
              <a:t>Measure and record the dimensions of the selected sampling area.  Discard the gloves into a trash bag then close the bag.</a:t>
            </a:r>
          </a:p>
          <a:p>
            <a:endParaRPr lang="en-US" dirty="0"/>
          </a:p>
        </p:txBody>
      </p:sp>
    </p:spTree>
    <p:extLst>
      <p:ext uri="{BB962C8B-B14F-4D97-AF65-F5344CB8AC3E}">
        <p14:creationId xmlns:p14="http://schemas.microsoft.com/office/powerpoint/2010/main" val="1302675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DD129-F4A1-DFAE-2E54-958E8799AFC7}"/>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E690C24D-F86F-647B-9C09-DD77E6CE3AD1}"/>
              </a:ext>
            </a:extLst>
          </p:cNvPr>
          <p:cNvSpPr>
            <a:spLocks noGrp="1"/>
          </p:cNvSpPr>
          <p:nvPr>
            <p:ph type="title"/>
          </p:nvPr>
        </p:nvSpPr>
        <p:spPr/>
        <p:txBody>
          <a:bodyPr/>
          <a:lstStyle/>
          <a:p>
            <a:r>
              <a:rPr lang="en-US" dirty="0"/>
              <a:t>A Lead Dust Wipe Measures: </a:t>
            </a:r>
          </a:p>
        </p:txBody>
      </p:sp>
      <p:sp>
        <p:nvSpPr>
          <p:cNvPr id="4" name="Content Placeholder 3">
            <a:extLst>
              <a:ext uri="{FF2B5EF4-FFF2-40B4-BE49-F238E27FC236}">
                <a16:creationId xmlns:a16="http://schemas.microsoft.com/office/drawing/2014/main" id="{A65ACA4F-A1A3-28E0-4BF5-85E347FFC8F8}"/>
              </a:ext>
            </a:extLst>
          </p:cNvPr>
          <p:cNvSpPr>
            <a:spLocks noGrp="1"/>
          </p:cNvSpPr>
          <p:nvPr>
            <p:ph idx="1"/>
          </p:nvPr>
        </p:nvSpPr>
        <p:spPr/>
        <p:txBody>
          <a:bodyPr/>
          <a:lstStyle/>
          <a:p>
            <a:r>
              <a:rPr lang="en-US" dirty="0"/>
              <a:t>Total amount of lead dust on a specific surface area (lead loading)</a:t>
            </a:r>
          </a:p>
          <a:p>
            <a:pPr lvl="1"/>
            <a:r>
              <a:rPr lang="en-US" dirty="0"/>
              <a:t>EPA dust-lead action levels use this type of measurement</a:t>
            </a:r>
          </a:p>
          <a:p>
            <a:r>
              <a:rPr lang="en-US" dirty="0"/>
              <a:t>Lead present at the time and location of sample collection</a:t>
            </a:r>
          </a:p>
          <a:p>
            <a:pPr lvl="1"/>
            <a:r>
              <a:rPr lang="en-US" dirty="0"/>
              <a:t>Does not tell you about past or future levels</a:t>
            </a:r>
          </a:p>
          <a:p>
            <a:pPr lvl="1"/>
            <a:r>
              <a:rPr lang="en-US" dirty="0"/>
              <a:t>Lead levels can change depending on the activity in the house or in different locations</a:t>
            </a:r>
          </a:p>
          <a:p>
            <a:endParaRPr lang="en-US" dirty="0"/>
          </a:p>
        </p:txBody>
      </p:sp>
    </p:spTree>
    <p:extLst>
      <p:ext uri="{BB962C8B-B14F-4D97-AF65-F5344CB8AC3E}">
        <p14:creationId xmlns:p14="http://schemas.microsoft.com/office/powerpoint/2010/main" val="1659307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49008E-1734-8CF4-188F-C8A577B8AB9E}"/>
              </a:ext>
            </a:extLst>
          </p:cNvPr>
          <p:cNvSpPr>
            <a:spLocks noGrp="1"/>
          </p:cNvSpPr>
          <p:nvPr>
            <p:ph type="sldNum" sz="quarter" idx="4"/>
          </p:nvPr>
        </p:nvSpPr>
        <p:spPr/>
        <p:txBody>
          <a:bodyPr/>
          <a:lstStyle/>
          <a:p>
            <a:fld id="{E30AF5A0-43BB-4336-8627-9123B9144D80}" type="slidenum">
              <a:rPr lang="en-US" smtClean="0"/>
              <a:t>30</a:t>
            </a:fld>
            <a:endParaRPr lang="en-US"/>
          </a:p>
        </p:txBody>
      </p:sp>
      <p:sp>
        <p:nvSpPr>
          <p:cNvPr id="3" name="Title 2">
            <a:extLst>
              <a:ext uri="{FF2B5EF4-FFF2-40B4-BE49-F238E27FC236}">
                <a16:creationId xmlns:a16="http://schemas.microsoft.com/office/drawing/2014/main" id="{50022560-A879-96A2-1A1A-810C4A94DBEA}"/>
              </a:ext>
            </a:extLst>
          </p:cNvPr>
          <p:cNvSpPr>
            <a:spLocks noGrp="1"/>
          </p:cNvSpPr>
          <p:nvPr>
            <p:ph type="title"/>
          </p:nvPr>
        </p:nvSpPr>
        <p:spPr/>
        <p:txBody>
          <a:bodyPr/>
          <a:lstStyle/>
          <a:p>
            <a:r>
              <a:rPr lang="en-US" dirty="0"/>
              <a:t>Sampling a Window Sill</a:t>
            </a:r>
          </a:p>
        </p:txBody>
      </p:sp>
      <p:pic>
        <p:nvPicPr>
          <p:cNvPr id="5" name="Picture 6" descr="Photo of a person wearing gloves taking a dust wipe sampling on a window sill">
            <a:extLst>
              <a:ext uri="{FF2B5EF4-FFF2-40B4-BE49-F238E27FC236}">
                <a16:creationId xmlns:a16="http://schemas.microsoft.com/office/drawing/2014/main" id="{C8806F95-CE10-555C-3610-0D7AC6DA53E9}"/>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867660" y="1588294"/>
            <a:ext cx="6172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287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0D457C-6083-240C-ADD8-3AC3A74FB396}"/>
              </a:ext>
            </a:extLst>
          </p:cNvPr>
          <p:cNvSpPr>
            <a:spLocks noGrp="1"/>
          </p:cNvSpPr>
          <p:nvPr>
            <p:ph type="sldNum" sz="quarter" idx="4"/>
          </p:nvPr>
        </p:nvSpPr>
        <p:spPr/>
        <p:txBody>
          <a:bodyPr/>
          <a:lstStyle/>
          <a:p>
            <a:fld id="{E30AF5A0-43BB-4336-8627-9123B9144D80}" type="slidenum">
              <a:rPr lang="en-US" smtClean="0"/>
              <a:t>31</a:t>
            </a:fld>
            <a:endParaRPr lang="en-US"/>
          </a:p>
        </p:txBody>
      </p:sp>
      <p:sp>
        <p:nvSpPr>
          <p:cNvPr id="3" name="Title 2">
            <a:extLst>
              <a:ext uri="{FF2B5EF4-FFF2-40B4-BE49-F238E27FC236}">
                <a16:creationId xmlns:a16="http://schemas.microsoft.com/office/drawing/2014/main" id="{EC48CF38-8943-2D68-2FFD-85500A9261EE}"/>
              </a:ext>
            </a:extLst>
          </p:cNvPr>
          <p:cNvSpPr>
            <a:spLocks noGrp="1"/>
          </p:cNvSpPr>
          <p:nvPr>
            <p:ph type="title"/>
          </p:nvPr>
        </p:nvSpPr>
        <p:spPr/>
        <p:txBody>
          <a:bodyPr/>
          <a:lstStyle/>
          <a:p>
            <a:r>
              <a:rPr lang="en-US" dirty="0"/>
              <a:t>Sampling a Window Trough</a:t>
            </a:r>
          </a:p>
        </p:txBody>
      </p:sp>
      <p:grpSp>
        <p:nvGrpSpPr>
          <p:cNvPr id="5" name="Group 4" descr="photo of a person with gloves on taking a sample from a window trough">
            <a:extLst>
              <a:ext uri="{FF2B5EF4-FFF2-40B4-BE49-F238E27FC236}">
                <a16:creationId xmlns:a16="http://schemas.microsoft.com/office/drawing/2014/main" id="{15AC284E-AC50-5076-7A1E-EE7A38CA3A54}"/>
              </a:ext>
            </a:extLst>
          </p:cNvPr>
          <p:cNvGrpSpPr>
            <a:grpSpLocks/>
          </p:cNvGrpSpPr>
          <p:nvPr/>
        </p:nvGrpSpPr>
        <p:grpSpPr bwMode="auto">
          <a:xfrm>
            <a:off x="2829243" y="1549400"/>
            <a:ext cx="6210300" cy="3960813"/>
            <a:chOff x="1091" y="1200"/>
            <a:chExt cx="3912" cy="2495"/>
          </a:xfrm>
        </p:grpSpPr>
        <p:pic>
          <p:nvPicPr>
            <p:cNvPr id="6" name="Picture 5">
              <a:extLst>
                <a:ext uri="{FF2B5EF4-FFF2-40B4-BE49-F238E27FC236}">
                  <a16:creationId xmlns:a16="http://schemas.microsoft.com/office/drawing/2014/main" id="{531D2269-BD07-B243-FD9F-59A028602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 y="1200"/>
              <a:ext cx="3913"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 Box 6" descr="photo of a man sampling a window trough">
              <a:extLst>
                <a:ext uri="{FF2B5EF4-FFF2-40B4-BE49-F238E27FC236}">
                  <a16:creationId xmlns:a16="http://schemas.microsoft.com/office/drawing/2014/main" id="{253E1A98-9D87-CBCC-7491-2E51A4B989FD}"/>
                </a:ext>
              </a:extLst>
            </p:cNvPr>
            <p:cNvSpPr txBox="1">
              <a:spLocks noChangeArrowheads="1"/>
            </p:cNvSpPr>
            <p:nvPr/>
          </p:nvSpPr>
          <p:spPr bwMode="auto">
            <a:xfrm>
              <a:off x="1091" y="1200"/>
              <a:ext cx="3913"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dirty="0">
                <a:latin typeface="Calibri" panose="020F0502020204030204" pitchFamily="34" charset="0"/>
              </a:endParaRPr>
            </a:p>
          </p:txBody>
        </p:sp>
      </p:grpSp>
    </p:spTree>
    <p:extLst>
      <p:ext uri="{BB962C8B-B14F-4D97-AF65-F5344CB8AC3E}">
        <p14:creationId xmlns:p14="http://schemas.microsoft.com/office/powerpoint/2010/main" val="2912281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6358E3-14AE-C5D1-905F-7C92A489CBA1}"/>
              </a:ext>
            </a:extLst>
          </p:cNvPr>
          <p:cNvSpPr>
            <a:spLocks noGrp="1"/>
          </p:cNvSpPr>
          <p:nvPr>
            <p:ph type="sldNum" sz="quarter" idx="4"/>
          </p:nvPr>
        </p:nvSpPr>
        <p:spPr/>
        <p:txBody>
          <a:bodyPr/>
          <a:lstStyle/>
          <a:p>
            <a:fld id="{E30AF5A0-43BB-4336-8627-9123B9144D80}" type="slidenum">
              <a:rPr lang="en-US" smtClean="0"/>
              <a:t>32</a:t>
            </a:fld>
            <a:endParaRPr lang="en-US"/>
          </a:p>
        </p:txBody>
      </p:sp>
      <p:sp>
        <p:nvSpPr>
          <p:cNvPr id="3" name="Title 2">
            <a:extLst>
              <a:ext uri="{FF2B5EF4-FFF2-40B4-BE49-F238E27FC236}">
                <a16:creationId xmlns:a16="http://schemas.microsoft.com/office/drawing/2014/main" id="{79E99421-33AE-A288-A550-F51A421BE402}"/>
              </a:ext>
            </a:extLst>
          </p:cNvPr>
          <p:cNvSpPr>
            <a:spLocks noGrp="1"/>
          </p:cNvSpPr>
          <p:nvPr>
            <p:ph type="title"/>
          </p:nvPr>
        </p:nvSpPr>
        <p:spPr/>
        <p:txBody>
          <a:bodyPr/>
          <a:lstStyle/>
          <a:p>
            <a:r>
              <a:rPr lang="en-US" dirty="0"/>
              <a:t>Step 5: Measure the Sample Area</a:t>
            </a:r>
          </a:p>
        </p:txBody>
      </p:sp>
      <p:sp>
        <p:nvSpPr>
          <p:cNvPr id="4" name="Content Placeholder 3">
            <a:extLst>
              <a:ext uri="{FF2B5EF4-FFF2-40B4-BE49-F238E27FC236}">
                <a16:creationId xmlns:a16="http://schemas.microsoft.com/office/drawing/2014/main" id="{BB35284D-DEA3-5F47-D510-2EE2C8E2B392}"/>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Measure width and length (unless template was used). </a:t>
            </a:r>
          </a:p>
          <a:p>
            <a:pPr lvl="1">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Area must be at least 16 square inches (2 inches by 8 inches). </a:t>
            </a:r>
          </a:p>
          <a:p>
            <a:pPr lvl="1">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Measure to 1/8 inch.</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Measure exact area after sample is taken.</a:t>
            </a:r>
          </a:p>
          <a:p>
            <a:pPr lvl="1">
              <a:spcBef>
                <a:spcPts val="700"/>
              </a:spcBef>
              <a:buClr>
                <a:srgbClr val="000000"/>
              </a:buClr>
              <a:buSzPct val="100000"/>
            </a:pPr>
            <a:r>
              <a:rPr lang="en-US" altLang="en-US" dirty="0">
                <a:solidFill>
                  <a:srgbClr val="000000"/>
                </a:solidFill>
                <a:cs typeface="Calibri" panose="020F0502020204030204" pitchFamily="34" charset="0"/>
              </a:rPr>
              <a:t>Length of sill or trough between inside edges of tape</a:t>
            </a:r>
          </a:p>
          <a:p>
            <a:pPr lvl="1">
              <a:spcBef>
                <a:spcPts val="700"/>
              </a:spcBef>
              <a:buClr>
                <a:srgbClr val="000000"/>
              </a:buClr>
              <a:buSzPct val="100000"/>
            </a:pPr>
            <a:r>
              <a:rPr lang="en-US" altLang="en-US" dirty="0">
                <a:solidFill>
                  <a:srgbClr val="000000"/>
                </a:solidFill>
                <a:cs typeface="Calibri" panose="020F0502020204030204" pitchFamily="34" charset="0"/>
              </a:rPr>
              <a:t>Tape across width of sill or trough (front to back)</a:t>
            </a:r>
            <a:endParaRPr lang="en-US" altLang="en-US" sz="2800" dirty="0">
              <a:solidFill>
                <a:srgbClr val="000000"/>
              </a:solidFill>
              <a:cs typeface="Calibri" panose="020F0502020204030204" pitchFamily="34" charset="0"/>
            </a:endParaRP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Do not remove tape until after measurements are taken.</a:t>
            </a:r>
            <a:endParaRPr lang="en-US" altLang="en-US" sz="3200" dirty="0">
              <a:solidFill>
                <a:srgbClr val="000000"/>
              </a:solidFill>
              <a:cs typeface="Calibri" panose="020F0502020204030204" pitchFamily="34" charset="0"/>
            </a:endParaRPr>
          </a:p>
          <a:p>
            <a:endParaRPr lang="en-US" dirty="0"/>
          </a:p>
        </p:txBody>
      </p:sp>
    </p:spTree>
    <p:extLst>
      <p:ext uri="{BB962C8B-B14F-4D97-AF65-F5344CB8AC3E}">
        <p14:creationId xmlns:p14="http://schemas.microsoft.com/office/powerpoint/2010/main" val="3217232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9647B3-1BD3-D281-8A60-D3024AE689AF}"/>
              </a:ext>
            </a:extLst>
          </p:cNvPr>
          <p:cNvSpPr>
            <a:spLocks noGrp="1"/>
          </p:cNvSpPr>
          <p:nvPr>
            <p:ph type="sldNum" sz="quarter" idx="4"/>
          </p:nvPr>
        </p:nvSpPr>
        <p:spPr/>
        <p:txBody>
          <a:bodyPr/>
          <a:lstStyle/>
          <a:p>
            <a:fld id="{E30AF5A0-43BB-4336-8627-9123B9144D80}" type="slidenum">
              <a:rPr lang="en-US" smtClean="0"/>
              <a:t>33</a:t>
            </a:fld>
            <a:endParaRPr lang="en-US"/>
          </a:p>
        </p:txBody>
      </p:sp>
      <p:sp>
        <p:nvSpPr>
          <p:cNvPr id="3" name="Title 2">
            <a:extLst>
              <a:ext uri="{FF2B5EF4-FFF2-40B4-BE49-F238E27FC236}">
                <a16:creationId xmlns:a16="http://schemas.microsoft.com/office/drawing/2014/main" id="{2BB7DC68-04B3-91CD-E86A-58A886DF013F}"/>
              </a:ext>
            </a:extLst>
          </p:cNvPr>
          <p:cNvSpPr>
            <a:spLocks noGrp="1"/>
          </p:cNvSpPr>
          <p:nvPr>
            <p:ph type="title"/>
          </p:nvPr>
        </p:nvSpPr>
        <p:spPr/>
        <p:txBody>
          <a:bodyPr/>
          <a:lstStyle/>
          <a:p>
            <a:r>
              <a:rPr lang="en-US" dirty="0"/>
              <a:t>Measuring Windowsill</a:t>
            </a:r>
          </a:p>
        </p:txBody>
      </p:sp>
      <p:pic>
        <p:nvPicPr>
          <p:cNvPr id="8" name="Picture 3" descr="picture of a ruler measuring a windowsill">
            <a:extLst>
              <a:ext uri="{FF2B5EF4-FFF2-40B4-BE49-F238E27FC236}">
                <a16:creationId xmlns:a16="http://schemas.microsoft.com/office/drawing/2014/main" id="{05FB696D-E48F-5B21-EDE2-B17F7D04A33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41600" y="1646238"/>
            <a:ext cx="6190815" cy="41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795815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BC08C6-B807-2DF7-B90E-202AFBE32130}"/>
              </a:ext>
            </a:extLst>
          </p:cNvPr>
          <p:cNvSpPr>
            <a:spLocks noGrp="1"/>
          </p:cNvSpPr>
          <p:nvPr>
            <p:ph type="sldNum" sz="quarter" idx="4"/>
          </p:nvPr>
        </p:nvSpPr>
        <p:spPr/>
        <p:txBody>
          <a:bodyPr/>
          <a:lstStyle/>
          <a:p>
            <a:fld id="{E30AF5A0-43BB-4336-8627-9123B9144D80}" type="slidenum">
              <a:rPr lang="en-US" smtClean="0"/>
              <a:t>34</a:t>
            </a:fld>
            <a:endParaRPr lang="en-US"/>
          </a:p>
        </p:txBody>
      </p:sp>
      <p:sp>
        <p:nvSpPr>
          <p:cNvPr id="3" name="Title 2">
            <a:extLst>
              <a:ext uri="{FF2B5EF4-FFF2-40B4-BE49-F238E27FC236}">
                <a16:creationId xmlns:a16="http://schemas.microsoft.com/office/drawing/2014/main" id="{7FFBCFBC-1545-D0A3-2976-1EE1D397BFAF}"/>
              </a:ext>
            </a:extLst>
          </p:cNvPr>
          <p:cNvSpPr>
            <a:spLocks noGrp="1"/>
          </p:cNvSpPr>
          <p:nvPr>
            <p:ph type="title"/>
          </p:nvPr>
        </p:nvSpPr>
        <p:spPr/>
        <p:txBody>
          <a:bodyPr/>
          <a:lstStyle/>
          <a:p>
            <a:r>
              <a:rPr lang="en-US" dirty="0"/>
              <a:t>Step 6: Record Sample Area on Forms</a:t>
            </a:r>
          </a:p>
        </p:txBody>
      </p:sp>
      <p:sp>
        <p:nvSpPr>
          <p:cNvPr id="4" name="Content Placeholder 3">
            <a:extLst>
              <a:ext uri="{FF2B5EF4-FFF2-40B4-BE49-F238E27FC236}">
                <a16:creationId xmlns:a16="http://schemas.microsoft.com/office/drawing/2014/main" id="{EFA24188-127B-78F2-B912-00D848E02F6A}"/>
              </a:ext>
            </a:extLst>
          </p:cNvPr>
          <p:cNvSpPr>
            <a:spLocks noGrp="1"/>
          </p:cNvSpPr>
          <p:nvPr>
            <p:ph idx="1"/>
          </p:nvPr>
        </p:nvSpPr>
        <p:spPr/>
        <p:txBody>
          <a:bodyPr/>
          <a:lstStyle/>
          <a:p>
            <a:pPr>
              <a:lnSpc>
                <a:spcPct val="80000"/>
              </a:lnSpc>
              <a:spcBef>
                <a:spcPts val="55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Record measurement on sample collection form and lab chain-of-custody form.</a:t>
            </a:r>
          </a:p>
          <a:p>
            <a:pPr>
              <a:lnSpc>
                <a:spcPct val="80000"/>
              </a:lnSpc>
              <a:spcBef>
                <a:spcPts val="55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Calculate area outlined by the tape and record on the sample collection form and lab chain-of-custody form.</a:t>
            </a:r>
          </a:p>
          <a:p>
            <a:pPr>
              <a:lnSpc>
                <a:spcPct val="80000"/>
              </a:lnSpc>
              <a:spcBef>
                <a:spcPts val="55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In some cases, conversion from inches to feet will be necessary. To make these calculations easier, measurements should always be converted from fractions to decimals (e.g., 0.5 rather than 1/2). </a:t>
            </a:r>
          </a:p>
          <a:p>
            <a:pPr>
              <a:lnSpc>
                <a:spcPct val="80000"/>
              </a:lnSpc>
              <a:spcBef>
                <a:spcPts val="55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Check with analytical laboratory for additional recording requirements.</a:t>
            </a:r>
          </a:p>
          <a:p>
            <a:endParaRPr lang="en-US" dirty="0"/>
          </a:p>
        </p:txBody>
      </p:sp>
    </p:spTree>
    <p:extLst>
      <p:ext uri="{BB962C8B-B14F-4D97-AF65-F5344CB8AC3E}">
        <p14:creationId xmlns:p14="http://schemas.microsoft.com/office/powerpoint/2010/main" val="19406789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48E635-56C8-75D5-72EB-2C8B49DF3087}"/>
              </a:ext>
            </a:extLst>
          </p:cNvPr>
          <p:cNvSpPr>
            <a:spLocks noGrp="1"/>
          </p:cNvSpPr>
          <p:nvPr>
            <p:ph type="sldNum" sz="quarter" idx="4"/>
          </p:nvPr>
        </p:nvSpPr>
        <p:spPr/>
        <p:txBody>
          <a:bodyPr/>
          <a:lstStyle/>
          <a:p>
            <a:fld id="{E30AF5A0-43BB-4336-8627-9123B9144D80}" type="slidenum">
              <a:rPr lang="en-US" smtClean="0"/>
              <a:t>35</a:t>
            </a:fld>
            <a:endParaRPr lang="en-US"/>
          </a:p>
        </p:txBody>
      </p:sp>
      <p:sp>
        <p:nvSpPr>
          <p:cNvPr id="3" name="Title 2">
            <a:extLst>
              <a:ext uri="{FF2B5EF4-FFF2-40B4-BE49-F238E27FC236}">
                <a16:creationId xmlns:a16="http://schemas.microsoft.com/office/drawing/2014/main" id="{8788A86C-B58A-DCD1-72F5-2A524CA7857F}"/>
              </a:ext>
            </a:extLst>
          </p:cNvPr>
          <p:cNvSpPr>
            <a:spLocks noGrp="1"/>
          </p:cNvSpPr>
          <p:nvPr>
            <p:ph type="title"/>
          </p:nvPr>
        </p:nvSpPr>
        <p:spPr/>
        <p:txBody>
          <a:bodyPr/>
          <a:lstStyle/>
          <a:p>
            <a:r>
              <a:rPr lang="en-US" dirty="0"/>
              <a:t>Step 7: Clean Up</a:t>
            </a:r>
          </a:p>
        </p:txBody>
      </p:sp>
      <p:sp>
        <p:nvSpPr>
          <p:cNvPr id="4" name="Content Placeholder 3">
            <a:extLst>
              <a:ext uri="{FF2B5EF4-FFF2-40B4-BE49-F238E27FC236}">
                <a16:creationId xmlns:a16="http://schemas.microsoft.com/office/drawing/2014/main" id="{66C7E9C6-A1E9-B83C-B7DA-4F8A729EABEC}"/>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Clean template with a clean sampling wipe; place template in a plastic bag for storage.</a:t>
            </a:r>
          </a:p>
          <a:p>
            <a:pPr>
              <a:spcBef>
                <a:spcPts val="7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Remove materials from site: </a:t>
            </a:r>
          </a:p>
          <a:p>
            <a:pPr lvl="1">
              <a:spcBef>
                <a:spcPts val="600"/>
              </a:spcBef>
              <a:buClr>
                <a:srgbClr val="000000"/>
              </a:buClr>
              <a:buSzPct val="100000"/>
              <a:buFont typeface="Garamond" panose="02020404030301010803" pitchFamily="18" charset="0"/>
              <a:buChar char="–"/>
            </a:pPr>
            <a:r>
              <a:rPr lang="en-US" altLang="en-US" sz="2000" dirty="0">
                <a:solidFill>
                  <a:srgbClr val="000000"/>
                </a:solidFill>
                <a:cs typeface="Calibri" panose="020F0502020204030204" pitchFamily="34" charset="0"/>
              </a:rPr>
              <a:t>Gloves, tape from floors and windows, used shoe covers</a:t>
            </a:r>
          </a:p>
          <a:p>
            <a:pPr lvl="1">
              <a:spcBef>
                <a:spcPts val="600"/>
              </a:spcBef>
              <a:buClr>
                <a:srgbClr val="000000"/>
              </a:buClr>
              <a:buSzPct val="100000"/>
              <a:buFont typeface="Garamond" panose="02020404030301010803" pitchFamily="18" charset="0"/>
              <a:buChar char="–"/>
            </a:pPr>
            <a:r>
              <a:rPr lang="en-US" altLang="en-US" sz="2000" dirty="0">
                <a:solidFill>
                  <a:srgbClr val="000000"/>
                </a:solidFill>
                <a:cs typeface="Calibri" panose="020F0502020204030204" pitchFamily="34" charset="0"/>
              </a:rPr>
              <a:t>Put items in plastic bag, </a:t>
            </a:r>
            <a:r>
              <a:rPr lang="en-US" altLang="en-US" sz="2000" b="1" dirty="0">
                <a:solidFill>
                  <a:srgbClr val="000000"/>
                </a:solidFill>
                <a:cs typeface="Calibri" panose="020F0502020204030204" pitchFamily="34" charset="0"/>
              </a:rPr>
              <a:t>NOT</a:t>
            </a:r>
            <a:r>
              <a:rPr lang="en-US" altLang="en-US" sz="2000" dirty="0">
                <a:solidFill>
                  <a:srgbClr val="000000"/>
                </a:solidFill>
                <a:cs typeface="Calibri" panose="020F0502020204030204" pitchFamily="34" charset="0"/>
              </a:rPr>
              <a:t> in client’s containers</a:t>
            </a:r>
          </a:p>
          <a:p>
            <a:pPr>
              <a:spcBef>
                <a:spcPts val="7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Clean clothing and remove shoe covers before leaving the work area.  </a:t>
            </a:r>
          </a:p>
          <a:p>
            <a:pPr>
              <a:spcBef>
                <a:spcPts val="7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Clean face and hands with warm, soapy water</a:t>
            </a:r>
          </a:p>
          <a:p>
            <a:pPr lvl="1">
              <a:spcBef>
                <a:spcPts val="600"/>
              </a:spcBef>
              <a:buClr>
                <a:srgbClr val="000000"/>
              </a:buClr>
              <a:buSzPct val="100000"/>
              <a:buFont typeface="Garamond" panose="02020404030301010803" pitchFamily="18" charset="0"/>
              <a:buChar char="−"/>
            </a:pPr>
            <a:r>
              <a:rPr lang="en-US" altLang="en-US" sz="2000" dirty="0">
                <a:solidFill>
                  <a:srgbClr val="000000"/>
                </a:solidFill>
                <a:cs typeface="Calibri" panose="020F0502020204030204" pitchFamily="34" charset="0"/>
              </a:rPr>
              <a:t>Use sanitary wipes if no access to warm, soapy water</a:t>
            </a:r>
          </a:p>
          <a:p>
            <a:endParaRPr lang="en-US" dirty="0"/>
          </a:p>
        </p:txBody>
      </p:sp>
    </p:spTree>
    <p:extLst>
      <p:ext uri="{BB962C8B-B14F-4D97-AF65-F5344CB8AC3E}">
        <p14:creationId xmlns:p14="http://schemas.microsoft.com/office/powerpoint/2010/main" val="884552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3AB1A8F-9A0A-C49C-2CA1-FB726EA5E4EF}"/>
              </a:ext>
            </a:extLst>
          </p:cNvPr>
          <p:cNvSpPr>
            <a:spLocks noGrp="1"/>
          </p:cNvSpPr>
          <p:nvPr>
            <p:ph type="sldNum" sz="quarter" idx="4"/>
          </p:nvPr>
        </p:nvSpPr>
        <p:spPr/>
        <p:txBody>
          <a:bodyPr/>
          <a:lstStyle/>
          <a:p>
            <a:fld id="{E30AF5A0-43BB-4336-8627-9123B9144D80}" type="slidenum">
              <a:rPr lang="en-US" smtClean="0"/>
              <a:t>36</a:t>
            </a:fld>
            <a:endParaRPr lang="en-US"/>
          </a:p>
        </p:txBody>
      </p:sp>
      <p:sp>
        <p:nvSpPr>
          <p:cNvPr id="3" name="Title 2">
            <a:extLst>
              <a:ext uri="{FF2B5EF4-FFF2-40B4-BE49-F238E27FC236}">
                <a16:creationId xmlns:a16="http://schemas.microsoft.com/office/drawing/2014/main" id="{55657570-1A2E-DEE4-B6CA-7DCFD9369E87}"/>
              </a:ext>
            </a:extLst>
          </p:cNvPr>
          <p:cNvSpPr>
            <a:spLocks noGrp="1"/>
          </p:cNvSpPr>
          <p:nvPr>
            <p:ph type="title"/>
          </p:nvPr>
        </p:nvSpPr>
        <p:spPr/>
        <p:txBody>
          <a:bodyPr/>
          <a:lstStyle/>
          <a:p>
            <a:r>
              <a:rPr lang="en-US" dirty="0"/>
              <a:t>Hands-on Activity: Let’s Try It</a:t>
            </a:r>
          </a:p>
        </p:txBody>
      </p:sp>
      <p:sp>
        <p:nvSpPr>
          <p:cNvPr id="4" name="Content Placeholder 3">
            <a:extLst>
              <a:ext uri="{FF2B5EF4-FFF2-40B4-BE49-F238E27FC236}">
                <a16:creationId xmlns:a16="http://schemas.microsoft.com/office/drawing/2014/main" id="{CDA76F8B-8BA8-7394-1793-7FB151179D89}"/>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You are now going to practice taking dust wipe samples.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Each individual must demonstrate proficiency.</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Follow your instructor’s directions for taking samples.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You can refer to your </a:t>
            </a:r>
            <a:r>
              <a:rPr lang="en-US" altLang="en-US" i="1" dirty="0">
                <a:solidFill>
                  <a:srgbClr val="000000"/>
                </a:solidFill>
                <a:cs typeface="Calibri" panose="020F0502020204030204" pitchFamily="34" charset="0"/>
              </a:rPr>
              <a:t>Field Guide</a:t>
            </a:r>
            <a:r>
              <a:rPr lang="en-US" altLang="en-US" dirty="0">
                <a:solidFill>
                  <a:srgbClr val="000000"/>
                </a:solidFill>
                <a:cs typeface="Calibri" panose="020F0502020204030204" pitchFamily="34" charset="0"/>
              </a:rPr>
              <a:t> or </a:t>
            </a:r>
            <a:r>
              <a:rPr lang="en-US" altLang="en-US" b="1" dirty="0">
                <a:solidFill>
                  <a:srgbClr val="000000"/>
                </a:solidFill>
                <a:cs typeface="Calibri" panose="020F0502020204030204" pitchFamily="34" charset="0"/>
              </a:rPr>
              <a:t>Attachment 3-D</a:t>
            </a:r>
            <a:r>
              <a:rPr lang="en-US" altLang="en-US" dirty="0">
                <a:solidFill>
                  <a:srgbClr val="000000"/>
                </a:solidFill>
                <a:cs typeface="Calibri" panose="020F0502020204030204" pitchFamily="34" charset="0"/>
              </a:rPr>
              <a:t> for a list of key steps.</a:t>
            </a:r>
          </a:p>
          <a:p>
            <a:endParaRPr lang="en-US" dirty="0"/>
          </a:p>
        </p:txBody>
      </p:sp>
    </p:spTree>
    <p:extLst>
      <p:ext uri="{BB962C8B-B14F-4D97-AF65-F5344CB8AC3E}">
        <p14:creationId xmlns:p14="http://schemas.microsoft.com/office/powerpoint/2010/main" val="29438892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4B69FF-4B42-A7A0-86DC-E73A655916AF}"/>
              </a:ext>
            </a:extLst>
          </p:cNvPr>
          <p:cNvSpPr>
            <a:spLocks noGrp="1"/>
          </p:cNvSpPr>
          <p:nvPr>
            <p:ph type="sldNum" sz="quarter" idx="4"/>
          </p:nvPr>
        </p:nvSpPr>
        <p:spPr/>
        <p:txBody>
          <a:bodyPr/>
          <a:lstStyle/>
          <a:p>
            <a:fld id="{E30AF5A0-43BB-4336-8627-9123B9144D80}" type="slidenum">
              <a:rPr lang="en-US" smtClean="0"/>
              <a:t>37</a:t>
            </a:fld>
            <a:endParaRPr lang="en-US"/>
          </a:p>
        </p:txBody>
      </p:sp>
      <p:sp>
        <p:nvSpPr>
          <p:cNvPr id="3" name="Title 2">
            <a:extLst>
              <a:ext uri="{FF2B5EF4-FFF2-40B4-BE49-F238E27FC236}">
                <a16:creationId xmlns:a16="http://schemas.microsoft.com/office/drawing/2014/main" id="{373BA38D-C2B8-C9C1-8A34-4F9B4987C08D}"/>
              </a:ext>
            </a:extLst>
          </p:cNvPr>
          <p:cNvSpPr>
            <a:spLocks noGrp="1"/>
          </p:cNvSpPr>
          <p:nvPr>
            <p:ph type="title"/>
          </p:nvPr>
        </p:nvSpPr>
        <p:spPr/>
        <p:txBody>
          <a:bodyPr/>
          <a:lstStyle/>
          <a:p>
            <a:r>
              <a:rPr lang="en-US" dirty="0"/>
              <a:t>Avoiding Common Mistakes </a:t>
            </a:r>
          </a:p>
        </p:txBody>
      </p:sp>
      <p:sp>
        <p:nvSpPr>
          <p:cNvPr id="4" name="Content Placeholder 3">
            <a:extLst>
              <a:ext uri="{FF2B5EF4-FFF2-40B4-BE49-F238E27FC236}">
                <a16:creationId xmlns:a16="http://schemas.microsoft.com/office/drawing/2014/main" id="{4D964F1A-5616-9719-0C08-AEC7E12FBB91}"/>
              </a:ext>
            </a:extLst>
          </p:cNvPr>
          <p:cNvSpPr>
            <a:spLocks noGrp="1"/>
          </p:cNvSpPr>
          <p:nvPr>
            <p:ph idx="1"/>
          </p:nvPr>
        </p:nvSpPr>
        <p:spPr/>
        <p:txBody>
          <a:bodyPr vert="horz" lIns="91440" tIns="45720" rIns="91440" bIns="45720" rtlCol="0" anchor="t">
            <a:normAutofit/>
          </a:bodyPr>
          <a:lstStyle/>
          <a:p>
            <a:pPr>
              <a:spcBef>
                <a:spcPts val="275"/>
              </a:spcBef>
              <a:buClr>
                <a:srgbClr val="000000"/>
              </a:buClr>
              <a:buSzPct val="100000"/>
              <a:buFont typeface="Garamond" panose="02020404030301010803" pitchFamily="18" charset="0"/>
              <a:buChar char="•"/>
            </a:pPr>
            <a:r>
              <a:rPr lang="en-US" altLang="en-US" sz="3200" dirty="0">
                <a:solidFill>
                  <a:srgbClr val="000000"/>
                </a:solidFill>
                <a:cs typeface="Calibri" panose="020F0502020204030204" pitchFamily="34" charset="0"/>
              </a:rPr>
              <a:t>These common mistakes can give incorrect results:</a:t>
            </a:r>
          </a:p>
          <a:p>
            <a:pPr lvl="1">
              <a:spcBef>
                <a:spcPts val="600"/>
              </a:spcBef>
              <a:buClr>
                <a:srgbClr val="000000"/>
              </a:buClr>
              <a:buSzPct val="100000"/>
            </a:pPr>
            <a:r>
              <a:rPr lang="en-US" altLang="en-US" sz="2800">
                <a:solidFill>
                  <a:srgbClr val="000000"/>
                </a:solidFill>
                <a:cs typeface="Calibri"/>
              </a:rPr>
              <a:t>Incorrect measurement</a:t>
            </a:r>
            <a:endParaRPr lang="en-US" altLang="en-US" sz="2800">
              <a:solidFill>
                <a:srgbClr val="000000"/>
              </a:solidFill>
              <a:ea typeface="Calibri" panose="020F0502020204030204"/>
              <a:cs typeface="Calibri"/>
            </a:endParaRPr>
          </a:p>
          <a:p>
            <a:pPr lvl="1">
              <a:spcBef>
                <a:spcPts val="600"/>
              </a:spcBef>
              <a:buClr>
                <a:srgbClr val="000000"/>
              </a:buClr>
              <a:buSzPct val="100000"/>
            </a:pPr>
            <a:r>
              <a:rPr lang="en-US" altLang="en-US" sz="2800" dirty="0">
                <a:solidFill>
                  <a:srgbClr val="000000"/>
                </a:solidFill>
                <a:cs typeface="Calibri"/>
              </a:rPr>
              <a:t>Contaminated wipe</a:t>
            </a:r>
            <a:endParaRPr lang="en-US" altLang="en-US" sz="2800" dirty="0">
              <a:solidFill>
                <a:srgbClr val="000000"/>
              </a:solidFill>
              <a:ea typeface="Calibri" panose="020F0502020204030204"/>
              <a:cs typeface="Calibri"/>
            </a:endParaRPr>
          </a:p>
          <a:p>
            <a:pPr lvl="1">
              <a:spcBef>
                <a:spcPts val="600"/>
              </a:spcBef>
              <a:buClr>
                <a:srgbClr val="000000"/>
              </a:buClr>
              <a:buSzPct val="100000"/>
            </a:pPr>
            <a:r>
              <a:rPr lang="en-US" altLang="en-US" sz="2800" dirty="0">
                <a:solidFill>
                  <a:srgbClr val="000000"/>
                </a:solidFill>
                <a:cs typeface="Calibri"/>
              </a:rPr>
              <a:t>Contaminated gloves</a:t>
            </a:r>
            <a:endParaRPr lang="en-US" altLang="en-US" sz="2800" dirty="0">
              <a:solidFill>
                <a:srgbClr val="000000"/>
              </a:solidFill>
              <a:ea typeface="Calibri" panose="020F0502020204030204"/>
              <a:cs typeface="Calibri"/>
            </a:endParaRPr>
          </a:p>
          <a:p>
            <a:pPr lvl="1">
              <a:spcBef>
                <a:spcPts val="600"/>
              </a:spcBef>
              <a:buClr>
                <a:srgbClr val="000000"/>
              </a:buClr>
              <a:buSzPct val="100000"/>
            </a:pPr>
            <a:r>
              <a:rPr lang="en-US" altLang="en-US" sz="2800" dirty="0">
                <a:solidFill>
                  <a:srgbClr val="000000"/>
                </a:solidFill>
                <a:cs typeface="Calibri"/>
              </a:rPr>
              <a:t>Sample area is disturbed</a:t>
            </a:r>
            <a:endParaRPr lang="en-US" altLang="en-US" sz="2800" dirty="0">
              <a:solidFill>
                <a:srgbClr val="000000"/>
              </a:solidFill>
              <a:ea typeface="Calibri" panose="020F0502020204030204"/>
              <a:cs typeface="Calibri"/>
            </a:endParaRPr>
          </a:p>
          <a:p>
            <a:pPr lvl="1">
              <a:spcBef>
                <a:spcPts val="600"/>
              </a:spcBef>
              <a:buClr>
                <a:srgbClr val="000000"/>
              </a:buClr>
              <a:buSzPct val="100000"/>
            </a:pPr>
            <a:r>
              <a:rPr lang="en-US" altLang="en-US" sz="2800" dirty="0">
                <a:solidFill>
                  <a:srgbClr val="000000"/>
                </a:solidFill>
                <a:cs typeface="Calibri"/>
              </a:rPr>
              <a:t>Sloppy recording</a:t>
            </a:r>
            <a:endParaRPr lang="en-US" altLang="en-US" sz="2800" dirty="0">
              <a:solidFill>
                <a:srgbClr val="000000"/>
              </a:solidFill>
              <a:ea typeface="Calibri" panose="020F0502020204030204"/>
              <a:cs typeface="Calibri"/>
            </a:endParaRPr>
          </a:p>
          <a:p>
            <a:endParaRPr lang="en-US" dirty="0"/>
          </a:p>
        </p:txBody>
      </p:sp>
    </p:spTree>
    <p:extLst>
      <p:ext uri="{BB962C8B-B14F-4D97-AF65-F5344CB8AC3E}">
        <p14:creationId xmlns:p14="http://schemas.microsoft.com/office/powerpoint/2010/main" val="12787134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543393-6C5C-23DB-4913-B1B77B66C52F}"/>
              </a:ext>
            </a:extLst>
          </p:cNvPr>
          <p:cNvSpPr>
            <a:spLocks noGrp="1"/>
          </p:cNvSpPr>
          <p:nvPr>
            <p:ph type="sldNum" sz="quarter" idx="4"/>
          </p:nvPr>
        </p:nvSpPr>
        <p:spPr/>
        <p:txBody>
          <a:bodyPr/>
          <a:lstStyle/>
          <a:p>
            <a:fld id="{E30AF5A0-43BB-4336-8627-9123B9144D80}" type="slidenum">
              <a:rPr lang="en-US" smtClean="0"/>
              <a:t>38</a:t>
            </a:fld>
            <a:endParaRPr lang="en-US"/>
          </a:p>
        </p:txBody>
      </p:sp>
      <p:sp>
        <p:nvSpPr>
          <p:cNvPr id="3" name="Title 2">
            <a:extLst>
              <a:ext uri="{FF2B5EF4-FFF2-40B4-BE49-F238E27FC236}">
                <a16:creationId xmlns:a16="http://schemas.microsoft.com/office/drawing/2014/main" id="{08ADA15C-156D-7ACB-4CCD-1C481061A101}"/>
              </a:ext>
            </a:extLst>
          </p:cNvPr>
          <p:cNvSpPr>
            <a:spLocks noGrp="1"/>
          </p:cNvSpPr>
          <p:nvPr>
            <p:ph type="title"/>
          </p:nvPr>
        </p:nvSpPr>
        <p:spPr/>
        <p:txBody>
          <a:bodyPr/>
          <a:lstStyle/>
          <a:p>
            <a:r>
              <a:rPr lang="en-US" dirty="0"/>
              <a:t>Composite Dust Wipe Sampling</a:t>
            </a:r>
          </a:p>
        </p:txBody>
      </p:sp>
      <p:sp>
        <p:nvSpPr>
          <p:cNvPr id="4" name="Content Placeholder 3">
            <a:extLst>
              <a:ext uri="{FF2B5EF4-FFF2-40B4-BE49-F238E27FC236}">
                <a16:creationId xmlns:a16="http://schemas.microsoft.com/office/drawing/2014/main" id="{D13D0890-9C6C-0761-0FBC-5D904B7C9193}"/>
              </a:ext>
            </a:extLst>
          </p:cNvPr>
          <p:cNvSpPr>
            <a:spLocks noGrp="1"/>
          </p:cNvSpPr>
          <p:nvPr>
            <p:ph idx="1"/>
          </p:nvPr>
        </p:nvSpPr>
        <p:spPr/>
        <p:txBody>
          <a:bodyPr/>
          <a:lstStyle/>
          <a:p>
            <a:pPr>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In composite sampling, samples are collected from common components in different rooms and analyzed as one.</a:t>
            </a:r>
          </a:p>
          <a:p>
            <a:pPr>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You may receive a request to take a composite sample during lead dust clearance testing.</a:t>
            </a:r>
          </a:p>
          <a:p>
            <a:pPr>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Analytical laboratories often have difficulty processing composite samples. </a:t>
            </a:r>
          </a:p>
          <a:p>
            <a:pPr>
              <a:spcBef>
                <a:spcPts val="7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Contact your laboratory before taking any composite samples.</a:t>
            </a:r>
          </a:p>
          <a:p>
            <a:endParaRPr lang="en-US" dirty="0"/>
          </a:p>
        </p:txBody>
      </p:sp>
    </p:spTree>
    <p:extLst>
      <p:ext uri="{BB962C8B-B14F-4D97-AF65-F5344CB8AC3E}">
        <p14:creationId xmlns:p14="http://schemas.microsoft.com/office/powerpoint/2010/main" val="9105055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A14FFC-1A4D-C723-1465-5AA8590B1001}"/>
              </a:ext>
            </a:extLst>
          </p:cNvPr>
          <p:cNvSpPr>
            <a:spLocks noGrp="1"/>
          </p:cNvSpPr>
          <p:nvPr>
            <p:ph type="sldNum" sz="quarter" idx="4"/>
          </p:nvPr>
        </p:nvSpPr>
        <p:spPr/>
        <p:txBody>
          <a:bodyPr/>
          <a:lstStyle/>
          <a:p>
            <a:fld id="{E30AF5A0-43BB-4336-8627-9123B9144D80}" type="slidenum">
              <a:rPr lang="en-US" smtClean="0"/>
              <a:t>39</a:t>
            </a:fld>
            <a:endParaRPr lang="en-US"/>
          </a:p>
        </p:txBody>
      </p:sp>
      <p:sp>
        <p:nvSpPr>
          <p:cNvPr id="3" name="Title 2">
            <a:extLst>
              <a:ext uri="{FF2B5EF4-FFF2-40B4-BE49-F238E27FC236}">
                <a16:creationId xmlns:a16="http://schemas.microsoft.com/office/drawing/2014/main" id="{290DF9D9-5AAA-8D4B-3C1D-C4409856970E}"/>
              </a:ext>
            </a:extLst>
          </p:cNvPr>
          <p:cNvSpPr>
            <a:spLocks noGrp="1"/>
          </p:cNvSpPr>
          <p:nvPr>
            <p:ph type="title"/>
          </p:nvPr>
        </p:nvSpPr>
        <p:spPr/>
        <p:txBody>
          <a:bodyPr/>
          <a:lstStyle/>
          <a:p>
            <a:r>
              <a:rPr lang="en-US" dirty="0"/>
              <a:t>Rules for a Composite Sample</a:t>
            </a:r>
          </a:p>
        </p:txBody>
      </p:sp>
      <p:sp>
        <p:nvSpPr>
          <p:cNvPr id="4" name="Content Placeholder 3">
            <a:extLst>
              <a:ext uri="{FF2B5EF4-FFF2-40B4-BE49-F238E27FC236}">
                <a16:creationId xmlns:a16="http://schemas.microsoft.com/office/drawing/2014/main" id="{BFA6479C-3152-ADE0-46ED-B40568055BE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Measures average amount of lead dust on several surfaces (up to four) of the same type.</a:t>
            </a:r>
          </a:p>
          <a:p>
            <a:pPr lvl="1">
              <a:spcBef>
                <a:spcPts val="800"/>
              </a:spcBef>
              <a:buClr>
                <a:srgbClr val="000000"/>
              </a:buClr>
              <a:buSzPct val="100000"/>
            </a:pPr>
            <a:r>
              <a:rPr lang="en-US" altLang="en-US" sz="2000" dirty="0">
                <a:solidFill>
                  <a:srgbClr val="000000"/>
                </a:solidFill>
                <a:cs typeface="Calibri" panose="020F0502020204030204" pitchFamily="34" charset="0"/>
              </a:rPr>
              <a:t>Sample container holds up to four dust wipes</a:t>
            </a:r>
          </a:p>
          <a:p>
            <a:pPr lvl="1">
              <a:spcBef>
                <a:spcPts val="800"/>
              </a:spcBef>
              <a:buClr>
                <a:srgbClr val="000000"/>
              </a:buClr>
              <a:buSzPct val="100000"/>
            </a:pPr>
            <a:r>
              <a:rPr lang="en-US" altLang="en-US" sz="2000" dirty="0">
                <a:solidFill>
                  <a:srgbClr val="000000"/>
                </a:solidFill>
                <a:cs typeface="Calibri" panose="020F0502020204030204" pitchFamily="34" charset="0"/>
              </a:rPr>
              <a:t>Do not use more than four wipes.</a:t>
            </a:r>
          </a:p>
          <a:p>
            <a:pPr lvl="1">
              <a:spcBef>
                <a:spcPts val="800"/>
              </a:spcBef>
              <a:buClr>
                <a:srgbClr val="000000"/>
              </a:buClr>
              <a:buSzPct val="100000"/>
            </a:pPr>
            <a:r>
              <a:rPr lang="en-US" altLang="en-US" sz="2000" dirty="0">
                <a:solidFill>
                  <a:srgbClr val="000000"/>
                </a:solidFill>
                <a:cs typeface="Calibri" panose="020F0502020204030204" pitchFamily="34" charset="0"/>
              </a:rPr>
              <a:t>Do not mix samples from different types of surfaces.</a:t>
            </a:r>
          </a:p>
          <a:p>
            <a:pPr>
              <a:spcBef>
                <a:spcPts val="8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Sample equal areas with each wipe, and use templates where possible.</a:t>
            </a:r>
          </a:p>
          <a:p>
            <a:pPr>
              <a:spcBef>
                <a:spcPts val="800"/>
              </a:spcBef>
              <a:buClr>
                <a:srgbClr val="000000"/>
              </a:buClr>
              <a:buSzPct val="100000"/>
              <a:buFont typeface="Garamond" panose="02020404030301010803" pitchFamily="18" charset="0"/>
              <a:buChar char="•"/>
            </a:pPr>
            <a:r>
              <a:rPr lang="en-US" altLang="en-US" sz="2400" dirty="0">
                <a:solidFill>
                  <a:srgbClr val="000000"/>
                </a:solidFill>
                <a:cs typeface="Calibri" panose="020F0502020204030204" pitchFamily="34" charset="0"/>
              </a:rPr>
              <a:t>Interior sills or troughs: use smallest sill or trough to set area </a:t>
            </a:r>
          </a:p>
          <a:p>
            <a:endParaRPr lang="en-US" dirty="0"/>
          </a:p>
        </p:txBody>
      </p:sp>
    </p:spTree>
    <p:extLst>
      <p:ext uri="{BB962C8B-B14F-4D97-AF65-F5344CB8AC3E}">
        <p14:creationId xmlns:p14="http://schemas.microsoft.com/office/powerpoint/2010/main" val="3511890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6BA9C2-4D4E-BF90-25B4-5C7C3FC8E18D}"/>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67A8AF5A-ACD3-A62F-3976-3F87E708BCA0}"/>
              </a:ext>
            </a:extLst>
          </p:cNvPr>
          <p:cNvSpPr>
            <a:spLocks noGrp="1"/>
          </p:cNvSpPr>
          <p:nvPr>
            <p:ph type="title"/>
          </p:nvPr>
        </p:nvSpPr>
        <p:spPr/>
        <p:txBody>
          <a:bodyPr/>
          <a:lstStyle/>
          <a:p>
            <a:r>
              <a:rPr lang="en-US" dirty="0"/>
              <a:t>Sampling Strategy</a:t>
            </a:r>
          </a:p>
        </p:txBody>
      </p:sp>
      <p:sp>
        <p:nvSpPr>
          <p:cNvPr id="4" name="Content Placeholder 3">
            <a:extLst>
              <a:ext uri="{FF2B5EF4-FFF2-40B4-BE49-F238E27FC236}">
                <a16:creationId xmlns:a16="http://schemas.microsoft.com/office/drawing/2014/main" id="{62F5A6D5-E669-B80E-BA60-56FA08C87D41}"/>
              </a:ext>
            </a:extLst>
          </p:cNvPr>
          <p:cNvSpPr>
            <a:spLocks noGrp="1"/>
          </p:cNvSpPr>
          <p:nvPr>
            <p:ph idx="1"/>
          </p:nvPr>
        </p:nvSpPr>
        <p:spPr>
          <a:xfrm>
            <a:off x="838200" y="1690688"/>
            <a:ext cx="7726524" cy="4351338"/>
          </a:xfrm>
        </p:spPr>
        <p:txBody>
          <a:bodyPr vert="horz" lIns="91440" tIns="45720" rIns="91440" bIns="45720" rtlCol="0" anchor="t">
            <a:normAutofit/>
          </a:bodyPr>
          <a:lstStyle/>
          <a:p>
            <a:r>
              <a:rPr lang="en-US" sz="2400" dirty="0">
                <a:latin typeface="Calibri"/>
                <a:ea typeface="Calibri"/>
                <a:cs typeface="Calibri"/>
              </a:rPr>
              <a:t>You must wait at least one hour after final cleanup is completed and visual inspection is passed before collecting samples to allow time for dust to settle out of the air and onto surfaces.</a:t>
            </a:r>
            <a:endParaRPr lang="en-US" sz="2400" dirty="0">
              <a:latin typeface="Calibri"/>
              <a:cs typeface="Calibri"/>
            </a:endParaRPr>
          </a:p>
          <a:p>
            <a:r>
              <a:rPr lang="en-US" sz="2400" dirty="0">
                <a:latin typeface="Calibri"/>
                <a:ea typeface="Calibri"/>
                <a:cs typeface="Calibri"/>
              </a:rPr>
              <a:t>When choosing sampling locations, identify areas where the most dust was generated during the job.</a:t>
            </a:r>
            <a:endParaRPr lang="en-US" sz="2400" dirty="0">
              <a:latin typeface="Calibri"/>
              <a:cs typeface="Calibri"/>
            </a:endParaRPr>
          </a:p>
          <a:p>
            <a:r>
              <a:rPr lang="en-US" sz="2400" dirty="0">
                <a:latin typeface="Calibri"/>
                <a:ea typeface="Calibri"/>
                <a:cs typeface="Calibri"/>
              </a:rPr>
              <a:t>Whenever possible sample hard floors, not carpets.  </a:t>
            </a:r>
            <a:endParaRPr lang="en-US" sz="2400" dirty="0">
              <a:latin typeface="Calibri"/>
              <a:cs typeface="Calibri"/>
            </a:endParaRPr>
          </a:p>
          <a:p>
            <a:r>
              <a:rPr lang="en-US" sz="2400" dirty="0">
                <a:latin typeface="Calibri"/>
                <a:ea typeface="Calibri"/>
                <a:cs typeface="Calibri"/>
              </a:rPr>
              <a:t>Make sure to follow the sampling requirements in the next slides or the Lead Dust Sampling Technician Field Guide to select your final sample locations.  </a:t>
            </a:r>
            <a:endParaRPr lang="en-US" sz="2400" dirty="0">
              <a:latin typeface="Calibri"/>
              <a:cs typeface="Calibri"/>
            </a:endParaRPr>
          </a:p>
          <a:p>
            <a:endParaRPr lang="en-US" sz="2400" dirty="0">
              <a:ea typeface="Calibri"/>
              <a:cs typeface="Calibri"/>
            </a:endParaRPr>
          </a:p>
        </p:txBody>
      </p:sp>
      <p:pic>
        <p:nvPicPr>
          <p:cNvPr id="5" name="Picture 4" descr="Front cover of the Lead Dust Sampling Technician Field Guide">
            <a:extLst>
              <a:ext uri="{FF2B5EF4-FFF2-40B4-BE49-F238E27FC236}">
                <a16:creationId xmlns:a16="http://schemas.microsoft.com/office/drawing/2014/main" id="{08316B8A-52EA-ED14-0B60-861410A4F342}"/>
              </a:ext>
            </a:extLst>
          </p:cNvPr>
          <p:cNvPicPr>
            <a:picLocks noChangeAspect="1"/>
          </p:cNvPicPr>
          <p:nvPr/>
        </p:nvPicPr>
        <p:blipFill>
          <a:blip r:embed="rId3"/>
          <a:stretch>
            <a:fillRect/>
          </a:stretch>
        </p:blipFill>
        <p:spPr>
          <a:xfrm>
            <a:off x="8883177" y="551979"/>
            <a:ext cx="2789076" cy="5754042"/>
          </a:xfrm>
          <a:prstGeom prst="rect">
            <a:avLst/>
          </a:prstGeom>
        </p:spPr>
      </p:pic>
    </p:spTree>
    <p:extLst>
      <p:ext uri="{BB962C8B-B14F-4D97-AF65-F5344CB8AC3E}">
        <p14:creationId xmlns:p14="http://schemas.microsoft.com/office/powerpoint/2010/main" val="29445075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4E4B9F-9CA1-D93B-23ED-913A8787500C}"/>
              </a:ext>
            </a:extLst>
          </p:cNvPr>
          <p:cNvSpPr>
            <a:spLocks noGrp="1"/>
          </p:cNvSpPr>
          <p:nvPr>
            <p:ph type="sldNum" sz="quarter" idx="4"/>
          </p:nvPr>
        </p:nvSpPr>
        <p:spPr/>
        <p:txBody>
          <a:bodyPr/>
          <a:lstStyle/>
          <a:p>
            <a:fld id="{E30AF5A0-43BB-4336-8627-9123B9144D80}" type="slidenum">
              <a:rPr lang="en-US" smtClean="0"/>
              <a:t>40</a:t>
            </a:fld>
            <a:endParaRPr lang="en-US"/>
          </a:p>
        </p:txBody>
      </p:sp>
      <p:sp>
        <p:nvSpPr>
          <p:cNvPr id="3" name="Title 2">
            <a:extLst>
              <a:ext uri="{FF2B5EF4-FFF2-40B4-BE49-F238E27FC236}">
                <a16:creationId xmlns:a16="http://schemas.microsoft.com/office/drawing/2014/main" id="{153AFA42-12F5-1BF0-1017-ECEE2A8A217E}"/>
              </a:ext>
            </a:extLst>
          </p:cNvPr>
          <p:cNvSpPr>
            <a:spLocks noGrp="1"/>
          </p:cNvSpPr>
          <p:nvPr>
            <p:ph type="title"/>
          </p:nvPr>
        </p:nvSpPr>
        <p:spPr/>
        <p:txBody>
          <a:bodyPr/>
          <a:lstStyle/>
          <a:p>
            <a:r>
              <a:rPr lang="en-US" dirty="0"/>
              <a:t>Composite Sampling Procedures</a:t>
            </a:r>
          </a:p>
        </p:txBody>
      </p:sp>
      <p:sp>
        <p:nvSpPr>
          <p:cNvPr id="4" name="Content Placeholder 3">
            <a:extLst>
              <a:ext uri="{FF2B5EF4-FFF2-40B4-BE49-F238E27FC236}">
                <a16:creationId xmlns:a16="http://schemas.microsoft.com/office/drawing/2014/main" id="{4DC97C74-9644-2660-F27B-4798206A04E4}"/>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Outline all areas to wipe for composite before collecting sample.</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Use a new wipe for each subsample.</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Follow single wipe sampling procedures.</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Use a </a:t>
            </a:r>
            <a:r>
              <a:rPr lang="en-US" altLang="en-US">
                <a:solidFill>
                  <a:srgbClr val="000000"/>
                </a:solidFill>
                <a:cs typeface="Calibri" panose="020F0502020204030204" pitchFamily="34" charset="0"/>
              </a:rPr>
              <a:t>separate chain-of-custody </a:t>
            </a:r>
            <a:r>
              <a:rPr lang="en-US" altLang="en-US" dirty="0">
                <a:solidFill>
                  <a:srgbClr val="000000"/>
                </a:solidFill>
                <a:cs typeface="Calibri" panose="020F0502020204030204" pitchFamily="34" charset="0"/>
              </a:rPr>
              <a:t>form for each composite sample.  </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It is not necessary to change gloves between subsamples.</a:t>
            </a:r>
          </a:p>
          <a:p>
            <a:endParaRPr lang="en-US" dirty="0"/>
          </a:p>
        </p:txBody>
      </p:sp>
    </p:spTree>
    <p:extLst>
      <p:ext uri="{BB962C8B-B14F-4D97-AF65-F5344CB8AC3E}">
        <p14:creationId xmlns:p14="http://schemas.microsoft.com/office/powerpoint/2010/main" val="12101069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084D09-E98A-5FAF-C6E8-E17400E3E444}"/>
              </a:ext>
            </a:extLst>
          </p:cNvPr>
          <p:cNvSpPr>
            <a:spLocks noGrp="1"/>
          </p:cNvSpPr>
          <p:nvPr>
            <p:ph type="sldNum" sz="quarter" idx="4"/>
          </p:nvPr>
        </p:nvSpPr>
        <p:spPr/>
        <p:txBody>
          <a:bodyPr/>
          <a:lstStyle/>
          <a:p>
            <a:fld id="{E30AF5A0-43BB-4336-8627-9123B9144D80}" type="slidenum">
              <a:rPr lang="en-US" smtClean="0"/>
              <a:t>41</a:t>
            </a:fld>
            <a:endParaRPr lang="en-US"/>
          </a:p>
        </p:txBody>
      </p:sp>
      <p:sp>
        <p:nvSpPr>
          <p:cNvPr id="3" name="Title 2">
            <a:extLst>
              <a:ext uri="{FF2B5EF4-FFF2-40B4-BE49-F238E27FC236}">
                <a16:creationId xmlns:a16="http://schemas.microsoft.com/office/drawing/2014/main" id="{7E47621E-26AD-8367-32D8-E5AF20516FC1}"/>
              </a:ext>
            </a:extLst>
          </p:cNvPr>
          <p:cNvSpPr>
            <a:spLocks noGrp="1"/>
          </p:cNvSpPr>
          <p:nvPr>
            <p:ph type="title"/>
          </p:nvPr>
        </p:nvSpPr>
        <p:spPr>
          <a:xfrm>
            <a:off x="416560" y="365125"/>
            <a:ext cx="10937240" cy="1325563"/>
          </a:xfrm>
        </p:spPr>
        <p:txBody>
          <a:bodyPr/>
          <a:lstStyle/>
          <a:p>
            <a:r>
              <a:rPr lang="en-US" dirty="0"/>
              <a:t>Proper Hygiene After Completing a Sampling Job</a:t>
            </a:r>
          </a:p>
        </p:txBody>
      </p:sp>
      <p:sp>
        <p:nvSpPr>
          <p:cNvPr id="4" name="Content Placeholder 3">
            <a:extLst>
              <a:ext uri="{FF2B5EF4-FFF2-40B4-BE49-F238E27FC236}">
                <a16:creationId xmlns:a16="http://schemas.microsoft.com/office/drawing/2014/main" id="{25699281-2886-BC19-4190-F7D71FEB95D2}"/>
              </a:ext>
            </a:extLst>
          </p:cNvPr>
          <p:cNvSpPr>
            <a:spLocks noGrp="1"/>
          </p:cNvSpPr>
          <p:nvPr>
            <p:ph idx="1"/>
          </p:nvPr>
        </p:nvSpPr>
        <p:spPr/>
        <p:txBody>
          <a:bodyPr/>
          <a:lstStyle/>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Hand washing</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Face washing</a:t>
            </a:r>
          </a:p>
          <a:p>
            <a:pPr>
              <a:spcBef>
                <a:spcPts val="800"/>
              </a:spcBef>
              <a:buClr>
                <a:srgbClr val="000000"/>
              </a:buClr>
              <a:buSzPct val="100000"/>
              <a:buFont typeface="Garamond" panose="02020404030301010803" pitchFamily="18" charset="0"/>
              <a:buChar char="•"/>
            </a:pPr>
            <a:r>
              <a:rPr lang="en-US" altLang="en-US" dirty="0">
                <a:solidFill>
                  <a:srgbClr val="000000"/>
                </a:solidFill>
                <a:cs typeface="Calibri" panose="020F0502020204030204" pitchFamily="34" charset="0"/>
              </a:rPr>
              <a:t>Check your clothing and shoes (especially soles) before leaving work site</a:t>
            </a:r>
          </a:p>
          <a:p>
            <a:endParaRPr lang="en-US" dirty="0"/>
          </a:p>
        </p:txBody>
      </p:sp>
    </p:spTree>
    <p:extLst>
      <p:ext uri="{BB962C8B-B14F-4D97-AF65-F5344CB8AC3E}">
        <p14:creationId xmlns:p14="http://schemas.microsoft.com/office/powerpoint/2010/main" val="32435829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5C04BD-84E2-C0E2-AC7E-AF860D79C493}"/>
              </a:ext>
            </a:extLst>
          </p:cNvPr>
          <p:cNvSpPr>
            <a:spLocks noGrp="1"/>
          </p:cNvSpPr>
          <p:nvPr>
            <p:ph type="sldNum" sz="quarter" idx="4"/>
          </p:nvPr>
        </p:nvSpPr>
        <p:spPr/>
        <p:txBody>
          <a:bodyPr/>
          <a:lstStyle/>
          <a:p>
            <a:fld id="{E30AF5A0-43BB-4336-8627-9123B9144D80}" type="slidenum">
              <a:rPr lang="en-US" smtClean="0"/>
              <a:t>42</a:t>
            </a:fld>
            <a:endParaRPr lang="en-US"/>
          </a:p>
        </p:txBody>
      </p:sp>
      <p:sp>
        <p:nvSpPr>
          <p:cNvPr id="3" name="Title 2">
            <a:extLst>
              <a:ext uri="{FF2B5EF4-FFF2-40B4-BE49-F238E27FC236}">
                <a16:creationId xmlns:a16="http://schemas.microsoft.com/office/drawing/2014/main" id="{EC29CD13-2371-C497-32CC-276E8B5EA460}"/>
              </a:ext>
            </a:extLst>
          </p:cNvPr>
          <p:cNvSpPr>
            <a:spLocks noGrp="1"/>
          </p:cNvSpPr>
          <p:nvPr>
            <p:ph type="title"/>
          </p:nvPr>
        </p:nvSpPr>
        <p:spPr/>
        <p:txBody>
          <a:bodyPr/>
          <a:lstStyle/>
          <a:p>
            <a:r>
              <a:rPr lang="en-US"/>
              <a:t>Review</a:t>
            </a:r>
          </a:p>
        </p:txBody>
      </p:sp>
      <p:sp>
        <p:nvSpPr>
          <p:cNvPr id="4" name="Content Placeholder 3">
            <a:extLst>
              <a:ext uri="{FF2B5EF4-FFF2-40B4-BE49-F238E27FC236}">
                <a16:creationId xmlns:a16="http://schemas.microsoft.com/office/drawing/2014/main" id="{88217613-6034-D896-12BD-39077534D527}"/>
              </a:ext>
            </a:extLst>
          </p:cNvPr>
          <p:cNvSpPr>
            <a:spLocks noGrp="1"/>
          </p:cNvSpPr>
          <p:nvPr>
            <p:ph idx="1"/>
          </p:nvPr>
        </p:nvSpPr>
        <p:spPr/>
        <p:txBody>
          <a:bodyPr/>
          <a:lstStyle/>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Planning sampling locations and supplies</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Where and when to take dust wipe samples</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Steps in taking a dust wipe sample</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Single-surface and composite sampling </a:t>
            </a:r>
          </a:p>
          <a:p>
            <a:pPr>
              <a:spcBef>
                <a:spcPts val="750"/>
              </a:spcBef>
              <a:buClr>
                <a:srgbClr val="000000"/>
              </a:buClr>
              <a:buSzPct val="100000"/>
              <a:buFont typeface="Garamond" panose="02020404030301010803" pitchFamily="18" charset="0"/>
              <a:buChar char="•"/>
            </a:pPr>
            <a:r>
              <a:rPr lang="en-US" altLang="en-US">
                <a:solidFill>
                  <a:srgbClr val="000000"/>
                </a:solidFill>
                <a:cs typeface="Calibri" panose="020F0502020204030204" pitchFamily="34" charset="0"/>
              </a:rPr>
              <a:t>Clean up after sampling  </a:t>
            </a:r>
          </a:p>
          <a:p>
            <a:endParaRPr lang="en-US"/>
          </a:p>
        </p:txBody>
      </p:sp>
    </p:spTree>
    <p:extLst>
      <p:ext uri="{BB962C8B-B14F-4D97-AF65-F5344CB8AC3E}">
        <p14:creationId xmlns:p14="http://schemas.microsoft.com/office/powerpoint/2010/main" val="1199767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35873A9-49F6-DDC6-5FFE-BB52BBC6417F}"/>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B92EC07C-A378-CD7D-48E7-98539747C388}"/>
              </a:ext>
            </a:extLst>
          </p:cNvPr>
          <p:cNvSpPr>
            <a:spLocks noGrp="1"/>
          </p:cNvSpPr>
          <p:nvPr>
            <p:ph type="title"/>
          </p:nvPr>
        </p:nvSpPr>
        <p:spPr/>
        <p:txBody>
          <a:bodyPr>
            <a:normAutofit/>
          </a:bodyPr>
          <a:lstStyle/>
          <a:p>
            <a:r>
              <a:rPr lang="en-US" dirty="0"/>
              <a:t>Lead Dust Wipe Sampling Locations: EPA RRP Rule</a:t>
            </a:r>
          </a:p>
        </p:txBody>
      </p:sp>
      <p:sp>
        <p:nvSpPr>
          <p:cNvPr id="4" name="Content Placeholder 3">
            <a:extLst>
              <a:ext uri="{FF2B5EF4-FFF2-40B4-BE49-F238E27FC236}">
                <a16:creationId xmlns:a16="http://schemas.microsoft.com/office/drawing/2014/main" id="{F91F091F-52F4-B42D-1BDD-80BFCDC6C02E}"/>
              </a:ext>
            </a:extLst>
          </p:cNvPr>
          <p:cNvSpPr>
            <a:spLocks noGrp="1"/>
          </p:cNvSpPr>
          <p:nvPr>
            <p:ph idx="1"/>
          </p:nvPr>
        </p:nvSpPr>
        <p:spPr/>
        <p:txBody>
          <a:bodyPr>
            <a:normAutofit lnSpcReduction="10000"/>
          </a:bodyPr>
          <a:lstStyle/>
          <a:p>
            <a:r>
              <a:rPr lang="en-US" dirty="0"/>
              <a:t>If there is more than one room, hallway, or stairwell within the work area, take:</a:t>
            </a:r>
          </a:p>
          <a:p>
            <a:pPr lvl="1"/>
            <a:r>
              <a:rPr lang="en-US" dirty="0"/>
              <a:t>One windowsill sample and 1 floor sample within each room, hallway, or stairwell (no more than four rooms, hallways, or stairwells need be sampled)</a:t>
            </a:r>
          </a:p>
          <a:p>
            <a:pPr lvl="1"/>
            <a:r>
              <a:rPr lang="en-US" dirty="0"/>
              <a:t>If the windows were not closed and covered with plastic during the renovation, also take one window trough sample in each room, hallway, or stairwell (no more than four need be sampled).</a:t>
            </a:r>
          </a:p>
          <a:p>
            <a:pPr lvl="1"/>
            <a:r>
              <a:rPr lang="en-US" dirty="0"/>
              <a:t>One floor sample adjacent to the work area, but not in an area that has been cleaned</a:t>
            </a:r>
          </a:p>
          <a:p>
            <a:r>
              <a:rPr lang="en-US" dirty="0"/>
              <a:t>For federally-assisted housing, take these samples if the work area is contained, otherwise, clear the whole unit, as discussed in the previous slide.</a:t>
            </a:r>
          </a:p>
        </p:txBody>
      </p:sp>
    </p:spTree>
    <p:extLst>
      <p:ext uri="{BB962C8B-B14F-4D97-AF65-F5344CB8AC3E}">
        <p14:creationId xmlns:p14="http://schemas.microsoft.com/office/powerpoint/2010/main" val="3182431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62D45F-492F-ED7A-5A33-221A4D37B8D9}"/>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1FAB2D10-0678-E8AC-F9B6-F3859B03E881}"/>
              </a:ext>
            </a:extLst>
          </p:cNvPr>
          <p:cNvSpPr>
            <a:spLocks noGrp="1"/>
          </p:cNvSpPr>
          <p:nvPr>
            <p:ph type="title"/>
          </p:nvPr>
        </p:nvSpPr>
        <p:spPr/>
        <p:txBody>
          <a:bodyPr>
            <a:normAutofit/>
          </a:bodyPr>
          <a:lstStyle/>
          <a:p>
            <a:r>
              <a:rPr lang="en-US" dirty="0"/>
              <a:t>Lead Dust Wipe Sampling Locations: EPA RRP Rule Continued</a:t>
            </a:r>
          </a:p>
        </p:txBody>
      </p:sp>
      <p:sp>
        <p:nvSpPr>
          <p:cNvPr id="4" name="Content Placeholder 3">
            <a:extLst>
              <a:ext uri="{FF2B5EF4-FFF2-40B4-BE49-F238E27FC236}">
                <a16:creationId xmlns:a16="http://schemas.microsoft.com/office/drawing/2014/main" id="{BDCDAA1F-214C-3EEF-DC20-B6D8E4807C90}"/>
              </a:ext>
            </a:extLst>
          </p:cNvPr>
          <p:cNvSpPr>
            <a:spLocks noGrp="1"/>
          </p:cNvSpPr>
          <p:nvPr>
            <p:ph idx="1"/>
          </p:nvPr>
        </p:nvSpPr>
        <p:spPr/>
        <p:txBody>
          <a:bodyPr/>
          <a:lstStyle/>
          <a:p>
            <a:r>
              <a:rPr lang="en-US" dirty="0"/>
              <a:t>If the work area is a single room, hallway, or stairwell, or a smaller area, take:  </a:t>
            </a:r>
          </a:p>
          <a:p>
            <a:pPr lvl="1"/>
            <a:r>
              <a:rPr lang="en-US" dirty="0"/>
              <a:t>One window sill sample and one floor sample</a:t>
            </a:r>
          </a:p>
          <a:p>
            <a:pPr lvl="1"/>
            <a:r>
              <a:rPr lang="en-US" dirty="0"/>
              <a:t>If the windows were not closed and covered with plastic during the renovation, also take one window trough sample</a:t>
            </a:r>
          </a:p>
          <a:p>
            <a:pPr lvl="1"/>
            <a:r>
              <a:rPr lang="en-US" dirty="0"/>
              <a:t>One floor sample adjacent to the work area, but not in an area that has been cleaned</a:t>
            </a:r>
          </a:p>
          <a:p>
            <a:endParaRPr lang="en-US" dirty="0"/>
          </a:p>
        </p:txBody>
      </p:sp>
    </p:spTree>
    <p:extLst>
      <p:ext uri="{BB962C8B-B14F-4D97-AF65-F5344CB8AC3E}">
        <p14:creationId xmlns:p14="http://schemas.microsoft.com/office/powerpoint/2010/main" val="1727725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6B7515-B6B6-841B-40FB-237FCC96B40B}"/>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6C1593F9-9B8C-229F-536B-CA8CC82E9BE4}"/>
              </a:ext>
            </a:extLst>
          </p:cNvPr>
          <p:cNvSpPr>
            <a:spLocks noGrp="1"/>
          </p:cNvSpPr>
          <p:nvPr>
            <p:ph type="title"/>
          </p:nvPr>
        </p:nvSpPr>
        <p:spPr/>
        <p:txBody>
          <a:bodyPr/>
          <a:lstStyle/>
          <a:p>
            <a:r>
              <a:rPr lang="en-US" dirty="0"/>
              <a:t>HUD Clearance</a:t>
            </a:r>
          </a:p>
        </p:txBody>
      </p:sp>
      <p:sp>
        <p:nvSpPr>
          <p:cNvPr id="4" name="Content Placeholder 3">
            <a:extLst>
              <a:ext uri="{FF2B5EF4-FFF2-40B4-BE49-F238E27FC236}">
                <a16:creationId xmlns:a16="http://schemas.microsoft.com/office/drawing/2014/main" id="{6536BBD7-53F4-4038-F08C-010EF28A3568}"/>
              </a:ext>
            </a:extLst>
          </p:cNvPr>
          <p:cNvSpPr>
            <a:spLocks noGrp="1"/>
          </p:cNvSpPr>
          <p:nvPr>
            <p:ph idx="1"/>
          </p:nvPr>
        </p:nvSpPr>
        <p:spPr>
          <a:xfrm>
            <a:off x="838200" y="1622425"/>
            <a:ext cx="10515600" cy="4351338"/>
          </a:xfrm>
        </p:spPr>
        <p:txBody>
          <a:bodyPr>
            <a:normAutofit/>
          </a:bodyPr>
          <a:lstStyle/>
          <a:p>
            <a:r>
              <a:rPr lang="en-US" dirty="0"/>
              <a:t>HUD does not allow clearance to be performed on a work area alone that has </a:t>
            </a:r>
            <a:r>
              <a:rPr lang="en-US" u="sng" dirty="0"/>
              <a:t>not</a:t>
            </a:r>
            <a:r>
              <a:rPr lang="en-US" dirty="0"/>
              <a:t> been adequately contained</a:t>
            </a:r>
          </a:p>
          <a:p>
            <a:r>
              <a:rPr lang="en-US" dirty="0"/>
              <a:t>HUD clearance can be done in several ways</a:t>
            </a:r>
          </a:p>
          <a:p>
            <a:pPr lvl="1"/>
            <a:r>
              <a:rPr lang="en-US" dirty="0"/>
              <a:t>Whole unit clearance in most cases</a:t>
            </a:r>
          </a:p>
          <a:p>
            <a:pPr lvl="1"/>
            <a:r>
              <a:rPr lang="en-US" dirty="0"/>
              <a:t>Worksite-only clearance in some cases</a:t>
            </a:r>
          </a:p>
          <a:p>
            <a:pPr lvl="1"/>
            <a:r>
              <a:rPr lang="en-US" dirty="0"/>
              <a:t>Clearance for interior work when containment is used</a:t>
            </a:r>
          </a:p>
          <a:p>
            <a:r>
              <a:rPr lang="en-US" dirty="0"/>
              <a:t>LDST should discuss sampling strategy with renovator prior to start of work</a:t>
            </a:r>
          </a:p>
          <a:p>
            <a:r>
              <a:rPr lang="en-US" dirty="0"/>
              <a:t>See optional HUD Sampling Exercise for detailed descriptions of HUD sampling strategies.</a:t>
            </a:r>
          </a:p>
          <a:p>
            <a:endParaRPr lang="en-US" dirty="0"/>
          </a:p>
        </p:txBody>
      </p:sp>
    </p:spTree>
    <p:extLst>
      <p:ext uri="{BB962C8B-B14F-4D97-AF65-F5344CB8AC3E}">
        <p14:creationId xmlns:p14="http://schemas.microsoft.com/office/powerpoint/2010/main" val="1542242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F3D976-AB26-6B8A-F7E3-E06131595F2B}"/>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1B15CB90-8070-FE05-54A4-77882F2BEA6B}"/>
              </a:ext>
            </a:extLst>
          </p:cNvPr>
          <p:cNvSpPr>
            <a:spLocks noGrp="1"/>
          </p:cNvSpPr>
          <p:nvPr>
            <p:ph type="title"/>
          </p:nvPr>
        </p:nvSpPr>
        <p:spPr/>
        <p:txBody>
          <a:bodyPr>
            <a:normAutofit/>
          </a:bodyPr>
          <a:lstStyle/>
          <a:p>
            <a:r>
              <a:rPr lang="en-US" dirty="0">
                <a:solidFill>
                  <a:srgbClr val="000000"/>
                </a:solidFill>
                <a:latin typeface="Calibri Light"/>
                <a:ea typeface="Calibri Light"/>
                <a:cs typeface="Calibri Light"/>
              </a:rPr>
              <a:t>Activity 1: Where To Take Samples</a:t>
            </a:r>
            <a:endParaRPr lang="en-US" dirty="0"/>
          </a:p>
        </p:txBody>
      </p:sp>
      <p:sp>
        <p:nvSpPr>
          <p:cNvPr id="4" name="Content Placeholder 3">
            <a:extLst>
              <a:ext uri="{FF2B5EF4-FFF2-40B4-BE49-F238E27FC236}">
                <a16:creationId xmlns:a16="http://schemas.microsoft.com/office/drawing/2014/main" id="{26E9E8FE-FA8D-ECCA-37B5-CE464EF24F88}"/>
              </a:ext>
            </a:extLst>
          </p:cNvPr>
          <p:cNvSpPr>
            <a:spLocks noGrp="1"/>
          </p:cNvSpPr>
          <p:nvPr>
            <p:ph idx="1"/>
          </p:nvPr>
        </p:nvSpPr>
        <p:spPr/>
        <p:txBody>
          <a:bodyPr vert="horz" lIns="91440" tIns="45720" rIns="91440" bIns="45720" rtlCol="0" anchor="t">
            <a:normAutofit/>
          </a:bodyPr>
          <a:lstStyle/>
          <a:p>
            <a:r>
              <a:rPr lang="en-US" dirty="0">
                <a:latin typeface="Calibri"/>
                <a:ea typeface="Calibri"/>
                <a:cs typeface="Calibri"/>
              </a:rPr>
              <a:t>You are now going to practice sampling area strategies.</a:t>
            </a:r>
          </a:p>
          <a:p>
            <a:r>
              <a:rPr lang="en-US" dirty="0">
                <a:latin typeface="Calibri"/>
                <a:ea typeface="Calibri"/>
                <a:cs typeface="Calibri"/>
              </a:rPr>
              <a:t>Your instructor will provide you with a hypothetical renovation scenario and diagram.</a:t>
            </a:r>
            <a:endParaRPr lang="en-US" dirty="0"/>
          </a:p>
          <a:p>
            <a:r>
              <a:rPr lang="en-US">
                <a:latin typeface="Calibri"/>
                <a:ea typeface="Calibri"/>
                <a:cs typeface="Calibri"/>
              </a:rPr>
              <a:t>Read the scenario and mark the location(s) of where you think dust wipe samples should be taken.  </a:t>
            </a:r>
            <a:endParaRPr lang="en-US"/>
          </a:p>
          <a:p>
            <a:endParaRPr lang="en-US" dirty="0">
              <a:ea typeface="Calibri"/>
              <a:cs typeface="Calibri"/>
            </a:endParaRPr>
          </a:p>
        </p:txBody>
      </p:sp>
    </p:spTree>
    <p:extLst>
      <p:ext uri="{BB962C8B-B14F-4D97-AF65-F5344CB8AC3E}">
        <p14:creationId xmlns:p14="http://schemas.microsoft.com/office/powerpoint/2010/main" val="37130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4CFD5F-584D-660E-C15B-FAFA2CBA6DB9}"/>
              </a:ext>
            </a:extLst>
          </p:cNvPr>
          <p:cNvSpPr>
            <a:spLocks noGrp="1"/>
          </p:cNvSpPr>
          <p:nvPr>
            <p:ph type="sldNum" sz="quarter" idx="4"/>
          </p:nvPr>
        </p:nvSpPr>
        <p:spPr/>
        <p:txBody>
          <a:bodyPr/>
          <a:lstStyle/>
          <a:p>
            <a:fld id="{E30AF5A0-43BB-4336-8627-9123B9144D80}" type="slidenum">
              <a:rPr lang="en-US" dirty="0" smtClean="0"/>
              <a:t>9</a:t>
            </a:fld>
            <a:endParaRPr lang="en-US" dirty="0"/>
          </a:p>
        </p:txBody>
      </p:sp>
      <p:sp>
        <p:nvSpPr>
          <p:cNvPr id="3" name="Title 2">
            <a:extLst>
              <a:ext uri="{FF2B5EF4-FFF2-40B4-BE49-F238E27FC236}">
                <a16:creationId xmlns:a16="http://schemas.microsoft.com/office/drawing/2014/main" id="{FDD788F2-A648-BA8A-4EAC-786182B6A041}"/>
              </a:ext>
            </a:extLst>
          </p:cNvPr>
          <p:cNvSpPr>
            <a:spLocks noGrp="1"/>
          </p:cNvSpPr>
          <p:nvPr>
            <p:ph type="title"/>
          </p:nvPr>
        </p:nvSpPr>
        <p:spPr/>
        <p:txBody>
          <a:bodyPr/>
          <a:lstStyle/>
          <a:p>
            <a:r>
              <a:rPr lang="en-US" dirty="0">
                <a:ea typeface="Calibri Light"/>
                <a:cs typeface="Calibri Light"/>
              </a:rPr>
              <a:t>Remember...</a:t>
            </a:r>
            <a:endParaRPr lang="en-US" dirty="0"/>
          </a:p>
        </p:txBody>
      </p:sp>
      <p:sp>
        <p:nvSpPr>
          <p:cNvPr id="4" name="Content Placeholder 3">
            <a:extLst>
              <a:ext uri="{FF2B5EF4-FFF2-40B4-BE49-F238E27FC236}">
                <a16:creationId xmlns:a16="http://schemas.microsoft.com/office/drawing/2014/main" id="{AD76649F-59F2-39B8-79E5-32387865B81A}"/>
              </a:ext>
            </a:extLst>
          </p:cNvPr>
          <p:cNvSpPr>
            <a:spLocks noGrp="1"/>
          </p:cNvSpPr>
          <p:nvPr>
            <p:ph idx="1"/>
          </p:nvPr>
        </p:nvSpPr>
        <p:spPr/>
        <p:txBody>
          <a:bodyPr vert="horz" lIns="91440" tIns="45720" rIns="91440" bIns="45720" rtlCol="0" anchor="t">
            <a:normAutofit/>
          </a:bodyPr>
          <a:lstStyle/>
          <a:p>
            <a:r>
              <a:rPr lang="en-US" dirty="0">
                <a:latin typeface="Calibri"/>
                <a:ea typeface="Calibri"/>
                <a:cs typeface="Calibri"/>
              </a:rPr>
              <a:t>Be strategic about laying out sampling area to capture areas were the highest dust generating tasks occurred during the job.  </a:t>
            </a:r>
          </a:p>
          <a:p>
            <a:r>
              <a:rPr lang="en-US" dirty="0">
                <a:latin typeface="Calibri"/>
                <a:ea typeface="Calibri"/>
                <a:cs typeface="Calibri"/>
              </a:rPr>
              <a:t>Refer to the LDST Field Guide or Chapter 3 to determine the appropriate places to take your samples.  </a:t>
            </a:r>
            <a:endParaRPr lang="en-US" dirty="0"/>
          </a:p>
          <a:p>
            <a:endParaRPr lang="en-US" dirty="0">
              <a:ea typeface="Calibri"/>
              <a:cs typeface="Calibri"/>
            </a:endParaRPr>
          </a:p>
        </p:txBody>
      </p:sp>
    </p:spTree>
    <p:extLst>
      <p:ext uri="{BB962C8B-B14F-4D97-AF65-F5344CB8AC3E}">
        <p14:creationId xmlns:p14="http://schemas.microsoft.com/office/powerpoint/2010/main" val="2885368187"/>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4.xml><?xml version="1.0" encoding="utf-8"?>
<?mso-contentType ?>
<SharedContentType xmlns="Microsoft.SharePoint.Taxonomy.ContentTypeSync" SourceId="29f62856-1543-49d4-a736-4569d363f533" ContentTypeId="0x0101" PreviousValue="false"/>
</file>

<file path=customXml/itemProps1.xml><?xml version="1.0" encoding="utf-8"?>
<ds:datastoreItem xmlns:ds="http://schemas.openxmlformats.org/officeDocument/2006/customXml" ds:itemID="{944ABDD0-FDBA-443D-A3EE-5F11C43F2299}">
  <ds:schemaRefs>
    <ds:schemaRef ds:uri="http://schemas.microsoft.com/sharepoint/v3/contenttype/forms"/>
  </ds:schemaRefs>
</ds:datastoreItem>
</file>

<file path=customXml/itemProps2.xml><?xml version="1.0" encoding="utf-8"?>
<ds:datastoreItem xmlns:ds="http://schemas.openxmlformats.org/officeDocument/2006/customXml" ds:itemID="{DCA60FCF-26A6-4ACF-9A1F-A1CA488E5A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d61d8fb-a99e-4f97-bee3-1c0c42237d32"/>
    <ds:schemaRef ds:uri="8208de43-a64f-47b6-af23-f340daf308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55097-9606-441D-BAE7-68CDDC6673CD}">
  <ds:schemaRefs>
    <ds:schemaRef ds:uri="http://schemas.microsoft.com/office/2006/metadata/properties"/>
    <ds:schemaRef ds:uri="http://schemas.microsoft.com/office/infopath/2007/PartnerControls"/>
    <ds:schemaRef ds:uri="http://schemas.microsoft.com/sharepoint/v3/fields"/>
    <ds:schemaRef ds:uri="4ffa91fb-a0ff-4ac5-b2db-65c790d184a4"/>
    <ds:schemaRef ds:uri="http://schemas.microsoft.com/sharepoint.v3"/>
    <ds:schemaRef ds:uri="http://schemas.microsoft.com/sharepoint/v3"/>
    <ds:schemaRef ds:uri="9d61d8fb-a99e-4f97-bee3-1c0c42237d32"/>
  </ds:schemaRefs>
</ds:datastoreItem>
</file>

<file path=customXml/itemProps4.xml><?xml version="1.0" encoding="utf-8"?>
<ds:datastoreItem xmlns:ds="http://schemas.openxmlformats.org/officeDocument/2006/customXml" ds:itemID="{50E7289F-388A-462A-94E0-517E75F91BE2}">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LEAD template powerpoint slides</Template>
  <TotalTime>0</TotalTime>
  <Words>6386</Words>
  <Application>Microsoft Office PowerPoint</Application>
  <PresentationFormat>Widescreen</PresentationFormat>
  <Paragraphs>455</Paragraphs>
  <Slides>42</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Garamond</vt:lpstr>
      <vt:lpstr>Times</vt:lpstr>
      <vt:lpstr>Times New Roman</vt:lpstr>
      <vt:lpstr>LEAD template powerpoint slides</vt:lpstr>
      <vt:lpstr>Chapter 3: Lead Dust Wipe Sampling</vt:lpstr>
      <vt:lpstr>Objectives</vt:lpstr>
      <vt:lpstr>A Lead Dust Wipe Measures: </vt:lpstr>
      <vt:lpstr>Sampling Strategy</vt:lpstr>
      <vt:lpstr>Lead Dust Wipe Sampling Locations: EPA RRP Rule</vt:lpstr>
      <vt:lpstr>Lead Dust Wipe Sampling Locations: EPA RRP Rule Continued</vt:lpstr>
      <vt:lpstr>HUD Clearance</vt:lpstr>
      <vt:lpstr>Activity 1: Where To Take Samples</vt:lpstr>
      <vt:lpstr>Remember...</vt:lpstr>
      <vt:lpstr>How To Take Dust Wipe Samples</vt:lpstr>
      <vt:lpstr>Dust Wipe Sampling Materials</vt:lpstr>
      <vt:lpstr>Dust Wipe Sampling Materials Continued</vt:lpstr>
      <vt:lpstr>Blank Samples</vt:lpstr>
      <vt:lpstr>How To Collect Samples </vt:lpstr>
      <vt:lpstr>Step 1: Put on Disposable Shoe Covers and Lay Out the Sample Area</vt:lpstr>
      <vt:lpstr>Taping Template to Floor</vt:lpstr>
      <vt:lpstr>Outlining Sample Area with Tape</vt:lpstr>
      <vt:lpstr>Taping Windowsill</vt:lpstr>
      <vt:lpstr>Step 2: Prepare the Tubes </vt:lpstr>
      <vt:lpstr>Step 3: Put on Clean Gloves</vt:lpstr>
      <vt:lpstr>Step 4: Wipe Sample Areas</vt:lpstr>
      <vt:lpstr>Step 4: Wipe Sample Area – Floors (1) </vt:lpstr>
      <vt:lpstr>Step 4: Wipe Sample Area – Floors (2) </vt:lpstr>
      <vt:lpstr>Step 4: Wipe Sample Area – Floors (3) </vt:lpstr>
      <vt:lpstr>Floor Sampling (1)</vt:lpstr>
      <vt:lpstr>Floor Sampling (2)</vt:lpstr>
      <vt:lpstr>Floor Sampling (3)</vt:lpstr>
      <vt:lpstr>Step 4: Wipe Sample Area – Window Sills and Troughs</vt:lpstr>
      <vt:lpstr>Step 4: Wipe Sample Area – Window Sills and Troughs (continued)</vt:lpstr>
      <vt:lpstr>Sampling a Window Sill</vt:lpstr>
      <vt:lpstr>Sampling a Window Trough</vt:lpstr>
      <vt:lpstr>Step 5: Measure the Sample Area</vt:lpstr>
      <vt:lpstr>Measuring Windowsill</vt:lpstr>
      <vt:lpstr>Step 6: Record Sample Area on Forms</vt:lpstr>
      <vt:lpstr>Step 7: Clean Up</vt:lpstr>
      <vt:lpstr>Hands-on Activity: Let’s Try It</vt:lpstr>
      <vt:lpstr>Avoiding Common Mistakes </vt:lpstr>
      <vt:lpstr>Composite Dust Wipe Sampling</vt:lpstr>
      <vt:lpstr>Rules for a Composite Sample</vt:lpstr>
      <vt:lpstr>Composite Sampling Procedures</vt:lpstr>
      <vt:lpstr>Proper Hygiene After Completing a Sampling Job</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2026-03-10T21:06:17Z</dcterms:created>
  <dcterms:modified xsi:type="dcterms:W3CDTF">2026-03-12T21:08:45Z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_x0020_Type">
    <vt:lpwstr/>
  </property>
  <property fmtid="{D5CDD505-2E9C-101B-9397-08002B2CF9AE}" pid="3" name="e3f09c3df709400db2417a7161762d62">
    <vt:lpwstr/>
  </property>
  <property fmtid="{D5CDD505-2E9C-101B-9397-08002B2CF9AE}" pid="4" name="Document Type">
    <vt:lpwstr/>
  </property>
  <property fmtid="{D5CDD505-2E9C-101B-9397-08002B2CF9AE}" pid="5" name="EPA_x0020_Subject">
    <vt:lpwstr/>
  </property>
  <property fmtid="{D5CDD505-2E9C-101B-9397-08002B2CF9AE}" pid="6" name="TaxKeyword">
    <vt:lpwstr/>
  </property>
  <property fmtid="{D5CDD505-2E9C-101B-9397-08002B2CF9AE}" pid="7" name="MediaServiceImageTags">
    <vt:lpwstr/>
  </property>
  <property fmtid="{D5CDD505-2E9C-101B-9397-08002B2CF9AE}" pid="8" name="ContentTypeId">
    <vt:lpwstr>0x01010046E555EE6AEA6F4E90DC1EE56A20DF84</vt:lpwstr>
  </property>
  <property fmtid="{D5CDD505-2E9C-101B-9397-08002B2CF9AE}" pid="9" name="EPA Subject">
    <vt:lpwstr/>
  </property>
</Properties>
</file>