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9" r:id="rId1"/>
  </p:sldMasterIdLst>
  <p:notesMasterIdLst>
    <p:notesMasterId r:id="rId18"/>
  </p:notesMasterIdLst>
  <p:sldIdLst>
    <p:sldId id="300" r:id="rId2"/>
    <p:sldId id="303"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26781" autoAdjust="0"/>
  </p:normalViewPr>
  <p:slideViewPr>
    <p:cSldViewPr snapToGrid="0">
      <p:cViewPr varScale="1">
        <p:scale>
          <a:sx n="13" d="100"/>
          <a:sy n="13" d="100"/>
        </p:scale>
        <p:origin x="2628" y="36"/>
      </p:cViewPr>
      <p:guideLst/>
    </p:cSldViewPr>
  </p:slideViewPr>
  <p:notesTextViewPr>
    <p:cViewPr>
      <p:scale>
        <a:sx n="1" d="1"/>
        <a:sy n="1" d="1"/>
      </p:scale>
      <p:origin x="0" y="0"/>
    </p:cViewPr>
  </p:notesTextViewPr>
  <p:notesViewPr>
    <p:cSldViewPr snapToGrid="0">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 Id="rId27"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3/10/2026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Welcome to the Lead Dust Sampling Technician Training Course.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12824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Contractors performing RRP projects that disturb lead-based paint in homes, child care facilities, and schools built before 1978 must be certified and must follow specific work practices to prevent lead contamination.</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3538179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The cleaning verification process involves a visual inspection of the work area, followed by wiping of the window sills, floors, and countertops with wet disposable cleaning cloths and comparing the wipes to a cleaning verification card.</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Cleaning verification must be performed by a certified renovator; it </a:t>
            </a:r>
            <a:r>
              <a:rPr lang="en-US" sz="1200" u="sng" kern="1200" dirty="0">
                <a:solidFill>
                  <a:schemeClr val="tx1"/>
                </a:solidFill>
                <a:effectLst/>
                <a:latin typeface="Calibri" panose="020F0502020204030204" pitchFamily="34" charset="0"/>
                <a:ea typeface="+mn-ea"/>
                <a:cs typeface="+mn-cs"/>
              </a:rPr>
              <a:t>cannot</a:t>
            </a:r>
            <a:r>
              <a:rPr lang="en-US" sz="1200" kern="1200" dirty="0">
                <a:solidFill>
                  <a:schemeClr val="tx1"/>
                </a:solidFill>
                <a:effectLst/>
                <a:latin typeface="Calibri" panose="020F0502020204030204" pitchFamily="34" charset="0"/>
                <a:ea typeface="+mn-ea"/>
                <a:cs typeface="+mn-cs"/>
              </a:rPr>
              <a:t> be done by the lead dust sampling technician and lead dust sampling technicians are not allowed to perform clearance below the action levels on abatement projects or on abatement parts of renovation projects.</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a:ea typeface="Calibri"/>
                <a:cs typeface="Calibri"/>
              </a:rPr>
              <a:t>See </a:t>
            </a:r>
            <a:r>
              <a:rPr lang="en-US" sz="1200" b="1" kern="1200" dirty="0">
                <a:solidFill>
                  <a:schemeClr val="tx1"/>
                </a:solidFill>
                <a:effectLst/>
                <a:latin typeface="Calibri"/>
                <a:ea typeface="Calibri"/>
                <a:cs typeface="Calibri"/>
              </a:rPr>
              <a:t>Appendix A</a:t>
            </a:r>
            <a:r>
              <a:rPr lang="en-US" b="1" dirty="0">
                <a:latin typeface="Calibri"/>
                <a:ea typeface="Calibri"/>
                <a:cs typeface="Calibri"/>
              </a:rPr>
              <a:t> </a:t>
            </a:r>
            <a:r>
              <a:rPr lang="en-US" sz="1200" kern="1200" dirty="0">
                <a:solidFill>
                  <a:schemeClr val="tx1"/>
                </a:solidFill>
                <a:effectLst/>
                <a:latin typeface="Calibri"/>
                <a:ea typeface="Calibri"/>
                <a:cs typeface="Calibri"/>
              </a:rPr>
              <a:t>for a portion of the EPA RRP final rule.</a:t>
            </a:r>
          </a:p>
          <a:p>
            <a:pPr eaLnBrk="1" hangingPunct="1">
              <a:lnSpc>
                <a:spcPct val="90000"/>
              </a:lnSpc>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b="1" dirty="0">
              <a:latin typeface="Times New Roman" pitchFamily="18" charset="0"/>
              <a:cs typeface="Times New Roman" pitchFamily="18"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3166056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mn-ea"/>
                <a:cs typeface="+mn-cs"/>
              </a:rPr>
              <a:t>To conduct a post-renovation dust-lead test, the individual must be a certified lead dust sampling technician, lead-based paint inspector, or risk assessor.</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EPA LDST certification allows the certified individual to perform post-renovation dust-lead testing in residential housing and child-occupied facilities. Certified lead dust sampling technicians cannot conduct post-abatement dust-lead testing.</a:t>
            </a:r>
          </a:p>
          <a:p>
            <a:endParaRPr lang="en-US" sz="1200" kern="1200" dirty="0">
              <a:solidFill>
                <a:schemeClr val="tx1"/>
              </a:solidFill>
              <a:effectLst/>
              <a:latin typeface="Calibri" panose="020F0502020204030204" pitchFamily="34" charset="0"/>
              <a:ea typeface="+mn-ea"/>
              <a:cs typeface="+mn-cs"/>
            </a:endParaRPr>
          </a:p>
          <a:p>
            <a:r>
              <a:rPr lang="en-US" sz="1200" kern="1200" dirty="0">
                <a:solidFill>
                  <a:schemeClr val="tx1"/>
                </a:solidFill>
                <a:effectLst/>
                <a:latin typeface="Calibri" panose="020F0502020204030204" pitchFamily="34" charset="0"/>
                <a:ea typeface="+mn-ea"/>
                <a:cs typeface="+mn-cs"/>
              </a:rPr>
              <a:t>When going to a worksite, lead dust sampling technicians must have a copy of their initial course completion certificate and most recent refresher training course completion certificate.</a:t>
            </a: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2672701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details on all these topics are discussed later in the course.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519456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HUD’s LSHR requires that lead hazards be corrected in target housing receiving federal housing assistance or being sold.  It also requires clearance dust sampling as a routine part of every such activity, unless very small amounts of paint are disturbed.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1062257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t>Clearance must be on the entire unit unless the worksite has been properly contained or the LSHR specifically permits worksite-only clearance. The LSHR permits worksite-only clearance for units receiving rehabilitation assistance up to and including $5,000 and for ongoing lead-based paint maintenance activities. </a:t>
            </a:r>
          </a:p>
          <a:p>
            <a:pPr eaLnBrk="1" hangingPunct="1">
              <a:spcBef>
                <a:spcPct val="0"/>
              </a:spcBef>
            </a:pPr>
            <a:endParaRPr lang="en-US" dirty="0"/>
          </a:p>
          <a:p>
            <a:pPr eaLnBrk="1" hangingPunct="1">
              <a:spcBef>
                <a:spcPct val="0"/>
              </a:spcBef>
            </a:pPr>
            <a:r>
              <a:rPr lang="en-US" dirty="0"/>
              <a:t>Sampling requirements will be discussed in later chapters.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925185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Details on these topics are provided later in the course.</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16</a:t>
            </a:fld>
            <a:endParaRPr lang="en-US"/>
          </a:p>
        </p:txBody>
      </p:sp>
    </p:spTree>
    <p:extLst>
      <p:ext uri="{BB962C8B-B14F-4D97-AF65-F5344CB8AC3E}">
        <p14:creationId xmlns:p14="http://schemas.microsoft.com/office/powerpoint/2010/main" val="116673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dirty="0"/>
              <a:t>The EPA has provided this model curriculum to teach individuals how to conduct dust-lead testing after renovation activities.</a:t>
            </a:r>
          </a:p>
          <a:p>
            <a:pPr eaLnBrk="1" hangingPunct="1">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dirty="0"/>
              <a:t>Dust-lead testing is often performed to find out whether lead dust remains after renovation, repair, or painting. It is required by HUD’s LSHR regulations for most renovations. By the end of the course, students will be able to perform the actions listed above.</a:t>
            </a:r>
          </a:p>
          <a:p>
            <a:pPr eaLnBrk="1" hangingPunct="1">
              <a:spcBef>
                <a:spcPct val="0"/>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3777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dirty="0"/>
              <a:t>The student materials include a student manual, attachments, appendices, and a copy of the </a:t>
            </a:r>
            <a:r>
              <a:rPr lang="en-US" i="1" dirty="0"/>
              <a:t>Lead Dust Sampling Technician Field Guide</a:t>
            </a:r>
            <a:r>
              <a:rPr lang="en-US" dirty="0"/>
              <a:t>.</a:t>
            </a:r>
          </a:p>
          <a:p>
            <a:pPr marL="481013" lvl="1" indent="-361950" eaLnBrk="1" hangingPunct="1">
              <a:spcBef>
                <a:spcPts val="475"/>
              </a:spcBef>
              <a:buFont typeface="Times New Roman" pitchFamily="18" charset="0"/>
              <a:buChar char="•"/>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sz="1200" dirty="0"/>
              <a:t>The student manual contains copies of the slides that are used by the instructor during the course. </a:t>
            </a:r>
          </a:p>
          <a:p>
            <a:pPr marL="481013" lvl="1" indent="-361950" eaLnBrk="1" hangingPunct="1">
              <a:spcBef>
                <a:spcPts val="475"/>
              </a:spcBef>
              <a:buFont typeface="Times New Roman" pitchFamily="18" charset="0"/>
              <a:buChar char="•"/>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sz="1200" dirty="0"/>
              <a:t>The attachments and appendices provide important summaries, checklists, tables, and tools you can use.</a:t>
            </a:r>
          </a:p>
          <a:p>
            <a:pPr marL="481013" lvl="1" indent="-361950" eaLnBrk="1" hangingPunct="1">
              <a:spcBef>
                <a:spcPts val="475"/>
              </a:spcBef>
              <a:buFont typeface="Times New Roman" pitchFamily="18" charset="0"/>
              <a:buChar char="•"/>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r>
              <a:rPr lang="en-US" sz="1200" dirty="0"/>
              <a:t>The </a:t>
            </a:r>
            <a:r>
              <a:rPr lang="en-US" sz="1200" i="1" dirty="0"/>
              <a:t>Lead Dust Sampling Technician Field Guide</a:t>
            </a:r>
            <a:r>
              <a:rPr lang="en-US" sz="1200" dirty="0"/>
              <a:t> outlines key points and procedures in one easy-to-read reference tool that can be taken along on the job.</a:t>
            </a:r>
          </a:p>
          <a:p>
            <a:pPr eaLnBrk="1" hangingPunct="1">
              <a:spcBef>
                <a:spcPct val="0"/>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dirty="0"/>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1384284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00"/>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defRPr/>
            </a:pPr>
            <a:r>
              <a:rPr lang="en-US" b="1" dirty="0">
                <a:ea typeface="Calibri" panose="020F0502020204030204" pitchFamily="34" charset="0"/>
                <a:cs typeface="Calibri" panose="020F0502020204030204" pitchFamily="34" charset="0"/>
              </a:rPr>
              <a:t>Children under 6 are most at risk from small amounts of lead.</a:t>
            </a:r>
          </a:p>
          <a:p>
            <a:pPr eaLnBrk="1" hangingPunct="1">
              <a:spcBef>
                <a:spcPts val="400"/>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defRPr/>
            </a:pPr>
            <a:r>
              <a:rPr lang="en-US" dirty="0">
                <a:ea typeface="Calibri" panose="020F0502020204030204" pitchFamily="34" charset="0"/>
                <a:cs typeface="Calibri" panose="020F0502020204030204" pitchFamily="34" charset="0"/>
              </a:rPr>
              <a:t>Children are at a greater risk than adults. During normal and frequent playing or hand-to-mouth activity, children may swallow or inhale lead dust from their hands, toys, food, or other objects.</a:t>
            </a:r>
          </a:p>
          <a:p>
            <a:pPr eaLnBrk="1" hangingPunct="1">
              <a:spcBef>
                <a:spcPts val="400"/>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defRPr/>
            </a:pPr>
            <a:endParaRPr lang="en-US" dirty="0">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In children, lead may cause:</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Damage to the brain and nervous system  </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Decreased intelligence, and learning and behavioral problems </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Attention deficit disorder and hyperactivity</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Hearing and speech problems</a:t>
            </a:r>
          </a:p>
          <a:p>
            <a:pPr marL="171450" lvl="0" indent="-171450">
              <a:buFont typeface="Arial" panose="020B0604020202020204" pitchFamily="34" charset="0"/>
              <a:buChar char="•"/>
            </a:pPr>
            <a:endParaRPr lang="en-US" kern="1200" dirty="0">
              <a:solidFill>
                <a:schemeClr val="tx1"/>
              </a:solidFill>
              <a:effectLst/>
              <a:ea typeface="Calibri" panose="020F0502020204030204" pitchFamily="34" charset="0"/>
              <a:cs typeface="Calibri" panose="020F0502020204030204" pitchFamily="34" charset="0"/>
            </a:endParaRPr>
          </a:p>
          <a:p>
            <a:r>
              <a:rPr lang="en-US" b="0" kern="1200" dirty="0">
                <a:solidFill>
                  <a:schemeClr val="tx1"/>
                </a:solidFill>
                <a:effectLst/>
                <a:ea typeface="Calibri" panose="020F0502020204030204" pitchFamily="34" charset="0"/>
                <a:cs typeface="Calibri" panose="020F0502020204030204" pitchFamily="34" charset="0"/>
              </a:rPr>
              <a:t>Among adults, pregnant women are especially at risk from exposure to lead.</a:t>
            </a:r>
            <a:r>
              <a:rPr lang="en-US" b="1" kern="1200" dirty="0">
                <a:solidFill>
                  <a:schemeClr val="tx1"/>
                </a:solidFill>
                <a:effectLst/>
                <a:ea typeface="Calibri" panose="020F0502020204030204" pitchFamily="34" charset="0"/>
                <a:cs typeface="Calibri" panose="020F0502020204030204" pitchFamily="34" charset="0"/>
              </a:rPr>
              <a:t> </a:t>
            </a:r>
            <a:r>
              <a:rPr lang="en-US" b="0" kern="1200" dirty="0">
                <a:solidFill>
                  <a:schemeClr val="tx1"/>
                </a:solidFill>
                <a:effectLst/>
                <a:ea typeface="Calibri" panose="020F0502020204030204" pitchFamily="34" charset="0"/>
                <a:cs typeface="Calibri" panose="020F0502020204030204" pitchFamily="34" charset="0"/>
              </a:rPr>
              <a:t>Lead can build up in the body over time, settling in the bones. This stored lead can be transferred during pregnancy to a fetus. and can cause an increased risk of:</a:t>
            </a:r>
            <a:endParaRPr lang="en-US" b="1" kern="1200" dirty="0">
              <a:solidFill>
                <a:schemeClr val="tx1"/>
              </a:solidFill>
              <a:effectLst/>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Miscarriage</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The baby being born too early or too small</a:t>
            </a:r>
          </a:p>
          <a:p>
            <a:pPr marL="17145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Harm to a developing fetus’ brain, kidneys and nervous system</a:t>
            </a:r>
            <a:endParaRPr lang="en-US" dirty="0">
              <a:ea typeface="Calibri" panose="020F0502020204030204" pitchFamily="34" charset="0"/>
              <a:cs typeface="Calibri" panose="020F0502020204030204" pitchFamily="34" charset="0"/>
            </a:endParaRPr>
          </a:p>
          <a:p>
            <a:pPr eaLnBrk="1" hangingPunct="1">
              <a:spcBef>
                <a:spcPts val="0"/>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defRPr/>
            </a:pPr>
            <a:endParaRPr lang="en-US" dirty="0">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For most adults, the major route of entry of lead into the body is through inhalation (breathing) of lead dust via occupational exposures.</a:t>
            </a:r>
          </a:p>
          <a:p>
            <a:r>
              <a:rPr lang="en-US" kern="1200" dirty="0">
                <a:solidFill>
                  <a:schemeClr val="tx1"/>
                </a:solidFill>
                <a:effectLst/>
                <a:ea typeface="Calibri" panose="020F0502020204030204" pitchFamily="34" charset="0"/>
                <a:cs typeface="Calibri" panose="020F0502020204030204" pitchFamily="34" charset="0"/>
              </a:rPr>
              <a:t> </a:t>
            </a:r>
          </a:p>
          <a:p>
            <a:r>
              <a:rPr lang="en-US" kern="1200" dirty="0">
                <a:solidFill>
                  <a:schemeClr val="tx1"/>
                </a:solidFill>
                <a:effectLst/>
                <a:ea typeface="Calibri" panose="020F0502020204030204" pitchFamily="34" charset="0"/>
                <a:cs typeface="Calibri" panose="020F0502020204030204" pitchFamily="34" charset="0"/>
              </a:rPr>
              <a:t>In adults, lead exposure can cause:</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Heart related problems and high blood pressure</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Decreased kidney function</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Weakness in fingers, wrists and ankles</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Infertility problems in both men and women</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Digestive problems</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Nerve disorders</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Learning, memory and concentration problems</a:t>
            </a:r>
          </a:p>
          <a:p>
            <a:pPr marL="171450" lvl="0" indent="-171450">
              <a:buFont typeface="Arial" panose="020B0604020202020204" pitchFamily="34" charset="0"/>
              <a:buChar char="•"/>
            </a:pPr>
            <a:r>
              <a:rPr lang="en-US" kern="1200" dirty="0">
                <a:solidFill>
                  <a:schemeClr val="tx1"/>
                </a:solidFill>
                <a:effectLst/>
                <a:ea typeface="Calibri" panose="020F0502020204030204" pitchFamily="34" charset="0"/>
                <a:cs typeface="Calibri" panose="020F0502020204030204" pitchFamily="34" charset="0"/>
              </a:rPr>
              <a:t>Muscle and/or joint pain</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3268697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b="1" dirty="0">
                <a:ea typeface="Calibri" panose="020F0502020204030204" pitchFamily="34" charset="0"/>
                <a:cs typeface="Calibri" panose="020F0502020204030204" pitchFamily="34" charset="0"/>
              </a:rPr>
              <a:t>Dust and debris from renovation, repair, and painting jobs in pre-1978 housing and child-occupied facilities may contain lead.</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Pre-1978 paint may contain lead.</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Common renovation activities like sanding, scraping, cutting, and demolition can create hazardous lead dust and chips by disturbing lead-based paint.  </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Some tasks, such as power sanding, open flame burning, and the use of heat guns above 1100 degrees Fahrenheit, create large amounts of extremely fine lead dust that is very difficult to clean up. </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b="1" dirty="0">
                <a:ea typeface="Calibri" panose="020F0502020204030204" pitchFamily="34" charset="0"/>
                <a:cs typeface="Calibri" panose="020F0502020204030204" pitchFamily="34" charset="0"/>
              </a:rPr>
              <a:t>Small amounts of lead dust can poison children and adults.</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A tiny amount of lead can be extremely harmful.</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Lead dust particles are often so small that you cannot see them, yet you can breathe or swallow them.  These smaller, inhaled or swallowed lead dust particles are more easily absorbed by the body than larger particles, and can therefore more easily cause poisoning.</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Lead dust may be breathed or swallowed by children, residents, and workers.</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Through normal hand-to-mouth activities, children may swallow or inhale lead dust on their hands, toys, food, or other objects.  Children may also ingest paint chips.</a:t>
            </a:r>
          </a:p>
          <a:p>
            <a:pPr eaLnBrk="1" hangingPunct="1">
              <a:lnSpc>
                <a:spcPct val="90000"/>
              </a:lnSpc>
              <a:spcBef>
                <a:spcPts val="438"/>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Adults can swallow or breathe lead dust during work activities.</a:t>
            </a:r>
          </a:p>
          <a:p>
            <a:pPr marL="171450" lvl="1" indent="-171450" eaLnBrk="1" hangingPunct="1">
              <a:lnSpc>
                <a:spcPct val="90000"/>
              </a:lnSpc>
              <a:spcBef>
                <a:spcPts val="400"/>
              </a:spcBef>
              <a:buFont typeface="Arial" panose="020B0604020202020204" pitchFamily="34" charset="0"/>
              <a:buChar char="•"/>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sz="1200" dirty="0">
                <a:latin typeface="Calibri" panose="020F0502020204030204" pitchFamily="34" charset="0"/>
                <a:ea typeface="Calibri" panose="020F0502020204030204" pitchFamily="34" charset="0"/>
                <a:cs typeface="Calibri" panose="020F0502020204030204" pitchFamily="34" charset="0"/>
              </a:rPr>
              <a:t>When workers perform activities such as scraping and sanding by hand, or use a power sander or grinding tool, dust is created.  The dust goes into the air that they </a:t>
            </a:r>
            <a:r>
              <a:rPr lang="en-US" sz="1200">
                <a:latin typeface="Calibri" panose="020F0502020204030204" pitchFamily="34" charset="0"/>
                <a:ea typeface="Calibri" panose="020F0502020204030204" pitchFamily="34" charset="0"/>
                <a:cs typeface="Calibri" panose="020F0502020204030204" pitchFamily="34" charset="0"/>
              </a:rPr>
              <a:t>breathe.</a:t>
            </a:r>
          </a:p>
          <a:p>
            <a:pPr marL="171450" lvl="1" indent="-171450" eaLnBrk="1" hangingPunct="1">
              <a:lnSpc>
                <a:spcPct val="90000"/>
              </a:lnSpc>
              <a:spcBef>
                <a:spcPts val="400"/>
              </a:spcBef>
              <a:buFont typeface="Arial" panose="020B0604020202020204" pitchFamily="34" charset="0"/>
              <a:buChar char="•"/>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sz="1200">
                <a:latin typeface="Calibri" panose="020F0502020204030204" pitchFamily="34" charset="0"/>
                <a:ea typeface="Calibri" panose="020F0502020204030204" pitchFamily="34" charset="0"/>
                <a:cs typeface="Calibri" panose="020F0502020204030204" pitchFamily="34" charset="0"/>
              </a:rPr>
              <a:t>If </a:t>
            </a:r>
            <a:r>
              <a:rPr lang="en-US" sz="1200" dirty="0">
                <a:latin typeface="Calibri" panose="020F0502020204030204" pitchFamily="34" charset="0"/>
                <a:ea typeface="Calibri" panose="020F0502020204030204" pitchFamily="34" charset="0"/>
                <a:cs typeface="Calibri" panose="020F0502020204030204" pitchFamily="34" charset="0"/>
              </a:rPr>
              <a:t>workers eat, drink, smoke, or put anything into their mouths without washing up first, they may swallow the lead dust present.</a:t>
            </a:r>
            <a:endParaRPr lang="en-US" dirty="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2993630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641614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75"/>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There are three courses for professionals who wish to be certified to conduct evaluations for lead dust, lead hazards and/or lead-based paint:</a:t>
            </a:r>
          </a:p>
          <a:p>
            <a:pPr marL="360363" lvl="1" indent="-241300" eaLnBrk="1" hangingPunct="1">
              <a:spcBef>
                <a:spcPts val="475"/>
              </a:spcBef>
              <a:buFont typeface="Times New Roman" pitchFamily="18" charset="0"/>
              <a:buChar char="•"/>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sz="1200" b="1" dirty="0">
                <a:latin typeface="Calibri" panose="020F0502020204030204" pitchFamily="34" charset="0"/>
                <a:ea typeface="Calibri" panose="020F0502020204030204" pitchFamily="34" charset="0"/>
                <a:cs typeface="Calibri" panose="020F0502020204030204" pitchFamily="34" charset="0"/>
              </a:rPr>
              <a:t>Lead Dust Sampling Technician: </a:t>
            </a:r>
            <a:r>
              <a:rPr lang="en-US" sz="1200" dirty="0">
                <a:latin typeface="Calibri" panose="020F0502020204030204" pitchFamily="34" charset="0"/>
                <a:ea typeface="Calibri" panose="020F0502020204030204" pitchFamily="34" charset="0"/>
                <a:cs typeface="Calibri" panose="020F0502020204030204" pitchFamily="34" charset="0"/>
              </a:rPr>
              <a:t>This 8-hour training course teaches you how to become a lead dust sampling technician. You will learn how to conduct a visual inspection, collect dust wipe samples, interpret results, and write a post-work dust-lead testing report.</a:t>
            </a:r>
          </a:p>
          <a:p>
            <a:pPr marL="360363" lvl="1" indent="-241300" eaLnBrk="1" hangingPunct="1">
              <a:spcBef>
                <a:spcPts val="475"/>
              </a:spcBef>
              <a:buFont typeface="Times New Roman" pitchFamily="18" charset="0"/>
              <a:buChar char="•"/>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sz="1200" b="1" dirty="0">
                <a:latin typeface="Calibri" panose="020F0502020204030204" pitchFamily="34" charset="0"/>
                <a:ea typeface="Calibri" panose="020F0502020204030204" pitchFamily="34" charset="0"/>
                <a:cs typeface="Calibri" panose="020F0502020204030204" pitchFamily="34" charset="0"/>
              </a:rPr>
              <a:t>Lead-Based Paint Inspector:</a:t>
            </a:r>
            <a:r>
              <a:rPr lang="en-US" sz="1200" dirty="0">
                <a:latin typeface="Calibri" panose="020F0502020204030204" pitchFamily="34" charset="0"/>
                <a:ea typeface="Calibri" panose="020F0502020204030204" pitchFamily="34" charset="0"/>
                <a:cs typeface="Calibri" panose="020F0502020204030204" pitchFamily="34" charset="0"/>
              </a:rPr>
              <a:t> To become a certified lead-based paint inspector, you must take a 24-hour training course. In the lead-based paint inspector course, you will learn the skills and protocols for conducting a paint inspection. A lead-based paint inspection is a surface-by-surface investigation to locate all lead-based paint on a property.  We will talk more about what a paint inspection is in the next chapter.</a:t>
            </a:r>
          </a:p>
          <a:p>
            <a:pPr marL="360363" lvl="1" indent="-241300" eaLnBrk="1" hangingPunct="1">
              <a:spcBef>
                <a:spcPts val="475"/>
              </a:spcBef>
              <a:buFont typeface="Times New Roman" pitchFamily="18" charset="0"/>
              <a:buChar char="•"/>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sz="1200" b="1" dirty="0">
                <a:latin typeface="Calibri" panose="020F0502020204030204" pitchFamily="34" charset="0"/>
                <a:ea typeface="Calibri" panose="020F0502020204030204" pitchFamily="34" charset="0"/>
                <a:cs typeface="Calibri" panose="020F0502020204030204" pitchFamily="34" charset="0"/>
              </a:rPr>
              <a:t>Risk Assessor:</a:t>
            </a:r>
            <a:r>
              <a:rPr lang="en-US" sz="1200" dirty="0">
                <a:latin typeface="Calibri" panose="020F0502020204030204" pitchFamily="34" charset="0"/>
                <a:ea typeface="Calibri" panose="020F0502020204030204" pitchFamily="34" charset="0"/>
                <a:cs typeface="Calibri" panose="020F0502020204030204" pitchFamily="34" charset="0"/>
              </a:rPr>
              <a:t> To become a certified risk assessor, you must successfully complete a lead-based paint inspector course plus an additional 16-hour risk assessor course. In the risk assessor course, you will learn the skills and protocols necessary for conducting risk assessments. A risk assessment is an on-site investigation to identify all lead-based paint hazards on a property.  </a:t>
            </a:r>
          </a:p>
          <a:p>
            <a:pPr marL="360363" lvl="1" indent="-241300" eaLnBrk="1" hangingPunct="1">
              <a:spcBef>
                <a:spcPts val="0"/>
              </a:spcBef>
              <a:buFont typeface="Times New Roman" pitchFamily="18" charset="0"/>
              <a:buChar char="•"/>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endParaRPr lang="en-US" sz="1200" dirty="0">
              <a:latin typeface="Calibri" panose="020F0502020204030204" pitchFamily="34" charset="0"/>
              <a:ea typeface="Calibri" panose="020F0502020204030204" pitchFamily="34" charset="0"/>
              <a:cs typeface="Calibri" panose="020F0502020204030204" pitchFamily="34" charset="0"/>
            </a:endParaRPr>
          </a:p>
          <a:p>
            <a:pPr eaLnBrk="1" hangingPunct="1">
              <a:spcBef>
                <a:spcPts val="475"/>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Today you are taking the LDST Training Course. </a:t>
            </a:r>
          </a:p>
          <a:p>
            <a:pPr eaLnBrk="1" hangingPunct="1">
              <a:spcBef>
                <a:spcPts val="0"/>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endParaRPr lang="en-US" dirty="0">
              <a:ea typeface="Calibri" panose="020F0502020204030204" pitchFamily="34" charset="0"/>
              <a:cs typeface="Calibri" panose="020F0502020204030204" pitchFamily="34" charset="0"/>
            </a:endParaRPr>
          </a:p>
          <a:p>
            <a:pPr eaLnBrk="1" hangingPunct="1">
              <a:spcBef>
                <a:spcPts val="475"/>
              </a:spcBef>
              <a:tabLst>
                <a:tab pos="0" algn="l"/>
                <a:tab pos="965200" algn="l"/>
                <a:tab pos="1931988" algn="l"/>
                <a:tab pos="2898775" algn="l"/>
                <a:tab pos="3865563" algn="l"/>
                <a:tab pos="4832350" algn="l"/>
                <a:tab pos="5799138" algn="l"/>
                <a:tab pos="6764338" algn="l"/>
                <a:tab pos="7731125" algn="l"/>
                <a:tab pos="8697913" algn="l"/>
                <a:tab pos="9664700" algn="l"/>
                <a:tab pos="10631488" algn="l"/>
              </a:tabLst>
            </a:pPr>
            <a:r>
              <a:rPr lang="en-US" dirty="0">
                <a:ea typeface="Calibri" panose="020F0502020204030204" pitchFamily="34" charset="0"/>
                <a:cs typeface="Calibri" panose="020F0502020204030204" pitchFamily="34" charset="0"/>
              </a:rPr>
              <a:t>Refer to </a:t>
            </a:r>
            <a:r>
              <a:rPr lang="en-US" b="1" dirty="0">
                <a:ea typeface="Calibri" panose="020F0502020204030204" pitchFamily="34" charset="0"/>
                <a:cs typeface="Calibri" panose="020F0502020204030204" pitchFamily="34" charset="0"/>
              </a:rPr>
              <a:t>Attachment 1-A: Comparing Lead Evaluation Professionals </a:t>
            </a:r>
            <a:r>
              <a:rPr lang="en-US" dirty="0">
                <a:ea typeface="Calibri" panose="020F0502020204030204" pitchFamily="34" charset="0"/>
                <a:cs typeface="Calibri" panose="020F0502020204030204" pitchFamily="34" charset="0"/>
              </a:rPr>
              <a:t>for additional information.</a:t>
            </a:r>
          </a:p>
          <a:p>
            <a:endParaRPr lang="en-US" dirty="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1279407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pPr/>
              <a:t>8</a:t>
            </a:fld>
            <a:endParaRPr lang="en-US" dirty="0"/>
          </a:p>
        </p:txBody>
      </p:sp>
    </p:spTree>
    <p:extLst>
      <p:ext uri="{BB962C8B-B14F-4D97-AF65-F5344CB8AC3E}">
        <p14:creationId xmlns:p14="http://schemas.microsoft.com/office/powerpoint/2010/main" val="2773519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panose="020F0502020204030204" pitchFamily="34" charset="0"/>
                <a:cs typeface="Calibri" panose="020F0502020204030204" pitchFamily="34" charset="0"/>
              </a:rPr>
              <a:t>A lead dust sampling technician can perform dust-lead testing, but not if associated with an abatement. </a:t>
            </a:r>
          </a:p>
          <a:p>
            <a:endParaRPr lang="en-US" dirty="0">
              <a:ea typeface="Calibri" panose="020F0502020204030204" pitchFamily="34" charset="0"/>
              <a:cs typeface="Calibri" panose="020F0502020204030204" pitchFamily="34" charset="0"/>
            </a:endParaRPr>
          </a:p>
          <a:p>
            <a:r>
              <a:rPr lang="en-US" dirty="0">
                <a:ea typeface="Calibri" panose="020F0502020204030204" pitchFamily="34" charset="0"/>
                <a:cs typeface="Calibri" panose="020F0502020204030204" pitchFamily="34" charset="0"/>
              </a:rPr>
              <a:t>The purpose of dust-lead testing after renovation, repair, or painting activities that disturb lead-based paint is to determine if a work area is safe for re-occupancy. These activities can create lead dust, so proper cleanup is critical. </a:t>
            </a:r>
          </a:p>
          <a:p>
            <a:endParaRPr lang="en-US" dirty="0">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While lead dust sampling technicians can conduct post-renovation dust-lead testing, they are not allowed to conduct post-abatement dust-lead testing. Post-abatement dust-lead testing after abatement must be done by a certified risk assessor or a lead-based paint inspector.</a:t>
            </a:r>
          </a:p>
          <a:p>
            <a:endParaRPr lang="en-US" kern="1200" dirty="0">
              <a:solidFill>
                <a:schemeClr val="tx1"/>
              </a:solidFill>
              <a:effectLst/>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Abatements are projects designed to permanently address lead-based paint and lead-based paint hazards. </a:t>
            </a:r>
          </a:p>
          <a:p>
            <a:endParaRPr lang="en-US" kern="1200" dirty="0">
              <a:solidFill>
                <a:schemeClr val="tx1"/>
              </a:solidFill>
              <a:effectLst/>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Abatement does not include renovation, remodeling, landscaping, or other activities, when such activities are not designed to permanently address lead-based paint hazards, but, instead, are designed to repair, restore, or remodel a given structure or dwelling, even though these activities may incidentally result in permanently addressing lead-based paint hazards.</a:t>
            </a:r>
          </a:p>
          <a:p>
            <a:endParaRPr lang="en-US" kern="1200" dirty="0">
              <a:solidFill>
                <a:schemeClr val="tx1"/>
              </a:solidFill>
              <a:effectLst/>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If a renovation job involves abatement, the lead dust sampling technician cannot perform dust-lead testing on the abatement part of the job. Make sure you understand what type of work was done before conducting dust-lead testing.</a:t>
            </a:r>
          </a:p>
          <a:p>
            <a:endParaRPr lang="en-US" kern="1200" dirty="0">
              <a:solidFill>
                <a:schemeClr val="tx1"/>
              </a:solidFill>
              <a:effectLst/>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In addition, a lead dust sampling technician is not trained to test paint for lead content. Paint sampling must be done by a lead-based paint inspector, risk assessor or certified renovator. </a:t>
            </a:r>
          </a:p>
          <a:p>
            <a:endParaRPr lang="en-US" kern="1200" dirty="0">
              <a:solidFill>
                <a:schemeClr val="tx1"/>
              </a:solidFill>
              <a:effectLst/>
              <a:ea typeface="Calibri" panose="020F0502020204030204" pitchFamily="34" charset="0"/>
              <a:cs typeface="Calibri" panose="020F0502020204030204" pitchFamily="34" charset="0"/>
            </a:endParaRPr>
          </a:p>
          <a:p>
            <a:r>
              <a:rPr lang="en-US" kern="1200" dirty="0">
                <a:solidFill>
                  <a:schemeClr val="tx1"/>
                </a:solidFill>
                <a:effectLst/>
                <a:ea typeface="Calibri" panose="020F0502020204030204" pitchFamily="34" charset="0"/>
                <a:cs typeface="Calibri" panose="020F0502020204030204" pitchFamily="34" charset="0"/>
              </a:rPr>
              <a:t>Finally, a lead dust sampling technician is not trained to sample soil. Soil sampling must be done by a certified lead-based paint inspector or risk assessor.</a:t>
            </a:r>
            <a:endParaRPr lang="en-US" b="1" dirty="0">
              <a:ea typeface="Calibri" panose="020F0502020204030204" pitchFamily="34" charset="0"/>
              <a:cs typeface="Calibri" panose="020F0502020204030204" pitchFamily="34" charset="0"/>
            </a:endParaRPr>
          </a:p>
          <a:p>
            <a:pPr eaLnBrk="1" hangingPunct="1">
              <a:lnSpc>
                <a:spcPct val="90000"/>
              </a:lnSpc>
              <a:spcBef>
                <a:spcPts val="475"/>
              </a:spcBef>
              <a:tabLst>
                <a:tab pos="0" algn="l"/>
                <a:tab pos="963613" algn="l"/>
                <a:tab pos="1930400" algn="l"/>
                <a:tab pos="2897188" algn="l"/>
                <a:tab pos="3863975" algn="l"/>
                <a:tab pos="4830763" algn="l"/>
                <a:tab pos="5797550" algn="l"/>
                <a:tab pos="6764338" algn="l"/>
                <a:tab pos="7731125" algn="l"/>
                <a:tab pos="8697913" algn="l"/>
                <a:tab pos="9663113" algn="l"/>
                <a:tab pos="10629900" algn="l"/>
              </a:tabLst>
            </a:pPr>
            <a:endParaRPr lang="en-US" dirty="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29324672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noAutofit/>
          </a:bodyPr>
          <a:lstStyle/>
          <a:p>
            <a:r>
              <a:rPr lang="en-US" altLang="en-US" sz="7200" dirty="0"/>
              <a:t>Chapter 1: Introduction</a:t>
            </a:r>
            <a:endParaRPr lang="en-US" sz="7200" dirty="0">
              <a:highlight>
                <a:srgbClr val="FFFF00"/>
              </a:highlight>
            </a:endParaRPr>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dirty="0">
                <a:ea typeface="Calibri Light"/>
                <a:cs typeface="Calibri Light"/>
              </a:rPr>
              <a:t>Lead Dust Sampling Technician </a:t>
            </a:r>
          </a:p>
          <a:p>
            <a:r>
              <a:rPr lang="en-US" dirty="0">
                <a:ea typeface="Calibri Light"/>
                <a:cs typeface="Calibri Light"/>
              </a:rPr>
              <a:t>Refresher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
        <p:nvSpPr>
          <p:cNvPr id="5" name="Slide Number Placeholder 4">
            <a:extLst>
              <a:ext uri="{FF2B5EF4-FFF2-40B4-BE49-F238E27FC236}">
                <a16:creationId xmlns:a16="http://schemas.microsoft.com/office/drawing/2014/main" id="{58709FB1-72AE-6C05-2B0B-F9FBF7161928}"/>
              </a:ext>
            </a:extLst>
          </p:cNvPr>
          <p:cNvSpPr>
            <a:spLocks noGrp="1"/>
          </p:cNvSpPr>
          <p:nvPr>
            <p:ph type="sldNum" sz="quarter" idx="13"/>
          </p:nvPr>
        </p:nvSpPr>
        <p:spPr/>
        <p:txBody>
          <a:bodyPr/>
          <a:lstStyle/>
          <a:p>
            <a:fld id="{E30AF5A0-43BB-4336-8627-9123B9144D80}" type="slidenum">
              <a:rPr lang="en-US" smtClean="0"/>
              <a:t>1</a:t>
            </a:fld>
            <a:endParaRPr lang="en-US"/>
          </a:p>
        </p:txBody>
      </p:sp>
    </p:spTree>
    <p:extLst>
      <p:ext uri="{BB962C8B-B14F-4D97-AF65-F5344CB8AC3E}">
        <p14:creationId xmlns:p14="http://schemas.microsoft.com/office/powerpoint/2010/main" val="343597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740636-F8AA-31E1-354E-87AE3D550872}"/>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56975849-644D-2C28-BE4E-AE2068ABAFF5}"/>
              </a:ext>
            </a:extLst>
          </p:cNvPr>
          <p:cNvSpPr>
            <a:spLocks noGrp="1"/>
          </p:cNvSpPr>
          <p:nvPr>
            <p:ph type="title"/>
          </p:nvPr>
        </p:nvSpPr>
        <p:spPr/>
        <p:txBody>
          <a:bodyPr/>
          <a:lstStyle/>
          <a:p>
            <a:r>
              <a:rPr lang="en-US" dirty="0"/>
              <a:t>EPA’s RRP Rule</a:t>
            </a:r>
          </a:p>
        </p:txBody>
      </p:sp>
      <p:sp>
        <p:nvSpPr>
          <p:cNvPr id="4" name="Content Placeholder 3">
            <a:extLst>
              <a:ext uri="{FF2B5EF4-FFF2-40B4-BE49-F238E27FC236}">
                <a16:creationId xmlns:a16="http://schemas.microsoft.com/office/drawing/2014/main" id="{1313F440-D928-5F79-3A47-5B3CCD11EA3D}"/>
              </a:ext>
            </a:extLst>
          </p:cNvPr>
          <p:cNvSpPr>
            <a:spLocks noGrp="1"/>
          </p:cNvSpPr>
          <p:nvPr>
            <p:ph idx="1"/>
          </p:nvPr>
        </p:nvSpPr>
        <p:spPr/>
        <p:txBody>
          <a:bodyPr/>
          <a:lstStyle/>
          <a:p>
            <a:pPr lvl="0"/>
            <a:r>
              <a:rPr lang="en-US" dirty="0"/>
              <a:t>Common renovation activities like sanding, cutting, and demolition can create hazardous lead dust and chips by disturbing lead-based paint.</a:t>
            </a:r>
          </a:p>
          <a:p>
            <a:pPr lvl="0"/>
            <a:r>
              <a:rPr lang="en-US" dirty="0"/>
              <a:t>All contractors performing RRP projects in pre-1978 homes, child care facilities and schools must be certified and use lead-safe work practices to prevent lead contamination.</a:t>
            </a:r>
          </a:p>
          <a:p>
            <a:pPr lvl="0"/>
            <a:r>
              <a:rPr lang="en-US" dirty="0"/>
              <a:t>All lead dust sampling technicians must be trained and certified.</a:t>
            </a:r>
          </a:p>
        </p:txBody>
      </p:sp>
    </p:spTree>
    <p:extLst>
      <p:ext uri="{BB962C8B-B14F-4D97-AF65-F5344CB8AC3E}">
        <p14:creationId xmlns:p14="http://schemas.microsoft.com/office/powerpoint/2010/main" val="3564780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5F7B5F-29C3-4295-05A2-19676DC741C2}"/>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3CBB196A-4197-68EA-14BF-838A1ECF73D5}"/>
              </a:ext>
            </a:extLst>
          </p:cNvPr>
          <p:cNvSpPr>
            <a:spLocks noGrp="1"/>
          </p:cNvSpPr>
          <p:nvPr>
            <p:ph type="title"/>
          </p:nvPr>
        </p:nvSpPr>
        <p:spPr/>
        <p:txBody>
          <a:bodyPr/>
          <a:lstStyle/>
          <a:p>
            <a:r>
              <a:rPr lang="en-US" dirty="0"/>
              <a:t>EPA’s RRP Rule: Cleaning Verification</a:t>
            </a:r>
          </a:p>
        </p:txBody>
      </p:sp>
      <p:sp>
        <p:nvSpPr>
          <p:cNvPr id="4" name="Content Placeholder 3">
            <a:extLst>
              <a:ext uri="{FF2B5EF4-FFF2-40B4-BE49-F238E27FC236}">
                <a16:creationId xmlns:a16="http://schemas.microsoft.com/office/drawing/2014/main" id="{4EF76420-8A41-5E09-B636-11765C7A3A71}"/>
              </a:ext>
            </a:extLst>
          </p:cNvPr>
          <p:cNvSpPr>
            <a:spLocks noGrp="1"/>
          </p:cNvSpPr>
          <p:nvPr>
            <p:ph idx="1"/>
          </p:nvPr>
        </p:nvSpPr>
        <p:spPr/>
        <p:txBody>
          <a:bodyPr vert="horz" lIns="91440" tIns="45720" rIns="91440" bIns="45720" rtlCol="0" anchor="t">
            <a:normAutofit/>
          </a:bodyPr>
          <a:lstStyle/>
          <a:p>
            <a:pPr>
              <a:spcBef>
                <a:spcPts val="550"/>
              </a:spcBef>
              <a:buFont typeface="Garamond" pitchFamily="18" charset="0"/>
              <a:buChar char="•"/>
            </a:pPr>
            <a:r>
              <a:rPr lang="en-US" sz="2200" dirty="0">
                <a:solidFill>
                  <a:srgbClr val="000000"/>
                </a:solidFill>
              </a:rPr>
              <a:t>Upon completion of renovation activity, the RRP Rule requires either:</a:t>
            </a:r>
          </a:p>
          <a:p>
            <a:pPr lvl="1">
              <a:spcBef>
                <a:spcPts val="550"/>
              </a:spcBef>
            </a:pPr>
            <a:r>
              <a:rPr lang="en-US" sz="2200" u="sng" dirty="0">
                <a:solidFill>
                  <a:srgbClr val="000000"/>
                </a:solidFill>
              </a:rPr>
              <a:t>Cleaning verification</a:t>
            </a:r>
            <a:r>
              <a:rPr lang="en-US" sz="2200" dirty="0">
                <a:solidFill>
                  <a:srgbClr val="000000"/>
                </a:solidFill>
              </a:rPr>
              <a:t> by a certified renovator, or </a:t>
            </a:r>
          </a:p>
          <a:p>
            <a:pPr lvl="1"/>
            <a:r>
              <a:rPr lang="en-US" sz="2000" u="sng" dirty="0">
                <a:ea typeface="Calibri"/>
                <a:cs typeface="Calibri"/>
              </a:rPr>
              <a:t>Dust-lead testing</a:t>
            </a:r>
            <a:r>
              <a:rPr lang="en-US" sz="2000" dirty="0">
                <a:ea typeface="Calibri"/>
                <a:cs typeface="Calibri"/>
              </a:rPr>
              <a:t> by a certified LDST, lead-based paint inspector, or risk assessor</a:t>
            </a:r>
          </a:p>
          <a:p>
            <a:r>
              <a:rPr lang="en-US" dirty="0">
                <a:ea typeface="Calibri"/>
                <a:cs typeface="Calibri"/>
              </a:rPr>
              <a:t>“Cleaning verification” need not be done if both dust-lead testing and achieving clearance below the action levels is required by:</a:t>
            </a:r>
            <a:endParaRPr lang="en-US" dirty="0"/>
          </a:p>
          <a:p>
            <a:pPr lvl="1"/>
            <a:r>
              <a:rPr lang="en-US" dirty="0">
                <a:ea typeface="Calibri"/>
                <a:cs typeface="Calibri"/>
              </a:rPr>
              <a:t>The contract between the renovator and the property owner, or</a:t>
            </a:r>
          </a:p>
          <a:p>
            <a:pPr lvl="1"/>
            <a:r>
              <a:rPr lang="en-US" dirty="0">
                <a:ea typeface="Calibri"/>
                <a:cs typeface="Calibri"/>
              </a:rPr>
              <a:t>Another federal, state, or local law</a:t>
            </a:r>
          </a:p>
        </p:txBody>
      </p:sp>
    </p:spTree>
    <p:extLst>
      <p:ext uri="{BB962C8B-B14F-4D97-AF65-F5344CB8AC3E}">
        <p14:creationId xmlns:p14="http://schemas.microsoft.com/office/powerpoint/2010/main" val="1768612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B260CB-8FB0-343B-C90E-FD9EAEB7FB5C}"/>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177B4361-B925-E43B-7360-2527E6E970B9}"/>
              </a:ext>
            </a:extLst>
          </p:cNvPr>
          <p:cNvSpPr>
            <a:spLocks noGrp="1"/>
          </p:cNvSpPr>
          <p:nvPr>
            <p:ph type="title"/>
          </p:nvPr>
        </p:nvSpPr>
        <p:spPr/>
        <p:txBody>
          <a:bodyPr/>
          <a:lstStyle/>
          <a:p>
            <a:r>
              <a:rPr lang="en-US" dirty="0"/>
              <a:t>EPA’s RRP Rule: LDST Certification</a:t>
            </a:r>
          </a:p>
        </p:txBody>
      </p:sp>
      <p:sp>
        <p:nvSpPr>
          <p:cNvPr id="4" name="Content Placeholder 3">
            <a:extLst>
              <a:ext uri="{FF2B5EF4-FFF2-40B4-BE49-F238E27FC236}">
                <a16:creationId xmlns:a16="http://schemas.microsoft.com/office/drawing/2014/main" id="{A7565BB0-E69E-CD77-BF28-F0F836063F47}"/>
              </a:ext>
            </a:extLst>
          </p:cNvPr>
          <p:cNvSpPr>
            <a:spLocks noGrp="1"/>
          </p:cNvSpPr>
          <p:nvPr>
            <p:ph idx="1"/>
          </p:nvPr>
        </p:nvSpPr>
        <p:spPr/>
        <p:txBody>
          <a:bodyPr/>
          <a:lstStyle/>
          <a:p>
            <a:pPr lvl="0"/>
            <a:r>
              <a:rPr lang="en-US" dirty="0"/>
              <a:t>You must be a certified LDST to perform post-renovation dust-lead testing under EPA’s RRP Rule.</a:t>
            </a:r>
          </a:p>
          <a:p>
            <a:r>
              <a:rPr lang="en-US" dirty="0"/>
              <a:t>Certified LDSTs must complete a refresher course within 5 years of their previous certification.</a:t>
            </a:r>
          </a:p>
          <a:p>
            <a:r>
              <a:rPr lang="en-US" dirty="0"/>
              <a:t>Successful completion of this course completes the re-certification process.</a:t>
            </a:r>
          </a:p>
          <a:p>
            <a:pPr lvl="0"/>
            <a:r>
              <a:rPr lang="en-US" dirty="0"/>
              <a:t>You will be certified by either EPA, or a state, Tribe, or territory in which you work if they are an authorized program.</a:t>
            </a:r>
          </a:p>
        </p:txBody>
      </p:sp>
    </p:spTree>
    <p:extLst>
      <p:ext uri="{BB962C8B-B14F-4D97-AF65-F5344CB8AC3E}">
        <p14:creationId xmlns:p14="http://schemas.microsoft.com/office/powerpoint/2010/main" val="1984216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3F7199-01D7-DEE6-3D81-5C64B39B6D02}"/>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6369585A-5197-3EEE-0B0A-D6CC668BA711}"/>
              </a:ext>
            </a:extLst>
          </p:cNvPr>
          <p:cNvSpPr>
            <a:spLocks noGrp="1"/>
          </p:cNvSpPr>
          <p:nvPr>
            <p:ph type="title"/>
          </p:nvPr>
        </p:nvSpPr>
        <p:spPr/>
        <p:txBody>
          <a:bodyPr/>
          <a:lstStyle/>
          <a:p>
            <a:r>
              <a:rPr lang="en-US" dirty="0"/>
              <a:t>EPA’s RRP Rule: Dust-Lead Testing</a:t>
            </a:r>
          </a:p>
        </p:txBody>
      </p:sp>
      <p:sp>
        <p:nvSpPr>
          <p:cNvPr id="4" name="Content Placeholder 3">
            <a:extLst>
              <a:ext uri="{FF2B5EF4-FFF2-40B4-BE49-F238E27FC236}">
                <a16:creationId xmlns:a16="http://schemas.microsoft.com/office/drawing/2014/main" id="{B900E464-CF95-06BE-12B6-BF5BFC3AC039}"/>
              </a:ext>
            </a:extLst>
          </p:cNvPr>
          <p:cNvSpPr>
            <a:spLocks noGrp="1"/>
          </p:cNvSpPr>
          <p:nvPr>
            <p:ph idx="1"/>
          </p:nvPr>
        </p:nvSpPr>
        <p:spPr/>
        <p:txBody>
          <a:bodyPr/>
          <a:lstStyle/>
          <a:p>
            <a:pPr lvl="0"/>
            <a:r>
              <a:rPr lang="en-US" dirty="0"/>
              <a:t>Before conducting lead dust sampling after a renovation, a visual inspection of the work area for dust and debris is required.</a:t>
            </a:r>
          </a:p>
          <a:p>
            <a:pPr lvl="0"/>
            <a:r>
              <a:rPr lang="en-US" dirty="0"/>
              <a:t>Results of dust-lead testing must be interpreted according to the EPA dust-lead action levels/HUD  clearance standards and provided to the client.</a:t>
            </a:r>
          </a:p>
          <a:p>
            <a:pPr lvl="0"/>
            <a:r>
              <a:rPr lang="en-US" dirty="0"/>
              <a:t>All surfaces represented by a test that failed to clear below the dust-lead action levels must be re-cleaned and re-tested until the action levels are met.</a:t>
            </a:r>
          </a:p>
        </p:txBody>
      </p:sp>
    </p:spTree>
    <p:extLst>
      <p:ext uri="{BB962C8B-B14F-4D97-AF65-F5344CB8AC3E}">
        <p14:creationId xmlns:p14="http://schemas.microsoft.com/office/powerpoint/2010/main" val="427564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15E768-3E9B-D1CE-197B-5C8A1CDC8EDC}"/>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A470139E-6168-E730-01B2-CA7B882B7625}"/>
              </a:ext>
            </a:extLst>
          </p:cNvPr>
          <p:cNvSpPr>
            <a:spLocks noGrp="1"/>
          </p:cNvSpPr>
          <p:nvPr>
            <p:ph type="title"/>
          </p:nvPr>
        </p:nvSpPr>
        <p:spPr/>
        <p:txBody>
          <a:bodyPr/>
          <a:lstStyle/>
          <a:p>
            <a:r>
              <a:rPr lang="en-US" dirty="0">
                <a:solidFill>
                  <a:srgbClr val="000000"/>
                </a:solidFill>
                <a:ea typeface="Calibri Light"/>
                <a:cs typeface="Calibri Light"/>
              </a:rPr>
              <a:t>HUD’s Lead Safe Housing Rule (LSHR)</a:t>
            </a:r>
            <a:endParaRPr lang="en-US" dirty="0"/>
          </a:p>
        </p:txBody>
      </p:sp>
      <p:sp>
        <p:nvSpPr>
          <p:cNvPr id="4" name="Content Placeholder 3">
            <a:extLst>
              <a:ext uri="{FF2B5EF4-FFF2-40B4-BE49-F238E27FC236}">
                <a16:creationId xmlns:a16="http://schemas.microsoft.com/office/drawing/2014/main" id="{EB89E1D7-5F13-5F6A-30D6-11744380CFC7}"/>
              </a:ext>
            </a:extLst>
          </p:cNvPr>
          <p:cNvSpPr>
            <a:spLocks noGrp="1"/>
          </p:cNvSpPr>
          <p:nvPr>
            <p:ph idx="1"/>
          </p:nvPr>
        </p:nvSpPr>
        <p:spPr/>
        <p:txBody>
          <a:bodyPr/>
          <a:lstStyle/>
          <a:p>
            <a:r>
              <a:rPr lang="en-US" dirty="0"/>
              <a:t>HUD requires clearance testing on all but very small renovation or maintenance jobs.</a:t>
            </a:r>
          </a:p>
          <a:p>
            <a:r>
              <a:rPr lang="en-US" dirty="0"/>
              <a:t>Clearance must be performed by a clearance examiner who is independent of those performing work (third party).</a:t>
            </a:r>
          </a:p>
          <a:p>
            <a:r>
              <a:rPr lang="en-US" dirty="0"/>
              <a:t>This clearance must be performed by either a certified lead-based paint inspector, risk assessor, or lead-dust sampling technician. </a:t>
            </a:r>
          </a:p>
          <a:p>
            <a:r>
              <a:rPr lang="en-US" dirty="0"/>
              <a:t>HUD requires a visual inspection (assessment), dust sampling, laboratory analysis, and submission of a clearance report. </a:t>
            </a:r>
          </a:p>
          <a:p>
            <a:endParaRPr lang="en-US" dirty="0"/>
          </a:p>
        </p:txBody>
      </p:sp>
    </p:spTree>
    <p:extLst>
      <p:ext uri="{BB962C8B-B14F-4D97-AF65-F5344CB8AC3E}">
        <p14:creationId xmlns:p14="http://schemas.microsoft.com/office/powerpoint/2010/main" val="1823510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C3E6D8-BB33-32F4-B3A0-4B27142516EB}"/>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99DFFF39-B2DF-C9D1-D61F-347484BD0F8D}"/>
              </a:ext>
            </a:extLst>
          </p:cNvPr>
          <p:cNvSpPr>
            <a:spLocks noGrp="1"/>
          </p:cNvSpPr>
          <p:nvPr>
            <p:ph type="title"/>
          </p:nvPr>
        </p:nvSpPr>
        <p:spPr>
          <a:xfrm>
            <a:off x="558800" y="365125"/>
            <a:ext cx="10795000" cy="1325563"/>
          </a:xfrm>
        </p:spPr>
        <p:txBody>
          <a:bodyPr/>
          <a:lstStyle/>
          <a:p>
            <a:r>
              <a:rPr lang="en-US" dirty="0"/>
              <a:t>HUD’s LSHR</a:t>
            </a:r>
          </a:p>
        </p:txBody>
      </p:sp>
      <p:sp>
        <p:nvSpPr>
          <p:cNvPr id="4" name="Content Placeholder 3">
            <a:extLst>
              <a:ext uri="{FF2B5EF4-FFF2-40B4-BE49-F238E27FC236}">
                <a16:creationId xmlns:a16="http://schemas.microsoft.com/office/drawing/2014/main" id="{262386EC-C110-0D77-AF25-015C595768F5}"/>
              </a:ext>
            </a:extLst>
          </p:cNvPr>
          <p:cNvSpPr>
            <a:spLocks noGrp="1"/>
          </p:cNvSpPr>
          <p:nvPr>
            <p:ph idx="1"/>
          </p:nvPr>
        </p:nvSpPr>
        <p:spPr/>
        <p:txBody>
          <a:bodyPr/>
          <a:lstStyle/>
          <a:p>
            <a:pPr>
              <a:spcBef>
                <a:spcPts val="550"/>
              </a:spcBef>
              <a:buFont typeface="Arial" charset="0"/>
              <a:buChar char="•"/>
            </a:pPr>
            <a:r>
              <a:rPr lang="en-US" sz="2200" dirty="0">
                <a:solidFill>
                  <a:srgbClr val="000000"/>
                </a:solidFill>
              </a:rPr>
              <a:t>HUD clearance generally covers an entire dwelling unit, common areas, and exteriors.</a:t>
            </a:r>
          </a:p>
          <a:p>
            <a:pPr>
              <a:spcBef>
                <a:spcPts val="800"/>
              </a:spcBef>
              <a:buFont typeface="Arial" charset="0"/>
              <a:buChar char="•"/>
            </a:pPr>
            <a:r>
              <a:rPr lang="en-US" sz="2200" dirty="0">
                <a:solidFill>
                  <a:srgbClr val="000000"/>
                </a:solidFill>
              </a:rPr>
              <a:t>Worksite-only clearance is permitted on certain renovation or maintenance jobs.</a:t>
            </a:r>
          </a:p>
          <a:p>
            <a:pPr marL="912813" lvl="1" indent="-342900">
              <a:spcBef>
                <a:spcPts val="5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200" dirty="0">
                <a:solidFill>
                  <a:srgbClr val="000000"/>
                </a:solidFill>
              </a:rPr>
              <a:t>For ongoing lead-based paint maintenance</a:t>
            </a:r>
          </a:p>
          <a:p>
            <a:pPr marL="912813" lvl="1" indent="-342900">
              <a:spcBef>
                <a:spcPts val="550"/>
              </a:spcBef>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200" dirty="0">
                <a:solidFill>
                  <a:srgbClr val="000000"/>
                </a:solidFill>
              </a:rPr>
              <a:t>Rehabilitation assistance up to and including $5,000 per unit</a:t>
            </a:r>
          </a:p>
          <a:p>
            <a:pPr>
              <a:spcBef>
                <a:spcPts val="800"/>
              </a:spcBef>
              <a:buFont typeface="Garamond" pitchFamily="18" charset="0"/>
              <a:buChar char="•"/>
            </a:pPr>
            <a:r>
              <a:rPr lang="en-US" sz="2200" dirty="0">
                <a:solidFill>
                  <a:srgbClr val="000000"/>
                </a:solidFill>
              </a:rPr>
              <a:t>Clearance report must include specifics of property, results of visual inspection, laboratory information, dates, written description of work performed, and dust testing results.</a:t>
            </a:r>
          </a:p>
          <a:p>
            <a:pPr>
              <a:spcBef>
                <a:spcPts val="550"/>
              </a:spcBef>
              <a:buFont typeface="Garamond" pitchFamily="18" charset="0"/>
              <a:buChar char="•"/>
            </a:pPr>
            <a:endParaRPr lang="en-US" sz="2400" dirty="0">
              <a:solidFill>
                <a:srgbClr val="000000"/>
              </a:solidFill>
            </a:endParaRPr>
          </a:p>
          <a:p>
            <a:endParaRPr lang="en-US" dirty="0"/>
          </a:p>
        </p:txBody>
      </p:sp>
    </p:spTree>
    <p:extLst>
      <p:ext uri="{BB962C8B-B14F-4D97-AF65-F5344CB8AC3E}">
        <p14:creationId xmlns:p14="http://schemas.microsoft.com/office/powerpoint/2010/main" val="635125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CD1BBA-15E9-A097-9658-A8DA13C16E30}"/>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DA0F0E8B-D753-5B0C-9EAD-3FC997D4A30C}"/>
              </a:ext>
            </a:extLst>
          </p:cNvPr>
          <p:cNvSpPr>
            <a:spLocks noGrp="1"/>
          </p:cNvSpPr>
          <p:nvPr>
            <p:ph type="title"/>
          </p:nvPr>
        </p:nvSpPr>
        <p:spPr/>
        <p:txBody>
          <a:bodyPr/>
          <a:lstStyle/>
          <a:p>
            <a:r>
              <a:rPr lang="en-US" dirty="0"/>
              <a:t>HUD’s LSHR Continued</a:t>
            </a:r>
          </a:p>
        </p:txBody>
      </p:sp>
      <p:sp>
        <p:nvSpPr>
          <p:cNvPr id="4" name="Content Placeholder 3">
            <a:extLst>
              <a:ext uri="{FF2B5EF4-FFF2-40B4-BE49-F238E27FC236}">
                <a16:creationId xmlns:a16="http://schemas.microsoft.com/office/drawing/2014/main" id="{EB26337A-05DD-0B04-2E43-A58A89D660C1}"/>
              </a:ext>
            </a:extLst>
          </p:cNvPr>
          <p:cNvSpPr>
            <a:spLocks noGrp="1"/>
          </p:cNvSpPr>
          <p:nvPr>
            <p:ph idx="1"/>
          </p:nvPr>
        </p:nvSpPr>
        <p:spPr/>
        <p:txBody>
          <a:bodyPr/>
          <a:lstStyle/>
          <a:p>
            <a:pPr lvl="0"/>
            <a:r>
              <a:rPr lang="en-US" dirty="0"/>
              <a:t>Use EPA dust-lead action levels/HUD clearance standards to interpret dust sampling results.</a:t>
            </a:r>
          </a:p>
          <a:p>
            <a:r>
              <a:rPr lang="en-US" dirty="0"/>
              <a:t>HUD requires that all surfaces represented by a failed clearance test be re-cleaned and re-tested until the clearance level is met.</a:t>
            </a:r>
          </a:p>
          <a:p>
            <a:r>
              <a:rPr lang="en-US" dirty="0"/>
              <a:t>If the work area fails the visual inspection, the sampling technician must stop and require the renovator to re-clean.</a:t>
            </a:r>
          </a:p>
          <a:p>
            <a:r>
              <a:rPr lang="en-US" dirty="0"/>
              <a:t>The sampling technician must then re-inspect before dust testing. </a:t>
            </a:r>
          </a:p>
          <a:p>
            <a:endParaRPr lang="en-US" dirty="0"/>
          </a:p>
        </p:txBody>
      </p:sp>
    </p:spTree>
    <p:extLst>
      <p:ext uri="{BB962C8B-B14F-4D97-AF65-F5344CB8AC3E}">
        <p14:creationId xmlns:p14="http://schemas.microsoft.com/office/powerpoint/2010/main" val="1040224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B97F7F-EE30-6412-9CB5-213A4413DB1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D660D694-E622-C6C8-35E2-164A9AE0207B}"/>
              </a:ext>
            </a:extLst>
          </p:cNvPr>
          <p:cNvSpPr>
            <a:spLocks noGrp="1"/>
          </p:cNvSpPr>
          <p:nvPr>
            <p:ph type="title"/>
          </p:nvPr>
        </p:nvSpPr>
        <p:spPr/>
        <p:txBody>
          <a:bodyPr/>
          <a:lstStyle/>
          <a:p>
            <a:r>
              <a:rPr lang="en-US" dirty="0"/>
              <a:t>Course Objectives</a:t>
            </a:r>
          </a:p>
        </p:txBody>
      </p:sp>
      <p:sp>
        <p:nvSpPr>
          <p:cNvPr id="4" name="Content Placeholder 3">
            <a:extLst>
              <a:ext uri="{FF2B5EF4-FFF2-40B4-BE49-F238E27FC236}">
                <a16:creationId xmlns:a16="http://schemas.microsoft.com/office/drawing/2014/main" id="{05A0CAB4-389A-5C1A-F64B-E546D840AFB8}"/>
              </a:ext>
            </a:extLst>
          </p:cNvPr>
          <p:cNvSpPr>
            <a:spLocks noGrp="1"/>
          </p:cNvSpPr>
          <p:nvPr>
            <p:ph idx="1"/>
          </p:nvPr>
        </p:nvSpPr>
        <p:spPr/>
        <p:txBody>
          <a:bodyPr vert="horz" lIns="91440" tIns="45720" rIns="91440" bIns="45720" rtlCol="0" anchor="t">
            <a:normAutofit/>
          </a:bodyPr>
          <a:lstStyle/>
          <a:p>
            <a:pPr>
              <a:spcBef>
                <a:spcPts val="800"/>
              </a:spcBef>
              <a:buFont typeface="Garamond" panose="02020404030301010803" pitchFamily="18" charset="0"/>
              <a:buChar char="•"/>
            </a:pPr>
            <a:r>
              <a:rPr lang="en-US" altLang="en-US" dirty="0">
                <a:solidFill>
                  <a:srgbClr val="000000"/>
                </a:solidFill>
                <a:ea typeface="+mn-lt"/>
                <a:cs typeface="+mn-lt"/>
              </a:rPr>
              <a:t>Understand what a dust-lead test is.</a:t>
            </a:r>
          </a:p>
          <a:p>
            <a:pPr>
              <a:spcBef>
                <a:spcPts val="800"/>
              </a:spcBef>
              <a:buFont typeface="Garamond" panose="02020404030301010803" pitchFamily="18" charset="0"/>
              <a:buChar char="•"/>
            </a:pPr>
            <a:r>
              <a:rPr lang="en-US" altLang="en-US" dirty="0">
                <a:solidFill>
                  <a:srgbClr val="000000"/>
                </a:solidFill>
                <a:ea typeface="+mn-lt"/>
                <a:cs typeface="+mn-lt"/>
              </a:rPr>
              <a:t>Identify steps in dust-lead testing.</a:t>
            </a:r>
          </a:p>
          <a:p>
            <a:pPr>
              <a:spcBef>
                <a:spcPts val="800"/>
              </a:spcBef>
              <a:buFont typeface="Garamond" panose="02020404030301010803" pitchFamily="18" charset="0"/>
              <a:buChar char="•"/>
            </a:pPr>
            <a:r>
              <a:rPr lang="en-US" altLang="en-US" dirty="0">
                <a:solidFill>
                  <a:srgbClr val="000000"/>
                </a:solidFill>
                <a:ea typeface="+mn-lt"/>
                <a:cs typeface="+mn-lt"/>
              </a:rPr>
              <a:t>Learn how to: </a:t>
            </a:r>
          </a:p>
          <a:p>
            <a:pPr lvl="1">
              <a:spcBef>
                <a:spcPts val="800"/>
              </a:spcBef>
              <a:buFont typeface="Garamond" panose="02020404030301010803" pitchFamily="18" charset="0"/>
              <a:buChar char="•"/>
            </a:pPr>
            <a:r>
              <a:rPr lang="en-US" altLang="en-US" dirty="0">
                <a:solidFill>
                  <a:srgbClr val="000000"/>
                </a:solidFill>
                <a:ea typeface="+mn-lt"/>
                <a:cs typeface="+mn-lt"/>
              </a:rPr>
              <a:t>Conduct a visual inspection</a:t>
            </a:r>
          </a:p>
          <a:p>
            <a:pPr lvl="1">
              <a:spcBef>
                <a:spcPts val="800"/>
              </a:spcBef>
              <a:buFont typeface="Garamond" panose="02020404030301010803" pitchFamily="18" charset="0"/>
              <a:buChar char="•"/>
            </a:pPr>
            <a:r>
              <a:rPr lang="en-US" altLang="en-US" dirty="0">
                <a:solidFill>
                  <a:srgbClr val="000000"/>
                </a:solidFill>
                <a:ea typeface="+mn-lt"/>
                <a:cs typeface="+mn-lt"/>
              </a:rPr>
              <a:t>Collect lead dust samples</a:t>
            </a:r>
          </a:p>
          <a:p>
            <a:pPr lvl="1">
              <a:spcBef>
                <a:spcPts val="800"/>
              </a:spcBef>
              <a:buFont typeface="Garamond" panose="02020404030301010803" pitchFamily="18" charset="0"/>
              <a:buChar char="•"/>
            </a:pPr>
            <a:r>
              <a:rPr lang="en-US" altLang="en-US" dirty="0">
                <a:solidFill>
                  <a:srgbClr val="000000"/>
                </a:solidFill>
                <a:ea typeface="+mn-lt"/>
                <a:cs typeface="+mn-lt"/>
              </a:rPr>
              <a:t>Interpret results</a:t>
            </a:r>
          </a:p>
          <a:p>
            <a:pPr lvl="1">
              <a:spcBef>
                <a:spcPts val="800"/>
              </a:spcBef>
              <a:buFont typeface="Garamond" panose="02020404030301010803" pitchFamily="18" charset="0"/>
              <a:buChar char="•"/>
            </a:pPr>
            <a:r>
              <a:rPr lang="en-US" altLang="en-US" dirty="0">
                <a:solidFill>
                  <a:srgbClr val="000000"/>
                </a:solidFill>
                <a:ea typeface="+mn-lt"/>
                <a:cs typeface="+mn-lt"/>
              </a:rPr>
              <a:t>Write a report</a:t>
            </a:r>
          </a:p>
          <a:p>
            <a:pPr lvl="1">
              <a:spcBef>
                <a:spcPts val="800"/>
              </a:spcBef>
              <a:buFont typeface="Garamond" panose="02020404030301010803" pitchFamily="18" charset="0"/>
              <a:buChar char="•"/>
            </a:pPr>
            <a:r>
              <a:rPr lang="en-US" altLang="en-US" dirty="0">
                <a:solidFill>
                  <a:srgbClr val="000000"/>
                </a:solidFill>
                <a:ea typeface="+mn-lt"/>
                <a:cs typeface="+mn-lt"/>
              </a:rPr>
              <a:t>Explain the results to the client</a:t>
            </a:r>
          </a:p>
        </p:txBody>
      </p:sp>
    </p:spTree>
    <p:extLst>
      <p:ext uri="{BB962C8B-B14F-4D97-AF65-F5344CB8AC3E}">
        <p14:creationId xmlns:p14="http://schemas.microsoft.com/office/powerpoint/2010/main" val="901074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41A0DF-0E48-4109-DF25-32A0BD015A54}"/>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4E68D1B4-1741-D92E-96AF-2C5FFAF7C885}"/>
              </a:ext>
            </a:extLst>
          </p:cNvPr>
          <p:cNvSpPr>
            <a:spLocks noGrp="1"/>
          </p:cNvSpPr>
          <p:nvPr>
            <p:ph type="title"/>
          </p:nvPr>
        </p:nvSpPr>
        <p:spPr/>
        <p:txBody>
          <a:bodyPr/>
          <a:lstStyle/>
          <a:p>
            <a:r>
              <a:rPr lang="en-US" dirty="0"/>
              <a:t>Overview of Student Materials</a:t>
            </a:r>
          </a:p>
        </p:txBody>
      </p:sp>
      <p:sp>
        <p:nvSpPr>
          <p:cNvPr id="4" name="Content Placeholder 3">
            <a:extLst>
              <a:ext uri="{FF2B5EF4-FFF2-40B4-BE49-F238E27FC236}">
                <a16:creationId xmlns:a16="http://schemas.microsoft.com/office/drawing/2014/main" id="{CFE6AA76-7679-A917-6508-B4DEF36378A1}"/>
              </a:ext>
            </a:extLst>
          </p:cNvPr>
          <p:cNvSpPr>
            <a:spLocks noGrp="1"/>
          </p:cNvSpPr>
          <p:nvPr>
            <p:ph idx="1"/>
          </p:nvPr>
        </p:nvSpPr>
        <p:spPr/>
        <p:txBody>
          <a:bodyPr vert="horz" lIns="91440" tIns="45720" rIns="91440" bIns="45720" rtlCol="0" anchor="t">
            <a:normAutofit/>
          </a:bodyPr>
          <a:lstStyle/>
          <a:p>
            <a:r>
              <a:rPr lang="en-US" dirty="0"/>
              <a:t>Student Manual</a:t>
            </a:r>
          </a:p>
          <a:p>
            <a:r>
              <a:rPr lang="en-US" dirty="0"/>
              <a:t>Attachments</a:t>
            </a:r>
          </a:p>
          <a:p>
            <a:r>
              <a:rPr lang="en-US" dirty="0"/>
              <a:t>Appendices</a:t>
            </a:r>
          </a:p>
          <a:p>
            <a:r>
              <a:rPr lang="en-US" dirty="0"/>
              <a:t>Lead Dust Sampling Technician Field Guide			</a:t>
            </a:r>
            <a:endParaRPr lang="en-US" dirty="0">
              <a:ea typeface="Calibri"/>
              <a:cs typeface="Calibri"/>
            </a:endParaRPr>
          </a:p>
          <a:p>
            <a:endParaRPr lang="en-US" dirty="0"/>
          </a:p>
          <a:p>
            <a:endParaRPr lang="en-US" dirty="0"/>
          </a:p>
        </p:txBody>
      </p:sp>
    </p:spTree>
    <p:extLst>
      <p:ext uri="{BB962C8B-B14F-4D97-AF65-F5344CB8AC3E}">
        <p14:creationId xmlns:p14="http://schemas.microsoft.com/office/powerpoint/2010/main" val="2070228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73A978-C101-C959-CCEB-B8E965273419}"/>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C836B2C8-0EFF-FA07-C75A-2509DC99123B}"/>
              </a:ext>
            </a:extLst>
          </p:cNvPr>
          <p:cNvSpPr>
            <a:spLocks noGrp="1"/>
          </p:cNvSpPr>
          <p:nvPr>
            <p:ph type="title"/>
          </p:nvPr>
        </p:nvSpPr>
        <p:spPr/>
        <p:txBody>
          <a:bodyPr/>
          <a:lstStyle/>
          <a:p>
            <a:r>
              <a:rPr lang="en-US" dirty="0"/>
              <a:t>Health Risks of Lead</a:t>
            </a:r>
          </a:p>
        </p:txBody>
      </p:sp>
      <p:sp>
        <p:nvSpPr>
          <p:cNvPr id="4" name="Content Placeholder 3">
            <a:extLst>
              <a:ext uri="{FF2B5EF4-FFF2-40B4-BE49-F238E27FC236}">
                <a16:creationId xmlns:a16="http://schemas.microsoft.com/office/drawing/2014/main" id="{23613143-2FF0-04A2-41F5-400B2B32DD6D}"/>
              </a:ext>
            </a:extLst>
          </p:cNvPr>
          <p:cNvSpPr>
            <a:spLocks noGrp="1"/>
          </p:cNvSpPr>
          <p:nvPr>
            <p:ph idx="1"/>
          </p:nvPr>
        </p:nvSpPr>
        <p:spPr>
          <a:xfrm>
            <a:off x="838200" y="1690688"/>
            <a:ext cx="10515600" cy="4351338"/>
          </a:xfrm>
        </p:spPr>
        <p:txBody>
          <a:bodyPr>
            <a:normAutofit fontScale="92500" lnSpcReduction="20000"/>
          </a:bodyPr>
          <a:lstStyle/>
          <a:p>
            <a:r>
              <a:rPr lang="en-US" dirty="0">
                <a:ea typeface="Calibri"/>
                <a:cs typeface="Calibri"/>
              </a:rPr>
              <a:t>In children:</a:t>
            </a:r>
          </a:p>
          <a:p>
            <a:pPr lvl="1"/>
            <a:r>
              <a:rPr lang="en-US" dirty="0">
                <a:ea typeface="Calibri"/>
                <a:cs typeface="Calibri"/>
              </a:rPr>
              <a:t>Damage to the brain and central nervous system</a:t>
            </a:r>
          </a:p>
          <a:p>
            <a:pPr lvl="1"/>
            <a:r>
              <a:rPr lang="en-US" dirty="0">
                <a:ea typeface="Calibri"/>
                <a:cs typeface="Calibri"/>
              </a:rPr>
              <a:t>Decreased intelligence</a:t>
            </a:r>
          </a:p>
          <a:p>
            <a:pPr lvl="1"/>
            <a:r>
              <a:rPr lang="en-US" dirty="0">
                <a:ea typeface="Calibri"/>
                <a:cs typeface="Calibri"/>
              </a:rPr>
              <a:t>Learning and behavioral problems, and hyperactivity</a:t>
            </a:r>
          </a:p>
          <a:p>
            <a:pPr lvl="1"/>
            <a:r>
              <a:rPr lang="en-US" dirty="0">
                <a:ea typeface="Calibri"/>
                <a:cs typeface="Calibri"/>
              </a:rPr>
              <a:t>Damage can be long-term, affecting children throughout their lives</a:t>
            </a:r>
          </a:p>
          <a:p>
            <a:r>
              <a:rPr lang="en-US" dirty="0">
                <a:ea typeface="Calibri"/>
                <a:cs typeface="Calibri"/>
              </a:rPr>
              <a:t>In pregnant women:</a:t>
            </a:r>
            <a:endParaRPr lang="en-US" dirty="0"/>
          </a:p>
          <a:p>
            <a:pPr lvl="1"/>
            <a:r>
              <a:rPr lang="en-US" dirty="0">
                <a:ea typeface="Calibri"/>
                <a:cs typeface="Calibri"/>
              </a:rPr>
              <a:t>Miscarriage</a:t>
            </a:r>
          </a:p>
          <a:p>
            <a:pPr lvl="1"/>
            <a:r>
              <a:rPr lang="en-US" dirty="0">
                <a:ea typeface="Calibri"/>
                <a:cs typeface="Calibri"/>
              </a:rPr>
              <a:t>Harm to developing fetus</a:t>
            </a:r>
          </a:p>
          <a:p>
            <a:r>
              <a:rPr lang="en-US" dirty="0"/>
              <a:t>In adults:</a:t>
            </a:r>
          </a:p>
          <a:p>
            <a:pPr lvl="1"/>
            <a:r>
              <a:rPr lang="en-US" dirty="0">
                <a:ea typeface="Calibri"/>
                <a:cs typeface="Calibri"/>
              </a:rPr>
              <a:t>Heart related problems</a:t>
            </a:r>
          </a:p>
          <a:p>
            <a:pPr lvl="1"/>
            <a:r>
              <a:rPr lang="en-US" dirty="0">
                <a:ea typeface="Calibri"/>
                <a:cs typeface="Calibri"/>
              </a:rPr>
              <a:t>High blood pressure</a:t>
            </a:r>
          </a:p>
          <a:p>
            <a:pPr lvl="1"/>
            <a:r>
              <a:rPr lang="en-US" dirty="0">
                <a:ea typeface="Calibri"/>
                <a:cs typeface="Calibri"/>
              </a:rPr>
              <a:t>Infertility problems</a:t>
            </a:r>
          </a:p>
          <a:p>
            <a:pPr lvl="1"/>
            <a:r>
              <a:rPr lang="en-US" dirty="0">
                <a:ea typeface="Calibri"/>
                <a:cs typeface="Calibri"/>
              </a:rPr>
              <a:t>Decreased kidney function</a:t>
            </a:r>
          </a:p>
        </p:txBody>
      </p:sp>
    </p:spTree>
    <p:extLst>
      <p:ext uri="{BB962C8B-B14F-4D97-AF65-F5344CB8AC3E}">
        <p14:creationId xmlns:p14="http://schemas.microsoft.com/office/powerpoint/2010/main" val="1447461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25AB07-9E17-34F6-A69C-D95A7405050D}"/>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27105DC9-1900-BE88-CEF2-DF8213937E38}"/>
              </a:ext>
            </a:extLst>
          </p:cNvPr>
          <p:cNvSpPr>
            <a:spLocks noGrp="1"/>
          </p:cNvSpPr>
          <p:nvPr>
            <p:ph type="title"/>
          </p:nvPr>
        </p:nvSpPr>
        <p:spPr/>
        <p:txBody>
          <a:bodyPr/>
          <a:lstStyle/>
          <a:p>
            <a:r>
              <a:rPr lang="en-US" dirty="0"/>
              <a:t>Why Are Dust and Debris a Problem?</a:t>
            </a:r>
          </a:p>
        </p:txBody>
      </p:sp>
      <p:sp>
        <p:nvSpPr>
          <p:cNvPr id="4" name="Content Placeholder 3">
            <a:extLst>
              <a:ext uri="{FF2B5EF4-FFF2-40B4-BE49-F238E27FC236}">
                <a16:creationId xmlns:a16="http://schemas.microsoft.com/office/drawing/2014/main" id="{02A7D612-0C66-5006-CF74-E71001D2DA9D}"/>
              </a:ext>
            </a:extLst>
          </p:cNvPr>
          <p:cNvSpPr>
            <a:spLocks noGrp="1"/>
          </p:cNvSpPr>
          <p:nvPr>
            <p:ph idx="1"/>
          </p:nvPr>
        </p:nvSpPr>
        <p:spPr/>
        <p:txBody>
          <a:bodyPr/>
          <a:lstStyle/>
          <a:p>
            <a:r>
              <a:rPr lang="en-US" dirty="0"/>
              <a:t>Renovations that disturb lead-based paint create dust and debris. </a:t>
            </a:r>
          </a:p>
          <a:p>
            <a:r>
              <a:rPr lang="en-US" dirty="0"/>
              <a:t>Very small amounts of lead dust can poison children.</a:t>
            </a:r>
          </a:p>
          <a:p>
            <a:r>
              <a:rPr lang="en-US" dirty="0"/>
              <a:t>Adults can swallow or breathe lead dust during work activities.</a:t>
            </a:r>
          </a:p>
          <a:p>
            <a:r>
              <a:rPr lang="en-US" dirty="0"/>
              <a:t>Workers can bring lead dust home and poison their families.</a:t>
            </a:r>
          </a:p>
          <a:p>
            <a:endParaRPr lang="en-US" dirty="0"/>
          </a:p>
        </p:txBody>
      </p:sp>
    </p:spTree>
    <p:extLst>
      <p:ext uri="{BB962C8B-B14F-4D97-AF65-F5344CB8AC3E}">
        <p14:creationId xmlns:p14="http://schemas.microsoft.com/office/powerpoint/2010/main" val="1901113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950835-1022-7D02-F84F-BE33CB6A37F6}"/>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525EDDA0-9F60-8D62-26FF-15E03F1233B2}"/>
              </a:ext>
            </a:extLst>
          </p:cNvPr>
          <p:cNvSpPr>
            <a:spLocks noGrp="1"/>
          </p:cNvSpPr>
          <p:nvPr>
            <p:ph type="title"/>
          </p:nvPr>
        </p:nvSpPr>
        <p:spPr/>
        <p:txBody>
          <a:bodyPr/>
          <a:lstStyle/>
          <a:p>
            <a:r>
              <a:rPr lang="en-US" dirty="0"/>
              <a:t>Regulations Addressing Lead Hazards in Housing </a:t>
            </a:r>
          </a:p>
        </p:txBody>
      </p:sp>
      <p:sp>
        <p:nvSpPr>
          <p:cNvPr id="4" name="Content Placeholder 3">
            <a:extLst>
              <a:ext uri="{FF2B5EF4-FFF2-40B4-BE49-F238E27FC236}">
                <a16:creationId xmlns:a16="http://schemas.microsoft.com/office/drawing/2014/main" id="{96BB7526-7D0E-522A-EEC9-28DB13CC9ACB}"/>
              </a:ext>
            </a:extLst>
          </p:cNvPr>
          <p:cNvSpPr>
            <a:spLocks noGrp="1"/>
          </p:cNvSpPr>
          <p:nvPr>
            <p:ph idx="1"/>
          </p:nvPr>
        </p:nvSpPr>
        <p:spPr/>
        <p:txBody>
          <a:bodyPr/>
          <a:lstStyle/>
          <a:p>
            <a:r>
              <a:rPr lang="en-US" dirty="0"/>
              <a:t>To address the issue of lead hazards in housing, EPA and HUD have issued several regulations.</a:t>
            </a:r>
          </a:p>
          <a:p>
            <a:r>
              <a:rPr lang="en-US" dirty="0"/>
              <a:t>EPA currently oversees the training and certification of abatement contractors, inspectors, and risk assessors.</a:t>
            </a:r>
          </a:p>
          <a:p>
            <a:r>
              <a:rPr lang="en-US" dirty="0"/>
              <a:t>HUD’s Lead Safe Housing Rule (LSHR) addresses lead hazards in federally owned and assisted housing.</a:t>
            </a:r>
          </a:p>
          <a:p>
            <a:r>
              <a:rPr lang="en-US" dirty="0"/>
              <a:t>In April 2008, EPA issued the Renovation Repair and Painting (RRP) Rule to address lead hazards created during renovation. </a:t>
            </a:r>
          </a:p>
          <a:p>
            <a:endParaRPr lang="en-US" dirty="0"/>
          </a:p>
        </p:txBody>
      </p:sp>
    </p:spTree>
    <p:extLst>
      <p:ext uri="{BB962C8B-B14F-4D97-AF65-F5344CB8AC3E}">
        <p14:creationId xmlns:p14="http://schemas.microsoft.com/office/powerpoint/2010/main" val="2300782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D311C0-F934-CBC4-0FAD-00B2EBA2901B}"/>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40DED2CC-C5F8-C2BD-F68E-B106FC656FFC}"/>
              </a:ext>
            </a:extLst>
          </p:cNvPr>
          <p:cNvSpPr>
            <a:spLocks noGrp="1"/>
          </p:cNvSpPr>
          <p:nvPr>
            <p:ph type="title"/>
          </p:nvPr>
        </p:nvSpPr>
        <p:spPr/>
        <p:txBody>
          <a:bodyPr/>
          <a:lstStyle/>
          <a:p>
            <a:r>
              <a:rPr lang="en-US" dirty="0"/>
              <a:t>Overview of the Lead Hazard Evaluation Courses</a:t>
            </a:r>
          </a:p>
        </p:txBody>
      </p:sp>
      <p:sp>
        <p:nvSpPr>
          <p:cNvPr id="4" name="Content Placeholder 3">
            <a:extLst>
              <a:ext uri="{FF2B5EF4-FFF2-40B4-BE49-F238E27FC236}">
                <a16:creationId xmlns:a16="http://schemas.microsoft.com/office/drawing/2014/main" id="{2F53B043-F4FC-89C7-0FBE-D982988115A0}"/>
              </a:ext>
            </a:extLst>
          </p:cNvPr>
          <p:cNvSpPr>
            <a:spLocks noGrp="1"/>
          </p:cNvSpPr>
          <p:nvPr>
            <p:ph idx="1"/>
          </p:nvPr>
        </p:nvSpPr>
        <p:spPr/>
        <p:txBody>
          <a:bodyPr/>
          <a:lstStyle/>
          <a:p>
            <a:r>
              <a:rPr lang="en-US" dirty="0"/>
              <a:t>Lead Dust Sampling Technician</a:t>
            </a:r>
          </a:p>
          <a:p>
            <a:r>
              <a:rPr lang="en-US" dirty="0"/>
              <a:t>Lead-Based Paint Inspector</a:t>
            </a:r>
          </a:p>
          <a:p>
            <a:r>
              <a:rPr lang="en-US" dirty="0"/>
              <a:t>Risk Assessor</a:t>
            </a:r>
          </a:p>
          <a:p>
            <a:pPr lvl="1"/>
            <a:r>
              <a:rPr lang="en-US" dirty="0"/>
              <a:t>All three disciplines can conduct dust-lead testing after an RRP project </a:t>
            </a:r>
          </a:p>
          <a:p>
            <a:endParaRPr lang="en-US" dirty="0"/>
          </a:p>
        </p:txBody>
      </p:sp>
    </p:spTree>
    <p:extLst>
      <p:ext uri="{BB962C8B-B14F-4D97-AF65-F5344CB8AC3E}">
        <p14:creationId xmlns:p14="http://schemas.microsoft.com/office/powerpoint/2010/main" val="1589041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FDAC1A-A58A-97FD-3899-729F3DD274B4}"/>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8BACF670-5D97-6DC8-2D31-4E15F9E7C14A}"/>
              </a:ext>
            </a:extLst>
          </p:cNvPr>
          <p:cNvSpPr>
            <a:spLocks noGrp="1"/>
          </p:cNvSpPr>
          <p:nvPr>
            <p:ph type="title"/>
          </p:nvPr>
        </p:nvSpPr>
        <p:spPr/>
        <p:txBody>
          <a:bodyPr/>
          <a:lstStyle/>
          <a:p>
            <a:r>
              <a:rPr lang="en-US" dirty="0"/>
              <a:t>Lead Dust Sampling Technician</a:t>
            </a:r>
          </a:p>
        </p:txBody>
      </p:sp>
      <p:sp>
        <p:nvSpPr>
          <p:cNvPr id="4" name="Content Placeholder 3">
            <a:extLst>
              <a:ext uri="{FF2B5EF4-FFF2-40B4-BE49-F238E27FC236}">
                <a16:creationId xmlns:a16="http://schemas.microsoft.com/office/drawing/2014/main" id="{337DE7A3-9E27-332D-23A0-8AE178840139}"/>
              </a:ext>
            </a:extLst>
          </p:cNvPr>
          <p:cNvSpPr>
            <a:spLocks noGrp="1"/>
          </p:cNvSpPr>
          <p:nvPr>
            <p:ph idx="1"/>
          </p:nvPr>
        </p:nvSpPr>
        <p:spPr/>
        <p:txBody>
          <a:bodyPr vert="horz" lIns="91440" tIns="45720" rIns="91440" bIns="45720" rtlCol="0" anchor="t">
            <a:normAutofit/>
          </a:bodyPr>
          <a:lstStyle/>
          <a:p>
            <a:r>
              <a:rPr lang="en-US" dirty="0">
                <a:latin typeface="Calibri"/>
                <a:ea typeface="Calibri Light"/>
                <a:cs typeface="Calibri Light"/>
              </a:rPr>
              <a:t>EPA’s</a:t>
            </a:r>
            <a:r>
              <a:rPr lang="en-US" dirty="0">
                <a:latin typeface="Calibri"/>
                <a:ea typeface="Calibri Light"/>
                <a:cs typeface="Calibri" panose="020F0502020204030204" pitchFamily="34" charset="0"/>
              </a:rPr>
              <a:t> RRP rule also established the lead dust sampling technician discipline.</a:t>
            </a:r>
          </a:p>
          <a:p>
            <a:pPr>
              <a:spcBef>
                <a:spcPts val="1200"/>
              </a:spcBef>
            </a:pPr>
            <a:r>
              <a:rPr lang="en-US" dirty="0">
                <a:latin typeface="Calibri"/>
                <a:ea typeface="Calibri Light"/>
                <a:cs typeface="Calibri Light"/>
              </a:rPr>
              <a:t>To work as a dust sampling technician, an individual must successfully complete this training course.  </a:t>
            </a:r>
          </a:p>
          <a:p>
            <a:pPr lvl="1">
              <a:spcBef>
                <a:spcPts val="1200"/>
              </a:spcBef>
            </a:pPr>
            <a:r>
              <a:rPr lang="en-US" dirty="0">
                <a:latin typeface="Calibri"/>
                <a:ea typeface="Calibri Light"/>
                <a:cs typeface="Calibri Light"/>
              </a:rPr>
              <a:t>The course completion certificate will serve as your certification.  </a:t>
            </a:r>
          </a:p>
          <a:p>
            <a:pPr>
              <a:spcBef>
                <a:spcPts val="1200"/>
              </a:spcBef>
            </a:pPr>
            <a:r>
              <a:rPr lang="en-US" dirty="0">
                <a:latin typeface="Calibri"/>
                <a:ea typeface="Calibri Light"/>
                <a:cs typeface="Calibri Light"/>
              </a:rPr>
              <a:t>Lead dust sampling technicians (LDST) are used in both EPA’s and HUD’s regulations. </a:t>
            </a:r>
          </a:p>
          <a:p>
            <a:endParaRPr lang="en-US" dirty="0"/>
          </a:p>
        </p:txBody>
      </p:sp>
    </p:spTree>
    <p:extLst>
      <p:ext uri="{BB962C8B-B14F-4D97-AF65-F5344CB8AC3E}">
        <p14:creationId xmlns:p14="http://schemas.microsoft.com/office/powerpoint/2010/main" val="62722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AE532A-1EE4-5C58-461C-400D1CC41063}"/>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2F9B70F2-3EF2-00A4-07BB-5DCF400E748B}"/>
              </a:ext>
            </a:extLst>
          </p:cNvPr>
          <p:cNvSpPr>
            <a:spLocks noGrp="1"/>
          </p:cNvSpPr>
          <p:nvPr>
            <p:ph type="title"/>
          </p:nvPr>
        </p:nvSpPr>
        <p:spPr/>
        <p:txBody>
          <a:bodyPr/>
          <a:lstStyle/>
          <a:p>
            <a:r>
              <a:rPr lang="en-US" dirty="0"/>
              <a:t>A Lead Dust Sampling Technician Can...</a:t>
            </a:r>
          </a:p>
        </p:txBody>
      </p:sp>
      <p:sp>
        <p:nvSpPr>
          <p:cNvPr id="4" name="Content Placeholder 3">
            <a:extLst>
              <a:ext uri="{FF2B5EF4-FFF2-40B4-BE49-F238E27FC236}">
                <a16:creationId xmlns:a16="http://schemas.microsoft.com/office/drawing/2014/main" id="{00911C0C-3011-3171-85F2-3EA29564A37C}"/>
              </a:ext>
            </a:extLst>
          </p:cNvPr>
          <p:cNvSpPr>
            <a:spLocks noGrp="1"/>
          </p:cNvSpPr>
          <p:nvPr>
            <p:ph idx="1"/>
          </p:nvPr>
        </p:nvSpPr>
        <p:spPr/>
        <p:txBody>
          <a:bodyPr vert="horz" lIns="91440" tIns="45720" rIns="91440" bIns="45720" rtlCol="0" anchor="t">
            <a:normAutofit lnSpcReduction="10000"/>
          </a:bodyPr>
          <a:lstStyle/>
          <a:p>
            <a:r>
              <a:rPr lang="en-US" dirty="0"/>
              <a:t>Perform post-renovation dust-lead testing under EPA’s RRP Rule</a:t>
            </a:r>
            <a:endParaRPr lang="en-US" dirty="0">
              <a:ea typeface="Calibri"/>
              <a:cs typeface="Calibri"/>
            </a:endParaRPr>
          </a:p>
          <a:p>
            <a:r>
              <a:rPr lang="en-US" dirty="0">
                <a:ea typeface="Calibri"/>
                <a:cs typeface="Calibri"/>
              </a:rPr>
              <a:t>Determine whether the work area has been sufficiently cleaned of lead dust after renovation, repair or painting</a:t>
            </a:r>
            <a:endParaRPr lang="en-US" dirty="0"/>
          </a:p>
          <a:p>
            <a:r>
              <a:rPr lang="en-US" dirty="0"/>
              <a:t>Perform a clearance examination after hazard reduction or maintenance activities in most properties covered by HUD’s LSHR</a:t>
            </a:r>
          </a:p>
          <a:p>
            <a:pPr marL="0" indent="0">
              <a:buNone/>
            </a:pPr>
            <a:r>
              <a:rPr lang="en-US" dirty="0"/>
              <a:t> </a:t>
            </a:r>
          </a:p>
          <a:p>
            <a:r>
              <a:rPr lang="en-US" b="1" dirty="0"/>
              <a:t>A Lead Dust Sampling Technician is Not Allowed To:</a:t>
            </a:r>
          </a:p>
          <a:p>
            <a:pPr lvl="1"/>
            <a:r>
              <a:rPr lang="en-US" dirty="0">
                <a:ea typeface="Calibri"/>
                <a:cs typeface="Calibri"/>
              </a:rPr>
              <a:t>Perform post-abatement dust-lead testing after an abatement</a:t>
            </a:r>
          </a:p>
          <a:p>
            <a:pPr lvl="1"/>
            <a:r>
              <a:rPr lang="en-US" dirty="0">
                <a:ea typeface="Calibri"/>
                <a:cs typeface="Calibri"/>
              </a:rPr>
              <a:t>Sample paint for lead content</a:t>
            </a:r>
            <a:endParaRPr lang="en-US" dirty="0"/>
          </a:p>
          <a:p>
            <a:pPr lvl="1"/>
            <a:r>
              <a:rPr lang="en-US" dirty="0">
                <a:ea typeface="Calibri"/>
                <a:cs typeface="Calibri"/>
              </a:rPr>
              <a:t>Sample soil for lead</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416698697"/>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FBA28BF8-CB89-4793-81FF-B896BC430A1C}"/>
</file>

<file path=customXml/itemProps2.xml><?xml version="1.0" encoding="utf-8"?>
<ds:datastoreItem xmlns:ds="http://schemas.openxmlformats.org/officeDocument/2006/customXml" ds:itemID="{2BAB8EE1-277A-44F7-87B1-78099BB1BEAB}"/>
</file>

<file path=customXml/itemProps3.xml><?xml version="1.0" encoding="utf-8"?>
<ds:datastoreItem xmlns:ds="http://schemas.openxmlformats.org/officeDocument/2006/customXml" ds:itemID="{99D6BB42-29C7-4E85-8F63-76910E0BA1D4}"/>
</file>

<file path=customXml/itemProps4.xml><?xml version="1.0" encoding="utf-8"?>
<ds:datastoreItem xmlns:ds="http://schemas.openxmlformats.org/officeDocument/2006/customXml" ds:itemID="{C9362169-62DF-48FB-96F5-6052FC6F540D}"/>
</file>

<file path=docProps/app.xml><?xml version="1.0" encoding="utf-8"?>
<Properties xmlns="http://schemas.openxmlformats.org/officeDocument/2006/extended-properties" xmlns:vt="http://schemas.openxmlformats.org/officeDocument/2006/docPropsVTypes">
  <Template>LEAD template powerpoint slides</Template>
  <TotalTime>0</TotalTime>
  <Words>2496</Words>
  <Application>Microsoft Office PowerPoint</Application>
  <PresentationFormat>Widescreen</PresentationFormat>
  <Paragraphs>214</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Garamond</vt:lpstr>
      <vt:lpstr>Times New Roman</vt:lpstr>
      <vt:lpstr>LEAD template powerpoint slides</vt:lpstr>
      <vt:lpstr>Chapter 1: Introduction</vt:lpstr>
      <vt:lpstr>Course Objectives</vt:lpstr>
      <vt:lpstr>Overview of Student Materials</vt:lpstr>
      <vt:lpstr>Health Risks of Lead</vt:lpstr>
      <vt:lpstr>Why Are Dust and Debris a Problem?</vt:lpstr>
      <vt:lpstr>Regulations Addressing Lead Hazards in Housing </vt:lpstr>
      <vt:lpstr>Overview of the Lead Hazard Evaluation Courses</vt:lpstr>
      <vt:lpstr>Lead Dust Sampling Technician</vt:lpstr>
      <vt:lpstr>A Lead Dust Sampling Technician Can...</vt:lpstr>
      <vt:lpstr>EPA’s RRP Rule</vt:lpstr>
      <vt:lpstr>EPA’s RRP Rule: Cleaning Verification</vt:lpstr>
      <vt:lpstr>EPA’s RRP Rule: LDST Certification</vt:lpstr>
      <vt:lpstr>EPA’s RRP Rule: Dust-Lead Testing</vt:lpstr>
      <vt:lpstr>HUD’s Lead Safe Housing Rule (LSHR)</vt:lpstr>
      <vt:lpstr>HUD’s LSHR</vt:lpstr>
      <vt:lpstr>HUD’s LSHR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2026-03-10T20:26:39Z</dcterms:created>
  <dcterms:modified xsi:type="dcterms:W3CDTF">2026-03-10T20:27:06Z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