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20"/>
  </p:notesMasterIdLst>
  <p:sldIdLst>
    <p:sldId id="305" r:id="rId2"/>
    <p:sldId id="322" r:id="rId3"/>
    <p:sldId id="306"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96290D-D717-654D-E719-22F7276E1386}" v="6" dt="2026-04-28T15:09:49.908"/>
    <p1510:client id="{C2D482F3-A294-4609-A567-802A779A34AE}" v="4" dt="2026-04-29T14:31:53.2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698" autoAdjust="0"/>
  </p:normalViewPr>
  <p:slideViewPr>
    <p:cSldViewPr snapToGrid="0">
      <p:cViewPr varScale="1">
        <p:scale>
          <a:sx n="58" d="100"/>
          <a:sy n="58" d="100"/>
        </p:scale>
        <p:origin x="1704" y="60"/>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1.xml"/><Relationship Id="rId30" Type="http://schemas.openxmlformats.org/officeDocument/2006/relationships/customXml" Target="../customXml/item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631686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338138">
              <a:lnSpc>
                <a:spcPct val="90000"/>
              </a:lnSpc>
              <a:spcBef>
                <a:spcPct val="10000"/>
              </a:spcBef>
              <a:buFont typeface="Arial" panose="020B0604020202020204" pitchFamily="34" charset="0"/>
              <a:buNone/>
            </a:pPr>
            <a:r>
              <a:rPr lang="en-US" altLang="en-US" sz="1200" dirty="0">
                <a:latin typeface="Calibri" panose="020F0502020204030204" pitchFamily="34" charset="0"/>
                <a:cs typeface="Times New Roman" panose="02020603050405020304" pitchFamily="18" charset="0"/>
              </a:rPr>
              <a:t>A physical barrier, such as a cone or warning tape, can be placed outside the entry to remind residents to stay away from the work area, especially in buildings where more than one family lives. The double layers of plastic on the entry door and other barriers serve as a reminder to residents that people and pets should not enter the work area, and also signals that the area has not yet been cleaned up.</a:t>
            </a:r>
          </a:p>
          <a:p>
            <a:pPr marL="355600" lvl="1" indent="-236538">
              <a:lnSpc>
                <a:spcPct val="90000"/>
              </a:lnSpc>
              <a:spcBef>
                <a:spcPct val="10000"/>
              </a:spcBef>
              <a:buFont typeface="Arial" panose="020B0604020202020204" pitchFamily="34" charset="0"/>
              <a:buChar char="•"/>
            </a:pPr>
            <a:endParaRPr lang="en-US" altLang="en-US" sz="1200" dirty="0">
              <a:latin typeface="Calibri" panose="020F0502020204030204" pitchFamily="34" charset="0"/>
              <a:cs typeface="Times New Roman" panose="02020603050405020304" pitchFamily="18" charset="0"/>
            </a:endParaRPr>
          </a:p>
          <a:p>
            <a:pPr marL="0" indent="0">
              <a:lnSpc>
                <a:spcPct val="90000"/>
              </a:lnSpc>
              <a:spcBef>
                <a:spcPct val="10000"/>
              </a:spcBef>
              <a:buFont typeface="Arial" panose="020B0604020202020204" pitchFamily="34" charset="0"/>
              <a:buNone/>
            </a:pPr>
            <a:r>
              <a:rPr lang="en-US" altLang="en-US" sz="1200" b="1" dirty="0">
                <a:latin typeface="Calibri" panose="020F0502020204030204" pitchFamily="34" charset="0"/>
                <a:cs typeface="Times New Roman" panose="02020603050405020304" pitchFamily="18" charset="0"/>
              </a:rPr>
              <a:t>When the work area boundary includes a door used to access the work area, cover the door with two layers of protective sheeting as described below.</a:t>
            </a:r>
          </a:p>
          <a:p>
            <a:pPr marL="355600" lvl="1"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Set up a two-layer entry barrier with closable flaps at the entry to the work area so that workers can pass through but dust and debris stay in the work area. Covering the door with this two-layer system will help contain the dust within the work area. Follow the steps below.</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Cut the first plastic sheeting layer slightly wider and longer (three inches) than the door frame.</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Make a small “S” fold at the top of the sheeting and tape it to the top of the door frame. Make a similar “S” fold at the bottom of the sheeting and tape it to the floor. This will ensure that the plastic is not taut.</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Secure the top corners to the door frame for reinforcement.</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For exiting and entering the room, tape a vertical line about the size of a man from floor to header on both sides of the plastic. Cut a long vertical slit through the tape, in the middle of the protective sheeting. Leave about 6 inches at the top and bottom uncut. Reinforce the top and bottom of the slit with tape to prevent the plastic from tearing.</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Tape a second layer of protective sheeting to the top of the door frame. This layer is cut slightly shorter than the door frame so that it will hang down flat against the first sheet of plastic.</a:t>
            </a:r>
          </a:p>
          <a:p>
            <a:pPr marL="711200" lvl="2" indent="-236538">
              <a:lnSpc>
                <a:spcPct val="90000"/>
              </a:lnSpc>
              <a:spcBef>
                <a:spcPct val="10000"/>
              </a:spcBef>
              <a:buFont typeface="Arial" panose="020B0604020202020204" pitchFamily="34" charset="0"/>
              <a:buChar char="•"/>
            </a:pPr>
            <a:r>
              <a:rPr lang="en-US" altLang="en-US" sz="1200" dirty="0">
                <a:latin typeface="Calibri" panose="020F0502020204030204" pitchFamily="34" charset="0"/>
                <a:cs typeface="Times New Roman" panose="02020603050405020304" pitchFamily="18" charset="0"/>
              </a:rPr>
              <a:t>Tape and secure the top corners of the second layer to the door frame and the first layer. Leave it to hang over the first layer. Weight the bottom of the flap with a dowel to keep it in place. If needed, another weighted flap can be added to the other side of the door to provide a third layer of plastic sheeting.</a:t>
            </a:r>
          </a:p>
          <a:p>
            <a:pPr marL="355600" lvl="1" indent="-236538">
              <a:lnSpc>
                <a:spcPct val="90000"/>
              </a:lnSpc>
              <a:spcBef>
                <a:spcPct val="10000"/>
              </a:spcBef>
            </a:pPr>
            <a:endParaRPr lang="en-US" altLang="en-US" sz="1200" b="1" dirty="0">
              <a:latin typeface="Calibri" panose="020F0502020204030204" pitchFamily="34" charset="0"/>
              <a:cs typeface="Times New Roman" panose="02020603050405020304" pitchFamily="18" charset="0"/>
            </a:endParaRPr>
          </a:p>
          <a:p>
            <a:pPr marL="0" lvl="0" indent="-338138">
              <a:lnSpc>
                <a:spcPct val="90000"/>
              </a:lnSpc>
              <a:spcBef>
                <a:spcPct val="10000"/>
              </a:spcBef>
            </a:pPr>
            <a:r>
              <a:rPr lang="en-US" altLang="en-US" sz="1200" b="1" dirty="0">
                <a:latin typeface="Calibri" panose="020F0502020204030204" pitchFamily="34" charset="0"/>
                <a:cs typeface="Times New Roman" panose="02020603050405020304" pitchFamily="18" charset="0"/>
              </a:rPr>
              <a:t>See </a:t>
            </a:r>
            <a:r>
              <a:rPr lang="en-US" altLang="en-US" sz="1200" b="1" i="1" dirty="0">
                <a:latin typeface="Calibri" panose="020F0502020204030204" pitchFamily="34" charset="0"/>
                <a:cs typeface="Times New Roman" panose="02020603050405020304" pitchFamily="18" charset="0"/>
              </a:rPr>
              <a:t>Steps to LEAD SAFE Renovation, Repair and Painting</a:t>
            </a:r>
            <a:r>
              <a:rPr lang="en-US" altLang="en-US" sz="1200" b="1" dirty="0">
                <a:latin typeface="Calibri" panose="020F0502020204030204" pitchFamily="34" charset="0"/>
                <a:cs typeface="Times New Roman" panose="02020603050405020304" pitchFamily="18" charset="0"/>
              </a:rPr>
              <a:t> for more information on how to put the two layer system in place</a:t>
            </a:r>
            <a:r>
              <a:rPr lang="en-US" sz="1200" b="1" kern="1200" dirty="0">
                <a:solidFill>
                  <a:schemeClr val="tx1"/>
                </a:solidFill>
                <a:effectLst/>
                <a:latin typeface="+mn-lt"/>
                <a:ea typeface="+mn-ea"/>
                <a:cs typeface="+mn-cs"/>
              </a:rPr>
              <a:t>, found in Appendix 5 or www.epa.gov/lead/steps-lead-safe-renovation-repair-and-painting.</a:t>
            </a:r>
            <a:endParaRPr lang="en-US" altLang="en-US" sz="1200" b="1"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3745185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sz="1200" b="1" dirty="0">
                <a:latin typeface="Calibri" panose="020F0502020204030204" pitchFamily="34" charset="0"/>
              </a:rPr>
              <a:t>RRP Rule: Interior Containment General Requirements:</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Posted signs: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These must be posted on all sides of the work area to define the work area, must be in the primary language of occupants, must be posted before the beginning of the renovation, and must remain until cleaning verification is achieved.</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Contain the work area: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Before renovation, isolate the work area to prevent the escape of dust. During work, maintain the containment integrity and ensure that containment does not interfere with occupant and worker egress from the home or work area.</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Remove or cover furniture/objects: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Remove (preferred) objects like furniture, rugs, window coverings; or cover them with plastic sheeting with all seams and edges taped.</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Cover floors: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Cover floors including carpets in the work area with taped down plastic sheeting or other impermeable material to 6 feet beyond the perimeter of surfaces undergoing renovation or to a distance sufficient to contain dust, whichever is greater.  Remember, if vertical containment is used floor containment measures may stop at the edge of the vertical containment.</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Close windows, close and seal doors: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Close windows, close and seal doors in the work area with plastic sheeting or other impermeable material. Doors used as entrances to the work area must be covered with plastic sheeting that allows workers to pass through while confining dust to the work area.</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Cover duct opening: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Close and cover all HVAC vents in the work area with taped down plastic sheeting or other impermeable materials (e.g., magnetic covers).</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Remove dust and debris from everything leaving the work area: </a:t>
            </a:r>
          </a:p>
          <a:p>
            <a:pPr marL="628650" lvl="1" indent="-171450">
              <a:spcBef>
                <a:spcPct val="10000"/>
              </a:spcBef>
              <a:buFont typeface="Arial" panose="020B0604020202020204" pitchFamily="34" charset="0"/>
              <a:buChar char="•"/>
            </a:pPr>
            <a:r>
              <a:rPr lang="en-US" altLang="en-US" sz="1200" dirty="0">
                <a:latin typeface="Calibri" panose="020F0502020204030204" pitchFamily="34" charset="0"/>
              </a:rPr>
              <a:t>Use precautions to ensure that all personnel, tools and all other items are free from dust and debris before being removed from the work area.</a:t>
            </a:r>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288707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10000"/>
              </a:spcBef>
              <a:defRPr/>
            </a:pPr>
            <a:r>
              <a:rPr lang="en-US" sz="1200" b="1" dirty="0"/>
              <a:t>Cover the ground with protective sheeting</a:t>
            </a:r>
          </a:p>
          <a:p>
            <a:pPr marL="171450" lvl="0" indent="-171450">
              <a:lnSpc>
                <a:spcPct val="90000"/>
              </a:lnSpc>
              <a:spcBef>
                <a:spcPct val="10000"/>
              </a:spcBef>
              <a:buFont typeface="Arial" panose="020B0604020202020204" pitchFamily="34" charset="0"/>
              <a:buChar char="•"/>
              <a:defRPr/>
            </a:pPr>
            <a:r>
              <a:rPr lang="en-US" sz="1200" dirty="0">
                <a:solidFill>
                  <a:srgbClr val="000000"/>
                </a:solidFill>
                <a:cs typeface="Calibri" panose="020F0502020204030204" pitchFamily="34" charset="0"/>
              </a:rPr>
              <a:t>Lay protective sheeting on the ground below the work area to at least 10 feet from the house, unless the property line prevents 10 feet of such ground cover in which case the firm must erect vertical containment. Extend the work area farther if needed to collect dust and debris; for example, when paint on the second story of a building is being disturbed. Note: Black and clear disposable plastic sheeting can kill plants by making them too hot. Consider using white plastic sheeting instead.</a:t>
            </a:r>
            <a:endParaRPr lang="en-US" sz="1200" dirty="0">
              <a:cs typeface="Times New Roman" pitchFamily="18" charset="0"/>
            </a:endParaRPr>
          </a:p>
          <a:p>
            <a:pPr marL="171450" lvl="0" indent="-171450">
              <a:lnSpc>
                <a:spcPct val="90000"/>
              </a:lnSpc>
              <a:spcBef>
                <a:spcPct val="10000"/>
              </a:spcBef>
              <a:buFont typeface="Arial" panose="020B0604020202020204" pitchFamily="34" charset="0"/>
              <a:buChar char="•"/>
              <a:defRPr/>
            </a:pPr>
            <a:r>
              <a:rPr lang="en-US" sz="1200" b="1" dirty="0">
                <a:solidFill>
                  <a:srgbClr val="000000"/>
                </a:solidFill>
              </a:rPr>
              <a:t>Remove toys and other items from the work area </a:t>
            </a:r>
            <a:r>
              <a:rPr lang="en-US" sz="1200" dirty="0">
                <a:solidFill>
                  <a:srgbClr val="000000"/>
                </a:solidFill>
                <a:cs typeface="Calibri" panose="020F0502020204030204" pitchFamily="34" charset="0"/>
              </a:rPr>
              <a:t>and cover all play areas including sandboxes. Protect items that cannot be moved with plastic sheeting.</a:t>
            </a:r>
            <a:endParaRPr lang="en-US" sz="1200" dirty="0">
              <a:cs typeface="Times New Roman" pitchFamily="18" charset="0"/>
            </a:endParaRPr>
          </a:p>
          <a:p>
            <a:pPr marL="171450" lvl="0" indent="-171450">
              <a:lnSpc>
                <a:spcPct val="90000"/>
              </a:lnSpc>
              <a:spcBef>
                <a:spcPct val="10000"/>
              </a:spcBef>
              <a:buFont typeface="Arial" panose="020B0604020202020204" pitchFamily="34" charset="0"/>
              <a:buChar char="•"/>
              <a:defRPr/>
            </a:pPr>
            <a:r>
              <a:rPr lang="en-US" sz="1200" b="1" dirty="0">
                <a:solidFill>
                  <a:srgbClr val="000000"/>
                </a:solidFill>
              </a:rPr>
              <a:t>Staple or tape the protective sheeting to the wall </a:t>
            </a:r>
            <a:r>
              <a:rPr lang="en-US" sz="1200" dirty="0">
                <a:solidFill>
                  <a:srgbClr val="000000"/>
                </a:solidFill>
                <a:cs typeface="Calibri" panose="020F0502020204030204" pitchFamily="34" charset="0"/>
              </a:rPr>
              <a:t>of the building, or use a 2x4 wrapped in protective sheeting to hold the material next to the wall. Use heavy objects (e.g., rocks) to weight the other edges of the protective sheeting to the ground so that it won’t blow in the wind.</a:t>
            </a:r>
            <a:endParaRPr lang="en-US" sz="1200" dirty="0">
              <a:cs typeface="Times New Roman" pitchFamily="18" charset="0"/>
            </a:endParaRPr>
          </a:p>
          <a:p>
            <a:pPr marL="171450" lvl="0" indent="-171450">
              <a:lnSpc>
                <a:spcPct val="90000"/>
              </a:lnSpc>
              <a:spcBef>
                <a:spcPct val="10000"/>
              </a:spcBef>
              <a:buFont typeface="Arial" panose="020B0604020202020204" pitchFamily="34" charset="0"/>
              <a:buChar char="•"/>
              <a:defRPr/>
            </a:pPr>
            <a:r>
              <a:rPr lang="en-US" sz="1200" b="1" dirty="0">
                <a:solidFill>
                  <a:srgbClr val="000000"/>
                </a:solidFill>
              </a:rPr>
              <a:t>When using ladders on plastic sheeting </a:t>
            </a:r>
            <a:r>
              <a:rPr lang="en-US" sz="1200" dirty="0">
                <a:solidFill>
                  <a:srgbClr val="000000"/>
                </a:solidFill>
                <a:cs typeface="Calibri" panose="020F0502020204030204" pitchFamily="34" charset="0"/>
              </a:rPr>
              <a:t>consider placing a sturdy piece of plywood on the plastic and then set the ladder on the plywood. This will prevent the ladder from puncturing the plastic and will provide a stable surface for the ladder. If plywood is used, take special care to secure it to the ground so that it does not move. This could be done by staking the plywood and later sealing the holes in the plastic with duct tape.</a:t>
            </a:r>
            <a:br>
              <a:rPr lang="en-US" sz="1200" dirty="0">
                <a:solidFill>
                  <a:srgbClr val="000000"/>
                </a:solidFill>
                <a:cs typeface="Calibri" panose="020F0502020204030204" pitchFamily="34" charset="0"/>
              </a:rPr>
            </a:br>
            <a:endParaRPr lang="en-US" sz="1200" dirty="0">
              <a:solidFill>
                <a:srgbClr val="000000"/>
              </a:solidFill>
              <a:cs typeface="Calibri" panose="020F0502020204030204" pitchFamily="34" charset="0"/>
            </a:endParaRPr>
          </a:p>
          <a:p>
            <a:pPr marL="0" lvl="0" indent="0">
              <a:lnSpc>
                <a:spcPct val="90000"/>
              </a:lnSpc>
              <a:spcBef>
                <a:spcPct val="10000"/>
              </a:spcBef>
              <a:buFont typeface="Arial" panose="020B0604020202020204" pitchFamily="34" charset="0"/>
              <a:buNone/>
              <a:defRPr/>
            </a:pPr>
            <a:r>
              <a:rPr lang="en-US" sz="1200" dirty="0">
                <a:cs typeface="Times New Roman" pitchFamily="18" charset="0"/>
              </a:rPr>
              <a:t>Note: </a:t>
            </a:r>
            <a:r>
              <a:rPr lang="en-US" sz="1200" dirty="0">
                <a:solidFill>
                  <a:srgbClr val="000000"/>
                </a:solidFill>
                <a:cs typeface="Calibri" panose="020F0502020204030204" pitchFamily="34" charset="0"/>
              </a:rPr>
              <a:t>Remember children often play in the dirt and may put their hands in their mouths while playing. Dirt, dust or debris on their hands will go into their mouths and may be swallowed.</a:t>
            </a:r>
            <a:endParaRPr lang="en-US" sz="1200" dirty="0">
              <a:cs typeface="Times New Roman" pitchFamily="18" charset="0"/>
            </a:endParaRPr>
          </a:p>
          <a:p>
            <a:pPr>
              <a:lnSpc>
                <a:spcPct val="90000"/>
              </a:lnSpc>
              <a:spcBef>
                <a:spcPct val="10000"/>
              </a:spcBef>
              <a:defRPr/>
            </a:pPr>
            <a:endParaRPr lang="en-US" sz="1200" b="0" dirty="0">
              <a:cs typeface="Times New Roman" pitchFamily="18" charset="0"/>
            </a:endParaRPr>
          </a:p>
          <a:p>
            <a:pPr>
              <a:lnSpc>
                <a:spcPct val="90000"/>
              </a:lnSpc>
              <a:spcBef>
                <a:spcPct val="10000"/>
              </a:spcBef>
              <a:defRPr/>
            </a:pPr>
            <a:r>
              <a:rPr lang="en-US" sz="1200" b="1" dirty="0">
                <a:solidFill>
                  <a:srgbClr val="000000"/>
                </a:solidFill>
              </a:rPr>
              <a:t>Limit work area access</a:t>
            </a:r>
            <a:endParaRPr lang="en-US" sz="1200" b="1" dirty="0">
              <a:cs typeface="Times New Roman" pitchFamily="18" charset="0"/>
            </a:endParaRPr>
          </a:p>
          <a:p>
            <a:pPr marL="171450" lvl="0" indent="-171450">
              <a:lnSpc>
                <a:spcPct val="90000"/>
              </a:lnSpc>
              <a:spcBef>
                <a:spcPct val="10000"/>
              </a:spcBef>
              <a:buFont typeface="Arial" panose="020B0604020202020204" pitchFamily="34" charset="0"/>
              <a:buChar char="•"/>
              <a:defRPr/>
            </a:pPr>
            <a:r>
              <a:rPr lang="en-US" sz="1200" dirty="0">
                <a:solidFill>
                  <a:srgbClr val="000000"/>
                </a:solidFill>
                <a:cs typeface="Calibri" panose="020F0502020204030204" pitchFamily="34" charset="0"/>
              </a:rPr>
              <a:t>Limit access to the work area by placing orange cones or saw horses and warning tape around a 20 foot perimeter of the work area. Ropes with signs at regular intervals could also be used instead of barrier tape. This will help to discourage residents and passersby from entering the work area. Keep pets out of the work area.</a:t>
            </a:r>
          </a:p>
          <a:p>
            <a:pPr>
              <a:lnSpc>
                <a:spcPct val="90000"/>
              </a:lnSpc>
              <a:spcBef>
                <a:spcPct val="10000"/>
              </a:spcBef>
              <a:defRPr/>
            </a:pPr>
            <a:endParaRPr lang="en-US" sz="1200" dirty="0">
              <a:solidFill>
                <a:srgbClr val="000000"/>
              </a:solidFill>
              <a:cs typeface="Calibri" panose="020F0502020204030204" pitchFamily="34" charset="0"/>
            </a:endParaRPr>
          </a:p>
          <a:p>
            <a:pPr>
              <a:lnSpc>
                <a:spcPct val="90000"/>
              </a:lnSpc>
              <a:spcBef>
                <a:spcPct val="10000"/>
              </a:spcBef>
              <a:defRPr/>
            </a:pPr>
            <a:r>
              <a:rPr lang="en-US" sz="1200" b="1" dirty="0">
                <a:solidFill>
                  <a:srgbClr val="000000"/>
                </a:solidFill>
                <a:cs typeface="Calibri" panose="020F0502020204030204" pitchFamily="34" charset="0"/>
              </a:rPr>
              <a:t>Erect a vertical containment</a:t>
            </a:r>
          </a:p>
          <a:p>
            <a:pPr marL="171450" indent="-171450">
              <a:lnSpc>
                <a:spcPct val="90000"/>
              </a:lnSpc>
              <a:spcBef>
                <a:spcPct val="10000"/>
              </a:spcBef>
              <a:buFont typeface="Arial" panose="020B0604020202020204" pitchFamily="34" charset="0"/>
              <a:buChar char="•"/>
              <a:defRPr/>
            </a:pPr>
            <a:r>
              <a:rPr lang="en-US" sz="1200" b="0" dirty="0">
                <a:solidFill>
                  <a:srgbClr val="000000"/>
                </a:solidFill>
                <a:cs typeface="Calibri" panose="020F0502020204030204" pitchFamily="34" charset="0"/>
              </a:rPr>
              <a:t>If the renovation is within 10 feet of a property line vertical containment or equivalent extra precautions in containing the work area must be used. </a:t>
            </a:r>
          </a:p>
          <a:p>
            <a:pPr marL="171450" indent="-171450">
              <a:lnSpc>
                <a:spcPct val="90000"/>
              </a:lnSpc>
              <a:spcBef>
                <a:spcPct val="10000"/>
              </a:spcBef>
              <a:buFont typeface="Arial" panose="020B0604020202020204" pitchFamily="34" charset="0"/>
              <a:buChar char="•"/>
              <a:defRPr/>
            </a:pPr>
            <a:r>
              <a:rPr lang="en-US" sz="1200" b="0" dirty="0">
                <a:solidFill>
                  <a:srgbClr val="000000"/>
                </a:solidFill>
                <a:cs typeface="Calibri" panose="020F0502020204030204" pitchFamily="34" charset="0"/>
              </a:rPr>
              <a:t>In addition, firms are permitted to erect vertical containment closer to the renovation activity than the minimum ground containment distance, in which case the ground containment may stop at the edge of the vertical containment.</a:t>
            </a:r>
          </a:p>
          <a:p>
            <a:pPr>
              <a:lnSpc>
                <a:spcPct val="90000"/>
              </a:lnSpc>
              <a:spcBef>
                <a:spcPct val="10000"/>
              </a:spcBef>
              <a:defRPr/>
            </a:pPr>
            <a:endParaRPr lang="en-US" sz="1200" dirty="0">
              <a:solidFill>
                <a:srgbClr val="000000"/>
              </a:solidFill>
              <a:cs typeface="Calibri" panose="020F0502020204030204" pitchFamily="34" charset="0"/>
            </a:endParaRPr>
          </a:p>
          <a:p>
            <a:pPr>
              <a:lnSpc>
                <a:spcPct val="90000"/>
              </a:lnSpc>
              <a:spcBef>
                <a:spcPct val="10000"/>
              </a:spcBef>
              <a:defRPr/>
            </a:pPr>
            <a:r>
              <a:rPr lang="en-US" sz="1200" b="1" dirty="0">
                <a:solidFill>
                  <a:srgbClr val="000000"/>
                </a:solidFill>
                <a:cs typeface="Calibri" panose="020F0502020204030204" pitchFamily="34" charset="0"/>
              </a:rPr>
              <a:t>Exterior work area daily cleaning</a:t>
            </a:r>
          </a:p>
          <a:p>
            <a:pPr marL="171450" indent="-171450">
              <a:lnSpc>
                <a:spcPct val="90000"/>
              </a:lnSpc>
              <a:spcBef>
                <a:spcPct val="10000"/>
              </a:spcBef>
              <a:buFont typeface="Arial" panose="020B0604020202020204" pitchFamily="34" charset="0"/>
              <a:buChar char="•"/>
              <a:defRPr/>
            </a:pPr>
            <a:r>
              <a:rPr lang="en-US" sz="1200" dirty="0">
                <a:solidFill>
                  <a:srgbClr val="000000"/>
                </a:solidFill>
                <a:cs typeface="Calibri" panose="020F0502020204030204" pitchFamily="34" charset="0"/>
              </a:rPr>
              <a:t>Cleaning the exterior work area is crucial to prevent the spread of dust and debris. Picking up all debris throughout the day and the use of temporary, plastic-sheeting drop cloths can facilitate easy cleanup. Note that the plastic drop cloths do not take the place of protective sheeting on the ground.</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1535875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rPr>
              <a:t>Close and cover all nearby windows and doors.  </a:t>
            </a:r>
            <a:endParaRPr lang="en-US" altLang="en-US" sz="1200" b="1" dirty="0">
              <a:latin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All windows and doors within 20 feet of the work area should be closed to prevent dust from entering the home. Renovators have an obligation to keep the dust and debris from the renovation contained within the work area and contained within the boundaries of the property on which they are working. If the windows and doors of apartments or condominiums are within 20 feet of the work area, consider requesting that the owners or residents of those affected units close the affected windows and doors in order to comply with the RRP Rule. If this is an unavailable option, other methods of restricting dust and debris to the work area and the work-site property must be considered. These other methods include construction of a vertical containment wall at the property line.</a:t>
            </a:r>
            <a:endParaRPr lang="en-US" altLang="en-US" sz="1200" dirty="0">
              <a:latin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altLang="en-US" sz="1200" dirty="0">
                <a:latin typeface="Calibri" panose="020F0502020204030204" pitchFamily="34" charset="0"/>
                <a:cs typeface="Calibri" panose="020F0502020204030204" pitchFamily="34" charset="0"/>
              </a:rPr>
              <a:t>On multi-story buildings, close all doors and windows within 20 feet of the renovation on the same floor as the renovation, and close all doors and windows on all floors directly below the area designated as the work area.</a:t>
            </a:r>
            <a:endParaRPr lang="en-US" altLang="en-US" sz="1200" dirty="0">
              <a:latin typeface="Calibri" panose="020F0502020204030204" pitchFamily="34" charset="0"/>
              <a:cs typeface="Times New Roman" panose="02020603050405020304" pitchFamily="18" charset="0"/>
            </a:endParaRPr>
          </a:p>
          <a:p>
            <a:endParaRPr lang="en-US" altLang="en-US" sz="1200" dirty="0">
              <a:latin typeface="Calibri" panose="020F0502020204030204" pitchFamily="34" charset="0"/>
              <a:cs typeface="Calibri" panose="020F0502020204030204" pitchFamily="34" charset="0"/>
            </a:endParaRPr>
          </a:p>
          <a:p>
            <a:r>
              <a:rPr lang="en-US" altLang="en-US" sz="1200" b="1" dirty="0">
                <a:latin typeface="Calibri" panose="020F0502020204030204" pitchFamily="34" charset="0"/>
                <a:cs typeface="Calibri" panose="020F0502020204030204" pitchFamily="34" charset="0"/>
              </a:rPr>
              <a:t>Establish two layers of plastic sheeting on the doors in work areas being used during the job.</a:t>
            </a:r>
            <a:endParaRPr lang="en-US" altLang="en-US" sz="1200" b="1" dirty="0">
              <a:latin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en-US" altLang="en-US" sz="1200" dirty="0">
                <a:latin typeface="Calibri" panose="020F0502020204030204" pitchFamily="34" charset="0"/>
                <a:cs typeface="Calibri" panose="020F0502020204030204" pitchFamily="34" charset="0"/>
              </a:rPr>
              <a:t>In the exterior work area, there will be times when a door into the house needs to be used to access interior work areas. When this occurs, cover this door with disposable plastic sheeting or other impermeable material in a manner that allows workers to pass through while confining dust and debris to the work area. The steps for placing two layers of plastic sheeting in a doorway are covered in the student notes on page 4-8.</a:t>
            </a:r>
            <a:endParaRPr lang="en-US" altLang="en-US" sz="1200"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991254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10000"/>
              </a:spcBef>
              <a:buFont typeface="Arial" panose="020B0604020202020204" pitchFamily="34" charset="0"/>
              <a:buNone/>
            </a:pPr>
            <a:r>
              <a:rPr lang="en-US" altLang="en-US" sz="1200" b="1" dirty="0">
                <a:latin typeface="Calibri" panose="020F0502020204030204" pitchFamily="34" charset="0"/>
              </a:rPr>
              <a:t>Jobs Needing Additional Steps</a:t>
            </a:r>
            <a:endParaRPr lang="en-US" altLang="en-US" sz="1200" b="1" dirty="0">
              <a:latin typeface="Calibri" panose="020F0502020204030204" pitchFamily="34" charset="0"/>
              <a:cs typeface="Times New Roman" panose="02020603050405020304" pitchFamily="18" charset="0"/>
            </a:endParaRPr>
          </a:p>
          <a:p>
            <a:pPr marL="171450" indent="-171450">
              <a:spcBef>
                <a:spcPct val="10000"/>
              </a:spcBef>
              <a:buFont typeface="Arial" panose="020B0604020202020204" pitchFamily="34" charset="0"/>
              <a:buChar char="•"/>
            </a:pPr>
            <a:r>
              <a:rPr lang="en-US" altLang="en-US" sz="1200" b="0" dirty="0">
                <a:latin typeface="Calibri" panose="020F0502020204030204" pitchFamily="34" charset="0"/>
                <a:cs typeface="Times New Roman" panose="02020603050405020304" pitchFamily="18" charset="0"/>
              </a:rPr>
              <a:t>S</a:t>
            </a:r>
            <a:r>
              <a:rPr lang="en-US" altLang="en-US" sz="1200" b="0" dirty="0">
                <a:latin typeface="Calibri" panose="020F0502020204030204" pitchFamily="34" charset="0"/>
              </a:rPr>
              <a:t>ome jobs may require additional steps to avoid the spread of dust to the rest of a property or to adjacent properties. These jobs might include work in high winds that can carry dust out of the work area and work conducted on upper levels of a building during which even light winds can spread dust beyond the containment as it falls.</a:t>
            </a:r>
            <a:endParaRPr lang="en-US" altLang="en-US" sz="1200" b="0" dirty="0">
              <a:latin typeface="Calibri" panose="020F0502020204030204" pitchFamily="34" charset="0"/>
              <a:cs typeface="Times New Roman" panose="02020603050405020304" pitchFamily="18" charset="0"/>
            </a:endParaRPr>
          </a:p>
          <a:p>
            <a:pPr marL="0" indent="0">
              <a:spcBef>
                <a:spcPct val="10000"/>
              </a:spcBef>
              <a:buFont typeface="Arial" panose="020B0604020202020204" pitchFamily="34" charset="0"/>
              <a:buNone/>
            </a:pPr>
            <a:r>
              <a:rPr lang="en-US" altLang="en-US" sz="1200" b="1" dirty="0">
                <a:latin typeface="Calibri" panose="020F0502020204030204" pitchFamily="34" charset="0"/>
              </a:rPr>
              <a:t>Extend the Work Area</a:t>
            </a:r>
          </a:p>
          <a:p>
            <a:pPr marL="171450" indent="-171450">
              <a:spcBef>
                <a:spcPct val="10000"/>
              </a:spcBef>
              <a:buFont typeface="Arial" panose="020B0604020202020204" pitchFamily="34" charset="0"/>
              <a:buChar char="•"/>
            </a:pPr>
            <a:r>
              <a:rPr lang="en-US" altLang="en-US" sz="1200" b="0" dirty="0">
                <a:latin typeface="Calibri" panose="020F0502020204030204" pitchFamily="34" charset="0"/>
              </a:rPr>
              <a:t>The simplest solution may be to extend the area of ground covered by plastic sheeting.</a:t>
            </a:r>
            <a:endParaRPr lang="en-US" altLang="en-US" sz="1200" b="0" dirty="0">
              <a:latin typeface="Calibri" panose="020F0502020204030204" pitchFamily="34" charset="0"/>
              <a:cs typeface="Times New Roman" panose="02020603050405020304" pitchFamily="18" charset="0"/>
            </a:endParaRPr>
          </a:p>
          <a:p>
            <a:pPr marL="0" indent="0">
              <a:spcBef>
                <a:spcPct val="10000"/>
              </a:spcBef>
              <a:buFont typeface="Arial" panose="020B0604020202020204" pitchFamily="34" charset="0"/>
              <a:buNone/>
            </a:pPr>
            <a:r>
              <a:rPr lang="en-US" altLang="en-US" sz="1200" b="1" dirty="0">
                <a:latin typeface="Calibri" panose="020F0502020204030204" pitchFamily="34" charset="0"/>
              </a:rPr>
              <a:t>Avoid High Winds Where Possible</a:t>
            </a:r>
          </a:p>
          <a:p>
            <a:pPr marL="171450" indent="-171450">
              <a:spcBef>
                <a:spcPct val="10000"/>
              </a:spcBef>
              <a:buFont typeface="Arial" panose="020B0604020202020204" pitchFamily="34" charset="0"/>
              <a:buChar char="•"/>
            </a:pPr>
            <a:r>
              <a:rPr lang="en-US" altLang="en-US" sz="1200" b="0" dirty="0">
                <a:latin typeface="Calibri"/>
                <a:ea typeface="Calibri"/>
                <a:cs typeface="Calibri"/>
              </a:rPr>
              <a:t>Be wary of windy conditions. On days with high winds, it is not advisable to perform dust creating activities. The HUD Rule restricts exterior work in winds in excess of 20 miles per hour. The EPA RRP Rule does not specifically address wind speed, but when the wind is strong enough to move dust and debris, special precautions need to be taken to keep the work area contained. That may mean creating a wind screen of plastic at the edge of the ground-cover plastic to keep dust and debris from migrating. </a:t>
            </a:r>
            <a:endParaRPr lang="en-US" altLang="en-US" dirty="0">
              <a:latin typeface="Calibri"/>
              <a:ea typeface="Calibri"/>
              <a:cs typeface="Calibri"/>
            </a:endParaRPr>
          </a:p>
          <a:p>
            <a:pPr marL="171450" indent="-171450">
              <a:spcBef>
                <a:spcPct val="10000"/>
              </a:spcBef>
              <a:buFont typeface="Arial" panose="020B0604020202020204" pitchFamily="34" charset="0"/>
              <a:buChar char="•"/>
            </a:pPr>
            <a:r>
              <a:rPr lang="en-US" altLang="en-US" sz="1200" b="0">
                <a:latin typeface="Calibri"/>
                <a:ea typeface="Calibri"/>
                <a:cs typeface="Calibri"/>
              </a:rPr>
              <a:t>More frequent cleanup of exterior work areas is also not addressed specifically, but frequent cleanup will help the renovator comply with the requirements to contain the work area and prevent dust and debris from getting outside of the work area. </a:t>
            </a:r>
            <a:endParaRPr lang="en-US">
              <a:latin typeface="Calibri"/>
              <a:ea typeface="Calibri"/>
              <a:cs typeface="Calibri"/>
            </a:endParaRPr>
          </a:p>
          <a:p>
            <a:pPr marL="171450" indent="-171450">
              <a:spcBef>
                <a:spcPct val="10000"/>
              </a:spcBef>
              <a:buFont typeface="Arial" panose="020B0604020202020204" pitchFamily="34" charset="0"/>
              <a:buChar char="•"/>
            </a:pPr>
            <a:r>
              <a:rPr lang="en-US" altLang="en-US" sz="1200" b="0">
                <a:latin typeface="Calibri"/>
                <a:ea typeface="Calibri"/>
                <a:cs typeface="Calibri"/>
              </a:rPr>
              <a:t>Ultimately, </a:t>
            </a:r>
            <a:r>
              <a:rPr lang="en-US" altLang="en-US" sz="1200" b="0" u="sng" dirty="0">
                <a:latin typeface="Calibri"/>
                <a:ea typeface="Calibri"/>
                <a:cs typeface="Calibri"/>
              </a:rPr>
              <a:t>you are responsible</a:t>
            </a:r>
            <a:r>
              <a:rPr lang="en-US" altLang="en-US" sz="1200" b="0" dirty="0">
                <a:latin typeface="Calibri"/>
                <a:ea typeface="Calibri"/>
                <a:cs typeface="Calibri"/>
              </a:rPr>
              <a:t> for preventing dust and debris from leaving the work area, so take appropriate precautions to make that happen when wind is a factor. </a:t>
            </a:r>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2664637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rPr>
              <a:t>RRP Rule: Exterior Containment General Requirements:</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Posted signs: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Signs must be placed on all sides of the work area to define the area, must be posted in the primary language of occupants, and must be posted before the beginning of the renovation and remain until cleaning verification is achieved.</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Contain the work area: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Before renovation, isolate the work area to prevent the escape of dust. During work maintain the containment integrity and ensure that containment does not interfere with occupant and worker egress from the building or work area.</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Close doors and windows: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Close all doors and windows within 20 feet of the work area. For multi-story buildings close all windows and doors on the same floor within 20 feet of the work area and all windows on all floors below that are the same horizontal distance from the renovation.</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Doors used as entrances to the work area: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Cover doorway openings with plastic sheeting that allows workers to pass through while confining dust to the work area.</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Cover the ground: </a:t>
            </a:r>
          </a:p>
          <a:p>
            <a:pPr marL="628650" lvl="1" indent="-171450">
              <a:spcBef>
                <a:spcPct val="10000"/>
              </a:spcBef>
              <a:buFont typeface="Arial" panose="020B0604020202020204" pitchFamily="34" charset="0"/>
              <a:buChar char="•"/>
            </a:pPr>
            <a:r>
              <a:rPr lang="en-US" altLang="en-US" sz="1200" u="none" dirty="0">
                <a:latin typeface="Calibri" panose="020F0502020204030204" pitchFamily="34" charset="0"/>
              </a:rPr>
              <a:t>Cover the ground with plastic sheeting or other impermeable material extending 10 feet beyond the perimeter of surfaces undergoing renovation or to a sufficient distance to contain dust, whichever is greater, unless the property line prevents 10 feet of such ground cover in which case the firm must erect vertical containment.</a:t>
            </a:r>
          </a:p>
          <a:p>
            <a:pPr marL="171450" lvl="0" indent="-171450">
              <a:spcBef>
                <a:spcPct val="10000"/>
              </a:spcBef>
              <a:buFont typeface="Arial" panose="020B0604020202020204" pitchFamily="34" charset="0"/>
              <a:buChar char="•"/>
            </a:pPr>
            <a:r>
              <a:rPr lang="en-US" altLang="en-US" sz="1200" u="none" dirty="0">
                <a:latin typeface="Calibri" panose="020F0502020204030204" pitchFamily="34" charset="0"/>
              </a:rPr>
              <a:t>Ensure that dust and debris do not contaminate or migrate to adjacent areas or properties: </a:t>
            </a:r>
          </a:p>
          <a:p>
            <a:pPr marL="628650" lvl="1" indent="-171450">
              <a:spcBef>
                <a:spcPct val="10000"/>
              </a:spcBef>
              <a:buFont typeface="Arial" panose="020B0604020202020204" pitchFamily="34" charset="0"/>
              <a:buChar char="•"/>
            </a:pPr>
            <a:r>
              <a:rPr lang="en-US" altLang="en-US" sz="1200" dirty="0">
                <a:latin typeface="Calibri" panose="020F0502020204030204" pitchFamily="34" charset="0"/>
              </a:rPr>
              <a:t>In other situations, the renovation will require extra precautions for containing the exterior work area to ensure that dust and debris does not contaminate other properties, such as when working on multi-story buildings. The RRP Rule establishes performance standards that the contractor must meet, but does not specify how the contractor must meet them. This allows the contractor flexibility in how to comply with the requirement to ensure that no dust or debris leaves the work area.</a:t>
            </a: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19627802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sz="1200" b="1" dirty="0">
                <a:latin typeface="Calibri" panose="020F0502020204030204" pitchFamily="34" charset="0"/>
              </a:rPr>
              <a:t>Setting Up</a:t>
            </a:r>
          </a:p>
          <a:p>
            <a:pPr marL="171450" indent="-171450">
              <a:spcBef>
                <a:spcPct val="0"/>
              </a:spcBef>
              <a:buFont typeface="Arial" panose="020B0604020202020204" pitchFamily="34" charset="0"/>
              <a:buChar char="•"/>
            </a:pPr>
            <a:r>
              <a:rPr lang="en-US" altLang="en-US" sz="1200" b="0" dirty="0">
                <a:latin typeface="Calibri" panose="020F0502020204030204" pitchFamily="34" charset="0"/>
              </a:rPr>
              <a:t>This exercise gives you a chance to practice setting up the work area signs, barriers and containments. The slide provides basic instruction.</a:t>
            </a:r>
          </a:p>
          <a:p>
            <a:pPr marL="628650" lvl="1" indent="-171450">
              <a:spcBef>
                <a:spcPct val="0"/>
              </a:spcBef>
              <a:buFont typeface="Arial" panose="020B0604020202020204" pitchFamily="34" charset="0"/>
              <a:buChar char="•"/>
            </a:pPr>
            <a:r>
              <a:rPr lang="en-US" altLang="en-US" sz="1200" b="1" dirty="0">
                <a:latin typeface="Calibri" panose="020F0502020204030204" pitchFamily="34" charset="0"/>
              </a:rPr>
              <a:t>Follow the instructions in each skill set. Your instructor may choose to also demonstrate skills.</a:t>
            </a:r>
          </a:p>
          <a:p>
            <a:pPr marL="628650" lvl="1" indent="-171450">
              <a:spcBef>
                <a:spcPct val="0"/>
              </a:spcBef>
              <a:buFont typeface="Arial" panose="020B0604020202020204" pitchFamily="34" charset="0"/>
              <a:buChar char="•"/>
            </a:pPr>
            <a:r>
              <a:rPr lang="en-US" altLang="en-US" sz="1200" b="1" dirty="0">
                <a:latin typeface="Calibri" panose="020F0502020204030204" pitchFamily="34" charset="0"/>
              </a:rPr>
              <a:t>Form into groups of 2 to 6 students. </a:t>
            </a:r>
          </a:p>
          <a:p>
            <a:pPr marL="628650" lvl="1" indent="-171450">
              <a:spcBef>
                <a:spcPct val="0"/>
              </a:spcBef>
              <a:buFont typeface="Arial" panose="020B0604020202020204" pitchFamily="34" charset="0"/>
              <a:buChar char="•"/>
            </a:pPr>
            <a:r>
              <a:rPr lang="en-US" altLang="en-US" sz="1200" b="1" dirty="0">
                <a:latin typeface="Calibri" panose="020F0502020204030204" pitchFamily="34" charset="0"/>
              </a:rPr>
              <a:t>Your instructor will assign your group to an area to perform setup activities as if for a job.</a:t>
            </a:r>
          </a:p>
          <a:p>
            <a:pPr marL="628650" lvl="1" indent="-171450">
              <a:spcBef>
                <a:spcPct val="0"/>
              </a:spcBef>
              <a:buFont typeface="Arial" panose="020B0604020202020204" pitchFamily="34" charset="0"/>
              <a:buChar char="•"/>
            </a:pPr>
            <a:r>
              <a:rPr lang="en-US" altLang="en-US" sz="1200" b="1" dirty="0">
                <a:latin typeface="Calibri" panose="020F0502020204030204" pitchFamily="34" charset="0"/>
              </a:rPr>
              <a:t>Choose the right tools and set up the work area to provide proper containment.</a:t>
            </a:r>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1858842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ltLang="en-US" dirty="0">
                <a:latin typeface="Calibri" panose="020F0502020204030204" pitchFamily="34" charset="0"/>
              </a:rPr>
              <a:t>Debrief of Hands-on Exercise</a:t>
            </a:r>
          </a:p>
          <a:p>
            <a:pPr marL="171450" indent="-171450">
              <a:buFont typeface="Arial" panose="020B0604020202020204" pitchFamily="34" charset="0"/>
              <a:buChar char="•"/>
            </a:pPr>
            <a:r>
              <a:rPr lang="en-US" altLang="en-US" sz="1200" dirty="0">
                <a:latin typeface="Calibri" panose="020F0502020204030204" pitchFamily="34" charset="0"/>
              </a:rPr>
              <a:t>Consider the questions above. Discuss as a class</a:t>
            </a:r>
          </a:p>
        </p:txBody>
      </p:sp>
      <p:sp>
        <p:nvSpPr>
          <p:cNvPr id="4" name="Slide Number Placeholder 3"/>
          <p:cNvSpPr>
            <a:spLocks noGrp="1"/>
          </p:cNvSpPr>
          <p:nvPr>
            <p:ph type="sldNum" sz="quarter" idx="5"/>
          </p:nvPr>
        </p:nvSpPr>
        <p:spPr/>
        <p:txBody>
          <a:bodyPr/>
          <a:lstStyle/>
          <a:p>
            <a:fld id="{B6F7DF45-3E15-461C-B5A1-630C28018385}" type="slidenum">
              <a:rPr lang="en-US" smtClean="0"/>
              <a:t>16</a:t>
            </a:fld>
            <a:endParaRPr lang="en-US"/>
          </a:p>
        </p:txBody>
      </p:sp>
    </p:spTree>
    <p:extLst>
      <p:ext uri="{BB962C8B-B14F-4D97-AF65-F5344CB8AC3E}">
        <p14:creationId xmlns:p14="http://schemas.microsoft.com/office/powerpoint/2010/main" val="1060528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Calibri" panose="020F0502020204030204" pitchFamily="34" charset="0"/>
              </a:rPr>
              <a:t>Now you know how to set up for a </a:t>
            </a:r>
            <a:r>
              <a:rPr lang="en-US" altLang="en-US">
                <a:latin typeface="Calibri" panose="020F0502020204030204" pitchFamily="34" charset="0"/>
              </a:rPr>
              <a:t>job. The </a:t>
            </a:r>
            <a:r>
              <a:rPr lang="en-US" altLang="en-US" dirty="0">
                <a:latin typeface="Calibri" panose="020F0502020204030204" pitchFamily="34" charset="0"/>
              </a:rPr>
              <a:t>next module will discuss the conduct of lead-safe work practices during the job.</a:t>
            </a:r>
          </a:p>
        </p:txBody>
      </p:sp>
      <p:sp>
        <p:nvSpPr>
          <p:cNvPr id="4" name="Slide Number Placeholder 3"/>
          <p:cNvSpPr>
            <a:spLocks noGrp="1"/>
          </p:cNvSpPr>
          <p:nvPr>
            <p:ph type="sldNum" sz="quarter" idx="5"/>
          </p:nvPr>
        </p:nvSpPr>
        <p:spPr/>
        <p:txBody>
          <a:bodyPr/>
          <a:lstStyle/>
          <a:p>
            <a:fld id="{B6F7DF45-3E15-461C-B5A1-630C28018385}" type="slidenum">
              <a:rPr lang="en-US" smtClean="0"/>
              <a:t>17</a:t>
            </a:fld>
            <a:endParaRPr lang="en-US"/>
          </a:p>
        </p:txBody>
      </p:sp>
    </p:spTree>
    <p:extLst>
      <p:ext uri="{BB962C8B-B14F-4D97-AF65-F5344CB8AC3E}">
        <p14:creationId xmlns:p14="http://schemas.microsoft.com/office/powerpoint/2010/main" val="409569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sz="1200" b="1" dirty="0">
                <a:solidFill>
                  <a:srgbClr val="000000"/>
                </a:solidFill>
                <a:latin typeface="Calibri" panose="020F0502020204030204" pitchFamily="34" charset="0"/>
              </a:rPr>
              <a:t>Upon completion of this module you will be able to:</a:t>
            </a:r>
            <a:endParaRPr lang="en-US" altLang="en-US" sz="1200" b="1"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Establish containment systems that will keep dust inside of the work area to allow you to clean more efficiently at the end of the day and at completion of the job</a:t>
            </a:r>
            <a:endParaRPr lang="en-US" altLang="en-US" sz="1200" dirty="0">
              <a:solidFill>
                <a:srgbClr val="000000"/>
              </a:solidFill>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Identify containment requirements for interior renovations</a:t>
            </a:r>
            <a:endParaRPr lang="en-US" altLang="en-US" sz="1200" dirty="0">
              <a:solidFill>
                <a:srgbClr val="000000"/>
              </a:solidFill>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Identify containment requirements for exterior renovations</a:t>
            </a:r>
            <a:endParaRPr lang="en-US" altLang="en-US" sz="1200" dirty="0">
              <a:solidFill>
                <a:srgbClr val="000000"/>
              </a:solidFill>
              <a:latin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1517376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5000"/>
              </a:lnSpc>
              <a:defRPr/>
            </a:pPr>
            <a:r>
              <a:rPr lang="en-US" sz="1200" b="1" dirty="0"/>
              <a:t>What is containment?</a:t>
            </a:r>
            <a:endParaRPr lang="en-US" sz="1200" b="1" dirty="0">
              <a:cs typeface="Times New Roman" charset="0"/>
            </a:endParaRPr>
          </a:p>
          <a:p>
            <a:pPr marL="290513" lvl="1" indent="-171450">
              <a:lnSpc>
                <a:spcPct val="85000"/>
              </a:lnSpc>
              <a:buFont typeface="Arial" panose="020B0604020202020204" pitchFamily="34" charset="0"/>
              <a:buChar char="•"/>
              <a:defRPr/>
            </a:pPr>
            <a:r>
              <a:rPr lang="en-US" sz="1200" dirty="0"/>
              <a:t>In general, there are many degrees of containment, ranging from simple plastic sheeting on the floor surrounding a small work area to a fully enclosed space. Some types of containment are more effective than other types. </a:t>
            </a:r>
          </a:p>
          <a:p>
            <a:pPr marL="290513" lvl="1" indent="-171450">
              <a:lnSpc>
                <a:spcPct val="85000"/>
              </a:lnSpc>
              <a:buFont typeface="Arial" panose="020B0604020202020204" pitchFamily="34" charset="0"/>
              <a:buChar char="•"/>
              <a:defRPr/>
            </a:pPr>
            <a:r>
              <a:rPr lang="en-US" sz="1200" dirty="0"/>
              <a:t>For purposes of this training, “containment” is what is required under the RRP Rule to prevent dust and debris from spreading beyond the work area to non-work areas.  </a:t>
            </a:r>
          </a:p>
          <a:p>
            <a:pPr marL="290513" lvl="1" indent="-171450">
              <a:lnSpc>
                <a:spcPct val="85000"/>
              </a:lnSpc>
              <a:buFont typeface="Arial" panose="020B0604020202020204" pitchFamily="34" charset="0"/>
              <a:buChar char="•"/>
              <a:defRPr/>
            </a:pPr>
            <a:endParaRPr lang="en-US" sz="1200" dirty="0"/>
          </a:p>
          <a:p>
            <a:pPr marL="0" indent="0">
              <a:lnSpc>
                <a:spcPct val="85000"/>
              </a:lnSpc>
              <a:buFont typeface="Arial" panose="020B0604020202020204" pitchFamily="34" charset="0"/>
              <a:buNone/>
              <a:defRPr/>
            </a:pPr>
            <a:r>
              <a:rPr lang="en-US" sz="1200" b="1" dirty="0"/>
              <a:t>Containing the work area includes:</a:t>
            </a:r>
            <a:endParaRPr lang="en-US" sz="1200" b="1" dirty="0">
              <a:cs typeface="Times New Roman" charset="0"/>
            </a:endParaRPr>
          </a:p>
          <a:p>
            <a:pPr marL="290513" lvl="1" indent="-171450">
              <a:lnSpc>
                <a:spcPct val="85000"/>
              </a:lnSpc>
              <a:buFont typeface="Arial" panose="020B0604020202020204" pitchFamily="34" charset="0"/>
              <a:buChar char="•"/>
              <a:defRPr/>
            </a:pPr>
            <a:r>
              <a:rPr lang="en-US" sz="1200" dirty="0"/>
              <a:t>Removing objects and furniture from the work area, or covering them with plastic sheeting. </a:t>
            </a:r>
          </a:p>
          <a:p>
            <a:pPr marL="290513" lvl="1" indent="-171450">
              <a:lnSpc>
                <a:spcPct val="85000"/>
              </a:lnSpc>
              <a:buFont typeface="Arial" panose="020B0604020202020204" pitchFamily="34" charset="0"/>
              <a:buChar char="•"/>
              <a:defRPr/>
            </a:pPr>
            <a:r>
              <a:rPr lang="en-US" sz="1200" dirty="0"/>
              <a:t>Covering floors (or the ground) with plastic sheeting a minimum distance beyond the surfaces being renovated (6 feet for interior jobs and 10 feet for exterior jobs). </a:t>
            </a:r>
          </a:p>
          <a:p>
            <a:pPr marL="747713" lvl="2" indent="-171450">
              <a:lnSpc>
                <a:spcPct val="85000"/>
              </a:lnSpc>
              <a:buFont typeface="Arial" panose="020B0604020202020204" pitchFamily="34" charset="0"/>
              <a:buChar char="•"/>
              <a:defRPr/>
            </a:pPr>
            <a:r>
              <a:rPr lang="en-US" sz="1200" dirty="0"/>
              <a:t>Vertical containment is required for any exterior renovation within 10 feet of the property line.  </a:t>
            </a:r>
          </a:p>
          <a:p>
            <a:pPr marL="747713" lvl="2" indent="-171450">
              <a:lnSpc>
                <a:spcPct val="85000"/>
              </a:lnSpc>
              <a:buFont typeface="Arial" panose="020B0604020202020204" pitchFamily="34" charset="0"/>
              <a:buChar char="•"/>
              <a:defRPr/>
            </a:pPr>
            <a:r>
              <a:rPr lang="en-US" sz="1200" dirty="0"/>
              <a:t>Larger areas of disposable plastic sheeting may also be necessary to prevent the spread of dust.  </a:t>
            </a:r>
          </a:p>
          <a:p>
            <a:pPr marL="747713" lvl="2" indent="-171450">
              <a:lnSpc>
                <a:spcPct val="85000"/>
              </a:lnSpc>
              <a:buFont typeface="Arial" panose="020B0604020202020204" pitchFamily="34" charset="0"/>
              <a:buChar char="•"/>
              <a:defRPr/>
            </a:pPr>
            <a:r>
              <a:rPr lang="en-US" sz="1200" dirty="0"/>
              <a:t>Smaller areas of containment may be used if additional precautions such as vertical containment are used to stop the spread of dust and minimize the area of cleanup.</a:t>
            </a:r>
            <a:r>
              <a:rPr lang="en-US" sz="1200" dirty="0">
                <a:cs typeface="Times New Roman" charset="0"/>
              </a:rPr>
              <a:t>  </a:t>
            </a:r>
          </a:p>
          <a:p>
            <a:pPr marL="290513" lvl="1" indent="-171450">
              <a:lnSpc>
                <a:spcPct val="85000"/>
              </a:lnSpc>
              <a:buFont typeface="Arial" panose="020B0604020202020204" pitchFamily="34" charset="0"/>
              <a:buChar char="•"/>
              <a:defRPr/>
            </a:pPr>
            <a:r>
              <a:rPr lang="en-US" sz="1200" dirty="0"/>
              <a:t>Closing windows and doors, and using plastic sheeting to seal doors and air ducts in the work area.  </a:t>
            </a:r>
          </a:p>
          <a:p>
            <a:pPr marL="290513" lvl="1" indent="-171450">
              <a:lnSpc>
                <a:spcPct val="85000"/>
              </a:lnSpc>
              <a:buFont typeface="Arial" panose="020B0604020202020204" pitchFamily="34" charset="0"/>
              <a:buChar char="•"/>
              <a:defRPr/>
            </a:pPr>
            <a:r>
              <a:rPr lang="en-US" sz="1200" dirty="0"/>
              <a:t>Covering doors used to enter the work area with plastic sheeting in a manner that allows workers to pass through but contains dust and debris within the work area.</a:t>
            </a:r>
          </a:p>
          <a:p>
            <a:pPr marL="236538" lvl="1" indent="-117475">
              <a:lnSpc>
                <a:spcPct val="85000"/>
              </a:lnSpc>
              <a:buFontTx/>
              <a:buNone/>
              <a:defRPr/>
            </a:pPr>
            <a:endParaRPr lang="en-US" sz="1200" dirty="0"/>
          </a:p>
          <a:p>
            <a:pPr>
              <a:lnSpc>
                <a:spcPct val="85000"/>
              </a:lnSpc>
              <a:defRPr/>
            </a:pPr>
            <a:r>
              <a:rPr lang="en-US" sz="1200" b="1" u="sng" dirty="0"/>
              <a:t>Containment is required by the RRP Rule</a:t>
            </a:r>
            <a:r>
              <a:rPr lang="en-US" sz="1200" b="1" dirty="0"/>
              <a:t> because it:</a:t>
            </a:r>
            <a:endParaRPr lang="en-US" sz="1200" b="1" dirty="0">
              <a:cs typeface="Times New Roman" charset="0"/>
            </a:endParaRPr>
          </a:p>
          <a:p>
            <a:pPr marL="290513" lvl="1" indent="-171450">
              <a:lnSpc>
                <a:spcPct val="85000"/>
              </a:lnSpc>
              <a:buFont typeface="Arial" panose="020B0604020202020204" pitchFamily="34" charset="0"/>
              <a:buChar char="•"/>
              <a:defRPr/>
            </a:pPr>
            <a:r>
              <a:rPr lang="en-US" sz="1200" b="1" dirty="0"/>
              <a:t>Reduces the risk to you and residents</a:t>
            </a:r>
            <a:r>
              <a:rPr lang="en-US" sz="1200" dirty="0"/>
              <a:t>. Following the work area setup requirements of this module will protect you, your co-workers and residents by confining lead-contained dust and debris to a defined and demarcated area. Confining the lead is an important consideration in avoiding exposure. Reducing the risk to you and co-workers is also dependent upon use of personal protective equipment.</a:t>
            </a:r>
            <a:endParaRPr lang="en-US" sz="1200" dirty="0">
              <a:cs typeface="Times New Roman" charset="0"/>
            </a:endParaRPr>
          </a:p>
          <a:p>
            <a:pPr marL="290513" lvl="1" indent="-171450">
              <a:lnSpc>
                <a:spcPct val="85000"/>
              </a:lnSpc>
              <a:buFont typeface="Arial" panose="020B0604020202020204" pitchFamily="34" charset="0"/>
              <a:buChar char="•"/>
              <a:defRPr/>
            </a:pPr>
            <a:r>
              <a:rPr lang="en-US" sz="1200" b="1" dirty="0"/>
              <a:t>Facilitates efficient</a:t>
            </a:r>
            <a:r>
              <a:rPr lang="en-US" sz="1200" dirty="0"/>
              <a:t> </a:t>
            </a:r>
            <a:r>
              <a:rPr lang="en-US" sz="1200" b="1" dirty="0"/>
              <a:t>cleaning of the work area. </a:t>
            </a:r>
            <a:r>
              <a:rPr lang="en-US" sz="1200" dirty="0"/>
              <a:t>The pre-work setup process is essential to keeping lead-contaminated dust confined to the work area where it can be easily cleaned. Proper containment of the work area helps to limit the area you need to clean after the job is complete. Knowing exactly where to clean is an important factor in saving time (and money) spent on cleanup.</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2028558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5000"/>
              </a:lnSpc>
              <a:spcBef>
                <a:spcPct val="10000"/>
              </a:spcBef>
            </a:pPr>
            <a:r>
              <a:rPr lang="en-US" altLang="en-US" sz="1200" b="1" dirty="0">
                <a:solidFill>
                  <a:srgbClr val="000000"/>
                </a:solidFill>
                <a:latin typeface="Calibri" panose="020F0502020204030204" pitchFamily="34" charset="0"/>
                <a:cs typeface="Calibri" panose="020F0502020204030204" pitchFamily="34" charset="0"/>
              </a:rPr>
              <a:t>If you do not plan and contain the work area correctly,</a:t>
            </a:r>
            <a:r>
              <a:rPr lang="en-US" altLang="en-US" sz="1200" b="1" dirty="0">
                <a:solidFill>
                  <a:srgbClr val="000000"/>
                </a:solidFill>
                <a:latin typeface="Calibri" panose="020F0502020204030204" pitchFamily="34" charset="0"/>
              </a:rPr>
              <a:t> the </a:t>
            </a:r>
            <a:r>
              <a:rPr lang="en-US" altLang="en-US" sz="1200" b="1" dirty="0">
                <a:solidFill>
                  <a:srgbClr val="000000"/>
                </a:solidFill>
                <a:latin typeface="Calibri" panose="020F0502020204030204" pitchFamily="34" charset="0"/>
                <a:cs typeface="Calibri" panose="020F0502020204030204" pitchFamily="34" charset="0"/>
              </a:rPr>
              <a:t>dust and debris created by </a:t>
            </a:r>
            <a:r>
              <a:rPr lang="en-US" altLang="en-US" sz="1200" b="1" dirty="0">
                <a:solidFill>
                  <a:srgbClr val="000000"/>
                </a:solidFill>
                <a:latin typeface="Calibri" panose="020F0502020204030204" pitchFamily="34" charset="0"/>
              </a:rPr>
              <a:t>renovation can </a:t>
            </a:r>
            <a:r>
              <a:rPr lang="en-US" altLang="en-US" sz="1200" b="1" dirty="0">
                <a:solidFill>
                  <a:srgbClr val="000000"/>
                </a:solidFill>
                <a:latin typeface="Calibri" panose="020F0502020204030204" pitchFamily="34" charset="0"/>
                <a:cs typeface="Calibri" panose="020F0502020204030204" pitchFamily="34" charset="0"/>
              </a:rPr>
              <a:t>spread beyond the minimum contained area required by the RRP Rule. </a:t>
            </a:r>
            <a:r>
              <a:rPr lang="en-US" altLang="en-US" sz="1200" b="0" dirty="0">
                <a:solidFill>
                  <a:srgbClr val="000000"/>
                </a:solidFill>
                <a:latin typeface="Calibri" panose="020F0502020204030204" pitchFamily="34" charset="0"/>
                <a:cs typeface="Calibri" panose="020F0502020204030204" pitchFamily="34" charset="0"/>
              </a:rPr>
              <a:t>This means that:</a:t>
            </a: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For interior locations, dust may migrate more than 6 feet from the surface being renovated</a:t>
            </a: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For exterior locations dust may migrate more than 10 feet from the surface being renovated</a:t>
            </a:r>
          </a:p>
          <a:p>
            <a:pPr marL="0" indent="0">
              <a:lnSpc>
                <a:spcPct val="85000"/>
              </a:lnSpc>
              <a:spcBef>
                <a:spcPct val="10000"/>
              </a:spcBef>
              <a:buFont typeface="Arial" panose="020B0604020202020204" pitchFamily="34" charset="0"/>
              <a:buNone/>
            </a:pPr>
            <a:endParaRPr lang="en-US" altLang="en-US" sz="1200" b="0" dirty="0">
              <a:solidFill>
                <a:srgbClr val="000000"/>
              </a:solidFill>
              <a:latin typeface="Calibri" panose="020F0502020204030204" pitchFamily="34" charset="0"/>
              <a:cs typeface="Calibri" panose="020F0502020204030204" pitchFamily="34" charset="0"/>
            </a:endParaRPr>
          </a:p>
          <a:p>
            <a:pPr marL="0" indent="0">
              <a:lnSpc>
                <a:spcPct val="85000"/>
              </a:lnSpc>
              <a:spcBef>
                <a:spcPct val="10000"/>
              </a:spcBef>
              <a:buFont typeface="Arial" panose="020B0604020202020204" pitchFamily="34" charset="0"/>
              <a:buNone/>
            </a:pPr>
            <a:r>
              <a:rPr lang="en-US" altLang="en-US" sz="1200" b="0" dirty="0">
                <a:solidFill>
                  <a:srgbClr val="000000"/>
                </a:solidFill>
                <a:latin typeface="Calibri" panose="020F0502020204030204" pitchFamily="34" charset="0"/>
                <a:cs typeface="Calibri" panose="020F0502020204030204" pitchFamily="34" charset="0"/>
              </a:rPr>
              <a:t>Controlling dust and debris may require more extensive containment than is specified in the rule if the job is particularly dusty. Plan accordingly.</a:t>
            </a:r>
          </a:p>
          <a:p>
            <a:pPr>
              <a:lnSpc>
                <a:spcPct val="85000"/>
              </a:lnSpc>
              <a:spcBef>
                <a:spcPct val="10000"/>
              </a:spcBef>
            </a:pPr>
            <a:endParaRPr lang="en-US" altLang="en-US" sz="1200" b="0" dirty="0">
              <a:solidFill>
                <a:srgbClr val="000000"/>
              </a:solidFill>
              <a:latin typeface="Calibri" panose="020F0502020204030204" pitchFamily="34" charset="0"/>
              <a:cs typeface="Calibri" panose="020F0502020204030204" pitchFamily="34" charset="0"/>
            </a:endParaRPr>
          </a:p>
          <a:p>
            <a:pPr>
              <a:lnSpc>
                <a:spcPct val="85000"/>
              </a:lnSpc>
              <a:spcBef>
                <a:spcPct val="10000"/>
              </a:spcBef>
            </a:pPr>
            <a:r>
              <a:rPr lang="en-US" altLang="en-US" sz="1200" b="0" dirty="0">
                <a:solidFill>
                  <a:srgbClr val="000000"/>
                </a:solidFill>
                <a:latin typeface="Calibri" panose="020F0502020204030204" pitchFamily="34" charset="0"/>
                <a:cs typeface="Calibri" panose="020F0502020204030204" pitchFamily="34" charset="0"/>
              </a:rPr>
              <a:t>In general, </a:t>
            </a:r>
            <a:r>
              <a:rPr lang="en-US" altLang="en-US" sz="1200" b="0" dirty="0">
                <a:solidFill>
                  <a:srgbClr val="000000"/>
                </a:solidFill>
                <a:latin typeface="Calibri" panose="020F0502020204030204" pitchFamily="34" charset="0"/>
              </a:rPr>
              <a:t>renovations</a:t>
            </a:r>
            <a:r>
              <a:rPr lang="en-US" altLang="en-US" sz="1200" b="0" dirty="0">
                <a:solidFill>
                  <a:srgbClr val="000000"/>
                </a:solidFill>
                <a:latin typeface="Calibri" panose="020F0502020204030204" pitchFamily="34" charset="0"/>
                <a:cs typeface="Calibri" panose="020F0502020204030204" pitchFamily="34" charset="0"/>
              </a:rPr>
              <a:t> that involve only a small amount of paint disturbance create less dust than jobs that involve larger areas of paint disturbance. However, in addition to the size of the area of paint disturbed, the work practices (e.g., sanding) and equipment used will also affect how much dust is created and how the dust migrates. The location of the work activity also has a bearing on the amount of dust that is distributed. For example, small areas of ceiling work can spread dust over the entire room and are very difficult to control.</a:t>
            </a:r>
          </a:p>
          <a:p>
            <a:pPr>
              <a:lnSpc>
                <a:spcPct val="85000"/>
              </a:lnSpc>
              <a:spcBef>
                <a:spcPct val="10000"/>
              </a:spcBef>
            </a:pPr>
            <a:endParaRPr lang="en-US" altLang="en-US" sz="1200" b="0" dirty="0">
              <a:solidFill>
                <a:srgbClr val="000000"/>
              </a:solidFill>
              <a:latin typeface="Calibri" panose="020F0502020204030204" pitchFamily="34" charset="0"/>
              <a:cs typeface="Calibri" panose="020F0502020204030204" pitchFamily="34" charset="0"/>
            </a:endParaRPr>
          </a:p>
          <a:p>
            <a:pPr>
              <a:lnSpc>
                <a:spcPct val="85000"/>
              </a:lnSpc>
              <a:spcBef>
                <a:spcPct val="10000"/>
              </a:spcBef>
            </a:pPr>
            <a:r>
              <a:rPr lang="en-US" altLang="en-US" sz="1200" b="0" dirty="0">
                <a:solidFill>
                  <a:srgbClr val="000000"/>
                </a:solidFill>
                <a:latin typeface="Calibri" panose="020F0502020204030204" pitchFamily="34" charset="0"/>
                <a:cs typeface="Calibri" panose="020F0502020204030204" pitchFamily="34" charset="0"/>
              </a:rPr>
              <a:t>Required containment is similar for all jobs, but jobs that generate more dust and debris may require protection of larger areas. While the RRP Rule does not require vertical containment except for projects within 10 feet of a property line, these systems may be helpful in limiting the size of the area affected by the work and reduce the area that must be cleaned at the end of the job. Pre-engineered containment systems (purchased and home-made) are very helpful in cutting time spent on the job erecting containment and are easier to install than hanging plastic sheeting with tape. These systems also allow the contractor to create a sealed room within a room where the dust can be completely contained to a limited and controlled area.</a:t>
            </a:r>
            <a:r>
              <a:rPr lang="en-US" altLang="en-US" sz="1200" dirty="0">
                <a:solidFill>
                  <a:srgbClr val="000000"/>
                </a:solidFill>
                <a:latin typeface="Calibri" panose="020F0502020204030204" pitchFamily="34" charset="0"/>
                <a:cs typeface="Calibri" panose="020F0502020204030204" pitchFamily="34" charset="0"/>
              </a:rPr>
              <a:t>  </a:t>
            </a:r>
          </a:p>
          <a:p>
            <a:pPr>
              <a:lnSpc>
                <a:spcPct val="85000"/>
              </a:lnSpc>
              <a:spcBef>
                <a:spcPct val="10000"/>
              </a:spcBef>
              <a:buFont typeface="Wingdings" panose="05000000000000000000" pitchFamily="2" charset="2"/>
              <a:buNone/>
            </a:pPr>
            <a:endParaRPr lang="en-US" altLang="en-US" sz="1200" dirty="0">
              <a:latin typeface="Calibri" panose="020F0502020204030204" pitchFamily="34" charset="0"/>
              <a:cs typeface="Times New Roman" panose="02020603050405020304" pitchFamily="18" charset="0"/>
            </a:endParaRPr>
          </a:p>
          <a:p>
            <a:pPr>
              <a:lnSpc>
                <a:spcPct val="85000"/>
              </a:lnSpc>
              <a:spcBef>
                <a:spcPct val="10000"/>
              </a:spcBef>
            </a:pPr>
            <a:r>
              <a:rPr lang="en-US" altLang="en-US" sz="1200" b="1" dirty="0">
                <a:solidFill>
                  <a:srgbClr val="000000"/>
                </a:solidFill>
                <a:latin typeface="Calibri" panose="020F0502020204030204" pitchFamily="34" charset="0"/>
                <a:cs typeface="Calibri" panose="020F0502020204030204" pitchFamily="34" charset="0"/>
              </a:rPr>
              <a:t>Examples of dusty jobs include:</a:t>
            </a:r>
            <a:endParaRPr lang="en-US" altLang="en-US" sz="1200" b="1" dirty="0">
              <a:latin typeface="Calibri" panose="020F0502020204030204" pitchFamily="34" charset="0"/>
              <a:cs typeface="Times New Roman" panose="02020603050405020304" pitchFamily="18" charset="0"/>
            </a:endParaRP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Hand scraping large areas.</a:t>
            </a:r>
            <a:endParaRPr lang="en-US" altLang="en-US" sz="1200" dirty="0">
              <a:latin typeface="Calibri" panose="020F0502020204030204" pitchFamily="34" charset="0"/>
              <a:cs typeface="Times New Roman" panose="02020603050405020304" pitchFamily="18" charset="0"/>
            </a:endParaRP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Removing paint with a low temperature heat gun and scraper.</a:t>
            </a:r>
            <a:endParaRPr lang="en-US" altLang="en-US" sz="1200" dirty="0">
              <a:latin typeface="Calibri" panose="020F0502020204030204" pitchFamily="34" charset="0"/>
              <a:cs typeface="Times New Roman" panose="02020603050405020304" pitchFamily="18" charset="0"/>
            </a:endParaRP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Removing dry residue and paint after using chemical strippers.</a:t>
            </a:r>
            <a:endParaRPr lang="en-US" altLang="en-US" sz="1200" dirty="0">
              <a:latin typeface="Calibri" panose="020F0502020204030204" pitchFamily="34" charset="0"/>
              <a:cs typeface="Times New Roman" panose="02020603050405020304" pitchFamily="18" charset="0"/>
            </a:endParaRP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Demolishing painted surfaces.</a:t>
            </a:r>
            <a:endParaRPr lang="en-US" altLang="en-US" sz="1200" dirty="0">
              <a:latin typeface="Calibri" panose="020F0502020204030204" pitchFamily="34" charset="0"/>
              <a:cs typeface="Times New Roman" panose="02020603050405020304" pitchFamily="18" charset="0"/>
            </a:endParaRPr>
          </a:p>
          <a:p>
            <a:pPr marL="628650" lvl="1" indent="-171450">
              <a:lnSpc>
                <a:spcPct val="85000"/>
              </a:lnSpc>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Removing building components with painted surfaces that are in poor condition.</a:t>
            </a:r>
          </a:p>
          <a:p>
            <a:pPr>
              <a:lnSpc>
                <a:spcPct val="85000"/>
              </a:lnSpc>
              <a:spcBef>
                <a:spcPct val="10000"/>
              </a:spcBef>
              <a:buFontTx/>
              <a:buChar char="•"/>
            </a:pPr>
            <a:endParaRPr lang="en-US" altLang="en-US" sz="1200" b="1" dirty="0">
              <a:solidFill>
                <a:srgbClr val="000000"/>
              </a:solidFill>
              <a:latin typeface="Calibri" panose="020F0502020204030204" pitchFamily="34" charset="0"/>
              <a:cs typeface="Calibri" panose="020F0502020204030204" pitchFamily="34" charset="0"/>
            </a:endParaRPr>
          </a:p>
          <a:p>
            <a:pPr>
              <a:lnSpc>
                <a:spcPct val="85000"/>
              </a:lnSpc>
              <a:spcBef>
                <a:spcPct val="10000"/>
              </a:spcBef>
            </a:pPr>
            <a:r>
              <a:rPr lang="en-US" altLang="en-US" sz="1200" b="1" dirty="0">
                <a:solidFill>
                  <a:srgbClr val="000000"/>
                </a:solidFill>
                <a:latin typeface="Calibri" panose="020F0502020204030204" pitchFamily="34" charset="0"/>
                <a:cs typeface="Calibri" panose="020F0502020204030204" pitchFamily="34" charset="0"/>
              </a:rPr>
              <a:t>Remember, </a:t>
            </a:r>
            <a:r>
              <a:rPr lang="en-US" altLang="en-US" sz="1200" b="1" u="sng" dirty="0">
                <a:solidFill>
                  <a:srgbClr val="000000"/>
                </a:solidFill>
                <a:latin typeface="Calibri" panose="020F0502020204030204" pitchFamily="34" charset="0"/>
                <a:cs typeface="Calibri" panose="020F0502020204030204" pitchFamily="34" charset="0"/>
              </a:rPr>
              <a:t>you are responsible</a:t>
            </a:r>
            <a:r>
              <a:rPr lang="en-US" altLang="en-US" sz="1200" b="1" dirty="0">
                <a:solidFill>
                  <a:srgbClr val="000000"/>
                </a:solidFill>
                <a:latin typeface="Calibri" panose="020F0502020204030204" pitchFamily="34" charset="0"/>
                <a:cs typeface="Calibri" panose="020F0502020204030204" pitchFamily="34" charset="0"/>
              </a:rPr>
              <a:t> for making sure that dust and debris remain inside of the contained work area. When planning containment, keep in mind how, how much, and where the work practices to be used will create dust, and plan accordingly.</a:t>
            </a:r>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777538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rPr>
              <a:t>What is vertical containment</a:t>
            </a:r>
            <a:r>
              <a:rPr lang="en-US" altLang="en-US" sz="1200" dirty="0">
                <a:latin typeface="Calibri" panose="020F0502020204030204" pitchFamily="34" charset="0"/>
              </a:rPr>
              <a:t>?</a:t>
            </a:r>
          </a:p>
          <a:p>
            <a:pPr marL="171450" indent="-171450">
              <a:buFont typeface="Arial" panose="020B0604020202020204" pitchFamily="34" charset="0"/>
              <a:buChar char="•"/>
            </a:pPr>
            <a:r>
              <a:rPr lang="en-US" altLang="en-US" sz="1200" b="0" dirty="0">
                <a:latin typeface="Calibri" panose="020F0502020204030204" pitchFamily="34" charset="0"/>
              </a:rPr>
              <a:t>Vertical containment means a vertical barrier consisting of plastic sheeting or other impermeable material over scaffolding or a rigid frame, or an equivalent system of containing the work area. Vertical containment is required for some exterior renovations but it may be used on any renovation.</a:t>
            </a:r>
          </a:p>
          <a:p>
            <a:endParaRPr lang="en-US" altLang="en-US" sz="1200" b="1" dirty="0">
              <a:latin typeface="Calibri" panose="020F0502020204030204" pitchFamily="34" charset="0"/>
            </a:endParaRPr>
          </a:p>
          <a:p>
            <a:r>
              <a:rPr lang="en-US" altLang="en-US" sz="1200" b="1" dirty="0">
                <a:latin typeface="Calibri" panose="020F0502020204030204" pitchFamily="34" charset="0"/>
              </a:rPr>
              <a:t>Is vertical containment required for interior jobs?</a:t>
            </a:r>
          </a:p>
          <a:p>
            <a:pPr marL="171450" indent="-171450">
              <a:buFont typeface="Arial" panose="020B0604020202020204" pitchFamily="34" charset="0"/>
              <a:buChar char="•"/>
            </a:pPr>
            <a:r>
              <a:rPr lang="en-US" altLang="en-US" sz="1200" b="0" dirty="0">
                <a:latin typeface="Calibri" panose="020F0502020204030204" pitchFamily="34" charset="0"/>
              </a:rPr>
              <a:t>No. The use of vertical containment is not required for interior jobs, but you can minimize the amount of floor containment needed by making use of vertical containment for interior projects. Floor containment measures may stop at the edge of the vertical barrier when using a vertical containment system consisting of impermeable barriers that extend from the floor to the ceiling and are tightly sealed at joints with the floor, ceiling and walls.</a:t>
            </a:r>
          </a:p>
          <a:p>
            <a:endParaRPr lang="en-US" altLang="en-US" sz="1200" b="0" dirty="0">
              <a:latin typeface="Calibri" panose="020F0502020204030204" pitchFamily="34" charset="0"/>
            </a:endParaRPr>
          </a:p>
          <a:p>
            <a:r>
              <a:rPr lang="en-US" altLang="en-US" sz="1200" b="1" dirty="0">
                <a:latin typeface="Calibri" panose="020F0502020204030204" pitchFamily="34" charset="0"/>
              </a:rPr>
              <a:t>Is vertical containment required for exterior jobs?</a:t>
            </a:r>
          </a:p>
          <a:p>
            <a:pPr marL="171450" indent="-171450">
              <a:buFont typeface="Arial" panose="020B0604020202020204" pitchFamily="34" charset="0"/>
              <a:buChar char="•"/>
            </a:pPr>
            <a:r>
              <a:rPr lang="en-US" altLang="en-US" sz="1200" b="0" dirty="0">
                <a:latin typeface="Calibri" panose="020F0502020204030204" pitchFamily="34" charset="0"/>
              </a:rPr>
              <a:t>Vertical containment, or an equivalent system of containing the work area, is required for exterior jobs where the property line is within 10 feet of the area of paint disturbance. In addition, vertical containment can also be used to minimize the amount of ground containment needed for a project. Ground containment measures may stop at the edge of the vertical barrier when using a vertical containment system.</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672986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6850" indent="-196850">
              <a:lnSpc>
                <a:spcPct val="85000"/>
              </a:lnSpc>
              <a:spcBef>
                <a:spcPct val="10000"/>
              </a:spcBef>
            </a:pPr>
            <a:r>
              <a:rPr lang="en-US" altLang="en-US" sz="1200" b="1" dirty="0">
                <a:solidFill>
                  <a:srgbClr val="000000"/>
                </a:solidFill>
                <a:latin typeface="Calibri" panose="020F0502020204030204" pitchFamily="34" charset="0"/>
              </a:rPr>
              <a:t>Restrict access to the work area and notify residents to stay away while work is underway.</a:t>
            </a:r>
            <a:endParaRPr lang="en-US" altLang="en-US" sz="1200" b="1" dirty="0">
              <a:latin typeface="Calibri" panose="020F0502020204030204" pitchFamily="34" charset="0"/>
              <a:cs typeface="Times New Roman" panose="02020603050405020304" pitchFamily="18" charset="0"/>
            </a:endParaRP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Restricting access to the work area will protect residents, especially children and pregnant women, from unnecessary exposures to leaded dust and will minimize the spread of dust to non-work areas.</a:t>
            </a:r>
            <a:endParaRPr lang="en-US" altLang="en-US" sz="1200" b="0" dirty="0">
              <a:latin typeface="Calibri" panose="020F0502020204030204" pitchFamily="34" charset="0"/>
              <a:cs typeface="Times New Roman" panose="02020603050405020304" pitchFamily="18" charset="0"/>
            </a:endParaRP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Before the job starts, notify the residents not to enter the work area and to stay away from the vicinity of the entrance to the work area as much as possible. Residents and pets coming and going can easily track lead-contaminated dust into non-work areas throughout the home. Non-work areas will likely not be cleaned up promptly or properly.</a:t>
            </a:r>
            <a:endParaRPr lang="en-US" altLang="en-US" sz="1200" b="0" dirty="0">
              <a:latin typeface="Calibri" panose="020F0502020204030204" pitchFamily="34" charset="0"/>
              <a:cs typeface="Times New Roman" panose="02020603050405020304" pitchFamily="18" charset="0"/>
            </a:endParaRP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Restricting exposure is especially important for small children under 6 years old and for pregnant women. Be sure to explain to residents that restricting access is for their own protection, and that small children and pregnant women are most at risk of health problems from exposure to lead.</a:t>
            </a:r>
            <a:endParaRPr lang="en-US" altLang="en-US" sz="1200" b="0" dirty="0">
              <a:latin typeface="Calibri" panose="020F0502020204030204" pitchFamily="34" charset="0"/>
              <a:cs typeface="Times New Roman" panose="02020603050405020304" pitchFamily="18" charset="0"/>
            </a:endParaRP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You must provide an indication of how long you will be working in a particular area so that residents can plan ahead to obtain items that they may need from the work area before you begin working.</a:t>
            </a:r>
          </a:p>
          <a:p>
            <a:pPr marL="196850" indent="-196850">
              <a:lnSpc>
                <a:spcPct val="85000"/>
              </a:lnSpc>
              <a:spcBef>
                <a:spcPct val="10000"/>
              </a:spcBef>
            </a:pPr>
            <a:endParaRPr lang="en-US" altLang="en-US" sz="1200" b="0" dirty="0">
              <a:solidFill>
                <a:srgbClr val="000000"/>
              </a:solidFill>
              <a:latin typeface="Calibri" panose="020F0502020204030204" pitchFamily="34" charset="0"/>
              <a:cs typeface="Calibri" panose="020F0502020204030204" pitchFamily="34" charset="0"/>
            </a:endParaRPr>
          </a:p>
          <a:p>
            <a:pPr marL="196850" indent="-196850">
              <a:lnSpc>
                <a:spcPct val="85000"/>
              </a:lnSpc>
              <a:spcBef>
                <a:spcPct val="10000"/>
              </a:spcBef>
            </a:pPr>
            <a:r>
              <a:rPr lang="en-US" altLang="en-US" sz="1200" b="1" dirty="0">
                <a:solidFill>
                  <a:srgbClr val="000000"/>
                </a:solidFill>
                <a:latin typeface="Calibri" panose="020F0502020204030204" pitchFamily="34" charset="0"/>
              </a:rPr>
              <a:t>Do not allow eating, drinking, or smoking in the work area.</a:t>
            </a:r>
            <a:endParaRPr lang="en-US" altLang="en-US" sz="1200" b="1" dirty="0">
              <a:latin typeface="Calibri" panose="020F0502020204030204" pitchFamily="34" charset="0"/>
              <a:cs typeface="Times New Roman" panose="02020603050405020304" pitchFamily="18" charset="0"/>
            </a:endParaRP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This is primarily for worker protection, but is also important if residents are living near the work area. Post signs that discourage eating, drinking and smoking in the work area. Dust in the air can land on food or be inhaled when smoking. If food is set on a dust-contaminated surface, it can easily pick up the lead-contaminated dust, which is then ingested when the food is consumed.</a:t>
            </a:r>
          </a:p>
          <a:p>
            <a:pPr marL="196850" indent="-196850">
              <a:lnSpc>
                <a:spcPct val="85000"/>
              </a:lnSpc>
              <a:spcBef>
                <a:spcPct val="10000"/>
              </a:spcBef>
            </a:pPr>
            <a:endParaRPr lang="en-US" altLang="en-US" sz="1200" b="0" dirty="0">
              <a:solidFill>
                <a:srgbClr val="000000"/>
              </a:solidFill>
              <a:latin typeface="Calibri" panose="020F0502020204030204" pitchFamily="34" charset="0"/>
              <a:cs typeface="Calibri" panose="020F0502020204030204" pitchFamily="34" charset="0"/>
            </a:endParaRPr>
          </a:p>
          <a:p>
            <a:pPr marL="196850" indent="-196850">
              <a:lnSpc>
                <a:spcPct val="85000"/>
              </a:lnSpc>
              <a:spcBef>
                <a:spcPct val="10000"/>
              </a:spcBef>
            </a:pPr>
            <a:r>
              <a:rPr lang="en-US" altLang="en-US" sz="1200" b="1" dirty="0">
                <a:solidFill>
                  <a:srgbClr val="000000"/>
                </a:solidFill>
                <a:latin typeface="Calibri" panose="020F0502020204030204" pitchFamily="34" charset="0"/>
                <a:cs typeface="Calibri" panose="020F0502020204030204" pitchFamily="34" charset="0"/>
              </a:rPr>
              <a:t>Post warning signs.</a:t>
            </a:r>
          </a:p>
          <a:p>
            <a:pPr marL="196850" indent="-196850">
              <a:lnSpc>
                <a:spcPct val="85000"/>
              </a:lnSpc>
              <a:spcBef>
                <a:spcPct val="10000"/>
              </a:spcBef>
              <a:buFontTx/>
              <a:buChar char="•"/>
            </a:pPr>
            <a:r>
              <a:rPr lang="en-US" altLang="en-US" sz="1200" b="0" dirty="0">
                <a:latin typeface="Calibri" panose="020F0502020204030204" pitchFamily="34" charset="0"/>
                <a:cs typeface="Calibri" panose="020F0502020204030204" pitchFamily="34" charset="0"/>
              </a:rPr>
              <a:t>Before beginning the renovation, </a:t>
            </a:r>
            <a:r>
              <a:rPr lang="en-US" altLang="en-US" sz="1200" b="0" dirty="0">
                <a:solidFill>
                  <a:srgbClr val="000000"/>
                </a:solidFill>
                <a:latin typeface="Calibri" panose="020F0502020204030204" pitchFamily="34" charset="0"/>
                <a:cs typeface="Calibri" panose="020F0502020204030204" pitchFamily="34" charset="0"/>
              </a:rPr>
              <a:t>post a sign in the residents’ native language </a:t>
            </a:r>
            <a:r>
              <a:rPr lang="en-US" altLang="en-US" sz="1200" b="0" dirty="0">
                <a:latin typeface="Calibri" panose="020F0502020204030204" pitchFamily="34" charset="0"/>
                <a:cs typeface="Calibri" panose="020F0502020204030204" pitchFamily="34" charset="0"/>
              </a:rPr>
              <a:t>to warn them and other persons not involved in renovation activities to remain outside of the work area. Signs must remain in place and be readable through completion of the renovation and the post-renovation cleaning verification.</a:t>
            </a:r>
          </a:p>
          <a:p>
            <a:pPr marL="196850" indent="-196850">
              <a:lnSpc>
                <a:spcPct val="85000"/>
              </a:lnSpc>
              <a:spcBef>
                <a:spcPct val="10000"/>
              </a:spcBef>
              <a:buFontTx/>
              <a:buChar char="•"/>
            </a:pPr>
            <a:r>
              <a:rPr lang="en-US" altLang="en-US" sz="1200" b="0" dirty="0">
                <a:solidFill>
                  <a:srgbClr val="000000"/>
                </a:solidFill>
                <a:latin typeface="Calibri" panose="020F0502020204030204" pitchFamily="34" charset="0"/>
                <a:cs typeface="Calibri" panose="020F0502020204030204" pitchFamily="34" charset="0"/>
              </a:rPr>
              <a:t>A warning sign must be posted: at each entry to a work area; or, at each main and secondary entryway to a building from which occupants have been relocated; or, for exterior work, where it is easily read 20 feet from the edge of the worksite.</a:t>
            </a:r>
            <a:endParaRPr lang="en-US" sz="1200" dirty="0"/>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945448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dirty="0">
                <a:latin typeface="Calibri" panose="020F0502020204030204" pitchFamily="34" charset="0"/>
              </a:rPr>
              <a:t>Where practicable </a:t>
            </a:r>
            <a:r>
              <a:rPr lang="en-US" altLang="en-US" sz="1200" b="1" u="sng" dirty="0">
                <a:latin typeface="Calibri" panose="020F0502020204030204" pitchFamily="34" charset="0"/>
              </a:rPr>
              <a:t>remove</a:t>
            </a:r>
            <a:r>
              <a:rPr lang="en-US" altLang="en-US" sz="1200" b="1" dirty="0">
                <a:latin typeface="Calibri" panose="020F0502020204030204" pitchFamily="34" charset="0"/>
              </a:rPr>
              <a:t> belongings and furniture from the work area.</a:t>
            </a:r>
          </a:p>
          <a:p>
            <a:pPr marL="171450" lvl="0" indent="-171450">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It is desirable to remove all objects from the work area including furniture, rugs and window coverings. Removal is the best option for protecting occupant items from contamination and for reducing post-renovation cleanup time (and cost).</a:t>
            </a:r>
          </a:p>
          <a:p>
            <a:pPr lvl="1">
              <a:buFontTx/>
              <a:buNone/>
            </a:pPr>
            <a:endParaRPr lang="en-US" altLang="en-US" sz="1200" b="1" dirty="0">
              <a:latin typeface="Calibri" panose="020F0502020204030204" pitchFamily="34" charset="0"/>
              <a:cs typeface="Times New Roman" panose="02020603050405020304" pitchFamily="18" charset="0"/>
            </a:endParaRPr>
          </a:p>
          <a:p>
            <a:r>
              <a:rPr lang="en-US" altLang="en-US" sz="1200" b="1" dirty="0">
                <a:latin typeface="Calibri" panose="020F0502020204030204" pitchFamily="34" charset="0"/>
              </a:rPr>
              <a:t>If it can’t be moved out of the work area, </a:t>
            </a:r>
            <a:r>
              <a:rPr lang="en-US" altLang="en-US" sz="1200" b="1" u="sng" dirty="0">
                <a:latin typeface="Calibri" panose="020F0502020204030204" pitchFamily="34" charset="0"/>
              </a:rPr>
              <a:t>cover</a:t>
            </a:r>
            <a:r>
              <a:rPr lang="en-US" altLang="en-US" sz="1200" b="1" dirty="0">
                <a:latin typeface="Calibri" panose="020F0502020204030204" pitchFamily="34" charset="0"/>
              </a:rPr>
              <a:t> it. </a:t>
            </a:r>
          </a:p>
          <a:p>
            <a:pPr marL="171450" lvl="0" indent="-171450">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Cover all objects that were not removed from the work area in protective sheeting. Seal the seams and edges with tape. Completely cover all immovable fixtures, furniture, carpets and other personal items with protective sheeting. </a:t>
            </a:r>
          </a:p>
          <a:p>
            <a:pPr marL="171450" lvl="0" indent="-171450">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Secure protective sheeting to the floor with tape so that no dust can get onto the covered items.</a:t>
            </a:r>
          </a:p>
          <a:p>
            <a:pPr marL="171450" lvl="0" indent="-171450">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Protective sheeting such as disposable heavy-duty plastic sheeting is commonly used in many remodeling jobs. Protective sheeting can be bought at most hardware stores.</a:t>
            </a:r>
            <a:endParaRPr lang="en-US" altLang="en-US" sz="1200" dirty="0">
              <a:latin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665170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5000"/>
              </a:lnSpc>
            </a:pPr>
            <a:r>
              <a:rPr lang="en-US" altLang="en-US" sz="1200" b="1" dirty="0">
                <a:solidFill>
                  <a:srgbClr val="000000"/>
                </a:solidFill>
                <a:latin typeface="Calibri" panose="020F0502020204030204" pitchFamily="34" charset="0"/>
              </a:rPr>
              <a:t>Cover Floors</a:t>
            </a:r>
            <a:endParaRPr lang="en-US" altLang="en-US" sz="1200" b="1" dirty="0">
              <a:latin typeface="Calibri" panose="020F0502020204030204" pitchFamily="34" charset="0"/>
              <a:cs typeface="Times New Roman" panose="02020603050405020304" pitchFamily="18" charset="0"/>
            </a:endParaRP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Use protective sheeting to cover all work area floors including installed carpet. The protective sheeting must extend a minimum of 6 feet to the left, right and front – and in some cases to the back – of the area where work will be performed. It should be tightly secured to baseboard or flooring using duct tape (where appropriate), painters tape or masking tape. The corner edge of the protective sheeting should be reinforced using duct tape or a staple.</a:t>
            </a:r>
          </a:p>
          <a:p>
            <a:pPr marL="628650" lvl="1"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Note: If vertical containment is used floor containment measures may stop at the edge of the vertical containment.</a:t>
            </a:r>
            <a:endParaRPr lang="en-US" altLang="en-US" sz="1200" dirty="0">
              <a:latin typeface="Calibri" panose="020F0502020204030204" pitchFamily="34" charset="0"/>
              <a:cs typeface="Times New Roman" panose="02020603050405020304" pitchFamily="18" charset="0"/>
            </a:endParaRP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Take special precautions with carpets in the work area. Carpets are a major dust collection medium and it is very difficult to clean the dust out of them once contaminated. When the work area includes carpets, you must cover all carpeted areas that are in the work area with at least one layer of sealed plastic sheeting. </a:t>
            </a: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Consider covering shoes with removable shoe covers, wiping off the tops and soles of shoes with a damp paper towel each time you step off the sheeting, and/or using a disposable tack pad that removes dust from the soles of shoes. Immediately place used paper towels in a covered garbage bin. Disposable tack pads can be found at many hardware stores or bought through a supply catalog. A tack pad is a sticky pad that you walk on to remove dust from the soles of your shoes. The disposable tack pad can be taped to an outer corner of the sheeting. Replace disposable tack pads at least daily. </a:t>
            </a: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You may find that using a HEPA vacuum to clean off shoes and clothing is necessary in controlling carry-away dust when personnel leave the work area. This is called a “dry </a:t>
            </a:r>
            <a:r>
              <a:rPr lang="en-US" altLang="en-US" sz="1200" dirty="0" err="1">
                <a:solidFill>
                  <a:srgbClr val="000000"/>
                </a:solidFill>
                <a:latin typeface="Calibri" panose="020F0502020204030204" pitchFamily="34" charset="0"/>
                <a:cs typeface="Calibri" panose="020F0502020204030204" pitchFamily="34" charset="0"/>
              </a:rPr>
              <a:t>decon</a:t>
            </a:r>
            <a:r>
              <a:rPr lang="en-US" altLang="en-US" sz="1200" dirty="0">
                <a:solidFill>
                  <a:srgbClr val="000000"/>
                </a:solidFill>
                <a:latin typeface="Calibri" panose="020F0502020204030204" pitchFamily="34" charset="0"/>
                <a:cs typeface="Calibri" panose="020F0502020204030204" pitchFamily="34" charset="0"/>
              </a:rPr>
              <a:t>” and works well.</a:t>
            </a: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A second smaller layer of protective sheeting should be used with chemical strippers. This second layer should be taped to the top of the first layer. Place the second layer immediately below the work area. This layer will capture splashes and waste, and allows the mess made by chemical strippers to be cleaned up immediately after use.</a:t>
            </a:r>
            <a:endParaRPr lang="en-US" altLang="en-US" sz="1200" dirty="0">
              <a:latin typeface="Calibri" panose="020F0502020204030204" pitchFamily="34" charset="0"/>
              <a:cs typeface="Times New Roman" panose="02020603050405020304" pitchFamily="18" charset="0"/>
            </a:endParaRPr>
          </a:p>
          <a:p>
            <a:pPr marL="171450" lvl="0" indent="-171450">
              <a:lnSpc>
                <a:spcPct val="95000"/>
              </a:lnSpc>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Use precautions to ensure that all personnel, tools and other items, including the exteriors of waste containers, are free of dust and debris before removing them from the work area.  A container of cheap hand or baby wipes is quite useful for such cleaning.</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2100555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10000"/>
              </a:spcBef>
            </a:pPr>
            <a:r>
              <a:rPr lang="en-US" altLang="en-US" sz="1200" b="1" dirty="0">
                <a:solidFill>
                  <a:srgbClr val="000000"/>
                </a:solidFill>
                <a:latin typeface="Calibri" panose="020F0502020204030204" pitchFamily="34" charset="0"/>
              </a:rPr>
              <a:t>Close Windows</a:t>
            </a: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Close all windows within the work area.</a:t>
            </a:r>
            <a:endParaRPr lang="en-US" altLang="en-US" sz="1200" b="1"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When conducting window replacements from the inside, consider attaching plastic sheeting to the exterior of the window to prevent spread of dust and debris to the ground and other surfaces under the window. If window replacement affects both interior and exterior surfaces, then setup containment for both the interior and exterior work areas.</a:t>
            </a:r>
            <a:endParaRPr lang="en-US" altLang="en-US" sz="1200"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For dusty jobs, it is strongly recommended that you seal work area windows with protective sheeting to prevent dust from getting into the trough or on the sill, making it harder to clean.</a:t>
            </a:r>
            <a:endParaRPr lang="en-US" altLang="en-US" sz="1200"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When sealing windows, cut plastic sheeting layer slightly larger than the window that you are covering.</a:t>
            </a:r>
            <a:endParaRPr lang="en-US" altLang="en-US" sz="1200"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Attach the plastic sheeting with tape over the window to completely seal it.</a:t>
            </a: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Make sure that the tape or the sheeting does not cover part of the area on which you are working.</a:t>
            </a:r>
            <a:endParaRPr lang="en-US" altLang="en-US" sz="1200" dirty="0">
              <a:latin typeface="Calibri" panose="020F0502020204030204" pitchFamily="34" charset="0"/>
              <a:cs typeface="Times New Roman" panose="02020603050405020304" pitchFamily="18" charset="0"/>
            </a:endParaRPr>
          </a:p>
          <a:p>
            <a:pPr>
              <a:spcBef>
                <a:spcPct val="10000"/>
              </a:spcBef>
            </a:pPr>
            <a:endParaRPr lang="en-US" altLang="en-US" sz="1200" b="1" dirty="0">
              <a:solidFill>
                <a:srgbClr val="000000"/>
              </a:solidFill>
              <a:latin typeface="Calibri" panose="020F0502020204030204" pitchFamily="34" charset="0"/>
            </a:endParaRPr>
          </a:p>
          <a:p>
            <a:pPr>
              <a:spcBef>
                <a:spcPct val="10000"/>
              </a:spcBef>
            </a:pPr>
            <a:r>
              <a:rPr lang="en-US" altLang="en-US" sz="1200" b="1" dirty="0">
                <a:solidFill>
                  <a:srgbClr val="000000"/>
                </a:solidFill>
                <a:latin typeface="Calibri" panose="020F0502020204030204" pitchFamily="34" charset="0"/>
              </a:rPr>
              <a:t>Close and Seal Doors</a:t>
            </a:r>
            <a:endParaRPr lang="en-US" altLang="en-US" sz="1200" b="1"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Close all doors including closet and cabinet doors in the work area, and cover with plastic sheeting.</a:t>
            </a:r>
            <a:endParaRPr lang="en-US" altLang="en-US" sz="1200"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Doors used as an entrance </a:t>
            </a:r>
            <a:r>
              <a:rPr lang="en-US" altLang="en-US" sz="1200" dirty="0">
                <a:latin typeface="Calibri" panose="020F0502020204030204" pitchFamily="34" charset="0"/>
                <a:cs typeface="Calibri" panose="020F0502020204030204" pitchFamily="34" charset="0"/>
              </a:rPr>
              <a:t>to the work area must be covered with plastic sheeting or other impermeable material in a manner that allows workers to pass through while confining dust and debris to the work area</a:t>
            </a:r>
            <a:r>
              <a:rPr lang="en-US" altLang="en-US" sz="1200" b="1" dirty="0">
                <a:latin typeface="Calibri" panose="020F0502020204030204" pitchFamily="34" charset="0"/>
                <a:cs typeface="Calibri" panose="020F0502020204030204" pitchFamily="34" charset="0"/>
              </a:rPr>
              <a:t>.</a:t>
            </a:r>
          </a:p>
          <a:p>
            <a:pPr marL="171450" lvl="0" indent="-171450">
              <a:spcBef>
                <a:spcPct val="10000"/>
              </a:spcBef>
              <a:buFont typeface="Arial" panose="020B0604020202020204" pitchFamily="34" charset="0"/>
              <a:buChar char="•"/>
            </a:pPr>
            <a:r>
              <a:rPr lang="en-US" altLang="en-US" sz="1200" dirty="0">
                <a:latin typeface="Calibri" panose="020F0502020204030204" pitchFamily="34" charset="0"/>
                <a:cs typeface="Calibri" panose="020F0502020204030204" pitchFamily="34" charset="0"/>
              </a:rPr>
              <a:t>As an alternative to putting up plastic, doors may be shut and then sealed closed with painter’s tape.</a:t>
            </a:r>
            <a:endParaRPr lang="en-US" altLang="en-US" sz="1200" dirty="0">
              <a:latin typeface="Calibri" panose="020F0502020204030204" pitchFamily="34" charset="0"/>
              <a:cs typeface="Times New Roman" panose="02020603050405020304" pitchFamily="18" charset="0"/>
            </a:endParaRPr>
          </a:p>
          <a:p>
            <a:pPr marL="0" lvl="0" indent="0">
              <a:spcBef>
                <a:spcPct val="10000"/>
              </a:spcBef>
              <a:buFont typeface="Arial" panose="020B0604020202020204" pitchFamily="34" charset="0"/>
              <a:buNone/>
            </a:pPr>
            <a:endParaRPr lang="en-US" altLang="en-US" sz="1200" b="1" dirty="0">
              <a:solidFill>
                <a:srgbClr val="000000"/>
              </a:solidFill>
              <a:latin typeface="Calibri" panose="020F0502020204030204" pitchFamily="34" charset="0"/>
            </a:endParaRPr>
          </a:p>
          <a:p>
            <a:pPr marL="0" lvl="0" indent="0">
              <a:spcBef>
                <a:spcPct val="10000"/>
              </a:spcBef>
              <a:buFont typeface="Arial" panose="020B0604020202020204" pitchFamily="34" charset="0"/>
              <a:buNone/>
            </a:pPr>
            <a:r>
              <a:rPr lang="en-US" altLang="en-US" sz="1200" b="1" dirty="0">
                <a:solidFill>
                  <a:srgbClr val="000000"/>
                </a:solidFill>
                <a:latin typeface="Calibri" panose="020F0502020204030204" pitchFamily="34" charset="0"/>
              </a:rPr>
              <a:t>Close and Seal HVAC Vents</a:t>
            </a:r>
            <a:endParaRPr lang="en-US" altLang="en-US" sz="1200" b="1" dirty="0">
              <a:latin typeface="Calibri" panose="020F0502020204030204" pitchFamily="34" charset="0"/>
              <a:cs typeface="Times New Roman" panose="02020603050405020304" pitchFamily="18" charset="0"/>
            </a:endParaRPr>
          </a:p>
          <a:p>
            <a:pPr marL="171450" lvl="0" indent="-171450">
              <a:spcBef>
                <a:spcPct val="10000"/>
              </a:spcBef>
              <a:buFont typeface="Arial" panose="020B0604020202020204" pitchFamily="34" charset="0"/>
              <a:buChar char="•"/>
            </a:pPr>
            <a:r>
              <a:rPr lang="en-US" altLang="en-US" sz="1200" dirty="0">
                <a:solidFill>
                  <a:srgbClr val="000000"/>
                </a:solidFill>
                <a:latin typeface="Calibri" panose="020F0502020204030204" pitchFamily="34" charset="0"/>
                <a:cs typeface="Calibri" panose="020F0502020204030204" pitchFamily="34" charset="0"/>
              </a:rPr>
              <a:t>HVAC systems distribute air throughout the building and thus can also carry dust to other rooms. If possible, turn off the HVAC system for the work area. Close the HVAC supply and return vents in the work area and then cover them tightly with plastic sheeting to prevent air from blowing the dust out of the contained work area and to prevent dust from getting into the HVAC system.</a:t>
            </a:r>
            <a:endParaRPr lang="en-US" sz="1200" dirty="0"/>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41097175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dirty="0"/>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dirty="0"/>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ACA8C-D747-1EAB-300D-4B9D75185057}"/>
              </a:ext>
            </a:extLst>
          </p:cNvPr>
          <p:cNvSpPr>
            <a:spLocks noGrp="1"/>
          </p:cNvSpPr>
          <p:nvPr>
            <p:ph type="ctrTitle"/>
          </p:nvPr>
        </p:nvSpPr>
        <p:spPr/>
        <p:txBody>
          <a:bodyPr/>
          <a:lstStyle/>
          <a:p>
            <a:r>
              <a:rPr lang="en-US" altLang="en-US" dirty="0"/>
              <a:t>Module 4: Contain Dust During Work</a:t>
            </a:r>
            <a:endParaRPr lang="en-US" dirty="0"/>
          </a:p>
        </p:txBody>
      </p:sp>
      <p:sp>
        <p:nvSpPr>
          <p:cNvPr id="3" name="Subtitle 2">
            <a:extLst>
              <a:ext uri="{FF2B5EF4-FFF2-40B4-BE49-F238E27FC236}">
                <a16:creationId xmlns:a16="http://schemas.microsoft.com/office/drawing/2014/main" id="{65F5CEDB-9666-E5EA-2FE3-2B4D72AD2F71}"/>
              </a:ext>
            </a:extLst>
          </p:cNvPr>
          <p:cNvSpPr>
            <a:spLocks noGrp="1"/>
          </p:cNvSpPr>
          <p:nvPr>
            <p:ph type="subTitle" idx="1"/>
          </p:nvPr>
        </p:nvSpPr>
        <p:spPr>
          <a:xfrm>
            <a:off x="223707" y="4634818"/>
            <a:ext cx="5601748" cy="1449577"/>
          </a:xfrm>
        </p:spPr>
        <p:txBody>
          <a:bodyPr vert="horz" lIns="91440" tIns="45720" rIns="91440" bIns="45720" rtlCol="0" anchor="t">
            <a:noAutofit/>
          </a:bodyPr>
          <a:lstStyle/>
          <a:p>
            <a:r>
              <a:rPr lang="en-US" sz="2200" dirty="0">
                <a:ea typeface="Calibri Light"/>
                <a:cs typeface="Calibri Light"/>
              </a:rPr>
              <a:t>Lead Safety for Renovation, Repair, and Painting</a:t>
            </a:r>
            <a:endParaRPr lang="en-US" sz="2200" dirty="0"/>
          </a:p>
          <a:p>
            <a:r>
              <a:rPr lang="en-US" sz="2200" dirty="0">
                <a:ea typeface="Calibri Light"/>
                <a:cs typeface="Calibri Light"/>
              </a:rPr>
              <a:t>Initial Training Course</a:t>
            </a:r>
            <a:endParaRPr lang="en-US" sz="2200" dirty="0"/>
          </a:p>
        </p:txBody>
      </p:sp>
      <p:sp>
        <p:nvSpPr>
          <p:cNvPr id="4" name="Footer Placeholder 3">
            <a:extLst>
              <a:ext uri="{FF2B5EF4-FFF2-40B4-BE49-F238E27FC236}">
                <a16:creationId xmlns:a16="http://schemas.microsoft.com/office/drawing/2014/main" id="{01B0B9F0-C485-ECB3-88AF-C6EC35C941D6}"/>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422458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905414-A0F8-75AC-980A-5CEAE45FB67A}"/>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861D62FE-C51E-0679-5B51-EAC9AAA6811E}"/>
              </a:ext>
            </a:extLst>
          </p:cNvPr>
          <p:cNvSpPr>
            <a:spLocks noGrp="1"/>
          </p:cNvSpPr>
          <p:nvPr>
            <p:ph type="title"/>
          </p:nvPr>
        </p:nvSpPr>
        <p:spPr/>
        <p:txBody>
          <a:bodyPr/>
          <a:lstStyle/>
          <a:p>
            <a:r>
              <a:rPr lang="en-US" dirty="0"/>
              <a:t>Interior Containment: Work Area Entry Doorway</a:t>
            </a:r>
          </a:p>
        </p:txBody>
      </p:sp>
      <p:sp>
        <p:nvSpPr>
          <p:cNvPr id="4" name="Content Placeholder 3">
            <a:extLst>
              <a:ext uri="{FF2B5EF4-FFF2-40B4-BE49-F238E27FC236}">
                <a16:creationId xmlns:a16="http://schemas.microsoft.com/office/drawing/2014/main" id="{DEDF576D-8F2D-D6EE-1297-6087B4AA3258}"/>
              </a:ext>
            </a:extLst>
          </p:cNvPr>
          <p:cNvSpPr>
            <a:spLocks noGrp="1"/>
          </p:cNvSpPr>
          <p:nvPr>
            <p:ph idx="1"/>
          </p:nvPr>
        </p:nvSpPr>
        <p:spPr>
          <a:xfrm>
            <a:off x="838200" y="1825625"/>
            <a:ext cx="4663440" cy="4351338"/>
          </a:xfrm>
        </p:spPr>
        <p:txBody>
          <a:bodyPr/>
          <a:lstStyle/>
          <a:p>
            <a:r>
              <a:rPr lang="en-US" altLang="en-US" dirty="0">
                <a:cs typeface="Times New Roman" panose="02020603050405020304" pitchFamily="18" charset="0"/>
              </a:rPr>
              <a:t>Cover work area entry doors with two layers of protective sheeting</a:t>
            </a:r>
            <a:endParaRPr lang="en-US" altLang="en-US" dirty="0"/>
          </a:p>
          <a:p>
            <a:pPr marL="0" indent="0">
              <a:buNone/>
            </a:pPr>
            <a:endParaRPr lang="en-US" dirty="0"/>
          </a:p>
        </p:txBody>
      </p:sp>
      <p:pic>
        <p:nvPicPr>
          <p:cNvPr id="5" name="Picture 5" descr="Illustration showing set up of two-layer entry barrier in doorway">
            <a:extLst>
              <a:ext uri="{FF2B5EF4-FFF2-40B4-BE49-F238E27FC236}">
                <a16:creationId xmlns:a16="http://schemas.microsoft.com/office/drawing/2014/main" id="{BBC9A5B5-BF06-0DC7-33D0-5975C6A43CC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136225" y="1432560"/>
            <a:ext cx="4492625" cy="4145280"/>
          </a:xfrm>
          <a:prstGeom prst="rect">
            <a:avLst/>
          </a:prstGeom>
          <a:noFill/>
        </p:spPr>
      </p:pic>
    </p:spTree>
    <p:extLst>
      <p:ext uri="{BB962C8B-B14F-4D97-AF65-F5344CB8AC3E}">
        <p14:creationId xmlns:p14="http://schemas.microsoft.com/office/powerpoint/2010/main" val="498356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9C3423-A719-13E1-4535-885BBEBF35AC}"/>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482DF079-E751-7A6D-40C2-8BD625283E61}"/>
              </a:ext>
            </a:extLst>
          </p:cNvPr>
          <p:cNvSpPr>
            <a:spLocks noGrp="1"/>
          </p:cNvSpPr>
          <p:nvPr>
            <p:ph type="title"/>
          </p:nvPr>
        </p:nvSpPr>
        <p:spPr/>
        <p:txBody>
          <a:bodyPr/>
          <a:lstStyle/>
          <a:p>
            <a:r>
              <a:rPr lang="en-US" altLang="en-US" dirty="0"/>
              <a:t>Overview of Interior Containment Steps</a:t>
            </a:r>
            <a:endParaRPr lang="en-US" dirty="0"/>
          </a:p>
        </p:txBody>
      </p:sp>
      <p:sp>
        <p:nvSpPr>
          <p:cNvPr id="4" name="Content Placeholder 3">
            <a:extLst>
              <a:ext uri="{FF2B5EF4-FFF2-40B4-BE49-F238E27FC236}">
                <a16:creationId xmlns:a16="http://schemas.microsoft.com/office/drawing/2014/main" id="{A08D5AC0-DCEB-9D23-ACD5-A7AE540DA6AD}"/>
              </a:ext>
            </a:extLst>
          </p:cNvPr>
          <p:cNvSpPr>
            <a:spLocks noGrp="1"/>
          </p:cNvSpPr>
          <p:nvPr>
            <p:ph idx="1"/>
          </p:nvPr>
        </p:nvSpPr>
        <p:spPr/>
        <p:txBody>
          <a:bodyPr/>
          <a:lstStyle/>
          <a:p>
            <a:pPr marL="57150" indent="0">
              <a:buFontTx/>
              <a:buNone/>
            </a:pPr>
            <a:r>
              <a:rPr lang="en-US" altLang="en-US" dirty="0"/>
              <a:t>The goal of these interior containment practices is to prevent dust and debris from escaping the work area</a:t>
            </a:r>
          </a:p>
          <a:p>
            <a:pPr marL="857250" lvl="1"/>
            <a:r>
              <a:rPr lang="en-US" altLang="en-US" dirty="0"/>
              <a:t>Limit access and post signs</a:t>
            </a:r>
          </a:p>
          <a:p>
            <a:pPr marL="857250" lvl="1"/>
            <a:r>
              <a:rPr lang="en-US" altLang="en-US" dirty="0"/>
              <a:t>Remove (preferred) or cover belongings.</a:t>
            </a:r>
          </a:p>
          <a:p>
            <a:pPr marL="857250" lvl="1"/>
            <a:r>
              <a:rPr lang="en-US" altLang="en-US" dirty="0"/>
              <a:t>Cover floors</a:t>
            </a:r>
          </a:p>
          <a:p>
            <a:pPr marL="857250" lvl="1"/>
            <a:r>
              <a:rPr lang="en-US" altLang="en-US" dirty="0"/>
              <a:t>Close windows, close and seal doors and HVAC system</a:t>
            </a:r>
          </a:p>
          <a:p>
            <a:pPr marL="857250" lvl="1"/>
            <a:r>
              <a:rPr lang="en-US" altLang="en-US" dirty="0"/>
              <a:t>Construct a work area entry doorway</a:t>
            </a:r>
          </a:p>
        </p:txBody>
      </p:sp>
    </p:spTree>
    <p:extLst>
      <p:ext uri="{BB962C8B-B14F-4D97-AF65-F5344CB8AC3E}">
        <p14:creationId xmlns:p14="http://schemas.microsoft.com/office/powerpoint/2010/main" val="1207367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3DD1A4-0E46-2036-666D-AFD3178612EC}"/>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602F826E-0641-C382-A215-1B6B0AC1E91C}"/>
              </a:ext>
            </a:extLst>
          </p:cNvPr>
          <p:cNvSpPr>
            <a:spLocks noGrp="1"/>
          </p:cNvSpPr>
          <p:nvPr>
            <p:ph type="title"/>
          </p:nvPr>
        </p:nvSpPr>
        <p:spPr/>
        <p:txBody>
          <a:bodyPr/>
          <a:lstStyle/>
          <a:p>
            <a:r>
              <a:rPr lang="en-US" altLang="en-US" dirty="0"/>
              <a:t>Exterior Containment: Establish the Work Area</a:t>
            </a:r>
            <a:endParaRPr lang="en-US" dirty="0"/>
          </a:p>
        </p:txBody>
      </p:sp>
      <p:sp>
        <p:nvSpPr>
          <p:cNvPr id="4" name="Content Placeholder 3">
            <a:extLst>
              <a:ext uri="{FF2B5EF4-FFF2-40B4-BE49-F238E27FC236}">
                <a16:creationId xmlns:a16="http://schemas.microsoft.com/office/drawing/2014/main" id="{122262E1-14BB-EB51-065F-90039BD2D02D}"/>
              </a:ext>
            </a:extLst>
          </p:cNvPr>
          <p:cNvSpPr>
            <a:spLocks noGrp="1"/>
          </p:cNvSpPr>
          <p:nvPr>
            <p:ph idx="1"/>
          </p:nvPr>
        </p:nvSpPr>
        <p:spPr>
          <a:xfrm>
            <a:off x="838200" y="1825625"/>
            <a:ext cx="6126480" cy="4351338"/>
          </a:xfrm>
        </p:spPr>
        <p:txBody>
          <a:bodyPr>
            <a:normAutofit/>
          </a:bodyPr>
          <a:lstStyle/>
          <a:p>
            <a:r>
              <a:rPr lang="en-US" altLang="en-US" sz="2400" dirty="0"/>
              <a:t>Cover the ground with protective sheeting</a:t>
            </a:r>
          </a:p>
          <a:p>
            <a:pPr lvl="1"/>
            <a:r>
              <a:rPr lang="en-US" altLang="en-US" sz="2000" dirty="0"/>
              <a:t>If space permits, extend a minimum of 10 feet from the work area</a:t>
            </a:r>
          </a:p>
          <a:p>
            <a:pPr lvl="1"/>
            <a:r>
              <a:rPr lang="en-US" altLang="en-US" sz="2000" dirty="0"/>
              <a:t>Play special attention and cover nearby vegetable gardens and children's play areas</a:t>
            </a:r>
          </a:p>
          <a:p>
            <a:r>
              <a:rPr lang="en-US" altLang="en-US" sz="2400" dirty="0"/>
              <a:t>Limit access, place signs</a:t>
            </a:r>
          </a:p>
          <a:p>
            <a:pPr lvl="1"/>
            <a:r>
              <a:rPr lang="en-US" altLang="en-US" sz="2000" dirty="0"/>
              <a:t>Establish a 20 foot perimeter around the work area if space permits</a:t>
            </a:r>
          </a:p>
          <a:p>
            <a:r>
              <a:rPr lang="en-US" altLang="en-US" sz="2400" dirty="0"/>
              <a:t>Erect a vertical containment</a:t>
            </a:r>
          </a:p>
          <a:p>
            <a:pPr lvl="1"/>
            <a:r>
              <a:rPr lang="en-US" altLang="en-US" sz="2000" dirty="0"/>
              <a:t>Vertical containment must be erected if renovations occur within 10 feet of the property line</a:t>
            </a:r>
          </a:p>
          <a:p>
            <a:endParaRPr lang="en-US" sz="3600" dirty="0"/>
          </a:p>
        </p:txBody>
      </p:sp>
      <p:pic>
        <p:nvPicPr>
          <p:cNvPr id="5" name="Picture 9" descr="Illustration of protective ground covering around exterior renovation work">
            <a:extLst>
              <a:ext uri="{FF2B5EF4-FFF2-40B4-BE49-F238E27FC236}">
                <a16:creationId xmlns:a16="http://schemas.microsoft.com/office/drawing/2014/main" id="{D16E73F8-6B4C-49D3-E454-713A705775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8999" y="1855788"/>
            <a:ext cx="411480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2673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54ECA2-802A-C329-86BA-8276AC7C59A9}"/>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0FDA630C-A21C-00BE-1275-36D9F575064C}"/>
              </a:ext>
            </a:extLst>
          </p:cNvPr>
          <p:cNvSpPr>
            <a:spLocks noGrp="1"/>
          </p:cNvSpPr>
          <p:nvPr>
            <p:ph type="title"/>
          </p:nvPr>
        </p:nvSpPr>
        <p:spPr/>
        <p:txBody>
          <a:bodyPr/>
          <a:lstStyle/>
          <a:p>
            <a:r>
              <a:rPr lang="en-US" altLang="en-US" sz="4000" dirty="0"/>
              <a:t>Exterior Containment: </a:t>
            </a:r>
            <a:r>
              <a:rPr lang="en-US" altLang="en-US" dirty="0"/>
              <a:t>Close Windows and Doors</a:t>
            </a:r>
            <a:endParaRPr lang="en-US" dirty="0"/>
          </a:p>
        </p:txBody>
      </p:sp>
      <p:sp>
        <p:nvSpPr>
          <p:cNvPr id="4" name="Content Placeholder 3">
            <a:extLst>
              <a:ext uri="{FF2B5EF4-FFF2-40B4-BE49-F238E27FC236}">
                <a16:creationId xmlns:a16="http://schemas.microsoft.com/office/drawing/2014/main" id="{7D9EF999-53F1-BB6D-D142-5630A8BBC0D4}"/>
              </a:ext>
            </a:extLst>
          </p:cNvPr>
          <p:cNvSpPr>
            <a:spLocks noGrp="1"/>
          </p:cNvSpPr>
          <p:nvPr>
            <p:ph idx="1"/>
          </p:nvPr>
        </p:nvSpPr>
        <p:spPr>
          <a:xfrm>
            <a:off x="838200" y="1825625"/>
            <a:ext cx="6035040" cy="4351338"/>
          </a:xfrm>
        </p:spPr>
        <p:txBody>
          <a:bodyPr/>
          <a:lstStyle/>
          <a:p>
            <a:r>
              <a:rPr lang="en-US" dirty="0"/>
              <a:t>Close all nearby doors and windows that are within 20 feet of the work area</a:t>
            </a:r>
          </a:p>
          <a:p>
            <a:r>
              <a:rPr lang="en-US" dirty="0"/>
              <a:t>Use two layers of plastic sheeting on doors in the work area that are being used during the job</a:t>
            </a:r>
          </a:p>
          <a:p>
            <a:pPr marL="0" indent="0">
              <a:buNone/>
            </a:pPr>
            <a:endParaRPr lang="en-US" dirty="0"/>
          </a:p>
        </p:txBody>
      </p:sp>
      <p:pic>
        <p:nvPicPr>
          <p:cNvPr id="5" name="Picture 13" descr="Illustration indicating closed windows within 20 feet of exterior work area">
            <a:extLst>
              <a:ext uri="{FF2B5EF4-FFF2-40B4-BE49-F238E27FC236}">
                <a16:creationId xmlns:a16="http://schemas.microsoft.com/office/drawing/2014/main" id="{AA809853-155D-9236-D906-A3040328E2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345680" y="1675131"/>
            <a:ext cx="4152900" cy="3733800"/>
          </a:xfrm>
          <a:prstGeom prst="rect">
            <a:avLst/>
          </a:prstGeom>
        </p:spPr>
      </p:pic>
    </p:spTree>
    <p:extLst>
      <p:ext uri="{BB962C8B-B14F-4D97-AF65-F5344CB8AC3E}">
        <p14:creationId xmlns:p14="http://schemas.microsoft.com/office/powerpoint/2010/main" val="1883635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F5255D-9626-1436-B743-BABF7577DEEA}"/>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448A3C62-64D4-DA4B-6F0C-4904D30CA6B7}"/>
              </a:ext>
            </a:extLst>
          </p:cNvPr>
          <p:cNvSpPr>
            <a:spLocks noGrp="1"/>
          </p:cNvSpPr>
          <p:nvPr>
            <p:ph type="title"/>
          </p:nvPr>
        </p:nvSpPr>
        <p:spPr/>
        <p:txBody>
          <a:bodyPr/>
          <a:lstStyle/>
          <a:p>
            <a:r>
              <a:rPr lang="en-US" altLang="en-US" dirty="0"/>
              <a:t>Exterior Containment: Things to Consider</a:t>
            </a:r>
            <a:endParaRPr lang="en-US" dirty="0"/>
          </a:p>
        </p:txBody>
      </p:sp>
      <p:sp>
        <p:nvSpPr>
          <p:cNvPr id="4" name="Content Placeholder 3">
            <a:extLst>
              <a:ext uri="{FF2B5EF4-FFF2-40B4-BE49-F238E27FC236}">
                <a16:creationId xmlns:a16="http://schemas.microsoft.com/office/drawing/2014/main" id="{8F7423C7-7AFE-5A84-6A51-3D5A31864212}"/>
              </a:ext>
            </a:extLst>
          </p:cNvPr>
          <p:cNvSpPr>
            <a:spLocks noGrp="1"/>
          </p:cNvSpPr>
          <p:nvPr>
            <p:ph idx="1"/>
          </p:nvPr>
        </p:nvSpPr>
        <p:spPr/>
        <p:txBody>
          <a:bodyPr/>
          <a:lstStyle/>
          <a:p>
            <a:pPr marL="0" indent="0">
              <a:buNone/>
            </a:pPr>
            <a:r>
              <a:rPr lang="en-US" altLang="en-US" b="1" dirty="0"/>
              <a:t>Some jobs may need additional steps to prevent the spread of dust</a:t>
            </a:r>
            <a:endParaRPr lang="en-US" altLang="en-US" b="1" dirty="0">
              <a:cs typeface="Times New Roman" panose="02020603050405020304" pitchFamily="18" charset="0"/>
            </a:endParaRPr>
          </a:p>
          <a:p>
            <a:pPr lvl="1"/>
            <a:r>
              <a:rPr lang="en-US" altLang="en-US" dirty="0"/>
              <a:t>Extend work area</a:t>
            </a:r>
            <a:endParaRPr lang="en-US" altLang="en-US" dirty="0">
              <a:cs typeface="Times New Roman" panose="02020603050405020304" pitchFamily="18" charset="0"/>
            </a:endParaRPr>
          </a:p>
          <a:p>
            <a:pPr lvl="1"/>
            <a:r>
              <a:rPr lang="en-US" altLang="en-US" dirty="0"/>
              <a:t>Avoid working in windy conditions, where possible</a:t>
            </a:r>
          </a:p>
          <a:p>
            <a:pPr lvl="1"/>
            <a:r>
              <a:rPr lang="en-US" altLang="en-US" dirty="0"/>
              <a:t>More frequent clean-up of work area</a:t>
            </a:r>
          </a:p>
          <a:p>
            <a:pPr lvl="1"/>
            <a:r>
              <a:rPr lang="en-US" altLang="en-US" dirty="0"/>
              <a:t>Repair any damage to containment promptly</a:t>
            </a:r>
          </a:p>
          <a:p>
            <a:endParaRPr lang="en-US" dirty="0"/>
          </a:p>
        </p:txBody>
      </p:sp>
    </p:spTree>
    <p:extLst>
      <p:ext uri="{BB962C8B-B14F-4D97-AF65-F5344CB8AC3E}">
        <p14:creationId xmlns:p14="http://schemas.microsoft.com/office/powerpoint/2010/main" val="174374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FFEE70-F009-B206-175F-6CB76B5102B5}"/>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363BC0E3-52A0-FBFD-3455-0FD4C309C39F}"/>
              </a:ext>
            </a:extLst>
          </p:cNvPr>
          <p:cNvSpPr>
            <a:spLocks noGrp="1"/>
          </p:cNvSpPr>
          <p:nvPr>
            <p:ph type="title"/>
          </p:nvPr>
        </p:nvSpPr>
        <p:spPr/>
        <p:txBody>
          <a:bodyPr/>
          <a:lstStyle/>
          <a:p>
            <a:r>
              <a:rPr lang="en-US" altLang="en-US" dirty="0"/>
              <a:t>Overview of Exterior Containment Steps</a:t>
            </a:r>
            <a:endParaRPr lang="en-US" dirty="0"/>
          </a:p>
        </p:txBody>
      </p:sp>
      <p:sp>
        <p:nvSpPr>
          <p:cNvPr id="4" name="Content Placeholder 3">
            <a:extLst>
              <a:ext uri="{FF2B5EF4-FFF2-40B4-BE49-F238E27FC236}">
                <a16:creationId xmlns:a16="http://schemas.microsoft.com/office/drawing/2014/main" id="{A6767731-75A8-D5FE-B802-6B8181155830}"/>
              </a:ext>
            </a:extLst>
          </p:cNvPr>
          <p:cNvSpPr>
            <a:spLocks noGrp="1"/>
          </p:cNvSpPr>
          <p:nvPr>
            <p:ph idx="1"/>
          </p:nvPr>
        </p:nvSpPr>
        <p:spPr/>
        <p:txBody>
          <a:bodyPr/>
          <a:lstStyle/>
          <a:p>
            <a:r>
              <a:rPr lang="en-US" dirty="0"/>
              <a:t>Establish the work area</a:t>
            </a:r>
          </a:p>
          <a:p>
            <a:r>
              <a:rPr lang="en-US" dirty="0"/>
              <a:t>Close all windows and doors</a:t>
            </a:r>
          </a:p>
          <a:p>
            <a:r>
              <a:rPr lang="en-US" dirty="0"/>
              <a:t>Establish, as necessary, additional containment to prevent spread of dust to adjacent properties</a:t>
            </a:r>
          </a:p>
          <a:p>
            <a:r>
              <a:rPr lang="en-US" dirty="0"/>
              <a:t>Erect </a:t>
            </a:r>
            <a:r>
              <a:rPr lang="en-US" u="sng" dirty="0"/>
              <a:t>vertical containment</a:t>
            </a:r>
            <a:r>
              <a:rPr lang="en-US" dirty="0"/>
              <a:t> for any exterior renovations within 10 feet of the property line</a:t>
            </a:r>
          </a:p>
        </p:txBody>
      </p:sp>
    </p:spTree>
    <p:extLst>
      <p:ext uri="{BB962C8B-B14F-4D97-AF65-F5344CB8AC3E}">
        <p14:creationId xmlns:p14="http://schemas.microsoft.com/office/powerpoint/2010/main" val="28160945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0C4339-A1DE-998B-3A40-C69525AFF863}"/>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A229F474-C5CE-60E0-AABB-7DA232C2BB3E}"/>
              </a:ext>
            </a:extLst>
          </p:cNvPr>
          <p:cNvSpPr>
            <a:spLocks noGrp="1"/>
          </p:cNvSpPr>
          <p:nvPr>
            <p:ph type="title"/>
          </p:nvPr>
        </p:nvSpPr>
        <p:spPr/>
        <p:txBody>
          <a:bodyPr>
            <a:normAutofit/>
          </a:bodyPr>
          <a:lstStyle/>
          <a:p>
            <a:r>
              <a:rPr lang="en-US" dirty="0"/>
              <a:t>Hands-on Exercises: Interior and Exterior Containment</a:t>
            </a:r>
          </a:p>
        </p:txBody>
      </p:sp>
      <p:sp>
        <p:nvSpPr>
          <p:cNvPr id="4" name="Content Placeholder 3">
            <a:extLst>
              <a:ext uri="{FF2B5EF4-FFF2-40B4-BE49-F238E27FC236}">
                <a16:creationId xmlns:a16="http://schemas.microsoft.com/office/drawing/2014/main" id="{A6C43B64-3397-4CC6-4104-3CBD5BA7CD23}"/>
              </a:ext>
            </a:extLst>
          </p:cNvPr>
          <p:cNvSpPr>
            <a:spLocks noGrp="1"/>
          </p:cNvSpPr>
          <p:nvPr>
            <p:ph idx="1"/>
          </p:nvPr>
        </p:nvSpPr>
        <p:spPr/>
        <p:txBody>
          <a:bodyPr/>
          <a:lstStyle/>
          <a:p>
            <a:r>
              <a:rPr lang="en-US" dirty="0"/>
              <a:t>Practice the following Skills:</a:t>
            </a:r>
          </a:p>
          <a:p>
            <a:pPr lvl="1"/>
            <a:r>
              <a:rPr lang="en-US" dirty="0"/>
              <a:t>Skill Set #2: Setting up Barriers, Signs and Flapped Entry Doors </a:t>
            </a:r>
          </a:p>
          <a:p>
            <a:pPr lvl="1"/>
            <a:r>
              <a:rPr lang="en-US" dirty="0"/>
              <a:t>Skill Set #3: Cover and Move Furniture</a:t>
            </a:r>
          </a:p>
          <a:p>
            <a:pPr lvl="1"/>
            <a:r>
              <a:rPr lang="en-US" dirty="0"/>
              <a:t>Skill Set #4: Establish Interior Containment</a:t>
            </a:r>
          </a:p>
          <a:p>
            <a:pPr lvl="1"/>
            <a:r>
              <a:rPr lang="en-US" dirty="0"/>
              <a:t>Skill Set #5: Establish Exterior Containment</a:t>
            </a:r>
          </a:p>
          <a:p>
            <a:r>
              <a:rPr lang="en-US" dirty="0"/>
              <a:t>Work in groups of 2 to 6</a:t>
            </a:r>
          </a:p>
          <a:p>
            <a:r>
              <a:rPr lang="en-US" dirty="0"/>
              <a:t>Choose the right tools and materials</a:t>
            </a:r>
          </a:p>
          <a:p>
            <a:endParaRPr lang="en-US" dirty="0"/>
          </a:p>
          <a:p>
            <a:endParaRPr lang="en-US" dirty="0"/>
          </a:p>
        </p:txBody>
      </p:sp>
    </p:spTree>
    <p:extLst>
      <p:ext uri="{BB962C8B-B14F-4D97-AF65-F5344CB8AC3E}">
        <p14:creationId xmlns:p14="http://schemas.microsoft.com/office/powerpoint/2010/main" val="132861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E3E69C-18BE-9AD2-D973-DA0D9180F882}"/>
              </a:ext>
            </a:extLst>
          </p:cNvPr>
          <p:cNvSpPr>
            <a:spLocks noGrp="1"/>
          </p:cNvSpPr>
          <p:nvPr>
            <p:ph type="sldNum" sz="quarter" idx="4"/>
          </p:nvPr>
        </p:nvSpPr>
        <p:spPr/>
        <p:txBody>
          <a:bodyPr/>
          <a:lstStyle/>
          <a:p>
            <a:fld id="{E30AF5A0-43BB-4336-8627-9123B9144D80}" type="slidenum">
              <a:rPr lang="en-US" smtClean="0"/>
              <a:t>16</a:t>
            </a:fld>
            <a:endParaRPr lang="en-US"/>
          </a:p>
        </p:txBody>
      </p:sp>
      <p:sp>
        <p:nvSpPr>
          <p:cNvPr id="3" name="Title 2">
            <a:extLst>
              <a:ext uri="{FF2B5EF4-FFF2-40B4-BE49-F238E27FC236}">
                <a16:creationId xmlns:a16="http://schemas.microsoft.com/office/drawing/2014/main" id="{7042FF2A-FCB8-6B38-EDA7-2D5C8709C72F}"/>
              </a:ext>
            </a:extLst>
          </p:cNvPr>
          <p:cNvSpPr>
            <a:spLocks noGrp="1"/>
          </p:cNvSpPr>
          <p:nvPr>
            <p:ph type="title"/>
          </p:nvPr>
        </p:nvSpPr>
        <p:spPr/>
        <p:txBody>
          <a:bodyPr/>
          <a:lstStyle/>
          <a:p>
            <a:r>
              <a:rPr lang="en-US" dirty="0"/>
              <a:t>Debrief of Hands-on Exercise</a:t>
            </a:r>
          </a:p>
        </p:txBody>
      </p:sp>
      <p:sp>
        <p:nvSpPr>
          <p:cNvPr id="4" name="Content Placeholder 3">
            <a:extLst>
              <a:ext uri="{FF2B5EF4-FFF2-40B4-BE49-F238E27FC236}">
                <a16:creationId xmlns:a16="http://schemas.microsoft.com/office/drawing/2014/main" id="{70E48313-D62A-D390-94FB-278F10597F63}"/>
              </a:ext>
            </a:extLst>
          </p:cNvPr>
          <p:cNvSpPr>
            <a:spLocks noGrp="1"/>
          </p:cNvSpPr>
          <p:nvPr>
            <p:ph idx="1"/>
          </p:nvPr>
        </p:nvSpPr>
        <p:spPr/>
        <p:txBody>
          <a:bodyPr/>
          <a:lstStyle/>
          <a:p>
            <a:r>
              <a:rPr lang="en-US" dirty="0"/>
              <a:t>How did it go?</a:t>
            </a:r>
          </a:p>
          <a:p>
            <a:r>
              <a:rPr lang="en-US" dirty="0"/>
              <a:t>What were some of the hard parts?</a:t>
            </a:r>
          </a:p>
          <a:p>
            <a:pPr marL="0" indent="0">
              <a:buNone/>
            </a:pPr>
            <a:endParaRPr lang="en-US" dirty="0"/>
          </a:p>
        </p:txBody>
      </p:sp>
    </p:spTree>
    <p:extLst>
      <p:ext uri="{BB962C8B-B14F-4D97-AF65-F5344CB8AC3E}">
        <p14:creationId xmlns:p14="http://schemas.microsoft.com/office/powerpoint/2010/main" val="3040745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E6F5CD-C6C7-F131-2FAC-9DF012027202}"/>
              </a:ext>
            </a:extLst>
          </p:cNvPr>
          <p:cNvSpPr>
            <a:spLocks noGrp="1"/>
          </p:cNvSpPr>
          <p:nvPr>
            <p:ph type="sldNum" sz="quarter" idx="4"/>
          </p:nvPr>
        </p:nvSpPr>
        <p:spPr/>
        <p:txBody>
          <a:bodyPr/>
          <a:lstStyle/>
          <a:p>
            <a:fld id="{E30AF5A0-43BB-4336-8627-9123B9144D80}" type="slidenum">
              <a:rPr lang="en-US" smtClean="0"/>
              <a:t>17</a:t>
            </a:fld>
            <a:endParaRPr lang="en-US"/>
          </a:p>
        </p:txBody>
      </p:sp>
      <p:sp>
        <p:nvSpPr>
          <p:cNvPr id="3" name="Title 2">
            <a:extLst>
              <a:ext uri="{FF2B5EF4-FFF2-40B4-BE49-F238E27FC236}">
                <a16:creationId xmlns:a16="http://schemas.microsoft.com/office/drawing/2014/main" id="{ABBAF828-C368-6DBD-E13A-73B4A228844F}"/>
              </a:ext>
            </a:extLst>
          </p:cNvPr>
          <p:cNvSpPr>
            <a:spLocks noGrp="1"/>
          </p:cNvSpPr>
          <p:nvPr>
            <p:ph type="title"/>
          </p:nvPr>
        </p:nvSpPr>
        <p:spPr/>
        <p:txBody>
          <a:bodyPr/>
          <a:lstStyle/>
          <a:p>
            <a:r>
              <a:rPr lang="en-US" altLang="en-US" dirty="0"/>
              <a:t>Now You Know…</a:t>
            </a:r>
            <a:endParaRPr lang="en-US" dirty="0"/>
          </a:p>
        </p:txBody>
      </p:sp>
      <p:sp>
        <p:nvSpPr>
          <p:cNvPr id="4" name="Content Placeholder 3">
            <a:extLst>
              <a:ext uri="{FF2B5EF4-FFF2-40B4-BE49-F238E27FC236}">
                <a16:creationId xmlns:a16="http://schemas.microsoft.com/office/drawing/2014/main" id="{0590C7E5-63E2-B808-EE3F-CA81130FCF15}"/>
              </a:ext>
            </a:extLst>
          </p:cNvPr>
          <p:cNvSpPr>
            <a:spLocks noGrp="1"/>
          </p:cNvSpPr>
          <p:nvPr>
            <p:ph idx="1"/>
          </p:nvPr>
        </p:nvSpPr>
        <p:spPr/>
        <p:txBody>
          <a:bodyPr/>
          <a:lstStyle/>
          <a:p>
            <a:r>
              <a:rPr lang="en-US" sz="3600" dirty="0"/>
              <a:t>How to setup</a:t>
            </a:r>
          </a:p>
          <a:p>
            <a:pPr lvl="1"/>
            <a:r>
              <a:rPr lang="en-US" sz="3200" dirty="0"/>
              <a:t>Interior containment</a:t>
            </a:r>
          </a:p>
          <a:p>
            <a:pPr lvl="1"/>
            <a:r>
              <a:rPr lang="en-US" sz="3200" dirty="0"/>
              <a:t>Exterior containment</a:t>
            </a:r>
          </a:p>
          <a:p>
            <a:endParaRPr lang="en-US" dirty="0"/>
          </a:p>
        </p:txBody>
      </p:sp>
    </p:spTree>
    <p:extLst>
      <p:ext uri="{BB962C8B-B14F-4D97-AF65-F5344CB8AC3E}">
        <p14:creationId xmlns:p14="http://schemas.microsoft.com/office/powerpoint/2010/main" val="4070429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E73F833-7F5B-C47C-71E4-B9A5061245FD}"/>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363FD392-6425-F743-160F-6D6B6428E578}"/>
              </a:ext>
            </a:extLst>
          </p:cNvPr>
          <p:cNvSpPr>
            <a:spLocks noGrp="1"/>
          </p:cNvSpPr>
          <p:nvPr>
            <p:ph type="title"/>
          </p:nvPr>
        </p:nvSpPr>
        <p:spPr/>
        <p:txBody>
          <a:bodyPr/>
          <a:lstStyle/>
          <a:p>
            <a:r>
              <a:rPr lang="en-US" altLang="en-US" dirty="0"/>
              <a:t>Overview</a:t>
            </a:r>
            <a:endParaRPr lang="en-US" dirty="0"/>
          </a:p>
        </p:txBody>
      </p:sp>
      <p:sp>
        <p:nvSpPr>
          <p:cNvPr id="4" name="Content Placeholder 3">
            <a:extLst>
              <a:ext uri="{FF2B5EF4-FFF2-40B4-BE49-F238E27FC236}">
                <a16:creationId xmlns:a16="http://schemas.microsoft.com/office/drawing/2014/main" id="{66A7A8DA-026F-8673-D798-FC7D8EEDEC88}"/>
              </a:ext>
            </a:extLst>
          </p:cNvPr>
          <p:cNvSpPr>
            <a:spLocks noGrp="1"/>
          </p:cNvSpPr>
          <p:nvPr>
            <p:ph idx="1"/>
          </p:nvPr>
        </p:nvSpPr>
        <p:spPr/>
        <p:txBody>
          <a:bodyPr/>
          <a:lstStyle/>
          <a:p>
            <a:pPr marL="457200" indent="-457200"/>
            <a:r>
              <a:rPr lang="en-US" altLang="en-US" dirty="0"/>
              <a:t>What is containment?</a:t>
            </a:r>
          </a:p>
          <a:p>
            <a:pPr marL="457200" indent="-457200"/>
            <a:r>
              <a:rPr lang="en-US" altLang="en-US" dirty="0"/>
              <a:t>Containing dust for interior activities</a:t>
            </a:r>
          </a:p>
          <a:p>
            <a:pPr marL="457200" indent="-457200"/>
            <a:r>
              <a:rPr lang="en-US" altLang="en-US" dirty="0"/>
              <a:t>Containing dust for exterior activities</a:t>
            </a:r>
            <a:endParaRPr lang="en-US" dirty="0"/>
          </a:p>
        </p:txBody>
      </p:sp>
    </p:spTree>
    <p:extLst>
      <p:ext uri="{BB962C8B-B14F-4D97-AF65-F5344CB8AC3E}">
        <p14:creationId xmlns:p14="http://schemas.microsoft.com/office/powerpoint/2010/main" val="2351804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DFADF3-F5C8-9AA1-FE6B-FE4CBCA1AA53}"/>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FF99FE90-EEAB-8CB0-D790-5ADA4A61CF84}"/>
              </a:ext>
            </a:extLst>
          </p:cNvPr>
          <p:cNvSpPr>
            <a:spLocks noGrp="1"/>
          </p:cNvSpPr>
          <p:nvPr>
            <p:ph type="title"/>
          </p:nvPr>
        </p:nvSpPr>
        <p:spPr/>
        <p:txBody>
          <a:bodyPr/>
          <a:lstStyle/>
          <a:p>
            <a:r>
              <a:rPr lang="en-US" altLang="en-US" dirty="0"/>
              <a:t>What Is Containment?</a:t>
            </a:r>
            <a:endParaRPr lang="en-US" dirty="0"/>
          </a:p>
        </p:txBody>
      </p:sp>
      <p:sp>
        <p:nvSpPr>
          <p:cNvPr id="4" name="Content Placeholder 3">
            <a:extLst>
              <a:ext uri="{FF2B5EF4-FFF2-40B4-BE49-F238E27FC236}">
                <a16:creationId xmlns:a16="http://schemas.microsoft.com/office/drawing/2014/main" id="{04D4B770-6B68-AD9A-55A0-66B881D7D402}"/>
              </a:ext>
            </a:extLst>
          </p:cNvPr>
          <p:cNvSpPr>
            <a:spLocks noGrp="1"/>
          </p:cNvSpPr>
          <p:nvPr>
            <p:ph idx="1"/>
          </p:nvPr>
        </p:nvSpPr>
        <p:spPr/>
        <p:txBody>
          <a:bodyPr/>
          <a:lstStyle/>
          <a:p>
            <a:r>
              <a:rPr lang="en-US" dirty="0"/>
              <a:t>“Containment” is a system of temporary barriers used to isolate a work area so that no dust or debris escapes while the renovation is being performed.</a:t>
            </a:r>
          </a:p>
          <a:p>
            <a:r>
              <a:rPr lang="en-US" dirty="0"/>
              <a:t>Benefits of containment:</a:t>
            </a:r>
          </a:p>
          <a:p>
            <a:pPr lvl="1"/>
            <a:r>
              <a:rPr lang="en-US" dirty="0"/>
              <a:t>Protects residents and workers</a:t>
            </a:r>
          </a:p>
          <a:p>
            <a:pPr lvl="1"/>
            <a:r>
              <a:rPr lang="en-US" dirty="0"/>
              <a:t>Prevents spread of dust to rest of house/building or neighboring properties</a:t>
            </a:r>
          </a:p>
          <a:p>
            <a:pPr lvl="1"/>
            <a:r>
              <a:rPr lang="en-US" dirty="0"/>
              <a:t>Easier cleaning at the end of the job</a:t>
            </a:r>
          </a:p>
          <a:p>
            <a:r>
              <a:rPr lang="en-US" dirty="0"/>
              <a:t>Containment is required.</a:t>
            </a:r>
          </a:p>
          <a:p>
            <a:endParaRPr lang="en-US" dirty="0"/>
          </a:p>
        </p:txBody>
      </p:sp>
    </p:spTree>
    <p:extLst>
      <p:ext uri="{BB962C8B-B14F-4D97-AF65-F5344CB8AC3E}">
        <p14:creationId xmlns:p14="http://schemas.microsoft.com/office/powerpoint/2010/main" val="23865862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6FDE014-9D63-879B-013A-BCBA5D6648EE}"/>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79050987-4933-8759-AD11-70CA1EC2D029}"/>
              </a:ext>
            </a:extLst>
          </p:cNvPr>
          <p:cNvSpPr>
            <a:spLocks noGrp="1"/>
          </p:cNvSpPr>
          <p:nvPr>
            <p:ph type="title"/>
          </p:nvPr>
        </p:nvSpPr>
        <p:spPr/>
        <p:txBody>
          <a:bodyPr/>
          <a:lstStyle/>
          <a:p>
            <a:r>
              <a:rPr lang="en-US" altLang="en-US" dirty="0"/>
              <a:t>Keep Dust Within the Containment</a:t>
            </a:r>
            <a:endParaRPr lang="en-US" dirty="0"/>
          </a:p>
        </p:txBody>
      </p:sp>
      <p:sp>
        <p:nvSpPr>
          <p:cNvPr id="4" name="Content Placeholder 3">
            <a:extLst>
              <a:ext uri="{FF2B5EF4-FFF2-40B4-BE49-F238E27FC236}">
                <a16:creationId xmlns:a16="http://schemas.microsoft.com/office/drawing/2014/main" id="{ACD5F9DE-14E7-3871-ECBF-3B7374333002}"/>
              </a:ext>
            </a:extLst>
          </p:cNvPr>
          <p:cNvSpPr>
            <a:spLocks noGrp="1"/>
          </p:cNvSpPr>
          <p:nvPr>
            <p:ph idx="1"/>
          </p:nvPr>
        </p:nvSpPr>
        <p:spPr/>
        <p:txBody>
          <a:bodyPr/>
          <a:lstStyle/>
          <a:p>
            <a:r>
              <a:rPr lang="en-US" altLang="en-US" dirty="0"/>
              <a:t>Consider how much dust the renovation will generate</a:t>
            </a:r>
          </a:p>
          <a:p>
            <a:r>
              <a:rPr lang="en-US" altLang="en-US" dirty="0"/>
              <a:t>Containment design is a function of the work practices to be used and the expected amount of dust to be generated during the renovation</a:t>
            </a:r>
          </a:p>
          <a:p>
            <a:r>
              <a:rPr lang="en-US" altLang="en-US" dirty="0"/>
              <a:t>Plan the size and configuration of containment to keep the generated dust within containment</a:t>
            </a:r>
          </a:p>
          <a:p>
            <a:r>
              <a:rPr lang="en-US" altLang="en-US" dirty="0"/>
              <a:t>You are responsible for making sure dust does not migrate out of containment</a:t>
            </a:r>
          </a:p>
        </p:txBody>
      </p:sp>
    </p:spTree>
    <p:extLst>
      <p:ext uri="{BB962C8B-B14F-4D97-AF65-F5344CB8AC3E}">
        <p14:creationId xmlns:p14="http://schemas.microsoft.com/office/powerpoint/2010/main" val="1806353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941FC38-50D1-B16A-0542-5A98E560AAF7}"/>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AF83B776-530A-C53A-BE87-B9D4C801B9A4}"/>
              </a:ext>
            </a:extLst>
          </p:cNvPr>
          <p:cNvSpPr>
            <a:spLocks noGrp="1"/>
          </p:cNvSpPr>
          <p:nvPr>
            <p:ph type="title"/>
          </p:nvPr>
        </p:nvSpPr>
        <p:spPr/>
        <p:txBody>
          <a:bodyPr/>
          <a:lstStyle/>
          <a:p>
            <a:r>
              <a:rPr lang="en-US" altLang="en-US" dirty="0"/>
              <a:t>Vertical Containment</a:t>
            </a:r>
            <a:endParaRPr lang="en-US" dirty="0"/>
          </a:p>
        </p:txBody>
      </p:sp>
      <p:sp>
        <p:nvSpPr>
          <p:cNvPr id="4" name="Content Placeholder 3">
            <a:extLst>
              <a:ext uri="{FF2B5EF4-FFF2-40B4-BE49-F238E27FC236}">
                <a16:creationId xmlns:a16="http://schemas.microsoft.com/office/drawing/2014/main" id="{CADC4997-2403-16B9-B461-E1B0A528C03E}"/>
              </a:ext>
            </a:extLst>
          </p:cNvPr>
          <p:cNvSpPr>
            <a:spLocks noGrp="1"/>
          </p:cNvSpPr>
          <p:nvPr>
            <p:ph idx="1"/>
          </p:nvPr>
        </p:nvSpPr>
        <p:spPr>
          <a:xfrm>
            <a:off x="838200" y="1825625"/>
            <a:ext cx="5257800" cy="4351338"/>
          </a:xfrm>
        </p:spPr>
        <p:txBody>
          <a:bodyPr/>
          <a:lstStyle/>
          <a:p>
            <a:r>
              <a:rPr lang="en-US" altLang="en-US" dirty="0"/>
              <a:t>Vertical barrier of plastic sheeting over a rigid frame</a:t>
            </a:r>
          </a:p>
          <a:p>
            <a:r>
              <a:rPr lang="en-US" altLang="en-US" dirty="0"/>
              <a:t>Required for exterior jobs close to property lines</a:t>
            </a:r>
          </a:p>
          <a:p>
            <a:r>
              <a:rPr lang="en-US" altLang="en-US" dirty="0"/>
              <a:t>Can be used to minimize floor or ground containment needed</a:t>
            </a:r>
          </a:p>
          <a:p>
            <a:pPr marL="0" indent="0">
              <a:buNone/>
            </a:pPr>
            <a:endParaRPr lang="en-US" dirty="0"/>
          </a:p>
        </p:txBody>
      </p:sp>
      <p:pic>
        <p:nvPicPr>
          <p:cNvPr id="5" name="Picture 9" descr="Vertical containment attached to side of building">
            <a:extLst>
              <a:ext uri="{FF2B5EF4-FFF2-40B4-BE49-F238E27FC236}">
                <a16:creationId xmlns:a16="http://schemas.microsoft.com/office/drawing/2014/main" id="{E6F1D71A-9410-BA23-26FD-996D51CF6CB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62690" y="670560"/>
            <a:ext cx="3566160"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2551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18B6C5-B652-F1F1-FD76-16A31FA19A80}"/>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D93C17D5-E4FF-809B-4F6A-F21DEC9E77A7}"/>
              </a:ext>
            </a:extLst>
          </p:cNvPr>
          <p:cNvSpPr>
            <a:spLocks noGrp="1"/>
          </p:cNvSpPr>
          <p:nvPr>
            <p:ph type="title"/>
          </p:nvPr>
        </p:nvSpPr>
        <p:spPr/>
        <p:txBody>
          <a:bodyPr/>
          <a:lstStyle/>
          <a:p>
            <a:r>
              <a:rPr lang="en-US" altLang="en-US" dirty="0"/>
              <a:t>Interior Containment: Limit Access and Post Signs</a:t>
            </a:r>
            <a:endParaRPr lang="en-US" dirty="0"/>
          </a:p>
        </p:txBody>
      </p:sp>
      <p:sp>
        <p:nvSpPr>
          <p:cNvPr id="4" name="Content Placeholder 3">
            <a:extLst>
              <a:ext uri="{FF2B5EF4-FFF2-40B4-BE49-F238E27FC236}">
                <a16:creationId xmlns:a16="http://schemas.microsoft.com/office/drawing/2014/main" id="{E2127BE2-818A-E60C-F8F2-A8E7D61CDDCD}"/>
              </a:ext>
            </a:extLst>
          </p:cNvPr>
          <p:cNvSpPr>
            <a:spLocks noGrp="1"/>
          </p:cNvSpPr>
          <p:nvPr>
            <p:ph idx="1"/>
          </p:nvPr>
        </p:nvSpPr>
        <p:spPr>
          <a:xfrm>
            <a:off x="838200" y="2005012"/>
            <a:ext cx="6248400" cy="4351338"/>
          </a:xfrm>
        </p:spPr>
        <p:txBody>
          <a:bodyPr/>
          <a:lstStyle/>
          <a:p>
            <a:r>
              <a:rPr lang="en-US" altLang="en-US" dirty="0"/>
              <a:t>Notify residents to stay away from the work area</a:t>
            </a:r>
          </a:p>
          <a:p>
            <a:r>
              <a:rPr lang="en-US" altLang="en-US" dirty="0"/>
              <a:t>Do not allow residents or pets near the work area</a:t>
            </a:r>
          </a:p>
          <a:p>
            <a:r>
              <a:rPr lang="en-US" altLang="en-US" dirty="0"/>
              <a:t>Do not allow eating, drinking, or smoking in the work area</a:t>
            </a:r>
          </a:p>
          <a:p>
            <a:r>
              <a:rPr lang="en-US" altLang="en-US" dirty="0"/>
              <a:t>Post warning signs</a:t>
            </a:r>
          </a:p>
        </p:txBody>
      </p:sp>
      <p:pic>
        <p:nvPicPr>
          <p:cNvPr id="7" name="Picture 6" descr="An opening in a hallway is blocked off with clear plastic material with yellow table along all edges of the plastic material. Taped to the plastic material is a caution sign that says lead hazard keep out and a danger sign below.">
            <a:extLst>
              <a:ext uri="{FF2B5EF4-FFF2-40B4-BE49-F238E27FC236}">
                <a16:creationId xmlns:a16="http://schemas.microsoft.com/office/drawing/2014/main" id="{325849C1-D5AD-F8FA-6097-47A07541B6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206342" y="1690688"/>
            <a:ext cx="4267200" cy="4474316"/>
          </a:xfrm>
          <a:prstGeom prst="rect">
            <a:avLst/>
          </a:prstGeom>
        </p:spPr>
      </p:pic>
    </p:spTree>
    <p:extLst>
      <p:ext uri="{BB962C8B-B14F-4D97-AF65-F5344CB8AC3E}">
        <p14:creationId xmlns:p14="http://schemas.microsoft.com/office/powerpoint/2010/main" val="2673834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796CBD-1F8A-6532-F32B-1B1989692F6F}"/>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F3D05374-D075-F0CC-487A-483C8C6BA257}"/>
              </a:ext>
            </a:extLst>
          </p:cNvPr>
          <p:cNvSpPr>
            <a:spLocks noGrp="1"/>
          </p:cNvSpPr>
          <p:nvPr>
            <p:ph type="title"/>
          </p:nvPr>
        </p:nvSpPr>
        <p:spPr/>
        <p:txBody>
          <a:bodyPr/>
          <a:lstStyle/>
          <a:p>
            <a:r>
              <a:rPr lang="en-US" altLang="en-US" dirty="0"/>
              <a:t>Interior Containment: Remove or Cover Belongings</a:t>
            </a:r>
            <a:endParaRPr lang="en-US" dirty="0"/>
          </a:p>
        </p:txBody>
      </p:sp>
      <p:sp>
        <p:nvSpPr>
          <p:cNvPr id="4" name="Content Placeholder 3">
            <a:extLst>
              <a:ext uri="{FF2B5EF4-FFF2-40B4-BE49-F238E27FC236}">
                <a16:creationId xmlns:a16="http://schemas.microsoft.com/office/drawing/2014/main" id="{14337D75-6C1E-3DB0-9A14-BA528476BDC4}"/>
              </a:ext>
            </a:extLst>
          </p:cNvPr>
          <p:cNvSpPr>
            <a:spLocks noGrp="1"/>
          </p:cNvSpPr>
          <p:nvPr>
            <p:ph idx="1"/>
          </p:nvPr>
        </p:nvSpPr>
        <p:spPr>
          <a:xfrm>
            <a:off x="838200" y="1825625"/>
            <a:ext cx="5257800" cy="4351338"/>
          </a:xfrm>
        </p:spPr>
        <p:txBody>
          <a:bodyPr/>
          <a:lstStyle/>
          <a:p>
            <a:r>
              <a:rPr lang="en-US" u="sng" dirty="0"/>
              <a:t>Remove</a:t>
            </a:r>
            <a:r>
              <a:rPr lang="en-US" dirty="0"/>
              <a:t> belongings</a:t>
            </a:r>
          </a:p>
          <a:p>
            <a:r>
              <a:rPr lang="en-US" u="sng" dirty="0"/>
              <a:t>Cover immovable objects </a:t>
            </a:r>
            <a:r>
              <a:rPr lang="en-US" dirty="0"/>
              <a:t>in protective sheeting, including:</a:t>
            </a:r>
          </a:p>
          <a:p>
            <a:pPr lvl="1"/>
            <a:r>
              <a:rPr lang="en-US" dirty="0"/>
              <a:t>Furniture</a:t>
            </a:r>
          </a:p>
          <a:p>
            <a:pPr lvl="1"/>
            <a:r>
              <a:rPr lang="en-US" dirty="0"/>
              <a:t>Carpet</a:t>
            </a:r>
          </a:p>
          <a:p>
            <a:pPr lvl="1"/>
            <a:r>
              <a:rPr lang="en-US" dirty="0"/>
              <a:t>Lamps and other fixtures</a:t>
            </a:r>
          </a:p>
          <a:p>
            <a:r>
              <a:rPr lang="en-US" u="sng" dirty="0"/>
              <a:t>Seal edges and seams</a:t>
            </a:r>
          </a:p>
          <a:p>
            <a:endParaRPr lang="en-US" dirty="0"/>
          </a:p>
        </p:txBody>
      </p:sp>
      <p:pic>
        <p:nvPicPr>
          <p:cNvPr id="5" name="Picture 13" descr="Illustration of covered furniture">
            <a:extLst>
              <a:ext uri="{FF2B5EF4-FFF2-40B4-BE49-F238E27FC236}">
                <a16:creationId xmlns:a16="http://schemas.microsoft.com/office/drawing/2014/main" id="{8838B4D1-D63E-7063-084B-19B6B3C024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823393" y="1371600"/>
            <a:ext cx="3646487" cy="4114800"/>
          </a:xfrm>
          <a:prstGeom prst="rect">
            <a:avLst/>
          </a:prstGeom>
        </p:spPr>
      </p:pic>
    </p:spTree>
    <p:extLst>
      <p:ext uri="{BB962C8B-B14F-4D97-AF65-F5344CB8AC3E}">
        <p14:creationId xmlns:p14="http://schemas.microsoft.com/office/powerpoint/2010/main" val="3339088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8D7E51-27DD-13A7-8AA9-D93F342E52FF}"/>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5AD8FC95-2F84-151F-D565-076260DBA55A}"/>
              </a:ext>
            </a:extLst>
          </p:cNvPr>
          <p:cNvSpPr>
            <a:spLocks noGrp="1"/>
          </p:cNvSpPr>
          <p:nvPr>
            <p:ph type="title"/>
          </p:nvPr>
        </p:nvSpPr>
        <p:spPr/>
        <p:txBody>
          <a:bodyPr/>
          <a:lstStyle/>
          <a:p>
            <a:r>
              <a:rPr lang="en-US" altLang="en-US" dirty="0"/>
              <a:t>Interior Containment: Cover Floors</a:t>
            </a:r>
            <a:endParaRPr lang="en-US" dirty="0"/>
          </a:p>
        </p:txBody>
      </p:sp>
      <p:sp>
        <p:nvSpPr>
          <p:cNvPr id="4" name="Content Placeholder 3">
            <a:extLst>
              <a:ext uri="{FF2B5EF4-FFF2-40B4-BE49-F238E27FC236}">
                <a16:creationId xmlns:a16="http://schemas.microsoft.com/office/drawing/2014/main" id="{99287CEE-C947-500A-43E1-A76CE1E23919}"/>
              </a:ext>
            </a:extLst>
          </p:cNvPr>
          <p:cNvSpPr>
            <a:spLocks noGrp="1"/>
          </p:cNvSpPr>
          <p:nvPr>
            <p:ph idx="1"/>
          </p:nvPr>
        </p:nvSpPr>
        <p:spPr>
          <a:xfrm>
            <a:off x="838200" y="1690688"/>
            <a:ext cx="7696200" cy="4351338"/>
          </a:xfrm>
        </p:spPr>
        <p:txBody>
          <a:bodyPr>
            <a:normAutofit/>
          </a:bodyPr>
          <a:lstStyle/>
          <a:p>
            <a:pPr>
              <a:buNone/>
            </a:pPr>
            <a:r>
              <a:rPr lang="en-US" altLang="en-US" u="sng" dirty="0"/>
              <a:t>Required</a:t>
            </a:r>
            <a:r>
              <a:rPr lang="en-US" altLang="en-US" dirty="0"/>
              <a:t>:</a:t>
            </a:r>
            <a:endParaRPr lang="en-US" altLang="en-US" u="sng" dirty="0"/>
          </a:p>
          <a:p>
            <a:pPr lvl="1"/>
            <a:r>
              <a:rPr lang="en-US" altLang="en-US" dirty="0"/>
              <a:t>Cover all work area floors with plastic sheeting</a:t>
            </a:r>
          </a:p>
          <a:p>
            <a:pPr lvl="1"/>
            <a:r>
              <a:rPr lang="en-US" altLang="en-US" dirty="0"/>
              <a:t>Cover floors a minimum of 6 feet in all directions around the paint being disturbed</a:t>
            </a:r>
          </a:p>
          <a:p>
            <a:pPr>
              <a:buNone/>
            </a:pPr>
            <a:r>
              <a:rPr lang="en-US" altLang="en-US" u="sng" dirty="0"/>
              <a:t>Recommended</a:t>
            </a:r>
            <a:r>
              <a:rPr lang="en-US" altLang="en-US" dirty="0"/>
              <a:t>:</a:t>
            </a:r>
            <a:endParaRPr lang="en-US" altLang="en-US" u="sng" dirty="0"/>
          </a:p>
          <a:p>
            <a:pPr lvl="1"/>
            <a:r>
              <a:rPr lang="en-US" altLang="en-US" dirty="0"/>
              <a:t>Lay plastic sheeting in high traffic areas</a:t>
            </a:r>
            <a:endParaRPr lang="en-US" altLang="en-US" dirty="0">
              <a:solidFill>
                <a:srgbClr val="00009B"/>
              </a:solidFill>
              <a:cs typeface="Times New Roman" panose="02020603050405020304" pitchFamily="18" charset="0"/>
            </a:endParaRPr>
          </a:p>
          <a:p>
            <a:pPr lvl="1"/>
            <a:r>
              <a:rPr lang="en-US" altLang="en-US" dirty="0">
                <a:cs typeface="Times New Roman" panose="02020603050405020304" pitchFamily="18" charset="0"/>
              </a:rPr>
              <a:t>Take special precautions for carpets</a:t>
            </a:r>
          </a:p>
          <a:p>
            <a:pPr lvl="1"/>
            <a:r>
              <a:rPr lang="en-US" altLang="en-US" dirty="0"/>
              <a:t>Use a disposable tack pad at the edge of protective sheeting</a:t>
            </a:r>
          </a:p>
          <a:p>
            <a:pPr lvl="1"/>
            <a:r>
              <a:rPr lang="en-US" altLang="en-US" dirty="0"/>
              <a:t>If using chemical stripper, add 2nd plastic layer</a:t>
            </a:r>
          </a:p>
          <a:p>
            <a:endParaRPr lang="en-US" dirty="0"/>
          </a:p>
        </p:txBody>
      </p:sp>
      <p:pic>
        <p:nvPicPr>
          <p:cNvPr id="5" name="Picture 11" descr="Illustration of workroom showing plastic sheeting covering the ground.">
            <a:extLst>
              <a:ext uri="{FF2B5EF4-FFF2-40B4-BE49-F238E27FC236}">
                <a16:creationId xmlns:a16="http://schemas.microsoft.com/office/drawing/2014/main" id="{5CF5726D-C127-6C82-E6EE-F4AE9B25FE3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4759" y="1943100"/>
            <a:ext cx="2463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8225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1D4C67-6ACE-61F1-D4FB-0A07EA42AABE}"/>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31D7AFF2-38C2-212C-69F7-6250162A075F}"/>
              </a:ext>
            </a:extLst>
          </p:cNvPr>
          <p:cNvSpPr>
            <a:spLocks noGrp="1"/>
          </p:cNvSpPr>
          <p:nvPr>
            <p:ph type="title"/>
          </p:nvPr>
        </p:nvSpPr>
        <p:spPr/>
        <p:txBody>
          <a:bodyPr/>
          <a:lstStyle/>
          <a:p>
            <a:r>
              <a:rPr lang="en-US" altLang="en-US" dirty="0"/>
              <a:t>Interior Containment: Close Windows, Doors, HVAC</a:t>
            </a:r>
            <a:endParaRPr lang="en-US" dirty="0"/>
          </a:p>
        </p:txBody>
      </p:sp>
      <p:sp>
        <p:nvSpPr>
          <p:cNvPr id="4" name="Content Placeholder 3">
            <a:extLst>
              <a:ext uri="{FF2B5EF4-FFF2-40B4-BE49-F238E27FC236}">
                <a16:creationId xmlns:a16="http://schemas.microsoft.com/office/drawing/2014/main" id="{DF2AA3CF-AB8A-D1F9-B7D4-7BB861091DB5}"/>
              </a:ext>
            </a:extLst>
          </p:cNvPr>
          <p:cNvSpPr>
            <a:spLocks noGrp="1"/>
          </p:cNvSpPr>
          <p:nvPr>
            <p:ph idx="1"/>
          </p:nvPr>
        </p:nvSpPr>
        <p:spPr/>
        <p:txBody>
          <a:bodyPr/>
          <a:lstStyle/>
          <a:p>
            <a:pPr>
              <a:buFontTx/>
              <a:buNone/>
            </a:pPr>
            <a:r>
              <a:rPr lang="en-US" altLang="en-US" dirty="0"/>
              <a:t>Depending on what work is to be done:</a:t>
            </a:r>
          </a:p>
          <a:p>
            <a:pPr lvl="1"/>
            <a:r>
              <a:rPr lang="en-US" altLang="en-US" dirty="0"/>
              <a:t>Close all windows in the work area</a:t>
            </a:r>
          </a:p>
          <a:p>
            <a:pPr lvl="1"/>
            <a:r>
              <a:rPr lang="en-US" altLang="en-US" dirty="0"/>
              <a:t>Close and seal all doors in the work area</a:t>
            </a:r>
          </a:p>
          <a:p>
            <a:pPr lvl="1"/>
            <a:r>
              <a:rPr lang="en-US" altLang="en-US" dirty="0"/>
              <a:t>Close and seal all HVAC vents in the work area</a:t>
            </a:r>
          </a:p>
          <a:p>
            <a:pPr lvl="1"/>
            <a:r>
              <a:rPr lang="en-US" altLang="en-US" dirty="0"/>
              <a:t>Turn off the HVAC unit (recommended)</a:t>
            </a:r>
          </a:p>
        </p:txBody>
      </p:sp>
    </p:spTree>
    <p:extLst>
      <p:ext uri="{BB962C8B-B14F-4D97-AF65-F5344CB8AC3E}">
        <p14:creationId xmlns:p14="http://schemas.microsoft.com/office/powerpoint/2010/main" val="1777987135"/>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B9FFFCC4-1262-4C14-86C4-0F04A7101336}"/>
</file>

<file path=customXml/itemProps2.xml><?xml version="1.0" encoding="utf-8"?>
<ds:datastoreItem xmlns:ds="http://schemas.openxmlformats.org/officeDocument/2006/customXml" ds:itemID="{34BCC302-67A8-4460-956C-1CC141B61BA6}"/>
</file>

<file path=customXml/itemProps3.xml><?xml version="1.0" encoding="utf-8"?>
<ds:datastoreItem xmlns:ds="http://schemas.openxmlformats.org/officeDocument/2006/customXml" ds:itemID="{1ED3F0D0-EB4F-4CA9-8113-0CF4057ED116}"/>
</file>

<file path=customXml/itemProps4.xml><?xml version="1.0" encoding="utf-8"?>
<ds:datastoreItem xmlns:ds="http://schemas.openxmlformats.org/officeDocument/2006/customXml" ds:itemID="{C90A5404-95CA-442B-BB1C-3DDCECE7A243}"/>
</file>

<file path=docProps/app.xml><?xml version="1.0" encoding="utf-8"?>
<Properties xmlns="http://schemas.openxmlformats.org/officeDocument/2006/extended-properties" xmlns:vt="http://schemas.openxmlformats.org/officeDocument/2006/docPropsVTypes">
  <Template>LEAD template powerpoint slides</Template>
  <TotalTime>0</TotalTime>
  <Words>5491</Words>
  <Application>Microsoft Office PowerPoint</Application>
  <PresentationFormat>Widescreen</PresentationFormat>
  <Paragraphs>299</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Times New Roman</vt:lpstr>
      <vt:lpstr>Wingdings</vt:lpstr>
      <vt:lpstr>LEAD template powerpoint slides</vt:lpstr>
      <vt:lpstr>Module 4: Contain Dust During Work</vt:lpstr>
      <vt:lpstr>Overview</vt:lpstr>
      <vt:lpstr>What Is Containment?</vt:lpstr>
      <vt:lpstr>Keep Dust Within the Containment</vt:lpstr>
      <vt:lpstr>Vertical Containment</vt:lpstr>
      <vt:lpstr>Interior Containment: Limit Access and Post Signs</vt:lpstr>
      <vt:lpstr>Interior Containment: Remove or Cover Belongings</vt:lpstr>
      <vt:lpstr>Interior Containment: Cover Floors</vt:lpstr>
      <vt:lpstr>Interior Containment: Close Windows, Doors, HVAC</vt:lpstr>
      <vt:lpstr>Interior Containment: Work Area Entry Doorway</vt:lpstr>
      <vt:lpstr>Overview of Interior Containment Steps</vt:lpstr>
      <vt:lpstr>Exterior Containment: Establish the Work Area</vt:lpstr>
      <vt:lpstr>Exterior Containment: Close Windows and Doors</vt:lpstr>
      <vt:lpstr>Exterior Containment: Things to Consider</vt:lpstr>
      <vt:lpstr>Overview of Exterior Containment Steps</vt:lpstr>
      <vt:lpstr>Hands-on Exercises: Interior and Exterior Containment</vt:lpstr>
      <vt:lpstr>Debrief of Hands-on Exercise</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2026-04-29T14:31:53Z</dcterms:created>
  <dcterms:modified xsi:type="dcterms:W3CDTF">2026-04-29T14:32:01Z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