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ppt/notesSlides/notesSlide10.xml" ContentType="application/vnd.openxmlformats-officedocument.presentationml.notesSlide+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709" r:id="rId1"/>
  </p:sldMasterIdLst>
  <p:notesMasterIdLst>
    <p:notesMasterId r:id="rId12"/>
  </p:notesMasterIdLst>
  <p:sldIdLst>
    <p:sldId id="312" r:id="rId2"/>
    <p:sldId id="313" r:id="rId3"/>
    <p:sldId id="314" r:id="rId4"/>
    <p:sldId id="315" r:id="rId5"/>
    <p:sldId id="316" r:id="rId6"/>
    <p:sldId id="317" r:id="rId7"/>
    <p:sldId id="318" r:id="rId8"/>
    <p:sldId id="319" r:id="rId9"/>
    <p:sldId id="320" r:id="rId10"/>
    <p:sldId id="321"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2989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D9CB22D-F0CD-45FF-98BC-3B90A9FB8270}" v="7" dt="2026-04-29T15:19:10.09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9" d="100"/>
          <a:sy n="99" d="100"/>
        </p:scale>
        <p:origin x="102" y="126"/>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microsoft.com/office/2018/10/relationships/authors" Target="authors.xml"/><Relationship Id="rId3" Type="http://schemas.openxmlformats.org/officeDocument/2006/relationships/slide" Target="slides/slide2.xml"/><Relationship Id="rId21" Type="http://schemas.openxmlformats.org/officeDocument/2006/relationships/customXml" Target="../customXml/item3.xml"/><Relationship Id="rId7" Type="http://schemas.openxmlformats.org/officeDocument/2006/relationships/slide" Target="slides/slide6.xml"/><Relationship Id="rId12" Type="http://schemas.openxmlformats.org/officeDocument/2006/relationships/notesMaster" Target="notesMasters/notesMaster1.xml"/><Relationship Id="rId17"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tableStyles" Target="tableStyles.xml"/><Relationship Id="rId20"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 Id="rId22" Type="http://schemas.openxmlformats.org/officeDocument/2006/relationships/customXml" Target="../customXml/item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21C3FC-F828-45AE-A0CD-7C01CBB12EF2}" type="datetimeFigureOut">
              <a:rPr lang="en-US" smtClean="0"/>
              <a:t>4/29/2026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F7DF45-3E15-461C-B5A1-630C28018385}" type="slidenum">
              <a:rPr lang="en-US" smtClean="0"/>
              <a:t>‹#›</a:t>
            </a:fld>
            <a:endParaRPr lang="en-US"/>
          </a:p>
        </p:txBody>
      </p:sp>
    </p:spTree>
    <p:extLst>
      <p:ext uri="{BB962C8B-B14F-4D97-AF65-F5344CB8AC3E}">
        <p14:creationId xmlns:p14="http://schemas.microsoft.com/office/powerpoint/2010/main" val="4479236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epa.gov/lead/testkits."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0</a:t>
            </a:fld>
            <a:endParaRPr lang="en-US"/>
          </a:p>
        </p:txBody>
      </p:sp>
    </p:spTree>
    <p:extLst>
      <p:ext uri="{BB962C8B-B14F-4D97-AF65-F5344CB8AC3E}">
        <p14:creationId xmlns:p14="http://schemas.microsoft.com/office/powerpoint/2010/main" val="28826794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9</a:t>
            </a:fld>
            <a:endParaRPr lang="en-US"/>
          </a:p>
        </p:txBody>
      </p:sp>
    </p:spTree>
    <p:extLst>
      <p:ext uri="{BB962C8B-B14F-4D97-AF65-F5344CB8AC3E}">
        <p14:creationId xmlns:p14="http://schemas.microsoft.com/office/powerpoint/2010/main" val="42647155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Language of the RRP Rule is:</a:t>
            </a:r>
          </a:p>
          <a:p>
            <a:r>
              <a:rPr lang="en-US"/>
              <a:t>“Firms performing renovations must retain and, if requested, make available to EPA, all records necessary to demonstrate compliance…for a period of three years following completion of the renovation.”</a:t>
            </a:r>
          </a:p>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1</a:t>
            </a:fld>
            <a:endParaRPr lang="en-US"/>
          </a:p>
        </p:txBody>
      </p:sp>
    </p:spTree>
    <p:extLst>
      <p:ext uri="{BB962C8B-B14F-4D97-AF65-F5344CB8AC3E}">
        <p14:creationId xmlns:p14="http://schemas.microsoft.com/office/powerpoint/2010/main" val="7086563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The certified firm must designate (in writing) a certified renovator to be responsible for each renovation job in target housing or a child-occupied facility. </a:t>
            </a:r>
            <a:r>
              <a:rPr lang="en-US" sz="1200" kern="1200">
                <a:solidFill>
                  <a:schemeClr val="tx1"/>
                </a:solidFill>
                <a:effectLst/>
                <a:latin typeface="+mn-lt"/>
                <a:ea typeface="+mn-ea"/>
                <a:cs typeface="+mn-cs"/>
              </a:rPr>
              <a:t>This is the logical person to organize and maintain on-the-job records during the work. On the jobsite, the records should be kept in a safe, secure, clean and dry place. Once the project is complete, some records can be filed with other firm records while others may need to be moved to the next job site.</a:t>
            </a:r>
          </a:p>
          <a:p>
            <a:r>
              <a:rPr lang="en-US" sz="1200" b="1" kern="1200">
                <a:solidFill>
                  <a:schemeClr val="tx1"/>
                </a:solidFill>
                <a:effectLst/>
                <a:latin typeface="+mn-lt"/>
                <a:ea typeface="+mn-ea"/>
                <a:cs typeface="+mn-cs"/>
              </a:rPr>
              <a:t>Records to be maintained on site include:</a:t>
            </a:r>
            <a:endParaRPr lang="en-US" sz="12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a:solidFill>
                  <a:schemeClr val="tx1"/>
                </a:solidFill>
                <a:effectLst/>
                <a:latin typeface="+mn-lt"/>
                <a:ea typeface="+mn-ea"/>
                <a:cs typeface="+mn-cs"/>
              </a:rPr>
              <a:t>Copies of the certified renovator's initial and most recent refresher course completion certificates.</a:t>
            </a:r>
          </a:p>
          <a:p>
            <a:r>
              <a:rPr lang="en-US" sz="1200" b="1" kern="1200">
                <a:solidFill>
                  <a:schemeClr val="tx1"/>
                </a:solidFill>
                <a:effectLst/>
                <a:latin typeface="+mn-lt"/>
                <a:ea typeface="+mn-ea"/>
                <a:cs typeface="+mn-cs"/>
              </a:rPr>
              <a:t>Records to be maintained to document the job:</a:t>
            </a:r>
            <a:endParaRPr lang="en-US" sz="12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a:solidFill>
                  <a:schemeClr val="tx1"/>
                </a:solidFill>
                <a:effectLst/>
                <a:latin typeface="+mn-lt"/>
                <a:ea typeface="+mn-ea"/>
                <a:cs typeface="+mn-cs"/>
              </a:rPr>
              <a:t>Copies of the certified renovator's initial and most recent refresher course completion certificates.</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Non-certified worker training documentation.</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Designation of a certified renovator to the job.</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Information on and results of use of EPA-recognized test kits or paint chip samples by a certified renovator who acted as the representative of the certified firm at the job site and who conducted testing for the presence of lead-based paint on surfaces to be affected by the renovation.</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Lead-based paint inspection reports provided by a certified lead inspector or risk assessor, if applicable.</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Proof of owner/occupant pre-renovation education</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Any other signed and dated documents from the owner(s) and/or residents regarding conduct of the renovation and requirements in the EPA RRP Rule.</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All reports required from the certified firm and the certified renovator by the EPA RRP Rule.</a:t>
            </a:r>
          </a:p>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2</a:t>
            </a:fld>
            <a:endParaRPr lang="en-US"/>
          </a:p>
        </p:txBody>
      </p:sp>
    </p:spTree>
    <p:extLst>
      <p:ext uri="{BB962C8B-B14F-4D97-AF65-F5344CB8AC3E}">
        <p14:creationId xmlns:p14="http://schemas.microsoft.com/office/powerpoint/2010/main" val="41999243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In addition to the requirements above, maintain all records for pre-renovation education activities that contain information about the following:</a:t>
            </a:r>
            <a:endParaRPr lang="en-US" sz="1200" kern="1200">
              <a:solidFill>
                <a:schemeClr val="tx1"/>
              </a:solidFill>
              <a:effectLst/>
              <a:latin typeface="+mn-lt"/>
              <a:ea typeface="+mn-ea"/>
              <a:cs typeface="+mn-cs"/>
            </a:endParaRPr>
          </a:p>
          <a:p>
            <a:r>
              <a:rPr lang="en-US" sz="1200" b="1" kern="1200">
                <a:solidFill>
                  <a:schemeClr val="tx1"/>
                </a:solidFill>
                <a:effectLst/>
                <a:latin typeface="+mn-lt"/>
                <a:ea typeface="+mn-ea"/>
                <a:cs typeface="+mn-cs"/>
              </a:rPr>
              <a:t> </a:t>
            </a:r>
            <a:endParaRPr lang="en-US" sz="1200" kern="1200">
              <a:solidFill>
                <a:schemeClr val="tx1"/>
              </a:solidFill>
              <a:effectLst/>
              <a:latin typeface="+mn-lt"/>
              <a:ea typeface="+mn-ea"/>
              <a:cs typeface="+mn-cs"/>
            </a:endParaRPr>
          </a:p>
          <a:p>
            <a:r>
              <a:rPr lang="en-US" sz="1200" b="1" kern="1200">
                <a:solidFill>
                  <a:schemeClr val="tx1"/>
                </a:solidFill>
                <a:effectLst/>
                <a:latin typeface="+mn-lt"/>
                <a:ea typeface="+mn-ea"/>
                <a:cs typeface="+mn-cs"/>
              </a:rPr>
              <a:t>Target housing – individual units:</a:t>
            </a:r>
            <a:endParaRPr lang="en-US" sz="12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a:solidFill>
                  <a:schemeClr val="tx1"/>
                </a:solidFill>
                <a:effectLst/>
                <a:latin typeface="+mn-lt"/>
                <a:ea typeface="+mn-ea"/>
                <a:cs typeface="+mn-cs"/>
              </a:rPr>
              <a:t>When contacts with the owner and occupants were attempted.</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Written proof of when contacts were made.</a:t>
            </a:r>
          </a:p>
          <a:p>
            <a:pPr lvl="0"/>
            <a:endParaRPr lang="en-US" sz="1200" kern="1200">
              <a:solidFill>
                <a:schemeClr val="tx1"/>
              </a:solidFill>
              <a:effectLst/>
              <a:latin typeface="+mn-lt"/>
              <a:ea typeface="+mn-ea"/>
              <a:cs typeface="+mn-cs"/>
            </a:endParaRPr>
          </a:p>
          <a:p>
            <a:r>
              <a:rPr lang="en-US" sz="1200" b="1" kern="1200">
                <a:solidFill>
                  <a:schemeClr val="tx1"/>
                </a:solidFill>
                <a:effectLst/>
                <a:latin typeface="+mn-lt"/>
                <a:ea typeface="+mn-ea"/>
                <a:cs typeface="+mn-cs"/>
              </a:rPr>
              <a:t>Target housing – common areas:</a:t>
            </a:r>
            <a:endParaRPr lang="en-US" sz="12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a:solidFill>
                  <a:schemeClr val="tx1"/>
                </a:solidFill>
                <a:effectLst/>
                <a:latin typeface="+mn-lt"/>
                <a:ea typeface="+mn-ea"/>
                <a:cs typeface="+mn-cs"/>
              </a:rPr>
              <a:t>Documentation of when and to whom written notification was delivered for each unit affected.</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What notices were posted, and when and where they were posted.</a:t>
            </a:r>
          </a:p>
          <a:p>
            <a:pPr lvl="0"/>
            <a:endParaRPr lang="en-US" sz="1200" kern="1200">
              <a:solidFill>
                <a:schemeClr val="tx1"/>
              </a:solidFill>
              <a:effectLst/>
              <a:latin typeface="+mn-lt"/>
              <a:ea typeface="+mn-ea"/>
              <a:cs typeface="+mn-cs"/>
            </a:endParaRPr>
          </a:p>
          <a:p>
            <a:r>
              <a:rPr lang="en-US" sz="1200" b="1" kern="1200">
                <a:solidFill>
                  <a:schemeClr val="tx1"/>
                </a:solidFill>
                <a:effectLst/>
                <a:latin typeface="+mn-lt"/>
                <a:ea typeface="+mn-ea"/>
                <a:cs typeface="+mn-cs"/>
              </a:rPr>
              <a:t>Child-occupied facilities:</a:t>
            </a:r>
            <a:endParaRPr lang="en-US" sz="12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a:solidFill>
                  <a:schemeClr val="tx1"/>
                </a:solidFill>
                <a:effectLst/>
                <a:latin typeface="+mn-lt"/>
                <a:ea typeface="+mn-ea"/>
                <a:cs typeface="+mn-cs"/>
              </a:rPr>
              <a:t>When contacts with the owner and occupants were attempted.</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Written proof of when contacts were made.</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Whether and when contact was made with the owner or adult representative of the child-occupied facility.</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What notices were posted, and when and where they were posted.</a:t>
            </a:r>
            <a:endParaRPr lang="en-US" altLang="en-US">
              <a:latin typeface="+mj-lt"/>
            </a:endParaRPr>
          </a:p>
          <a:p>
            <a:endParaRPr lang="en-US">
              <a:latin typeface="+mj-lt"/>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3</a:t>
            </a:fld>
            <a:endParaRPr lang="en-US"/>
          </a:p>
        </p:txBody>
      </p:sp>
    </p:spTree>
    <p:extLst>
      <p:ext uri="{BB962C8B-B14F-4D97-AF65-F5344CB8AC3E}">
        <p14:creationId xmlns:p14="http://schemas.microsoft.com/office/powerpoint/2010/main" val="34926052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A sample form is provided at the back of the Lead-Safe Certified Guide to Renovate Right pamphlet that can be used to document your compliance with the federal pre-renovation education requirements. Some sample forms can also be seen on the next two pages.</a:t>
            </a:r>
          </a:p>
        </p:txBody>
      </p:sp>
      <p:sp>
        <p:nvSpPr>
          <p:cNvPr id="4" name="Slide Number Placeholder 3"/>
          <p:cNvSpPr>
            <a:spLocks noGrp="1"/>
          </p:cNvSpPr>
          <p:nvPr>
            <p:ph type="sldNum" sz="quarter" idx="5"/>
          </p:nvPr>
        </p:nvSpPr>
        <p:spPr/>
        <p:txBody>
          <a:bodyPr/>
          <a:lstStyle/>
          <a:p>
            <a:fld id="{B6F7DF45-3E15-461C-B5A1-630C28018385}" type="slidenum">
              <a:rPr lang="en-US" smtClean="0"/>
              <a:t>4</a:t>
            </a:fld>
            <a:endParaRPr lang="en-US"/>
          </a:p>
        </p:txBody>
      </p:sp>
    </p:spTree>
    <p:extLst>
      <p:ext uri="{BB962C8B-B14F-4D97-AF65-F5344CB8AC3E}">
        <p14:creationId xmlns:p14="http://schemas.microsoft.com/office/powerpoint/2010/main" val="26757938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1"/>
              <a:t>Documentation of non-certified renovation worker training</a:t>
            </a:r>
          </a:p>
          <a:p>
            <a:pPr marL="171450" indent="-171450">
              <a:buFont typeface="Arial" panose="020B0604020202020204" pitchFamily="34" charset="0"/>
              <a:buChar char="•"/>
            </a:pPr>
            <a:r>
              <a:rPr lang="en-US" altLang="en-US"/>
              <a:t>The certified renovator who conducted the non-certified worker training must document the information taught to, and skill set proficiencies achieved by, each individual trainee. This training can be conducted in a classroom setting with simulated hands-on exercises or on the job. Documentation may vary for each trainee as not all trainees may be assigned to conduct all lead-safe work practices and the training is only required to be task specific. </a:t>
            </a:r>
          </a:p>
          <a:p>
            <a:endParaRPr lang="en-US" altLang="en-US"/>
          </a:p>
          <a:p>
            <a:r>
              <a:rPr lang="en-US" altLang="en-US"/>
              <a:t>To simplify this documentation, your training manual includes a form found in Appendix 6 that can be adapted for documenting hands-on and topical training for non-certified workers.</a:t>
            </a:r>
          </a:p>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5</a:t>
            </a:fld>
            <a:endParaRPr lang="en-US"/>
          </a:p>
        </p:txBody>
      </p:sp>
    </p:spTree>
    <p:extLst>
      <p:ext uri="{BB962C8B-B14F-4D97-AF65-F5344CB8AC3E}">
        <p14:creationId xmlns:p14="http://schemas.microsoft.com/office/powerpoint/2010/main" val="18701716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Checking for lead-based paint with EPA-recognized test kits:</a:t>
            </a:r>
            <a:endParaRPr lang="en-US" sz="12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a:solidFill>
                  <a:schemeClr val="tx1"/>
                </a:solidFill>
                <a:effectLst/>
                <a:latin typeface="+mn-lt"/>
                <a:ea typeface="+mn-ea"/>
                <a:cs typeface="+mn-cs"/>
              </a:rPr>
              <a:t>Check https://www.epa.gov/lead/testkits for a list of EPA-recognized lead test kits.</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Each component to be renovated or impacted by renovation must be tested. If all surfaces are found to be free of lead-based paint, the RRP Rule does not apply.</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If a set of affected components make up an integrated whole (such as a stair tread or riser within a single staircase; or, a window casing, apron, stool, header or trough in a window case system), then only one of the individual components from that set needs to be tested.</a:t>
            </a:r>
          </a:p>
          <a:p>
            <a:r>
              <a:rPr lang="en-US" sz="1200" b="1" kern="1200">
                <a:solidFill>
                  <a:schemeClr val="tx1"/>
                </a:solidFill>
                <a:effectLst/>
                <a:latin typeface="+mn-lt"/>
                <a:ea typeface="+mn-ea"/>
                <a:cs typeface="+mn-cs"/>
              </a:rPr>
              <a:t>EPA-recognized test kits:</a:t>
            </a:r>
            <a:endParaRPr lang="en-US" sz="12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a:solidFill>
                  <a:schemeClr val="tx1"/>
                </a:solidFill>
                <a:effectLst/>
                <a:latin typeface="+mn-lt"/>
                <a:ea typeface="+mn-ea"/>
                <a:cs typeface="+mn-cs"/>
              </a:rPr>
              <a:t>Presently, EPA only requires the use of test kits that determine that lead-based paint is not present on the surfaces tested. Refer to test kit instructions to determine if lead is absent. If lead is not determined to be absent using the test kit the surface must be presumed to be coated with lead- based paint.</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A negative test result will mean that lead safe-work practices are not required.</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Alternatively, a certified renovator may collect a paint chip sample, or sampling may be performed by a certified lead inspector or risk assessor to determine whether or not lead-based paint is present.</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If test kits are used, certified renovators must use an EPA-recognized test kit in order to test affected surfaces. EPA-recognized test kits are listed on the EPA website at </a:t>
            </a:r>
            <a:r>
              <a:rPr lang="en-US" sz="1200" u="sng" kern="1200">
                <a:solidFill>
                  <a:schemeClr val="tx1"/>
                </a:solidFill>
                <a:effectLst/>
                <a:latin typeface="+mn-lt"/>
                <a:ea typeface="+mn-ea"/>
                <a:cs typeface="+mn-cs"/>
                <a:hlinkClick r:id="rId3"/>
              </a:rPr>
              <a:t>https://www.epa.gov/lead/testkits.</a:t>
            </a:r>
            <a:endParaRPr lang="en-US" sz="1200" kern="1200">
              <a:solidFill>
                <a:schemeClr val="tx1"/>
              </a:solidFill>
              <a:effectLst/>
              <a:latin typeface="+mn-lt"/>
              <a:ea typeface="+mn-ea"/>
              <a:cs typeface="+mn-cs"/>
            </a:endParaRPr>
          </a:p>
          <a:p>
            <a:r>
              <a:rPr lang="en-US" sz="1200" b="1" kern="1200">
                <a:solidFill>
                  <a:schemeClr val="tx1"/>
                </a:solidFill>
                <a:effectLst/>
                <a:latin typeface="+mn-lt"/>
                <a:ea typeface="+mn-ea"/>
                <a:cs typeface="+mn-cs"/>
              </a:rPr>
              <a:t>Reporting:</a:t>
            </a:r>
            <a:endParaRPr lang="en-US" sz="12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a:solidFill>
                  <a:schemeClr val="tx1"/>
                </a:solidFill>
                <a:effectLst/>
                <a:latin typeface="+mn-lt"/>
                <a:ea typeface="+mn-ea"/>
                <a:cs typeface="+mn-cs"/>
              </a:rPr>
              <a:t>When test kits are used, within 30 days of completing the renovation, the certified renovation firm must provide information on test kit manufacturers and models used for testing, a description of components tested including locations, and the results of testing, to the client who contracted for the renovation.</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Retain a copy of the test kit documentation form.</a:t>
            </a:r>
          </a:p>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6</a:t>
            </a:fld>
            <a:endParaRPr lang="en-US"/>
          </a:p>
        </p:txBody>
      </p:sp>
    </p:spTree>
    <p:extLst>
      <p:ext uri="{BB962C8B-B14F-4D97-AF65-F5344CB8AC3E}">
        <p14:creationId xmlns:p14="http://schemas.microsoft.com/office/powerpoint/2010/main" val="16604374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Reporting paint chip sample results:</a:t>
            </a:r>
            <a:endParaRPr lang="en-US" sz="12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a:solidFill>
                  <a:schemeClr val="tx1"/>
                </a:solidFill>
                <a:effectLst/>
                <a:latin typeface="+mn-lt"/>
                <a:ea typeface="+mn-ea"/>
                <a:cs typeface="+mn-cs"/>
              </a:rPr>
              <a:t>Certified renovators may collect paint chip samples from components to be affected by renovation instead of using test kits to test the paint. The samples must be sent to an entity recognized by the National Lead Laboratory Accreditation Program (NLLAP) for analysis.</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Prepare reports for clients and maintain records similar to that detailed for the test kit results. Submit a report within 30 days to the person contracting for the work detailed locations sampled, dimensions, and associated results. </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Retain copies of the laboratory results and the client report for 3 years.</a:t>
            </a:r>
          </a:p>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7</a:t>
            </a:fld>
            <a:endParaRPr lang="en-US"/>
          </a:p>
        </p:txBody>
      </p:sp>
    </p:spTree>
    <p:extLst>
      <p:ext uri="{BB962C8B-B14F-4D97-AF65-F5344CB8AC3E}">
        <p14:creationId xmlns:p14="http://schemas.microsoft.com/office/powerpoint/2010/main" val="31911794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Documentation of project information (compliance with renovation training, certification, and work practice requirements). This can be accomplished by completing the sample form titled “Sample Renovation Recordkeeping Checklist”(found in Appendix 4 and the next page of your manual), or a similar form.</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The project information documentation must also be distributed when the final invoice is delivered or within 30 days of the completion, whichever is earlier, to the following :</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The owner of the building; and, if different,</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An adult occupant, or an adult representative of the child-occupied facility.</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If dust-lead sampling is performed the firm must provide, when the final invoice for the renovation is delivered or within 30 days of the completion of the renovation, whichever is earlier, a copy of the dust-lead sampling report to:</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The owner of the building; and, if different,</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An adult occupant, or an adult representative of a child-occupied facility.</a:t>
            </a:r>
          </a:p>
          <a:p>
            <a:r>
              <a:rPr lang="en-US" sz="1200" kern="1200">
                <a:solidFill>
                  <a:schemeClr val="tx1"/>
                </a:solidFill>
                <a:effectLst/>
                <a:latin typeface="+mn-lt"/>
                <a:ea typeface="+mn-ea"/>
                <a:cs typeface="+mn-cs"/>
              </a:rPr>
              <a:t> </a:t>
            </a:r>
          </a:p>
          <a:p>
            <a:r>
              <a:rPr lang="en-US" sz="1200" b="1" kern="1200">
                <a:solidFill>
                  <a:schemeClr val="tx1"/>
                </a:solidFill>
                <a:effectLst/>
                <a:latin typeface="+mn-lt"/>
                <a:ea typeface="+mn-ea"/>
                <a:cs typeface="+mn-cs"/>
              </a:rPr>
              <a:t>Note: </a:t>
            </a:r>
            <a:r>
              <a:rPr lang="en-US" sz="1200" kern="1200">
                <a:solidFill>
                  <a:schemeClr val="tx1"/>
                </a:solidFill>
                <a:effectLst/>
                <a:latin typeface="+mn-lt"/>
                <a:ea typeface="+mn-ea"/>
                <a:cs typeface="+mn-cs"/>
              </a:rPr>
              <a:t>When work is done in common areas of multi-unit housing, firms must post project information and dust sampling reports on how interested occupants of the housing being renovated can obtain a copy of the report. This information must be posted in areas where they are likely to be seen by all affected occupants.</a:t>
            </a:r>
          </a:p>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8</a:t>
            </a:fld>
            <a:endParaRPr lang="en-US"/>
          </a:p>
        </p:txBody>
      </p:sp>
    </p:spTree>
    <p:extLst>
      <p:ext uri="{BB962C8B-B14F-4D97-AF65-F5344CB8AC3E}">
        <p14:creationId xmlns:p14="http://schemas.microsoft.com/office/powerpoint/2010/main" val="39587088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53F4BD8-3B0C-F847-BE98-5BD98E0E571A}"/>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45870"/>
          </a:xfrm>
          <a:prstGeom prst="rect">
            <a:avLst/>
          </a:prstGeom>
        </p:spPr>
      </p:pic>
      <p:sp>
        <p:nvSpPr>
          <p:cNvPr id="2" name="Title 1">
            <a:extLst>
              <a:ext uri="{FF2B5EF4-FFF2-40B4-BE49-F238E27FC236}">
                <a16:creationId xmlns:a16="http://schemas.microsoft.com/office/drawing/2014/main" id="{7BD74531-806C-954B-BA72-BACD7EF5F6AD}"/>
              </a:ext>
            </a:extLst>
          </p:cNvPr>
          <p:cNvSpPr>
            <a:spLocks noGrp="1"/>
          </p:cNvSpPr>
          <p:nvPr>
            <p:ph type="ctrTitle"/>
          </p:nvPr>
        </p:nvSpPr>
        <p:spPr>
          <a:xfrm>
            <a:off x="223707" y="1126387"/>
            <a:ext cx="5220748" cy="3420379"/>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0655E4B-61F1-EF4C-9B2F-C6AC4D9A7F3E}"/>
              </a:ext>
            </a:extLst>
          </p:cNvPr>
          <p:cNvSpPr>
            <a:spLocks noGrp="1"/>
          </p:cNvSpPr>
          <p:nvPr>
            <p:ph type="subTitle" idx="1"/>
          </p:nvPr>
        </p:nvSpPr>
        <p:spPr>
          <a:xfrm>
            <a:off x="223707" y="4634818"/>
            <a:ext cx="5220748" cy="1449577"/>
          </a:xfrm>
        </p:spPr>
        <p:txBody>
          <a:bodyPr/>
          <a:lstStyle>
            <a:lvl1pPr marL="0" indent="0" algn="ctr">
              <a:buNone/>
              <a:defRPr sz="2400">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Footer Placeholder 3">
            <a:extLst>
              <a:ext uri="{FF2B5EF4-FFF2-40B4-BE49-F238E27FC236}">
                <a16:creationId xmlns:a16="http://schemas.microsoft.com/office/drawing/2014/main" id="{7321856E-8894-0670-9E19-FA6708BC3C3E}"/>
              </a:ext>
            </a:extLst>
          </p:cNvPr>
          <p:cNvSpPr>
            <a:spLocks noGrp="1"/>
          </p:cNvSpPr>
          <p:nvPr>
            <p:ph type="ftr" sz="quarter" idx="12"/>
          </p:nvPr>
        </p:nvSpPr>
        <p:spPr/>
        <p:txBody>
          <a:bodyPr/>
          <a:lstStyle>
            <a:lvl1pPr>
              <a:defRPr/>
            </a:lvl1pPr>
          </a:lstStyle>
          <a:p>
            <a:r>
              <a:rPr lang="en-US"/>
              <a:t>January 12, 2026</a:t>
            </a:r>
          </a:p>
        </p:txBody>
      </p:sp>
      <p:sp>
        <p:nvSpPr>
          <p:cNvPr id="5" name="Slide Number Placeholder 4">
            <a:extLst>
              <a:ext uri="{FF2B5EF4-FFF2-40B4-BE49-F238E27FC236}">
                <a16:creationId xmlns:a16="http://schemas.microsoft.com/office/drawing/2014/main" id="{F720DD6B-87AD-365F-FDD1-9850A88A8BD0}"/>
              </a:ext>
            </a:extLst>
          </p:cNvPr>
          <p:cNvSpPr>
            <a:spLocks noGrp="1"/>
          </p:cNvSpPr>
          <p:nvPr>
            <p:ph type="sldNum" sz="quarter" idx="13"/>
          </p:nvPr>
        </p:nvSpPr>
        <p:spPr/>
        <p:txBody>
          <a:bodyPr/>
          <a:lstStyle/>
          <a:p>
            <a:fld id="{E30AF5A0-43BB-4336-8627-9123B9144D80}" type="slidenum">
              <a:rPr lang="en-US" smtClean="0"/>
              <a:t>‹#›</a:t>
            </a:fld>
            <a:endParaRPr lang="en-US"/>
          </a:p>
        </p:txBody>
      </p:sp>
      <p:pic>
        <p:nvPicPr>
          <p:cNvPr id="6" name="Picture 5" descr="Logo&#10;&#10;AI-generated content may be incorrect.">
            <a:extLst>
              <a:ext uri="{FF2B5EF4-FFF2-40B4-BE49-F238E27FC236}">
                <a16:creationId xmlns:a16="http://schemas.microsoft.com/office/drawing/2014/main" id="{06088B19-88D8-908D-17EB-F0BF5FD7EAD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55260"/>
            <a:ext cx="911665" cy="914400"/>
          </a:xfrm>
          <a:prstGeom prst="rect">
            <a:avLst/>
          </a:prstGeom>
        </p:spPr>
      </p:pic>
      <p:pic>
        <p:nvPicPr>
          <p:cNvPr id="7" name="Picture 11" descr="HUD 2.JPG">
            <a:extLst>
              <a:ext uri="{FF2B5EF4-FFF2-40B4-BE49-F238E27FC236}">
                <a16:creationId xmlns:a16="http://schemas.microsoft.com/office/drawing/2014/main" id="{BAF0A0E4-6723-D73F-52CF-02A0210E0E66}"/>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53252" y="34504"/>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798339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A2901F2-6CE1-A041-84EC-333CC1DFC91B}"/>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454C48E7-A107-8F15-7F28-5FAD64094274}"/>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54259204-7483-294D-961C-819A95A40DCD}"/>
              </a:ext>
            </a:extLst>
          </p:cNvPr>
          <p:cNvSpPr>
            <a:spLocks noGrp="1"/>
          </p:cNvSpPr>
          <p:nvPr>
            <p:ph type="title"/>
          </p:nvPr>
        </p:nvSpPr>
        <p:spPr>
          <a:xfrm>
            <a:off x="839788" y="457200"/>
            <a:ext cx="3932237" cy="1600200"/>
          </a:xfrm>
        </p:spPr>
        <p:txBody>
          <a:bodyPr anchor="b"/>
          <a:lstStyle>
            <a:lvl1pPr>
              <a:defRPr sz="3200" b="1"/>
            </a:lvl1pPr>
          </a:lstStyle>
          <a:p>
            <a:r>
              <a:rPr lang="en-US"/>
              <a:t>Click to edit Master title style</a:t>
            </a:r>
          </a:p>
        </p:txBody>
      </p:sp>
      <p:sp>
        <p:nvSpPr>
          <p:cNvPr id="4" name="Text Placeholder 3">
            <a:extLst>
              <a:ext uri="{FF2B5EF4-FFF2-40B4-BE49-F238E27FC236}">
                <a16:creationId xmlns:a16="http://schemas.microsoft.com/office/drawing/2014/main" id="{C490CE9E-9E35-834D-B166-84F84B3189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Content Placeholder 2">
            <a:extLst>
              <a:ext uri="{FF2B5EF4-FFF2-40B4-BE49-F238E27FC236}">
                <a16:creationId xmlns:a16="http://schemas.microsoft.com/office/drawing/2014/main" id="{1C719F59-5E26-D149-A6B0-563EE15099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descr="Logo&#10;&#10;AI-generated content may be incorrect.">
            <a:extLst>
              <a:ext uri="{FF2B5EF4-FFF2-40B4-BE49-F238E27FC236}">
                <a16:creationId xmlns:a16="http://schemas.microsoft.com/office/drawing/2014/main" id="{697AEFFB-29A0-172D-A3FC-B3DC1E6A50F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98433" y="103306"/>
            <a:ext cx="911665" cy="914400"/>
          </a:xfrm>
          <a:prstGeom prst="rect">
            <a:avLst/>
          </a:prstGeom>
        </p:spPr>
      </p:pic>
      <p:pic>
        <p:nvPicPr>
          <p:cNvPr id="6" name="Picture 11" descr="HUD 2.JPG">
            <a:extLst>
              <a:ext uri="{FF2B5EF4-FFF2-40B4-BE49-F238E27FC236}">
                <a16:creationId xmlns:a16="http://schemas.microsoft.com/office/drawing/2014/main" id="{1F6C98C6-0404-9044-C471-972D55B9E490}"/>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251685" y="8255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Footer Placeholder 6">
            <a:extLst>
              <a:ext uri="{FF2B5EF4-FFF2-40B4-BE49-F238E27FC236}">
                <a16:creationId xmlns:a16="http://schemas.microsoft.com/office/drawing/2014/main" id="{E7C68FB9-9EE7-63A9-D50F-06FAC4B096B3}"/>
              </a:ext>
            </a:extLst>
          </p:cNvPr>
          <p:cNvSpPr>
            <a:spLocks noGrp="1"/>
          </p:cNvSpPr>
          <p:nvPr>
            <p:ph type="ftr" sz="quarter" idx="11"/>
          </p:nvPr>
        </p:nvSpPr>
        <p:spPr/>
        <p:txBody>
          <a:bodyPr/>
          <a:lstStyle/>
          <a:p>
            <a:r>
              <a:rPr lang="en-US"/>
              <a:t>January 12, 2026</a:t>
            </a:r>
          </a:p>
        </p:txBody>
      </p:sp>
    </p:spTree>
    <p:extLst>
      <p:ext uri="{BB962C8B-B14F-4D97-AF65-F5344CB8AC3E}">
        <p14:creationId xmlns:p14="http://schemas.microsoft.com/office/powerpoint/2010/main" val="31078187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5C63F8A-8D36-A640-A4E6-82496FA47BE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5E8EF520-9CAB-D842-4774-04378EBCA157}"/>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B5401600-E6B4-984A-B2A7-329622914CAD}"/>
              </a:ext>
            </a:extLst>
          </p:cNvPr>
          <p:cNvSpPr>
            <a:spLocks noGrp="1"/>
          </p:cNvSpPr>
          <p:nvPr>
            <p:ph type="title"/>
          </p:nvPr>
        </p:nvSpPr>
        <p:spPr>
          <a:xfrm>
            <a:off x="839788" y="457200"/>
            <a:ext cx="3932237" cy="1600200"/>
          </a:xfrm>
        </p:spPr>
        <p:txBody>
          <a:bodyPr anchor="b"/>
          <a:lstStyle>
            <a:lvl1pPr>
              <a:defRPr sz="3200" b="1"/>
            </a:lvl1pPr>
          </a:lstStyle>
          <a:p>
            <a:r>
              <a:rPr lang="en-US"/>
              <a:t>Click to edit Master title style</a:t>
            </a:r>
          </a:p>
        </p:txBody>
      </p:sp>
      <p:sp>
        <p:nvSpPr>
          <p:cNvPr id="4" name="Text Placeholder 3">
            <a:extLst>
              <a:ext uri="{FF2B5EF4-FFF2-40B4-BE49-F238E27FC236}">
                <a16:creationId xmlns:a16="http://schemas.microsoft.com/office/drawing/2014/main" id="{A8D86539-2168-C047-AAE5-42B1BC6663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Picture Placeholder 2">
            <a:extLst>
              <a:ext uri="{FF2B5EF4-FFF2-40B4-BE49-F238E27FC236}">
                <a16:creationId xmlns:a16="http://schemas.microsoft.com/office/drawing/2014/main" id="{A425A47C-6047-3A4D-B702-B2FAA41ED2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3" name="Text Placeholder 11">
            <a:extLst>
              <a:ext uri="{FF2B5EF4-FFF2-40B4-BE49-F238E27FC236}">
                <a16:creationId xmlns:a16="http://schemas.microsoft.com/office/drawing/2014/main" id="{9284529F-C422-3624-4BB5-4E7D432105BE}"/>
              </a:ext>
            </a:extLst>
          </p:cNvPr>
          <p:cNvSpPr>
            <a:spLocks noGrp="1"/>
          </p:cNvSpPr>
          <p:nvPr>
            <p:ph type="body" sz="quarter" idx="10" hasCustomPrompt="1"/>
          </p:nvPr>
        </p:nvSpPr>
        <p:spPr>
          <a:xfrm>
            <a:off x="827717" y="6464300"/>
            <a:ext cx="4914322" cy="257175"/>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27631855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6A820A6-B377-6244-9FBF-4C325C95E1CC}"/>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BAD8E3EF-454C-ED7E-70D0-B9C5912CC824}"/>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A702A74D-ABC9-DA43-B9E5-273F903F2329}"/>
              </a:ext>
            </a:extLst>
          </p:cNvPr>
          <p:cNvSpPr>
            <a:spLocks noGrp="1"/>
          </p:cNvSpPr>
          <p:nvPr>
            <p:ph type="title"/>
          </p:nvPr>
        </p:nvSpPr>
        <p:spPr/>
        <p:txBody>
          <a:bodyPr/>
          <a:lstStyle>
            <a:lvl1pPr>
              <a:defRPr b="1"/>
            </a:lvl1pPr>
          </a:lstStyle>
          <a:p>
            <a:r>
              <a:rPr lang="en-US"/>
              <a:t>Click to edit Master title style</a:t>
            </a:r>
          </a:p>
        </p:txBody>
      </p:sp>
      <p:sp>
        <p:nvSpPr>
          <p:cNvPr id="3" name="Content Placeholder 2">
            <a:extLst>
              <a:ext uri="{FF2B5EF4-FFF2-40B4-BE49-F238E27FC236}">
                <a16:creationId xmlns:a16="http://schemas.microsoft.com/office/drawing/2014/main" id="{63DB64E6-AD2A-2943-A9A1-E2D88AA3EAD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617230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871FD5A-6B7F-524B-9ED1-5A8C30B82C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800000">
            <a:off x="0" y="0"/>
            <a:ext cx="12213603" cy="6858000"/>
          </a:xfrm>
          <a:prstGeom prst="rect">
            <a:avLst/>
          </a:prstGeom>
        </p:spPr>
      </p:pic>
      <p:sp>
        <p:nvSpPr>
          <p:cNvPr id="2" name="Title 1">
            <a:extLst>
              <a:ext uri="{FF2B5EF4-FFF2-40B4-BE49-F238E27FC236}">
                <a16:creationId xmlns:a16="http://schemas.microsoft.com/office/drawing/2014/main" id="{23E42182-9BCC-EA43-8F60-B2D72BC8A2C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41D92C2-FFA6-5F45-8B64-DE2D66449E4C}"/>
              </a:ext>
            </a:extLst>
          </p:cNvPr>
          <p:cNvSpPr>
            <a:spLocks noGrp="1"/>
          </p:cNvSpPr>
          <p:nvPr>
            <p:ph type="body" idx="1"/>
          </p:nvPr>
        </p:nvSpPr>
        <p:spPr>
          <a:xfrm>
            <a:off x="831850" y="4589463"/>
            <a:ext cx="10515600" cy="1500187"/>
          </a:xfrm>
        </p:spPr>
        <p:txBody>
          <a:bodyPr/>
          <a:lstStyle>
            <a:lvl1pPr marL="0" indent="0">
              <a:buNone/>
              <a:defRPr sz="2400">
                <a:solidFill>
                  <a:srgbClr val="4F4F4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0" name="Slide Number Placeholder 5">
            <a:extLst>
              <a:ext uri="{FF2B5EF4-FFF2-40B4-BE49-F238E27FC236}">
                <a16:creationId xmlns:a16="http://schemas.microsoft.com/office/drawing/2014/main" id="{E40B3010-0967-F12F-3946-32D7B8EF2AEF}"/>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rgbClr val="4F4F4F"/>
                </a:solidFill>
              </a:defRPr>
            </a:lvl1pPr>
          </a:lstStyle>
          <a:p>
            <a:fld id="{E30AF5A0-43BB-4336-8627-9123B9144D80}" type="slidenum">
              <a:rPr lang="en-US" smtClean="0"/>
              <a:t>‹#›</a:t>
            </a:fld>
            <a:endParaRPr lang="en-US"/>
          </a:p>
        </p:txBody>
      </p:sp>
      <p:sp>
        <p:nvSpPr>
          <p:cNvPr id="11" name="Text Placeholder 12">
            <a:extLst>
              <a:ext uri="{FF2B5EF4-FFF2-40B4-BE49-F238E27FC236}">
                <a16:creationId xmlns:a16="http://schemas.microsoft.com/office/drawing/2014/main" id="{9721E437-57B0-48B7-878F-3540C8CBCC0E}"/>
              </a:ext>
            </a:extLst>
          </p:cNvPr>
          <p:cNvSpPr>
            <a:spLocks noGrp="1"/>
          </p:cNvSpPr>
          <p:nvPr>
            <p:ph type="body" sz="quarter" idx="11" hasCustomPrompt="1"/>
          </p:nvPr>
        </p:nvSpPr>
        <p:spPr>
          <a:xfrm>
            <a:off x="844002" y="6419715"/>
            <a:ext cx="4601123" cy="360362"/>
          </a:xfr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48086273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62C2650-7135-7118-3761-3143ACA5A7C7}"/>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2" name="Slide Number Placeholder 5">
            <a:extLst>
              <a:ext uri="{FF2B5EF4-FFF2-40B4-BE49-F238E27FC236}">
                <a16:creationId xmlns:a16="http://schemas.microsoft.com/office/drawing/2014/main" id="{101C00D2-0A64-47C6-1607-01C347CD741E}"/>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EED5196D-3992-9D59-38F8-52954247DF8A}"/>
              </a:ext>
            </a:extLst>
          </p:cNvPr>
          <p:cNvSpPr>
            <a:spLocks noGrp="1"/>
          </p:cNvSpPr>
          <p:nvPr>
            <p:ph type="title"/>
          </p:nvPr>
        </p:nvSpPr>
        <p:spPr/>
        <p:txBody>
          <a:bodyPr/>
          <a:lstStyle>
            <a:lvl1pPr>
              <a:defRPr b="1"/>
            </a:lvl1pPr>
          </a:lstStyle>
          <a:p>
            <a:r>
              <a:rPr lang="en-US"/>
              <a:t>Click to edit Master title style</a:t>
            </a:r>
          </a:p>
        </p:txBody>
      </p:sp>
      <p:sp>
        <p:nvSpPr>
          <p:cNvPr id="8" name="Table Placeholder 7">
            <a:extLst>
              <a:ext uri="{FF2B5EF4-FFF2-40B4-BE49-F238E27FC236}">
                <a16:creationId xmlns:a16="http://schemas.microsoft.com/office/drawing/2014/main" id="{0C933B78-1679-BA34-1651-D374C8C16CF0}"/>
              </a:ext>
            </a:extLst>
          </p:cNvPr>
          <p:cNvSpPr>
            <a:spLocks noGrp="1"/>
          </p:cNvSpPr>
          <p:nvPr>
            <p:ph type="tbl" sz="quarter" idx="13"/>
          </p:nvPr>
        </p:nvSpPr>
        <p:spPr>
          <a:xfrm>
            <a:off x="838200" y="1787525"/>
            <a:ext cx="10515600" cy="3775075"/>
          </a:xfrm>
        </p:spPr>
        <p:txBody>
          <a:bodyPr/>
          <a:lstStyle/>
          <a:p>
            <a:r>
              <a:rPr lang="en-US"/>
              <a:t>Click icon to add table</a:t>
            </a:r>
          </a:p>
        </p:txBody>
      </p:sp>
      <p:sp>
        <p:nvSpPr>
          <p:cNvPr id="9" name="Text Placeholder 12">
            <a:extLst>
              <a:ext uri="{FF2B5EF4-FFF2-40B4-BE49-F238E27FC236}">
                <a16:creationId xmlns:a16="http://schemas.microsoft.com/office/drawing/2014/main" id="{1B443EFD-1481-590B-83AF-FF9A3ACF2634}"/>
              </a:ext>
            </a:extLst>
          </p:cNvPr>
          <p:cNvSpPr>
            <a:spLocks noGrp="1"/>
          </p:cNvSpPr>
          <p:nvPr>
            <p:ph type="body" sz="quarter" idx="14" hasCustomPrompt="1"/>
          </p:nvPr>
        </p:nvSpPr>
        <p:spPr>
          <a:xfrm>
            <a:off x="838200" y="5639593"/>
            <a:ext cx="8596139" cy="244475"/>
          </a:xfrm>
        </p:spPr>
        <p:txBody>
          <a:bodyPr>
            <a:noAutofit/>
          </a:bodyPr>
          <a:lstStyle>
            <a:lvl1pPr marL="0" indent="0">
              <a:buNone/>
              <a:defRPr sz="1400"/>
            </a:lvl1pPr>
          </a:lstStyle>
          <a:p>
            <a:pPr lvl="0"/>
            <a:r>
              <a:rPr lang="en-US"/>
              <a:t>Table title and caption</a:t>
            </a:r>
          </a:p>
        </p:txBody>
      </p:sp>
      <p:pic>
        <p:nvPicPr>
          <p:cNvPr id="3" name="Picture 2" descr="Logo&#10;&#10;AI-generated content may be incorrect.">
            <a:extLst>
              <a:ext uri="{FF2B5EF4-FFF2-40B4-BE49-F238E27FC236}">
                <a16:creationId xmlns:a16="http://schemas.microsoft.com/office/drawing/2014/main" id="{7841B038-3723-545D-469E-C7B494E101B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6423" y="157281"/>
            <a:ext cx="911665" cy="914400"/>
          </a:xfrm>
          <a:prstGeom prst="rect">
            <a:avLst/>
          </a:prstGeom>
        </p:spPr>
      </p:pic>
      <p:pic>
        <p:nvPicPr>
          <p:cNvPr id="4" name="Picture 11" descr="HUD 2.JPG">
            <a:extLst>
              <a:ext uri="{FF2B5EF4-FFF2-40B4-BE49-F238E27FC236}">
                <a16:creationId xmlns:a16="http://schemas.microsoft.com/office/drawing/2014/main" id="{79670E02-7493-7EFF-94ED-47ADB48702F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149675" y="136525"/>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6725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E631D77-1A94-8B40-AEEA-DBA79C39B96B}"/>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B40DE02F-B82A-9B2A-38B2-942BD2C5ADD8}"/>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CD6DF934-BE9E-674B-89BB-9F85225D2C20}"/>
              </a:ext>
            </a:extLst>
          </p:cNvPr>
          <p:cNvSpPr>
            <a:spLocks noGrp="1"/>
          </p:cNvSpPr>
          <p:nvPr>
            <p:ph type="title"/>
          </p:nvPr>
        </p:nvSpPr>
        <p:spPr/>
        <p:txBody>
          <a:bodyPr/>
          <a:lstStyle>
            <a:lvl1pPr>
              <a:defRPr b="1"/>
            </a:lvl1pPr>
          </a:lstStyle>
          <a:p>
            <a:r>
              <a:rPr lang="en-US"/>
              <a:t>Click to edit Master title style</a:t>
            </a:r>
          </a:p>
        </p:txBody>
      </p:sp>
      <p:sp>
        <p:nvSpPr>
          <p:cNvPr id="3" name="Content Placeholder 2">
            <a:extLst>
              <a:ext uri="{FF2B5EF4-FFF2-40B4-BE49-F238E27FC236}">
                <a16:creationId xmlns:a16="http://schemas.microsoft.com/office/drawing/2014/main" id="{2DA19420-E610-9442-BD7A-322F6D60DBA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DE696A-8D11-5A47-AC31-DFCA6D35F42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8308127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61076B7-FF70-0E40-B5ED-6C26709AEAE3}"/>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BB78B567-2CE0-B592-C697-A776B62474DF}"/>
              </a:ext>
            </a:extLst>
          </p:cNvPr>
          <p:cNvSpPr>
            <a:spLocks noGrp="1"/>
          </p:cNvSpPr>
          <p:nvPr>
            <p:ph type="sldNum" sz="quarter" idx="12"/>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AC652A70-6D81-9147-A6B2-0133A152E329}"/>
              </a:ext>
            </a:extLst>
          </p:cNvPr>
          <p:cNvSpPr>
            <a:spLocks noGrp="1"/>
          </p:cNvSpPr>
          <p:nvPr>
            <p:ph type="title"/>
          </p:nvPr>
        </p:nvSpPr>
        <p:spPr>
          <a:xfrm>
            <a:off x="839788" y="365125"/>
            <a:ext cx="10515600" cy="1325563"/>
          </a:xfrm>
        </p:spPr>
        <p:txBody>
          <a:bodyPr/>
          <a:lstStyle>
            <a:lvl1pPr>
              <a:defRPr b="1"/>
            </a:lvl1pPr>
          </a:lstStyle>
          <a:p>
            <a:r>
              <a:rPr lang="en-US"/>
              <a:t>Click to edit Master title style</a:t>
            </a:r>
          </a:p>
        </p:txBody>
      </p:sp>
      <p:sp>
        <p:nvSpPr>
          <p:cNvPr id="3" name="Text Placeholder 2">
            <a:extLst>
              <a:ext uri="{FF2B5EF4-FFF2-40B4-BE49-F238E27FC236}">
                <a16:creationId xmlns:a16="http://schemas.microsoft.com/office/drawing/2014/main" id="{48DF13A5-8058-CF4D-98C7-9A9A5F36C49C}"/>
              </a:ext>
            </a:extLst>
          </p:cNvPr>
          <p:cNvSpPr>
            <a:spLocks noGrp="1"/>
          </p:cNvSpPr>
          <p:nvPr>
            <p:ph type="body" idx="1"/>
          </p:nvPr>
        </p:nvSpPr>
        <p:spPr>
          <a:xfrm>
            <a:off x="839788" y="1681163"/>
            <a:ext cx="5157787" cy="823912"/>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4A25D36-FF3E-7449-A928-4F9C0EB2366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ABD1356-A70C-BE47-82F0-A52F31D2982A}"/>
              </a:ext>
            </a:extLst>
          </p:cNvPr>
          <p:cNvSpPr>
            <a:spLocks noGrp="1"/>
          </p:cNvSpPr>
          <p:nvPr>
            <p:ph type="body" sz="quarter" idx="3"/>
          </p:nvPr>
        </p:nvSpPr>
        <p:spPr>
          <a:xfrm>
            <a:off x="6172200" y="1681163"/>
            <a:ext cx="5183188" cy="823912"/>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54ED689-3D40-284F-BC42-54A139A2D0C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894700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4826202-0F66-4C4E-B1C8-8D1EF92010A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6E5F5966-7AE1-BC57-75D5-7B4E512F5683}"/>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Tree>
    <p:extLst>
      <p:ext uri="{BB962C8B-B14F-4D97-AF65-F5344CB8AC3E}">
        <p14:creationId xmlns:p14="http://schemas.microsoft.com/office/powerpoint/2010/main" val="16340775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4826202-0F66-4C4E-B1C8-8D1EF92010A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6E5F5966-7AE1-BC57-75D5-7B4E512F5683}"/>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5" name="Title 4">
            <a:extLst>
              <a:ext uri="{FF2B5EF4-FFF2-40B4-BE49-F238E27FC236}">
                <a16:creationId xmlns:a16="http://schemas.microsoft.com/office/drawing/2014/main" id="{9B725E6C-455E-08EB-1D7B-19EFCD237824}"/>
              </a:ext>
            </a:extLst>
          </p:cNvPr>
          <p:cNvSpPr>
            <a:spLocks noGrp="1"/>
          </p:cNvSpPr>
          <p:nvPr>
            <p:ph type="title"/>
          </p:nvPr>
        </p:nvSpPr>
        <p:spPr/>
        <p:txBody>
          <a:bodyPr/>
          <a:lstStyle>
            <a:lvl1pPr>
              <a:defRPr b="1"/>
            </a:lvl1pPr>
          </a:lstStyle>
          <a:p>
            <a:r>
              <a:rPr lang="en-US"/>
              <a:t>Click to edit Master title style</a:t>
            </a:r>
          </a:p>
        </p:txBody>
      </p:sp>
      <p:sp>
        <p:nvSpPr>
          <p:cNvPr id="4" name="Text Placeholder 11">
            <a:extLst>
              <a:ext uri="{FF2B5EF4-FFF2-40B4-BE49-F238E27FC236}">
                <a16:creationId xmlns:a16="http://schemas.microsoft.com/office/drawing/2014/main" id="{4795F8A2-DE66-9AAC-D0A2-EA8700F6D3E7}"/>
              </a:ext>
            </a:extLst>
          </p:cNvPr>
          <p:cNvSpPr>
            <a:spLocks noGrp="1"/>
          </p:cNvSpPr>
          <p:nvPr>
            <p:ph type="body" sz="quarter" idx="10" hasCustomPrompt="1"/>
          </p:nvPr>
        </p:nvSpPr>
        <p:spPr>
          <a:xfrm>
            <a:off x="827717" y="6464300"/>
            <a:ext cx="4914322" cy="257175"/>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23484952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ac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164E484-5D7F-0143-8D15-DB44A7DE0630}"/>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213603" cy="6858000"/>
          </a:xfrm>
          <a:prstGeom prst="rect">
            <a:avLst/>
          </a:prstGeom>
        </p:spPr>
      </p:pic>
      <p:sp>
        <p:nvSpPr>
          <p:cNvPr id="8" name="Slide Number Placeholder 5">
            <a:extLst>
              <a:ext uri="{FF2B5EF4-FFF2-40B4-BE49-F238E27FC236}">
                <a16:creationId xmlns:a16="http://schemas.microsoft.com/office/drawing/2014/main" id="{BA70E1BE-F982-2D06-C2B4-B9B5DB440FB8}"/>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tx1"/>
                </a:solidFill>
              </a:defRPr>
            </a:lvl1pPr>
          </a:lstStyle>
          <a:p>
            <a:fld id="{E30AF5A0-43BB-4336-8627-9123B9144D80}" type="slidenum">
              <a:rPr lang="en-US" smtClean="0"/>
              <a:t>‹#›</a:t>
            </a:fld>
            <a:endParaRPr lang="en-US"/>
          </a:p>
        </p:txBody>
      </p:sp>
      <p:sp>
        <p:nvSpPr>
          <p:cNvPr id="10" name="Content Placeholder 9">
            <a:extLst>
              <a:ext uri="{FF2B5EF4-FFF2-40B4-BE49-F238E27FC236}">
                <a16:creationId xmlns:a16="http://schemas.microsoft.com/office/drawing/2014/main" id="{6CB89E6B-CCC3-4801-C959-2C27B9AE4F92}"/>
              </a:ext>
            </a:extLst>
          </p:cNvPr>
          <p:cNvSpPr>
            <a:spLocks noGrp="1"/>
          </p:cNvSpPr>
          <p:nvPr>
            <p:ph sz="quarter" idx="10" hasCustomPrompt="1"/>
          </p:nvPr>
        </p:nvSpPr>
        <p:spPr>
          <a:xfrm>
            <a:off x="7910513" y="2030413"/>
            <a:ext cx="3590925" cy="3438525"/>
          </a:xfrm>
        </p:spPr>
        <p:txBody>
          <a:bodyPr/>
          <a:lstStyle>
            <a:lvl1pPr marL="0" indent="0">
              <a:buNone/>
              <a:defRPr/>
            </a:lvl1pPr>
          </a:lstStyle>
          <a:p>
            <a:pPr lvl="0"/>
            <a:r>
              <a:rPr lang="en-US"/>
              <a:t>Contact:</a:t>
            </a:r>
          </a:p>
        </p:txBody>
      </p:sp>
    </p:spTree>
    <p:extLst>
      <p:ext uri="{BB962C8B-B14F-4D97-AF65-F5344CB8AC3E}">
        <p14:creationId xmlns:p14="http://schemas.microsoft.com/office/powerpoint/2010/main" val="32854965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E9B5DF8-78FD-5841-BD28-013B751C268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3CEF579-F39A-5544-9409-0394F3A9994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2B4B3497-91C7-1048-BCE6-DC58EBE31916}"/>
              </a:ext>
            </a:extLst>
          </p:cNvPr>
          <p:cNvSpPr>
            <a:spLocks noGrp="1"/>
          </p:cNvSpPr>
          <p:nvPr>
            <p:ph type="ftr" sz="quarter" idx="3"/>
          </p:nvPr>
        </p:nvSpPr>
        <p:spPr>
          <a:xfrm>
            <a:off x="6437820" y="6356350"/>
            <a:ext cx="4191030" cy="365125"/>
          </a:xfrm>
          <a:prstGeom prst="rect">
            <a:avLst/>
          </a:prstGeom>
        </p:spPr>
        <p:txBody>
          <a:bodyPr vert="horz" lIns="91440" tIns="45720" rIns="91440" bIns="45720" rtlCol="0" anchor="ctr"/>
          <a:lstStyle>
            <a:lvl1pPr algn="ctr">
              <a:defRPr sz="1400">
                <a:solidFill>
                  <a:srgbClr val="4F4F4F"/>
                </a:solidFill>
              </a:defRPr>
            </a:lvl1pPr>
          </a:lstStyle>
          <a:p>
            <a:endParaRPr lang="en-US"/>
          </a:p>
        </p:txBody>
      </p:sp>
      <p:sp>
        <p:nvSpPr>
          <p:cNvPr id="6" name="Slide Number Placeholder 5">
            <a:extLst>
              <a:ext uri="{FF2B5EF4-FFF2-40B4-BE49-F238E27FC236}">
                <a16:creationId xmlns:a16="http://schemas.microsoft.com/office/drawing/2014/main" id="{7064A5EE-3E3D-B348-A4A0-7369138FC527}"/>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rgbClr val="4F4F4F"/>
                </a:solidFill>
              </a:defRPr>
            </a:lvl1pPr>
          </a:lstStyle>
          <a:p>
            <a:fld id="{E30AF5A0-43BB-4336-8627-9123B9144D80}" type="slidenum">
              <a:rPr lang="en-US" smtClean="0"/>
              <a:t>‹#›</a:t>
            </a:fld>
            <a:endParaRPr lang="en-US"/>
          </a:p>
        </p:txBody>
      </p:sp>
      <p:pic>
        <p:nvPicPr>
          <p:cNvPr id="4" name="Picture 3" descr="Logo&#10;&#10;AI-generated content may be incorrect.">
            <a:extLst>
              <a:ext uri="{FF2B5EF4-FFF2-40B4-BE49-F238E27FC236}">
                <a16:creationId xmlns:a16="http://schemas.microsoft.com/office/drawing/2014/main" id="{3627DFEB-1ED1-F50F-0E8A-8AA8A9178C11}"/>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53767" y="5851531"/>
            <a:ext cx="911665" cy="914400"/>
          </a:xfrm>
          <a:prstGeom prst="rect">
            <a:avLst/>
          </a:prstGeom>
        </p:spPr>
      </p:pic>
      <p:pic>
        <p:nvPicPr>
          <p:cNvPr id="7" name="Picture 11" descr="HUD 2.JPG">
            <a:extLst>
              <a:ext uri="{FF2B5EF4-FFF2-40B4-BE49-F238E27FC236}">
                <a16:creationId xmlns:a16="http://schemas.microsoft.com/office/drawing/2014/main" id="{C8BA34EE-7C97-6A41-A2E6-82D29C6DCF82}"/>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105950" y="5851531"/>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8704709"/>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hf hd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3F6EAB-B1E6-53F1-E955-5BC7B326AC8D}"/>
              </a:ext>
            </a:extLst>
          </p:cNvPr>
          <p:cNvSpPr>
            <a:spLocks noGrp="1"/>
          </p:cNvSpPr>
          <p:nvPr>
            <p:ph type="ctrTitle"/>
          </p:nvPr>
        </p:nvSpPr>
        <p:spPr>
          <a:xfrm>
            <a:off x="223707" y="1143000"/>
            <a:ext cx="5220748" cy="3403767"/>
          </a:xfrm>
        </p:spPr>
        <p:txBody>
          <a:bodyPr>
            <a:normAutofit/>
          </a:bodyPr>
          <a:lstStyle/>
          <a:p>
            <a:r>
              <a:rPr lang="en-US" sz="5600"/>
              <a:t>Module 7: Recordkeeping</a:t>
            </a:r>
          </a:p>
        </p:txBody>
      </p:sp>
      <p:sp>
        <p:nvSpPr>
          <p:cNvPr id="3" name="Subtitle 2">
            <a:extLst>
              <a:ext uri="{FF2B5EF4-FFF2-40B4-BE49-F238E27FC236}">
                <a16:creationId xmlns:a16="http://schemas.microsoft.com/office/drawing/2014/main" id="{CAC10D0C-DD77-2DC6-25C1-1E5E540CF825}"/>
              </a:ext>
            </a:extLst>
          </p:cNvPr>
          <p:cNvSpPr>
            <a:spLocks noGrp="1"/>
          </p:cNvSpPr>
          <p:nvPr>
            <p:ph type="subTitle" idx="1"/>
          </p:nvPr>
        </p:nvSpPr>
        <p:spPr>
          <a:xfrm>
            <a:off x="223706" y="4634818"/>
            <a:ext cx="6214113" cy="1449577"/>
          </a:xfrm>
        </p:spPr>
        <p:txBody>
          <a:bodyPr vert="horz" lIns="91440" tIns="45720" rIns="91440" bIns="45720" rtlCol="0" anchor="t">
            <a:normAutofit/>
          </a:bodyPr>
          <a:lstStyle/>
          <a:p>
            <a:r>
              <a:rPr lang="en-US">
                <a:ea typeface="Calibri Light"/>
                <a:cs typeface="Calibri Light"/>
              </a:rPr>
              <a:t>Lead Safety for Renovation, Repair, and Painting</a:t>
            </a:r>
          </a:p>
          <a:p>
            <a:r>
              <a:rPr lang="en-US">
                <a:ea typeface="Calibri Light"/>
                <a:cs typeface="Calibri Light"/>
              </a:rPr>
              <a:t>Initial Training Course</a:t>
            </a:r>
            <a:endParaRPr lang="en-US"/>
          </a:p>
        </p:txBody>
      </p:sp>
      <p:sp>
        <p:nvSpPr>
          <p:cNvPr id="4" name="Footer Placeholder 3">
            <a:extLst>
              <a:ext uri="{FF2B5EF4-FFF2-40B4-BE49-F238E27FC236}">
                <a16:creationId xmlns:a16="http://schemas.microsoft.com/office/drawing/2014/main" id="{DCA36FBC-F2B4-EABD-1BE9-72679FC9ED97}"/>
              </a:ext>
            </a:extLst>
          </p:cNvPr>
          <p:cNvSpPr>
            <a:spLocks noGrp="1"/>
          </p:cNvSpPr>
          <p:nvPr>
            <p:ph type="ftr" sz="quarter" idx="12"/>
          </p:nvPr>
        </p:nvSpPr>
        <p:spPr/>
        <p:txBody>
          <a:bodyPr/>
          <a:lstStyle/>
          <a:p>
            <a:r>
              <a:rPr lang="en-US"/>
              <a:t>January 12, 2026</a:t>
            </a:r>
          </a:p>
        </p:txBody>
      </p:sp>
    </p:spTree>
    <p:extLst>
      <p:ext uri="{BB962C8B-B14F-4D97-AF65-F5344CB8AC3E}">
        <p14:creationId xmlns:p14="http://schemas.microsoft.com/office/powerpoint/2010/main" val="32125065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F7A57BA-BC5F-18FD-E61B-4F50C4688DD7}"/>
              </a:ext>
            </a:extLst>
          </p:cNvPr>
          <p:cNvSpPr>
            <a:spLocks noGrp="1"/>
          </p:cNvSpPr>
          <p:nvPr>
            <p:ph type="sldNum" sz="quarter" idx="4"/>
          </p:nvPr>
        </p:nvSpPr>
        <p:spPr/>
        <p:txBody>
          <a:bodyPr/>
          <a:lstStyle/>
          <a:p>
            <a:fld id="{E30AF5A0-43BB-4336-8627-9123B9144D80}" type="slidenum">
              <a:rPr lang="en-US" smtClean="0"/>
              <a:t>9</a:t>
            </a:fld>
            <a:endParaRPr lang="en-US"/>
          </a:p>
        </p:txBody>
      </p:sp>
      <p:sp>
        <p:nvSpPr>
          <p:cNvPr id="3" name="Title 2">
            <a:extLst>
              <a:ext uri="{FF2B5EF4-FFF2-40B4-BE49-F238E27FC236}">
                <a16:creationId xmlns:a16="http://schemas.microsoft.com/office/drawing/2014/main" id="{70431B3D-B146-C362-3112-C3B15ADD8505}"/>
              </a:ext>
            </a:extLst>
          </p:cNvPr>
          <p:cNvSpPr>
            <a:spLocks noGrp="1"/>
          </p:cNvSpPr>
          <p:nvPr>
            <p:ph type="title"/>
          </p:nvPr>
        </p:nvSpPr>
        <p:spPr/>
        <p:txBody>
          <a:bodyPr/>
          <a:lstStyle/>
          <a:p>
            <a:r>
              <a:rPr lang="en-US" altLang="en-US"/>
              <a:t>Now You Know…</a:t>
            </a:r>
            <a:endParaRPr lang="en-US"/>
          </a:p>
        </p:txBody>
      </p:sp>
      <p:sp>
        <p:nvSpPr>
          <p:cNvPr id="4" name="Content Placeholder 3">
            <a:extLst>
              <a:ext uri="{FF2B5EF4-FFF2-40B4-BE49-F238E27FC236}">
                <a16:creationId xmlns:a16="http://schemas.microsoft.com/office/drawing/2014/main" id="{EA29042C-680B-F5F3-CABF-A6BE765A51F1}"/>
              </a:ext>
            </a:extLst>
          </p:cNvPr>
          <p:cNvSpPr>
            <a:spLocks noGrp="1"/>
          </p:cNvSpPr>
          <p:nvPr>
            <p:ph idx="1"/>
          </p:nvPr>
        </p:nvSpPr>
        <p:spPr/>
        <p:txBody>
          <a:bodyPr>
            <a:normAutofit lnSpcReduction="10000"/>
          </a:bodyPr>
          <a:lstStyle/>
          <a:p>
            <a:r>
              <a:rPr lang="en-US"/>
              <a:t>Have records available at the work site of: </a:t>
            </a:r>
          </a:p>
          <a:p>
            <a:pPr lvl="1"/>
            <a:r>
              <a:rPr lang="en-US"/>
              <a:t>Certifications for the certified firm and certified renovators</a:t>
            </a:r>
          </a:p>
          <a:p>
            <a:r>
              <a:rPr lang="en-US"/>
              <a:t>Retain all records for at least 3 years after completion of the renovation</a:t>
            </a:r>
          </a:p>
          <a:p>
            <a:r>
              <a:rPr lang="en-US"/>
              <a:t>Keep records of:</a:t>
            </a:r>
          </a:p>
          <a:p>
            <a:pPr lvl="1"/>
            <a:r>
              <a:rPr lang="en-US"/>
              <a:t>Training and certifications for all renovation personnel, and for certification of the firm</a:t>
            </a:r>
          </a:p>
          <a:p>
            <a:pPr lvl="1"/>
            <a:r>
              <a:rPr lang="en-US"/>
              <a:t>Distribution of required information</a:t>
            </a:r>
          </a:p>
          <a:p>
            <a:pPr lvl="1"/>
            <a:r>
              <a:rPr lang="en-US"/>
              <a:t>Communications with and certifications from owners and residents</a:t>
            </a:r>
          </a:p>
          <a:p>
            <a:pPr lvl="1"/>
            <a:r>
              <a:rPr lang="en-US"/>
              <a:t>Work activities in compliance to the RRP Rule</a:t>
            </a:r>
          </a:p>
          <a:p>
            <a:pPr lvl="1"/>
            <a:r>
              <a:rPr lang="en-US"/>
              <a:t>Post-renovation reports</a:t>
            </a:r>
          </a:p>
          <a:p>
            <a:endParaRPr lang="en-US"/>
          </a:p>
          <a:p>
            <a:endParaRPr lang="en-US"/>
          </a:p>
        </p:txBody>
      </p:sp>
    </p:spTree>
    <p:extLst>
      <p:ext uri="{BB962C8B-B14F-4D97-AF65-F5344CB8AC3E}">
        <p14:creationId xmlns:p14="http://schemas.microsoft.com/office/powerpoint/2010/main" val="6114864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CB89E50-1711-4438-2544-6C0A5D5AC660}"/>
              </a:ext>
            </a:extLst>
          </p:cNvPr>
          <p:cNvSpPr>
            <a:spLocks noGrp="1"/>
          </p:cNvSpPr>
          <p:nvPr>
            <p:ph type="sldNum" sz="quarter" idx="4"/>
          </p:nvPr>
        </p:nvSpPr>
        <p:spPr/>
        <p:txBody>
          <a:bodyPr/>
          <a:lstStyle/>
          <a:p>
            <a:fld id="{E30AF5A0-43BB-4336-8627-9123B9144D80}" type="slidenum">
              <a:rPr lang="en-US" smtClean="0"/>
              <a:t>1</a:t>
            </a:fld>
            <a:endParaRPr lang="en-US"/>
          </a:p>
        </p:txBody>
      </p:sp>
      <p:sp>
        <p:nvSpPr>
          <p:cNvPr id="3" name="Title 2">
            <a:extLst>
              <a:ext uri="{FF2B5EF4-FFF2-40B4-BE49-F238E27FC236}">
                <a16:creationId xmlns:a16="http://schemas.microsoft.com/office/drawing/2014/main" id="{20D4BEDF-07C4-AF90-11BC-EB7EC816BD5F}"/>
              </a:ext>
            </a:extLst>
          </p:cNvPr>
          <p:cNvSpPr>
            <a:spLocks noGrp="1"/>
          </p:cNvSpPr>
          <p:nvPr>
            <p:ph type="title"/>
          </p:nvPr>
        </p:nvSpPr>
        <p:spPr/>
        <p:txBody>
          <a:bodyPr/>
          <a:lstStyle/>
          <a:p>
            <a:r>
              <a:rPr lang="en-US"/>
              <a:t>Overview</a:t>
            </a:r>
          </a:p>
        </p:txBody>
      </p:sp>
      <p:sp>
        <p:nvSpPr>
          <p:cNvPr id="4" name="Content Placeholder 3">
            <a:extLst>
              <a:ext uri="{FF2B5EF4-FFF2-40B4-BE49-F238E27FC236}">
                <a16:creationId xmlns:a16="http://schemas.microsoft.com/office/drawing/2014/main" id="{A1B6F90C-BF94-F999-69FB-CE05C9563DFD}"/>
              </a:ext>
            </a:extLst>
          </p:cNvPr>
          <p:cNvSpPr>
            <a:spLocks noGrp="1"/>
          </p:cNvSpPr>
          <p:nvPr>
            <p:ph idx="1"/>
          </p:nvPr>
        </p:nvSpPr>
        <p:spPr/>
        <p:txBody>
          <a:bodyPr/>
          <a:lstStyle/>
          <a:p>
            <a:r>
              <a:rPr lang="en-US"/>
              <a:t>In this section, you will learn about records required for each job</a:t>
            </a:r>
          </a:p>
          <a:p>
            <a:r>
              <a:rPr lang="en-US"/>
              <a:t>Records must be retained and made available to EPA, upon request, for 3 years following completion of a renovation</a:t>
            </a:r>
          </a:p>
          <a:p>
            <a:endParaRPr lang="en-US"/>
          </a:p>
        </p:txBody>
      </p:sp>
    </p:spTree>
    <p:extLst>
      <p:ext uri="{BB962C8B-B14F-4D97-AF65-F5344CB8AC3E}">
        <p14:creationId xmlns:p14="http://schemas.microsoft.com/office/powerpoint/2010/main" val="2890579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A437589-9140-9A6A-7FD8-07B3DFF64D8D}"/>
              </a:ext>
            </a:extLst>
          </p:cNvPr>
          <p:cNvSpPr>
            <a:spLocks noGrp="1"/>
          </p:cNvSpPr>
          <p:nvPr>
            <p:ph type="sldNum" sz="quarter" idx="4"/>
          </p:nvPr>
        </p:nvSpPr>
        <p:spPr/>
        <p:txBody>
          <a:bodyPr/>
          <a:lstStyle/>
          <a:p>
            <a:fld id="{E30AF5A0-43BB-4336-8627-9123B9144D80}" type="slidenum">
              <a:rPr lang="en-US" smtClean="0"/>
              <a:t>2</a:t>
            </a:fld>
            <a:endParaRPr lang="en-US"/>
          </a:p>
        </p:txBody>
      </p:sp>
      <p:sp>
        <p:nvSpPr>
          <p:cNvPr id="3" name="Title 2">
            <a:extLst>
              <a:ext uri="{FF2B5EF4-FFF2-40B4-BE49-F238E27FC236}">
                <a16:creationId xmlns:a16="http://schemas.microsoft.com/office/drawing/2014/main" id="{F04A662A-2C4E-A2BA-8D49-E0782264DFEF}"/>
              </a:ext>
            </a:extLst>
          </p:cNvPr>
          <p:cNvSpPr>
            <a:spLocks noGrp="1"/>
          </p:cNvSpPr>
          <p:nvPr>
            <p:ph type="title"/>
          </p:nvPr>
        </p:nvSpPr>
        <p:spPr/>
        <p:txBody>
          <a:bodyPr/>
          <a:lstStyle/>
          <a:p>
            <a:r>
              <a:rPr lang="en-US" altLang="en-US"/>
              <a:t>On-The-Job Records</a:t>
            </a:r>
            <a:endParaRPr lang="en-US"/>
          </a:p>
        </p:txBody>
      </p:sp>
      <p:sp>
        <p:nvSpPr>
          <p:cNvPr id="4" name="Content Placeholder 3">
            <a:extLst>
              <a:ext uri="{FF2B5EF4-FFF2-40B4-BE49-F238E27FC236}">
                <a16:creationId xmlns:a16="http://schemas.microsoft.com/office/drawing/2014/main" id="{0FE21E72-99F9-337B-11D5-38A5167B47DF}"/>
              </a:ext>
            </a:extLst>
          </p:cNvPr>
          <p:cNvSpPr>
            <a:spLocks noGrp="1"/>
          </p:cNvSpPr>
          <p:nvPr>
            <p:ph idx="1"/>
          </p:nvPr>
        </p:nvSpPr>
        <p:spPr/>
        <p:txBody>
          <a:bodyPr/>
          <a:lstStyle/>
          <a:p>
            <a:r>
              <a:rPr lang="en-US"/>
              <a:t>Copies of the certified renovator’s initial and most recent refresher course certificates (must be kept on site)</a:t>
            </a:r>
          </a:p>
          <a:p>
            <a:r>
              <a:rPr lang="en-US"/>
              <a:t>Lead-based paint testing results when an EPA-recognized test kit is used</a:t>
            </a:r>
          </a:p>
          <a:p>
            <a:r>
              <a:rPr lang="en-US"/>
              <a:t>Laboratory results when a paint chip sample is obtained by a certified renovator</a:t>
            </a:r>
          </a:p>
          <a:p>
            <a:r>
              <a:rPr lang="en-US"/>
              <a:t>Proof of owner/occupant pre-renovation education</a:t>
            </a:r>
          </a:p>
          <a:p>
            <a:r>
              <a:rPr lang="en-US"/>
              <a:t>Non-certified worker training documentation</a:t>
            </a:r>
          </a:p>
          <a:p>
            <a:endParaRPr lang="en-US"/>
          </a:p>
        </p:txBody>
      </p:sp>
    </p:spTree>
    <p:extLst>
      <p:ext uri="{BB962C8B-B14F-4D97-AF65-F5344CB8AC3E}">
        <p14:creationId xmlns:p14="http://schemas.microsoft.com/office/powerpoint/2010/main" val="35357646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285773C-6C58-EDBA-9067-BAA340228B95}"/>
              </a:ext>
            </a:extLst>
          </p:cNvPr>
          <p:cNvSpPr>
            <a:spLocks noGrp="1"/>
          </p:cNvSpPr>
          <p:nvPr>
            <p:ph type="sldNum" sz="quarter" idx="4"/>
          </p:nvPr>
        </p:nvSpPr>
        <p:spPr/>
        <p:txBody>
          <a:bodyPr/>
          <a:lstStyle/>
          <a:p>
            <a:fld id="{E30AF5A0-43BB-4336-8627-9123B9144D80}" type="slidenum">
              <a:rPr lang="en-US" smtClean="0"/>
              <a:t>3</a:t>
            </a:fld>
            <a:endParaRPr lang="en-US"/>
          </a:p>
        </p:txBody>
      </p:sp>
      <p:sp>
        <p:nvSpPr>
          <p:cNvPr id="3" name="Title 2">
            <a:extLst>
              <a:ext uri="{FF2B5EF4-FFF2-40B4-BE49-F238E27FC236}">
                <a16:creationId xmlns:a16="http://schemas.microsoft.com/office/drawing/2014/main" id="{DCEF8FEC-EF2D-43C9-4949-5B1DC7477DDA}"/>
              </a:ext>
            </a:extLst>
          </p:cNvPr>
          <p:cNvSpPr>
            <a:spLocks noGrp="1"/>
          </p:cNvSpPr>
          <p:nvPr>
            <p:ph type="title"/>
          </p:nvPr>
        </p:nvSpPr>
        <p:spPr/>
        <p:txBody>
          <a:bodyPr/>
          <a:lstStyle/>
          <a:p>
            <a:r>
              <a:rPr lang="en-US" altLang="en-US"/>
              <a:t>Recordkeeping: Pre-Renovation Education Records</a:t>
            </a:r>
            <a:endParaRPr lang="en-US"/>
          </a:p>
        </p:txBody>
      </p:sp>
      <p:sp>
        <p:nvSpPr>
          <p:cNvPr id="4" name="Content Placeholder 3">
            <a:extLst>
              <a:ext uri="{FF2B5EF4-FFF2-40B4-BE49-F238E27FC236}">
                <a16:creationId xmlns:a16="http://schemas.microsoft.com/office/drawing/2014/main" id="{6AA28589-B550-7238-A6EC-949BA9DB2029}"/>
              </a:ext>
            </a:extLst>
          </p:cNvPr>
          <p:cNvSpPr>
            <a:spLocks noGrp="1"/>
          </p:cNvSpPr>
          <p:nvPr>
            <p:ph idx="1"/>
          </p:nvPr>
        </p:nvSpPr>
        <p:spPr>
          <a:xfrm>
            <a:off x="838200" y="1690688"/>
            <a:ext cx="10515600" cy="4351338"/>
          </a:xfrm>
        </p:spPr>
        <p:txBody>
          <a:bodyPr>
            <a:normAutofit fontScale="85000" lnSpcReduction="20000"/>
          </a:bodyPr>
          <a:lstStyle/>
          <a:p>
            <a:pPr marL="0" indent="0">
              <a:buNone/>
            </a:pPr>
            <a:r>
              <a:rPr lang="en-US">
                <a:latin typeface="Calibri (Body)"/>
              </a:rPr>
              <a:t>Target Housing – Individual Units:</a:t>
            </a:r>
            <a:endParaRPr lang="en-US" sz="3600">
              <a:latin typeface="Calibri (Body)"/>
            </a:endParaRPr>
          </a:p>
          <a:p>
            <a:pPr lvl="1"/>
            <a:r>
              <a:rPr lang="en-US">
                <a:latin typeface="Calibri (Body)"/>
              </a:rPr>
              <a:t>Must acquire either written proof of receipt by an adult occupant or proof of delivery/unsuccessful delivery of Renovate Right pamphlet;</a:t>
            </a:r>
            <a:r>
              <a:rPr lang="en-US" i="1">
                <a:latin typeface="Calibri (Body)"/>
              </a:rPr>
              <a:t> </a:t>
            </a:r>
            <a:r>
              <a:rPr lang="en-US" u="heavy">
                <a:latin typeface="Calibri (Body)"/>
              </a:rPr>
              <a:t>or</a:t>
            </a:r>
            <a:endParaRPr lang="en-US" sz="3200">
              <a:latin typeface="Calibri (Body)"/>
            </a:endParaRPr>
          </a:p>
          <a:p>
            <a:pPr lvl="1"/>
            <a:r>
              <a:rPr lang="en-US">
                <a:latin typeface="Calibri (Body)"/>
              </a:rPr>
              <a:t>Written proof of receipt of Renovate Right pamphlet by owner or proof of mailing (if mailing, send 7 days prior to renovation)</a:t>
            </a:r>
            <a:endParaRPr lang="en-US" sz="3200">
              <a:latin typeface="Calibri (Body)"/>
            </a:endParaRPr>
          </a:p>
          <a:p>
            <a:pPr marL="0" indent="0">
              <a:buNone/>
            </a:pPr>
            <a:r>
              <a:rPr lang="en-US">
                <a:latin typeface="Calibri (Body)"/>
              </a:rPr>
              <a:t>Target Housing - Common Areas (Two Options):</a:t>
            </a:r>
            <a:endParaRPr lang="en-US" sz="3600">
              <a:latin typeface="Calibri (Body)"/>
            </a:endParaRPr>
          </a:p>
          <a:p>
            <a:pPr lvl="1"/>
            <a:r>
              <a:rPr lang="en-US">
                <a:latin typeface="Calibri (Body)"/>
              </a:rPr>
              <a:t>Provide written notification to each affected unit and make</a:t>
            </a:r>
            <a:r>
              <a:rPr lang="en-US" sz="3200">
                <a:latin typeface="Calibri (Body)"/>
              </a:rPr>
              <a:t> </a:t>
            </a:r>
            <a:r>
              <a:rPr lang="en-US">
                <a:latin typeface="Calibri (Body)"/>
              </a:rPr>
              <a:t>Renovate Right</a:t>
            </a:r>
            <a:r>
              <a:rPr lang="en-US" i="1">
                <a:latin typeface="Calibri (Body)"/>
              </a:rPr>
              <a:t> </a:t>
            </a:r>
            <a:r>
              <a:rPr lang="en-US">
                <a:latin typeface="Calibri (Body)"/>
              </a:rPr>
              <a:t>pamphlet available on request; </a:t>
            </a:r>
            <a:r>
              <a:rPr lang="en-US" u="heavy">
                <a:latin typeface="Calibri (Body)"/>
              </a:rPr>
              <a:t>or</a:t>
            </a:r>
            <a:endParaRPr lang="en-US" sz="3600">
              <a:latin typeface="Calibri (Body)"/>
            </a:endParaRPr>
          </a:p>
          <a:p>
            <a:pPr lvl="1"/>
            <a:r>
              <a:rPr lang="en-US">
                <a:latin typeface="Calibri (Body)"/>
              </a:rPr>
              <a:t>Keep copies or pictures of the signs and notices posted</a:t>
            </a:r>
            <a:endParaRPr lang="en-US" sz="3200">
              <a:latin typeface="Calibri (Body)"/>
            </a:endParaRPr>
          </a:p>
          <a:p>
            <a:pPr marL="0" indent="0">
              <a:buNone/>
            </a:pPr>
            <a:r>
              <a:rPr lang="en-US">
                <a:latin typeface="Calibri (Body)"/>
              </a:rPr>
              <a:t>Child-Occupied Facilities:</a:t>
            </a:r>
          </a:p>
          <a:p>
            <a:pPr lvl="1"/>
            <a:r>
              <a:rPr lang="en-US">
                <a:latin typeface="Calibri (Body)"/>
              </a:rPr>
              <a:t>Written proof of receipt of Renovate Right</a:t>
            </a:r>
            <a:r>
              <a:rPr lang="en-US" i="1">
                <a:latin typeface="Calibri (Body)"/>
              </a:rPr>
              <a:t> </a:t>
            </a:r>
            <a:r>
              <a:rPr lang="en-US">
                <a:latin typeface="Calibri (Body)"/>
              </a:rPr>
              <a:t>pamphlet by owner or proof of mailing required (If mailing, send 7 days prior to renovation)</a:t>
            </a:r>
            <a:endParaRPr lang="en-US" sz="3200">
              <a:latin typeface="Calibri (Body)"/>
            </a:endParaRPr>
          </a:p>
          <a:p>
            <a:pPr lvl="1"/>
            <a:r>
              <a:rPr lang="en-US">
                <a:latin typeface="Calibri (Body)"/>
              </a:rPr>
              <a:t>Maintain proof of receipt by owner or adult representative; or certify in writing that Renovate Right</a:t>
            </a:r>
            <a:r>
              <a:rPr lang="en-US" i="1">
                <a:latin typeface="Calibri (Body)"/>
              </a:rPr>
              <a:t> </a:t>
            </a:r>
            <a:r>
              <a:rPr lang="en-US">
                <a:latin typeface="Calibri (Body)"/>
              </a:rPr>
              <a:t>pamphlet has been delivered to facility</a:t>
            </a:r>
          </a:p>
          <a:p>
            <a:pPr lvl="1"/>
            <a:r>
              <a:rPr lang="en-US">
                <a:latin typeface="Calibri (Body)"/>
              </a:rPr>
              <a:t>Keep copies or pictures of the signs and notices posted</a:t>
            </a:r>
          </a:p>
        </p:txBody>
      </p:sp>
    </p:spTree>
    <p:extLst>
      <p:ext uri="{BB962C8B-B14F-4D97-AF65-F5344CB8AC3E}">
        <p14:creationId xmlns:p14="http://schemas.microsoft.com/office/powerpoint/2010/main" val="2330242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8213EAB-BFBA-94E9-5BF0-A5EB4498F8B5}"/>
              </a:ext>
            </a:extLst>
          </p:cNvPr>
          <p:cNvSpPr>
            <a:spLocks noGrp="1"/>
          </p:cNvSpPr>
          <p:nvPr>
            <p:ph type="sldNum" sz="quarter" idx="4"/>
          </p:nvPr>
        </p:nvSpPr>
        <p:spPr/>
        <p:txBody>
          <a:bodyPr/>
          <a:lstStyle/>
          <a:p>
            <a:fld id="{E30AF5A0-43BB-4336-8627-9123B9144D80}" type="slidenum">
              <a:rPr lang="en-US" smtClean="0"/>
              <a:t>4</a:t>
            </a:fld>
            <a:endParaRPr lang="en-US"/>
          </a:p>
        </p:txBody>
      </p:sp>
      <p:sp>
        <p:nvSpPr>
          <p:cNvPr id="3" name="Title 2">
            <a:extLst>
              <a:ext uri="{FF2B5EF4-FFF2-40B4-BE49-F238E27FC236}">
                <a16:creationId xmlns:a16="http://schemas.microsoft.com/office/drawing/2014/main" id="{8E032024-7A32-768A-E22D-A0674D153DB4}"/>
              </a:ext>
            </a:extLst>
          </p:cNvPr>
          <p:cNvSpPr>
            <a:spLocks noGrp="1"/>
          </p:cNvSpPr>
          <p:nvPr>
            <p:ph type="title"/>
          </p:nvPr>
        </p:nvSpPr>
        <p:spPr/>
        <p:txBody>
          <a:bodyPr/>
          <a:lstStyle/>
          <a:p>
            <a:r>
              <a:rPr lang="en-US" altLang="en-US"/>
              <a:t>Sample Confirmation of Receipt of Renovate Right</a:t>
            </a:r>
            <a:endParaRPr lang="en-US"/>
          </a:p>
        </p:txBody>
      </p:sp>
      <p:sp>
        <p:nvSpPr>
          <p:cNvPr id="4" name="Content Placeholder 3">
            <a:extLst>
              <a:ext uri="{FF2B5EF4-FFF2-40B4-BE49-F238E27FC236}">
                <a16:creationId xmlns:a16="http://schemas.microsoft.com/office/drawing/2014/main" id="{85893176-0D4B-815B-1B3D-6955D867AC0B}"/>
              </a:ext>
            </a:extLst>
          </p:cNvPr>
          <p:cNvSpPr>
            <a:spLocks noGrp="1"/>
          </p:cNvSpPr>
          <p:nvPr>
            <p:ph idx="1"/>
          </p:nvPr>
        </p:nvSpPr>
        <p:spPr>
          <a:xfrm>
            <a:off x="838200" y="1847850"/>
            <a:ext cx="10972800" cy="4351338"/>
          </a:xfrm>
        </p:spPr>
        <p:txBody>
          <a:bodyPr>
            <a:normAutofit fontScale="92500" lnSpcReduction="10000"/>
          </a:bodyPr>
          <a:lstStyle/>
          <a:p>
            <a:pPr lvl="0">
              <a:buFont typeface="Wingdings" panose="05000000000000000000" pitchFamily="2" charset="2"/>
              <a:buChar char="q"/>
            </a:pPr>
            <a:r>
              <a:rPr lang="en-US" sz="2000" b="1"/>
              <a:t>I have received a copy of the lead hazard information pamphlet, informing me of the potential risk of the lead hazard exposure from renovation activity to be performed in my dwelling unit. I received this pamphlet before the work began</a:t>
            </a:r>
            <a:r>
              <a:rPr lang="en-US" sz="2000" b="1" i="1"/>
              <a:t>.</a:t>
            </a:r>
            <a:endParaRPr lang="en-US"/>
          </a:p>
          <a:p>
            <a:pPr marL="457200" lvl="1" indent="-336550">
              <a:spcBef>
                <a:spcPct val="10000"/>
              </a:spcBef>
              <a:buFont typeface="Wingdings" panose="05000000000000000000" pitchFamily="2" charset="2"/>
              <a:buNone/>
            </a:pPr>
            <a:endParaRPr lang="en-US" altLang="en-US" sz="1800"/>
          </a:p>
          <a:p>
            <a:pPr marL="457200" lvl="1" indent="-336550">
              <a:spcBef>
                <a:spcPct val="10000"/>
              </a:spcBef>
              <a:buFont typeface="Wingdings" panose="05000000000000000000" pitchFamily="2" charset="2"/>
              <a:buNone/>
            </a:pPr>
            <a:r>
              <a:rPr lang="en-US" altLang="en-US" sz="1800"/>
              <a:t>Recipient Signature:__________ Printed Name: __________  Date:__/__/__</a:t>
            </a:r>
          </a:p>
          <a:p>
            <a:pPr marL="457200" lvl="1" indent="-336550">
              <a:spcBef>
                <a:spcPct val="10000"/>
              </a:spcBef>
              <a:buFont typeface="Wingdings" panose="05000000000000000000" pitchFamily="2" charset="2"/>
              <a:buNone/>
            </a:pPr>
            <a:endParaRPr lang="en-US" altLang="en-US" sz="800"/>
          </a:p>
          <a:p>
            <a:pPr marL="0" indent="0">
              <a:spcBef>
                <a:spcPct val="10000"/>
              </a:spcBef>
              <a:buNone/>
            </a:pPr>
            <a:endParaRPr lang="en-US" altLang="en-US" sz="2000"/>
          </a:p>
          <a:p>
            <a:pPr marL="0" indent="0">
              <a:buNone/>
            </a:pPr>
            <a:r>
              <a:rPr lang="en-US" sz="2200" b="1"/>
              <a:t>Renovator’s Self-Certification Option (for tenant-occupied dwellings only) </a:t>
            </a:r>
            <a:r>
              <a:rPr lang="en-US" sz="2200"/>
              <a:t>- If the lead pamphlet was delivered but a tenant signature was not obtainable, you may check the appropriate box below.</a:t>
            </a:r>
          </a:p>
          <a:p>
            <a:pPr marL="0" indent="0">
              <a:spcBef>
                <a:spcPct val="10000"/>
              </a:spcBef>
              <a:buFontTx/>
              <a:buNone/>
            </a:pPr>
            <a:endParaRPr lang="en-US" altLang="en-US" sz="800"/>
          </a:p>
          <a:p>
            <a:pPr marL="457200" lvl="1" indent="-336550">
              <a:spcBef>
                <a:spcPct val="10000"/>
              </a:spcBef>
              <a:buFont typeface="Wingdings" panose="05000000000000000000" pitchFamily="2" charset="2"/>
              <a:buChar char="q"/>
            </a:pPr>
            <a:r>
              <a:rPr lang="en-US" altLang="en-US" sz="2000" b="1"/>
              <a:t>Declined</a:t>
            </a:r>
          </a:p>
          <a:p>
            <a:pPr marL="457200" lvl="1" indent="-336550">
              <a:spcBef>
                <a:spcPct val="10000"/>
              </a:spcBef>
              <a:buFont typeface="Wingdings" panose="05000000000000000000" pitchFamily="2" charset="2"/>
              <a:buChar char="q"/>
            </a:pPr>
            <a:r>
              <a:rPr lang="en-US" altLang="en-US" sz="2000" b="1"/>
              <a:t>Unavailable for signature</a:t>
            </a:r>
          </a:p>
          <a:p>
            <a:pPr marL="457200" lvl="1" indent="-336550">
              <a:spcBef>
                <a:spcPct val="10000"/>
              </a:spcBef>
              <a:buFont typeface="Wingdings" panose="05000000000000000000" pitchFamily="2" charset="2"/>
              <a:buNone/>
            </a:pPr>
            <a:endParaRPr lang="en-US" altLang="en-US" sz="800" b="1"/>
          </a:p>
          <a:p>
            <a:pPr marL="0" indent="0">
              <a:spcBef>
                <a:spcPct val="10000"/>
              </a:spcBef>
              <a:buFont typeface="Wingdings" panose="05000000000000000000" pitchFamily="2" charset="2"/>
              <a:buNone/>
            </a:pPr>
            <a:r>
              <a:rPr lang="en-US" altLang="en-US" sz="2400"/>
              <a:t>Gather the following information: </a:t>
            </a:r>
          </a:p>
          <a:p>
            <a:pPr marL="457200" lvl="1" indent="-336550">
              <a:spcBef>
                <a:spcPct val="10000"/>
              </a:spcBef>
              <a:buFont typeface="Wingdings" panose="05000000000000000000" pitchFamily="2" charset="2"/>
              <a:buChar char="§"/>
            </a:pPr>
            <a:r>
              <a:rPr lang="en-US" altLang="en-US" sz="1800"/>
              <a:t>  Printed name and signature of person certifying delivery</a:t>
            </a:r>
          </a:p>
          <a:p>
            <a:pPr marL="457200" lvl="1" indent="-336550">
              <a:spcBef>
                <a:spcPct val="10000"/>
              </a:spcBef>
              <a:buFont typeface="Wingdings" panose="05000000000000000000" pitchFamily="2" charset="2"/>
              <a:buChar char="§"/>
            </a:pPr>
            <a:r>
              <a:rPr lang="en-US" altLang="en-US" sz="1800"/>
              <a:t>  Date and time of attempted lead pamphlet delivery </a:t>
            </a:r>
          </a:p>
          <a:p>
            <a:pPr marL="457200" lvl="1" indent="-336550">
              <a:spcBef>
                <a:spcPct val="10000"/>
              </a:spcBef>
              <a:buFont typeface="Wingdings" panose="05000000000000000000" pitchFamily="2" charset="2"/>
              <a:buChar char="§"/>
            </a:pPr>
            <a:r>
              <a:rPr lang="en-US" altLang="en-US" sz="1800"/>
              <a:t>  Unit address</a:t>
            </a:r>
            <a:r>
              <a:rPr lang="en-US" altLang="en-US" sz="1800" b="1"/>
              <a:t> </a:t>
            </a:r>
          </a:p>
          <a:p>
            <a:endParaRPr lang="en-US"/>
          </a:p>
        </p:txBody>
      </p:sp>
    </p:spTree>
    <p:extLst>
      <p:ext uri="{BB962C8B-B14F-4D97-AF65-F5344CB8AC3E}">
        <p14:creationId xmlns:p14="http://schemas.microsoft.com/office/powerpoint/2010/main" val="9582693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2DA06A9-B75A-FEE3-A40E-F52DD9D62270}"/>
              </a:ext>
            </a:extLst>
          </p:cNvPr>
          <p:cNvSpPr>
            <a:spLocks noGrp="1"/>
          </p:cNvSpPr>
          <p:nvPr>
            <p:ph type="sldNum" sz="quarter" idx="4"/>
          </p:nvPr>
        </p:nvSpPr>
        <p:spPr/>
        <p:txBody>
          <a:bodyPr/>
          <a:lstStyle/>
          <a:p>
            <a:fld id="{E30AF5A0-43BB-4336-8627-9123B9144D80}" type="slidenum">
              <a:rPr lang="en-US" smtClean="0"/>
              <a:t>5</a:t>
            </a:fld>
            <a:endParaRPr lang="en-US"/>
          </a:p>
        </p:txBody>
      </p:sp>
      <p:sp>
        <p:nvSpPr>
          <p:cNvPr id="3" name="Title 2">
            <a:extLst>
              <a:ext uri="{FF2B5EF4-FFF2-40B4-BE49-F238E27FC236}">
                <a16:creationId xmlns:a16="http://schemas.microsoft.com/office/drawing/2014/main" id="{1FD3EC28-E302-2BF3-568E-4ACBCC19F776}"/>
              </a:ext>
            </a:extLst>
          </p:cNvPr>
          <p:cNvSpPr>
            <a:spLocks noGrp="1"/>
          </p:cNvSpPr>
          <p:nvPr>
            <p:ph type="title"/>
          </p:nvPr>
        </p:nvSpPr>
        <p:spPr/>
        <p:txBody>
          <a:bodyPr/>
          <a:lstStyle/>
          <a:p>
            <a:r>
              <a:rPr lang="en-US" altLang="en-US"/>
              <a:t>Recordkeeping: Non-Certified Worker Training</a:t>
            </a:r>
            <a:endParaRPr lang="en-US"/>
          </a:p>
        </p:txBody>
      </p:sp>
      <p:sp>
        <p:nvSpPr>
          <p:cNvPr id="4" name="Content Placeholder 3">
            <a:extLst>
              <a:ext uri="{FF2B5EF4-FFF2-40B4-BE49-F238E27FC236}">
                <a16:creationId xmlns:a16="http://schemas.microsoft.com/office/drawing/2014/main" id="{356062B5-8C9D-B6B7-B056-550E13A35AD0}"/>
              </a:ext>
            </a:extLst>
          </p:cNvPr>
          <p:cNvSpPr>
            <a:spLocks noGrp="1"/>
          </p:cNvSpPr>
          <p:nvPr>
            <p:ph idx="1"/>
          </p:nvPr>
        </p:nvSpPr>
        <p:spPr/>
        <p:txBody>
          <a:bodyPr/>
          <a:lstStyle/>
          <a:p>
            <a:r>
              <a:rPr lang="en-US" altLang="en-US"/>
              <a:t>Worker’s name</a:t>
            </a:r>
          </a:p>
          <a:p>
            <a:r>
              <a:rPr lang="en-US" altLang="en-US"/>
              <a:t>Description of lead-safe work practices the worker is trained to perform</a:t>
            </a:r>
          </a:p>
          <a:p>
            <a:r>
              <a:rPr lang="en-US" altLang="en-US"/>
              <a:t>Completed and signed skills evaluation checklists</a:t>
            </a:r>
          </a:p>
          <a:p>
            <a:r>
              <a:rPr lang="en-US" altLang="en-US"/>
              <a:t>Date(s) of training</a:t>
            </a:r>
          </a:p>
          <a:p>
            <a:r>
              <a:rPr lang="en-US" altLang="en-US"/>
              <a:t>Name and signature of the certified renovator who conducted the training</a:t>
            </a:r>
          </a:p>
          <a:p>
            <a:pPr marL="0" indent="0">
              <a:buNone/>
            </a:pPr>
            <a:endParaRPr lang="en-US"/>
          </a:p>
        </p:txBody>
      </p:sp>
    </p:spTree>
    <p:extLst>
      <p:ext uri="{BB962C8B-B14F-4D97-AF65-F5344CB8AC3E}">
        <p14:creationId xmlns:p14="http://schemas.microsoft.com/office/powerpoint/2010/main" val="19947771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5399208-4F1F-312F-6A1D-48B4658D820F}"/>
              </a:ext>
            </a:extLst>
          </p:cNvPr>
          <p:cNvSpPr>
            <a:spLocks noGrp="1"/>
          </p:cNvSpPr>
          <p:nvPr>
            <p:ph type="sldNum" sz="quarter" idx="4"/>
          </p:nvPr>
        </p:nvSpPr>
        <p:spPr/>
        <p:txBody>
          <a:bodyPr/>
          <a:lstStyle/>
          <a:p>
            <a:fld id="{E30AF5A0-43BB-4336-8627-9123B9144D80}" type="slidenum">
              <a:rPr lang="en-US" smtClean="0"/>
              <a:t>6</a:t>
            </a:fld>
            <a:endParaRPr lang="en-US"/>
          </a:p>
        </p:txBody>
      </p:sp>
      <p:sp>
        <p:nvSpPr>
          <p:cNvPr id="3" name="Title 2">
            <a:extLst>
              <a:ext uri="{FF2B5EF4-FFF2-40B4-BE49-F238E27FC236}">
                <a16:creationId xmlns:a16="http://schemas.microsoft.com/office/drawing/2014/main" id="{4C2D4137-0C43-4313-96A6-650B65E6D465}"/>
              </a:ext>
            </a:extLst>
          </p:cNvPr>
          <p:cNvSpPr>
            <a:spLocks noGrp="1"/>
          </p:cNvSpPr>
          <p:nvPr>
            <p:ph type="title"/>
          </p:nvPr>
        </p:nvSpPr>
        <p:spPr/>
        <p:txBody>
          <a:bodyPr/>
          <a:lstStyle/>
          <a:p>
            <a:r>
              <a:rPr lang="en-US"/>
              <a:t>Recordkeeping: Test Kit Reporting </a:t>
            </a:r>
          </a:p>
        </p:txBody>
      </p:sp>
      <p:sp>
        <p:nvSpPr>
          <p:cNvPr id="4" name="Content Placeholder 3">
            <a:extLst>
              <a:ext uri="{FF2B5EF4-FFF2-40B4-BE49-F238E27FC236}">
                <a16:creationId xmlns:a16="http://schemas.microsoft.com/office/drawing/2014/main" id="{93AE387A-F98E-AC42-F70F-D6FEF96BD25C}"/>
              </a:ext>
            </a:extLst>
          </p:cNvPr>
          <p:cNvSpPr>
            <a:spLocks noGrp="1"/>
          </p:cNvSpPr>
          <p:nvPr>
            <p:ph idx="1"/>
          </p:nvPr>
        </p:nvSpPr>
        <p:spPr/>
        <p:txBody>
          <a:bodyPr/>
          <a:lstStyle/>
          <a:p>
            <a:r>
              <a:rPr lang="en-US"/>
              <a:t>If an EPA-recognized test kit is used to test surfaces in the work area, the firm must:</a:t>
            </a:r>
          </a:p>
          <a:p>
            <a:pPr lvl="1"/>
            <a:r>
              <a:rPr lang="en-US"/>
              <a:t>Submit a report to the person contracting for the work within 30 days after the end of the renovation, containing:</a:t>
            </a:r>
          </a:p>
          <a:p>
            <a:pPr lvl="2"/>
            <a:r>
              <a:rPr lang="en-US"/>
              <a:t>Manufacturer and model of the EPA-recognized test kit</a:t>
            </a:r>
          </a:p>
          <a:p>
            <a:pPr lvl="2"/>
            <a:r>
              <a:rPr lang="en-US"/>
              <a:t>A description of the components tested</a:t>
            </a:r>
          </a:p>
          <a:p>
            <a:pPr lvl="2"/>
            <a:r>
              <a:rPr lang="en-US"/>
              <a:t>The location of components tested</a:t>
            </a:r>
          </a:p>
          <a:p>
            <a:pPr lvl="2"/>
            <a:r>
              <a:rPr lang="en-US"/>
              <a:t>Results of the testing</a:t>
            </a:r>
          </a:p>
          <a:p>
            <a:r>
              <a:rPr lang="en-US"/>
              <a:t>Retain a copy of the test kit documentation form</a:t>
            </a:r>
          </a:p>
          <a:p>
            <a:endParaRPr lang="en-US"/>
          </a:p>
        </p:txBody>
      </p:sp>
    </p:spTree>
    <p:extLst>
      <p:ext uri="{BB962C8B-B14F-4D97-AF65-F5344CB8AC3E}">
        <p14:creationId xmlns:p14="http://schemas.microsoft.com/office/powerpoint/2010/main" val="16902678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1B48C39-C843-D9AA-0A1F-B5BC1A65A389}"/>
              </a:ext>
            </a:extLst>
          </p:cNvPr>
          <p:cNvSpPr>
            <a:spLocks noGrp="1"/>
          </p:cNvSpPr>
          <p:nvPr>
            <p:ph type="sldNum" sz="quarter" idx="4"/>
          </p:nvPr>
        </p:nvSpPr>
        <p:spPr/>
        <p:txBody>
          <a:bodyPr/>
          <a:lstStyle/>
          <a:p>
            <a:fld id="{E30AF5A0-43BB-4336-8627-9123B9144D80}" type="slidenum">
              <a:rPr lang="en-US" smtClean="0"/>
              <a:t>7</a:t>
            </a:fld>
            <a:endParaRPr lang="en-US"/>
          </a:p>
        </p:txBody>
      </p:sp>
      <p:sp>
        <p:nvSpPr>
          <p:cNvPr id="3" name="Title 2">
            <a:extLst>
              <a:ext uri="{FF2B5EF4-FFF2-40B4-BE49-F238E27FC236}">
                <a16:creationId xmlns:a16="http://schemas.microsoft.com/office/drawing/2014/main" id="{898E4C1C-BEE8-4151-781F-2E11AE66359A}"/>
              </a:ext>
            </a:extLst>
          </p:cNvPr>
          <p:cNvSpPr>
            <a:spLocks noGrp="1"/>
          </p:cNvSpPr>
          <p:nvPr>
            <p:ph type="title"/>
          </p:nvPr>
        </p:nvSpPr>
        <p:spPr/>
        <p:txBody>
          <a:bodyPr/>
          <a:lstStyle/>
          <a:p>
            <a:r>
              <a:rPr lang="en-US" altLang="en-US"/>
              <a:t>Recordkeeping: Paint Chip Sample Results Reporting</a:t>
            </a:r>
            <a:endParaRPr lang="en-US"/>
          </a:p>
        </p:txBody>
      </p:sp>
      <p:sp>
        <p:nvSpPr>
          <p:cNvPr id="4" name="Content Placeholder 3">
            <a:extLst>
              <a:ext uri="{FF2B5EF4-FFF2-40B4-BE49-F238E27FC236}">
                <a16:creationId xmlns:a16="http://schemas.microsoft.com/office/drawing/2014/main" id="{34052B6C-21D7-E966-19C5-2C215F7F1FE0}"/>
              </a:ext>
            </a:extLst>
          </p:cNvPr>
          <p:cNvSpPr>
            <a:spLocks noGrp="1"/>
          </p:cNvSpPr>
          <p:nvPr>
            <p:ph idx="1"/>
          </p:nvPr>
        </p:nvSpPr>
        <p:spPr/>
        <p:txBody>
          <a:bodyPr/>
          <a:lstStyle/>
          <a:p>
            <a:pPr marL="0" indent="0">
              <a:buNone/>
            </a:pPr>
            <a:r>
              <a:rPr lang="en-US"/>
              <a:t>Paint chip sampling records must be maintained similarly to test kit results</a:t>
            </a:r>
          </a:p>
          <a:p>
            <a:pPr lvl="1"/>
            <a:r>
              <a:rPr lang="en-US"/>
              <a:t>Submit a report to the person contracting for the work within 30 days after the end of the renovation, containing:</a:t>
            </a:r>
          </a:p>
          <a:p>
            <a:pPr lvl="2"/>
            <a:r>
              <a:rPr lang="en-US"/>
              <a:t>Description and location of the components tested</a:t>
            </a:r>
          </a:p>
          <a:p>
            <a:pPr lvl="2"/>
            <a:r>
              <a:rPr lang="en-US"/>
              <a:t>Dimensions of the area sampled, in cm and area in cm</a:t>
            </a:r>
            <a:r>
              <a:rPr lang="en-US" baseline="30000"/>
              <a:t>2</a:t>
            </a:r>
            <a:r>
              <a:rPr lang="en-US"/>
              <a:t> </a:t>
            </a:r>
          </a:p>
          <a:p>
            <a:pPr lvl="2"/>
            <a:r>
              <a:rPr lang="en-US"/>
              <a:t>Laboratory analysis results </a:t>
            </a:r>
          </a:p>
          <a:p>
            <a:pPr lvl="1"/>
            <a:r>
              <a:rPr lang="en-US"/>
              <a:t>Retain a copy of lab results and client report</a:t>
            </a:r>
          </a:p>
          <a:p>
            <a:endParaRPr lang="en-US"/>
          </a:p>
        </p:txBody>
      </p:sp>
    </p:spTree>
    <p:extLst>
      <p:ext uri="{BB962C8B-B14F-4D97-AF65-F5344CB8AC3E}">
        <p14:creationId xmlns:p14="http://schemas.microsoft.com/office/powerpoint/2010/main" val="15469720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FFC6D43-EF80-E2B9-3BDC-6D17148F7FC2}"/>
              </a:ext>
            </a:extLst>
          </p:cNvPr>
          <p:cNvSpPr>
            <a:spLocks noGrp="1"/>
          </p:cNvSpPr>
          <p:nvPr>
            <p:ph type="sldNum" sz="quarter" idx="4"/>
          </p:nvPr>
        </p:nvSpPr>
        <p:spPr/>
        <p:txBody>
          <a:bodyPr/>
          <a:lstStyle/>
          <a:p>
            <a:fld id="{E30AF5A0-43BB-4336-8627-9123B9144D80}" type="slidenum">
              <a:rPr lang="en-US" smtClean="0"/>
              <a:t>8</a:t>
            </a:fld>
            <a:endParaRPr lang="en-US"/>
          </a:p>
        </p:txBody>
      </p:sp>
      <p:sp>
        <p:nvSpPr>
          <p:cNvPr id="3" name="Title 2">
            <a:extLst>
              <a:ext uri="{FF2B5EF4-FFF2-40B4-BE49-F238E27FC236}">
                <a16:creationId xmlns:a16="http://schemas.microsoft.com/office/drawing/2014/main" id="{05AA7548-F2AA-4F1C-C9EA-C9364C80112B}"/>
              </a:ext>
            </a:extLst>
          </p:cNvPr>
          <p:cNvSpPr>
            <a:spLocks noGrp="1"/>
          </p:cNvSpPr>
          <p:nvPr>
            <p:ph type="title"/>
          </p:nvPr>
        </p:nvSpPr>
        <p:spPr/>
        <p:txBody>
          <a:bodyPr/>
          <a:lstStyle/>
          <a:p>
            <a:r>
              <a:rPr lang="en-US" altLang="en-US"/>
              <a:t>Recordkeeping: Post-Renovation Reporting</a:t>
            </a:r>
            <a:endParaRPr lang="en-US"/>
          </a:p>
        </p:txBody>
      </p:sp>
      <p:sp>
        <p:nvSpPr>
          <p:cNvPr id="4" name="Content Placeholder 3">
            <a:extLst>
              <a:ext uri="{FF2B5EF4-FFF2-40B4-BE49-F238E27FC236}">
                <a16:creationId xmlns:a16="http://schemas.microsoft.com/office/drawing/2014/main" id="{6EC82676-8510-2AD9-89ED-3A2313902D58}"/>
              </a:ext>
            </a:extLst>
          </p:cNvPr>
          <p:cNvSpPr>
            <a:spLocks noGrp="1"/>
          </p:cNvSpPr>
          <p:nvPr>
            <p:ph idx="1"/>
          </p:nvPr>
        </p:nvSpPr>
        <p:spPr/>
        <p:txBody>
          <a:bodyPr/>
          <a:lstStyle/>
          <a:p>
            <a:r>
              <a:rPr lang="en-US"/>
              <a:t>Following a renovation, firms must document and share the following information</a:t>
            </a:r>
          </a:p>
          <a:p>
            <a:pPr lvl="1"/>
            <a:r>
              <a:rPr lang="en-US"/>
              <a:t>Project information documenting compliance with renovation training, certification, and work practice requirements</a:t>
            </a:r>
          </a:p>
          <a:p>
            <a:pPr lvl="1"/>
            <a:r>
              <a:rPr lang="en-US"/>
              <a:t>If performed, documentation of dust-lead sampling</a:t>
            </a:r>
          </a:p>
          <a:p>
            <a:pPr lvl="1"/>
            <a:r>
              <a:rPr lang="en-US"/>
              <a:t>This information must be prepared, retained by the firm and shared with owners and occupants of housing and child-occupied facilities</a:t>
            </a:r>
          </a:p>
          <a:p>
            <a:endParaRPr lang="en-US"/>
          </a:p>
        </p:txBody>
      </p:sp>
    </p:spTree>
    <p:extLst>
      <p:ext uri="{BB962C8B-B14F-4D97-AF65-F5344CB8AC3E}">
        <p14:creationId xmlns:p14="http://schemas.microsoft.com/office/powerpoint/2010/main" val="55189488"/>
      </p:ext>
    </p:extLst>
  </p:cSld>
  <p:clrMapOvr>
    <a:masterClrMapping/>
  </p:clrMapOvr>
</p:sld>
</file>

<file path=ppt/theme/theme1.xml><?xml version="1.0" encoding="utf-8"?>
<a:theme xmlns:a="http://schemas.openxmlformats.org/drawingml/2006/main" name="LEAD template powerpoint slide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 powerpoint slides.potx" id="{7B51EAFE-F043-4BCE-B9F3-DF813D1DA370}" vid="{7AA828DC-040A-47E2-886E-D72E9C27AF5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6E555EE6AEA6F4E90DC1EE56A20DF84" ma:contentTypeVersion="19" ma:contentTypeDescription="Create a new document." ma:contentTypeScope="" ma:versionID="8b3903ca8cc2ab29536b7201b9d6b0fe">
  <xsd:schema xmlns:xsd="http://www.w3.org/2001/XMLSchema" xmlns:xs="http://www.w3.org/2001/XMLSchema" xmlns:p="http://schemas.microsoft.com/office/2006/metadata/properties" xmlns:ns1="http://schemas.microsoft.com/sharepoint/v3" xmlns:ns2="4ffa91fb-a0ff-4ac5-b2db-65c790d184a4" xmlns:ns3="http://schemas.microsoft.com/sharepoint.v3" xmlns:ns4="http://schemas.microsoft.com/sharepoint/v3/fields" xmlns:ns5="9d61d8fb-a99e-4f97-bee3-1c0c42237d32" xmlns:ns6="8208de43-a64f-47b6-af23-f340daf30859" targetNamespace="http://schemas.microsoft.com/office/2006/metadata/properties" ma:root="true" ma:fieldsID="bcd02ee0d1e50fa71a95c671743513a5" ns1:_="" ns2:_="" ns3:_="" ns4:_="" ns5:_="" ns6:_="">
    <xsd:import namespace="http://schemas.microsoft.com/sharepoint/v3"/>
    <xsd:import namespace="4ffa91fb-a0ff-4ac5-b2db-65c790d184a4"/>
    <xsd:import namespace="http://schemas.microsoft.com/sharepoint.v3"/>
    <xsd:import namespace="http://schemas.microsoft.com/sharepoint/v3/fields"/>
    <xsd:import namespace="9d61d8fb-a99e-4f97-bee3-1c0c42237d32"/>
    <xsd:import namespace="8208de43-a64f-47b6-af23-f340daf30859"/>
    <xsd:element name="properties">
      <xsd:complexType>
        <xsd:sequence>
          <xsd:element name="documentManagement">
            <xsd:complexType>
              <xsd:all>
                <xsd:element ref="ns2:Document_x0020_Creation_x0020_Date" minOccurs="0"/>
                <xsd:element ref="ns2:Creator" minOccurs="0"/>
                <xsd:element ref="ns2:EPA_x0020_Office" minOccurs="0"/>
                <xsd:element ref="ns2:Record" minOccurs="0"/>
                <xsd:element ref="ns3:CategoryDescription" minOccurs="0"/>
                <xsd:element ref="ns2:Identifier" minOccurs="0"/>
                <xsd:element ref="ns2:EPA_x0020_Contributor" minOccurs="0"/>
                <xsd:element ref="ns2:External_x0020_Contributor" minOccurs="0"/>
                <xsd:element ref="ns4:_Coverage" minOccurs="0"/>
                <xsd:element ref="ns2:EPA_x0020_Related_x0020_Documents" minOccurs="0"/>
                <xsd:element ref="ns4:_Source" minOccurs="0"/>
                <xsd:element ref="ns2:Rights" minOccurs="0"/>
                <xsd:element ref="ns1:Language" minOccurs="0"/>
                <xsd:element ref="ns2:j747ac98061d40f0aa7bd47e1db5675d" minOccurs="0"/>
                <xsd:element ref="ns2:TaxKeywordTaxHTField" minOccurs="0"/>
                <xsd:element ref="ns2:TaxCatchAllLabel" minOccurs="0"/>
                <xsd:element ref="ns2:TaxCatchAll" minOccurs="0"/>
                <xsd:element ref="ns5:MediaServiceMetadata" minOccurs="0"/>
                <xsd:element ref="ns5:MediaServiceFastMetadata" minOccurs="0"/>
                <xsd:element ref="ns6:SharedWithUsers" minOccurs="0"/>
                <xsd:element ref="ns6:SharedWithDetails" minOccurs="0"/>
                <xsd:element ref="ns5:MediaServiceDateTaken" minOccurs="0"/>
                <xsd:element ref="ns5:MediaServiceAutoTags" minOccurs="0"/>
                <xsd:element ref="ns5:MediaServiceGenerationTime" minOccurs="0"/>
                <xsd:element ref="ns5:MediaServiceEventHashCode" minOccurs="0"/>
                <xsd:element ref="ns5:MediaServiceOCR" minOccurs="0"/>
                <xsd:element ref="ns5:MediaLengthInSeconds" minOccurs="0"/>
                <xsd:element ref="ns5:MediaServiceLocation" minOccurs="0"/>
                <xsd:element ref="ns1:_ip_UnifiedCompliancePolicyProperties" minOccurs="0"/>
                <xsd:element ref="ns1:_ip_UnifiedCompliancePolicyUIAction" minOccurs="0"/>
                <xsd:element ref="ns5:lcf76f155ced4ddcb4097134ff3c332f" minOccurs="0"/>
                <xsd:element ref="ns5:MediaServiceObjectDetectorVersions" minOccurs="0"/>
                <xsd:element ref="ns5: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17"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element name="_ip_UnifiedCompliancePolicyProperties" ma:index="39" nillable="true" ma:displayName="Unified Compliance Policy Properties" ma:hidden="true" ma:internalName="_ip_UnifiedCompliancePolicyProperties">
      <xsd:simpleType>
        <xsd:restriction base="dms:Note"/>
      </xsd:simpleType>
    </xsd:element>
    <xsd:element name="_ip_UnifiedCompliancePolicyUIAction" ma:index="4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2"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3" nillable="true" ma:displayName="Creator" ma:description="Enter the person primarily responsible for the document. The name of the person uploading the document has been entered by default." ma:list="UserInfo" ma:SharePointGroup="0" ma:internalName="Crea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4" nillable="true" ma:displayName="EPA Office" ma:description="Enter the EPA organization primarily responsible for the document. The office of the person uploading the document has been entered by default." ma:internalName="EPA_x0020_Office" ma:readOnly="false">
      <xsd:simpleType>
        <xsd:restriction base="dms:Text">
          <xsd:maxLength value="255"/>
        </xsd:restriction>
      </xsd:simpleType>
    </xsd:element>
    <xsd:element name="Record" ma:index="5" nillable="true" ma:displayName="Record" ma:default="Shared" ma:description="For documents that provide evidence of EPA decisions and actions, select &quot;Shared&quot; (open access) or &quot;Private&quot; (restricted access)." ma:format="Dropdown" ma:internalName="Record">
      <xsd:simpleType>
        <xsd:restriction base="dms:Choice">
          <xsd:enumeration value="None"/>
          <xsd:enumeration value="Shared"/>
          <xsd:enumeration value="Private"/>
        </xsd:restriction>
      </xsd:simpleType>
    </xsd:element>
    <xsd:element name="Identifier" ma:index="9"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1"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2"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14" nillable="true" ma:displayName="Other Related Documents" ma:description="Enter any related document." ma:internalName="EPA_x0020_Related_x0020_Documents" ma:readOnly="false">
      <xsd:simpleType>
        <xsd:restriction base="dms:Note">
          <xsd:maxLength value="255"/>
        </xsd:restriction>
      </xsd:simpleType>
    </xsd:element>
    <xsd:element name="Rights" ma:index="16"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19"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1"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3" nillable="true" ma:displayName="Taxonomy Catch All Column1" ma:hidden="true" ma:list="{3eea9a90-c9c7-4cb4-b15a-d2a3718b7468}" ma:internalName="TaxCatchAllLabel" ma:readOnly="true" ma:showField="CatchAllDataLabel" ma:web="8208de43-a64f-47b6-af23-f340daf30859">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hidden="true" ma:list="{3eea9a90-c9c7-4cb4-b15a-d2a3718b7468}" ma:internalName="TaxCatchAll" ma:showField="CatchAllData" ma:web="8208de43-a64f-47b6-af23-f340daf30859">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3"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15"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d61d8fb-a99e-4f97-bee3-1c0c42237d32"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ServiceDateTaken" ma:index="32" nillable="true" ma:displayName="MediaServiceDateTaken" ma:hidden="true" ma:internalName="MediaServiceDateTaken" ma:readOnly="true">
      <xsd:simpleType>
        <xsd:restriction base="dms:Text"/>
      </xsd:simpleType>
    </xsd:element>
    <xsd:element name="MediaServiceAutoTags" ma:index="33" nillable="true" ma:displayName="Tags" ma:internalName="MediaServiceAutoTags" ma:readOnly="true">
      <xsd:simpleType>
        <xsd:restriction base="dms:Text"/>
      </xsd:simpleType>
    </xsd:element>
    <xsd:element name="MediaServiceGenerationTime" ma:index="34" nillable="true" ma:displayName="MediaServiceGenerationTime" ma:hidden="true" ma:internalName="MediaServiceGenerationTime" ma:readOnly="true">
      <xsd:simpleType>
        <xsd:restriction base="dms:Text"/>
      </xsd:simpleType>
    </xsd:element>
    <xsd:element name="MediaServiceEventHashCode" ma:index="35" nillable="true" ma:displayName="MediaServiceEventHashCode" ma:hidden="true" ma:internalName="MediaServiceEventHashCode" ma:readOnly="true">
      <xsd:simpleType>
        <xsd:restriction base="dms:Text"/>
      </xsd:simpleType>
    </xsd:element>
    <xsd:element name="MediaServiceOCR" ma:index="36" nillable="true" ma:displayName="Extracted Text" ma:internalName="MediaServiceOCR" ma:readOnly="true">
      <xsd:simpleType>
        <xsd:restriction base="dms:Note">
          <xsd:maxLength value="255"/>
        </xsd:restriction>
      </xsd:simpleType>
    </xsd:element>
    <xsd:element name="MediaLengthInSeconds" ma:index="37" nillable="true" ma:displayName="Length (seconds)" ma:internalName="MediaLengthInSeconds" ma:readOnly="true">
      <xsd:simpleType>
        <xsd:restriction base="dms:Unknown"/>
      </xsd:simpleType>
    </xsd:element>
    <xsd:element name="MediaServiceLocation" ma:index="38" nillable="true" ma:displayName="Location" ma:internalName="MediaServiceLocation" ma:readOnly="true">
      <xsd:simpleType>
        <xsd:restriction base="dms:Text"/>
      </xsd:simpleType>
    </xsd:element>
    <xsd:element name="lcf76f155ced4ddcb4097134ff3c332f" ma:index="42" nillable="true" ma:taxonomy="true" ma:internalName="lcf76f155ced4ddcb4097134ff3c332f" ma:taxonomyFieldName="MediaServiceImageTags" ma:displayName="Image Tags" ma:readOnly="false" ma:fieldId="{5cf76f15-5ced-4ddc-b409-7134ff3c332f}" ma:taxonomyMulti="true" ma:sspId="29f62856-1543-49d4-a736-4569d363f53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4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4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208de43-a64f-47b6-af23-f340daf30859" elementFormDefault="qualified">
    <xsd:import namespace="http://schemas.microsoft.com/office/2006/documentManagement/types"/>
    <xsd:import namespace="http://schemas.microsoft.com/office/infopath/2007/PartnerControls"/>
    <xsd:element name="SharedWithUsers" ma:index="3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29f62856-1543-49d4-a736-4569d363f533" ContentTypeId="0x0101"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Coverage xmlns="http://schemas.microsoft.com/sharepoint/v3/fields" xsi:nil="true"/>
    <Record xmlns="4ffa91fb-a0ff-4ac5-b2db-65c790d184a4">Shared</Record>
    <EPA_x0020_Office xmlns="4ffa91fb-a0ff-4ac5-b2db-65c790d184a4" xsi:nil="true"/>
    <Document_x0020_Creation_x0020_Date xmlns="4ffa91fb-a0ff-4ac5-b2db-65c790d184a4">2025-09-11T07:38:16+00:00</Document_x0020_Creation_x0020_Date>
    <EPA_x0020_Related_x0020_Documents xmlns="4ffa91fb-a0ff-4ac5-b2db-65c790d184a4" xsi:nil="true"/>
    <_Source xmlns="http://schemas.microsoft.com/sharepoint/v3/fields" xsi:nil="true"/>
    <CategoryDescription xmlns="http://schemas.microsoft.com/sharepoint.v3" xsi:nil="true"/>
    <EPA_x0020_Contributor xmlns="4ffa91fb-a0ff-4ac5-b2db-65c790d184a4">
      <UserInfo>
        <DisplayName/>
        <AccountId xsi:nil="true"/>
        <AccountType/>
      </UserInfo>
    </EPA_x0020_Contributor>
    <TaxKeywordTaxHTField xmlns="4ffa91fb-a0ff-4ac5-b2db-65c790d184a4">
      <Terms xmlns="http://schemas.microsoft.com/office/infopath/2007/PartnerControls"/>
    </TaxKeywordTaxHTField>
    <Rights xmlns="4ffa91fb-a0ff-4ac5-b2db-65c790d184a4" xsi:nil="true"/>
    <Identifier xmlns="4ffa91fb-a0ff-4ac5-b2db-65c790d184a4" xsi:nil="true"/>
    <_ip_UnifiedCompliancePolicyUIAction xmlns="http://schemas.microsoft.com/sharepoint/v3" xsi:nil="true"/>
    <Creator xmlns="4ffa91fb-a0ff-4ac5-b2db-65c790d184a4">
      <UserInfo>
        <DisplayName/>
        <AccountId xsi:nil="true"/>
        <AccountType/>
      </UserInfo>
    </Creator>
    <_ip_UnifiedCompliancePolicyProperties xmlns="http://schemas.microsoft.com/sharepoint/v3" xsi:nil="true"/>
    <Language xmlns="http://schemas.microsoft.com/sharepoint/v3">English</Language>
    <j747ac98061d40f0aa7bd47e1db5675d xmlns="4ffa91fb-a0ff-4ac5-b2db-65c790d184a4">
      <Terms xmlns="http://schemas.microsoft.com/office/infopath/2007/PartnerControls"/>
    </j747ac98061d40f0aa7bd47e1db5675d>
    <lcf76f155ced4ddcb4097134ff3c332f xmlns="9d61d8fb-a99e-4f97-bee3-1c0c42237d32">
      <Terms xmlns="http://schemas.microsoft.com/office/infopath/2007/PartnerControls"/>
    </lcf76f155ced4ddcb4097134ff3c332f>
    <TaxCatchAll xmlns="4ffa91fb-a0ff-4ac5-b2db-65c790d184a4" xsi:nil="true"/>
    <External_x0020_Contributor xmlns="4ffa91fb-a0ff-4ac5-b2db-65c790d184a4" xsi:nil="true"/>
  </documentManagement>
</p:properties>
</file>

<file path=customXml/itemProps1.xml><?xml version="1.0" encoding="utf-8"?>
<ds:datastoreItem xmlns:ds="http://schemas.openxmlformats.org/officeDocument/2006/customXml" ds:itemID="{066EFD40-0CA6-43A6-9DAE-A4B7E9F77F20}"/>
</file>

<file path=customXml/itemProps2.xml><?xml version="1.0" encoding="utf-8"?>
<ds:datastoreItem xmlns:ds="http://schemas.openxmlformats.org/officeDocument/2006/customXml" ds:itemID="{FB81099F-3B9F-4FDD-BAFE-627FA5008818}"/>
</file>

<file path=customXml/itemProps3.xml><?xml version="1.0" encoding="utf-8"?>
<ds:datastoreItem xmlns:ds="http://schemas.openxmlformats.org/officeDocument/2006/customXml" ds:itemID="{4CF2D748-750B-40EB-BA70-1D11E58BDD82}"/>
</file>

<file path=customXml/itemProps4.xml><?xml version="1.0" encoding="utf-8"?>
<ds:datastoreItem xmlns:ds="http://schemas.openxmlformats.org/officeDocument/2006/customXml" ds:itemID="{F24BFDB1-08C1-4F80-8B3D-A82BC5C308E2}"/>
</file>

<file path=docProps/app.xml><?xml version="1.0" encoding="utf-8"?>
<Properties xmlns="http://schemas.openxmlformats.org/officeDocument/2006/extended-properties" xmlns:vt="http://schemas.openxmlformats.org/officeDocument/2006/docPropsVTypes">
  <Template>LEAD template powerpoint slides</Template>
  <TotalTime>0</TotalTime>
  <Words>2009</Words>
  <Application>Microsoft Office PowerPoint</Application>
  <PresentationFormat>Widescreen</PresentationFormat>
  <Paragraphs>155</Paragraphs>
  <Slides>10</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Calibri (Body)</vt:lpstr>
      <vt:lpstr>Arial</vt:lpstr>
      <vt:lpstr>Calibri</vt:lpstr>
      <vt:lpstr>Calibri Light</vt:lpstr>
      <vt:lpstr>Wingdings</vt:lpstr>
      <vt:lpstr>LEAD template powerpoint slides</vt:lpstr>
      <vt:lpstr>Module 7: Recordkeeping</vt:lpstr>
      <vt:lpstr>Overview</vt:lpstr>
      <vt:lpstr>On-The-Job Records</vt:lpstr>
      <vt:lpstr>Recordkeeping: Pre-Renovation Education Records</vt:lpstr>
      <vt:lpstr>Sample Confirmation of Receipt of Renovate Right</vt:lpstr>
      <vt:lpstr>Recordkeeping: Non-Certified Worker Training</vt:lpstr>
      <vt:lpstr>Recordkeeping: Test Kit Reporting </vt:lpstr>
      <vt:lpstr>Recordkeeping: Paint Chip Sample Results Reporting</vt:lpstr>
      <vt:lpstr>Recordkeeping: Post-Renovation Reporting</vt:lpstr>
      <vt:lpstr>Now You Know…</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revision>1</cp:revision>
  <dcterms:created xsi:type="dcterms:W3CDTF">2026-04-29T15:19:10Z</dcterms:created>
  <dcterms:modified xsi:type="dcterms:W3CDTF">2026-04-29T15:19:20Z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axKeyword">
    <vt:lpwstr/>
  </property>
  <property fmtid="{D5CDD505-2E9C-101B-9397-08002B2CF9AE}" pid="3" name="Document_x0020_Type">
    <vt:lpwstr/>
  </property>
  <property fmtid="{D5CDD505-2E9C-101B-9397-08002B2CF9AE}" pid="4" name="MediaServiceImageTags">
    <vt:lpwstr/>
  </property>
  <property fmtid="{D5CDD505-2E9C-101B-9397-08002B2CF9AE}" pid="5" name="ContentTypeId">
    <vt:lpwstr>0x01010046E555EE6AEA6F4E90DC1EE56A20DF84</vt:lpwstr>
  </property>
  <property fmtid="{D5CDD505-2E9C-101B-9397-08002B2CF9AE}" pid="6" name="EPA Subject">
    <vt:lpwstr/>
  </property>
  <property fmtid="{D5CDD505-2E9C-101B-9397-08002B2CF9AE}" pid="7" name="EPA_x0020_Subject">
    <vt:lpwstr/>
  </property>
  <property fmtid="{D5CDD505-2E9C-101B-9397-08002B2CF9AE}" pid="8" name="Document Type">
    <vt:lpwstr/>
  </property>
  <property fmtid="{D5CDD505-2E9C-101B-9397-08002B2CF9AE}" pid="9" name="e3f09c3df709400db2417a7161762d62">
    <vt:lpwstr/>
  </property>
</Properties>
</file>