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8"/>
  </p:notesMasterIdLst>
  <p:sldIdLst>
    <p:sldId id="300" r:id="rId2"/>
    <p:sldId id="299" r:id="rId3"/>
    <p:sldId id="295" r:id="rId4"/>
    <p:sldId id="296" r:id="rId5"/>
    <p:sldId id="297" r:id="rId6"/>
    <p:sldId id="29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C632D6-8300-4E03-8EC0-92C377383442}" v="4" dt="2026-04-29T14:21:10.1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447" autoAdjust="0"/>
  </p:normalViewPr>
  <p:slideViewPr>
    <p:cSldViewPr snapToGrid="0">
      <p:cViewPr varScale="1">
        <p:scale>
          <a:sx n="99" d="100"/>
          <a:sy n="99" d="100"/>
        </p:scale>
        <p:origin x="10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5/10/relationships/revisionInfo" Target="revisionInfo.xml"/><Relationship Id="rId18" Type="http://schemas.openxmlformats.org/officeDocument/2006/relationships/customXml" Target="../customXml/item4.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alibri" panose="020F0502020204030204" pitchFamily="34" charset="0"/>
              </a:defRPr>
            </a:lvl1pPr>
          </a:lstStyle>
          <a:p>
            <a:fld id="{8021C3FC-F828-45AE-A0CD-7C01CBB12EF2}" type="datetimeFigureOut">
              <a:rPr lang="en-US" smtClean="0"/>
              <a:pPr/>
              <a:t>4/29/2026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alibri" panose="020F0502020204030204" pitchFamily="34" charset="0"/>
              </a:defRPr>
            </a:lvl1pPr>
          </a:lstStyle>
          <a:p>
            <a:fld id="{B6F7DF45-3E15-461C-B5A1-630C28018385}" type="slidenum">
              <a:rPr lang="en-US" smtClean="0"/>
              <a:pPr/>
              <a:t>‹#›</a:t>
            </a:fld>
            <a:endParaRPr lang="en-US" dirty="0"/>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alibri" panose="020F0502020204030204" pitchFamily="34" charset="0"/>
        <a:ea typeface="+mn-ea"/>
        <a:cs typeface="+mn-cs"/>
      </a:defRPr>
    </a:lvl1pPr>
    <a:lvl2pPr marL="457200" algn="l" defTabSz="914400" rtl="0" eaLnBrk="1" latinLnBrk="0" hangingPunct="1">
      <a:defRPr sz="1200" kern="1200">
        <a:solidFill>
          <a:schemeClr val="tx1"/>
        </a:solidFill>
        <a:latin typeface="Calibri" panose="020F0502020204030204" pitchFamily="34" charset="0"/>
        <a:ea typeface="+mn-ea"/>
        <a:cs typeface="+mn-cs"/>
      </a:defRPr>
    </a:lvl2pPr>
    <a:lvl3pPr marL="914400" algn="l" defTabSz="914400" rtl="0" eaLnBrk="1" latinLnBrk="0" hangingPunct="1">
      <a:defRPr sz="1200" kern="1200">
        <a:solidFill>
          <a:schemeClr val="tx1"/>
        </a:solidFill>
        <a:latin typeface="Calibri" panose="020F0502020204030204" pitchFamily="34" charset="0"/>
        <a:ea typeface="+mn-ea"/>
        <a:cs typeface="+mn-cs"/>
      </a:defRPr>
    </a:lvl3pPr>
    <a:lvl4pPr marL="1371600" algn="l" defTabSz="914400" rtl="0" eaLnBrk="1" latinLnBrk="0" hangingPunct="1">
      <a:defRPr sz="1200" kern="1200">
        <a:solidFill>
          <a:schemeClr val="tx1"/>
        </a:solidFill>
        <a:latin typeface="Calibri" panose="020F0502020204030204" pitchFamily="34" charset="0"/>
        <a:ea typeface="+mn-ea"/>
        <a:cs typeface="+mn-cs"/>
      </a:defRPr>
    </a:lvl4pPr>
    <a:lvl5pPr marL="1828800" algn="l" defTabSz="914400" rtl="0" eaLnBrk="1" latinLnBrk="0" hangingPunct="1">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osha.gov/Publications/osha3142.pdf"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osha.gov/Publications/osha3252.pd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6538" indent="-236538">
              <a:defRPr/>
            </a:pPr>
            <a:r>
              <a:rPr lang="en-US" sz="1800" b="1" u="sng" dirty="0"/>
              <a:t>Why Are You Here?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The traditional renovation work you do can create significant dust-lead hazards if lead-based paint is disturbed.</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The lead dust generated by traditional renovation work can cause lead poisoning in children. It can also poison pregnant women, yourself and other workers and even pets. Practical changes in work practices can minimize and contain dust. The use of lead-safe work practices makes the job safer and reduces your liability exposure.</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EPA’s Renovation, Repair and Painting Final Rule (40 CFR 745) requires that renovations conducted for compensation, must be performed by certified firms using certified renovators. Renovation firms that wish to work in pre-1978 homes and child-occupied facilities must apply to EPA and pay a fee in order to become certified. Renovators seeking to become certified renovators must successfully complete an EPA-accredited renovator course or a course accredited by an EPA authorized state or Tribe. This course is the EPA model course for certified renovators and as such meets all requirements in 40 CFR 745.90.</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This course will teach you how to comply with the EPA Renovation, Repair and Painting Rule and the HUD Lead Safe Housing Rule, and how to perform lead-safe work practices safely and effectively.</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Once you have successfully completed a certified renovators course, delivered by an EPA-accredited training provider, you are an EPA Certified Renovator. EPA Certified Renovator status will allow you to do lead-safe renovation, repair, and painting work in pre-1978 housing and in child-occupied facilities where work will disturb lead-based paint. Your certification is valid for five years from the date of completion of the course. To renew certification after five years, you must successfully complete an EPA-accredited certified renovators refresher course before your initial certification expires. Refresher training must be taken every five years to maintain certification. If the certified renovator training is not refreshed within five years of the previous training, you must retake the initial course to become certified again.</a:t>
            </a:r>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426760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7475" indent="-117475">
              <a:lnSpc>
                <a:spcPct val="95000"/>
              </a:lnSpc>
              <a:spcBef>
                <a:spcPct val="2000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Modules</a:t>
            </a:r>
            <a:r>
              <a:rPr lang="en-US" altLang="en-US" sz="1200" dirty="0">
                <a:latin typeface="Calibri" panose="020F0502020204030204" pitchFamily="34" charset="0"/>
                <a:ea typeface="Calibri" panose="020F0502020204030204" pitchFamily="34" charset="0"/>
                <a:cs typeface="Calibri" panose="020F0502020204030204" pitchFamily="34" charset="0"/>
              </a:rPr>
              <a:t> - In addition to this introduction, there are eight modules in this course:</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1: Why Should I Be Concerned About Lead Paint?</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2: Regulations</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3: Before Beginning Work (includes Skill Set #1)</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4: Contain Dust During Work (includes Skill Sets #2 - #5)</a:t>
            </a:r>
            <a:endParaRPr lang="en-US" altLang="en-US" sz="1200" b="1" dirty="0">
              <a:latin typeface="Calibri" panose="020F0502020204030204" pitchFamily="34" charset="0"/>
              <a:ea typeface="Calibri" panose="020F0502020204030204" pitchFamily="34" charset="0"/>
              <a:cs typeface="Calibri" panose="020F0502020204030204" pitchFamily="34" charset="0"/>
            </a:endParaRP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5: During the Work (includes Skill Set #6)</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6: Cleaning Activities and Checking Your Work (includes Skill Sets #7 - #11)</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7: Recordkeeping</a:t>
            </a:r>
          </a:p>
          <a:p>
            <a:pPr marL="0" lvl="0" indent="-219075">
              <a:lnSpc>
                <a:spcPct val="95000"/>
              </a:lnSpc>
              <a:spcBef>
                <a:spcPct val="20000"/>
              </a:spcBef>
              <a:buFont typeface="Arial" panose="020B0604020202020204" pitchFamily="34" charset="0"/>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Module 8: Training Non-Certified Renovation Workers</a:t>
            </a:r>
          </a:p>
          <a:p>
            <a:endParaRPr lang="en-US" sz="1200" b="1"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Activities and Exercises - </a:t>
            </a:r>
            <a:r>
              <a:rPr lang="en-US" sz="1200" kern="1200" dirty="0">
                <a:solidFill>
                  <a:schemeClr val="tx1"/>
                </a:solidFill>
                <a:effectLst/>
                <a:latin typeface="Calibri" panose="020F0502020204030204" pitchFamily="34" charset="0"/>
                <a:ea typeface="+mn-ea"/>
                <a:cs typeface="+mn-cs"/>
              </a:rPr>
              <a:t>The course includes activities and exercises to help you identify methods for reducing the amount of dust you create, and containing and cleaning up the dust you do create. Many of the exercises and activities take place in small groups, so you will have an opportunity to share your experiences and ideas with others in the class.</a:t>
            </a:r>
          </a:p>
          <a:p>
            <a:pPr marL="117475" indent="-117475">
              <a:lnSpc>
                <a:spcPct val="95000"/>
              </a:lnSpc>
              <a:spcBef>
                <a:spcPct val="20000"/>
              </a:spcBef>
            </a:pPr>
            <a:endParaRPr lang="en-US" altLang="en-US" sz="1200" b="1" dirty="0">
              <a:latin typeface="Calibri" panose="020F0502020204030204" pitchFamily="34" charset="0"/>
              <a:ea typeface="Calibri" panose="020F0502020204030204" pitchFamily="34" charset="0"/>
              <a:cs typeface="Calibri" panose="020F0502020204030204" pitchFamily="34" charset="0"/>
            </a:endParaRPr>
          </a:p>
          <a:p>
            <a:pPr marL="117475" indent="-117475">
              <a:lnSpc>
                <a:spcPct val="95000"/>
              </a:lnSpc>
              <a:spcBef>
                <a:spcPct val="2000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Appendices - </a:t>
            </a:r>
            <a:r>
              <a:rPr lang="en-US" altLang="en-US" sz="1200" dirty="0">
                <a:latin typeface="Calibri" panose="020F0502020204030204" pitchFamily="34" charset="0"/>
                <a:ea typeface="Calibri" panose="020F0502020204030204" pitchFamily="34" charset="0"/>
                <a:cs typeface="Calibri" panose="020F0502020204030204" pitchFamily="34" charset="0"/>
              </a:rPr>
              <a:t>This manual has nine appendices that provide extra information that will help contractors.  </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1 –EPA’s Renovation, Repair and Painting Program Final Rule (40 CFR Part 745) </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2 - Additional Requirements of HUD’s Lead Safe Housing Rule for EPA Certified Renovation Firms and Certified Renovators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3 – Lead-Safe Certified Guide to Renovate Right: Important Lead Hazard Information for Families, Child Care Providers and Schools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4 - Small Entity Compliance Guide to Renovate Right</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5 - Steps to LEAD SAFE Renovation, Repair, and Painting</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6 - Hands-on Exercises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7 - State and Local Regulations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8 - Regulatory Status of Waste Generated by Contractors and Residents from Lead- Based Paint Activities Conducted in Households</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9 – Paint Chip Sample Collection Guide</a:t>
            </a:r>
            <a:endParaRPr lang="en-US" sz="16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Appendix 10 - For More Information</a:t>
            </a:r>
            <a:endParaRPr lang="en-US" sz="1600" kern="1200" dirty="0">
              <a:solidFill>
                <a:schemeClr val="tx1"/>
              </a:solidFill>
              <a:effectLst/>
              <a:latin typeface="Calibri" panose="020F0502020204030204" pitchFamily="34" charset="0"/>
              <a:ea typeface="+mn-ea"/>
              <a:cs typeface="+mn-cs"/>
            </a:endParaRPr>
          </a:p>
          <a:p>
            <a:pPr marL="117475" indent="-117475">
              <a:lnSpc>
                <a:spcPct val="95000"/>
              </a:lnSpc>
              <a:spcBef>
                <a:spcPct val="20000"/>
              </a:spcBef>
            </a:pPr>
            <a:endParaRPr lang="en-US" b="1" dirty="0"/>
          </a:p>
          <a:p>
            <a:pPr marL="117475" indent="-117475">
              <a:lnSpc>
                <a:spcPct val="95000"/>
              </a:lnSpc>
              <a:spcBef>
                <a:spcPct val="20000"/>
              </a:spcBef>
            </a:pPr>
            <a:r>
              <a:rPr lang="en-US" b="1" dirty="0"/>
              <a:t>Test - </a:t>
            </a:r>
            <a:r>
              <a:rPr lang="en-US" dirty="0"/>
              <a:t>Renovators must pass the test administered at the end of the course in order to earn certification. Failure to pass the test means you must retake the course.</a:t>
            </a: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1061573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236538" algn="l"/>
              </a:tabLst>
            </a:pPr>
            <a:r>
              <a:rPr lang="en-US" altLang="en-US" sz="1200" b="1" u="sng" dirty="0">
                <a:latin typeface="Calibri" panose="020F0502020204030204" pitchFamily="34" charset="0"/>
                <a:ea typeface="Calibri" panose="020F0502020204030204" pitchFamily="34" charset="0"/>
                <a:cs typeface="Calibri" panose="020F0502020204030204" pitchFamily="34" charset="0"/>
              </a:rPr>
              <a:t>Module 1:</a:t>
            </a:r>
            <a:r>
              <a:rPr lang="en-US" altLang="en-US" sz="1200" b="1" dirty="0">
                <a:latin typeface="Calibri" panose="020F0502020204030204" pitchFamily="34" charset="0"/>
                <a:ea typeface="Calibri" panose="020F0502020204030204" pitchFamily="34" charset="0"/>
                <a:cs typeface="Calibri" panose="020F0502020204030204" pitchFamily="34" charset="0"/>
              </a:rPr>
              <a:t> </a:t>
            </a:r>
            <a:r>
              <a:rPr lang="en-US" altLang="en-US" sz="1200" dirty="0">
                <a:latin typeface="Calibri" panose="020F0502020204030204" pitchFamily="34" charset="0"/>
                <a:ea typeface="Calibri" panose="020F0502020204030204" pitchFamily="34" charset="0"/>
                <a:cs typeface="Calibri" panose="020F0502020204030204" pitchFamily="34" charset="0"/>
              </a:rPr>
              <a:t>Teaches the health effects related to lead exposure, why lead is a problem you need to deal with, and who is put at risk if renovations are not handled correctly.</a:t>
            </a:r>
          </a:p>
          <a:p>
            <a:pPr>
              <a:tabLst>
                <a:tab pos="236538" algn="l"/>
              </a:tabLst>
            </a:pPr>
            <a:r>
              <a:rPr lang="en-US" altLang="en-US" sz="1200" b="1" u="sng" dirty="0">
                <a:latin typeface="Calibri" panose="020F0502020204030204" pitchFamily="34" charset="0"/>
                <a:ea typeface="Calibri" panose="020F0502020204030204" pitchFamily="34" charset="0"/>
                <a:cs typeface="Calibri" panose="020F0502020204030204" pitchFamily="34" charset="0"/>
              </a:rPr>
              <a:t>Module 2:</a:t>
            </a:r>
            <a:r>
              <a:rPr lang="en-US" altLang="en-US" sz="1200" dirty="0">
                <a:latin typeface="Calibri" panose="020F0502020204030204" pitchFamily="34" charset="0"/>
                <a:ea typeface="Calibri" panose="020F0502020204030204" pitchFamily="34" charset="0"/>
                <a:cs typeface="Calibri" panose="020F0502020204030204" pitchFamily="34" charset="0"/>
              </a:rPr>
              <a:t> Teaches what EPA and HUD rules require of certified firms and certified renovators. </a:t>
            </a:r>
          </a:p>
          <a:p>
            <a:pPr>
              <a:tabLst>
                <a:tab pos="236538" algn="l"/>
              </a:tabLst>
            </a:pPr>
            <a:r>
              <a:rPr lang="en-US" altLang="en-US" sz="1200" b="1" u="sng" dirty="0">
                <a:latin typeface="Calibri" panose="020F0502020204030204" pitchFamily="34" charset="0"/>
                <a:ea typeface="Calibri" panose="020F0502020204030204" pitchFamily="34" charset="0"/>
                <a:cs typeface="Calibri" panose="020F0502020204030204" pitchFamily="34" charset="0"/>
              </a:rPr>
              <a:t>Module 3:</a:t>
            </a:r>
            <a:r>
              <a:rPr lang="en-US" altLang="en-US" sz="1200" dirty="0">
                <a:latin typeface="Calibri" panose="020F0502020204030204" pitchFamily="34" charset="0"/>
                <a:ea typeface="Calibri" panose="020F0502020204030204" pitchFamily="34" charset="0"/>
                <a:cs typeface="Calibri" panose="020F0502020204030204" pitchFamily="34" charset="0"/>
              </a:rPr>
              <a:t> Teaches how to determine if lead-based paint affects your work, and how to educate owners and residents in target housing, or owners and adult representatives in child-occupied facilities about how the work will affect lead in their property. This module also discusses how to plan the work so that it is lead-safe.</a:t>
            </a:r>
          </a:p>
          <a:p>
            <a:r>
              <a:rPr lang="en-US" sz="1200" b="1" u="heavy" kern="1200" dirty="0">
                <a:solidFill>
                  <a:schemeClr val="tx1"/>
                </a:solidFill>
                <a:effectLst/>
                <a:latin typeface="Calibri" panose="020F0502020204030204" pitchFamily="34" charset="0"/>
                <a:ea typeface="+mn-ea"/>
                <a:cs typeface="+mn-cs"/>
              </a:rPr>
              <a:t>Module 4:</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Teaches how to properly set up the work area so that dust and debris created by your work do not contaminate the property and leave behind lead dust.</a:t>
            </a:r>
          </a:p>
          <a:p>
            <a:r>
              <a:rPr lang="en-US" sz="1200" b="1" u="heavy" kern="1200" dirty="0">
                <a:solidFill>
                  <a:schemeClr val="tx1"/>
                </a:solidFill>
                <a:effectLst/>
                <a:latin typeface="Calibri" panose="020F0502020204030204" pitchFamily="34" charset="0"/>
                <a:ea typeface="+mn-ea"/>
                <a:cs typeface="+mn-cs"/>
              </a:rPr>
              <a:t>Module 5:</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Teaches how to work in a lead-safe manner and what practices are prohibited by the EPA and/or HUD rules; provides information on personal protective equipment.</a:t>
            </a:r>
          </a:p>
          <a:p>
            <a:r>
              <a:rPr lang="en-US" sz="1200" b="1" u="heavy" kern="1200" dirty="0">
                <a:solidFill>
                  <a:schemeClr val="tx1"/>
                </a:solidFill>
                <a:effectLst/>
                <a:latin typeface="Calibri" panose="020F0502020204030204" pitchFamily="34" charset="0"/>
                <a:ea typeface="+mn-ea"/>
                <a:cs typeface="+mn-cs"/>
              </a:rPr>
              <a:t>Module 6:</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Teaches how to effectively clean up dust generated by the work performed in the home or child-occupied facility, and teaches certified renovators how to conduct a cleaning verification. This section also contains information about how to dispose of renovation waste.</a:t>
            </a:r>
          </a:p>
          <a:p>
            <a:r>
              <a:rPr lang="en-US" sz="1200" b="1" u="heavy" kern="1200" dirty="0">
                <a:solidFill>
                  <a:schemeClr val="tx1"/>
                </a:solidFill>
                <a:effectLst/>
                <a:latin typeface="Calibri" panose="020F0502020204030204" pitchFamily="34" charset="0"/>
                <a:ea typeface="+mn-ea"/>
                <a:cs typeface="+mn-cs"/>
              </a:rPr>
              <a:t>Module 7:</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Teaches the requirements in the EPA and HUD Rules for creating and maintaining documentation of the work.</a:t>
            </a:r>
          </a:p>
          <a:p>
            <a:r>
              <a:rPr lang="en-US" sz="1200" b="1" u="heavy" kern="1200" dirty="0">
                <a:solidFill>
                  <a:schemeClr val="tx1"/>
                </a:solidFill>
                <a:effectLst/>
                <a:latin typeface="Calibri" panose="020F0502020204030204" pitchFamily="34" charset="0"/>
                <a:ea typeface="+mn-ea"/>
                <a:cs typeface="+mn-cs"/>
              </a:rPr>
              <a:t>Module 8:</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Teaches the certified renovator how to train non-certified renovation workers in lead-safe work practices while on the job.</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3231069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7475" indent="-117475">
              <a:spcBef>
                <a:spcPct val="10000"/>
              </a:spcBef>
            </a:pPr>
            <a:r>
              <a:rPr lang="en-US" altLang="en-US" sz="1200" b="1" dirty="0">
                <a:latin typeface="Calibri" panose="020F0502020204030204" pitchFamily="34" charset="0"/>
                <a:ea typeface="Calibri" panose="020F0502020204030204" pitchFamily="34" charset="0"/>
                <a:cs typeface="Calibri" panose="020F0502020204030204" pitchFamily="34" charset="0"/>
              </a:rPr>
              <a:t>The Value of this Training</a:t>
            </a:r>
          </a:p>
          <a:p>
            <a:pPr marL="117475" indent="-117475">
              <a:spcBef>
                <a:spcPct val="1000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This course meets EPA and HUD requirements for lead-safe work practices training under the RRP Rule.</a:t>
            </a:r>
          </a:p>
          <a:p>
            <a:pPr marL="117475" indent="-117475">
              <a:spcBef>
                <a:spcPct val="1000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Renovators obtain EPA certification after successful completion of the course. </a:t>
            </a:r>
          </a:p>
          <a:p>
            <a:pPr marL="117475" indent="-117475">
              <a:spcBef>
                <a:spcPct val="10000"/>
              </a:spcBef>
              <a:buFontTx/>
              <a:buChar char="•"/>
            </a:pPr>
            <a:r>
              <a:rPr lang="en-US" altLang="en-US" sz="1200" dirty="0">
                <a:latin typeface="Calibri" panose="020F0502020204030204" pitchFamily="34" charset="0"/>
                <a:ea typeface="Calibri" panose="020F0502020204030204" pitchFamily="34" charset="0"/>
                <a:cs typeface="Calibri" panose="020F0502020204030204" pitchFamily="34" charset="0"/>
              </a:rPr>
              <a:t>Completing this training demonstrates your company’s competence to prospective clients and can be a marketing advantage that distinguishes your company from the competition.</a:t>
            </a:r>
          </a:p>
          <a:p>
            <a:pPr marL="117475" indent="-117475">
              <a:spcBef>
                <a:spcPct val="10000"/>
              </a:spcBef>
            </a:pPr>
            <a:endParaRPr lang="en-US" alt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kern="1200" dirty="0">
                <a:solidFill>
                  <a:schemeClr val="tx1"/>
                </a:solidFill>
                <a:effectLst/>
                <a:latin typeface="Calibri" panose="020F0502020204030204" pitchFamily="34" charset="0"/>
                <a:ea typeface="+mn-ea"/>
                <a:cs typeface="+mn-cs"/>
              </a:rPr>
              <a:t>Lead Abatement Training</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Lead abatement refers to work that is done for the specific purpose of permanently addressing lead-based paint and lead-based paint hazards in a pre-1978 home or child-occupied facility</a:t>
            </a: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This course </a:t>
            </a:r>
            <a:r>
              <a:rPr lang="en-US" sz="1200" b="1" u="heavy" kern="1200" dirty="0">
                <a:solidFill>
                  <a:schemeClr val="tx1"/>
                </a:solidFill>
                <a:effectLst/>
                <a:latin typeface="Calibri" panose="020F0502020204030204" pitchFamily="34" charset="0"/>
                <a:ea typeface="+mn-ea"/>
                <a:cs typeface="+mn-cs"/>
              </a:rPr>
              <a:t>is not</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an abatement course designed to address the removal, encapsulation or enclosure of lead-based paint or lead-based paint hazards. This course </a:t>
            </a:r>
            <a:r>
              <a:rPr lang="en-US" sz="1200" b="1" u="heavy" kern="1200" dirty="0">
                <a:solidFill>
                  <a:schemeClr val="tx1"/>
                </a:solidFill>
                <a:effectLst/>
                <a:latin typeface="Calibri" panose="020F0502020204030204" pitchFamily="34" charset="0"/>
                <a:ea typeface="+mn-ea"/>
                <a:cs typeface="+mn-cs"/>
              </a:rPr>
              <a:t>is not</a:t>
            </a:r>
            <a:r>
              <a:rPr lang="en-US" sz="1200" b="1" kern="1200" dirty="0">
                <a:solidFill>
                  <a:schemeClr val="tx1"/>
                </a:solidFill>
                <a:effectLst/>
                <a:latin typeface="Calibri" panose="020F0502020204030204" pitchFamily="34" charset="0"/>
                <a:ea typeface="+mn-ea"/>
                <a:cs typeface="+mn-cs"/>
              </a:rPr>
              <a:t> </a:t>
            </a:r>
            <a:r>
              <a:rPr lang="en-US" sz="1200" kern="1200" dirty="0">
                <a:solidFill>
                  <a:schemeClr val="tx1"/>
                </a:solidFill>
                <a:effectLst/>
                <a:latin typeface="Calibri" panose="020F0502020204030204" pitchFamily="34" charset="0"/>
                <a:ea typeface="+mn-ea"/>
                <a:cs typeface="+mn-cs"/>
              </a:rPr>
              <a:t>an operations and maintenance course designed to manage lead-based paint in place using interim controls. To perform lead abatement work additional specialized training is required.</a:t>
            </a:r>
          </a:p>
          <a:p>
            <a:endParaRPr lang="en-US" sz="1200" b="1"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OSHA</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OSHA has training requirements for workers that employers should be aware of. For more information on OSHA requirements, visit </a:t>
            </a:r>
            <a:r>
              <a:rPr lang="en-US" sz="1200" u="sng" kern="1200" dirty="0">
                <a:solidFill>
                  <a:schemeClr val="tx1"/>
                </a:solidFill>
                <a:effectLst/>
                <a:latin typeface="Calibri" panose="020F0502020204030204" pitchFamily="34" charset="0"/>
                <a:ea typeface="+mn-ea"/>
                <a:cs typeface="+mn-cs"/>
                <a:hlinkClick r:id="rId3"/>
              </a:rPr>
              <a:t>www.osha.gov/Publications/osha3142.pdf</a:t>
            </a:r>
            <a:r>
              <a:rPr lang="en-US" sz="1200" u="none" strike="noStrike" kern="1200" dirty="0">
                <a:solidFill>
                  <a:schemeClr val="tx1"/>
                </a:solidFill>
                <a:effectLst/>
                <a:latin typeface="Calibri" panose="020F0502020204030204" pitchFamily="34" charset="0"/>
                <a:ea typeface="+mn-ea"/>
                <a:cs typeface="+mn-cs"/>
                <a:hlinkClick r:id="rId3"/>
              </a:rPr>
              <a:t>.</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Another helpful OSHA publication addresses general safety and health hazards in construction, OSHA 3252 Construction Pocket Guide, it’s available at </a:t>
            </a:r>
            <a:r>
              <a:rPr lang="en-US" sz="1200" u="sng" kern="1200" dirty="0">
                <a:solidFill>
                  <a:schemeClr val="tx1"/>
                </a:solidFill>
                <a:effectLst/>
                <a:latin typeface="Calibri" panose="020F0502020204030204" pitchFamily="34" charset="0"/>
                <a:ea typeface="+mn-ea"/>
                <a:cs typeface="+mn-cs"/>
              </a:rPr>
              <a:t>https://</a:t>
            </a:r>
            <a:r>
              <a:rPr lang="en-US" sz="1200" u="sng" kern="1200" dirty="0">
                <a:solidFill>
                  <a:schemeClr val="tx1"/>
                </a:solidFill>
                <a:effectLst/>
                <a:latin typeface="Calibri" panose="020F0502020204030204" pitchFamily="34" charset="0"/>
                <a:ea typeface="+mn-ea"/>
                <a:cs typeface="+mn-cs"/>
                <a:hlinkClick r:id="rId4"/>
              </a:rPr>
              <a:t>www.osha.gov/Publications/osha3252.pdf</a:t>
            </a:r>
            <a:r>
              <a:rPr lang="en-US" sz="1200" u="none" strike="noStrike" kern="1200" dirty="0">
                <a:solidFill>
                  <a:schemeClr val="tx1"/>
                </a:solidFill>
                <a:effectLst/>
                <a:latin typeface="Calibri" panose="020F0502020204030204" pitchFamily="34" charset="0"/>
                <a:ea typeface="+mn-ea"/>
                <a:cs typeface="+mn-cs"/>
                <a:hlinkClick r:id="rId4"/>
              </a:rPr>
              <a:t>.</a:t>
            </a:r>
            <a:endParaRPr lang="en-US" sz="1200" kern="1200" dirty="0">
              <a:solidFill>
                <a:schemeClr val="tx1"/>
              </a:solidFill>
              <a:effectLst/>
              <a:latin typeface="Calibri" panose="020F0502020204030204" pitchFamily="34" charset="0"/>
              <a:ea typeface="+mn-ea"/>
              <a:cs typeface="+mn-cs"/>
            </a:endParaRPr>
          </a:p>
          <a:p>
            <a:endParaRPr lang="en-US" sz="1200" b="1" kern="1200" dirty="0">
              <a:solidFill>
                <a:schemeClr val="tx1"/>
              </a:solidFill>
              <a:effectLst/>
              <a:latin typeface="Calibri" panose="020F0502020204030204" pitchFamily="34" charset="0"/>
              <a:ea typeface="+mn-ea"/>
              <a:cs typeface="+mn-cs"/>
            </a:endParaRPr>
          </a:p>
          <a:p>
            <a:r>
              <a:rPr lang="en-US" sz="1200" b="1" kern="1200" dirty="0">
                <a:solidFill>
                  <a:schemeClr val="tx1"/>
                </a:solidFill>
                <a:effectLst/>
                <a:latin typeface="Calibri" panose="020F0502020204030204" pitchFamily="34" charset="0"/>
                <a:ea typeface="+mn-ea"/>
                <a:cs typeface="+mn-cs"/>
              </a:rPr>
              <a:t>Tribal, State, Territorial, and Local Requirements</a:t>
            </a:r>
            <a:endParaRPr lang="en-US" sz="1200" kern="1200" dirty="0">
              <a:solidFill>
                <a:schemeClr val="tx1"/>
              </a:solidFill>
              <a:effectLst/>
              <a:latin typeface="Calibri" panose="020F0502020204030204" pitchFamily="34" charset="0"/>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Calibri" panose="020F0502020204030204" pitchFamily="34" charset="0"/>
                <a:ea typeface="+mn-ea"/>
                <a:cs typeface="+mn-cs"/>
              </a:rPr>
              <a:t>Many Tribal, state, territorial and local governments have their own lead-based paint requirements, including specific training and certification requirements. Check with your Tribal, state, territorial, or local housing and environmental agencies to obtain information about such requirements.</a:t>
            </a:r>
          </a:p>
          <a:p>
            <a:pPr marL="117475" indent="-117475">
              <a:spcBef>
                <a:spcPct val="10000"/>
              </a:spcBef>
              <a:buFontTx/>
              <a:buChar char="•"/>
            </a:pP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27996450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43D3DCBB-292B-D66B-C234-0F7C225E1F16}"/>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r>
              <a:rPr lang="en-US"/>
              <a:t>January 12, 2026</a:t>
            </a:r>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C39F1-B838-F798-BF17-F594D76F1CEA}"/>
              </a:ext>
            </a:extLst>
          </p:cNvPr>
          <p:cNvSpPr>
            <a:spLocks noGrp="1"/>
          </p:cNvSpPr>
          <p:nvPr>
            <p:ph type="ctrTitle"/>
          </p:nvPr>
        </p:nvSpPr>
        <p:spPr/>
        <p:txBody>
          <a:bodyPr/>
          <a:lstStyle/>
          <a:p>
            <a:r>
              <a:rPr lang="en-US">
                <a:ea typeface="Calibri Light"/>
                <a:cs typeface="Calibri Light"/>
              </a:rPr>
              <a:t>Introduction</a:t>
            </a:r>
            <a:endParaRPr lang="en-US"/>
          </a:p>
        </p:txBody>
      </p:sp>
      <p:sp>
        <p:nvSpPr>
          <p:cNvPr id="3" name="Subtitle 2">
            <a:extLst>
              <a:ext uri="{FF2B5EF4-FFF2-40B4-BE49-F238E27FC236}">
                <a16:creationId xmlns:a16="http://schemas.microsoft.com/office/drawing/2014/main" id="{09C1BEEB-3BCB-C5F4-3A08-B9B046444550}"/>
              </a:ext>
            </a:extLst>
          </p:cNvPr>
          <p:cNvSpPr>
            <a:spLocks noGrp="1"/>
          </p:cNvSpPr>
          <p:nvPr>
            <p:ph type="subTitle" idx="1"/>
          </p:nvPr>
        </p:nvSpPr>
        <p:spPr>
          <a:xfrm>
            <a:off x="223707" y="4634818"/>
            <a:ext cx="6087523" cy="1449577"/>
          </a:xfrm>
        </p:spPr>
        <p:txBody>
          <a:bodyPr vert="horz" lIns="91440" tIns="45720" rIns="91440" bIns="45720" rtlCol="0" anchor="t">
            <a:normAutofit/>
          </a:bodyPr>
          <a:lstStyle/>
          <a:p>
            <a:r>
              <a:rPr lang="en-US">
                <a:ea typeface="Calibri Light"/>
                <a:cs typeface="Calibri Light"/>
              </a:rPr>
              <a:t>Lead Safety for Renovation, Repair, and Painting</a:t>
            </a:r>
          </a:p>
          <a:p>
            <a:r>
              <a:rPr lang="en-US">
                <a:ea typeface="Calibri Light"/>
                <a:cs typeface="Calibri Light"/>
              </a:rPr>
              <a:t>Initial Training Course</a:t>
            </a:r>
          </a:p>
        </p:txBody>
      </p:sp>
      <p:sp>
        <p:nvSpPr>
          <p:cNvPr id="4" name="Footer Placeholder 3">
            <a:extLst>
              <a:ext uri="{FF2B5EF4-FFF2-40B4-BE49-F238E27FC236}">
                <a16:creationId xmlns:a16="http://schemas.microsoft.com/office/drawing/2014/main" id="{F35D571F-2966-1DE4-2EA3-27FD2F1B5B1D}"/>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343597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41F039-7868-1695-50FD-1F96EE2E686A}"/>
              </a:ext>
            </a:extLst>
          </p:cNvPr>
          <p:cNvSpPr>
            <a:spLocks noGrp="1"/>
          </p:cNvSpPr>
          <p:nvPr>
            <p:ph type="sldNum" sz="quarter" idx="4"/>
          </p:nvPr>
        </p:nvSpPr>
        <p:spPr/>
        <p:txBody>
          <a:bodyPr/>
          <a:lstStyle/>
          <a:p>
            <a:r>
              <a:rPr lang="en-US" dirty="0"/>
              <a:t>1</a:t>
            </a:r>
          </a:p>
        </p:txBody>
      </p:sp>
      <p:sp>
        <p:nvSpPr>
          <p:cNvPr id="3" name="Title 2">
            <a:extLst>
              <a:ext uri="{FF2B5EF4-FFF2-40B4-BE49-F238E27FC236}">
                <a16:creationId xmlns:a16="http://schemas.microsoft.com/office/drawing/2014/main" id="{EEC3DFE8-34B4-1A11-5C6F-67B8E77984F3}"/>
              </a:ext>
            </a:extLst>
          </p:cNvPr>
          <p:cNvSpPr>
            <a:spLocks noGrp="1"/>
          </p:cNvSpPr>
          <p:nvPr>
            <p:ph type="title"/>
          </p:nvPr>
        </p:nvSpPr>
        <p:spPr>
          <a:xfrm>
            <a:off x="495403" y="761028"/>
            <a:ext cx="7366062" cy="723350"/>
          </a:xfrm>
        </p:spPr>
        <p:txBody>
          <a:bodyPr>
            <a:normAutofit/>
          </a:bodyPr>
          <a:lstStyle/>
          <a:p>
            <a:r>
              <a:rPr lang="en-US" altLang="en-US" sz="4400"/>
              <a:t>Course </a:t>
            </a:r>
            <a:r>
              <a:rPr lang="en-US" altLang="en-US" sz="4400" dirty="0"/>
              <a:t>Overview</a:t>
            </a:r>
            <a:endParaRPr lang="en-US" sz="3600" dirty="0"/>
          </a:p>
        </p:txBody>
      </p:sp>
      <p:sp>
        <p:nvSpPr>
          <p:cNvPr id="5" name="Content Placeholder 4">
            <a:extLst>
              <a:ext uri="{FF2B5EF4-FFF2-40B4-BE49-F238E27FC236}">
                <a16:creationId xmlns:a16="http://schemas.microsoft.com/office/drawing/2014/main" id="{68861F1C-C859-315B-D88C-21DBC43B6298}"/>
              </a:ext>
            </a:extLst>
          </p:cNvPr>
          <p:cNvSpPr>
            <a:spLocks noGrp="1"/>
          </p:cNvSpPr>
          <p:nvPr>
            <p:ph idx="1"/>
          </p:nvPr>
        </p:nvSpPr>
        <p:spPr>
          <a:xfrm>
            <a:off x="603576" y="1725733"/>
            <a:ext cx="10984847" cy="4232694"/>
          </a:xfrm>
        </p:spPr>
        <p:txBody>
          <a:bodyPr vert="horz" lIns="91440" tIns="45720" rIns="91440" bIns="45720" rtlCol="0" anchor="t">
            <a:normAutofit/>
          </a:bodyPr>
          <a:lstStyle/>
          <a:p>
            <a:r>
              <a:rPr lang="en-US" b="1" dirty="0"/>
              <a:t>Welcome and Introductions</a:t>
            </a:r>
          </a:p>
          <a:p>
            <a:pPr marL="742950" lvl="1" indent="-285750"/>
            <a:r>
              <a:rPr lang="en-US" dirty="0"/>
              <a:t>Please tell the class:</a:t>
            </a:r>
          </a:p>
          <a:p>
            <a:pPr marL="1200150" lvl="2" indent="-285750"/>
            <a:r>
              <a:rPr lang="en-US" sz="2800" dirty="0"/>
              <a:t>Your name, the company you work for, and what you do</a:t>
            </a:r>
            <a:endParaRPr lang="en-US" altLang="en-US" sz="3200" dirty="0"/>
          </a:p>
          <a:p>
            <a:r>
              <a:rPr lang="en-US" altLang="en-US" b="1" dirty="0"/>
              <a:t>Overview:</a:t>
            </a:r>
          </a:p>
          <a:p>
            <a:pPr lvl="1"/>
            <a:r>
              <a:rPr lang="en-US" altLang="en-US" dirty="0"/>
              <a:t>Course agenda </a:t>
            </a:r>
            <a:endParaRPr lang="en-US" dirty="0">
              <a:ea typeface="Calibri" panose="020F0502020204030204"/>
              <a:cs typeface="Calibri" panose="020F0502020204030204"/>
            </a:endParaRPr>
          </a:p>
          <a:p>
            <a:pPr lvl="1"/>
            <a:r>
              <a:rPr lang="en-US" altLang="en-US" dirty="0"/>
              <a:t>Course manual</a:t>
            </a:r>
            <a:endParaRPr lang="en-US" altLang="en-US" dirty="0">
              <a:ea typeface="Calibri"/>
              <a:cs typeface="Calibri"/>
            </a:endParaRPr>
          </a:p>
          <a:p>
            <a:pPr lvl="1"/>
            <a:r>
              <a:rPr lang="en-US" altLang="en-US" dirty="0"/>
              <a:t>You will learn…</a:t>
            </a:r>
            <a:endParaRPr lang="en-US" altLang="en-US" dirty="0">
              <a:ea typeface="Calibri"/>
              <a:cs typeface="Calibri"/>
            </a:endParaRPr>
          </a:p>
          <a:p>
            <a:pPr lvl="1"/>
            <a:r>
              <a:rPr lang="en-US" altLang="en-US" dirty="0"/>
              <a:t>This course…</a:t>
            </a:r>
            <a:endParaRPr lang="en-US" altLang="en-US" dirty="0">
              <a:ea typeface="Calibri"/>
              <a:cs typeface="Calibri"/>
            </a:endParaRPr>
          </a:p>
          <a:p>
            <a:endParaRPr lang="en-US" dirty="0"/>
          </a:p>
        </p:txBody>
      </p:sp>
    </p:spTree>
    <p:extLst>
      <p:ext uri="{BB962C8B-B14F-4D97-AF65-F5344CB8AC3E}">
        <p14:creationId xmlns:p14="http://schemas.microsoft.com/office/powerpoint/2010/main" val="3425717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01ECF1-F225-DAC8-F183-B51627B1A716}"/>
              </a:ext>
            </a:extLst>
          </p:cNvPr>
          <p:cNvSpPr>
            <a:spLocks noGrp="1"/>
          </p:cNvSpPr>
          <p:nvPr>
            <p:ph type="sldNum" sz="quarter" idx="4"/>
          </p:nvPr>
        </p:nvSpPr>
        <p:spPr/>
        <p:txBody>
          <a:bodyPr/>
          <a:lstStyle/>
          <a:p>
            <a:r>
              <a:rPr lang="en-US" dirty="0"/>
              <a:t>2</a:t>
            </a:r>
          </a:p>
        </p:txBody>
      </p:sp>
      <p:sp>
        <p:nvSpPr>
          <p:cNvPr id="3" name="Title 2">
            <a:extLst>
              <a:ext uri="{FF2B5EF4-FFF2-40B4-BE49-F238E27FC236}">
                <a16:creationId xmlns:a16="http://schemas.microsoft.com/office/drawing/2014/main" id="{45373FCF-46DA-0CD5-CDAA-20BB639BFFF5}"/>
              </a:ext>
            </a:extLst>
          </p:cNvPr>
          <p:cNvSpPr>
            <a:spLocks noGrp="1"/>
          </p:cNvSpPr>
          <p:nvPr>
            <p:ph type="title"/>
          </p:nvPr>
        </p:nvSpPr>
        <p:spPr/>
        <p:txBody>
          <a:bodyPr/>
          <a:lstStyle/>
          <a:p>
            <a:r>
              <a:rPr lang="en-US" altLang="en-US"/>
              <a:t>Course Agenda</a:t>
            </a:r>
            <a:endParaRPr lang="en-US"/>
          </a:p>
        </p:txBody>
      </p:sp>
      <p:sp>
        <p:nvSpPr>
          <p:cNvPr id="4" name="Content Placeholder 3">
            <a:extLst>
              <a:ext uri="{FF2B5EF4-FFF2-40B4-BE49-F238E27FC236}">
                <a16:creationId xmlns:a16="http://schemas.microsoft.com/office/drawing/2014/main" id="{0DC42752-716B-6141-303A-17E474AB2989}"/>
              </a:ext>
            </a:extLst>
          </p:cNvPr>
          <p:cNvSpPr>
            <a:spLocks noGrp="1"/>
          </p:cNvSpPr>
          <p:nvPr>
            <p:ph idx="1"/>
          </p:nvPr>
        </p:nvSpPr>
        <p:spPr>
          <a:xfrm>
            <a:off x="838200" y="1564368"/>
            <a:ext cx="5431971" cy="4351338"/>
          </a:xfrm>
        </p:spPr>
        <p:txBody>
          <a:bodyPr vert="horz" lIns="91440" tIns="45720" rIns="91440" bIns="45720" rtlCol="0" anchor="t">
            <a:normAutofit lnSpcReduction="10000"/>
          </a:bodyPr>
          <a:lstStyle/>
          <a:p>
            <a:pPr marL="457200" indent="-457200">
              <a:lnSpc>
                <a:spcPct val="80000"/>
              </a:lnSpc>
            </a:pPr>
            <a:r>
              <a:rPr lang="en-US" altLang="en-US"/>
              <a:t>Introduction and welcome</a:t>
            </a:r>
            <a:endParaRPr lang="en-US" altLang="en-US">
              <a:ea typeface="Calibri"/>
              <a:cs typeface="Calibri"/>
            </a:endParaRPr>
          </a:p>
          <a:p>
            <a:pPr marL="457200" indent="-457200">
              <a:lnSpc>
                <a:spcPct val="80000"/>
              </a:lnSpc>
            </a:pPr>
            <a:r>
              <a:rPr lang="en-US" altLang="en-US"/>
              <a:t>Module 1: </a:t>
            </a:r>
            <a:r>
              <a:rPr lang="en-US" altLang="en-US">
                <a:cs typeface="Times New Roman"/>
              </a:rPr>
              <a:t>Why Should I Be Concerned About Lead Paint?</a:t>
            </a:r>
            <a:r>
              <a:rPr lang="en-US" altLang="en-US"/>
              <a:t> </a:t>
            </a:r>
            <a:endParaRPr lang="en-US" altLang="en-US">
              <a:ea typeface="Calibri"/>
              <a:cs typeface="Calibri"/>
            </a:endParaRPr>
          </a:p>
          <a:p>
            <a:pPr marL="457200" indent="-457200">
              <a:lnSpc>
                <a:spcPct val="80000"/>
              </a:lnSpc>
            </a:pPr>
            <a:r>
              <a:rPr lang="en-US" altLang="en-US"/>
              <a:t>Module 2: Regulations </a:t>
            </a:r>
            <a:endParaRPr lang="en-US" altLang="en-US">
              <a:ea typeface="Calibri"/>
              <a:cs typeface="Calibri"/>
            </a:endParaRPr>
          </a:p>
          <a:p>
            <a:pPr marL="457200" indent="-457200">
              <a:lnSpc>
                <a:spcPct val="80000"/>
              </a:lnSpc>
            </a:pPr>
            <a:r>
              <a:rPr lang="en-US" altLang="en-US" i="1"/>
              <a:t>Break</a:t>
            </a:r>
            <a:endParaRPr lang="en-US" altLang="en-US" i="1">
              <a:ea typeface="Calibri"/>
              <a:cs typeface="Calibri"/>
            </a:endParaRPr>
          </a:p>
          <a:p>
            <a:pPr marL="457200" indent="-457200">
              <a:lnSpc>
                <a:spcPct val="80000"/>
              </a:lnSpc>
            </a:pPr>
            <a:r>
              <a:rPr lang="en-US" altLang="en-US"/>
              <a:t>Module 3: </a:t>
            </a:r>
            <a:r>
              <a:rPr lang="en-US" altLang="en-US">
                <a:cs typeface="Times New Roman"/>
              </a:rPr>
              <a:t>Before Beginning Work </a:t>
            </a:r>
            <a:endParaRPr lang="en-US" altLang="en-US">
              <a:ea typeface="Calibri"/>
              <a:cs typeface="Times New Roman"/>
            </a:endParaRPr>
          </a:p>
          <a:p>
            <a:pPr marL="457200" indent="-457200">
              <a:lnSpc>
                <a:spcPct val="80000"/>
              </a:lnSpc>
            </a:pPr>
            <a:r>
              <a:rPr lang="en-US" altLang="en-US"/>
              <a:t>Module 4: Contain Dust During Work</a:t>
            </a:r>
            <a:endParaRPr lang="en-US" altLang="en-US">
              <a:ea typeface="Calibri"/>
              <a:cs typeface="Calibri"/>
            </a:endParaRPr>
          </a:p>
          <a:p>
            <a:pPr marL="457200" indent="-457200">
              <a:lnSpc>
                <a:spcPct val="80000"/>
              </a:lnSpc>
            </a:pPr>
            <a:r>
              <a:rPr lang="en-US" altLang="en-US" i="1"/>
              <a:t>Lunch</a:t>
            </a:r>
            <a:endParaRPr lang="en-US" altLang="en-US" i="1">
              <a:ea typeface="Calibri"/>
              <a:cs typeface="Calibri"/>
            </a:endParaRPr>
          </a:p>
          <a:p>
            <a:pPr marL="457200" indent="-457200">
              <a:lnSpc>
                <a:spcPct val="80000"/>
              </a:lnSpc>
            </a:pPr>
            <a:r>
              <a:rPr lang="en-US" altLang="en-US"/>
              <a:t>Module 5: During the Work</a:t>
            </a:r>
          </a:p>
          <a:p>
            <a:pPr marL="0" indent="0">
              <a:buNone/>
            </a:pPr>
            <a:endParaRPr lang="en-US"/>
          </a:p>
        </p:txBody>
      </p:sp>
      <p:sp>
        <p:nvSpPr>
          <p:cNvPr id="5" name="Content Placeholder 3">
            <a:extLst>
              <a:ext uri="{FF2B5EF4-FFF2-40B4-BE49-F238E27FC236}">
                <a16:creationId xmlns:a16="http://schemas.microsoft.com/office/drawing/2014/main" id="{3013948A-CC17-E308-0EA2-82A829F28AE1}"/>
              </a:ext>
            </a:extLst>
          </p:cNvPr>
          <p:cNvSpPr txBox="1">
            <a:spLocks/>
          </p:cNvSpPr>
          <p:nvPr/>
        </p:nvSpPr>
        <p:spPr>
          <a:xfrm>
            <a:off x="6096000" y="1564368"/>
            <a:ext cx="5431971"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80000"/>
              </a:lnSpc>
            </a:pPr>
            <a:r>
              <a:rPr lang="en-US" altLang="en-US" i="1"/>
              <a:t>Break</a:t>
            </a:r>
            <a:endParaRPr lang="en-US" altLang="en-US" i="1">
              <a:ea typeface="Calibri"/>
              <a:cs typeface="Calibri"/>
            </a:endParaRPr>
          </a:p>
          <a:p>
            <a:pPr marL="457200" indent="-457200">
              <a:lnSpc>
                <a:spcPct val="80000"/>
              </a:lnSpc>
            </a:pPr>
            <a:r>
              <a:rPr lang="en-US" altLang="en-US"/>
              <a:t>Module 6: Cleaning Activities and Checking Your Work</a:t>
            </a:r>
            <a:endParaRPr lang="en-US" altLang="en-US">
              <a:ea typeface="Calibri"/>
              <a:cs typeface="Calibri"/>
            </a:endParaRPr>
          </a:p>
          <a:p>
            <a:pPr marL="457200" indent="-457200">
              <a:lnSpc>
                <a:spcPct val="80000"/>
              </a:lnSpc>
            </a:pPr>
            <a:r>
              <a:rPr lang="en-US" altLang="en-US"/>
              <a:t>Module 7: </a:t>
            </a:r>
            <a:r>
              <a:rPr lang="en-US" altLang="en-US">
                <a:cs typeface="Times New Roman"/>
              </a:rPr>
              <a:t>Recordkeeping</a:t>
            </a:r>
            <a:r>
              <a:rPr lang="en-US" altLang="en-US"/>
              <a:t> </a:t>
            </a:r>
            <a:endParaRPr lang="en-US" altLang="en-US">
              <a:ea typeface="Calibri"/>
              <a:cs typeface="Calibri"/>
            </a:endParaRPr>
          </a:p>
          <a:p>
            <a:pPr marL="457200" indent="-457200">
              <a:lnSpc>
                <a:spcPct val="80000"/>
              </a:lnSpc>
            </a:pPr>
            <a:r>
              <a:rPr lang="en-US" altLang="en-US" i="1"/>
              <a:t>Break</a:t>
            </a:r>
            <a:endParaRPr lang="en-US" altLang="en-US" i="1">
              <a:ea typeface="Calibri"/>
              <a:cs typeface="Calibri"/>
            </a:endParaRPr>
          </a:p>
          <a:p>
            <a:pPr marL="457200" indent="-457200">
              <a:lnSpc>
                <a:spcPct val="80000"/>
              </a:lnSpc>
            </a:pPr>
            <a:r>
              <a:rPr lang="en-US" altLang="en-US"/>
              <a:t>Module 8: Training Non-Certified Renovation Workers</a:t>
            </a:r>
            <a:endParaRPr lang="en-US" altLang="en-US">
              <a:ea typeface="Calibri"/>
              <a:cs typeface="Calibri"/>
            </a:endParaRPr>
          </a:p>
          <a:p>
            <a:pPr marL="457200" indent="-457200">
              <a:lnSpc>
                <a:spcPct val="80000"/>
              </a:lnSpc>
            </a:pPr>
            <a:r>
              <a:rPr lang="en-US" altLang="en-US" i="1"/>
              <a:t>Review</a:t>
            </a:r>
            <a:endParaRPr lang="en-US" altLang="en-US" i="1">
              <a:ea typeface="Calibri"/>
              <a:cs typeface="Calibri"/>
            </a:endParaRPr>
          </a:p>
          <a:p>
            <a:pPr marL="457200" indent="-457200">
              <a:lnSpc>
                <a:spcPct val="80000"/>
              </a:lnSpc>
            </a:pPr>
            <a:r>
              <a:rPr lang="en-US" altLang="en-US" b="1" i="1"/>
              <a:t>Test</a:t>
            </a:r>
            <a:endParaRPr lang="en-US" altLang="en-US" b="1" i="1">
              <a:ea typeface="Calibri"/>
              <a:cs typeface="Calibri"/>
            </a:endParaRPr>
          </a:p>
          <a:p>
            <a:pPr marL="0" indent="0">
              <a:buFont typeface="Arial" panose="020B0604020202020204" pitchFamily="34" charset="0"/>
              <a:buNone/>
            </a:pPr>
            <a:endParaRPr lang="en-US"/>
          </a:p>
        </p:txBody>
      </p:sp>
    </p:spTree>
    <p:extLst>
      <p:ext uri="{BB962C8B-B14F-4D97-AF65-F5344CB8AC3E}">
        <p14:creationId xmlns:p14="http://schemas.microsoft.com/office/powerpoint/2010/main" val="142022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1600D4-B7B6-6028-AD72-0B7FB8A5269F}"/>
              </a:ext>
            </a:extLst>
          </p:cNvPr>
          <p:cNvSpPr>
            <a:spLocks noGrp="1"/>
          </p:cNvSpPr>
          <p:nvPr>
            <p:ph type="sldNum" sz="quarter" idx="4"/>
          </p:nvPr>
        </p:nvSpPr>
        <p:spPr/>
        <p:txBody>
          <a:bodyPr/>
          <a:lstStyle/>
          <a:p>
            <a:r>
              <a:rPr lang="en-US" dirty="0"/>
              <a:t>3</a:t>
            </a:r>
          </a:p>
        </p:txBody>
      </p:sp>
      <p:sp>
        <p:nvSpPr>
          <p:cNvPr id="3" name="Title 2">
            <a:extLst>
              <a:ext uri="{FF2B5EF4-FFF2-40B4-BE49-F238E27FC236}">
                <a16:creationId xmlns:a16="http://schemas.microsoft.com/office/drawing/2014/main" id="{8A07415F-E425-7C19-0654-6A21853F852E}"/>
              </a:ext>
            </a:extLst>
          </p:cNvPr>
          <p:cNvSpPr>
            <a:spLocks noGrp="1"/>
          </p:cNvSpPr>
          <p:nvPr>
            <p:ph type="title"/>
          </p:nvPr>
        </p:nvSpPr>
        <p:spPr/>
        <p:txBody>
          <a:bodyPr/>
          <a:lstStyle/>
          <a:p>
            <a:r>
              <a:rPr lang="en-US" altLang="en-US"/>
              <a:t>Training Manual Overview</a:t>
            </a:r>
            <a:endParaRPr lang="en-US"/>
          </a:p>
        </p:txBody>
      </p:sp>
      <p:sp>
        <p:nvSpPr>
          <p:cNvPr id="4" name="Content Placeholder 3">
            <a:extLst>
              <a:ext uri="{FF2B5EF4-FFF2-40B4-BE49-F238E27FC236}">
                <a16:creationId xmlns:a16="http://schemas.microsoft.com/office/drawing/2014/main" id="{473A7518-3F10-5A01-C8D0-522C4E3E1BF3}"/>
              </a:ext>
            </a:extLst>
          </p:cNvPr>
          <p:cNvSpPr>
            <a:spLocks noGrp="1"/>
          </p:cNvSpPr>
          <p:nvPr>
            <p:ph idx="1"/>
          </p:nvPr>
        </p:nvSpPr>
        <p:spPr/>
        <p:txBody>
          <a:bodyPr/>
          <a:lstStyle/>
          <a:p>
            <a:pPr>
              <a:lnSpc>
                <a:spcPct val="80000"/>
              </a:lnSpc>
            </a:pPr>
            <a:r>
              <a:rPr lang="en-US" altLang="en-US" dirty="0"/>
              <a:t>Eight modules</a:t>
            </a:r>
          </a:p>
          <a:p>
            <a:pPr>
              <a:lnSpc>
                <a:spcPct val="80000"/>
              </a:lnSpc>
            </a:pPr>
            <a:r>
              <a:rPr lang="en-US" altLang="en-US" dirty="0"/>
              <a:t>Interactive and hands-on exercises, in 11 Skill Sets</a:t>
            </a:r>
          </a:p>
          <a:p>
            <a:pPr>
              <a:lnSpc>
                <a:spcPct val="80000"/>
              </a:lnSpc>
            </a:pPr>
            <a:r>
              <a:rPr lang="en-US" altLang="en-US" dirty="0"/>
              <a:t>Key appendices</a:t>
            </a:r>
          </a:p>
          <a:p>
            <a:pPr lvl="1">
              <a:lnSpc>
                <a:spcPct val="80000"/>
              </a:lnSpc>
            </a:pPr>
            <a:r>
              <a:rPr lang="en-US" altLang="en-US" sz="2000" dirty="0"/>
              <a:t>Appendix 2 – Additional Requirements of </a:t>
            </a:r>
            <a:r>
              <a:rPr lang="en-US" altLang="en-US" sz="2000" dirty="0">
                <a:cs typeface="Times New Roman" panose="02020603050405020304" pitchFamily="18" charset="0"/>
              </a:rPr>
              <a:t>HUD’s Lead Safe Housing Rule</a:t>
            </a:r>
          </a:p>
          <a:p>
            <a:pPr lvl="1">
              <a:lnSpc>
                <a:spcPct val="80000"/>
              </a:lnSpc>
            </a:pPr>
            <a:r>
              <a:rPr lang="en-US" altLang="en-US" sz="2000" dirty="0"/>
              <a:t>Appendix 3 - </a:t>
            </a:r>
            <a:r>
              <a:rPr lang="en-US" altLang="en-US" sz="2000" i="1" dirty="0"/>
              <a:t>Renovate Right: Important Lead Hazard Information for Families, Child Care Providers and Schools</a:t>
            </a:r>
          </a:p>
          <a:p>
            <a:pPr lvl="1">
              <a:lnSpc>
                <a:spcPct val="80000"/>
              </a:lnSpc>
            </a:pPr>
            <a:r>
              <a:rPr lang="en-US" altLang="en-US" sz="2000" i="1" dirty="0"/>
              <a:t>Appendix 4 - Small Entity Compliance Guide to Renovate Right</a:t>
            </a:r>
          </a:p>
          <a:p>
            <a:pPr lvl="1">
              <a:lnSpc>
                <a:spcPct val="80000"/>
              </a:lnSpc>
            </a:pPr>
            <a:r>
              <a:rPr lang="en-US" altLang="en-US" sz="2000" dirty="0"/>
              <a:t>Appendix 5 - </a:t>
            </a:r>
            <a:r>
              <a:rPr lang="en-US" altLang="en-US" sz="2000" i="1" dirty="0"/>
              <a:t>Steps to LEAD SAFE Renovation, Repair,  and Painting</a:t>
            </a:r>
          </a:p>
          <a:p>
            <a:pPr lvl="1">
              <a:lnSpc>
                <a:spcPct val="80000"/>
              </a:lnSpc>
            </a:pPr>
            <a:r>
              <a:rPr lang="en-US" altLang="en-US" sz="2000" dirty="0"/>
              <a:t>Appendix 6 - Hands-on Exercises</a:t>
            </a:r>
          </a:p>
          <a:p>
            <a:pPr lvl="1">
              <a:lnSpc>
                <a:spcPct val="80000"/>
              </a:lnSpc>
            </a:pPr>
            <a:r>
              <a:rPr lang="en-US" altLang="en-US" sz="2000" dirty="0"/>
              <a:t>Appendix 9 – Paint Chip Sample Collection Guide</a:t>
            </a:r>
          </a:p>
          <a:p>
            <a:endParaRPr lang="en-US" dirty="0"/>
          </a:p>
        </p:txBody>
      </p:sp>
    </p:spTree>
    <p:extLst>
      <p:ext uri="{BB962C8B-B14F-4D97-AF65-F5344CB8AC3E}">
        <p14:creationId xmlns:p14="http://schemas.microsoft.com/office/powerpoint/2010/main" val="3893827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BD1979-07F5-2B61-404F-D5E29C5B614E}"/>
              </a:ext>
            </a:extLst>
          </p:cNvPr>
          <p:cNvSpPr>
            <a:spLocks noGrp="1"/>
          </p:cNvSpPr>
          <p:nvPr>
            <p:ph type="sldNum" sz="quarter" idx="4"/>
          </p:nvPr>
        </p:nvSpPr>
        <p:spPr/>
        <p:txBody>
          <a:bodyPr/>
          <a:lstStyle/>
          <a:p>
            <a:r>
              <a:rPr lang="en-US" dirty="0"/>
              <a:t>4</a:t>
            </a:r>
          </a:p>
        </p:txBody>
      </p:sp>
      <p:sp>
        <p:nvSpPr>
          <p:cNvPr id="3" name="Title 2">
            <a:extLst>
              <a:ext uri="{FF2B5EF4-FFF2-40B4-BE49-F238E27FC236}">
                <a16:creationId xmlns:a16="http://schemas.microsoft.com/office/drawing/2014/main" id="{E109B1E2-CFD4-D493-F240-CFC002AAD32A}"/>
              </a:ext>
            </a:extLst>
          </p:cNvPr>
          <p:cNvSpPr>
            <a:spLocks noGrp="1"/>
          </p:cNvSpPr>
          <p:nvPr>
            <p:ph type="title"/>
          </p:nvPr>
        </p:nvSpPr>
        <p:spPr/>
        <p:txBody>
          <a:bodyPr/>
          <a:lstStyle/>
          <a:p>
            <a:r>
              <a:rPr lang="en-US" altLang="en-US"/>
              <a:t>You Will Learn</a:t>
            </a:r>
            <a:endParaRPr lang="en-US"/>
          </a:p>
        </p:txBody>
      </p:sp>
      <p:sp>
        <p:nvSpPr>
          <p:cNvPr id="4" name="Content Placeholder 3">
            <a:extLst>
              <a:ext uri="{FF2B5EF4-FFF2-40B4-BE49-F238E27FC236}">
                <a16:creationId xmlns:a16="http://schemas.microsoft.com/office/drawing/2014/main" id="{4EE7099F-0D68-C014-3818-B7EB2524B081}"/>
              </a:ext>
            </a:extLst>
          </p:cNvPr>
          <p:cNvSpPr>
            <a:spLocks noGrp="1"/>
          </p:cNvSpPr>
          <p:nvPr>
            <p:ph idx="1"/>
          </p:nvPr>
        </p:nvSpPr>
        <p:spPr>
          <a:xfrm>
            <a:off x="838200" y="1536376"/>
            <a:ext cx="10515600" cy="4351338"/>
          </a:xfrm>
        </p:spPr>
        <p:txBody>
          <a:bodyPr>
            <a:normAutofit fontScale="92500" lnSpcReduction="10000"/>
          </a:bodyPr>
          <a:lstStyle/>
          <a:p>
            <a:r>
              <a:rPr lang="en-US" altLang="en-US" dirty="0">
                <a:cs typeface="Arial" panose="020B0604020202020204" pitchFamily="34" charset="0"/>
              </a:rPr>
              <a:t>Why lead-based paint is a problem during renovations</a:t>
            </a:r>
          </a:p>
          <a:p>
            <a:r>
              <a:rPr lang="en-US" altLang="en-US" dirty="0">
                <a:cs typeface="Arial" panose="020B0604020202020204" pitchFamily="34" charset="0"/>
              </a:rPr>
              <a:t>What the EPA and HUD regulations require of certified firms and certified renovators</a:t>
            </a:r>
          </a:p>
          <a:p>
            <a:r>
              <a:rPr lang="en-US" altLang="en-US" dirty="0"/>
              <a:t>How to determine if lead-based paint affects work</a:t>
            </a:r>
          </a:p>
          <a:p>
            <a:r>
              <a:rPr lang="en-US" altLang="en-US" dirty="0"/>
              <a:t>How to begin the work</a:t>
            </a:r>
          </a:p>
          <a:p>
            <a:r>
              <a:rPr lang="en-US" altLang="en-US" dirty="0"/>
              <a:t>How to set up the work area to contain dust</a:t>
            </a:r>
          </a:p>
          <a:p>
            <a:r>
              <a:rPr lang="en-US" altLang="en-US" dirty="0"/>
              <a:t>How to work in a lead-safe manner</a:t>
            </a:r>
          </a:p>
          <a:p>
            <a:r>
              <a:rPr lang="en-US" altLang="en-US" dirty="0"/>
              <a:t>How to clean the work area and verify cleanliness</a:t>
            </a:r>
          </a:p>
          <a:p>
            <a:r>
              <a:rPr lang="en-US" altLang="en-US" dirty="0"/>
              <a:t>How to dispose of waste safely</a:t>
            </a:r>
          </a:p>
          <a:p>
            <a:r>
              <a:rPr lang="en-US" altLang="en-US" dirty="0"/>
              <a:t>How to document your work.</a:t>
            </a:r>
          </a:p>
          <a:p>
            <a:endParaRPr lang="en-US" dirty="0"/>
          </a:p>
        </p:txBody>
      </p:sp>
    </p:spTree>
    <p:extLst>
      <p:ext uri="{BB962C8B-B14F-4D97-AF65-F5344CB8AC3E}">
        <p14:creationId xmlns:p14="http://schemas.microsoft.com/office/powerpoint/2010/main" val="4180749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EF237B-8392-586D-D3F1-F9CC5548EB0B}"/>
              </a:ext>
            </a:extLst>
          </p:cNvPr>
          <p:cNvSpPr>
            <a:spLocks noGrp="1"/>
          </p:cNvSpPr>
          <p:nvPr>
            <p:ph type="sldNum" sz="quarter" idx="4"/>
          </p:nvPr>
        </p:nvSpPr>
        <p:spPr/>
        <p:txBody>
          <a:bodyPr/>
          <a:lstStyle/>
          <a:p>
            <a:r>
              <a:rPr lang="en-US" dirty="0"/>
              <a:t>5</a:t>
            </a:r>
          </a:p>
        </p:txBody>
      </p:sp>
      <p:sp>
        <p:nvSpPr>
          <p:cNvPr id="3" name="Title 2">
            <a:extLst>
              <a:ext uri="{FF2B5EF4-FFF2-40B4-BE49-F238E27FC236}">
                <a16:creationId xmlns:a16="http://schemas.microsoft.com/office/drawing/2014/main" id="{6783AB01-E937-6F73-AB18-82DD1629E561}"/>
              </a:ext>
            </a:extLst>
          </p:cNvPr>
          <p:cNvSpPr>
            <a:spLocks noGrp="1"/>
          </p:cNvSpPr>
          <p:nvPr>
            <p:ph type="title"/>
          </p:nvPr>
        </p:nvSpPr>
        <p:spPr/>
        <p:txBody>
          <a:bodyPr/>
          <a:lstStyle/>
          <a:p>
            <a:r>
              <a:rPr lang="en-US" altLang="en-US"/>
              <a:t>This Course</a:t>
            </a:r>
            <a:endParaRPr lang="en-US"/>
          </a:p>
        </p:txBody>
      </p:sp>
      <p:sp>
        <p:nvSpPr>
          <p:cNvPr id="4" name="Content Placeholder 3">
            <a:extLst>
              <a:ext uri="{FF2B5EF4-FFF2-40B4-BE49-F238E27FC236}">
                <a16:creationId xmlns:a16="http://schemas.microsoft.com/office/drawing/2014/main" id="{6AFCE18A-1126-04CA-2E38-69B7370F0C58}"/>
              </a:ext>
            </a:extLst>
          </p:cNvPr>
          <p:cNvSpPr>
            <a:spLocks noGrp="1"/>
          </p:cNvSpPr>
          <p:nvPr>
            <p:ph idx="1"/>
          </p:nvPr>
        </p:nvSpPr>
        <p:spPr>
          <a:xfrm>
            <a:off x="838200" y="1579965"/>
            <a:ext cx="10515600" cy="4351338"/>
          </a:xfrm>
        </p:spPr>
        <p:txBody>
          <a:bodyPr/>
          <a:lstStyle/>
          <a:p>
            <a:pPr marL="533400" indent="-533400"/>
            <a:r>
              <a:rPr lang="en-US" altLang="en-US" dirty="0"/>
              <a:t>Meets EPA and HUD requirements</a:t>
            </a:r>
            <a:endParaRPr lang="en-US" altLang="en-US" dirty="0">
              <a:cs typeface="Times New Roman" panose="02020603050405020304" pitchFamily="18" charset="0"/>
            </a:endParaRPr>
          </a:p>
          <a:p>
            <a:pPr marL="533400" indent="-533400"/>
            <a:r>
              <a:rPr lang="en-US" altLang="en-US" dirty="0"/>
              <a:t>Produces EPA certified renovators</a:t>
            </a:r>
            <a:endParaRPr lang="en-US" altLang="en-US" dirty="0">
              <a:cs typeface="Times New Roman" panose="02020603050405020304" pitchFamily="18" charset="0"/>
            </a:endParaRPr>
          </a:p>
          <a:p>
            <a:pPr marL="533400" indent="-533400"/>
            <a:r>
              <a:rPr lang="en-US" altLang="en-US" dirty="0"/>
              <a:t>Demonstrates your commitment to safety.</a:t>
            </a:r>
          </a:p>
          <a:p>
            <a:r>
              <a:rPr lang="en-US" altLang="en-US" dirty="0"/>
              <a:t>BUT, </a:t>
            </a:r>
          </a:p>
          <a:p>
            <a:pPr marL="990600" lvl="1" indent="-533400"/>
            <a:r>
              <a:rPr lang="en-US" altLang="en-US" sz="2800" dirty="0"/>
              <a:t>Is not an abatement course</a:t>
            </a:r>
          </a:p>
          <a:p>
            <a:pPr marL="990600" lvl="1" indent="-533400"/>
            <a:r>
              <a:rPr lang="en-US" altLang="en-US" sz="2800" dirty="0"/>
              <a:t>Does not satisfy OSHA training requirements</a:t>
            </a:r>
          </a:p>
          <a:p>
            <a:pPr marL="990600" lvl="1" indent="-533400"/>
            <a:r>
              <a:rPr lang="en-US" altLang="en-US" sz="2800" dirty="0"/>
              <a:t>May not satisfy Tribal, state, territorial or local training requirements</a:t>
            </a:r>
          </a:p>
          <a:p>
            <a:endParaRPr lang="en-US" dirty="0"/>
          </a:p>
        </p:txBody>
      </p:sp>
    </p:spTree>
    <p:extLst>
      <p:ext uri="{BB962C8B-B14F-4D97-AF65-F5344CB8AC3E}">
        <p14:creationId xmlns:p14="http://schemas.microsoft.com/office/powerpoint/2010/main" val="2278256914"/>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External_x0020_Contributor xmlns="4ffa91fb-a0ff-4ac5-b2db-65c790d184a4" xsi:nil="true"/>
  </documentManagement>
</p:properties>
</file>

<file path=customXml/itemProps1.xml><?xml version="1.0" encoding="utf-8"?>
<ds:datastoreItem xmlns:ds="http://schemas.openxmlformats.org/officeDocument/2006/customXml" ds:itemID="{CCBBD294-0392-4E43-B3D3-47343155AB3D}"/>
</file>

<file path=customXml/itemProps2.xml><?xml version="1.0" encoding="utf-8"?>
<ds:datastoreItem xmlns:ds="http://schemas.openxmlformats.org/officeDocument/2006/customXml" ds:itemID="{8FE48DB9-213E-4E21-9A63-70A99803DB39}"/>
</file>

<file path=customXml/itemProps3.xml><?xml version="1.0" encoding="utf-8"?>
<ds:datastoreItem xmlns:ds="http://schemas.openxmlformats.org/officeDocument/2006/customXml" ds:itemID="{93FBC3DF-1A5A-466A-9C0D-4C171F9D31A8}"/>
</file>

<file path=customXml/itemProps4.xml><?xml version="1.0" encoding="utf-8"?>
<ds:datastoreItem xmlns:ds="http://schemas.openxmlformats.org/officeDocument/2006/customXml" ds:itemID="{3CD0AD06-748F-40C6-A86D-A2693042C28D}"/>
</file>

<file path=docProps/app.xml><?xml version="1.0" encoding="utf-8"?>
<Properties xmlns="http://schemas.openxmlformats.org/officeDocument/2006/extended-properties" xmlns:vt="http://schemas.openxmlformats.org/officeDocument/2006/docPropsVTypes">
  <Template>LEAD template powerpoint slides</Template>
  <TotalTime>0</TotalTime>
  <Words>1554</Words>
  <Application>Microsoft Office PowerPoint</Application>
  <PresentationFormat>Widescreen</PresentationFormat>
  <Paragraphs>120</Paragraphs>
  <Slides>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LEAD template powerpoint slides</vt:lpstr>
      <vt:lpstr>Introduction</vt:lpstr>
      <vt:lpstr>Course Overview</vt:lpstr>
      <vt:lpstr>Course Agenda</vt:lpstr>
      <vt:lpstr>Training Manual Overview</vt:lpstr>
      <vt:lpstr>You Will Learn</vt:lpstr>
      <vt:lpstr>This Course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2026-04-29T14:21:10Z</dcterms:created>
  <dcterms:modified xsi:type="dcterms:W3CDTF">2026-04-29T14:21:20Z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