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notesSlides/notesSlide9.xml" ContentType="application/vnd.openxmlformats-officedocument.presentationml.notesSlide+xml"/>
  <Override PartName="/ppt/notesSlides/notesSlide10.xml" ContentType="application/vnd.openxmlformats-officedocument.presentationml.notesSlide+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09" r:id="rId1"/>
  </p:sldMasterIdLst>
  <p:notesMasterIdLst>
    <p:notesMasterId r:id="rId12"/>
  </p:notesMasterIdLst>
  <p:sldIdLst>
    <p:sldId id="303" r:id="rId2"/>
    <p:sldId id="304" r:id="rId3"/>
    <p:sldId id="295" r:id="rId4"/>
    <p:sldId id="296" r:id="rId5"/>
    <p:sldId id="297" r:id="rId6"/>
    <p:sldId id="298" r:id="rId7"/>
    <p:sldId id="299" r:id="rId8"/>
    <p:sldId id="300" r:id="rId9"/>
    <p:sldId id="301" r:id="rId10"/>
    <p:sldId id="30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6AE2C2-9BD5-434F-B45C-70060866B9BC}" v="4" dt="2026-04-29T14:21:59.4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447" autoAdjust="0"/>
  </p:normalViewPr>
  <p:slideViewPr>
    <p:cSldViewPr snapToGrid="0">
      <p:cViewPr varScale="1">
        <p:scale>
          <a:sx n="100" d="100"/>
          <a:sy n="100" d="100"/>
        </p:scale>
        <p:origin x="11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 Id="rId22" Type="http://schemas.openxmlformats.org/officeDocument/2006/relationships/customXml" Target="../customXml/item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panose="020F0502020204030204" pitchFamily="34" charset="0"/>
              </a:defRPr>
            </a:lvl1pPr>
          </a:lstStyle>
          <a:p>
            <a:fld id="{8021C3FC-F828-45AE-A0CD-7C01CBB12EF2}" type="datetimeFigureOut">
              <a:rPr lang="en-US" smtClean="0"/>
              <a:pPr/>
              <a:t>4/29/2026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B6F7DF45-3E15-461C-B5A1-630C28018385}" type="slidenum">
              <a:rPr lang="en-US" smtClean="0"/>
              <a:pPr/>
              <a:t>‹#›</a:t>
            </a:fld>
            <a:endParaRPr lang="en-US" dirty="0"/>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K0rM6Jglptc"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0</a:t>
            </a:fld>
            <a:endParaRPr lang="en-US"/>
          </a:p>
        </p:txBody>
      </p:sp>
    </p:spTree>
    <p:extLst>
      <p:ext uri="{BB962C8B-B14F-4D97-AF65-F5344CB8AC3E}">
        <p14:creationId xmlns:p14="http://schemas.microsoft.com/office/powerpoint/2010/main" val="32783064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pPr/>
              <a:t>9</a:t>
            </a:fld>
            <a:endParaRPr lang="en-US" dirty="0"/>
          </a:p>
        </p:txBody>
      </p:sp>
    </p:spTree>
    <p:extLst>
      <p:ext uri="{BB962C8B-B14F-4D97-AF65-F5344CB8AC3E}">
        <p14:creationId xmlns:p14="http://schemas.microsoft.com/office/powerpoint/2010/main" val="4083521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Calibri" panose="020F0502020204030204" pitchFamily="34" charset="0"/>
                <a:ea typeface="+mn-ea"/>
                <a:cs typeface="+mn-cs"/>
              </a:rPr>
              <a:t>Upon completion of this module, you will be able to explain:</a:t>
            </a:r>
            <a:endParaRPr lang="en-US" sz="12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What lead-based paint is and why it is a problem for renovators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The health risks of lead to children and adults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Why we are concerned with lead-contaminated dust</a:t>
            </a:r>
          </a:p>
        </p:txBody>
      </p:sp>
      <p:sp>
        <p:nvSpPr>
          <p:cNvPr id="4" name="Slide Number Placeholder 3"/>
          <p:cNvSpPr>
            <a:spLocks noGrp="1"/>
          </p:cNvSpPr>
          <p:nvPr>
            <p:ph type="sldNum" sz="quarter" idx="5"/>
          </p:nvPr>
        </p:nvSpPr>
        <p:spPr/>
        <p:txBody>
          <a:bodyPr/>
          <a:lstStyle/>
          <a:p>
            <a:fld id="{B6F7DF45-3E15-461C-B5A1-630C28018385}" type="slidenum">
              <a:rPr lang="en-US" smtClean="0"/>
              <a:pPr/>
              <a:t>1</a:t>
            </a:fld>
            <a:endParaRPr lang="en-US" dirty="0"/>
          </a:p>
        </p:txBody>
      </p:sp>
    </p:spTree>
    <p:extLst>
      <p:ext uri="{BB962C8B-B14F-4D97-AF65-F5344CB8AC3E}">
        <p14:creationId xmlns:p14="http://schemas.microsoft.com/office/powerpoint/2010/main" val="3622929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200" b="1" dirty="0">
                <a:latin typeface="Calibri" panose="020F0502020204030204" pitchFamily="34" charset="0"/>
                <a:ea typeface="Calibri" panose="020F0502020204030204" pitchFamily="34" charset="0"/>
                <a:cs typeface="Calibri" panose="020F0502020204030204" pitchFamily="34" charset="0"/>
              </a:rPr>
              <a:t>Federal standards define lead-based paint.</a:t>
            </a:r>
          </a:p>
          <a:p>
            <a:pPr marL="228600" lvl="1" indent="-114300">
              <a:spcBef>
                <a:spcPct val="0"/>
              </a:spcBef>
              <a:buFontTx/>
              <a:buChar char="•"/>
            </a:pPr>
            <a:r>
              <a:rPr lang="en-US" altLang="en-US" sz="1200" u="sng" dirty="0">
                <a:latin typeface="Calibri" panose="020F0502020204030204" pitchFamily="34" charset="0"/>
                <a:ea typeface="Calibri" panose="020F0502020204030204" pitchFamily="34" charset="0"/>
                <a:cs typeface="Calibri" panose="020F0502020204030204" pitchFamily="34" charset="0"/>
              </a:rPr>
              <a:t>Lead-based paint</a:t>
            </a:r>
            <a:r>
              <a:rPr lang="en-US" altLang="en-US" sz="1200" dirty="0">
                <a:latin typeface="Calibri" panose="020F0502020204030204" pitchFamily="34" charset="0"/>
                <a:ea typeface="Calibri" panose="020F0502020204030204" pitchFamily="34" charset="0"/>
                <a:cs typeface="Calibri" panose="020F0502020204030204" pitchFamily="34" charset="0"/>
              </a:rPr>
              <a:t> is any </a:t>
            </a:r>
            <a:r>
              <a:rPr lang="en-US" altLang="en-US" sz="1200" dirty="0">
                <a:latin typeface="Calibri" panose="020F0502020204030204" pitchFamily="34" charset="0"/>
                <a:ea typeface="Calibri" panose="020F0502020204030204" pitchFamily="34" charset="0"/>
                <a:cs typeface="Calibri" panose="020F0502020204030204" pitchFamily="34" charset="0"/>
                <a:sym typeface="WP MathA" pitchFamily="2" charset="2"/>
              </a:rPr>
              <a:t>paint or surface coatings that contain lead equal to or in excess of 1.0 milligram per square centimeter or more than 0.5 percent by weight. </a:t>
            </a:r>
          </a:p>
          <a:p>
            <a:pPr marL="228600" lvl="1" indent="-114300">
              <a:spcBef>
                <a:spcPct val="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sym typeface="WP MathA" pitchFamily="2" charset="2"/>
              </a:rPr>
              <a:t>Paint with concentrations of lead lower than the definition above can still cause health problems. Even paint with a small amount of lead can account for a lot of lead in airborne or settled dust.</a:t>
            </a:r>
          </a:p>
          <a:p>
            <a:pPr marL="228600" lvl="1" indent="-114300">
              <a:spcBef>
                <a:spcPct val="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sym typeface="WP MathA" pitchFamily="2" charset="2"/>
              </a:rPr>
              <a:t>Information on how to determine if a property contains lead-based paint is provided in Module 3.</a:t>
            </a:r>
          </a:p>
          <a:p>
            <a:pPr>
              <a:spcBef>
                <a:spcPct val="0"/>
              </a:spcBef>
            </a:pPr>
            <a:endParaRPr lang="en-US" altLang="en-US" sz="1200" dirty="0">
              <a:latin typeface="Calibri" panose="020F0502020204030204" pitchFamily="34" charset="0"/>
              <a:ea typeface="Calibri" panose="020F0502020204030204" pitchFamily="34" charset="0"/>
              <a:cs typeface="Calibri" panose="020F0502020204030204" pitchFamily="34" charset="0"/>
              <a:sym typeface="WP MathA" pitchFamily="2" charset="2"/>
            </a:endParaRPr>
          </a:p>
          <a:p>
            <a:pPr>
              <a:spcBef>
                <a:spcPct val="0"/>
              </a:spcBef>
            </a:pPr>
            <a:r>
              <a:rPr lang="en-US" altLang="en-US" sz="1200" b="1" dirty="0">
                <a:latin typeface="Calibri" panose="020F0502020204030204" pitchFamily="34" charset="0"/>
                <a:ea typeface="Calibri" panose="020F0502020204030204" pitchFamily="34" charset="0"/>
                <a:cs typeface="Calibri" panose="020F0502020204030204" pitchFamily="34" charset="0"/>
                <a:sym typeface="WP MathA" pitchFamily="2" charset="2"/>
              </a:rPr>
              <a:t>Some states and localities regulate paint with lower concentrations of lead.</a:t>
            </a:r>
            <a:endParaRPr lang="en-US" altLang="en-US" sz="1200" dirty="0">
              <a:latin typeface="Calibri" panose="020F0502020204030204" pitchFamily="34" charset="0"/>
              <a:ea typeface="Calibri" panose="020F0502020204030204" pitchFamily="34" charset="0"/>
              <a:cs typeface="Calibri" panose="020F0502020204030204" pitchFamily="34" charset="0"/>
              <a:sym typeface="WP MathA" pitchFamily="2" charset="2"/>
            </a:endParaRPr>
          </a:p>
          <a:p>
            <a:pPr marL="228600" lvl="1" indent="-114300">
              <a:spcBef>
                <a:spcPct val="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You should check with your state and local health departments to see if they have requirements that are more stringent than the federal requirements. </a:t>
            </a:r>
          </a:p>
          <a:p>
            <a:pPr>
              <a:spcBef>
                <a:spcPct val="0"/>
              </a:spcBef>
            </a:pPr>
            <a:endParaRPr lang="en-US" altLang="en-US" sz="1200" b="1" dirty="0">
              <a:latin typeface="Calibri" panose="020F0502020204030204" pitchFamily="34" charset="0"/>
              <a:ea typeface="Calibri" panose="020F0502020204030204" pitchFamily="34" charset="0"/>
              <a:cs typeface="Calibri" panose="020F0502020204030204" pitchFamily="34" charset="0"/>
            </a:endParaRPr>
          </a:p>
          <a:p>
            <a:pPr>
              <a:spcBef>
                <a:spcPct val="0"/>
              </a:spcBef>
            </a:pPr>
            <a:r>
              <a:rPr lang="en-US" altLang="en-US" sz="1200" b="1" dirty="0">
                <a:latin typeface="Calibri" panose="020F0502020204030204" pitchFamily="34" charset="0"/>
                <a:ea typeface="Calibri" panose="020F0502020204030204" pitchFamily="34" charset="0"/>
                <a:cs typeface="Calibri" panose="020F0502020204030204" pitchFamily="34" charset="0"/>
              </a:rPr>
              <a:t>Why was lead added to paint?</a:t>
            </a: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pPr marL="228600" lvl="1" indent="-114300">
              <a:spcBef>
                <a:spcPct val="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Lead was added for color and durability.</a:t>
            </a:r>
          </a:p>
          <a:p>
            <a:pPr marL="228600" lvl="1" indent="-114300">
              <a:spcBef>
                <a:spcPct val="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Lead was also added to some other surface coatings, such as varnishes and stains.</a:t>
            </a:r>
          </a:p>
          <a:p>
            <a:pPr>
              <a:spcBef>
                <a:spcPct val="0"/>
              </a:spcBef>
            </a:pPr>
            <a:endParaRPr lang="en-US" altLang="en-US" sz="1200" b="1" dirty="0">
              <a:latin typeface="Calibri" panose="020F0502020204030204" pitchFamily="34" charset="0"/>
              <a:ea typeface="Calibri" panose="020F0502020204030204" pitchFamily="34" charset="0"/>
              <a:cs typeface="Calibri" panose="020F0502020204030204" pitchFamily="34" charset="0"/>
            </a:endParaRPr>
          </a:p>
          <a:p>
            <a:pPr>
              <a:spcBef>
                <a:spcPct val="0"/>
              </a:spcBef>
            </a:pPr>
            <a:r>
              <a:rPr lang="en-US" altLang="en-US" sz="1200" b="1" dirty="0">
                <a:latin typeface="Calibri" panose="020F0502020204030204" pitchFamily="34" charset="0"/>
                <a:ea typeface="Calibri" panose="020F0502020204030204" pitchFamily="34" charset="0"/>
                <a:cs typeface="Calibri" panose="020F0502020204030204" pitchFamily="34" charset="0"/>
              </a:rPr>
              <a:t>Lead-based paint was banned from residential use in 1978</a:t>
            </a:r>
          </a:p>
          <a:p>
            <a:pPr marL="228600" lvl="1" indent="-114300">
              <a:spcBef>
                <a:spcPct val="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In 1978, the Consumer Products Safety Commission banned the sale of lead-based paint for residential use. In practice, this means that homes built in 1978 could still have used lead-based paint, because existing supplies of paint containing lead would still have been available.</a:t>
            </a:r>
          </a:p>
          <a:p>
            <a:pPr marL="228600" lvl="1" indent="-114300">
              <a:spcBef>
                <a:spcPct val="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This is why the year of construction is such an important consideration.</a:t>
            </a:r>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3664288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10000"/>
              </a:spcBef>
            </a:pPr>
            <a:r>
              <a:rPr lang="en-US" altLang="en-US" sz="1200" b="1" dirty="0">
                <a:latin typeface="Calibri" panose="020F0502020204030204" pitchFamily="34" charset="0"/>
                <a:ea typeface="Calibri" panose="020F0502020204030204" pitchFamily="34" charset="0"/>
                <a:cs typeface="Calibri" panose="020F0502020204030204" pitchFamily="34" charset="0"/>
              </a:rPr>
              <a:t>Children under six are most at risk from small amounts of lead.</a:t>
            </a: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Children are especially vulnerable to lead because their growing bodies and brains are more sensitive to lead’s harmful effects. During normal and frequent playing or hand-to-mouth activity, children may swallow or inhale dust from their hands, toys, food or other objects.</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In children, lead exposure can cause:</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Damage to the brain and nervous system and kidney damage</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i="0" u="none" kern="1200" dirty="0">
                <a:solidFill>
                  <a:schemeClr val="tx1"/>
                </a:solidFill>
                <a:effectLst/>
                <a:latin typeface="Calibri" panose="020F0502020204030204" pitchFamily="34" charset="0"/>
                <a:ea typeface="+mn-ea"/>
                <a:cs typeface="+mn-cs"/>
              </a:rPr>
              <a:t>Lower IQ, underperformance in school, decreased ability to pay attention and hyperactivity</a:t>
            </a:r>
            <a:endParaRPr lang="en-US" sz="1600" i="0" u="none"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Learning and behavior problems</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Hearing and speech problems</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Growth and developmental effects</a:t>
            </a:r>
            <a:endParaRPr lang="en-US" sz="1600" kern="1200" dirty="0">
              <a:solidFill>
                <a:schemeClr val="tx1"/>
              </a:solidFill>
              <a:effectLst/>
              <a:latin typeface="Calibri" panose="020F0502020204030204" pitchFamily="34" charset="0"/>
              <a:ea typeface="+mn-ea"/>
              <a:cs typeface="+mn-cs"/>
            </a:endParaRPr>
          </a:p>
          <a:p>
            <a:pPr marL="228600" lvl="1" indent="-114300">
              <a:spcBef>
                <a:spcPct val="10000"/>
              </a:spcBef>
            </a:pP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ea typeface="+mn-ea"/>
                <a:cs typeface="+mn-cs"/>
              </a:rPr>
              <a:t>Pregnant women: </a:t>
            </a:r>
            <a:r>
              <a:rPr lang="en-US" sz="1200" kern="1200" dirty="0">
                <a:solidFill>
                  <a:schemeClr val="tx1"/>
                </a:solidFill>
                <a:effectLst/>
                <a:latin typeface="Calibri" panose="020F0502020204030204" pitchFamily="34" charset="0"/>
                <a:ea typeface="+mn-ea"/>
                <a:cs typeface="+mn-cs"/>
              </a:rPr>
              <a:t>Lead </a:t>
            </a:r>
            <a:r>
              <a:rPr lang="en-US" sz="1200" u="none" kern="1200" dirty="0">
                <a:solidFill>
                  <a:schemeClr val="tx1"/>
                </a:solidFill>
                <a:effectLst/>
                <a:latin typeface="Calibri" panose="020F0502020204030204" pitchFamily="34" charset="0"/>
                <a:ea typeface="+mn-ea"/>
                <a:cs typeface="+mn-cs"/>
              </a:rPr>
              <a:t>can build up in the body over time, settling, in the bones. This stored lead can be </a:t>
            </a:r>
            <a:r>
              <a:rPr lang="en-US" sz="1200" kern="1200" dirty="0">
                <a:solidFill>
                  <a:schemeClr val="tx1"/>
                </a:solidFill>
                <a:effectLst/>
                <a:latin typeface="Calibri" panose="020F0502020204030204" pitchFamily="34" charset="0"/>
                <a:ea typeface="+mn-ea"/>
                <a:cs typeface="+mn-cs"/>
              </a:rPr>
              <a:t>passed from the mother to the fetus during pregnancy and can cause increased risk of:</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Miscarriages</a:t>
            </a:r>
          </a:p>
          <a:p>
            <a:pPr marL="171450" lvl="0" indent="-171450">
              <a:buFont typeface="Arial" panose="020B0604020202020204" pitchFamily="34" charset="0"/>
              <a:buChar char="•"/>
            </a:pPr>
            <a:r>
              <a:rPr lang="en-US" sz="1200" u="none" kern="1200" dirty="0">
                <a:solidFill>
                  <a:schemeClr val="tx1"/>
                </a:solidFill>
                <a:effectLst/>
                <a:latin typeface="Calibri" panose="020F0502020204030204" pitchFamily="34" charset="0"/>
                <a:ea typeface="+mn-ea"/>
                <a:cs typeface="+mn-cs"/>
              </a:rPr>
              <a:t>The baby being born too early or too small</a:t>
            </a:r>
          </a:p>
          <a:p>
            <a:pPr marL="171450" indent="-171450">
              <a:buFont typeface="Arial" panose="020B0604020202020204" pitchFamily="34" charset="0"/>
              <a:buChar char="•"/>
            </a:pPr>
            <a:r>
              <a:rPr lang="en-US" sz="1200" u="none" kern="1200" dirty="0">
                <a:solidFill>
                  <a:schemeClr val="tx1"/>
                </a:solidFill>
                <a:effectLst/>
                <a:latin typeface="Calibri" panose="020F0502020204030204" pitchFamily="34" charset="0"/>
                <a:ea typeface="+mn-ea"/>
                <a:cs typeface="+mn-cs"/>
              </a:rPr>
              <a:t>Harm to a developing fetus’ brain, kidneys and nervous system</a:t>
            </a:r>
          </a:p>
          <a:p>
            <a:pPr marL="171450" indent="-171450">
              <a:buFont typeface="Arial" panose="020B0604020202020204" pitchFamily="34" charset="0"/>
              <a:buChar char="•"/>
            </a:pPr>
            <a:endParaRPr lang="en-US" altLang="en-US" sz="1200" u="none" dirty="0">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ea typeface="+mn-ea"/>
                <a:cs typeface="+mn-cs"/>
              </a:rPr>
              <a:t>In adults lead exposure can cause:</a:t>
            </a:r>
            <a:endParaRPr lang="en-US" sz="12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Heart related problems and high blood pressure</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Infertility in men and women</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Digestive problems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Nerve disorders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Learning, memory and concentration problems</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Muscle and/or joint pain</a:t>
            </a:r>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26406407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Calibri" panose="020F0502020204030204" pitchFamily="34" charset="0"/>
                <a:ea typeface="+mn-ea"/>
                <a:cs typeface="+mn-cs"/>
              </a:rPr>
              <a:t>Someone with lead poisoning may not have visible signs or symptoms.</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Some of the signs and symptoms of lead poisoning are non-specific, and are frequently attributed to other causes like flu or other viruses.</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Several of the symptoms people with lead exposure sometimes complain about include:</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Headache</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Stomach ache</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Irritability</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Tiredness</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Loss of appetite</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Joint and/or muscle pain</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Because many signs and symptoms are non-specific or similar to flu symptoms, lead exposure in children is often difficult to see and so parents may not know they need to get immediate medical attention for their children. This is critical for young children. The longer a young child stays untreated, the higher the risk of permanent brain damage.</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Workers with an occupational exposure to lead need to inform their doctors in order to give them all the background needed for an adequate evaluation of symptoms as possibly related to lead exposure.</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 simple blood test is the best way to determine if someone has been exposed to lead.</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The amount of lead in blood is measured in micrograms per deciliter (µg/dl) of the blood, a very small unit of measurement. A microgram is one millionth of a gram. That is like one penny out of $10,000. For reference, a standard size paper clip weighs about one gram, or one million times more than a microgram. A microgram is a very small amount of lead. Remember how small this amount of lead is as it applies to dust cleanup when we get to </a:t>
            </a:r>
            <a:r>
              <a:rPr lang="en-US" sz="1200" b="1" kern="1200" dirty="0">
                <a:solidFill>
                  <a:schemeClr val="tx1"/>
                </a:solidFill>
                <a:effectLst/>
                <a:latin typeface="Calibri" panose="020F0502020204030204" pitchFamily="34" charset="0"/>
                <a:ea typeface="+mn-ea"/>
                <a:cs typeface="+mn-cs"/>
              </a:rPr>
              <a:t>Module 4: Contain Dust During Work, Module 5: During the Work, and Module 6: Cleaning Activities and Checking Your Work.</a:t>
            </a:r>
            <a:endParaRPr lang="en-US" sz="1600" b="1" kern="1200" dirty="0">
              <a:solidFill>
                <a:schemeClr val="tx1"/>
              </a:solidFill>
              <a:effectLst/>
              <a:latin typeface="Calibri" panose="020F0502020204030204" pitchFamily="34" charset="0"/>
              <a:ea typeface="+mn-ea"/>
              <a:cs typeface="+mn-cs"/>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1066818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spcBef>
                <a:spcPct val="10000"/>
              </a:spcBef>
            </a:pPr>
            <a:r>
              <a:rPr lang="en-US" altLang="en-US" sz="1200" b="1" dirty="0">
                <a:latin typeface="Calibri" panose="020F0502020204030204" pitchFamily="34" charset="0"/>
                <a:ea typeface="Calibri" panose="020F0502020204030204" pitchFamily="34" charset="0"/>
                <a:cs typeface="Calibri" panose="020F0502020204030204" pitchFamily="34" charset="0"/>
              </a:rPr>
              <a:t>Dust and debris from renovation, repair, and painting jobs in pre-1978 housing and child-occupied facilities may contain lead.</a:t>
            </a:r>
          </a:p>
          <a:p>
            <a:pPr marL="228600" indent="-228600">
              <a:spcBef>
                <a:spcPct val="1000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Pre-1978 paint may contain lead.</a:t>
            </a:r>
          </a:p>
          <a:p>
            <a:pPr marL="228600" indent="-228600">
              <a:spcBef>
                <a:spcPct val="1000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Renovation, repair and painting jobs disturb paint that may contain lead. Any activity involving surface preparation, such as hand-scraping, power sanding, the use of heat guns above 1100</a:t>
            </a:r>
            <a:r>
              <a:rPr lang="en-US" altLang="en-US" sz="1200" baseline="30000" dirty="0">
                <a:latin typeface="Calibri" panose="020F0502020204030204" pitchFamily="34" charset="0"/>
                <a:ea typeface="Calibri" panose="020F0502020204030204" pitchFamily="34" charset="0"/>
                <a:cs typeface="Calibri" panose="020F0502020204030204" pitchFamily="34" charset="0"/>
              </a:rPr>
              <a:t>O</a:t>
            </a:r>
            <a:r>
              <a:rPr lang="en-US" altLang="en-US" sz="1200" dirty="0">
                <a:latin typeface="Calibri" panose="020F0502020204030204" pitchFamily="34" charset="0"/>
                <a:ea typeface="Calibri" panose="020F0502020204030204" pitchFamily="34" charset="0"/>
                <a:cs typeface="Calibri" panose="020F0502020204030204" pitchFamily="34" charset="0"/>
              </a:rPr>
              <a:t> Fahrenheit, and open flame burning, can generate lead dust. More complicated tasks such as removing building components and demolishing walls also can create a lot of dust.</a:t>
            </a:r>
          </a:p>
          <a:p>
            <a:pPr marL="228600" indent="-228600">
              <a:spcBef>
                <a:spcPct val="10000"/>
              </a:spcBef>
            </a:pPr>
            <a:r>
              <a:rPr lang="en-US" altLang="en-US" sz="1200" dirty="0">
                <a:latin typeface="Calibri" panose="020F0502020204030204" pitchFamily="34" charset="0"/>
                <a:ea typeface="Calibri" panose="020F0502020204030204" pitchFamily="34" charset="0"/>
                <a:cs typeface="Calibri" panose="020F0502020204030204" pitchFamily="34" charset="0"/>
              </a:rPr>
              <a:t> </a:t>
            </a:r>
          </a:p>
          <a:p>
            <a:r>
              <a:rPr lang="en-US" sz="1200" b="1" kern="1200" dirty="0">
                <a:solidFill>
                  <a:schemeClr val="tx1"/>
                </a:solidFill>
                <a:effectLst/>
                <a:latin typeface="Calibri" panose="020F0502020204030204" pitchFamily="34" charset="0"/>
                <a:ea typeface="+mn-ea"/>
                <a:cs typeface="+mn-cs"/>
              </a:rPr>
              <a:t>Small amounts of lead-contaminated dust can poison children and adults.</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 tiny amount of lead can be extremely harmful.</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Lead dust particles are often so small that you cannot see them, yet you can breathe or swallow them. These smaller, inhaled or swallowed dust particles are more easily absorbed by the body than larger particles, and can therefore more easily cause poisoning.</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Lead dust may be breathed or swallowed by children, residents and workers.</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Through normal hand-to-mouth activities, children may swallow or inhale dust on their hands, toys, food, or other objects. Children may also ingest paint chips.</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Adults can swallow or breathe dust during work activities.</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When workers perform activities such as scraping and sanding by hand, or use a power sander or grinding tool, dust is created, which goes into the air that they breathe.</a:t>
            </a:r>
            <a:endParaRPr lang="en-US" sz="1600" kern="1200" dirty="0">
              <a:solidFill>
                <a:schemeClr val="tx1"/>
              </a:solidFill>
              <a:effectLst/>
              <a:latin typeface="Calibri" panose="020F0502020204030204" pitchFamily="34" charset="0"/>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If workers eat, drink, smoke or put anything into their mouths without washing up first, they may swallow lead dust.</a:t>
            </a:r>
            <a:endParaRPr lang="en-US" sz="1600" kern="1200" dirty="0">
              <a:solidFill>
                <a:schemeClr val="tx1"/>
              </a:solidFill>
              <a:effectLst/>
              <a:latin typeface="Calibri" panose="020F0502020204030204" pitchFamily="34" charset="0"/>
              <a:ea typeface="+mn-ea"/>
              <a:cs typeface="+mn-cs"/>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134928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Calibri" panose="020F0502020204030204" pitchFamily="34" charset="0"/>
                <a:ea typeface="+mn-ea"/>
                <a:cs typeface="+mn-cs"/>
              </a:rPr>
              <a:t>A little dust goes a long way.</a:t>
            </a:r>
            <a:endParaRPr lang="en-US" sz="12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b="1" kern="1200" dirty="0">
                <a:solidFill>
                  <a:schemeClr val="tx1"/>
                </a:solidFill>
                <a:effectLst/>
                <a:latin typeface="Calibri" panose="020F0502020204030204" pitchFamily="34" charset="0"/>
                <a:ea typeface="+mn-ea"/>
                <a:cs typeface="+mn-cs"/>
              </a:rPr>
              <a:t>You can’t see it. </a:t>
            </a:r>
            <a:r>
              <a:rPr lang="en-US" sz="1200" kern="1200" dirty="0">
                <a:solidFill>
                  <a:schemeClr val="tx1"/>
                </a:solidFill>
                <a:effectLst/>
                <a:latin typeface="Calibri" panose="020F0502020204030204" pitchFamily="34" charset="0"/>
                <a:ea typeface="+mn-ea"/>
                <a:cs typeface="+mn-cs"/>
              </a:rPr>
              <a:t>Even a floor that looks clean can have lead dust on it. Only a laboratory test can tell you for sure if an area is contaminated with lead.</a:t>
            </a:r>
          </a:p>
          <a:p>
            <a:pPr marL="171450" lvl="0" indent="-171450">
              <a:buFont typeface="Arial" panose="020B0604020202020204" pitchFamily="34" charset="0"/>
              <a:buChar char="•"/>
            </a:pPr>
            <a:r>
              <a:rPr lang="en-US" sz="1200" b="1" kern="1200" dirty="0">
                <a:solidFill>
                  <a:schemeClr val="tx1"/>
                </a:solidFill>
                <a:effectLst/>
                <a:latin typeface="Calibri" panose="020F0502020204030204" pitchFamily="34" charset="0"/>
                <a:ea typeface="+mn-ea"/>
                <a:cs typeface="+mn-cs"/>
              </a:rPr>
              <a:t>It’s hard to sweep up. </a:t>
            </a:r>
            <a:r>
              <a:rPr lang="en-US" sz="1200" kern="1200" dirty="0">
                <a:solidFill>
                  <a:schemeClr val="tx1"/>
                </a:solidFill>
                <a:effectLst/>
                <a:latin typeface="Calibri" panose="020F0502020204030204" pitchFamily="34" charset="0"/>
                <a:ea typeface="+mn-ea"/>
                <a:cs typeface="+mn-cs"/>
              </a:rPr>
              <a:t>Normal cleaning methods will not pick up all the dust in a work area. Sweeping is not enough. You need to use water, detergent and a HEPA vacuum to clean up dust effectively.</a:t>
            </a:r>
          </a:p>
          <a:p>
            <a:pPr marL="171450" lvl="0" indent="-171450">
              <a:buFont typeface="Arial" panose="020B0604020202020204" pitchFamily="34" charset="0"/>
              <a:buChar char="•"/>
            </a:pPr>
            <a:r>
              <a:rPr lang="en-US" sz="1200" b="1" kern="1200" dirty="0">
                <a:solidFill>
                  <a:schemeClr val="tx1"/>
                </a:solidFill>
                <a:effectLst/>
                <a:latin typeface="Calibri" panose="020F0502020204030204" pitchFamily="34" charset="0"/>
                <a:ea typeface="+mn-ea"/>
                <a:cs typeface="+mn-cs"/>
              </a:rPr>
              <a:t>It travels. </a:t>
            </a:r>
            <a:r>
              <a:rPr lang="en-US" sz="1200" kern="1200" dirty="0">
                <a:solidFill>
                  <a:schemeClr val="tx1"/>
                </a:solidFill>
                <a:effectLst/>
                <a:latin typeface="Calibri" panose="020F0502020204030204" pitchFamily="34" charset="0"/>
                <a:ea typeface="+mn-ea"/>
                <a:cs typeface="+mn-cs"/>
              </a:rPr>
              <a:t>Once dust is released, it is easily tracked around, inside and outside the work area. And, an exterior painting job can contaminate the inside of a home as the dust, chips and soil are tracked inside.</a:t>
            </a:r>
          </a:p>
          <a:p>
            <a:pPr marL="0" indent="0">
              <a:buFont typeface="Arial" panose="020B0604020202020204" pitchFamily="34" charset="0"/>
              <a:buNone/>
            </a:pPr>
            <a:endParaRPr lang="en-US" sz="1200" kern="1200" dirty="0">
              <a:solidFill>
                <a:schemeClr val="tx1"/>
              </a:solidFill>
              <a:effectLst/>
              <a:latin typeface="Calibri" panose="020F0502020204030204" pitchFamily="34" charset="0"/>
              <a:ea typeface="+mn-ea"/>
              <a:cs typeface="+mn-cs"/>
            </a:endParaRPr>
          </a:p>
          <a:p>
            <a:pPr marL="0" indent="0">
              <a:buFont typeface="Arial" panose="020B0604020202020204" pitchFamily="34" charset="0"/>
              <a:buNone/>
            </a:pPr>
            <a:r>
              <a:rPr lang="en-US" sz="1200" kern="1200" dirty="0">
                <a:solidFill>
                  <a:schemeClr val="tx1"/>
                </a:solidFill>
                <a:effectLst/>
                <a:latin typeface="Calibri" panose="020F0502020204030204" pitchFamily="34" charset="0"/>
                <a:ea typeface="+mn-ea"/>
                <a:cs typeface="+mn-cs"/>
              </a:rPr>
              <a:t>Later in this course we will discuss in detail the EPA dust-lead reportable levels and action levels. The limits are included here to reinforce the idea that a very small amount of lead can cause health problems. These numbers represent the amount of lead measured in micrograms (1 millionth of a gram) that is allowed in an area one foot wide and one foot long (one square foot). More than this amount of lead in the specified areas is hazardous and actionable.</a:t>
            </a:r>
          </a:p>
          <a:p>
            <a:pPr marL="228600" indent="-228600"/>
            <a:r>
              <a:rPr lang="en-US" altLang="en-US" sz="1200" b="1" dirty="0">
                <a:latin typeface="Calibri" panose="020F0502020204030204" pitchFamily="34" charset="0"/>
                <a:ea typeface="Calibri" panose="020F0502020204030204" pitchFamily="34" charset="0"/>
                <a:cs typeface="Calibri" panose="020F0502020204030204" pitchFamily="34" charset="0"/>
              </a:rPr>
              <a:t>	</a:t>
            </a:r>
          </a:p>
          <a:p>
            <a:pPr marL="228600" indent="-228600"/>
            <a:r>
              <a:rPr lang="en-US" altLang="en-US" sz="1200" b="1" dirty="0">
                <a:latin typeface="Calibri" panose="020F0502020204030204" pitchFamily="34" charset="0"/>
                <a:ea typeface="Calibri" panose="020F0502020204030204" pitchFamily="34" charset="0"/>
                <a:cs typeface="Calibri" panose="020F0502020204030204" pitchFamily="34" charset="0"/>
              </a:rPr>
              <a:t>EPA &amp; HUD use these standards when clearance is performed:</a:t>
            </a: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pPr marL="647700" lvl="1" indent="-190500">
              <a:lnSpc>
                <a:spcPct val="60000"/>
              </a:lnSpc>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Floors: 5 µg/ft</a:t>
            </a:r>
            <a:r>
              <a:rPr lang="en-US" altLang="en-US" sz="1200" baseline="30000" dirty="0">
                <a:latin typeface="Calibri" panose="020F0502020204030204" pitchFamily="34" charset="0"/>
                <a:ea typeface="Calibri" panose="020F0502020204030204" pitchFamily="34" charset="0"/>
                <a:cs typeface="Calibri" panose="020F0502020204030204" pitchFamily="34" charset="0"/>
              </a:rPr>
              <a:t>2</a:t>
            </a:r>
          </a:p>
          <a:p>
            <a:pPr marL="647700" lvl="1" indent="-190500">
              <a:lnSpc>
                <a:spcPct val="60000"/>
              </a:lnSpc>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Interior window sills: 40 µg/ft</a:t>
            </a:r>
            <a:r>
              <a:rPr lang="en-US" altLang="en-US" sz="1200" baseline="30000" dirty="0">
                <a:latin typeface="Calibri" panose="020F0502020204030204" pitchFamily="34" charset="0"/>
                <a:ea typeface="Calibri" panose="020F0502020204030204" pitchFamily="34" charset="0"/>
                <a:cs typeface="Calibri" panose="020F0502020204030204" pitchFamily="34" charset="0"/>
              </a:rPr>
              <a:t>2</a:t>
            </a: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pPr marL="647700" lvl="1" indent="-190500">
              <a:lnSpc>
                <a:spcPct val="60000"/>
              </a:lnSpc>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Window troughs: 100 µg/ft</a:t>
            </a:r>
            <a:r>
              <a:rPr lang="en-US" altLang="en-US" sz="1200" baseline="30000" dirty="0">
                <a:latin typeface="Calibri" panose="020F0502020204030204" pitchFamily="34" charset="0"/>
                <a:ea typeface="Calibri" panose="020F0502020204030204" pitchFamily="34" charset="0"/>
                <a:cs typeface="Calibri" panose="020F0502020204030204" pitchFamily="34" charset="0"/>
              </a:rPr>
              <a:t>2</a:t>
            </a: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r>
              <a:rPr lang="en-US" altLang="en-US" sz="1200" dirty="0">
                <a:latin typeface="Calibri" panose="020F0502020204030204" pitchFamily="34" charset="0"/>
                <a:ea typeface="Calibri" panose="020F0502020204030204" pitchFamily="34" charset="0"/>
                <a:cs typeface="Calibri" panose="020F0502020204030204" pitchFamily="34" charset="0"/>
              </a:rPr>
              <a:t>NOTE: </a:t>
            </a:r>
            <a:r>
              <a:rPr lang="en-US" sz="1200" kern="1200" dirty="0">
                <a:solidFill>
                  <a:schemeClr val="tx1"/>
                </a:solidFill>
                <a:effectLst/>
                <a:latin typeface="Calibri" panose="020F0502020204030204" pitchFamily="34" charset="0"/>
                <a:ea typeface="+mn-ea"/>
                <a:cs typeface="+mn-cs"/>
              </a:rPr>
              <a:t>Tribes, states, territories, and localities may enforce lower standards.</a:t>
            </a:r>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1066763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dirty="0">
                <a:latin typeface="Calibri" panose="020F0502020204030204" pitchFamily="34" charset="0"/>
                <a:ea typeface="Calibri" panose="020F0502020204030204" pitchFamily="34" charset="0"/>
                <a:cs typeface="Calibri" panose="020F0502020204030204" pitchFamily="34" charset="0"/>
              </a:rPr>
              <a:t>Contractor discusses how lead safe work practices could have protected his kids from becoming lead poisoned.</a:t>
            </a:r>
          </a:p>
          <a:p>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r>
              <a:rPr lang="en-US" sz="1200" kern="1200" dirty="0">
                <a:solidFill>
                  <a:schemeClr val="tx1"/>
                </a:solidFill>
                <a:effectLst/>
                <a:latin typeface="Calibri" panose="020F0502020204030204" pitchFamily="34" charset="0"/>
                <a:ea typeface="+mn-ea"/>
                <a:cs typeface="+mn-cs"/>
              </a:rPr>
              <a:t>In this video Kevin Sheehan, a contractor, discusses how he poisoned his family while working on older houses which contained lead-based paint. Kevin also discusses the need for lead safety precautions during renovation work, shares the lessons he learned, and reveals what can be done to keep people safe during work in older homes with lead-based paint.</a:t>
            </a:r>
          </a:p>
          <a:p>
            <a:endParaRPr lang="en-US" altLang="en-US" sz="1200" dirty="0">
              <a:latin typeface="Calibri" panose="020F0502020204030204" pitchFamily="34" charset="0"/>
              <a:ea typeface="Calibri" panose="020F0502020204030204" pitchFamily="34" charset="0"/>
              <a:cs typeface="Calibri" panose="020F0502020204030204" pitchFamily="34" charset="0"/>
            </a:endParaRPr>
          </a:p>
          <a:p>
            <a:r>
              <a:rPr lang="en-US" altLang="en-US" sz="1200" dirty="0">
                <a:latin typeface="Calibri" panose="020F0502020204030204" pitchFamily="34" charset="0"/>
                <a:ea typeface="Calibri" panose="020F0502020204030204" pitchFamily="34" charset="0"/>
                <a:cs typeface="Calibri" panose="020F0502020204030204" pitchFamily="34" charset="0"/>
              </a:rPr>
              <a:t>Link to video on YouTube: </a:t>
            </a:r>
            <a:r>
              <a:rPr lang="en-US" dirty="0">
                <a:hlinkClick r:id="rId3"/>
              </a:rPr>
              <a:t>https://www.youtube.com/watch?v=K0rM6Jglptc</a:t>
            </a:r>
            <a:r>
              <a:rPr lang="en-US" dirty="0"/>
              <a:t> </a:t>
            </a:r>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3820695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dirty="0">
                <a:latin typeface="Calibri" panose="020F0502020204030204" pitchFamily="34" charset="0"/>
                <a:ea typeface="Calibri" panose="020F0502020204030204" pitchFamily="34" charset="0"/>
                <a:cs typeface="Calibri" panose="020F0502020204030204" pitchFamily="34" charset="0"/>
              </a:rPr>
              <a:t>Parent Discusses Child Poisoned by Renovation Undergoing Treatment.</a:t>
            </a:r>
          </a:p>
          <a:p>
            <a:r>
              <a:rPr lang="en-US" sz="1200" kern="1200" dirty="0">
                <a:solidFill>
                  <a:schemeClr val="tx1"/>
                </a:solidFill>
                <a:effectLst/>
                <a:latin typeface="Calibri" panose="020F0502020204030204" pitchFamily="34" charset="0"/>
                <a:ea typeface="+mn-ea"/>
                <a:cs typeface="+mn-cs"/>
              </a:rPr>
              <a:t>In this video Maurci Jackson, a parent whose child became lead poisoned, discusses how hard it was to watch her daughter undergo chelation therapy treatments to remove lead from her body. Maurci shares her fears about her child’s future health after being lead poisoned and her frustration that childhood lead poisoning is completely preventable if those who disturb lead-based paint would just considered the consequences of working with lead improperly. She emphasizes the need for lead safety precautions and planning to prevent childhood lead poisoning .</a:t>
            </a:r>
          </a:p>
          <a:p>
            <a:r>
              <a:rPr lang="en-US" sz="1200" kern="1200" dirty="0">
                <a:solidFill>
                  <a:schemeClr val="tx1"/>
                </a:solidFill>
                <a:effectLst/>
                <a:latin typeface="Calibri" panose="020F0502020204030204" pitchFamily="34" charset="0"/>
                <a:ea typeface="+mn-ea"/>
                <a:cs typeface="+mn-cs"/>
              </a:rPr>
              <a:t> </a:t>
            </a:r>
          </a:p>
          <a:p>
            <a:r>
              <a:rPr lang="en-US" sz="1200" kern="1200" dirty="0">
                <a:solidFill>
                  <a:schemeClr val="tx1"/>
                </a:solidFill>
                <a:effectLst/>
                <a:latin typeface="Calibri" panose="020F0502020204030204" pitchFamily="34" charset="0"/>
                <a:ea typeface="+mn-ea"/>
                <a:cs typeface="+mn-cs"/>
              </a:rPr>
              <a:t>Note: Chelation therapy is a treatment that uses a medication to remove lead from the body when blood lead levels are very high.</a:t>
            </a:r>
          </a:p>
          <a:p>
            <a:r>
              <a:rPr lang="en-US" sz="1200" kern="1200" dirty="0">
                <a:solidFill>
                  <a:schemeClr val="tx1"/>
                </a:solidFill>
                <a:effectLst/>
                <a:latin typeface="Calibri" panose="020F0502020204030204" pitchFamily="34" charset="0"/>
                <a:ea typeface="+mn-ea"/>
                <a:cs typeface="+mn-cs"/>
              </a:rPr>
              <a:t> </a:t>
            </a:r>
          </a:p>
        </p:txBody>
      </p:sp>
      <p:sp>
        <p:nvSpPr>
          <p:cNvPr id="4" name="Slide Number Placeholder 3"/>
          <p:cNvSpPr>
            <a:spLocks noGrp="1"/>
          </p:cNvSpPr>
          <p:nvPr>
            <p:ph type="sldNum" sz="quarter" idx="5"/>
          </p:nvPr>
        </p:nvSpPr>
        <p:spPr/>
        <p:txBody>
          <a:bodyPr/>
          <a:lstStyle/>
          <a:p>
            <a:fld id="{B6F7DF45-3E15-461C-B5A1-630C28018385}" type="slidenum">
              <a:rPr lang="en-US" smtClean="0"/>
              <a:t>8</a:t>
            </a:fld>
            <a:endParaRPr lang="en-US"/>
          </a:p>
        </p:txBody>
      </p:sp>
    </p:spTree>
    <p:extLst>
      <p:ext uri="{BB962C8B-B14F-4D97-AF65-F5344CB8AC3E}">
        <p14:creationId xmlns:p14="http://schemas.microsoft.com/office/powerpoint/2010/main" val="20122287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E7C68FB9-9EE7-63A9-D50F-06FAC4B096B3}"/>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7.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F6EAB-B1E6-53F1-E955-5BC7B326AC8D}"/>
              </a:ext>
            </a:extLst>
          </p:cNvPr>
          <p:cNvSpPr>
            <a:spLocks noGrp="1"/>
          </p:cNvSpPr>
          <p:nvPr>
            <p:ph type="ctrTitle"/>
          </p:nvPr>
        </p:nvSpPr>
        <p:spPr>
          <a:xfrm>
            <a:off x="223707" y="1143000"/>
            <a:ext cx="5220748" cy="3403767"/>
          </a:xfrm>
        </p:spPr>
        <p:txBody>
          <a:bodyPr>
            <a:normAutofit/>
          </a:bodyPr>
          <a:lstStyle/>
          <a:p>
            <a:r>
              <a:rPr lang="en-US" sz="5400">
                <a:ea typeface="Calibri Light"/>
                <a:cs typeface="Calibri Light"/>
              </a:rPr>
              <a:t>Module 1: Why Should I Be Concerned About Lead Paint?</a:t>
            </a:r>
          </a:p>
        </p:txBody>
      </p:sp>
      <p:sp>
        <p:nvSpPr>
          <p:cNvPr id="3" name="Subtitle 2">
            <a:extLst>
              <a:ext uri="{FF2B5EF4-FFF2-40B4-BE49-F238E27FC236}">
                <a16:creationId xmlns:a16="http://schemas.microsoft.com/office/drawing/2014/main" id="{CAC10D0C-DD77-2DC6-25C1-1E5E540CF825}"/>
              </a:ext>
            </a:extLst>
          </p:cNvPr>
          <p:cNvSpPr>
            <a:spLocks noGrp="1"/>
          </p:cNvSpPr>
          <p:nvPr>
            <p:ph type="subTitle" idx="1"/>
          </p:nvPr>
        </p:nvSpPr>
        <p:spPr>
          <a:xfrm>
            <a:off x="223707" y="4634818"/>
            <a:ext cx="6084348" cy="1449577"/>
          </a:xfrm>
        </p:spPr>
        <p:txBody>
          <a:bodyPr vert="horz" lIns="91440" tIns="45720" rIns="91440" bIns="45720" rtlCol="0" anchor="t">
            <a:normAutofit/>
          </a:bodyPr>
          <a:lstStyle/>
          <a:p>
            <a:r>
              <a:rPr lang="en-US">
                <a:ea typeface="Calibri Light"/>
                <a:cs typeface="Calibri Light"/>
              </a:rPr>
              <a:t>Lead Safety for Renovation, Repair, and Painting</a:t>
            </a:r>
          </a:p>
          <a:p>
            <a:pPr>
              <a:lnSpc>
                <a:spcPct val="80000"/>
              </a:lnSpc>
            </a:pPr>
            <a:r>
              <a:rPr lang="en-US">
                <a:ea typeface="Calibri Light"/>
                <a:cs typeface="Calibri Light"/>
              </a:rPr>
              <a:t>Initial Training Course</a:t>
            </a:r>
          </a:p>
        </p:txBody>
      </p:sp>
      <p:sp>
        <p:nvSpPr>
          <p:cNvPr id="4" name="Footer Placeholder 3">
            <a:extLst>
              <a:ext uri="{FF2B5EF4-FFF2-40B4-BE49-F238E27FC236}">
                <a16:creationId xmlns:a16="http://schemas.microsoft.com/office/drawing/2014/main" id="{DCA36FBC-F2B4-EABD-1BE9-72679FC9ED97}"/>
              </a:ext>
            </a:extLst>
          </p:cNvPr>
          <p:cNvSpPr>
            <a:spLocks noGrp="1"/>
          </p:cNvSpPr>
          <p:nvPr>
            <p:ph type="ftr" sz="quarter" idx="12"/>
          </p:nvPr>
        </p:nvSpPr>
        <p:spPr/>
        <p:txBody>
          <a:bodyPr/>
          <a:lstStyle/>
          <a:p>
            <a:r>
              <a:rPr lang="en-US"/>
              <a:t>January 12, 2026</a:t>
            </a:r>
          </a:p>
        </p:txBody>
      </p:sp>
    </p:spTree>
    <p:extLst>
      <p:ext uri="{BB962C8B-B14F-4D97-AF65-F5344CB8AC3E}">
        <p14:creationId xmlns:p14="http://schemas.microsoft.com/office/powerpoint/2010/main" val="3212506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7D6C60-CFB6-C000-3DD8-CF99400FA412}"/>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1B8C7CED-3551-8104-D589-206AF1F0053F}"/>
              </a:ext>
            </a:extLst>
          </p:cNvPr>
          <p:cNvSpPr>
            <a:spLocks noGrp="1"/>
          </p:cNvSpPr>
          <p:nvPr>
            <p:ph type="title"/>
          </p:nvPr>
        </p:nvSpPr>
        <p:spPr/>
        <p:txBody>
          <a:bodyPr/>
          <a:lstStyle/>
          <a:p>
            <a:r>
              <a:rPr lang="en-US" altLang="en-US"/>
              <a:t>Now You Know…</a:t>
            </a:r>
            <a:endParaRPr lang="en-US"/>
          </a:p>
        </p:txBody>
      </p:sp>
      <p:sp>
        <p:nvSpPr>
          <p:cNvPr id="4" name="Content Placeholder 3">
            <a:extLst>
              <a:ext uri="{FF2B5EF4-FFF2-40B4-BE49-F238E27FC236}">
                <a16:creationId xmlns:a16="http://schemas.microsoft.com/office/drawing/2014/main" id="{B5D4EFC6-2963-0819-32A4-93DC2C8BC97F}"/>
              </a:ext>
            </a:extLst>
          </p:cNvPr>
          <p:cNvSpPr>
            <a:spLocks noGrp="1"/>
          </p:cNvSpPr>
          <p:nvPr>
            <p:ph idx="1"/>
          </p:nvPr>
        </p:nvSpPr>
        <p:spPr/>
        <p:txBody>
          <a:bodyPr/>
          <a:lstStyle/>
          <a:p>
            <a:r>
              <a:rPr lang="en-US" altLang="en-US" dirty="0"/>
              <a:t>What lead-based paint is</a:t>
            </a:r>
          </a:p>
          <a:p>
            <a:r>
              <a:rPr lang="en-US" altLang="en-US" dirty="0"/>
              <a:t>The adverse health effects of lead</a:t>
            </a:r>
          </a:p>
          <a:p>
            <a:r>
              <a:rPr lang="en-US" altLang="en-US" dirty="0"/>
              <a:t>Dust is the problem</a:t>
            </a:r>
          </a:p>
          <a:p>
            <a:r>
              <a:rPr lang="en-US" altLang="en-US" dirty="0"/>
              <a:t>Lead poisoning is hard to spot and the effects can be long-term</a:t>
            </a:r>
          </a:p>
          <a:p>
            <a:r>
              <a:rPr lang="en-US" altLang="en-US" dirty="0"/>
              <a:t>Kids are at risk for lead poisoning</a:t>
            </a:r>
          </a:p>
          <a:p>
            <a:r>
              <a:rPr lang="en-US" altLang="en-US" dirty="0"/>
              <a:t>Lead poisoning is preventable</a:t>
            </a:r>
          </a:p>
          <a:p>
            <a:pPr marL="0" indent="0">
              <a:buNone/>
            </a:pPr>
            <a:endParaRPr lang="en-US" dirty="0"/>
          </a:p>
        </p:txBody>
      </p:sp>
    </p:spTree>
    <p:extLst>
      <p:ext uri="{BB962C8B-B14F-4D97-AF65-F5344CB8AC3E}">
        <p14:creationId xmlns:p14="http://schemas.microsoft.com/office/powerpoint/2010/main" val="1027361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8B813E-DBC9-FF71-B803-01BE5EC10CA3}"/>
              </a:ext>
            </a:extLst>
          </p:cNvPr>
          <p:cNvSpPr>
            <a:spLocks noGrp="1"/>
          </p:cNvSpPr>
          <p:nvPr>
            <p:ph type="sldNum" sz="quarter" idx="4"/>
          </p:nvPr>
        </p:nvSpPr>
        <p:spPr/>
        <p:txBody>
          <a:bodyPr/>
          <a:lstStyle/>
          <a:p>
            <a:fld id="{E30AF5A0-43BB-4336-8627-9123B9144D80}" type="slidenum">
              <a:rPr lang="en-US" smtClean="0"/>
              <a:t>1</a:t>
            </a:fld>
            <a:endParaRPr lang="en-US"/>
          </a:p>
        </p:txBody>
      </p:sp>
      <p:sp>
        <p:nvSpPr>
          <p:cNvPr id="3" name="Title 2">
            <a:extLst>
              <a:ext uri="{FF2B5EF4-FFF2-40B4-BE49-F238E27FC236}">
                <a16:creationId xmlns:a16="http://schemas.microsoft.com/office/drawing/2014/main" id="{90413F36-A43D-26C8-BEBF-80A11483816E}"/>
              </a:ext>
            </a:extLst>
          </p:cNvPr>
          <p:cNvSpPr>
            <a:spLocks noGrp="1"/>
          </p:cNvSpPr>
          <p:nvPr>
            <p:ph type="title"/>
          </p:nvPr>
        </p:nvSpPr>
        <p:spPr/>
        <p:txBody>
          <a:bodyPr>
            <a:normAutofit/>
          </a:bodyPr>
          <a:lstStyle/>
          <a:p>
            <a:r>
              <a:rPr lang="en-US" dirty="0">
                <a:ea typeface="Calibri Light"/>
                <a:cs typeface="Calibri Light"/>
              </a:rPr>
              <a:t>Overview</a:t>
            </a:r>
            <a:endParaRPr lang="en-US" dirty="0"/>
          </a:p>
        </p:txBody>
      </p:sp>
      <p:sp>
        <p:nvSpPr>
          <p:cNvPr id="4" name="Content Placeholder 3">
            <a:extLst>
              <a:ext uri="{FF2B5EF4-FFF2-40B4-BE49-F238E27FC236}">
                <a16:creationId xmlns:a16="http://schemas.microsoft.com/office/drawing/2014/main" id="{EFF15F2F-8021-78B6-D615-5C849C8E80C8}"/>
              </a:ext>
            </a:extLst>
          </p:cNvPr>
          <p:cNvSpPr>
            <a:spLocks noGrp="1"/>
          </p:cNvSpPr>
          <p:nvPr>
            <p:ph idx="1"/>
          </p:nvPr>
        </p:nvSpPr>
        <p:spPr/>
        <p:txBody>
          <a:bodyPr vert="horz" lIns="91440" tIns="45720" rIns="91440" bIns="45720" rtlCol="0" anchor="t">
            <a:normAutofit/>
          </a:bodyPr>
          <a:lstStyle/>
          <a:p>
            <a:r>
              <a:rPr lang="en-US" sz="3200" dirty="0"/>
              <a:t>Definition of lead-based paint</a:t>
            </a:r>
            <a:endParaRPr lang="en-US" dirty="0"/>
          </a:p>
          <a:p>
            <a:r>
              <a:rPr lang="en-US" sz="3200" dirty="0"/>
              <a:t>Health effects related to lead exposure</a:t>
            </a:r>
            <a:endParaRPr lang="en-US" dirty="0"/>
          </a:p>
          <a:p>
            <a:r>
              <a:rPr lang="en-US" sz="3200" dirty="0"/>
              <a:t>Why lead-contaminated dust is a problem</a:t>
            </a:r>
            <a:endParaRPr lang="en-US" dirty="0"/>
          </a:p>
        </p:txBody>
      </p:sp>
    </p:spTree>
    <p:extLst>
      <p:ext uri="{BB962C8B-B14F-4D97-AF65-F5344CB8AC3E}">
        <p14:creationId xmlns:p14="http://schemas.microsoft.com/office/powerpoint/2010/main" val="10258287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39F05D-2A1A-6DCA-792B-1392B7FCC4BC}"/>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E7D008ED-36C7-80C5-054E-B335D22DF12B}"/>
              </a:ext>
            </a:extLst>
          </p:cNvPr>
          <p:cNvSpPr>
            <a:spLocks noGrp="1"/>
          </p:cNvSpPr>
          <p:nvPr>
            <p:ph type="title"/>
          </p:nvPr>
        </p:nvSpPr>
        <p:spPr/>
        <p:txBody>
          <a:bodyPr/>
          <a:lstStyle/>
          <a:p>
            <a:r>
              <a:rPr lang="en-US" altLang="en-US"/>
              <a:t>What Is Lead-Based Paint?</a:t>
            </a:r>
            <a:endParaRPr lang="en-US"/>
          </a:p>
        </p:txBody>
      </p:sp>
      <p:sp>
        <p:nvSpPr>
          <p:cNvPr id="4" name="Content Placeholder 3">
            <a:extLst>
              <a:ext uri="{FF2B5EF4-FFF2-40B4-BE49-F238E27FC236}">
                <a16:creationId xmlns:a16="http://schemas.microsoft.com/office/drawing/2014/main" id="{E8706EAA-D3DD-EEFD-A9A9-D092013D9873}"/>
              </a:ext>
            </a:extLst>
          </p:cNvPr>
          <p:cNvSpPr>
            <a:spLocks noGrp="1"/>
          </p:cNvSpPr>
          <p:nvPr>
            <p:ph idx="1"/>
          </p:nvPr>
        </p:nvSpPr>
        <p:spPr>
          <a:xfrm>
            <a:off x="506185" y="1666876"/>
            <a:ext cx="11179630" cy="4351338"/>
          </a:xfrm>
        </p:spPr>
        <p:txBody>
          <a:bodyPr vert="horz" lIns="91440" tIns="45720" rIns="91440" bIns="45720" rtlCol="0" anchor="t">
            <a:normAutofit/>
          </a:bodyPr>
          <a:lstStyle/>
          <a:p>
            <a:pPr lvl="0"/>
            <a:r>
              <a:rPr lang="en-US" dirty="0"/>
              <a:t>Federal standards define lead-based paint as:</a:t>
            </a:r>
          </a:p>
          <a:p>
            <a:pPr lvl="1"/>
            <a:r>
              <a:rPr lang="en-US" dirty="0"/>
              <a:t>Any paint or surface coatings that contain lead equal to or in excess of 1.0 milligram per square centimeter or more than 0.5 percent by weight</a:t>
            </a:r>
            <a:endParaRPr lang="en-US" sz="3200" dirty="0"/>
          </a:p>
          <a:p>
            <a:pPr lvl="1"/>
            <a:r>
              <a:rPr lang="en-US" dirty="0"/>
              <a:t>Some states and localities regulate paint with lower concentrations of lead</a:t>
            </a:r>
            <a:endParaRPr lang="en-US" sz="3200" dirty="0"/>
          </a:p>
          <a:p>
            <a:pPr lvl="1"/>
            <a:r>
              <a:rPr lang="en-US" dirty="0"/>
              <a:t>It is the primary source of lead-contaminated dust in housing</a:t>
            </a:r>
            <a:endParaRPr lang="en-US" sz="3200" dirty="0"/>
          </a:p>
          <a:p>
            <a:pPr lvl="0"/>
            <a:r>
              <a:rPr lang="en-US" dirty="0"/>
              <a:t>Why was lead used in paint?</a:t>
            </a:r>
          </a:p>
          <a:p>
            <a:pPr marL="628650" lvl="0"/>
            <a:r>
              <a:rPr lang="en-US" dirty="0"/>
              <a:t>Lead was added for color and durability</a:t>
            </a:r>
            <a:endParaRPr lang="en-US" sz="3600" dirty="0">
              <a:ea typeface="Calibri" panose="020F0502020204030204"/>
              <a:cs typeface="Calibri" panose="020F0502020204030204"/>
            </a:endParaRPr>
          </a:p>
          <a:p>
            <a:r>
              <a:rPr lang="en-US" dirty="0"/>
              <a:t>Lead-based paint was banned for residential use in 1978</a:t>
            </a:r>
          </a:p>
        </p:txBody>
      </p:sp>
    </p:spTree>
    <p:extLst>
      <p:ext uri="{BB962C8B-B14F-4D97-AF65-F5344CB8AC3E}">
        <p14:creationId xmlns:p14="http://schemas.microsoft.com/office/powerpoint/2010/main" val="1749803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6D4868-4509-AD33-B278-BE7DC6B738DB}"/>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6B4C546C-DD7E-BC7D-D0EE-3A5B08C213E7}"/>
              </a:ext>
            </a:extLst>
          </p:cNvPr>
          <p:cNvSpPr>
            <a:spLocks noGrp="1"/>
          </p:cNvSpPr>
          <p:nvPr>
            <p:ph type="title"/>
          </p:nvPr>
        </p:nvSpPr>
        <p:spPr/>
        <p:txBody>
          <a:bodyPr/>
          <a:lstStyle/>
          <a:p>
            <a:r>
              <a:rPr lang="en-US" altLang="en-US" dirty="0"/>
              <a:t>Health Effects of Lead</a:t>
            </a:r>
            <a:endParaRPr lang="en-US" dirty="0"/>
          </a:p>
        </p:txBody>
      </p:sp>
      <p:sp>
        <p:nvSpPr>
          <p:cNvPr id="4" name="Content Placeholder 3">
            <a:extLst>
              <a:ext uri="{FF2B5EF4-FFF2-40B4-BE49-F238E27FC236}">
                <a16:creationId xmlns:a16="http://schemas.microsoft.com/office/drawing/2014/main" id="{F44F26E1-2FDD-2025-0B5D-FF301C0BCD68}"/>
              </a:ext>
            </a:extLst>
          </p:cNvPr>
          <p:cNvSpPr>
            <a:spLocks noGrp="1"/>
          </p:cNvSpPr>
          <p:nvPr>
            <p:ph idx="1"/>
          </p:nvPr>
        </p:nvSpPr>
        <p:spPr>
          <a:xfrm>
            <a:off x="838200" y="1690688"/>
            <a:ext cx="10515600" cy="4351338"/>
          </a:xfrm>
        </p:spPr>
        <p:txBody>
          <a:bodyPr>
            <a:normAutofit lnSpcReduction="10000"/>
          </a:bodyPr>
          <a:lstStyle/>
          <a:p>
            <a:r>
              <a:rPr lang="en-US" dirty="0"/>
              <a:t>Hazardous to children</a:t>
            </a:r>
          </a:p>
          <a:p>
            <a:pPr lvl="1"/>
            <a:r>
              <a:rPr lang="en-US" dirty="0"/>
              <a:t>Damages the brain and central nervous system </a:t>
            </a:r>
            <a:endParaRPr lang="en-US" sz="3000" dirty="0"/>
          </a:p>
          <a:p>
            <a:pPr lvl="2"/>
            <a:r>
              <a:rPr lang="en-US" dirty="0"/>
              <a:t>Can cause decreased intelligence, learning and behavioral problems, hyperactivity, and growth and development problems</a:t>
            </a:r>
            <a:endParaRPr lang="en-US" sz="2600" dirty="0"/>
          </a:p>
          <a:p>
            <a:pPr lvl="1"/>
            <a:r>
              <a:rPr lang="en-US" dirty="0"/>
              <a:t>Damage can be long-term, affecting children throughout their lives</a:t>
            </a:r>
            <a:endParaRPr lang="en-US" sz="3000" dirty="0"/>
          </a:p>
          <a:p>
            <a:r>
              <a:rPr lang="en-US" dirty="0"/>
              <a:t>Hazardous to pregnant women</a:t>
            </a:r>
          </a:p>
          <a:p>
            <a:pPr lvl="1"/>
            <a:r>
              <a:rPr lang="en-US" dirty="0"/>
              <a:t>Harm the fetus</a:t>
            </a:r>
            <a:endParaRPr lang="en-US" sz="3000" dirty="0"/>
          </a:p>
          <a:p>
            <a:r>
              <a:rPr lang="en-US" dirty="0"/>
              <a:t>Also hazardous to workers and other adults</a:t>
            </a:r>
          </a:p>
          <a:p>
            <a:pPr lvl="1"/>
            <a:r>
              <a:rPr lang="en-US" dirty="0"/>
              <a:t>Heart related problems and high blood pressure</a:t>
            </a:r>
            <a:endParaRPr lang="en-US" sz="3000" dirty="0"/>
          </a:p>
          <a:p>
            <a:pPr lvl="1"/>
            <a:r>
              <a:rPr lang="en-US" dirty="0"/>
              <a:t>Infertility </a:t>
            </a:r>
            <a:endParaRPr lang="en-US" sz="3000" dirty="0"/>
          </a:p>
          <a:p>
            <a:pPr lvl="1"/>
            <a:r>
              <a:rPr lang="en-US" dirty="0"/>
              <a:t>Fatigue</a:t>
            </a:r>
          </a:p>
        </p:txBody>
      </p:sp>
    </p:spTree>
    <p:extLst>
      <p:ext uri="{BB962C8B-B14F-4D97-AF65-F5344CB8AC3E}">
        <p14:creationId xmlns:p14="http://schemas.microsoft.com/office/powerpoint/2010/main" val="567072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FC8FF79-3944-6F2E-17B4-FBFDC12DE14E}"/>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283AFF90-DFAC-0FE3-F029-9EEB51B79423}"/>
              </a:ext>
            </a:extLst>
          </p:cNvPr>
          <p:cNvSpPr>
            <a:spLocks noGrp="1"/>
          </p:cNvSpPr>
          <p:nvPr>
            <p:ph type="title"/>
          </p:nvPr>
        </p:nvSpPr>
        <p:spPr/>
        <p:txBody>
          <a:bodyPr/>
          <a:lstStyle/>
          <a:p>
            <a:r>
              <a:rPr lang="en-US" altLang="en-US"/>
              <a:t>Symptoms Of Lead Poisoning are Not Always Obvious</a:t>
            </a:r>
            <a:endParaRPr lang="en-US"/>
          </a:p>
        </p:txBody>
      </p:sp>
      <p:sp>
        <p:nvSpPr>
          <p:cNvPr id="4" name="Content Placeholder 3">
            <a:extLst>
              <a:ext uri="{FF2B5EF4-FFF2-40B4-BE49-F238E27FC236}">
                <a16:creationId xmlns:a16="http://schemas.microsoft.com/office/drawing/2014/main" id="{6B9D735E-5C56-3A71-5AF1-C74177508B8E}"/>
              </a:ext>
            </a:extLst>
          </p:cNvPr>
          <p:cNvSpPr>
            <a:spLocks noGrp="1"/>
          </p:cNvSpPr>
          <p:nvPr>
            <p:ph idx="1"/>
          </p:nvPr>
        </p:nvSpPr>
        <p:spPr>
          <a:xfrm>
            <a:off x="838200" y="2005012"/>
            <a:ext cx="10515600" cy="4351338"/>
          </a:xfrm>
        </p:spPr>
        <p:txBody>
          <a:bodyPr/>
          <a:lstStyle/>
          <a:p>
            <a:r>
              <a:rPr lang="en-US" dirty="0"/>
              <a:t>Lead exposure often occurs with no obvious symptoms  </a:t>
            </a:r>
          </a:p>
          <a:p>
            <a:r>
              <a:rPr lang="en-US" dirty="0"/>
              <a:t>Someone exposed to lead may look and act healthy</a:t>
            </a:r>
          </a:p>
          <a:p>
            <a:r>
              <a:rPr lang="en-US" dirty="0"/>
              <a:t>Lead exposure frequently goes unrecognized and can easily be misdiagnosed </a:t>
            </a:r>
          </a:p>
          <a:p>
            <a:r>
              <a:rPr lang="en-US" dirty="0"/>
              <a:t>A simple blood test is the best way to determine if someone has been exposed to lead </a:t>
            </a:r>
          </a:p>
        </p:txBody>
      </p:sp>
    </p:spTree>
    <p:extLst>
      <p:ext uri="{BB962C8B-B14F-4D97-AF65-F5344CB8AC3E}">
        <p14:creationId xmlns:p14="http://schemas.microsoft.com/office/powerpoint/2010/main" val="2821609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C6A871-8E7E-840D-5EE5-A68A5F924230}"/>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9AD0A0E3-60A5-6416-ABF2-08994F71B4E0}"/>
              </a:ext>
            </a:extLst>
          </p:cNvPr>
          <p:cNvSpPr>
            <a:spLocks noGrp="1"/>
          </p:cNvSpPr>
          <p:nvPr>
            <p:ph type="title"/>
          </p:nvPr>
        </p:nvSpPr>
        <p:spPr/>
        <p:txBody>
          <a:bodyPr/>
          <a:lstStyle/>
          <a:p>
            <a:r>
              <a:rPr lang="en-US" altLang="en-US"/>
              <a:t>Why are Dust and Debris a Problem?</a:t>
            </a:r>
            <a:endParaRPr lang="en-US" b="0"/>
          </a:p>
        </p:txBody>
      </p:sp>
      <p:sp>
        <p:nvSpPr>
          <p:cNvPr id="4" name="Content Placeholder 3">
            <a:extLst>
              <a:ext uri="{FF2B5EF4-FFF2-40B4-BE49-F238E27FC236}">
                <a16:creationId xmlns:a16="http://schemas.microsoft.com/office/drawing/2014/main" id="{00E3801F-1EEA-088D-23C3-ED40C1D0D476}"/>
              </a:ext>
            </a:extLst>
          </p:cNvPr>
          <p:cNvSpPr>
            <a:spLocks noGrp="1"/>
          </p:cNvSpPr>
          <p:nvPr>
            <p:ph idx="1"/>
          </p:nvPr>
        </p:nvSpPr>
        <p:spPr/>
        <p:txBody>
          <a:bodyPr vert="horz" lIns="91440" tIns="45720" rIns="91440" bIns="45720" rtlCol="0" anchor="t">
            <a:normAutofit/>
          </a:bodyPr>
          <a:lstStyle/>
          <a:p>
            <a:pPr lvl="0"/>
            <a:r>
              <a:rPr lang="en-US" dirty="0"/>
              <a:t>Renovation activities that disturb lead-based paint create dust and debris and debris becomes dust</a:t>
            </a:r>
            <a:endParaRPr lang="en-US" sz="2400" dirty="0"/>
          </a:p>
          <a:p>
            <a:pPr lvl="0"/>
            <a:r>
              <a:rPr lang="en-US" dirty="0"/>
              <a:t>Lead-contaminated dust is poisonous</a:t>
            </a:r>
            <a:endParaRPr lang="en-US" sz="2400" dirty="0"/>
          </a:p>
          <a:p>
            <a:pPr lvl="0"/>
            <a:r>
              <a:rPr lang="en-US" dirty="0"/>
              <a:t>Very small amounts of lead-contaminated dust can poison children and adults</a:t>
            </a:r>
            <a:endParaRPr lang="en-US" sz="2400" dirty="0"/>
          </a:p>
          <a:p>
            <a:pPr lvl="1"/>
            <a:r>
              <a:rPr lang="en-US" dirty="0"/>
              <a:t>Children swallow dust during ordinary play activities</a:t>
            </a:r>
            <a:endParaRPr lang="en-US" sz="3200" dirty="0"/>
          </a:p>
          <a:p>
            <a:pPr lvl="1"/>
            <a:r>
              <a:rPr lang="en-US" dirty="0"/>
              <a:t>Adults swallow or breathe dust during work activities</a:t>
            </a:r>
            <a:endParaRPr lang="en-US" sz="3200" dirty="0"/>
          </a:p>
          <a:p>
            <a:r>
              <a:rPr lang="en-US" dirty="0"/>
              <a:t>Workers can bring lead-contaminated dust home and expose their families</a:t>
            </a:r>
          </a:p>
        </p:txBody>
      </p:sp>
    </p:spTree>
    <p:extLst>
      <p:ext uri="{BB962C8B-B14F-4D97-AF65-F5344CB8AC3E}">
        <p14:creationId xmlns:p14="http://schemas.microsoft.com/office/powerpoint/2010/main" val="242935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6CBBE9-7BBF-27E2-E136-EA377E7670AC}"/>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00608586-FB69-638C-F4E9-61CE22623E38}"/>
              </a:ext>
            </a:extLst>
          </p:cNvPr>
          <p:cNvSpPr>
            <a:spLocks noGrp="1"/>
          </p:cNvSpPr>
          <p:nvPr>
            <p:ph type="title"/>
          </p:nvPr>
        </p:nvSpPr>
        <p:spPr/>
        <p:txBody>
          <a:bodyPr/>
          <a:lstStyle/>
          <a:p>
            <a:r>
              <a:rPr lang="en-US" altLang="en-US"/>
              <a:t>A Little Dust Goes a Long Way</a:t>
            </a:r>
            <a:endParaRPr lang="en-US"/>
          </a:p>
        </p:txBody>
      </p:sp>
      <p:sp>
        <p:nvSpPr>
          <p:cNvPr id="4" name="Content Placeholder 3">
            <a:extLst>
              <a:ext uri="{FF2B5EF4-FFF2-40B4-BE49-F238E27FC236}">
                <a16:creationId xmlns:a16="http://schemas.microsoft.com/office/drawing/2014/main" id="{1EEB4BD1-7BF2-3A5B-D020-BC902A04E997}"/>
              </a:ext>
            </a:extLst>
          </p:cNvPr>
          <p:cNvSpPr>
            <a:spLocks noGrp="1"/>
          </p:cNvSpPr>
          <p:nvPr>
            <p:ph idx="1"/>
          </p:nvPr>
        </p:nvSpPr>
        <p:spPr/>
        <p:txBody>
          <a:bodyPr/>
          <a:lstStyle/>
          <a:p>
            <a:r>
              <a:rPr lang="en-US" altLang="en-US" dirty="0"/>
              <a:t>You can’t see it</a:t>
            </a:r>
          </a:p>
          <a:p>
            <a:r>
              <a:rPr lang="en-US" altLang="en-US" dirty="0"/>
              <a:t>It’s hard to sweep up</a:t>
            </a:r>
          </a:p>
          <a:p>
            <a:r>
              <a:rPr lang="en-US" altLang="en-US" dirty="0"/>
              <a:t>It travels</a:t>
            </a:r>
          </a:p>
          <a:p>
            <a:pPr marL="0" indent="0">
              <a:buNone/>
            </a:pPr>
            <a:endParaRPr lang="en-US" altLang="en-US" dirty="0"/>
          </a:p>
          <a:p>
            <a:pPr marL="0" indent="0" algn="ctr">
              <a:buNone/>
            </a:pPr>
            <a:r>
              <a:rPr lang="en-US" altLang="en-US" b="1" dirty="0"/>
              <a:t>One gram of lead-based paint can contaminate a large area!</a:t>
            </a:r>
            <a:endParaRPr lang="en-US" altLang="en-US" b="1" dirty="0">
              <a:latin typeface="Times New Roman" panose="02020603050405020304" pitchFamily="18" charset="0"/>
            </a:endParaRPr>
          </a:p>
          <a:p>
            <a:pPr marL="0" indent="0" algn="ctr">
              <a:buNone/>
            </a:pPr>
            <a:endParaRPr lang="en-US" altLang="en-US" dirty="0"/>
          </a:p>
          <a:p>
            <a:endParaRPr lang="en-US" dirty="0"/>
          </a:p>
        </p:txBody>
      </p:sp>
    </p:spTree>
    <p:extLst>
      <p:ext uri="{BB962C8B-B14F-4D97-AF65-F5344CB8AC3E}">
        <p14:creationId xmlns:p14="http://schemas.microsoft.com/office/powerpoint/2010/main" val="2085655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CF7A85-A8B0-8AF1-03B8-CF26C8E6A7CE}"/>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9D146AF6-4878-3583-CD73-679AD8EDDABE}"/>
              </a:ext>
            </a:extLst>
          </p:cNvPr>
          <p:cNvSpPr>
            <a:spLocks noGrp="1"/>
          </p:cNvSpPr>
          <p:nvPr>
            <p:ph type="title"/>
          </p:nvPr>
        </p:nvSpPr>
        <p:spPr>
          <a:xfrm>
            <a:off x="208084" y="-115593"/>
            <a:ext cx="11353800" cy="1325563"/>
          </a:xfrm>
        </p:spPr>
        <p:txBody>
          <a:bodyPr>
            <a:normAutofit/>
          </a:bodyPr>
          <a:lstStyle/>
          <a:p>
            <a:r>
              <a:rPr lang="en-US" sz="4000" dirty="0"/>
              <a:t>Video of a Contractor Who Poisoned His Own Kids</a:t>
            </a:r>
          </a:p>
        </p:txBody>
      </p:sp>
      <p:pic>
        <p:nvPicPr>
          <p:cNvPr id="8" name="RRP Contractor Video" descr="Image to click on to watch a video of a contractor who poisoned his own kids">
            <a:hlinkClick r:id="" action="ppaction://media"/>
            <a:extLst>
              <a:ext uri="{FF2B5EF4-FFF2-40B4-BE49-F238E27FC236}">
                <a16:creationId xmlns:a16="http://schemas.microsoft.com/office/drawing/2014/main" id="{FA4AF43C-8525-F4B8-20C3-C139BB19B051}"/>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883822" y="977405"/>
            <a:ext cx="8424356" cy="5744070"/>
          </a:xfrm>
        </p:spPr>
      </p:pic>
    </p:spTree>
    <p:extLst>
      <p:ext uri="{BB962C8B-B14F-4D97-AF65-F5344CB8AC3E}">
        <p14:creationId xmlns:p14="http://schemas.microsoft.com/office/powerpoint/2010/main" val="1096054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531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12CA96-C3A1-D75E-DBBB-EE0AB347808D}"/>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8AC64495-B57D-64A6-939D-B14CD88D58B6}"/>
              </a:ext>
            </a:extLst>
          </p:cNvPr>
          <p:cNvSpPr>
            <a:spLocks noGrp="1"/>
          </p:cNvSpPr>
          <p:nvPr>
            <p:ph type="title"/>
          </p:nvPr>
        </p:nvSpPr>
        <p:spPr>
          <a:xfrm>
            <a:off x="475724" y="0"/>
            <a:ext cx="10515600" cy="1017026"/>
          </a:xfrm>
        </p:spPr>
        <p:txBody>
          <a:bodyPr>
            <a:normAutofit/>
          </a:bodyPr>
          <a:lstStyle/>
          <a:p>
            <a:r>
              <a:rPr lang="en-US" sz="3600" dirty="0"/>
              <a:t>Video Clip of Parent of a Child Poisoned by Renovation</a:t>
            </a:r>
          </a:p>
        </p:txBody>
      </p:sp>
      <p:pic>
        <p:nvPicPr>
          <p:cNvPr id="8" name="RRP Parent Video" descr="Image to click on to watch a video of a parent talking about their child undergoing treatment after poisoned during a renovation.">
            <a:hlinkClick r:id="" action="ppaction://media"/>
            <a:extLst>
              <a:ext uri="{FF2B5EF4-FFF2-40B4-BE49-F238E27FC236}">
                <a16:creationId xmlns:a16="http://schemas.microsoft.com/office/drawing/2014/main" id="{143B7329-D8D7-5DC6-EA31-352B44D14DB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802553" y="866775"/>
            <a:ext cx="8586894" cy="5854700"/>
          </a:xfrm>
          <a:prstGeom prst="rect">
            <a:avLst/>
          </a:prstGeom>
        </p:spPr>
      </p:pic>
    </p:spTree>
    <p:extLst>
      <p:ext uri="{BB962C8B-B14F-4D97-AF65-F5344CB8AC3E}">
        <p14:creationId xmlns:p14="http://schemas.microsoft.com/office/powerpoint/2010/main" val="131532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4965"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Props1.xml><?xml version="1.0" encoding="utf-8"?>
<ds:datastoreItem xmlns:ds="http://schemas.openxmlformats.org/officeDocument/2006/customXml" ds:itemID="{BD2B20F2-E930-41D5-BAF6-1C60AAD52B1A}"/>
</file>

<file path=customXml/itemProps2.xml><?xml version="1.0" encoding="utf-8"?>
<ds:datastoreItem xmlns:ds="http://schemas.openxmlformats.org/officeDocument/2006/customXml" ds:itemID="{80985280-A569-4C66-A2D4-E6BF6D93AE74}"/>
</file>

<file path=customXml/itemProps3.xml><?xml version="1.0" encoding="utf-8"?>
<ds:datastoreItem xmlns:ds="http://schemas.openxmlformats.org/officeDocument/2006/customXml" ds:itemID="{2085F1F7-4721-48B2-960E-B9A1F4C68CE1}"/>
</file>

<file path=customXml/itemProps4.xml><?xml version="1.0" encoding="utf-8"?>
<ds:datastoreItem xmlns:ds="http://schemas.openxmlformats.org/officeDocument/2006/customXml" ds:itemID="{B1DC539D-7BD9-413C-9E76-089FF6A9DDA2}"/>
</file>

<file path=docProps/app.xml><?xml version="1.0" encoding="utf-8"?>
<Properties xmlns="http://schemas.openxmlformats.org/officeDocument/2006/extended-properties" xmlns:vt="http://schemas.openxmlformats.org/officeDocument/2006/docPropsVTypes">
  <Template>LEAD template powerpoint slides</Template>
  <TotalTime>0</TotalTime>
  <Words>1950</Words>
  <Application>Microsoft Office PowerPoint</Application>
  <PresentationFormat>Widescreen</PresentationFormat>
  <Paragraphs>161</Paragraphs>
  <Slides>10</Slides>
  <Notes>10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LEAD template powerpoint slides</vt:lpstr>
      <vt:lpstr>Module 1: Why Should I Be Concerned About Lead Paint?</vt:lpstr>
      <vt:lpstr>Overview</vt:lpstr>
      <vt:lpstr>What Is Lead-Based Paint?</vt:lpstr>
      <vt:lpstr>Health Effects of Lead</vt:lpstr>
      <vt:lpstr>Symptoms Of Lead Poisoning are Not Always Obvious</vt:lpstr>
      <vt:lpstr>Why are Dust and Debris a Problem?</vt:lpstr>
      <vt:lpstr>A Little Dust Goes a Long Way</vt:lpstr>
      <vt:lpstr>Video of a Contractor Who Poisoned His Own Kids</vt:lpstr>
      <vt:lpstr>Video Clip of Parent of a Child Poisoned by Renovation</vt:lpstr>
      <vt:lpstr>Now You Know…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2026-04-29T14:21:59Z</dcterms:created>
  <dcterms:modified xsi:type="dcterms:W3CDTF">2026-04-29T14:24:17Z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