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09" r:id="rId1"/>
  </p:sldMasterIdLst>
  <p:notesMasterIdLst>
    <p:notesMasterId r:id="rId15"/>
  </p:notesMasterIdLst>
  <p:handoutMasterIdLst>
    <p:handoutMasterId r:id="rId16"/>
  </p:handoutMasterIdLst>
  <p:sldIdLst>
    <p:sldId id="305" r:id="rId2"/>
    <p:sldId id="317" r:id="rId3"/>
    <p:sldId id="306" r:id="rId4"/>
    <p:sldId id="307" r:id="rId5"/>
    <p:sldId id="308" r:id="rId6"/>
    <p:sldId id="309" r:id="rId7"/>
    <p:sldId id="310" r:id="rId8"/>
    <p:sldId id="311" r:id="rId9"/>
    <p:sldId id="312" r:id="rId10"/>
    <p:sldId id="313" r:id="rId11"/>
    <p:sldId id="314" r:id="rId12"/>
    <p:sldId id="315" r:id="rId13"/>
    <p:sldId id="316"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6C0D7B-DBFC-455C-B710-380D886BB7DC}" v="4" dt="2026-04-29T15:04:58.2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9" d="100"/>
          <a:sy n="99" d="100"/>
        </p:scale>
        <p:origin x="102" y="12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26" Type="http://schemas.openxmlformats.org/officeDocument/2006/relationships/customXml" Target="../customXml/item4.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FC731B8-9390-8ABF-E0BA-29B5D8A0510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15ACAAD-79DB-7BFA-C197-C1F1CA163A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EAB2821-8B60-482D-AA63-E129DED50C41}" type="datetimeFigureOut">
              <a:rPr lang="en-US" smtClean="0"/>
              <a:t>4/29/2026</a:t>
            </a:fld>
            <a:endParaRPr lang="en-US"/>
          </a:p>
        </p:txBody>
      </p:sp>
      <p:sp>
        <p:nvSpPr>
          <p:cNvPr id="4" name="Footer Placeholder 3">
            <a:extLst>
              <a:ext uri="{FF2B5EF4-FFF2-40B4-BE49-F238E27FC236}">
                <a16:creationId xmlns:a16="http://schemas.microsoft.com/office/drawing/2014/main" id="{0D66F301-C9D8-F2A2-E8E5-26EA69085C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BE3B21F-649D-6CD0-E2EE-A26EEDC6FFB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3A87DB-9609-47B5-A99B-FD6FBE0410B9}" type="slidenum">
              <a:rPr lang="en-US" smtClean="0"/>
              <a:t>‹#›</a:t>
            </a:fld>
            <a:endParaRPr lang="en-US"/>
          </a:p>
        </p:txBody>
      </p:sp>
    </p:spTree>
    <p:extLst>
      <p:ext uri="{BB962C8B-B14F-4D97-AF65-F5344CB8AC3E}">
        <p14:creationId xmlns:p14="http://schemas.microsoft.com/office/powerpoint/2010/main" val="4466579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21C3FC-F828-45AE-A0CD-7C01CBB12EF2}" type="datetimeFigureOut">
              <a:rPr lang="en-US" smtClean="0"/>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F7DF45-3E15-461C-B5A1-630C28018385}" type="slidenum">
              <a:rPr lang="en-US" smtClean="0"/>
              <a:t>‹#›</a:t>
            </a:fld>
            <a:endParaRPr lang="en-US"/>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0</a:t>
            </a:fld>
            <a:endParaRPr lang="en-US"/>
          </a:p>
        </p:txBody>
      </p:sp>
    </p:spTree>
    <p:extLst>
      <p:ext uri="{BB962C8B-B14F-4D97-AF65-F5344CB8AC3E}">
        <p14:creationId xmlns:p14="http://schemas.microsoft.com/office/powerpoint/2010/main" val="10506727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At the work site</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Waste from renovation activities must be contained to prevent releases of dust and debris before the waste is removed from the work area for storage or disposal. Architectural components that are too big to fit into bags must be wrapped in plastic and sealed with tape prior to removal from the work area. If needed, “double-bag” your waste to help prevent the waste from escaping if the bag is cut or ripped. If a chute is used to remove waste from the work area, it must be covered. Some examples of waste include protective sheeting, HEPA filters, paint chips, dust, dirty water, used cloths, used wipes, used mop heads, used protective clothing, used respirators, used gloves, and architectural components.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At the conclusion of each workday and at the conclusion of the renovation, waste that has been collected from renovation activities must be stored under containment, in an enclosure, or behind a barrier that prevents release of dust and debris out of the work area and prevents access to dust and debris.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When the firm transports waste from renovation activities, the firm must contain the waste to prevent release of dust and debris.</a:t>
            </a:r>
          </a:p>
          <a:p>
            <a:endParaRPr lang="en-US" sz="1200" b="1"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Wastewater</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Water used for cleanup might be able to be filtered and dumped in a toilet if local rules allow. Never dump this water down a sink or tub, down a storm drain or on the ground. Filtering wastewater through a 5-micron filter may be necessary when lead-contamination such as paint chips and dust may be present in the water. </a:t>
            </a:r>
            <a:r>
              <a:rPr lang="en-US" sz="1200" b="1" kern="1200">
                <a:solidFill>
                  <a:schemeClr val="tx1"/>
                </a:solidFill>
                <a:effectLst/>
                <a:latin typeface="+mn-lt"/>
                <a:ea typeface="+mn-ea"/>
                <a:cs typeface="+mn-cs"/>
              </a:rPr>
              <a:t>Check with your local water treatment authority, and in federal and state regulations for more information.</a:t>
            </a:r>
            <a:endParaRPr lang="en-US" sz="1200"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 </a:t>
            </a:r>
            <a:endParaRPr lang="en-US" sz="1200" kern="1200">
              <a:solidFill>
                <a:schemeClr val="tx1"/>
              </a:solidFill>
              <a:effectLst/>
              <a:latin typeface="+mn-lt"/>
              <a:ea typeface="+mn-ea"/>
              <a:cs typeface="+mn-cs"/>
            </a:endParaRPr>
          </a:p>
          <a:p>
            <a:r>
              <a:rPr lang="en-US" sz="1200" b="1" u="sng" kern="1200">
                <a:solidFill>
                  <a:schemeClr val="tx1"/>
                </a:solidFill>
                <a:effectLst/>
                <a:latin typeface="+mn-lt"/>
                <a:ea typeface="+mn-ea"/>
                <a:cs typeface="+mn-cs"/>
              </a:rPr>
              <a:t>Always dispose of wastewater in accordance with federal, Tribal, state, territorial and/or local regulations.</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9</a:t>
            </a:fld>
            <a:endParaRPr lang="en-US"/>
          </a:p>
        </p:txBody>
      </p:sp>
    </p:spTree>
    <p:extLst>
      <p:ext uri="{BB962C8B-B14F-4D97-AF65-F5344CB8AC3E}">
        <p14:creationId xmlns:p14="http://schemas.microsoft.com/office/powerpoint/2010/main" val="8677965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altLang="en-US" b="1"/>
              <a:t>Waste disposal issues</a:t>
            </a:r>
          </a:p>
          <a:p>
            <a:pPr marL="0" indent="0"/>
            <a:endParaRPr lang="en-US" altLang="en-US" b="1"/>
          </a:p>
          <a:p>
            <a:r>
              <a:rPr lang="en-US" sz="1200" b="0" kern="1200">
                <a:solidFill>
                  <a:schemeClr val="tx1"/>
                </a:solidFill>
                <a:effectLst/>
                <a:latin typeface="+mn-lt"/>
                <a:ea typeface="+mn-ea"/>
                <a:cs typeface="+mn-cs"/>
              </a:rPr>
              <a:t>Because EPA considers most residential renovation and remodeling as “routine residential maintenance”, the waste generated during these activities is classified as solid, non-hazardous waste, and should be taken to a licensed solid waste landfill. </a:t>
            </a:r>
            <a:r>
              <a:rPr lang="en-US" sz="1200" b="0" u="sng" kern="1200">
                <a:solidFill>
                  <a:schemeClr val="tx1"/>
                </a:solidFill>
                <a:effectLst/>
                <a:latin typeface="+mn-lt"/>
                <a:ea typeface="+mn-ea"/>
                <a:cs typeface="+mn-cs"/>
              </a:rPr>
              <a:t>This does not apply to commercial, public or other non-residential child-occupied facilities.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If you generate any hazardous waste, you should determine whether you generate </a:t>
            </a:r>
            <a:r>
              <a:rPr lang="en-US" sz="1200" u="sng" kern="1200">
                <a:solidFill>
                  <a:schemeClr val="tx1"/>
                </a:solidFill>
                <a:effectLst/>
                <a:latin typeface="+mn-lt"/>
                <a:ea typeface="+mn-ea"/>
                <a:cs typeface="+mn-cs"/>
              </a:rPr>
              <a:t>more than 220</a:t>
            </a:r>
            <a:r>
              <a:rPr lang="en-US" sz="1200" kern="1200">
                <a:solidFill>
                  <a:schemeClr val="tx1"/>
                </a:solidFill>
                <a:effectLst/>
                <a:latin typeface="+mn-lt"/>
                <a:ea typeface="+mn-ea"/>
                <a:cs typeface="+mn-cs"/>
              </a:rPr>
              <a:t> </a:t>
            </a:r>
            <a:r>
              <a:rPr lang="en-US" sz="1200" u="sng" kern="1200">
                <a:solidFill>
                  <a:schemeClr val="tx1"/>
                </a:solidFill>
                <a:effectLst/>
                <a:latin typeface="+mn-lt"/>
                <a:ea typeface="+mn-ea"/>
                <a:cs typeface="+mn-cs"/>
              </a:rPr>
              <a:t>pounds of hazardous waste per job site per month</a:t>
            </a:r>
            <a:r>
              <a:rPr lang="en-US" sz="1200" kern="1200">
                <a:solidFill>
                  <a:schemeClr val="tx1"/>
                </a:solidFill>
                <a:effectLst/>
                <a:latin typeface="+mn-lt"/>
                <a:ea typeface="+mn-ea"/>
                <a:cs typeface="+mn-cs"/>
              </a:rPr>
              <a:t>. If you have less than 220 pounds (lbs) of hazardous waste per location per month, manage the waste as solid, </a:t>
            </a:r>
            <a:r>
              <a:rPr lang="en-US" sz="1200" u="sng" kern="1200">
                <a:solidFill>
                  <a:schemeClr val="tx1"/>
                </a:solidFill>
                <a:effectLst/>
                <a:latin typeface="+mn-lt"/>
                <a:ea typeface="+mn-ea"/>
                <a:cs typeface="+mn-cs"/>
              </a:rPr>
              <a:t>non-hazardous</a:t>
            </a:r>
            <a:r>
              <a:rPr lang="en-US" sz="1200" kern="1200">
                <a:solidFill>
                  <a:schemeClr val="tx1"/>
                </a:solidFill>
                <a:effectLst/>
                <a:latin typeface="+mn-lt"/>
                <a:ea typeface="+mn-ea"/>
                <a:cs typeface="+mn-cs"/>
              </a:rPr>
              <a:t> waste. If you generate more than 220 lbs of hazardous waste, you should contact your Tribal, state and local regulators to find out how to properly dispose of it.</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Some </a:t>
            </a:r>
            <a:r>
              <a:rPr lang="en-US" sz="1200" b="1" kern="1200">
                <a:solidFill>
                  <a:schemeClr val="tx1"/>
                </a:solidFill>
                <a:effectLst/>
                <a:latin typeface="+mn-lt"/>
                <a:ea typeface="+mn-ea"/>
                <a:cs typeface="+mn-cs"/>
              </a:rPr>
              <a:t>possible </a:t>
            </a:r>
            <a:r>
              <a:rPr lang="en-US" sz="1200" kern="1200">
                <a:solidFill>
                  <a:schemeClr val="tx1"/>
                </a:solidFill>
                <a:effectLst/>
                <a:latin typeface="+mn-lt"/>
                <a:ea typeface="+mn-ea"/>
                <a:cs typeface="+mn-cs"/>
              </a:rPr>
              <a:t>examples of </a:t>
            </a:r>
            <a:r>
              <a:rPr lang="en-US" sz="1200" b="1" kern="1200">
                <a:solidFill>
                  <a:schemeClr val="tx1"/>
                </a:solidFill>
                <a:effectLst/>
                <a:latin typeface="+mn-lt"/>
                <a:ea typeface="+mn-ea"/>
                <a:cs typeface="+mn-cs"/>
              </a:rPr>
              <a:t>hazardous waste </a:t>
            </a:r>
            <a:r>
              <a:rPr lang="en-US" sz="1200" kern="1200">
                <a:solidFill>
                  <a:schemeClr val="tx1"/>
                </a:solidFill>
                <a:effectLst/>
                <a:latin typeface="+mn-lt"/>
                <a:ea typeface="+mn-ea"/>
                <a:cs typeface="+mn-cs"/>
              </a:rPr>
              <a:t>include paint chips, vacuum debris, sludge or chemical waste from strippers, and HEPA filters.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Some </a:t>
            </a:r>
            <a:r>
              <a:rPr lang="en-US" sz="1200" b="1" kern="1200">
                <a:solidFill>
                  <a:schemeClr val="tx1"/>
                </a:solidFill>
                <a:effectLst/>
                <a:latin typeface="+mn-lt"/>
                <a:ea typeface="+mn-ea"/>
                <a:cs typeface="+mn-cs"/>
              </a:rPr>
              <a:t>possible </a:t>
            </a:r>
            <a:r>
              <a:rPr lang="en-US" sz="1200" kern="1200">
                <a:solidFill>
                  <a:schemeClr val="tx1"/>
                </a:solidFill>
                <a:effectLst/>
                <a:latin typeface="+mn-lt"/>
                <a:ea typeface="+mn-ea"/>
                <a:cs typeface="+mn-cs"/>
              </a:rPr>
              <a:t>examples of </a:t>
            </a:r>
            <a:r>
              <a:rPr lang="en-US" sz="1200" b="1" kern="1200">
                <a:solidFill>
                  <a:schemeClr val="tx1"/>
                </a:solidFill>
                <a:effectLst/>
                <a:latin typeface="+mn-lt"/>
                <a:ea typeface="+mn-ea"/>
                <a:cs typeface="+mn-cs"/>
              </a:rPr>
              <a:t>non-hazardous waste </a:t>
            </a:r>
            <a:r>
              <a:rPr lang="en-US" sz="1200" kern="1200">
                <a:solidFill>
                  <a:schemeClr val="tx1"/>
                </a:solidFill>
                <a:effectLst/>
                <a:latin typeface="+mn-lt"/>
                <a:ea typeface="+mn-ea"/>
                <a:cs typeface="+mn-cs"/>
              </a:rPr>
              <a:t>may include disposable clothing, respirator filters, rugs and carpets, protective sheeting, and solid components with no peeling paint.</a:t>
            </a:r>
          </a:p>
          <a:p>
            <a:pPr marL="171450" lvl="0" indent="-171450">
              <a:buFont typeface="Arial" panose="020B0604020202020204" pitchFamily="34" charset="0"/>
              <a:buChar char="•"/>
            </a:pPr>
            <a:r>
              <a:rPr lang="en-US" sz="1200" u="sng" kern="1200">
                <a:solidFill>
                  <a:schemeClr val="tx1"/>
                </a:solidFill>
                <a:effectLst/>
                <a:latin typeface="+mn-lt"/>
                <a:ea typeface="+mn-ea"/>
                <a:cs typeface="+mn-cs"/>
              </a:rPr>
              <a:t>All waste should be sealed in heavy-duty plastic bags and handled carefully</a:t>
            </a:r>
            <a:r>
              <a:rPr lang="en-US" sz="1200" kern="120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Large architectural components should be wrapped and sealed in plastic sheeting, and disposed of along with other waste.</a:t>
            </a:r>
          </a:p>
          <a:p>
            <a:pPr marL="171450" lvl="0" indent="-171450">
              <a:buFont typeface="Arial" panose="020B0604020202020204" pitchFamily="34" charset="0"/>
              <a:buChar char="•"/>
            </a:pPr>
            <a:r>
              <a:rPr lang="en-US" sz="1200" u="sng" kern="1200">
                <a:solidFill>
                  <a:schemeClr val="tx1"/>
                </a:solidFill>
                <a:effectLst/>
                <a:latin typeface="+mn-lt"/>
                <a:ea typeface="+mn-ea"/>
                <a:cs typeface="+mn-cs"/>
              </a:rPr>
              <a:t>Always check federal, Tribal, state, territorial and local requirements before disposing of waste. Some states have enacted more stringent waste management and disposal requirements than federal regulations. You need to become aware of how federal, Tribal, state, territorial and local requirements affect the management and disposal of renovation waste in your area.</a:t>
            </a:r>
          </a:p>
        </p:txBody>
      </p:sp>
      <p:sp>
        <p:nvSpPr>
          <p:cNvPr id="4" name="Slide Number Placeholder 3"/>
          <p:cNvSpPr>
            <a:spLocks noGrp="1"/>
          </p:cNvSpPr>
          <p:nvPr>
            <p:ph type="sldNum" sz="quarter" idx="5"/>
          </p:nvPr>
        </p:nvSpPr>
        <p:spPr/>
        <p:txBody>
          <a:bodyPr/>
          <a:lstStyle/>
          <a:p>
            <a:fld id="{B6F7DF45-3E15-461C-B5A1-630C28018385}" type="slidenum">
              <a:rPr lang="en-US" smtClean="0"/>
              <a:t>10</a:t>
            </a:fld>
            <a:endParaRPr lang="en-US"/>
          </a:p>
        </p:txBody>
      </p:sp>
    </p:spTree>
    <p:extLst>
      <p:ext uri="{BB962C8B-B14F-4D97-AF65-F5344CB8AC3E}">
        <p14:creationId xmlns:p14="http://schemas.microsoft.com/office/powerpoint/2010/main" val="3764666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10000"/>
              </a:spcBef>
              <a:tabLst>
                <a:tab pos="346075" algn="l"/>
              </a:tabLst>
            </a:pPr>
            <a:r>
              <a:rPr lang="en-US" altLang="en-US" b="1"/>
              <a:t>Exercise: Cleanup and Cleaning Verification</a:t>
            </a:r>
          </a:p>
          <a:p>
            <a:pPr marL="0" indent="0">
              <a:spcBef>
                <a:spcPct val="10000"/>
              </a:spcBef>
              <a:tabLst>
                <a:tab pos="346075" algn="l"/>
              </a:tabLst>
            </a:pPr>
            <a:r>
              <a:rPr lang="en-US" altLang="en-US"/>
              <a:t>This exercise gives you a chance to demonstrate cleanup, visual clearance, cleaning verification, and proper waste-bagging techniques. The slide provides basic </a:t>
            </a:r>
          </a:p>
          <a:p>
            <a:pPr marL="0" indent="0">
              <a:spcBef>
                <a:spcPct val="10000"/>
              </a:spcBef>
              <a:tabLst>
                <a:tab pos="346075" algn="l"/>
              </a:tabLst>
            </a:pPr>
            <a:r>
              <a:rPr lang="en-US" altLang="en-US"/>
              <a:t>instruction.</a:t>
            </a:r>
          </a:p>
          <a:p>
            <a:pPr marL="346075" lvl="1" indent="-227013">
              <a:spcBef>
                <a:spcPct val="10000"/>
              </a:spcBef>
              <a:buFontTx/>
              <a:buChar char="•"/>
              <a:tabLst>
                <a:tab pos="346075" algn="l"/>
              </a:tabLst>
            </a:pPr>
            <a:r>
              <a:rPr lang="en-US" altLang="en-US"/>
              <a:t>Stay in your groups of 2 to 6 students, in your work area.</a:t>
            </a:r>
          </a:p>
          <a:p>
            <a:pPr marL="346075" lvl="1" indent="-227013">
              <a:spcBef>
                <a:spcPct val="10000"/>
              </a:spcBef>
              <a:buFontTx/>
              <a:buChar char="•"/>
              <a:tabLst>
                <a:tab pos="346075" algn="l"/>
              </a:tabLst>
            </a:pPr>
            <a:r>
              <a:rPr lang="en-US" altLang="en-US"/>
              <a:t>Choose the right tools. Tools available include buckets, mops, water, detergent, HEPA vacuum, wipes, plastic sheeting, heavy-duty plastic bags, tape, etc.</a:t>
            </a:r>
          </a:p>
          <a:p>
            <a:pPr marL="346075" lvl="1" indent="-227013">
              <a:spcBef>
                <a:spcPct val="10000"/>
              </a:spcBef>
              <a:buFontTx/>
              <a:buChar char="•"/>
              <a:tabLst>
                <a:tab pos="346075" algn="l"/>
              </a:tabLst>
            </a:pPr>
            <a:r>
              <a:rPr lang="en-US" altLang="en-US"/>
              <a:t>Clean up the dust.</a:t>
            </a:r>
          </a:p>
          <a:p>
            <a:pPr marL="346075" lvl="1" indent="-227013">
              <a:spcBef>
                <a:spcPct val="10000"/>
              </a:spcBef>
              <a:buFontTx/>
              <a:buChar char="•"/>
              <a:tabLst>
                <a:tab pos="346075" algn="l"/>
              </a:tabLst>
            </a:pPr>
            <a:r>
              <a:rPr lang="en-US" altLang="en-US"/>
              <a:t>Bag the waste.</a:t>
            </a:r>
          </a:p>
          <a:p>
            <a:pPr marL="346075" lvl="1" indent="-227013">
              <a:spcBef>
                <a:spcPct val="10000"/>
              </a:spcBef>
              <a:buFontTx/>
              <a:buChar char="•"/>
              <a:tabLst>
                <a:tab pos="346075" algn="l"/>
              </a:tabLst>
            </a:pPr>
            <a:r>
              <a:rPr lang="en-US" altLang="en-US"/>
              <a:t>Check your work.</a:t>
            </a:r>
          </a:p>
          <a:p>
            <a:pPr marL="346075" lvl="1" indent="-227013">
              <a:spcBef>
                <a:spcPct val="10000"/>
              </a:spcBef>
              <a:buFontTx/>
              <a:buChar char="•"/>
              <a:tabLst>
                <a:tab pos="346075" algn="l"/>
              </a:tabLst>
            </a:pPr>
            <a:r>
              <a:rPr lang="en-US" altLang="en-US"/>
              <a:t>Verify cleaning.</a:t>
            </a:r>
          </a:p>
        </p:txBody>
      </p:sp>
      <p:sp>
        <p:nvSpPr>
          <p:cNvPr id="4" name="Slide Number Placeholder 3"/>
          <p:cNvSpPr>
            <a:spLocks noGrp="1"/>
          </p:cNvSpPr>
          <p:nvPr>
            <p:ph type="sldNum" sz="quarter" idx="5"/>
          </p:nvPr>
        </p:nvSpPr>
        <p:spPr/>
        <p:txBody>
          <a:bodyPr/>
          <a:lstStyle/>
          <a:p>
            <a:fld id="{B6F7DF45-3E15-461C-B5A1-630C28018385}" type="slidenum">
              <a:rPr lang="en-US" smtClean="0"/>
              <a:t>11</a:t>
            </a:fld>
            <a:endParaRPr lang="en-US"/>
          </a:p>
        </p:txBody>
      </p:sp>
    </p:spTree>
    <p:extLst>
      <p:ext uri="{BB962C8B-B14F-4D97-AF65-F5344CB8AC3E}">
        <p14:creationId xmlns:p14="http://schemas.microsoft.com/office/powerpoint/2010/main" val="77381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a:p>
        </p:txBody>
      </p:sp>
      <p:sp>
        <p:nvSpPr>
          <p:cNvPr id="4" name="Slide Number Placeholder 3"/>
          <p:cNvSpPr>
            <a:spLocks noGrp="1"/>
          </p:cNvSpPr>
          <p:nvPr>
            <p:ph type="sldNum" sz="quarter" idx="5"/>
          </p:nvPr>
        </p:nvSpPr>
        <p:spPr/>
        <p:txBody>
          <a:bodyPr/>
          <a:lstStyle/>
          <a:p>
            <a:fld id="{B6F7DF45-3E15-461C-B5A1-630C28018385}" type="slidenum">
              <a:rPr lang="en-US" smtClean="0"/>
              <a:t>12</a:t>
            </a:fld>
            <a:endParaRPr lang="en-US"/>
          </a:p>
        </p:txBody>
      </p:sp>
    </p:spTree>
    <p:extLst>
      <p:ext uri="{BB962C8B-B14F-4D97-AF65-F5344CB8AC3E}">
        <p14:creationId xmlns:p14="http://schemas.microsoft.com/office/powerpoint/2010/main" val="3404843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This module will cover all the topics listed on the slide above.</a:t>
            </a:r>
            <a:endParaRPr lang="en-US" sz="1600" b="1"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The goal of cleaning is to leave the work area as clean as or cleaner than when you arrived so that, as a result of your work, lead dust is not left behind to poison the residents.</a:t>
            </a:r>
            <a:endParaRPr lang="en-US" sz="1600" kern="120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a:solidFill>
                  <a:schemeClr val="tx1"/>
                </a:solidFill>
                <a:effectLst/>
                <a:latin typeface="+mn-lt"/>
                <a:ea typeface="+mn-ea"/>
                <a:cs typeface="+mn-cs"/>
              </a:rPr>
              <a:t>At the end of this module, you will know how to check your work to ensure the work area is clean enough to pass the visual inspection and cleaning verification procedure, or pass a clearance examination.</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By using the techniques described in this module, you will be able to clean a work area quickly and efficiently. Remember, approaching a cleanup is similar to approaching a job. Proper preparation and planning will help make your cleaning efforts more effective and efficient.</a:t>
            </a:r>
            <a:endParaRPr lang="en-US" sz="16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Always schedule time at the end of each day to thoroughly clean the work area.</a:t>
            </a:r>
            <a:endParaRPr lang="en-US" sz="16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3931104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10000"/>
              </a:spcBef>
            </a:pPr>
            <a:r>
              <a:rPr lang="en-US" altLang="en-US" b="1"/>
              <a:t>Containment </a:t>
            </a:r>
          </a:p>
          <a:p>
            <a:pPr marL="171450" indent="-171450">
              <a:spcBef>
                <a:spcPct val="10000"/>
              </a:spcBef>
              <a:buFont typeface="Arial" panose="020B0604020202020204" pitchFamily="34" charset="0"/>
              <a:buChar char="•"/>
            </a:pPr>
            <a:r>
              <a:rPr lang="en-US" altLang="en-US"/>
              <a:t>Effective </a:t>
            </a:r>
            <a:r>
              <a:rPr lang="en-US" altLang="en-US">
                <a:solidFill>
                  <a:srgbClr val="000000"/>
                </a:solidFill>
                <a:cs typeface="Times New Roman" panose="02020603050405020304" pitchFamily="18" charset="0"/>
              </a:rPr>
              <a:t>cleaning begins with proper preparation and containment. Cleaning will be much easier and efficient if proper containment has kept all dust and debris confined to the work area. While cleaning, keeping dust in the area that is being cleaned is also important.</a:t>
            </a:r>
            <a:r>
              <a:rPr lang="en-US" altLang="en-US"/>
              <a:t> You don’t want to have cleaned areas become re-contaminated after cleaning. </a:t>
            </a:r>
          </a:p>
          <a:p>
            <a:pPr>
              <a:spcBef>
                <a:spcPct val="10000"/>
              </a:spcBef>
            </a:pPr>
            <a:r>
              <a:rPr lang="en-US" altLang="en-US" b="1"/>
              <a:t>Proper cleaning techniques</a:t>
            </a:r>
          </a:p>
          <a:p>
            <a:pPr marL="171450" indent="-171450">
              <a:spcBef>
                <a:spcPct val="10000"/>
              </a:spcBef>
              <a:buFont typeface="Arial" panose="020B0604020202020204" pitchFamily="34" charset="0"/>
              <a:buChar char="•"/>
            </a:pPr>
            <a:r>
              <a:rPr lang="en-US" altLang="en-US"/>
              <a:t>Follow a “top to bottom, back your way out” approach so that you don’t have to re-enter an area that has already been cleaned. Start cleaning high to low. You </a:t>
            </a:r>
            <a:r>
              <a:rPr lang="en-US" altLang="en-US">
                <a:solidFill>
                  <a:srgbClr val="000000"/>
                </a:solidFill>
                <a:cs typeface="Times New Roman" panose="02020603050405020304" pitchFamily="18" charset="0"/>
              </a:rPr>
              <a:t>should be careful not to spread dust to other areas while cleaning. Follow an ordered sequence of cleaning to ensure that you do not contaminate other areas.</a:t>
            </a:r>
            <a:r>
              <a:rPr lang="en-US" altLang="en-US"/>
              <a:t> For example, if floors are cleaned before the countertops you must walk on the floors to get to the countertops and this risks re-contaminating the floors. Never re-enter areas already cleaned. Also, countertops are higher than floors and can drop dust onto the floors. </a:t>
            </a:r>
          </a:p>
          <a:p>
            <a:pPr>
              <a:spcBef>
                <a:spcPct val="10000"/>
              </a:spcBef>
            </a:pPr>
            <a:r>
              <a:rPr lang="en-US" altLang="en-US" b="1"/>
              <a:t>Cleaning all surfaces</a:t>
            </a:r>
          </a:p>
          <a:p>
            <a:pPr marL="171450" indent="-171450">
              <a:spcBef>
                <a:spcPct val="10000"/>
              </a:spcBef>
              <a:buFont typeface="Arial" panose="020B0604020202020204" pitchFamily="34" charset="0"/>
              <a:buChar char="•"/>
            </a:pPr>
            <a:r>
              <a:rPr lang="en-US" altLang="en-US"/>
              <a:t>The term “all surfaces” </a:t>
            </a:r>
            <a:r>
              <a:rPr lang="en-US" altLang="en-US">
                <a:cs typeface="Times New Roman" panose="02020603050405020304" pitchFamily="18" charset="0"/>
              </a:rPr>
              <a:t> </a:t>
            </a:r>
            <a:r>
              <a:rPr lang="en-US" altLang="en-US">
                <a:solidFill>
                  <a:srgbClr val="000000"/>
                </a:solidFill>
                <a:cs typeface="Calibri" panose="020F0502020204030204" pitchFamily="34" charset="0"/>
              </a:rPr>
              <a:t>includes all vertical surfaces such as walls and windows, and all horizontal surfaces such as floors, door tops and moldings, window troughs, and window sills. Cleaning should proceed from high to low, i.e., from top of wall to window to floor.</a:t>
            </a:r>
            <a:endParaRPr lang="en-US" altLang="en-US"/>
          </a:p>
          <a:p>
            <a:r>
              <a:rPr lang="en-US" sz="1200" b="1" kern="1200">
                <a:solidFill>
                  <a:schemeClr val="tx1"/>
                </a:solidFill>
                <a:effectLst/>
                <a:latin typeface="+mn-lt"/>
                <a:ea typeface="+mn-ea"/>
                <a:cs typeface="+mn-cs"/>
              </a:rPr>
              <a:t>Checking your work</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Conduct a visual inspection after cleaning is completed. Look for dust, debris and residue.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Perform cleaning verification until all areas pass when compared to the cleaning verification card.</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 dust clearance examination may replace cleaning verification when required by federal, Tribal, state, territorial or local law, or by the owner.</a:t>
            </a:r>
          </a:p>
          <a:p>
            <a:r>
              <a:rPr lang="en-US" sz="1200" b="1" kern="1200">
                <a:solidFill>
                  <a:schemeClr val="tx1"/>
                </a:solidFill>
                <a:effectLst/>
                <a:latin typeface="+mn-lt"/>
                <a:ea typeface="+mn-ea"/>
                <a:cs typeface="+mn-cs"/>
              </a:rPr>
              <a:t>Safe and secure disposal of waste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Bag and “gooseneck-seal” all waste in heavy-duty plastic bags. Safely dispose of all waste in accordance with federal, Tribal, state, territorial and local regulations. See slides 6-9 and 6-10 for information on disposal.</a:t>
            </a:r>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2953890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Pick up</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Always begin cleaning activities by picking up visible paint chips and debris with a wet disposable cloth without dispersing any of it and then sealing this material in a heavy-duty plastic bag.</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When the job is complete, mist the sheeting, fold it (dirty side in), and either seal it with tape, or seal it in a heavy-duty plastic bag. Always fold dirty side inwards, and seal with tape or place in a heavy-duty plastic bag. If it is placed in a heavy-duty bag, “gooseneck-seal” the bag and dispose of the bag with the rest of your waste. Dispose of all sheeting as waste by using the correct folding and disposal procedure, after it has been vacuumed.</a:t>
            </a:r>
          </a:p>
          <a:p>
            <a:r>
              <a:rPr lang="en-US" sz="1200" b="1" kern="1200">
                <a:solidFill>
                  <a:schemeClr val="tx1"/>
                </a:solidFill>
                <a:effectLst/>
                <a:latin typeface="+mn-lt"/>
                <a:ea typeface="+mn-ea"/>
                <a:cs typeface="+mn-cs"/>
              </a:rPr>
              <a:t>Clean with a Plan</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Start cleaning at the far end of the work area and work back to the exit.</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Clean walls with a HEPA vacuum (operated following manufacturer’s instructions) or by wiping with a damp disposable cloth. Start with the tops of the walls, tops of doors and door frames and work down to the floor.</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Thoroughly vacuum all remaining surfaces and objects, including furniture and fixtures, in the work area. The HEPA vacuum must be equipped with a beater bar when vacuuming carpeting or rugs.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Wipe all surfaces and objects that remained in the work area, except carpeted or upholstered surfaces, with a damp cloth.</a:t>
            </a:r>
          </a:p>
          <a:p>
            <a:r>
              <a:rPr lang="en-US" sz="1200" b="1" kern="1200">
                <a:solidFill>
                  <a:schemeClr val="tx1"/>
                </a:solidFill>
                <a:effectLst/>
                <a:latin typeface="+mn-lt"/>
                <a:ea typeface="+mn-ea"/>
                <a:cs typeface="+mn-cs"/>
              </a:rPr>
              <a:t>Clean the floor last</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Clean with a wet mopping system or a two-sided bucket and mop.</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Clean the entire work area and the area within 2 feet of the work area.</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If using the two-bucket mopping system, repeat the process using a new mop head and clean water. Remember, always keep one bucket for cleaning solution and the other bucket for wringing out the cloth or mop head. You must keep wash and rinse water separate. Change the rinse water often.</a:t>
            </a:r>
          </a:p>
          <a:p>
            <a:pPr lvl="0"/>
            <a:r>
              <a:rPr lang="en-US" sz="1200" b="1" kern="1200">
                <a:solidFill>
                  <a:schemeClr val="tx1"/>
                </a:solidFill>
                <a:effectLst/>
                <a:latin typeface="+mn-lt"/>
                <a:ea typeface="+mn-ea"/>
                <a:cs typeface="+mn-cs"/>
              </a:rPr>
              <a:t>Check your work</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Before a certified renovator visually inspects the work area, check your work to determine whether dust, debris or residue is still present. If dust, debris or residue is still present, these conditions must be corrected before the visual inspection is performed.</a:t>
            </a:r>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301113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u="sng"/>
              <a:t>Visual inspection after cleaning is required by the RRP Rule.</a:t>
            </a:r>
          </a:p>
          <a:p>
            <a:pPr marL="171450" indent="-171450">
              <a:buFont typeface="Arial" panose="020B0604020202020204" pitchFamily="34" charset="0"/>
              <a:buChar char="•"/>
            </a:pPr>
            <a:r>
              <a:rPr lang="en-US" altLang="en-US"/>
              <a:t>A visual inspection must be conducted by a certified renovator once cleaning is complete, and prior to the cleaning verification or clearance examination of the work area.</a:t>
            </a:r>
          </a:p>
          <a:p>
            <a:pPr marL="171450" indent="-171450">
              <a:buFont typeface="Arial" panose="020B0604020202020204" pitchFamily="34" charset="0"/>
              <a:buChar char="•"/>
            </a:pPr>
            <a:r>
              <a:rPr lang="en-US" altLang="en-US"/>
              <a:t>In a visual inspection, the certified renovator looks for dust, debris and residue. </a:t>
            </a:r>
          </a:p>
          <a:p>
            <a:pPr marL="171450" indent="-171450">
              <a:buFont typeface="Arial" panose="020B0604020202020204" pitchFamily="34" charset="0"/>
              <a:buChar char="•"/>
            </a:pPr>
            <a:r>
              <a:rPr lang="en-US" altLang="en-US"/>
              <a:t>Make sure that adequate lighting is provided during the cleaning and visual inspection of the work area. You cannot see dust and small paint chips without adequate lighting.</a:t>
            </a:r>
          </a:p>
          <a:p>
            <a:pPr marL="171450" indent="-171450">
              <a:buFont typeface="Arial" panose="020B0604020202020204" pitchFamily="34" charset="0"/>
              <a:buChar char="•"/>
            </a:pPr>
            <a:r>
              <a:rPr lang="en-US" altLang="en-US"/>
              <a:t>Inspect the entire work area and the area 2 feet beyond the work area on all sides of the containment.</a:t>
            </a:r>
          </a:p>
          <a:p>
            <a:pPr marL="171450" indent="-171450">
              <a:buFont typeface="Arial" panose="020B0604020202020204" pitchFamily="34" charset="0"/>
              <a:buChar char="•"/>
            </a:pPr>
            <a:r>
              <a:rPr lang="en-US" altLang="en-US" u="sng"/>
              <a:t>Visual inspection of the work area alone will not verify that the work area has been cleaned adequately – visual inspection is only the first step.</a:t>
            </a:r>
          </a:p>
          <a:p>
            <a:pPr marL="628650" lvl="1" indent="-171450">
              <a:buFont typeface="Arial" panose="020B0604020202020204" pitchFamily="34" charset="0"/>
              <a:buChar char="•"/>
            </a:pPr>
            <a:r>
              <a:rPr lang="en-US" altLang="en-US"/>
              <a:t>In many instances, lead dust is not visible to the naked eye and will not be detected during a visual inspection. Once the visual inspection has been completed and no dust, debris or residue is present, the work area must pass either the cleaning verification procedure or a clearance examination in order for the project to be completed in compliance with the RRP Rule.</a:t>
            </a:r>
          </a:p>
          <a:p>
            <a:pPr marL="171450" indent="-171450">
              <a:buFont typeface="Arial" panose="020B0604020202020204" pitchFamily="34" charset="0"/>
              <a:buChar char="•"/>
            </a:pPr>
            <a:r>
              <a:rPr lang="en-US" altLang="en-US"/>
              <a:t>Whether the cleaning verification procedure or clearance examination is conducted will be based on regulatory requirements or terms in the renovation contract. </a:t>
            </a:r>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2014384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After visual inspection, one of two activities must be conducted. A certified renovator must perform cleaning verification or other certified professionals must conduct a clearance examination. The steps for the cleaning verification procedure are explained below.</a:t>
            </a:r>
          </a:p>
          <a:p>
            <a:endParaRPr lang="en-US" sz="1200" b="1"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Window Sills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Using a single, wet disposable cleaning cloth, wipe the entire surface of each window sill in the work area.</a:t>
            </a:r>
          </a:p>
          <a:p>
            <a:r>
              <a:rPr lang="en-US" sz="1200" b="1" kern="1200">
                <a:solidFill>
                  <a:schemeClr val="tx1"/>
                </a:solidFill>
                <a:effectLst/>
                <a:latin typeface="+mn-lt"/>
                <a:ea typeface="+mn-ea"/>
                <a:cs typeface="+mn-cs"/>
              </a:rPr>
              <a:t>Wipe Countertops and Floors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Wipe the entire surface of each countertop and uncarpeted floor within the work area with wet disposable cleaning cloths. Floors must be wiped using a wet cleaning system, including a long handle device with a head to which a wet disposable cleaning cloth is attached. The cloth must remain damp at all times while being used to wipe the floor.</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If the surface of a countertop or floor within the work area is greater than 40 square feet, the surface within the work area must be divided into roughly equal sections that are each less than 40 square feet. Wipe each surface section separately using a new wet disposable cleaning cloth.</a:t>
            </a:r>
          </a:p>
          <a:p>
            <a:r>
              <a:rPr lang="en-US" sz="1200" b="1" kern="1200">
                <a:solidFill>
                  <a:schemeClr val="tx1"/>
                </a:solidFill>
                <a:effectLst/>
                <a:latin typeface="+mn-lt"/>
                <a:ea typeface="+mn-ea"/>
                <a:cs typeface="+mn-cs"/>
              </a:rPr>
              <a:t>Interpret the Cleaning Verification Procedure</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a:solidFill>
                  <a:schemeClr val="tx1"/>
                </a:solidFill>
                <a:effectLst/>
                <a:latin typeface="+mn-lt"/>
                <a:ea typeface="+mn-ea"/>
                <a:cs typeface="+mn-cs"/>
              </a:rPr>
              <a:t>Compare each wipe representing a specific surface section to the CVC. If the cloth used to wipe each surface section within the work area matches or is lighter than the CVC, that surface section has been adequately cleaned.</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If the cloth is darker than the CVC, re-clean that surface section, then use a new wet disposable cleaning cloth to wipe the surface section. If the cloth matches or is lighter than the CVC, that surface section has been adequately cleaned.</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If the second cloth does not match and is not lighter than the CVC, wait one hour or until the surface section has dried completely, whichever is longer. Then wipe the surface section with an electrostatically charged white disposable cleaning cloth designed to be used for cleaning hard surfaces. The cleaning verification procedure is now complete and the surface is considered clean.</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When cleaning verification has been completed for all of the surfaces in the work area (including window sills), warning signs may be removed.</a:t>
            </a:r>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2242055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10000"/>
              </a:spcBef>
            </a:pPr>
            <a:r>
              <a:rPr lang="en-US" altLang="en-US" b="1"/>
              <a:t>Clearance Examination (Post-work Dust-lead Testing) – Optional under the RRP Rule</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Dust-lead testing may be performed to check the effectiveness of the cleaning efforts. Clearance below the action levels is an option under EPA’s RRP Rule and required by the HUD Rule in many cases.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Dust-lead testing is performed to check the effectiveness of cleaning efforts.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In some cases, dust-lead testing may be required as part of “clearance” (a regulation-defined process to ensure that a work area is not contaminated with lead dust after work is completed).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Cleaning verification does not have to be performed if dust-lead testing is required at the conclusion of a renovation. In such cases, dust-lead testing must be performed by a certified lead inspector, risk assessor, or dust sampling technician. </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Certified renovation firms are required to re-clean the work area until dust-lead levels in the work area meet the dust-lead action levels. Some Tribal state, territorial, and local laws may require a clearance examination following renovation and remodeling work, to levels that differ from the federal dust-lead standards. The selection of a cleaning verification or a clearance examination will be based on regulatory requirements or the renovation contract.</a:t>
            </a:r>
          </a:p>
        </p:txBody>
      </p:sp>
      <p:sp>
        <p:nvSpPr>
          <p:cNvPr id="4" name="Slide Number Placeholder 3"/>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2874042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10000"/>
              </a:spcBef>
              <a:defRPr/>
            </a:pPr>
            <a:r>
              <a:rPr lang="en-US" b="1"/>
              <a:t>Specific exterior jobs</a:t>
            </a:r>
            <a:endParaRPr lang="en-US" sz="1200" b="1"/>
          </a:p>
          <a:p>
            <a:pPr marL="171450" lvl="0" indent="-171450">
              <a:buFont typeface="Arial" panose="020B0604020202020204" pitchFamily="34" charset="0"/>
              <a:buChar char="•"/>
            </a:pPr>
            <a:r>
              <a:rPr lang="en-US" sz="1200" kern="1200">
                <a:solidFill>
                  <a:schemeClr val="tx1"/>
                </a:solidFill>
                <a:effectLst/>
                <a:latin typeface="+mn-lt"/>
                <a:ea typeface="+mn-ea"/>
                <a:cs typeface="+mn-cs"/>
              </a:rPr>
              <a:t>If work takes place on an exterior porch or stairwell, HEPA vacuuming, wet cleaning and mopping, in addition to a thorough visual inspection, should be used to clean the work area. For such jobs, the cleanup should be similar to clean up after interior jobs. Collect and dispose of any dust and debris with the rest of your waste.</a:t>
            </a:r>
          </a:p>
          <a:p>
            <a:r>
              <a:rPr lang="en-US" sz="1200" b="1" kern="1200">
                <a:solidFill>
                  <a:schemeClr val="tx1"/>
                </a:solidFill>
                <a:effectLst/>
                <a:latin typeface="+mn-lt"/>
                <a:ea typeface="+mn-ea"/>
                <a:cs typeface="+mn-cs"/>
              </a:rPr>
              <a:t>Remember</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Lead-contaminated soil can poison children.</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Avoid dry raking and shoveling to prevent spreading dust. However, raking and shoveling the soil is appropriate if it is misted first.</a:t>
            </a:r>
          </a:p>
          <a:p>
            <a:r>
              <a:rPr lang="en-US" sz="1200" b="1" kern="1200">
                <a:solidFill>
                  <a:schemeClr val="tx1"/>
                </a:solidFill>
                <a:effectLst/>
                <a:latin typeface="+mn-lt"/>
                <a:ea typeface="+mn-ea"/>
                <a:cs typeface="+mn-cs"/>
              </a:rPr>
              <a:t>Protective sheeting</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Collect all paint chips and debris and, without dispersing any of it, seal this material in a heavy-duty bag.</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Remove the protective sheeting. Mist the sheeting before folding it, fold the dirty side inward, and either tape shut to seal or seal in heavy-duty bags. Dispose of the sheeting as waste.</a:t>
            </a:r>
          </a:p>
          <a:p>
            <a:r>
              <a:rPr lang="en-US" sz="1200" b="1" kern="1200">
                <a:solidFill>
                  <a:schemeClr val="tx1"/>
                </a:solidFill>
                <a:effectLst/>
                <a:latin typeface="+mn-lt"/>
                <a:ea typeface="+mn-ea"/>
                <a:cs typeface="+mn-cs"/>
              </a:rPr>
              <a:t>Check your work</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Before a certified renovator visually inspects the work area, check your work to determine whether dust, debris or residue is still present. If dust, debris or residue is still present, these conditions must be corrected before the visual inspection is performed.</a:t>
            </a:r>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2102843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10000"/>
              </a:spcBef>
            </a:pPr>
            <a:r>
              <a:rPr lang="en-US" altLang="en-US" b="1"/>
              <a:t>Checking your work</a:t>
            </a:r>
            <a:endParaRPr lang="en-US" altLang="en-US"/>
          </a:p>
          <a:p>
            <a:pPr marL="171450" lvl="0" indent="-171450">
              <a:buFont typeface="Arial" panose="020B0604020202020204" pitchFamily="34" charset="0"/>
              <a:buChar char="•"/>
            </a:pPr>
            <a:r>
              <a:rPr lang="en-US" sz="1200" kern="1200">
                <a:solidFill>
                  <a:schemeClr val="tx1"/>
                </a:solidFill>
                <a:effectLst/>
                <a:latin typeface="+mn-lt"/>
                <a:ea typeface="+mn-ea"/>
                <a:cs typeface="+mn-cs"/>
              </a:rPr>
              <a:t>A thorough visual inspection by a certified renovator is the main part of checking your cleanup after an exterior job.</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A certified renovator must perform the visual inspection to determine whether dust, debris or residue is still present on surfaces in or below the work area, including window sills and on the ground.</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If dust or residue is present, clean again, and then repeat the visual inspection.</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Warning signs may be removed after passing visual inspection.</a:t>
            </a:r>
          </a:p>
        </p:txBody>
      </p:sp>
      <p:sp>
        <p:nvSpPr>
          <p:cNvPr id="4" name="Slide Number Placeholder 3"/>
          <p:cNvSpPr>
            <a:spLocks noGrp="1"/>
          </p:cNvSpPr>
          <p:nvPr>
            <p:ph type="sldNum" sz="quarter" idx="5"/>
          </p:nvPr>
        </p:nvSpPr>
        <p:spPr/>
        <p:txBody>
          <a:bodyPr/>
          <a:lstStyle/>
          <a:p>
            <a:fld id="{B6F7DF45-3E15-461C-B5A1-630C28018385}" type="slidenum">
              <a:rPr lang="en-US" smtClean="0"/>
              <a:t>8</a:t>
            </a:fld>
            <a:endParaRPr lang="en-US"/>
          </a:p>
        </p:txBody>
      </p:sp>
    </p:spTree>
    <p:extLst>
      <p:ext uri="{BB962C8B-B14F-4D97-AF65-F5344CB8AC3E}">
        <p14:creationId xmlns:p14="http://schemas.microsoft.com/office/powerpoint/2010/main" val="18671060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E7C68FB9-9EE7-63A9-D50F-06FAC4B096B3}"/>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ACA8C-D747-1EAB-300D-4B9D75185057}"/>
              </a:ext>
            </a:extLst>
          </p:cNvPr>
          <p:cNvSpPr>
            <a:spLocks noGrp="1"/>
          </p:cNvSpPr>
          <p:nvPr>
            <p:ph type="ctrTitle"/>
          </p:nvPr>
        </p:nvSpPr>
        <p:spPr>
          <a:xfrm>
            <a:off x="223707" y="1418487"/>
            <a:ext cx="5220748" cy="3420379"/>
          </a:xfrm>
        </p:spPr>
        <p:txBody>
          <a:bodyPr>
            <a:normAutofit fontScale="90000"/>
          </a:bodyPr>
          <a:lstStyle/>
          <a:p>
            <a:r>
              <a:rPr lang="en-US" altLang="en-US"/>
              <a:t>Module 6: Cleaning Activities and Checking Your Work</a:t>
            </a:r>
            <a:endParaRPr lang="en-US"/>
          </a:p>
        </p:txBody>
      </p:sp>
      <p:sp>
        <p:nvSpPr>
          <p:cNvPr id="3" name="Subtitle 2">
            <a:extLst>
              <a:ext uri="{FF2B5EF4-FFF2-40B4-BE49-F238E27FC236}">
                <a16:creationId xmlns:a16="http://schemas.microsoft.com/office/drawing/2014/main" id="{65F5CEDB-9666-E5EA-2FE3-2B4D72AD2F71}"/>
              </a:ext>
            </a:extLst>
          </p:cNvPr>
          <p:cNvSpPr>
            <a:spLocks noGrp="1"/>
          </p:cNvSpPr>
          <p:nvPr>
            <p:ph type="subTitle" idx="1"/>
          </p:nvPr>
        </p:nvSpPr>
        <p:spPr>
          <a:xfrm>
            <a:off x="223707" y="4926918"/>
            <a:ext cx="6046248" cy="1449577"/>
          </a:xfrm>
        </p:spPr>
        <p:txBody>
          <a:bodyPr vert="horz" lIns="91440" tIns="45720" rIns="91440" bIns="45720" rtlCol="0" anchor="t">
            <a:normAutofit/>
          </a:bodyPr>
          <a:lstStyle/>
          <a:p>
            <a:r>
              <a:rPr lang="en-US">
                <a:ea typeface="Calibri Light"/>
                <a:cs typeface="Calibri Light"/>
              </a:rPr>
              <a:t>Lead Safety for Renovation, Repair, and Painting</a:t>
            </a:r>
            <a:endParaRPr lang="en-US"/>
          </a:p>
          <a:p>
            <a:r>
              <a:rPr lang="en-US"/>
              <a:t>Initial Training Course</a:t>
            </a:r>
            <a:endParaRPr lang="en-US">
              <a:ea typeface="Calibri Light"/>
              <a:cs typeface="Calibri Light"/>
            </a:endParaRPr>
          </a:p>
        </p:txBody>
      </p:sp>
      <p:sp>
        <p:nvSpPr>
          <p:cNvPr id="4" name="Footer Placeholder 3">
            <a:extLst>
              <a:ext uri="{FF2B5EF4-FFF2-40B4-BE49-F238E27FC236}">
                <a16:creationId xmlns:a16="http://schemas.microsoft.com/office/drawing/2014/main" id="{01B0B9F0-C485-ECB3-88AF-C6EC35C941D6}"/>
              </a:ext>
            </a:extLst>
          </p:cNvPr>
          <p:cNvSpPr>
            <a:spLocks noGrp="1"/>
          </p:cNvSpPr>
          <p:nvPr>
            <p:ph type="ftr" sz="quarter" idx="12"/>
          </p:nvPr>
        </p:nvSpPr>
        <p:spPr/>
        <p:txBody>
          <a:bodyPr/>
          <a:lstStyle/>
          <a:p>
            <a:r>
              <a:rPr lang="en-US"/>
              <a:t>January 12, 2026</a:t>
            </a:r>
          </a:p>
        </p:txBody>
      </p:sp>
    </p:spTree>
    <p:extLst>
      <p:ext uri="{BB962C8B-B14F-4D97-AF65-F5344CB8AC3E}">
        <p14:creationId xmlns:p14="http://schemas.microsoft.com/office/powerpoint/2010/main" val="4224588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E680D95-ED42-DA19-7850-D2AE02074D86}"/>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097E17C9-76C3-CF61-0709-1C78F07E35D1}"/>
              </a:ext>
            </a:extLst>
          </p:cNvPr>
          <p:cNvSpPr>
            <a:spLocks noGrp="1"/>
          </p:cNvSpPr>
          <p:nvPr>
            <p:ph type="title"/>
          </p:nvPr>
        </p:nvSpPr>
        <p:spPr/>
        <p:txBody>
          <a:bodyPr/>
          <a:lstStyle/>
          <a:p>
            <a:r>
              <a:rPr lang="en-US" altLang="en-US"/>
              <a:t>Disposal</a:t>
            </a:r>
            <a:endParaRPr lang="en-US"/>
          </a:p>
        </p:txBody>
      </p:sp>
      <p:sp>
        <p:nvSpPr>
          <p:cNvPr id="4" name="Content Placeholder 3">
            <a:extLst>
              <a:ext uri="{FF2B5EF4-FFF2-40B4-BE49-F238E27FC236}">
                <a16:creationId xmlns:a16="http://schemas.microsoft.com/office/drawing/2014/main" id="{5DC40741-8F56-B1E7-A08D-5149AB99FDE1}"/>
              </a:ext>
            </a:extLst>
          </p:cNvPr>
          <p:cNvSpPr>
            <a:spLocks noGrp="1"/>
          </p:cNvSpPr>
          <p:nvPr>
            <p:ph idx="1"/>
          </p:nvPr>
        </p:nvSpPr>
        <p:spPr/>
        <p:txBody>
          <a:bodyPr vert="horz" lIns="91440" tIns="45720" rIns="91440" bIns="45720" rtlCol="0" anchor="t">
            <a:normAutofit/>
          </a:bodyPr>
          <a:lstStyle/>
          <a:p>
            <a:r>
              <a:rPr lang="en-US" altLang="en-US"/>
              <a:t>What should I do with my waste?</a:t>
            </a:r>
          </a:p>
          <a:p>
            <a:r>
              <a:rPr lang="en-US" altLang="en-US"/>
              <a:t>At the work site:</a:t>
            </a:r>
          </a:p>
          <a:p>
            <a:pPr lvl="1"/>
            <a:r>
              <a:rPr lang="en-US"/>
              <a:t>Place waste in heavy-duty plastic bags</a:t>
            </a:r>
            <a:endParaRPr lang="en-US" sz="2200"/>
          </a:p>
          <a:p>
            <a:pPr lvl="1"/>
            <a:r>
              <a:rPr lang="en-US"/>
              <a:t>“Gooseneck-seal” the bag</a:t>
            </a:r>
            <a:endParaRPr lang="en-US" sz="2200"/>
          </a:p>
          <a:p>
            <a:pPr lvl="1"/>
            <a:r>
              <a:rPr lang="en-US"/>
              <a:t>HEPA vacuum the exterior of the waste bag before removing it from the work area</a:t>
            </a:r>
            <a:endParaRPr lang="en-US" sz="2200"/>
          </a:p>
          <a:p>
            <a:pPr lvl="1"/>
            <a:r>
              <a:rPr lang="en-US"/>
              <a:t>Store waste in a secure area</a:t>
            </a:r>
            <a:endParaRPr lang="en-US" sz="2200"/>
          </a:p>
          <a:p>
            <a:pPr lvl="1"/>
            <a:r>
              <a:rPr lang="en-US"/>
              <a:t>Carefully dispose of waste in accordance with federal and other regulations</a:t>
            </a:r>
          </a:p>
          <a:p>
            <a:pPr lvl="1"/>
            <a:r>
              <a:rPr lang="en-US"/>
              <a:t>Always check local waste requirements</a:t>
            </a:r>
            <a:endParaRPr lang="en-US">
              <a:ea typeface="Calibri" panose="020F0502020204030204"/>
              <a:cs typeface="Calibri" panose="020F0502020204030204"/>
            </a:endParaRPr>
          </a:p>
          <a:p>
            <a:endParaRPr lang="en-US" altLang="en-US"/>
          </a:p>
        </p:txBody>
      </p:sp>
      <p:pic>
        <p:nvPicPr>
          <p:cNvPr id="5" name="Picture 7" descr="Illustration of properly sealed bag of waste">
            <a:extLst>
              <a:ext uri="{FF2B5EF4-FFF2-40B4-BE49-F238E27FC236}">
                <a16:creationId xmlns:a16="http://schemas.microsoft.com/office/drawing/2014/main" id="{A1BD2ACA-EF40-12F1-F805-6CD0A35CA8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8968" y="681037"/>
            <a:ext cx="2438400" cy="248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309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0F36EFB-6BB3-DC9B-18EF-64F50DA43CE4}"/>
              </a:ext>
            </a:extLst>
          </p:cNvPr>
          <p:cNvSpPr>
            <a:spLocks noGrp="1"/>
          </p:cNvSpPr>
          <p:nvPr>
            <p:ph type="sldNum" sz="quarter" idx="4"/>
          </p:nvPr>
        </p:nvSpPr>
        <p:spPr/>
        <p:txBody>
          <a:bodyPr/>
          <a:lstStyle/>
          <a:p>
            <a:fld id="{E30AF5A0-43BB-4336-8627-9123B9144D80}" type="slidenum">
              <a:rPr lang="en-US" smtClean="0"/>
              <a:t>10</a:t>
            </a:fld>
            <a:endParaRPr lang="en-US"/>
          </a:p>
        </p:txBody>
      </p:sp>
      <p:sp>
        <p:nvSpPr>
          <p:cNvPr id="3" name="Title 2">
            <a:extLst>
              <a:ext uri="{FF2B5EF4-FFF2-40B4-BE49-F238E27FC236}">
                <a16:creationId xmlns:a16="http://schemas.microsoft.com/office/drawing/2014/main" id="{85B53A8D-E16A-4171-A531-BE1B2FF4752F}"/>
              </a:ext>
            </a:extLst>
          </p:cNvPr>
          <p:cNvSpPr>
            <a:spLocks noGrp="1"/>
          </p:cNvSpPr>
          <p:nvPr>
            <p:ph type="title"/>
          </p:nvPr>
        </p:nvSpPr>
        <p:spPr/>
        <p:txBody>
          <a:bodyPr/>
          <a:lstStyle/>
          <a:p>
            <a:r>
              <a:rPr lang="en-US" altLang="en-US"/>
              <a:t>Disposal – Federal, Tribal, State, Territorial and Local Information</a:t>
            </a:r>
            <a:endParaRPr lang="en-US"/>
          </a:p>
        </p:txBody>
      </p:sp>
      <p:sp>
        <p:nvSpPr>
          <p:cNvPr id="4" name="Content Placeholder 3">
            <a:extLst>
              <a:ext uri="{FF2B5EF4-FFF2-40B4-BE49-F238E27FC236}">
                <a16:creationId xmlns:a16="http://schemas.microsoft.com/office/drawing/2014/main" id="{A13B690B-BA0C-DC65-FA20-66CF85964A8F}"/>
              </a:ext>
            </a:extLst>
          </p:cNvPr>
          <p:cNvSpPr>
            <a:spLocks noGrp="1"/>
          </p:cNvSpPr>
          <p:nvPr>
            <p:ph idx="1"/>
          </p:nvPr>
        </p:nvSpPr>
        <p:spPr/>
        <p:txBody>
          <a:bodyPr/>
          <a:lstStyle/>
          <a:p>
            <a:r>
              <a:rPr lang="en-US" altLang="en-US" sz="3200"/>
              <a:t>According to federal law:</a:t>
            </a:r>
          </a:p>
          <a:p>
            <a:pPr lvl="1"/>
            <a:r>
              <a:rPr lang="en-US" altLang="en-US" sz="2800"/>
              <a:t>In housing</a:t>
            </a:r>
          </a:p>
          <a:p>
            <a:pPr lvl="2"/>
            <a:r>
              <a:rPr lang="en-US" altLang="en-US" sz="2800"/>
              <a:t>Waste can be disposed of as normal household waste</a:t>
            </a:r>
          </a:p>
          <a:p>
            <a:pPr lvl="1"/>
            <a:r>
              <a:rPr lang="en-US" altLang="en-US" sz="2800"/>
              <a:t>In non-residential child-occupied facilities</a:t>
            </a:r>
          </a:p>
          <a:p>
            <a:pPr lvl="2"/>
            <a:r>
              <a:rPr lang="en-US" altLang="en-US" sz="2800"/>
              <a:t>If hazardous waste exceeds 220 lbs, dispose of as hazardous waste</a:t>
            </a:r>
          </a:p>
          <a:p>
            <a:r>
              <a:rPr lang="en-US" altLang="en-US" sz="3200"/>
              <a:t> Always check local requirements</a:t>
            </a:r>
          </a:p>
          <a:p>
            <a:pPr marL="0" indent="0">
              <a:buNone/>
            </a:pPr>
            <a:endParaRPr lang="en-US"/>
          </a:p>
        </p:txBody>
      </p:sp>
    </p:spTree>
    <p:extLst>
      <p:ext uri="{BB962C8B-B14F-4D97-AF65-F5344CB8AC3E}">
        <p14:creationId xmlns:p14="http://schemas.microsoft.com/office/powerpoint/2010/main" val="32233748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4BC43F-2E8A-C0C4-A783-7FDA95C1C82B}"/>
              </a:ext>
            </a:extLst>
          </p:cNvPr>
          <p:cNvSpPr>
            <a:spLocks noGrp="1"/>
          </p:cNvSpPr>
          <p:nvPr>
            <p:ph type="sldNum" sz="quarter" idx="4"/>
          </p:nvPr>
        </p:nvSpPr>
        <p:spPr/>
        <p:txBody>
          <a:bodyPr/>
          <a:lstStyle/>
          <a:p>
            <a:fld id="{E30AF5A0-43BB-4336-8627-9123B9144D80}" type="slidenum">
              <a:rPr lang="en-US" smtClean="0"/>
              <a:t>11</a:t>
            </a:fld>
            <a:endParaRPr lang="en-US"/>
          </a:p>
        </p:txBody>
      </p:sp>
      <p:sp>
        <p:nvSpPr>
          <p:cNvPr id="3" name="Title 2">
            <a:extLst>
              <a:ext uri="{FF2B5EF4-FFF2-40B4-BE49-F238E27FC236}">
                <a16:creationId xmlns:a16="http://schemas.microsoft.com/office/drawing/2014/main" id="{889084D2-F4BB-ABB2-CE1E-EE4327BEC719}"/>
              </a:ext>
            </a:extLst>
          </p:cNvPr>
          <p:cNvSpPr>
            <a:spLocks noGrp="1"/>
          </p:cNvSpPr>
          <p:nvPr>
            <p:ph type="title"/>
          </p:nvPr>
        </p:nvSpPr>
        <p:spPr/>
        <p:txBody>
          <a:bodyPr>
            <a:normAutofit/>
          </a:bodyPr>
          <a:lstStyle/>
          <a:p>
            <a:r>
              <a:rPr lang="en-US"/>
              <a:t>Exercise: Cleaning and the Cleaning Verification Procedure</a:t>
            </a:r>
          </a:p>
        </p:txBody>
      </p:sp>
      <p:sp>
        <p:nvSpPr>
          <p:cNvPr id="4" name="Content Placeholder 3">
            <a:extLst>
              <a:ext uri="{FF2B5EF4-FFF2-40B4-BE49-F238E27FC236}">
                <a16:creationId xmlns:a16="http://schemas.microsoft.com/office/drawing/2014/main" id="{B265E48A-A700-26B6-D7E5-5DDB3C27614C}"/>
              </a:ext>
            </a:extLst>
          </p:cNvPr>
          <p:cNvSpPr>
            <a:spLocks noGrp="1"/>
          </p:cNvSpPr>
          <p:nvPr>
            <p:ph idx="1"/>
          </p:nvPr>
        </p:nvSpPr>
        <p:spPr/>
        <p:txBody>
          <a:bodyPr>
            <a:normAutofit lnSpcReduction="10000"/>
          </a:bodyPr>
          <a:lstStyle/>
          <a:p>
            <a:r>
              <a:rPr lang="en-US"/>
              <a:t>Work in groups of 2-6</a:t>
            </a:r>
          </a:p>
          <a:p>
            <a:r>
              <a:rPr lang="en-US"/>
              <a:t>Assignments:</a:t>
            </a:r>
          </a:p>
          <a:p>
            <a:pPr lvl="1"/>
            <a:r>
              <a:rPr lang="en-US"/>
              <a:t>Skill Set #7: Interior Final Cleaning</a:t>
            </a:r>
          </a:p>
          <a:p>
            <a:pPr lvl="1"/>
            <a:r>
              <a:rPr lang="en-US"/>
              <a:t>Skill Set #8: Exterior Final Cleaning</a:t>
            </a:r>
          </a:p>
          <a:p>
            <a:pPr lvl="1"/>
            <a:r>
              <a:rPr lang="en-US"/>
              <a:t>Skill Set #9: Bagging Waste</a:t>
            </a:r>
          </a:p>
          <a:p>
            <a:pPr lvl="1"/>
            <a:r>
              <a:rPr lang="en-US"/>
              <a:t>Skill Set #10: Visual Inspection</a:t>
            </a:r>
          </a:p>
          <a:p>
            <a:pPr lvl="1"/>
            <a:r>
              <a:rPr lang="en-US"/>
              <a:t>Skill Set #11: Cleaning Verification Procedure</a:t>
            </a:r>
          </a:p>
          <a:p>
            <a:r>
              <a:rPr lang="en-US"/>
              <a:t>Choose the tools and supplies you need to clean the work area</a:t>
            </a:r>
          </a:p>
          <a:p>
            <a:r>
              <a:rPr lang="en-US"/>
              <a:t>Clean your work area</a:t>
            </a:r>
          </a:p>
          <a:p>
            <a:r>
              <a:rPr lang="en-US"/>
              <a:t>You have 40 minutes</a:t>
            </a:r>
          </a:p>
          <a:p>
            <a:endParaRPr lang="en-US"/>
          </a:p>
        </p:txBody>
      </p:sp>
    </p:spTree>
    <p:extLst>
      <p:ext uri="{BB962C8B-B14F-4D97-AF65-F5344CB8AC3E}">
        <p14:creationId xmlns:p14="http://schemas.microsoft.com/office/powerpoint/2010/main" val="37804725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7BB5B0-2564-B10F-9A02-C66D6F7E4E65}"/>
              </a:ext>
            </a:extLst>
          </p:cNvPr>
          <p:cNvSpPr>
            <a:spLocks noGrp="1"/>
          </p:cNvSpPr>
          <p:nvPr>
            <p:ph type="sldNum" sz="quarter" idx="4"/>
          </p:nvPr>
        </p:nvSpPr>
        <p:spPr/>
        <p:txBody>
          <a:bodyPr/>
          <a:lstStyle/>
          <a:p>
            <a:fld id="{E30AF5A0-43BB-4336-8627-9123B9144D80}" type="slidenum">
              <a:rPr lang="en-US" smtClean="0"/>
              <a:t>12</a:t>
            </a:fld>
            <a:endParaRPr lang="en-US"/>
          </a:p>
        </p:txBody>
      </p:sp>
      <p:sp>
        <p:nvSpPr>
          <p:cNvPr id="3" name="Title 2">
            <a:extLst>
              <a:ext uri="{FF2B5EF4-FFF2-40B4-BE49-F238E27FC236}">
                <a16:creationId xmlns:a16="http://schemas.microsoft.com/office/drawing/2014/main" id="{A57FAE75-9047-D9F8-9549-45D83017D1D0}"/>
              </a:ext>
            </a:extLst>
          </p:cNvPr>
          <p:cNvSpPr>
            <a:spLocks noGrp="1"/>
          </p:cNvSpPr>
          <p:nvPr>
            <p:ph type="title"/>
          </p:nvPr>
        </p:nvSpPr>
        <p:spPr/>
        <p:txBody>
          <a:bodyPr/>
          <a:lstStyle/>
          <a:p>
            <a:r>
              <a:rPr lang="en-US" altLang="en-US"/>
              <a:t>Now You Know…</a:t>
            </a:r>
            <a:endParaRPr lang="en-US"/>
          </a:p>
        </p:txBody>
      </p:sp>
      <p:sp>
        <p:nvSpPr>
          <p:cNvPr id="4" name="Content Placeholder 3">
            <a:extLst>
              <a:ext uri="{FF2B5EF4-FFF2-40B4-BE49-F238E27FC236}">
                <a16:creationId xmlns:a16="http://schemas.microsoft.com/office/drawing/2014/main" id="{098CF391-74D7-6C70-2DD6-D780F338C67E}"/>
              </a:ext>
            </a:extLst>
          </p:cNvPr>
          <p:cNvSpPr>
            <a:spLocks noGrp="1"/>
          </p:cNvSpPr>
          <p:nvPr>
            <p:ph idx="1"/>
          </p:nvPr>
        </p:nvSpPr>
        <p:spPr/>
        <p:txBody>
          <a:bodyPr/>
          <a:lstStyle/>
          <a:p>
            <a:pPr marL="0" indent="0">
              <a:buNone/>
            </a:pPr>
            <a:r>
              <a:rPr lang="en-US" altLang="en-US"/>
              <a:t>How to:</a:t>
            </a:r>
          </a:p>
          <a:p>
            <a:r>
              <a:rPr lang="en-US" altLang="en-US"/>
              <a:t>Clean the work area systematically</a:t>
            </a:r>
          </a:p>
          <a:p>
            <a:r>
              <a:rPr lang="en-US" altLang="en-US"/>
              <a:t>Check the effectiveness of cleaning</a:t>
            </a:r>
          </a:p>
          <a:p>
            <a:r>
              <a:rPr lang="en-US" altLang="en-US"/>
              <a:t>Perform a visual inspection of the work area.</a:t>
            </a:r>
          </a:p>
          <a:p>
            <a:r>
              <a:rPr lang="en-US" altLang="en-US"/>
              <a:t>Perform the cleaning verification procedure</a:t>
            </a:r>
          </a:p>
          <a:p>
            <a:r>
              <a:rPr lang="en-US" altLang="en-US"/>
              <a:t>Release the work area for dust-lead testing</a:t>
            </a:r>
          </a:p>
          <a:p>
            <a:r>
              <a:rPr lang="en-US" altLang="en-US"/>
              <a:t>Properly dispose of waste</a:t>
            </a:r>
          </a:p>
        </p:txBody>
      </p:sp>
    </p:spTree>
    <p:extLst>
      <p:ext uri="{BB962C8B-B14F-4D97-AF65-F5344CB8AC3E}">
        <p14:creationId xmlns:p14="http://schemas.microsoft.com/office/powerpoint/2010/main" val="16821231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DF8F8F8-C55E-9714-1B3F-AE29D8599142}"/>
              </a:ext>
            </a:extLst>
          </p:cNvPr>
          <p:cNvSpPr>
            <a:spLocks noGrp="1"/>
          </p:cNvSpPr>
          <p:nvPr>
            <p:ph type="sldNum" sz="quarter" idx="4"/>
          </p:nvPr>
        </p:nvSpPr>
        <p:spPr/>
        <p:txBody>
          <a:bodyPr/>
          <a:lstStyle/>
          <a:p>
            <a:fld id="{E30AF5A0-43BB-4336-8627-9123B9144D80}" type="slidenum">
              <a:rPr lang="en-US" smtClean="0"/>
              <a:t>1</a:t>
            </a:fld>
            <a:endParaRPr lang="en-US"/>
          </a:p>
        </p:txBody>
      </p:sp>
      <p:sp>
        <p:nvSpPr>
          <p:cNvPr id="3" name="Title 2">
            <a:extLst>
              <a:ext uri="{FF2B5EF4-FFF2-40B4-BE49-F238E27FC236}">
                <a16:creationId xmlns:a16="http://schemas.microsoft.com/office/drawing/2014/main" id="{BEB753FD-7F4F-C752-C044-9A0E20C68332}"/>
              </a:ext>
            </a:extLst>
          </p:cNvPr>
          <p:cNvSpPr>
            <a:spLocks noGrp="1"/>
          </p:cNvSpPr>
          <p:nvPr>
            <p:ph type="title"/>
          </p:nvPr>
        </p:nvSpPr>
        <p:spPr/>
        <p:txBody>
          <a:bodyPr/>
          <a:lstStyle/>
          <a:p>
            <a:r>
              <a:rPr lang="en-US" altLang="en-US"/>
              <a:t>Overview</a:t>
            </a:r>
            <a:endParaRPr lang="en-US"/>
          </a:p>
        </p:txBody>
      </p:sp>
      <p:sp>
        <p:nvSpPr>
          <p:cNvPr id="4" name="Content Placeholder 3">
            <a:extLst>
              <a:ext uri="{FF2B5EF4-FFF2-40B4-BE49-F238E27FC236}">
                <a16:creationId xmlns:a16="http://schemas.microsoft.com/office/drawing/2014/main" id="{7358B001-71E1-6304-4FCD-EE0A1702ECC3}"/>
              </a:ext>
            </a:extLst>
          </p:cNvPr>
          <p:cNvSpPr>
            <a:spLocks noGrp="1"/>
          </p:cNvSpPr>
          <p:nvPr>
            <p:ph idx="1"/>
          </p:nvPr>
        </p:nvSpPr>
        <p:spPr/>
        <p:txBody>
          <a:bodyPr/>
          <a:lstStyle/>
          <a:p>
            <a:pPr marL="457200" indent="-457200"/>
            <a:r>
              <a:rPr lang="en-US" altLang="en-US"/>
              <a:t>Effective cleanup</a:t>
            </a:r>
          </a:p>
          <a:p>
            <a:pPr marL="457200" indent="-457200"/>
            <a:r>
              <a:rPr lang="en-US" altLang="en-US"/>
              <a:t>Interior cleaning techniques</a:t>
            </a:r>
          </a:p>
          <a:p>
            <a:pPr marL="457200" indent="-457200"/>
            <a:r>
              <a:rPr lang="en-US" altLang="en-US"/>
              <a:t>Exterior cleaning techniques</a:t>
            </a:r>
          </a:p>
          <a:p>
            <a:pPr marL="457200" indent="-457200"/>
            <a:r>
              <a:rPr lang="en-US" altLang="en-US"/>
              <a:t>How to check your work</a:t>
            </a:r>
          </a:p>
          <a:p>
            <a:pPr marL="457200" indent="-457200"/>
            <a:r>
              <a:rPr lang="en-US" altLang="en-US"/>
              <a:t>Cleaning verification procedure</a:t>
            </a:r>
          </a:p>
          <a:p>
            <a:pPr marL="457200" indent="-457200"/>
            <a:r>
              <a:rPr lang="en-US" altLang="en-US"/>
              <a:t>Dust-lead testing</a:t>
            </a:r>
          </a:p>
          <a:p>
            <a:pPr marL="457200" indent="-457200"/>
            <a:r>
              <a:rPr lang="en-US" altLang="en-US"/>
              <a:t>Safe disposal practices</a:t>
            </a:r>
          </a:p>
        </p:txBody>
      </p:sp>
    </p:spTree>
    <p:extLst>
      <p:ext uri="{BB962C8B-B14F-4D97-AF65-F5344CB8AC3E}">
        <p14:creationId xmlns:p14="http://schemas.microsoft.com/office/powerpoint/2010/main" val="842831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7989928-DFB6-3E42-EF3F-C4B98B424121}"/>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B5A2402D-192E-B7E7-623A-88983A93544C}"/>
              </a:ext>
            </a:extLst>
          </p:cNvPr>
          <p:cNvSpPr>
            <a:spLocks noGrp="1"/>
          </p:cNvSpPr>
          <p:nvPr>
            <p:ph type="title"/>
          </p:nvPr>
        </p:nvSpPr>
        <p:spPr/>
        <p:txBody>
          <a:bodyPr/>
          <a:lstStyle/>
          <a:p>
            <a:r>
              <a:rPr lang="en-US" altLang="en-US"/>
              <a:t>What is Effective Cleanup?</a:t>
            </a:r>
            <a:endParaRPr lang="en-US"/>
          </a:p>
        </p:txBody>
      </p:sp>
      <p:sp>
        <p:nvSpPr>
          <p:cNvPr id="4" name="Content Placeholder 3">
            <a:extLst>
              <a:ext uri="{FF2B5EF4-FFF2-40B4-BE49-F238E27FC236}">
                <a16:creationId xmlns:a16="http://schemas.microsoft.com/office/drawing/2014/main" id="{48DB609B-3853-7CCA-2A12-627421F4C675}"/>
              </a:ext>
            </a:extLst>
          </p:cNvPr>
          <p:cNvSpPr>
            <a:spLocks noGrp="1"/>
          </p:cNvSpPr>
          <p:nvPr>
            <p:ph idx="1"/>
          </p:nvPr>
        </p:nvSpPr>
        <p:spPr/>
        <p:txBody>
          <a:bodyPr/>
          <a:lstStyle/>
          <a:p>
            <a:r>
              <a:rPr lang="en-US"/>
              <a:t>Keeping dust from getting back into areas already cleaned</a:t>
            </a:r>
          </a:p>
          <a:p>
            <a:r>
              <a:rPr lang="en-US"/>
              <a:t>Using proper cleaning techniques</a:t>
            </a:r>
          </a:p>
          <a:p>
            <a:r>
              <a:rPr lang="en-US"/>
              <a:t>Cleaning all surfaces, tools and clothing</a:t>
            </a:r>
          </a:p>
          <a:p>
            <a:r>
              <a:rPr lang="en-US"/>
              <a:t>Checking your work.</a:t>
            </a:r>
          </a:p>
          <a:p>
            <a:pPr lvl="1"/>
            <a:r>
              <a:rPr lang="en-US"/>
              <a:t>Usually will involve performing cleaning verification</a:t>
            </a:r>
          </a:p>
          <a:p>
            <a:pPr lvl="1"/>
            <a:r>
              <a:rPr lang="en-US"/>
              <a:t>Could include a clearance examination</a:t>
            </a:r>
          </a:p>
          <a:p>
            <a:r>
              <a:rPr lang="en-US"/>
              <a:t>Safe and secure disposal of waste</a:t>
            </a:r>
          </a:p>
          <a:p>
            <a:pPr marL="0" indent="0">
              <a:buNone/>
            </a:pPr>
            <a:endParaRPr lang="en-US"/>
          </a:p>
        </p:txBody>
      </p:sp>
    </p:spTree>
    <p:extLst>
      <p:ext uri="{BB962C8B-B14F-4D97-AF65-F5344CB8AC3E}">
        <p14:creationId xmlns:p14="http://schemas.microsoft.com/office/powerpoint/2010/main" val="7549948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A48CB1-C8B9-59CB-671E-384AE5DAF245}"/>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92936640-5693-F60C-F926-04619DFDE59D}"/>
              </a:ext>
            </a:extLst>
          </p:cNvPr>
          <p:cNvSpPr>
            <a:spLocks noGrp="1"/>
          </p:cNvSpPr>
          <p:nvPr>
            <p:ph type="title"/>
          </p:nvPr>
        </p:nvSpPr>
        <p:spPr/>
        <p:txBody>
          <a:bodyPr/>
          <a:lstStyle/>
          <a:p>
            <a:r>
              <a:rPr lang="en-US" altLang="en-US"/>
              <a:t>Interior Cleaning Requirements</a:t>
            </a:r>
            <a:endParaRPr lang="en-US"/>
          </a:p>
        </p:txBody>
      </p:sp>
      <p:sp>
        <p:nvSpPr>
          <p:cNvPr id="4" name="Content Placeholder 3">
            <a:extLst>
              <a:ext uri="{FF2B5EF4-FFF2-40B4-BE49-F238E27FC236}">
                <a16:creationId xmlns:a16="http://schemas.microsoft.com/office/drawing/2014/main" id="{5903D478-B3C0-67A3-CC9A-9F48DD74BBCF}"/>
              </a:ext>
            </a:extLst>
          </p:cNvPr>
          <p:cNvSpPr>
            <a:spLocks noGrp="1"/>
          </p:cNvSpPr>
          <p:nvPr>
            <p:ph idx="1"/>
          </p:nvPr>
        </p:nvSpPr>
        <p:spPr>
          <a:xfrm>
            <a:off x="838200" y="1568953"/>
            <a:ext cx="10515600" cy="4351338"/>
          </a:xfrm>
        </p:spPr>
        <p:txBody>
          <a:bodyPr>
            <a:normAutofit fontScale="85000" lnSpcReduction="20000"/>
          </a:bodyPr>
          <a:lstStyle/>
          <a:p>
            <a:pPr lvl="0"/>
            <a:r>
              <a:rPr lang="en-US"/>
              <a:t>Collect all paint chips and debris, and seal in heavy-duty plastic bags.</a:t>
            </a:r>
          </a:p>
          <a:p>
            <a:pPr lvl="0"/>
            <a:r>
              <a:rPr lang="en-US"/>
              <a:t>Mist, remove, fold (dirty side in) and tape or seal protective sheeting, dispose of sheeting as waste</a:t>
            </a:r>
          </a:p>
          <a:p>
            <a:pPr lvl="0"/>
            <a:r>
              <a:rPr lang="en-US"/>
              <a:t>Plastic sheeting between non-contaminated rooms and work areas must remain in place until after cleaning and removal of other sheeting</a:t>
            </a:r>
          </a:p>
          <a:p>
            <a:pPr lvl="0"/>
            <a:r>
              <a:rPr lang="en-US"/>
              <a:t>HEPA vacuum or wet wipe walls from high to low, then HEPA vacuum remaining surfaces and wipe with a damp cloth</a:t>
            </a:r>
          </a:p>
          <a:p>
            <a:pPr lvl="0"/>
            <a:r>
              <a:rPr lang="en-US"/>
              <a:t>Clean 2 feet beyond the contained work area</a:t>
            </a:r>
          </a:p>
          <a:p>
            <a:pPr lvl="0"/>
            <a:r>
              <a:rPr lang="en-US"/>
              <a:t>Use disposable wipes or change cloths frequently</a:t>
            </a:r>
          </a:p>
          <a:p>
            <a:pPr lvl="0"/>
            <a:r>
              <a:rPr lang="en-US"/>
              <a:t>Use HEPA vacuum with beater bar for carpets and rugs</a:t>
            </a:r>
          </a:p>
          <a:p>
            <a:r>
              <a:rPr lang="en-US"/>
              <a:t>HEPA vacuum and wet mop uncarpeted floors with a two-bucket mopping method or wet mopping system</a:t>
            </a:r>
          </a:p>
        </p:txBody>
      </p:sp>
    </p:spTree>
    <p:extLst>
      <p:ext uri="{BB962C8B-B14F-4D97-AF65-F5344CB8AC3E}">
        <p14:creationId xmlns:p14="http://schemas.microsoft.com/office/powerpoint/2010/main" val="2310374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2B097F-186F-3966-DF83-AB33F3144EF1}"/>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CB9B0C7C-05E2-1762-07F5-ADD3147C0CFE}"/>
              </a:ext>
            </a:extLst>
          </p:cNvPr>
          <p:cNvSpPr>
            <a:spLocks noGrp="1"/>
          </p:cNvSpPr>
          <p:nvPr>
            <p:ph type="title"/>
          </p:nvPr>
        </p:nvSpPr>
        <p:spPr/>
        <p:txBody>
          <a:bodyPr/>
          <a:lstStyle/>
          <a:p>
            <a:r>
              <a:rPr lang="en-US" altLang="en-US"/>
              <a:t>Visual Inspection Procedure</a:t>
            </a:r>
            <a:endParaRPr lang="en-US"/>
          </a:p>
        </p:txBody>
      </p:sp>
      <p:sp>
        <p:nvSpPr>
          <p:cNvPr id="4" name="Content Placeholder 3">
            <a:extLst>
              <a:ext uri="{FF2B5EF4-FFF2-40B4-BE49-F238E27FC236}">
                <a16:creationId xmlns:a16="http://schemas.microsoft.com/office/drawing/2014/main" id="{BF1B77A8-A683-8B43-7398-9A68F648685B}"/>
              </a:ext>
            </a:extLst>
          </p:cNvPr>
          <p:cNvSpPr>
            <a:spLocks noGrp="1"/>
          </p:cNvSpPr>
          <p:nvPr>
            <p:ph idx="1"/>
          </p:nvPr>
        </p:nvSpPr>
        <p:spPr>
          <a:xfrm>
            <a:off x="838199" y="1504782"/>
            <a:ext cx="10515600" cy="4851567"/>
          </a:xfrm>
        </p:spPr>
        <p:txBody>
          <a:bodyPr vert="horz" lIns="91440" tIns="45720" rIns="91440" bIns="45720" rtlCol="0" anchor="t">
            <a:normAutofit/>
          </a:bodyPr>
          <a:lstStyle/>
          <a:p>
            <a:pPr marL="0" indent="0">
              <a:lnSpc>
                <a:spcPct val="80000"/>
              </a:lnSpc>
              <a:buNone/>
            </a:pPr>
            <a:r>
              <a:rPr lang="en-US" altLang="en-US" sz="2400" dirty="0"/>
              <a:t>Conducted by certified renovator</a:t>
            </a:r>
            <a:endParaRPr lang="en-US" dirty="0"/>
          </a:p>
          <a:p>
            <a:pPr marL="457200" indent="-457200">
              <a:lnSpc>
                <a:spcPct val="80000"/>
              </a:lnSpc>
              <a:buFontTx/>
              <a:buAutoNum type="arabicPeriod"/>
            </a:pPr>
            <a:r>
              <a:rPr lang="en-US" altLang="en-US" sz="2400" dirty="0"/>
              <a:t>Put on disposable foot covers before entering the work area</a:t>
            </a:r>
          </a:p>
          <a:p>
            <a:pPr marL="457200" indent="-457200">
              <a:lnSpc>
                <a:spcPct val="80000"/>
              </a:lnSpc>
              <a:buFontTx/>
              <a:buAutoNum type="arabicPeriod"/>
            </a:pPr>
            <a:r>
              <a:rPr lang="en-US" altLang="en-US" sz="2400" dirty="0"/>
              <a:t>Make sure there is adequate lighting in the work area</a:t>
            </a:r>
          </a:p>
          <a:p>
            <a:pPr marL="838200" lvl="1" indent="-381000">
              <a:lnSpc>
                <a:spcPct val="80000"/>
              </a:lnSpc>
            </a:pPr>
            <a:r>
              <a:rPr lang="en-US" altLang="en-US" sz="2000" dirty="0"/>
              <a:t>Turn-on all of the lights or use a bright, white-light flashlight</a:t>
            </a:r>
          </a:p>
          <a:p>
            <a:pPr marL="457200" indent="-457200">
              <a:lnSpc>
                <a:spcPct val="80000"/>
              </a:lnSpc>
              <a:buFontTx/>
              <a:buAutoNum type="arabicPeriod"/>
            </a:pPr>
            <a:r>
              <a:rPr lang="en-US" altLang="en-US" sz="2400" dirty="0"/>
              <a:t>Systematically look for dust, debris or residue on every horizontal surface in the work area and 2 feet beyond</a:t>
            </a:r>
          </a:p>
          <a:p>
            <a:pPr marL="838200" lvl="1" indent="-381000">
              <a:lnSpc>
                <a:spcPct val="80000"/>
              </a:lnSpc>
            </a:pPr>
            <a:r>
              <a:rPr lang="en-US" altLang="en-US" sz="2000" dirty="0"/>
              <a:t>Work from the farthest area from the entry to the entry</a:t>
            </a:r>
          </a:p>
          <a:p>
            <a:pPr marL="838200" lvl="1" indent="-381000">
              <a:lnSpc>
                <a:spcPct val="80000"/>
              </a:lnSpc>
            </a:pPr>
            <a:r>
              <a:rPr lang="en-US" altLang="en-US" sz="2000" dirty="0"/>
              <a:t>Closely examine each surface.</a:t>
            </a:r>
          </a:p>
          <a:p>
            <a:pPr marL="457200" indent="-457200">
              <a:lnSpc>
                <a:spcPct val="80000"/>
              </a:lnSpc>
              <a:buFontTx/>
              <a:buAutoNum type="arabicPeriod"/>
            </a:pPr>
            <a:r>
              <a:rPr lang="en-US" altLang="en-US" sz="2400" dirty="0"/>
              <a:t>If you find visible dust, debris or residue, then re-clean the work area and repeat step 4</a:t>
            </a:r>
          </a:p>
          <a:p>
            <a:pPr marL="457200" indent="-457200">
              <a:lnSpc>
                <a:spcPct val="80000"/>
              </a:lnSpc>
              <a:buFontTx/>
              <a:buAutoNum type="arabicPeriod"/>
            </a:pPr>
            <a:r>
              <a:rPr lang="en-US" altLang="en-US" sz="2400" dirty="0"/>
              <a:t>Once you have carefully looked at all of the surfaces and found no dust, debris or residue proceed to the cleaning verification procedure or clearance below the action levels</a:t>
            </a:r>
          </a:p>
          <a:p>
            <a:pPr marL="0" indent="0">
              <a:buNone/>
            </a:pPr>
            <a:endParaRPr lang="en-US" dirty="0"/>
          </a:p>
        </p:txBody>
      </p:sp>
    </p:spTree>
    <p:extLst>
      <p:ext uri="{BB962C8B-B14F-4D97-AF65-F5344CB8AC3E}">
        <p14:creationId xmlns:p14="http://schemas.microsoft.com/office/powerpoint/2010/main" val="2348633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834C56F-6D73-278C-355D-89807AC5D341}"/>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7FD75871-85E6-13A4-157B-ACAA50D33D45}"/>
              </a:ext>
            </a:extLst>
          </p:cNvPr>
          <p:cNvSpPr>
            <a:spLocks noGrp="1"/>
          </p:cNvSpPr>
          <p:nvPr>
            <p:ph type="title"/>
          </p:nvPr>
        </p:nvSpPr>
        <p:spPr/>
        <p:txBody>
          <a:bodyPr/>
          <a:lstStyle/>
          <a:p>
            <a:r>
              <a:rPr lang="en-US"/>
              <a:t>Cleaning Verification Procedure</a:t>
            </a:r>
          </a:p>
        </p:txBody>
      </p:sp>
      <p:sp>
        <p:nvSpPr>
          <p:cNvPr id="4" name="Content Placeholder 3">
            <a:extLst>
              <a:ext uri="{FF2B5EF4-FFF2-40B4-BE49-F238E27FC236}">
                <a16:creationId xmlns:a16="http://schemas.microsoft.com/office/drawing/2014/main" id="{05C8B9C1-5603-D9F2-DB39-62BC9C732ECB}"/>
              </a:ext>
            </a:extLst>
          </p:cNvPr>
          <p:cNvSpPr>
            <a:spLocks noGrp="1"/>
          </p:cNvSpPr>
          <p:nvPr>
            <p:ph idx="1"/>
          </p:nvPr>
        </p:nvSpPr>
        <p:spPr>
          <a:xfrm>
            <a:off x="838199" y="1690688"/>
            <a:ext cx="10515600" cy="4486686"/>
          </a:xfrm>
        </p:spPr>
        <p:txBody>
          <a:bodyPr>
            <a:normAutofit lnSpcReduction="10000"/>
          </a:bodyPr>
          <a:lstStyle/>
          <a:p>
            <a:r>
              <a:rPr lang="en-US" sz="2400">
                <a:latin typeface="Calibri (Body)"/>
              </a:rPr>
              <a:t>Wipe each window sill within the work area, use a single wet disposable cleaning cloth per window sill</a:t>
            </a:r>
          </a:p>
          <a:p>
            <a:r>
              <a:rPr lang="en-US" sz="2400">
                <a:latin typeface="Calibri (Body)"/>
              </a:rPr>
              <a:t>Wipe uncarpeted floors and all countertops with wet disposable cleaning cloths, up to a maximum of 40 ft2 per cloth.</a:t>
            </a:r>
          </a:p>
          <a:p>
            <a:r>
              <a:rPr lang="en-US" sz="2400">
                <a:latin typeface="Calibri (Body)"/>
              </a:rPr>
              <a:t>Compare each wipe to the cleaning verification card (CVC), if the cloth matches or is lighter than the CVC, the surface has passed cleaning verification and no further action is required</a:t>
            </a:r>
          </a:p>
          <a:p>
            <a:r>
              <a:rPr lang="en-US" sz="2400">
                <a:latin typeface="Calibri (Body)"/>
              </a:rPr>
              <a:t>If the cloth is darker than the CVC, re-clean and repeat the cleaning verification process</a:t>
            </a:r>
          </a:p>
          <a:p>
            <a:r>
              <a:rPr lang="en-US" sz="2400">
                <a:latin typeface="Calibri (Body)"/>
              </a:rPr>
              <a:t>If the second wet cloth fails, wait 1 hour or until surfaces are dry, and now wipe with an electrostatically charged white disposable cleaning cloth designed to be used for cleaning hard surfaces, this completes the cleaning verification</a:t>
            </a:r>
          </a:p>
          <a:p>
            <a:pPr marL="0" indent="0">
              <a:buNone/>
            </a:pPr>
            <a:endParaRPr lang="en-US" sz="2400"/>
          </a:p>
        </p:txBody>
      </p:sp>
    </p:spTree>
    <p:extLst>
      <p:ext uri="{BB962C8B-B14F-4D97-AF65-F5344CB8AC3E}">
        <p14:creationId xmlns:p14="http://schemas.microsoft.com/office/powerpoint/2010/main" val="3753052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6BA03F-802E-A2B5-EC3D-94040A829466}"/>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5138F28B-9282-FAAC-AD09-F1873349A5C6}"/>
              </a:ext>
            </a:extLst>
          </p:cNvPr>
          <p:cNvSpPr>
            <a:spLocks noGrp="1"/>
          </p:cNvSpPr>
          <p:nvPr>
            <p:ph type="title"/>
          </p:nvPr>
        </p:nvSpPr>
        <p:spPr/>
        <p:txBody>
          <a:bodyPr/>
          <a:lstStyle/>
          <a:p>
            <a:r>
              <a:rPr lang="en-US" altLang="en-US"/>
              <a:t>Dust Clearance Examination</a:t>
            </a:r>
            <a:endParaRPr lang="en-US"/>
          </a:p>
        </p:txBody>
      </p:sp>
      <p:sp>
        <p:nvSpPr>
          <p:cNvPr id="4" name="Content Placeholder 3">
            <a:extLst>
              <a:ext uri="{FF2B5EF4-FFF2-40B4-BE49-F238E27FC236}">
                <a16:creationId xmlns:a16="http://schemas.microsoft.com/office/drawing/2014/main" id="{C949029B-B01D-8696-CEC6-D0BBB0815140}"/>
              </a:ext>
            </a:extLst>
          </p:cNvPr>
          <p:cNvSpPr>
            <a:spLocks noGrp="1"/>
          </p:cNvSpPr>
          <p:nvPr>
            <p:ph idx="1"/>
          </p:nvPr>
        </p:nvSpPr>
        <p:spPr/>
        <p:txBody>
          <a:bodyPr>
            <a:normAutofit/>
          </a:bodyPr>
          <a:lstStyle/>
          <a:p>
            <a:pPr marL="0" indent="0">
              <a:buNone/>
            </a:pPr>
            <a:r>
              <a:rPr lang="en-US">
                <a:latin typeface="Calibri (Body)"/>
              </a:rPr>
              <a:t>A dust clearance examination may be performed instead of cleaning verification:</a:t>
            </a:r>
          </a:p>
          <a:p>
            <a:pPr lvl="1"/>
            <a:r>
              <a:rPr lang="en-US">
                <a:latin typeface="Calibri (Body)"/>
              </a:rPr>
              <a:t>A clearance examination must be a conducted by a certified lead inspector, risk assessor, or dust sampling technician</a:t>
            </a:r>
          </a:p>
          <a:p>
            <a:pPr lvl="1"/>
            <a:r>
              <a:rPr lang="en-US">
                <a:latin typeface="Calibri (Body)"/>
              </a:rPr>
              <a:t>If the examination fails to clear below the dust-lead action levels, the renovation firm must re-clean the work area until dust standards comply with applicable Tribal, state, territorial, and local standards</a:t>
            </a:r>
          </a:p>
        </p:txBody>
      </p:sp>
    </p:spTree>
    <p:extLst>
      <p:ext uri="{BB962C8B-B14F-4D97-AF65-F5344CB8AC3E}">
        <p14:creationId xmlns:p14="http://schemas.microsoft.com/office/powerpoint/2010/main" val="473448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75A3FA-E625-95DB-7F6D-811DF6DFF652}"/>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D4520064-9C51-3910-4CD0-EBE9190AE699}"/>
              </a:ext>
            </a:extLst>
          </p:cNvPr>
          <p:cNvSpPr>
            <a:spLocks noGrp="1"/>
          </p:cNvSpPr>
          <p:nvPr>
            <p:ph type="title"/>
          </p:nvPr>
        </p:nvSpPr>
        <p:spPr/>
        <p:txBody>
          <a:bodyPr/>
          <a:lstStyle/>
          <a:p>
            <a:r>
              <a:rPr lang="en-US" altLang="en-US"/>
              <a:t>Exterior Cleanup Requirements</a:t>
            </a:r>
            <a:endParaRPr lang="en-US"/>
          </a:p>
        </p:txBody>
      </p:sp>
      <p:sp>
        <p:nvSpPr>
          <p:cNvPr id="4" name="Content Placeholder 3">
            <a:extLst>
              <a:ext uri="{FF2B5EF4-FFF2-40B4-BE49-F238E27FC236}">
                <a16:creationId xmlns:a16="http://schemas.microsoft.com/office/drawing/2014/main" id="{ABE02D87-DBBF-3D98-0A2B-97904231D64C}"/>
              </a:ext>
            </a:extLst>
          </p:cNvPr>
          <p:cNvSpPr>
            <a:spLocks noGrp="1"/>
          </p:cNvSpPr>
          <p:nvPr>
            <p:ph idx="1"/>
          </p:nvPr>
        </p:nvSpPr>
        <p:spPr/>
        <p:txBody>
          <a:bodyPr>
            <a:normAutofit/>
          </a:bodyPr>
          <a:lstStyle/>
          <a:p>
            <a:r>
              <a:rPr lang="en-US">
                <a:latin typeface="Calibri (Body)"/>
              </a:rPr>
              <a:t>Clean all surfaces in the work area until no visible dust, debris, or residue remains</a:t>
            </a:r>
            <a:endParaRPr lang="en-US" sz="2400">
              <a:latin typeface="Calibri (Body)"/>
            </a:endParaRPr>
          </a:p>
          <a:p>
            <a:r>
              <a:rPr lang="en-US">
                <a:latin typeface="Calibri (Body)"/>
              </a:rPr>
              <a:t>Collect all paint chips and debris without dispersal, and seal in heavy-duty plastic bags</a:t>
            </a:r>
            <a:endParaRPr lang="en-US" sz="2400">
              <a:latin typeface="Calibri (Body)"/>
            </a:endParaRPr>
          </a:p>
          <a:p>
            <a:r>
              <a:rPr lang="en-US">
                <a:latin typeface="Calibri (Body)"/>
              </a:rPr>
              <a:t>Remove protective plastic sheeting and mist before folding it dirty side inward</a:t>
            </a:r>
            <a:endParaRPr lang="en-US" sz="2400">
              <a:latin typeface="Calibri (Body)"/>
            </a:endParaRPr>
          </a:p>
          <a:p>
            <a:r>
              <a:rPr lang="en-US">
                <a:latin typeface="Calibri (Body)"/>
              </a:rPr>
              <a:t>Check your work</a:t>
            </a:r>
            <a:endParaRPr lang="en-US" sz="2400">
              <a:latin typeface="Calibri (Body)"/>
            </a:endParaRPr>
          </a:p>
          <a:p>
            <a:pPr lvl="1"/>
            <a:r>
              <a:rPr lang="en-US">
                <a:latin typeface="Calibri (Body)"/>
              </a:rPr>
              <a:t>Focus on areas such as window sills, bare soil, and children’s play areas</a:t>
            </a:r>
            <a:endParaRPr lang="en-US" sz="2200">
              <a:latin typeface="Calibri (Body)"/>
            </a:endParaRPr>
          </a:p>
          <a:p>
            <a:pPr lvl="1"/>
            <a:r>
              <a:rPr lang="en-US">
                <a:latin typeface="Calibri (Body)"/>
              </a:rPr>
              <a:t>Look for dust, debris and paint chips</a:t>
            </a:r>
          </a:p>
        </p:txBody>
      </p:sp>
    </p:spTree>
    <p:extLst>
      <p:ext uri="{BB962C8B-B14F-4D97-AF65-F5344CB8AC3E}">
        <p14:creationId xmlns:p14="http://schemas.microsoft.com/office/powerpoint/2010/main" val="199036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736F464-C38E-E18A-1B1C-84738E1A3689}"/>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55B89E77-C024-FA27-1C72-C425698B8980}"/>
              </a:ext>
            </a:extLst>
          </p:cNvPr>
          <p:cNvSpPr>
            <a:spLocks noGrp="1"/>
          </p:cNvSpPr>
          <p:nvPr>
            <p:ph type="title"/>
          </p:nvPr>
        </p:nvSpPr>
        <p:spPr/>
        <p:txBody>
          <a:bodyPr/>
          <a:lstStyle/>
          <a:p>
            <a:r>
              <a:rPr lang="en-US" altLang="en-US"/>
              <a:t>Exterior – Check Effectiveness of Cleaning</a:t>
            </a:r>
            <a:endParaRPr lang="en-US"/>
          </a:p>
        </p:txBody>
      </p:sp>
      <p:sp>
        <p:nvSpPr>
          <p:cNvPr id="4" name="Content Placeholder 3">
            <a:extLst>
              <a:ext uri="{FF2B5EF4-FFF2-40B4-BE49-F238E27FC236}">
                <a16:creationId xmlns:a16="http://schemas.microsoft.com/office/drawing/2014/main" id="{AB749EF9-CAA3-0A8F-545C-0DB444C2992D}"/>
              </a:ext>
            </a:extLst>
          </p:cNvPr>
          <p:cNvSpPr>
            <a:spLocks noGrp="1"/>
          </p:cNvSpPr>
          <p:nvPr>
            <p:ph idx="1"/>
          </p:nvPr>
        </p:nvSpPr>
        <p:spPr>
          <a:xfrm>
            <a:off x="838200" y="1697289"/>
            <a:ext cx="10515600" cy="4351338"/>
          </a:xfrm>
        </p:spPr>
        <p:txBody>
          <a:bodyPr>
            <a:normAutofit/>
          </a:bodyPr>
          <a:lstStyle/>
          <a:p>
            <a:pPr marL="0" indent="0">
              <a:buNone/>
            </a:pPr>
            <a:r>
              <a:rPr lang="en-US" sz="3200"/>
              <a:t>Certified renovators conduct visual inspections after cleaning:</a:t>
            </a:r>
            <a:endParaRPr lang="en-US" sz="4000"/>
          </a:p>
          <a:p>
            <a:pPr lvl="1"/>
            <a:r>
              <a:rPr lang="en-US" sz="2800"/>
              <a:t>Determines if any dust, debris or residue is still present on surfaces in and below the work area </a:t>
            </a:r>
            <a:endParaRPr lang="en-US" sz="3600"/>
          </a:p>
          <a:p>
            <a:pPr lvl="2"/>
            <a:r>
              <a:rPr lang="en-US" sz="2400"/>
              <a:t>Including windows sills and the ground.</a:t>
            </a:r>
            <a:endParaRPr lang="en-US" sz="3200"/>
          </a:p>
          <a:p>
            <a:pPr lvl="1"/>
            <a:r>
              <a:rPr lang="en-US" sz="2800"/>
              <a:t>If dust, debris or residue is present, these conditions must be eliminated by re-cleaning</a:t>
            </a:r>
            <a:endParaRPr lang="en-US" sz="3600"/>
          </a:p>
          <a:p>
            <a:pPr lvl="1"/>
            <a:r>
              <a:rPr lang="en-US" sz="2800"/>
              <a:t>After re-cleaning, the certified renovator conducts another visual inspection</a:t>
            </a:r>
            <a:endParaRPr lang="en-US" sz="3600"/>
          </a:p>
          <a:p>
            <a:pPr lvl="1"/>
            <a:r>
              <a:rPr lang="en-US" sz="2800"/>
              <a:t>When all areas pass, warning signs may be removed</a:t>
            </a:r>
          </a:p>
        </p:txBody>
      </p:sp>
    </p:spTree>
    <p:extLst>
      <p:ext uri="{BB962C8B-B14F-4D97-AF65-F5344CB8AC3E}">
        <p14:creationId xmlns:p14="http://schemas.microsoft.com/office/powerpoint/2010/main" val="4114804675"/>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External_x0020_Contributor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documentManagement>
</p:properties>
</file>

<file path=customXml/itemProps1.xml><?xml version="1.0" encoding="utf-8"?>
<ds:datastoreItem xmlns:ds="http://schemas.openxmlformats.org/officeDocument/2006/customXml" ds:itemID="{A1083770-B4F2-4168-93E6-0BEEAF909EDB}"/>
</file>

<file path=customXml/itemProps2.xml><?xml version="1.0" encoding="utf-8"?>
<ds:datastoreItem xmlns:ds="http://schemas.openxmlformats.org/officeDocument/2006/customXml" ds:itemID="{FE93EDDC-6CF6-4EC2-A4B2-5B4C30D6CB4B}"/>
</file>

<file path=customXml/itemProps3.xml><?xml version="1.0" encoding="utf-8"?>
<ds:datastoreItem xmlns:ds="http://schemas.openxmlformats.org/officeDocument/2006/customXml" ds:itemID="{AE85EB35-2708-494C-9DAE-56676046BAA8}"/>
</file>

<file path=customXml/itemProps4.xml><?xml version="1.0" encoding="utf-8"?>
<ds:datastoreItem xmlns:ds="http://schemas.openxmlformats.org/officeDocument/2006/customXml" ds:itemID="{1DE2EFC4-0C71-4181-B90C-0B0DE8C7D75B}"/>
</file>

<file path=docProps/app.xml><?xml version="1.0" encoding="utf-8"?>
<Properties xmlns="http://schemas.openxmlformats.org/officeDocument/2006/extended-properties" xmlns:vt="http://schemas.openxmlformats.org/officeDocument/2006/docPropsVTypes">
  <Template>LEAD template powerpoint slides</Template>
  <TotalTime>0</TotalTime>
  <Words>3658</Words>
  <Application>Microsoft Office PowerPoint</Application>
  <PresentationFormat>Widescreen</PresentationFormat>
  <Paragraphs>222</Paragraphs>
  <Slides>13</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Calibri (Body)</vt:lpstr>
      <vt:lpstr>Aptos</vt:lpstr>
      <vt:lpstr>Arial</vt:lpstr>
      <vt:lpstr>Calibri</vt:lpstr>
      <vt:lpstr>Calibri Light</vt:lpstr>
      <vt:lpstr>Times New Roman</vt:lpstr>
      <vt:lpstr>LEAD template powerpoint slides</vt:lpstr>
      <vt:lpstr>Module 6: Cleaning Activities and Checking Your Work</vt:lpstr>
      <vt:lpstr>Overview</vt:lpstr>
      <vt:lpstr>What is Effective Cleanup?</vt:lpstr>
      <vt:lpstr>Interior Cleaning Requirements</vt:lpstr>
      <vt:lpstr>Visual Inspection Procedure</vt:lpstr>
      <vt:lpstr>Cleaning Verification Procedure</vt:lpstr>
      <vt:lpstr>Dust Clearance Examination</vt:lpstr>
      <vt:lpstr>Exterior Cleanup Requirements</vt:lpstr>
      <vt:lpstr>Exterior – Check Effectiveness of Cleaning</vt:lpstr>
      <vt:lpstr>Disposal</vt:lpstr>
      <vt:lpstr>Disposal – Federal, Tribal, State, Territorial and Local Information</vt:lpstr>
      <vt:lpstr>Exercise: Cleaning and the Cleaning Verification Procedure</vt:lpstr>
      <vt:lpstr>Now You Know…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2026-04-29T15:04:58Z</dcterms:created>
  <dcterms:modified xsi:type="dcterms:W3CDTF">2026-04-29T15:05:07Z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