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bookmarkIdSeed="2">
  <p:sldMasterIdLst>
    <p:sldMasterId id="2147483709" r:id="rId1"/>
  </p:sldMasterIdLst>
  <p:notesMasterIdLst>
    <p:notesMasterId r:id="rId18"/>
  </p:notesMasterIdLst>
  <p:sldIdLst>
    <p:sldId id="312" r:id="rId2"/>
    <p:sldId id="313"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989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D3F97B-8AB6-424C-9394-B29435382E46}" v="8" dt="2026-04-29T14:26:36.0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2373" autoAdjust="0"/>
  </p:normalViewPr>
  <p:slideViewPr>
    <p:cSldViewPr snapToGrid="0">
      <p:cViewPr varScale="1">
        <p:scale>
          <a:sx n="43" d="100"/>
          <a:sy n="43" d="100"/>
        </p:scale>
        <p:origin x="3072" y="48"/>
      </p:cViewPr>
      <p:guideLst/>
    </p:cSldViewPr>
  </p:slideViewPr>
  <p:notesTextViewPr>
    <p:cViewPr>
      <p:scale>
        <a:sx n="1" d="1"/>
        <a:sy n="1" d="1"/>
      </p:scale>
      <p:origin x="0" y="0"/>
    </p:cViewPr>
  </p:notesTextViewPr>
  <p:notesViewPr>
    <p:cSldViewPr snapToGrid="0">
      <p:cViewPr varScale="1">
        <p:scale>
          <a:sx n="78" d="100"/>
          <a:sy n="78" d="100"/>
        </p:scale>
        <p:origin x="2124"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28"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21C3FC-F828-45AE-A0CD-7C01CBB12EF2}"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F7DF45-3E15-461C-B5A1-630C28018385}" type="slidenum">
              <a:rPr lang="en-US" smtClean="0"/>
              <a:t>‹#›</a:t>
            </a:fld>
            <a:endParaRPr lang="en-US"/>
          </a:p>
        </p:txBody>
      </p:sp>
    </p:spTree>
    <p:extLst>
      <p:ext uri="{BB962C8B-B14F-4D97-AF65-F5344CB8AC3E}">
        <p14:creationId xmlns:p14="http://schemas.microsoft.com/office/powerpoint/2010/main" val="447923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osha.gov/Publications/osha3142)"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0</a:t>
            </a:fld>
            <a:endParaRPr lang="en-US"/>
          </a:p>
        </p:txBody>
      </p:sp>
    </p:spTree>
    <p:extLst>
      <p:ext uri="{BB962C8B-B14F-4D97-AF65-F5344CB8AC3E}">
        <p14:creationId xmlns:p14="http://schemas.microsoft.com/office/powerpoint/2010/main" val="2882679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Enforcement:</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EPA has the authority to seek substantial civil and criminal fines, in addition to jail time, for a firm that knowingly and willfully violates the RRP Rule requirements. The penalties vary depending on the type and seriousness of the violation, and are adjusted for inflation annually. In 2025, the maximum civil fine was $49,722 per offense, with additional criminal penalties of up to $49,722 per offense (plus jail time).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EPA can also revoke certifications for certified firms and certified renovators who violate the RRP Rule requirements.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Note that violators may be both certified renovation firms and non-certified contractors who are not aware of or have ignored the requirement to become a certified renovation firm.</a:t>
            </a:r>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9</a:t>
            </a:fld>
            <a:endParaRPr lang="en-US"/>
          </a:p>
        </p:txBody>
      </p:sp>
    </p:spTree>
    <p:extLst>
      <p:ext uri="{BB962C8B-B14F-4D97-AF65-F5344CB8AC3E}">
        <p14:creationId xmlns:p14="http://schemas.microsoft.com/office/powerpoint/2010/main" val="37786543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HUD requirements for federally-assisted housing are similar to those in the EPA rules with some exceptions. In this curriculum the differences between the HUD rules and the RRP Rule will be highlighted when they occur by special text boxes containing the HUD logo. These boxes are located at the bottom of pages on which an EPA requirement and a HUD requirement differ. Appendix 2 contains an overview of the HUD requirements, and a table detailing differences between the rules.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HUD Lead Safe Housing Rule covers pre-1978 federally-owned or assisted housing and federally-owned housing which is being sold. Housing owned and operated by a federal agency other than HUD may be covered by this regulation.</a:t>
            </a:r>
          </a:p>
          <a:p>
            <a:r>
              <a:rPr lang="en-US" sz="1200" kern="1200" dirty="0">
                <a:solidFill>
                  <a:schemeClr val="tx1"/>
                </a:solidFill>
                <a:effectLst/>
                <a:latin typeface="+mn-lt"/>
                <a:ea typeface="+mn-ea"/>
                <a:cs typeface="+mn-cs"/>
              </a:rPr>
              <a:t>HUD’s rule does not cover “child-occupied facilities” unless they are part of a residential property covered by the rule. This differs from the EPA RRP Rule, which covers housing and child-occupied facilities, whether or not they are federally-assisted. Wherever the EPA and HUD rules differ, the more protective standard must be followed.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HUD has many programs that provide financial assistance, for example: rehabilitation, community development, acquisition assistance, etc. HUD requires addressing lead-based paint hazards (such as peeling paint, friction and impact surfaces, and high lead dust levels) by linking those activities to the HUD financial assistance. When asking clients if the housing is receiving federal assistance, renovators should recognize that the assistance may come through a state or local government, community development corporation or other local entity, so they may have to ask the client to check into the ultimate source of the assistance funds.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HUD does not recognize on-the-job worker training alone, and generally requires all individuals performing interim controls (see Slide 11) of lead hazards in federally-owned and federally-assisted housing to complete a HUD-approved training course. HUD’s training requirements for work other than abatement are satisfied by successful completion of this EPA/HUD jointly approved Certified Renovator Course.</a:t>
            </a:r>
            <a:endParaRPr lang="en-US" sz="1200" dirty="0"/>
          </a:p>
        </p:txBody>
      </p:sp>
      <p:sp>
        <p:nvSpPr>
          <p:cNvPr id="4" name="Slide Number Placeholder 3"/>
          <p:cNvSpPr>
            <a:spLocks noGrp="1"/>
          </p:cNvSpPr>
          <p:nvPr>
            <p:ph type="sldNum" sz="quarter" idx="5"/>
          </p:nvPr>
        </p:nvSpPr>
        <p:spPr/>
        <p:txBody>
          <a:bodyPr/>
          <a:lstStyle/>
          <a:p>
            <a:fld id="{B6F7DF45-3E15-461C-B5A1-630C28018385}" type="slidenum">
              <a:rPr lang="en-US" smtClean="0"/>
              <a:t>10</a:t>
            </a:fld>
            <a:endParaRPr lang="en-US"/>
          </a:p>
        </p:txBody>
      </p:sp>
    </p:spTree>
    <p:extLst>
      <p:ext uri="{BB962C8B-B14F-4D97-AF65-F5344CB8AC3E}">
        <p14:creationId xmlns:p14="http://schemas.microsoft.com/office/powerpoint/2010/main" val="2313564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90000"/>
              </a:lnSpc>
              <a:spcBef>
                <a:spcPct val="1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HUD’s Lead Safe Housing Rule requires lead-safe work practices for the activities listed on the slide. It specifies prohibited practices, requirements for protecting occupants, and preparing the work site. Special cleaning techniques must be used and clearance achieved.</a:t>
            </a:r>
          </a:p>
          <a:p>
            <a:pPr marL="0" marR="0" lvl="0" indent="0" algn="l" defTabSz="914400" rtl="0" eaLnBrk="1" fontAlgn="base" latinLnBrk="0" hangingPunct="1">
              <a:lnSpc>
                <a:spcPct val="90000"/>
              </a:lnSpc>
              <a:spcBef>
                <a:spcPct val="10000"/>
              </a:spcBef>
              <a:spcAft>
                <a:spcPct val="0"/>
              </a:spcAft>
              <a:buClrTx/>
              <a:buSzTx/>
              <a:buFontTx/>
              <a:buNone/>
              <a:tabLst/>
              <a:defRPr/>
            </a:pPr>
            <a:endParaRPr kumimoji="0" lang="en-US" altLang="en-US" sz="1200" b="0" i="0" u="none" strike="noStrike" kern="1200" cap="none" spc="0" normalizeH="0" baseline="0" noProof="0" dirty="0">
              <a:ln>
                <a:noFill/>
              </a:ln>
              <a:solidFill>
                <a:srgbClr val="000000"/>
              </a:solidFill>
              <a:effectLst/>
              <a:uLnTx/>
              <a:uFillTx/>
              <a:latin typeface="+mn-lt"/>
              <a:ea typeface="+mn-ea"/>
              <a:cs typeface="+mn-cs"/>
            </a:endParaRPr>
          </a:p>
          <a:p>
            <a:pPr marL="0" marR="0" lvl="0" indent="0" algn="l" defTabSz="914400" rtl="0" eaLnBrk="1" fontAlgn="base" latinLnBrk="0" hangingPunct="1">
              <a:lnSpc>
                <a:spcPct val="90000"/>
              </a:lnSpc>
              <a:spcBef>
                <a:spcPct val="1000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Lead-safe work practices are required during:</a:t>
            </a:r>
          </a:p>
          <a:p>
            <a:pPr marL="342900" marR="0" lvl="1" indent="-228600" algn="l" defTabSz="914400" rtl="0" eaLnBrk="1" fontAlgn="base" latinLnBrk="0" hangingPunct="1">
              <a:lnSpc>
                <a:spcPct val="90000"/>
              </a:lnSpc>
              <a:spcBef>
                <a:spcPct val="10000"/>
              </a:spcBef>
              <a:spcAft>
                <a:spcPct val="0"/>
              </a:spcAft>
              <a:buClrTx/>
              <a:buSzTx/>
              <a:buFontTx/>
              <a:buChar char="•"/>
              <a:tabLst/>
              <a:defRPr/>
            </a:pP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Paint Stabilization – Renovation to repair non-intact painted surfaces (flaking, peeling, or otherwise damaged) by performing substrate repair (if needed), surface preparation and repainting. The result is an intact painted surface.</a:t>
            </a:r>
          </a:p>
          <a:p>
            <a:pPr marL="342900" marR="0" lvl="1" indent="-228600" algn="l" defTabSz="914400" rtl="0" eaLnBrk="1" fontAlgn="base" latinLnBrk="0" hangingPunct="1">
              <a:lnSpc>
                <a:spcPct val="90000"/>
              </a:lnSpc>
              <a:spcBef>
                <a:spcPct val="10000"/>
              </a:spcBef>
              <a:spcAft>
                <a:spcPct val="0"/>
              </a:spcAft>
              <a:buClrTx/>
              <a:buSzTx/>
              <a:buFontTx/>
              <a:buChar char="•"/>
              <a:tabLst/>
              <a:defRPr/>
            </a:pP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Interim Controls - Interim controls are defined by HUD to include repairs, painting, temporary containment, specialized cleaning, clearance, ongoing lead-based paint maintenance activities, and the establishment and operation of management and occupant education programs.</a:t>
            </a:r>
            <a:endParaRPr kumimoji="0" lang="en-US" altLang="en-US" sz="1200" b="1" i="0" u="none" strike="noStrike" kern="1200" cap="none" spc="0" normalizeH="0" baseline="0" noProof="0" dirty="0">
              <a:ln>
                <a:noFill/>
              </a:ln>
              <a:solidFill>
                <a:srgbClr val="000000"/>
              </a:solidFill>
              <a:effectLst/>
              <a:uLnTx/>
              <a:uFillTx/>
              <a:latin typeface="+mn-lt"/>
              <a:ea typeface="+mn-ea"/>
              <a:cs typeface="+mn-cs"/>
            </a:endParaRPr>
          </a:p>
          <a:p>
            <a:pPr marL="342900" marR="0" lvl="1" indent="-228600" algn="l" defTabSz="914400" rtl="0" eaLnBrk="1" fontAlgn="base" latinLnBrk="0" hangingPunct="1">
              <a:lnSpc>
                <a:spcPct val="90000"/>
              </a:lnSpc>
              <a:spcBef>
                <a:spcPct val="10000"/>
              </a:spcBef>
              <a:spcAft>
                <a:spcPct val="0"/>
              </a:spcAft>
              <a:buClrTx/>
              <a:buSzTx/>
              <a:buFontTx/>
              <a:buChar char="•"/>
              <a:tabLst/>
              <a:defRPr/>
            </a:pP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Rehabilitation – This is HUD’s term for the renovation of properties.</a:t>
            </a:r>
          </a:p>
          <a:p>
            <a:pPr marL="342900" marR="0" lvl="1" indent="-228600" algn="l" defTabSz="914400" rtl="0" eaLnBrk="1" fontAlgn="base" latinLnBrk="0" hangingPunct="1">
              <a:lnSpc>
                <a:spcPct val="90000"/>
              </a:lnSpc>
              <a:spcBef>
                <a:spcPct val="10000"/>
              </a:spcBef>
              <a:spcAft>
                <a:spcPct val="0"/>
              </a:spcAft>
              <a:buClrTx/>
              <a:buSzTx/>
              <a:buFontTx/>
              <a:buChar char="•"/>
              <a:tabLst/>
              <a:defRPr/>
            </a:pP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Standard Treatments -  a set of measures that reduce all potential lead-based paint hazards in a dwelling unit when lead-based paint is presumed  to be present (no lead-based paint evaluation is performed); all deteriorated paint is treated as a lead-based paint hazard.</a:t>
            </a:r>
          </a:p>
          <a:p>
            <a:pPr marL="342900" marR="0" lvl="1" indent="-228600" algn="l" defTabSz="914400" rtl="0" eaLnBrk="1" fontAlgn="base" latinLnBrk="0" hangingPunct="1">
              <a:lnSpc>
                <a:spcPct val="90000"/>
              </a:lnSpc>
              <a:spcBef>
                <a:spcPct val="10000"/>
              </a:spcBef>
              <a:spcAft>
                <a:spcPct val="0"/>
              </a:spcAft>
              <a:buClrTx/>
              <a:buSzTx/>
              <a:buFontTx/>
              <a:buChar char="•"/>
              <a:tabLst/>
              <a:defRPr/>
            </a:pP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Ongoing Maintenance – Normal maintenance activities.</a:t>
            </a:r>
          </a:p>
          <a:p>
            <a:pPr marL="342900" marR="0" lvl="1" indent="-228600" algn="l" defTabSz="914400" rtl="0" eaLnBrk="1" fontAlgn="base" latinLnBrk="0" hangingPunct="1">
              <a:lnSpc>
                <a:spcPct val="90000"/>
              </a:lnSpc>
              <a:spcBef>
                <a:spcPct val="10000"/>
              </a:spcBef>
              <a:spcAft>
                <a:spcPct val="0"/>
              </a:spcAft>
              <a:buClrTx/>
              <a:buSzTx/>
              <a:buFontTx/>
              <a:buNone/>
              <a:tabLst/>
              <a:defRPr/>
            </a:pPr>
            <a:endParaRPr kumimoji="0" lang="en-US" altLang="en-US" sz="1200" b="0" i="0" u="sng" strike="noStrike" kern="1200" cap="none" spc="0" normalizeH="0" baseline="0" noProof="0" dirty="0">
              <a:ln>
                <a:noFill/>
              </a:ln>
              <a:solidFill>
                <a:srgbClr val="000000"/>
              </a:solidFill>
              <a:effectLst/>
              <a:uLnTx/>
              <a:uFillTx/>
              <a:latin typeface="+mn-lt"/>
              <a:ea typeface="+mn-ea"/>
              <a:cs typeface="+mn-cs"/>
            </a:endParaRPr>
          </a:p>
          <a:p>
            <a:pPr marL="0" marR="0" lvl="0" indent="0" algn="l" defTabSz="914400" rtl="0" eaLnBrk="1" fontAlgn="base" latinLnBrk="0" hangingPunct="1">
              <a:lnSpc>
                <a:spcPct val="90000"/>
              </a:lnSpc>
              <a:spcBef>
                <a:spcPct val="10000"/>
              </a:spcBef>
              <a:spcAft>
                <a:spcPct val="0"/>
              </a:spcAft>
              <a:buClrTx/>
              <a:buSzTx/>
              <a:buFontTx/>
              <a:buNone/>
              <a:tabLst/>
              <a:defRPr/>
            </a:pPr>
            <a:r>
              <a:rPr kumimoji="0" lang="en-US" altLang="en-US" sz="1200" b="0" i="0" u="sng" strike="noStrike" kern="1200" cap="none" spc="0" normalizeH="0" baseline="0" noProof="0" dirty="0">
                <a:ln>
                  <a:noFill/>
                </a:ln>
                <a:solidFill>
                  <a:srgbClr val="000000"/>
                </a:solidFill>
                <a:effectLst/>
                <a:uLnTx/>
                <a:uFillTx/>
                <a:latin typeface="+mn-lt"/>
                <a:ea typeface="+mn-ea"/>
                <a:cs typeface="+mn-cs"/>
              </a:rPr>
              <a:t>In federally-owned/assisted target housing, all areas of deteriorated paint in the work area must be repaired.</a:t>
            </a: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 Work affecting less than the small – “</a:t>
            </a:r>
            <a:r>
              <a:rPr kumimoji="0" lang="en-US" altLang="en-US" sz="1200" b="0" i="1" u="none" strike="noStrike" kern="1200" cap="none" spc="0" normalizeH="0" baseline="0" noProof="0" dirty="0">
                <a:ln>
                  <a:noFill/>
                </a:ln>
                <a:solidFill>
                  <a:srgbClr val="000000"/>
                </a:solidFill>
                <a:effectLst/>
                <a:uLnTx/>
                <a:uFillTx/>
                <a:latin typeface="+mn-lt"/>
                <a:ea typeface="+mn-ea"/>
                <a:cs typeface="+mn-cs"/>
              </a:rPr>
              <a:t>de minimis</a:t>
            </a: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 – amounts listed below is not required to follow the lead safe work practices and clearance requirements in the HUD Rule. HUD’s “</a:t>
            </a:r>
            <a:r>
              <a:rPr kumimoji="0" lang="en-US" altLang="en-US" sz="1200" b="0" i="1" u="none" strike="noStrike" kern="1200" cap="none" spc="0" normalizeH="0" baseline="0" noProof="0" dirty="0">
                <a:ln>
                  <a:noFill/>
                </a:ln>
                <a:solidFill>
                  <a:srgbClr val="000000"/>
                </a:solidFill>
                <a:effectLst/>
                <a:uLnTx/>
                <a:uFillTx/>
                <a:latin typeface="+mn-lt"/>
                <a:ea typeface="+mn-ea"/>
                <a:cs typeface="+mn-cs"/>
              </a:rPr>
              <a:t>de minimis</a:t>
            </a: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 limits are smaller than the limits for minor repair and maintenance activities in the EPA’s RRP Rule. </a:t>
            </a:r>
            <a:r>
              <a:rPr kumimoji="0" lang="en-US" altLang="en-US" sz="1200" b="0" i="0" u="sng" strike="noStrike" kern="1200" cap="none" spc="0" normalizeH="0" baseline="0" noProof="0" dirty="0">
                <a:ln>
                  <a:noFill/>
                </a:ln>
                <a:solidFill>
                  <a:srgbClr val="000000"/>
                </a:solidFill>
                <a:effectLst/>
                <a:uLnTx/>
                <a:uFillTx/>
                <a:latin typeface="+mn-lt"/>
                <a:ea typeface="+mn-ea"/>
                <a:cs typeface="+mn-cs"/>
              </a:rPr>
              <a:t>HUD’s “</a:t>
            </a:r>
            <a:r>
              <a:rPr kumimoji="0" lang="en-US" altLang="en-US" sz="1200" b="0" i="1" u="sng" strike="noStrike" kern="1200" cap="none" spc="0" normalizeH="0" baseline="0" noProof="0" dirty="0">
                <a:ln>
                  <a:noFill/>
                </a:ln>
                <a:solidFill>
                  <a:srgbClr val="000000"/>
                </a:solidFill>
                <a:effectLst/>
                <a:uLnTx/>
                <a:uFillTx/>
                <a:latin typeface="+mn-lt"/>
                <a:ea typeface="+mn-ea"/>
                <a:cs typeface="+mn-cs"/>
              </a:rPr>
              <a:t>de minimis</a:t>
            </a:r>
            <a:r>
              <a:rPr kumimoji="0" lang="en-US" altLang="en-US" sz="1200" b="0" i="0" u="sng" strike="noStrike" kern="1200" cap="none" spc="0" normalizeH="0" baseline="0" noProof="0" dirty="0">
                <a:ln>
                  <a:noFill/>
                </a:ln>
                <a:solidFill>
                  <a:srgbClr val="000000"/>
                </a:solidFill>
                <a:effectLst/>
                <a:uLnTx/>
                <a:uFillTx/>
                <a:latin typeface="+mn-lt"/>
                <a:ea typeface="+mn-ea"/>
                <a:cs typeface="+mn-cs"/>
              </a:rPr>
              <a:t>” amounts are</a:t>
            </a: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a:t>
            </a:r>
          </a:p>
          <a:p>
            <a:pPr marL="342900" marR="0" lvl="1" indent="-228600" algn="l" defTabSz="914400" rtl="0" eaLnBrk="1" fontAlgn="base" latinLnBrk="0" hangingPunct="1">
              <a:lnSpc>
                <a:spcPct val="90000"/>
              </a:lnSpc>
              <a:spcBef>
                <a:spcPct val="10000"/>
              </a:spcBef>
              <a:spcAft>
                <a:spcPct val="0"/>
              </a:spcAft>
              <a:buClrTx/>
              <a:buSzTx/>
              <a:buFontTx/>
              <a:buChar char="•"/>
              <a:tabLst/>
              <a:defRPr/>
            </a:pP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2 square feet in any one interior room or space.</a:t>
            </a:r>
          </a:p>
          <a:p>
            <a:pPr marL="342900" marR="0" lvl="1" indent="-228600" algn="l" defTabSz="914400" rtl="0" eaLnBrk="1" fontAlgn="base" latinLnBrk="0" hangingPunct="1">
              <a:lnSpc>
                <a:spcPct val="90000"/>
              </a:lnSpc>
              <a:spcBef>
                <a:spcPct val="10000"/>
              </a:spcBef>
              <a:spcAft>
                <a:spcPct val="0"/>
              </a:spcAft>
              <a:buClrTx/>
              <a:buSzTx/>
              <a:buFontTx/>
              <a:buChar char="•"/>
              <a:tabLst/>
              <a:defRPr/>
            </a:pP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20 square feet on exterior surfaces. </a:t>
            </a:r>
          </a:p>
          <a:p>
            <a:pPr marL="342900" marR="0" lvl="1" indent="-228600" algn="l" defTabSz="914400" rtl="0" eaLnBrk="1" fontAlgn="base" latinLnBrk="0" hangingPunct="1">
              <a:lnSpc>
                <a:spcPct val="90000"/>
              </a:lnSpc>
              <a:spcBef>
                <a:spcPct val="10000"/>
              </a:spcBef>
              <a:spcAft>
                <a:spcPct val="0"/>
              </a:spcAft>
              <a:buClrTx/>
              <a:buSzTx/>
              <a:buFontTx/>
              <a:buChar char="•"/>
              <a:tabLst/>
              <a:defRPr/>
            </a:pPr>
            <a:r>
              <a:rPr kumimoji="0" lang="en-US" altLang="en-US" sz="1200" b="0" i="0" u="none" strike="noStrike" kern="1200" cap="none" spc="0" normalizeH="0" baseline="0" noProof="0" dirty="0">
                <a:ln>
                  <a:noFill/>
                </a:ln>
                <a:solidFill>
                  <a:srgbClr val="000000"/>
                </a:solidFill>
                <a:effectLst/>
                <a:uLnTx/>
                <a:uFillTx/>
                <a:latin typeface="+mn-lt"/>
                <a:ea typeface="+mn-ea"/>
                <a:cs typeface="+mn-cs"/>
              </a:rPr>
              <a:t>10%  of the total surface area of small interior or exterior component type. </a:t>
            </a:r>
          </a:p>
          <a:p>
            <a:pPr marL="0" marR="0" lvl="0" indent="0" algn="l" defTabSz="914400" rtl="0" eaLnBrk="1" fontAlgn="base" latinLnBrk="0" hangingPunct="1">
              <a:lnSpc>
                <a:spcPct val="90000"/>
              </a:lnSpc>
              <a:spcBef>
                <a:spcPct val="10000"/>
              </a:spcBef>
              <a:spcAft>
                <a:spcPct val="0"/>
              </a:spcAft>
              <a:buClrTx/>
              <a:buSzTx/>
              <a:buFontTx/>
              <a:buNone/>
              <a:tabLst/>
              <a:defRPr/>
            </a:pPr>
            <a:endParaRPr kumimoji="0" lang="en-US" altLang="en-US" sz="1200" b="0" i="0" u="none" strike="noStrike" kern="1200" cap="none" spc="0" normalizeH="0" baseline="0" noProof="0" dirty="0">
              <a:ln>
                <a:noFill/>
              </a:ln>
              <a:solidFill>
                <a:srgbClr val="000000"/>
              </a:solidFill>
              <a:effectLst/>
              <a:uLnTx/>
              <a:uFillTx/>
              <a:latin typeface="+mn-lt"/>
              <a:ea typeface="+mn-ea"/>
              <a:cs typeface="+mn-cs"/>
            </a:endParaRPr>
          </a:p>
          <a:p>
            <a:r>
              <a:rPr lang="en-US" sz="1200" kern="1200" dirty="0">
                <a:solidFill>
                  <a:schemeClr val="tx1"/>
                </a:solidFill>
                <a:effectLst/>
                <a:latin typeface="+mn-lt"/>
                <a:ea typeface="+mn-ea"/>
                <a:cs typeface="+mn-cs"/>
              </a:rPr>
              <a:t>HUD’s clearance requirements are covered in Module 6. In general, clearance is required after all work above HUD’s </a:t>
            </a:r>
            <a:r>
              <a:rPr lang="en-US" sz="1200" i="1" kern="1200" dirty="0">
                <a:solidFill>
                  <a:schemeClr val="tx1"/>
                </a:solidFill>
                <a:effectLst/>
                <a:latin typeface="+mn-lt"/>
                <a:ea typeface="+mn-ea"/>
                <a:cs typeface="+mn-cs"/>
              </a:rPr>
              <a:t>de minimis </a:t>
            </a:r>
            <a:r>
              <a:rPr lang="en-US" sz="1200" kern="1200" dirty="0">
                <a:solidFill>
                  <a:schemeClr val="tx1"/>
                </a:solidFill>
                <a:effectLst/>
                <a:latin typeface="+mn-lt"/>
                <a:ea typeface="+mn-ea"/>
                <a:cs typeface="+mn-cs"/>
              </a:rPr>
              <a:t>amounts, and is performed by a certified professional, such as a lead inspector, risk assessor, or dust sampling technician, who is independent of the certified renovation firm. Tribal, state, territorial and local jurisdictions may have different dust-lead testing requirements than HUD and EPA; the most stringent requirements must be used.</a:t>
            </a:r>
          </a:p>
        </p:txBody>
      </p:sp>
      <p:sp>
        <p:nvSpPr>
          <p:cNvPr id="4" name="Slide Number Placeholder 3"/>
          <p:cNvSpPr>
            <a:spLocks noGrp="1"/>
          </p:cNvSpPr>
          <p:nvPr>
            <p:ph type="sldNum" sz="quarter" idx="5"/>
          </p:nvPr>
        </p:nvSpPr>
        <p:spPr/>
        <p:txBody>
          <a:bodyPr/>
          <a:lstStyle/>
          <a:p>
            <a:fld id="{B6F7DF45-3E15-461C-B5A1-630C28018385}" type="slidenum">
              <a:rPr lang="en-US" smtClean="0"/>
              <a:t>11</a:t>
            </a:fld>
            <a:endParaRPr lang="en-US"/>
          </a:p>
        </p:txBody>
      </p:sp>
    </p:spTree>
    <p:extLst>
      <p:ext uri="{BB962C8B-B14F-4D97-AF65-F5344CB8AC3E}">
        <p14:creationId xmlns:p14="http://schemas.microsoft.com/office/powerpoint/2010/main" val="183533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HUD Lead Safe Housing Rule (LSHR) covers renovation work in federally-assisted or owned target housing, and specifically addresses the following lead-safe activities.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Training: </a:t>
            </a:r>
            <a:r>
              <a:rPr lang="en-US" sz="1200" kern="1200" dirty="0">
                <a:solidFill>
                  <a:schemeClr val="tx1"/>
                </a:solidFill>
                <a:effectLst/>
                <a:latin typeface="+mn-lt"/>
                <a:ea typeface="+mn-ea"/>
                <a:cs typeface="+mn-cs"/>
              </a:rPr>
              <a:t>EPA requires that certified renovators be responsible for renovation projects. Because of this requirement, there are now two major training options for renovation work under the LSHR: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All renovation workers on the job are trained as certified renovators; or,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designated certified renovator is also a certified lead abatement supervisor, and all workers who are not certified renovators have on-the-job training in lead-safe work practices (see Module 8).</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Occupant Protection and Worksite Preparation: </a:t>
            </a:r>
            <a:r>
              <a:rPr lang="en-US" sz="1200" kern="1200" dirty="0">
                <a:solidFill>
                  <a:schemeClr val="tx1"/>
                </a:solidFill>
                <a:effectLst/>
                <a:latin typeface="+mn-lt"/>
                <a:ea typeface="+mn-ea"/>
                <a:cs typeface="+mn-cs"/>
              </a:rPr>
              <a:t>Occupants have to be kept out of the work area during the renovation work, and must be relocated from the unit during longer renovation projects. EPA-recognized test kits may not be used to test for lead-based paint (LBP); only a certified lead inspector or risk assessor may determine whether LBP is present.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Prohibited Practices: </a:t>
            </a:r>
            <a:r>
              <a:rPr lang="en-US" sz="1200" kern="1200" dirty="0">
                <a:solidFill>
                  <a:schemeClr val="tx1"/>
                </a:solidFill>
                <a:effectLst/>
                <a:latin typeface="+mn-lt"/>
                <a:ea typeface="+mn-ea"/>
                <a:cs typeface="+mn-cs"/>
              </a:rPr>
              <a:t>HUD prohibits the same practices as the EPA RRP Rule, plus three more: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Heat guns that char paint;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Dry scraping or sanding except within 1 ft. of electrical outlets; and,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Use of a volatile stripper in poorly ventilated space.</a:t>
            </a:r>
          </a:p>
          <a:p>
            <a:endParaRPr lang="en-US" sz="1200" b="1"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De minimis </a:t>
            </a:r>
            <a:r>
              <a:rPr lang="en-US" sz="1200" b="1" kern="1200" dirty="0">
                <a:solidFill>
                  <a:schemeClr val="tx1"/>
                </a:solidFill>
                <a:effectLst/>
                <a:latin typeface="+mn-lt"/>
                <a:ea typeface="+mn-ea"/>
                <a:cs typeface="+mn-cs"/>
              </a:rPr>
              <a:t>levels: </a:t>
            </a:r>
            <a:r>
              <a:rPr lang="en-US" sz="1200" kern="1200" dirty="0">
                <a:solidFill>
                  <a:schemeClr val="tx1"/>
                </a:solidFill>
                <a:effectLst/>
                <a:latin typeface="+mn-lt"/>
                <a:ea typeface="+mn-ea"/>
                <a:cs typeface="+mn-cs"/>
              </a:rPr>
              <a:t>HUD has a smaller </a:t>
            </a:r>
            <a:r>
              <a:rPr lang="en-US" sz="1200" i="1" kern="1200" dirty="0">
                <a:solidFill>
                  <a:schemeClr val="tx1"/>
                </a:solidFill>
                <a:effectLst/>
                <a:latin typeface="+mn-lt"/>
                <a:ea typeface="+mn-ea"/>
                <a:cs typeface="+mn-cs"/>
              </a:rPr>
              <a:t>de minimis </a:t>
            </a:r>
            <a:r>
              <a:rPr lang="en-US" sz="1200" kern="1200" dirty="0">
                <a:solidFill>
                  <a:schemeClr val="tx1"/>
                </a:solidFill>
                <a:effectLst/>
                <a:latin typeface="+mn-lt"/>
                <a:ea typeface="+mn-ea"/>
                <a:cs typeface="+mn-cs"/>
              </a:rPr>
              <a:t>threshold for interior work than EPA’s limit for minor repair and maintenance activities. See the notes on the previous slide for details.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Clearance Examination: </a:t>
            </a:r>
            <a:r>
              <a:rPr lang="en-US" sz="1200" kern="1200" dirty="0">
                <a:solidFill>
                  <a:schemeClr val="tx1"/>
                </a:solidFill>
                <a:effectLst/>
                <a:latin typeface="+mn-lt"/>
                <a:ea typeface="+mn-ea"/>
                <a:cs typeface="+mn-cs"/>
              </a:rPr>
              <a:t>HUD requires a clearance examination after renovation work above the </a:t>
            </a:r>
            <a:r>
              <a:rPr lang="en-US" sz="1200" i="1" kern="1200" dirty="0">
                <a:solidFill>
                  <a:schemeClr val="tx1"/>
                </a:solidFill>
                <a:effectLst/>
                <a:latin typeface="+mn-lt"/>
                <a:ea typeface="+mn-ea"/>
                <a:cs typeface="+mn-cs"/>
              </a:rPr>
              <a:t>de minimis level, </a:t>
            </a:r>
            <a:r>
              <a:rPr lang="en-US" sz="1200" kern="1200" dirty="0">
                <a:solidFill>
                  <a:schemeClr val="tx1"/>
                </a:solidFill>
                <a:effectLst/>
                <a:latin typeface="+mn-lt"/>
                <a:ea typeface="+mn-ea"/>
                <a:cs typeface="+mn-cs"/>
              </a:rPr>
              <a:t>in homes regulated by the LSHR. HUD requires a clearance examination by a party independent of the renovator, and, therefore, does </a:t>
            </a:r>
            <a:r>
              <a:rPr lang="en-US" sz="1200" u="sng" kern="1200" dirty="0">
                <a:solidFill>
                  <a:schemeClr val="tx1"/>
                </a:solidFill>
                <a:effectLst/>
                <a:latin typeface="+mn-lt"/>
                <a:ea typeface="+mn-ea"/>
                <a:cs typeface="+mn-cs"/>
              </a:rPr>
              <a:t>not</a:t>
            </a:r>
            <a:r>
              <a:rPr lang="en-US" sz="1200" kern="1200" dirty="0">
                <a:solidFill>
                  <a:schemeClr val="tx1"/>
                </a:solidFill>
                <a:effectLst/>
                <a:latin typeface="+mn-lt"/>
                <a:ea typeface="+mn-ea"/>
                <a:cs typeface="+mn-cs"/>
              </a:rPr>
              <a:t> allow acceptance of the certified renovator’s visual inspection or use of the cleaning verification procedure. When the HUD LSHR applies to your work (see Appendix 2), a clearance examination must be performed by a certified professional such as lead inspector, lead risk assessor, or lead dust sampling technician. Some Tribal, state and local authorities have different dust-lead testing requirements and standards.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Occupant Notification: </a:t>
            </a:r>
            <a:r>
              <a:rPr lang="en-US" sz="1200" kern="1200" dirty="0">
                <a:solidFill>
                  <a:schemeClr val="tx1"/>
                </a:solidFill>
                <a:effectLst/>
                <a:latin typeface="+mn-lt"/>
                <a:ea typeface="+mn-ea"/>
                <a:cs typeface="+mn-cs"/>
              </a:rPr>
              <a:t>HUD requires notices to be distributed to occupants within 15 days after LBP or LBP hazards in their unit (and common areas, if applicable) are identified, and within 15 days after completion of the hazard control work in their unit or common areas.</a:t>
            </a:r>
          </a:p>
        </p:txBody>
      </p:sp>
      <p:sp>
        <p:nvSpPr>
          <p:cNvPr id="4" name="Slide Number Placeholder 3"/>
          <p:cNvSpPr>
            <a:spLocks noGrp="1"/>
          </p:cNvSpPr>
          <p:nvPr>
            <p:ph type="sldNum" sz="quarter" idx="5"/>
          </p:nvPr>
        </p:nvSpPr>
        <p:spPr/>
        <p:txBody>
          <a:bodyPr/>
          <a:lstStyle/>
          <a:p>
            <a:fld id="{B6F7DF45-3E15-461C-B5A1-630C28018385}" type="slidenum">
              <a:rPr lang="en-US" smtClean="0"/>
              <a:t>12</a:t>
            </a:fld>
            <a:endParaRPr lang="en-US"/>
          </a:p>
        </p:txBody>
      </p:sp>
    </p:spTree>
    <p:extLst>
      <p:ext uri="{BB962C8B-B14F-4D97-AF65-F5344CB8AC3E}">
        <p14:creationId xmlns:p14="http://schemas.microsoft.com/office/powerpoint/2010/main" val="2263547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Individuals and firms performing renovation, repair, and painting in pre-1978 dwellings and child-occupied facilities should understand the EPA RRP Rule.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Individuals performing renovation, remodeling, and rehabilitation in pre-1978 housing that is federally- assisted, need to understand the HUDLSHR. Appendix 2 contains more information on the HUD LSHR.</a:t>
            </a:r>
          </a:p>
        </p:txBody>
      </p:sp>
      <p:sp>
        <p:nvSpPr>
          <p:cNvPr id="4" name="Slide Number Placeholder 3"/>
          <p:cNvSpPr>
            <a:spLocks noGrp="1"/>
          </p:cNvSpPr>
          <p:nvPr>
            <p:ph type="sldNum" sz="quarter" idx="5"/>
          </p:nvPr>
        </p:nvSpPr>
        <p:spPr/>
        <p:txBody>
          <a:bodyPr/>
          <a:lstStyle/>
          <a:p>
            <a:fld id="{B6F7DF45-3E15-461C-B5A1-630C28018385}" type="slidenum">
              <a:rPr lang="en-US" smtClean="0"/>
              <a:t>13</a:t>
            </a:fld>
            <a:endParaRPr lang="en-US"/>
          </a:p>
        </p:txBody>
      </p:sp>
    </p:spTree>
    <p:extLst>
      <p:ext uri="{BB962C8B-B14F-4D97-AF65-F5344CB8AC3E}">
        <p14:creationId xmlns:p14="http://schemas.microsoft.com/office/powerpoint/2010/main" val="745114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latin typeface="Calibri" panose="020F0502020204030204" pitchFamily="34" charset="0"/>
                <a:cs typeface="Calibri" panose="020F0502020204030204" pitchFamily="34" charset="0"/>
              </a:rPr>
              <a:t>Reserved </a:t>
            </a:r>
            <a:r>
              <a:rPr lang="en-US" sz="1200" kern="1200" dirty="0">
                <a:solidFill>
                  <a:schemeClr val="tx1"/>
                </a:solidFill>
                <a:effectLst/>
                <a:latin typeface="+mn-lt"/>
                <a:ea typeface="+mn-ea"/>
                <a:cs typeface="+mn-cs"/>
              </a:rPr>
              <a:t>for student notes on Tribal, state, territorial and local regulations for renovation that differ from the EPA and HUD regulations.</a:t>
            </a:r>
          </a:p>
        </p:txBody>
      </p:sp>
      <p:sp>
        <p:nvSpPr>
          <p:cNvPr id="4" name="Slide Number Placeholder 3"/>
          <p:cNvSpPr>
            <a:spLocks noGrp="1"/>
          </p:cNvSpPr>
          <p:nvPr>
            <p:ph type="sldNum" sz="quarter" idx="5"/>
          </p:nvPr>
        </p:nvSpPr>
        <p:spPr/>
        <p:txBody>
          <a:bodyPr/>
          <a:lstStyle/>
          <a:p>
            <a:fld id="{B6F7DF45-3E15-461C-B5A1-630C28018385}" type="slidenum">
              <a:rPr lang="en-US" smtClean="0"/>
              <a:t>14</a:t>
            </a:fld>
            <a:endParaRPr lang="en-US"/>
          </a:p>
        </p:txBody>
      </p:sp>
    </p:spTree>
    <p:extLst>
      <p:ext uri="{BB962C8B-B14F-4D97-AF65-F5344CB8AC3E}">
        <p14:creationId xmlns:p14="http://schemas.microsoft.com/office/powerpoint/2010/main" val="216257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15</a:t>
            </a:fld>
            <a:endParaRPr lang="en-US"/>
          </a:p>
        </p:txBody>
      </p:sp>
    </p:spTree>
    <p:extLst>
      <p:ext uri="{BB962C8B-B14F-4D97-AF65-F5344CB8AC3E}">
        <p14:creationId xmlns:p14="http://schemas.microsoft.com/office/powerpoint/2010/main" val="532072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kern="1200" dirty="0">
                <a:solidFill>
                  <a:schemeClr val="tx1"/>
                </a:solidFill>
                <a:effectLst/>
                <a:latin typeface="+mn-lt"/>
                <a:ea typeface="+mn-ea"/>
                <a:cs typeface="+mn-cs"/>
              </a:rPr>
              <a:t>U. S. Environmental Protection Agency (EPA):</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EPA has established training requirements for people involved in lead abatement (permanently addressing lead-based paint hazards). </a:t>
            </a:r>
            <a:r>
              <a:rPr lang="en-US" sz="1200" b="1" kern="1200" dirty="0">
                <a:solidFill>
                  <a:schemeClr val="tx1"/>
                </a:solidFill>
                <a:effectLst/>
                <a:latin typeface="+mn-lt"/>
                <a:ea typeface="+mn-ea"/>
                <a:cs typeface="+mn-cs"/>
              </a:rPr>
              <a:t>Certified renovators may not perform lead-based paint abatement unless they are certified lead abatement workers or certified lead abatement supervisors.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Lead abatement is defined as any measure or set of measures designed to permanently address or cover lead-based paint or lead-based paint hazards. Abatement includes, but is not limited to: (1) The removal of paint and dust, the permanent enclosure or encapsulation of lead-based paint, the replacement of painted surfaces or fixtures, or the removal or permanent covering of soil, when lead- based paint hazards are present in such paint, dust or soil; and (2) All preparation, cleanup, disposal, and post-abatement dust-lead testing activities associated with such measures. (40 CFR 745.223).</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Abatement does not include renovation, remodeling, landscaping or other activities, when such activities are not designed to permanently address lead-based paint hazards, but are designed to repair, restore, or remodel a given structure or dwelling, even though these activities may incidentally result in a reduction or elimination of lead-based paint hazards. Furthermore, abatement does not include interim controls, operations and maintenance activities, or other measures and activities designed to temporarily, but not permanently, reduce lead-based paint hazards. (40 CFR 745.223).</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Module 3 has information on the pre-renovation education requirements and RRP Rule details are in the next slides.</a:t>
            </a:r>
          </a:p>
          <a:p>
            <a:pPr marL="0" lvl="0" indent="0">
              <a:buFont typeface="Arial" panose="020B0604020202020204" pitchFamily="34" charset="0"/>
              <a:buNone/>
            </a:pPr>
            <a:endParaRPr lang="en-US" sz="1200" b="1" kern="1200" dirty="0">
              <a:solidFill>
                <a:schemeClr val="tx1"/>
              </a:solidFill>
              <a:effectLst/>
              <a:latin typeface="+mn-lt"/>
              <a:ea typeface="+mn-ea"/>
              <a:cs typeface="+mn-cs"/>
            </a:endParaRPr>
          </a:p>
          <a:p>
            <a:pPr marL="0" lvl="0" indent="0">
              <a:buFont typeface="Arial" panose="020B0604020202020204" pitchFamily="34" charset="0"/>
              <a:buNone/>
            </a:pPr>
            <a:r>
              <a:rPr lang="en-US" sz="1200" b="1" kern="1200" dirty="0">
                <a:solidFill>
                  <a:schemeClr val="tx1"/>
                </a:solidFill>
                <a:effectLst/>
                <a:latin typeface="+mn-lt"/>
                <a:ea typeface="+mn-ea"/>
                <a:cs typeface="+mn-cs"/>
              </a:rPr>
              <a:t>U.S. Dept. of Housing and Urban Development (HUD):</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If you work in federally-assisted target housing, certain actions are required to address lead hazards. In these cases, the workers must have proper training. See Appendix 2 for more information on the HUD requirements for worker training and lead hazard reduction in federally-assisted housing.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HUD has a grant program for state and local governments to fund lead hazard reduction activities.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Check with nearby states and localities to find out if there are any local programs (which may be state or federally funded) that are designed to address lead hazards.</a:t>
            </a:r>
          </a:p>
          <a:p>
            <a:pPr marL="0" indent="0">
              <a:buFont typeface="Arial" panose="020B0604020202020204" pitchFamily="34" charset="0"/>
              <a:buNone/>
            </a:pPr>
            <a:endParaRPr lang="en-US" sz="1200" b="1" kern="1200" dirty="0">
              <a:solidFill>
                <a:schemeClr val="tx1"/>
              </a:solidFill>
              <a:effectLst/>
              <a:latin typeface="+mn-lt"/>
              <a:ea typeface="+mn-ea"/>
              <a:cs typeface="+mn-cs"/>
            </a:endParaRPr>
          </a:p>
          <a:p>
            <a:pPr marL="0" indent="0">
              <a:buFont typeface="Arial" panose="020B0604020202020204" pitchFamily="34" charset="0"/>
              <a:buNone/>
            </a:pPr>
            <a:r>
              <a:rPr lang="en-US" sz="1200" b="1" kern="1200" dirty="0">
                <a:solidFill>
                  <a:schemeClr val="tx1"/>
                </a:solidFill>
                <a:effectLst/>
                <a:latin typeface="+mn-lt"/>
                <a:ea typeface="+mn-ea"/>
                <a:cs typeface="+mn-cs"/>
              </a:rPr>
              <a:t>U.S. Occupational Safety and Health Administration (OSHA)</a:t>
            </a:r>
            <a:r>
              <a:rPr lang="en-US" sz="1200" kern="1200" dirty="0">
                <a:solidFill>
                  <a:schemeClr val="tx1"/>
                </a:solidFill>
                <a:effectLst/>
                <a:latin typeface="+mn-lt"/>
                <a:ea typeface="+mn-ea"/>
                <a:cs typeface="+mn-cs"/>
              </a:rPr>
              <a:t>: OSHA has a Lead in Construction Standard which outlines worker protection requirements. Your employer should be aware of these. For more information, on the OSHA Lead in Construction Rule, see 29 CFR 1926.62 (</a:t>
            </a:r>
            <a:r>
              <a:rPr lang="en-US" sz="1200" u="none" strike="noStrike" kern="1200" dirty="0">
                <a:solidFill>
                  <a:schemeClr val="tx1"/>
                </a:solidFill>
                <a:effectLst/>
                <a:latin typeface="+mn-lt"/>
                <a:ea typeface="+mn-ea"/>
                <a:cs typeface="+mn-cs"/>
                <a:hlinkClick r:id="rId3"/>
              </a:rPr>
              <a:t>http://www.osha.gov/Publications/osha3142).</a:t>
            </a:r>
            <a:endParaRPr lang="en-US" sz="1200" kern="1200" dirty="0">
              <a:solidFill>
                <a:schemeClr val="tx1"/>
              </a:solidFill>
              <a:effectLst/>
              <a:latin typeface="+mn-lt"/>
              <a:ea typeface="+mn-ea"/>
              <a:cs typeface="+mn-cs"/>
            </a:endParaRPr>
          </a:p>
          <a:p>
            <a:pPr marL="0" indent="0">
              <a:buFont typeface="Arial" panose="020B0604020202020204" pitchFamily="34" charset="0"/>
              <a:buNone/>
            </a:pPr>
            <a:endParaRPr lang="en-US" sz="1200" b="1" kern="1200" dirty="0">
              <a:solidFill>
                <a:schemeClr val="tx1"/>
              </a:solidFill>
              <a:effectLst/>
              <a:latin typeface="+mn-lt"/>
              <a:ea typeface="+mn-ea"/>
              <a:cs typeface="+mn-cs"/>
            </a:endParaRPr>
          </a:p>
          <a:p>
            <a:pPr marL="0" indent="0">
              <a:buFont typeface="Arial" panose="020B0604020202020204" pitchFamily="34" charset="0"/>
              <a:buNone/>
            </a:pPr>
            <a:r>
              <a:rPr lang="en-US" sz="1200" b="1" kern="1200" dirty="0">
                <a:solidFill>
                  <a:schemeClr val="tx1"/>
                </a:solidFill>
                <a:effectLst/>
                <a:latin typeface="+mn-lt"/>
                <a:ea typeface="+mn-ea"/>
                <a:cs typeface="+mn-cs"/>
              </a:rPr>
              <a:t>Tribal, State, Territorial and Local Regulations: </a:t>
            </a:r>
            <a:r>
              <a:rPr lang="en-US" sz="1200" b="0" kern="1200" dirty="0">
                <a:solidFill>
                  <a:schemeClr val="tx1"/>
                </a:solidFill>
                <a:effectLst/>
                <a:latin typeface="+mn-lt"/>
                <a:ea typeface="+mn-ea"/>
                <a:cs typeface="+mn-cs"/>
              </a:rPr>
              <a:t>Tribal, </a:t>
            </a:r>
            <a:r>
              <a:rPr lang="en-US" sz="1200" kern="1200" dirty="0">
                <a:solidFill>
                  <a:schemeClr val="tx1"/>
                </a:solidFill>
                <a:effectLst/>
                <a:latin typeface="+mn-lt"/>
                <a:ea typeface="+mn-ea"/>
                <a:cs typeface="+mn-cs"/>
              </a:rPr>
              <a:t>state, territorial and local regulations may also apply to the renovation work you do. Where applicable, these requirements will be covered at the end of this module.</a:t>
            </a:r>
          </a:p>
          <a:p>
            <a:pPr marL="0" indent="0" eaLnBrk="1" hangingPunct="1">
              <a:lnSpc>
                <a:spcPct val="95000"/>
              </a:lnSpc>
              <a:spcBef>
                <a:spcPct val="10000"/>
              </a:spcBef>
              <a:buFont typeface="Arial" panose="020B0604020202020204" pitchFamily="34" charset="0"/>
              <a:buNone/>
            </a:pPr>
            <a:endParaRPr lang="en-US" sz="1200" dirty="0"/>
          </a:p>
        </p:txBody>
      </p:sp>
      <p:sp>
        <p:nvSpPr>
          <p:cNvPr id="4" name="Slide Number Placeholder 3"/>
          <p:cNvSpPr>
            <a:spLocks noGrp="1"/>
          </p:cNvSpPr>
          <p:nvPr>
            <p:ph type="sldNum" sz="quarter" idx="5"/>
          </p:nvPr>
        </p:nvSpPr>
        <p:spPr/>
        <p:txBody>
          <a:bodyPr/>
          <a:lstStyle/>
          <a:p>
            <a:fld id="{B6F7DF45-3E15-461C-B5A1-630C28018385}" type="slidenum">
              <a:rPr lang="en-US" smtClean="0"/>
              <a:t>1</a:t>
            </a:fld>
            <a:endParaRPr lang="en-US"/>
          </a:p>
        </p:txBody>
      </p:sp>
    </p:spTree>
    <p:extLst>
      <p:ext uri="{BB962C8B-B14F-4D97-AF65-F5344CB8AC3E}">
        <p14:creationId xmlns:p14="http://schemas.microsoft.com/office/powerpoint/2010/main" val="2306221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EPA’s Renovation, Repair and Painting Rule:</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Published April 22, 2008, under the authority of the Toxic Substances Control Act (section 402(c)(3) of TSCA).</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final rule addresses lead-based paint hazards created by renovation, repair and painting activities that disturb lead-based paint in “target housing” and “child-occupied facilities.”</a:t>
            </a:r>
            <a:endParaRPr lang="en-US" sz="16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u="heavy" kern="1200" dirty="0">
                <a:solidFill>
                  <a:schemeClr val="tx1"/>
                </a:solidFill>
                <a:effectLst/>
                <a:latin typeface="+mn-lt"/>
                <a:ea typeface="+mn-ea"/>
                <a:cs typeface="+mn-cs"/>
              </a:rPr>
              <a:t>Target housing</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a home or residential unit built on or before December 31, 1977, except:</a:t>
            </a:r>
            <a:endParaRPr lang="en-US" sz="1600" kern="1200" dirty="0">
              <a:solidFill>
                <a:schemeClr val="tx1"/>
              </a:solidFill>
              <a:effectLst/>
              <a:latin typeface="+mn-lt"/>
              <a:ea typeface="+mn-ea"/>
              <a:cs typeface="+mn-cs"/>
            </a:endParaRP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Housing designated for the elderly or persons with disabilities (unless any child who is under 6 years of age resides or is expected to reside in such housing).</a:t>
            </a:r>
            <a:endParaRPr lang="en-US" sz="1600" kern="1200" dirty="0">
              <a:solidFill>
                <a:schemeClr val="tx1"/>
              </a:solidFill>
              <a:effectLst/>
              <a:latin typeface="+mn-lt"/>
              <a:ea typeface="+mn-ea"/>
              <a:cs typeface="+mn-cs"/>
            </a:endParaRP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Any zero-bedroom dwelling such as studio apartments, hospitals, hotels, dormitories, etc. (unless any child who is under 6 years of age resides or is expected to reside in such housing).</a:t>
            </a:r>
            <a:endParaRPr lang="en-US" sz="16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u="heavy" kern="1200" dirty="0">
                <a:solidFill>
                  <a:schemeClr val="tx1"/>
                </a:solidFill>
                <a:effectLst/>
                <a:latin typeface="+mn-lt"/>
                <a:ea typeface="+mn-ea"/>
                <a:cs typeface="+mn-cs"/>
              </a:rPr>
              <a:t>A child-occupied facility</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a pre-1978 building that meets all three of the criteria below:</a:t>
            </a:r>
            <a:endParaRPr lang="en-US" sz="1600" kern="1200" dirty="0">
              <a:solidFill>
                <a:schemeClr val="tx1"/>
              </a:solidFill>
              <a:effectLst/>
              <a:latin typeface="+mn-lt"/>
              <a:ea typeface="+mn-ea"/>
              <a:cs typeface="+mn-cs"/>
            </a:endParaRP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Visited regularly by the same child, under 6 years of age.</a:t>
            </a:r>
            <a:endParaRPr lang="en-US" sz="1600" kern="1200" dirty="0">
              <a:solidFill>
                <a:schemeClr val="tx1"/>
              </a:solidFill>
              <a:effectLst/>
              <a:latin typeface="+mn-lt"/>
              <a:ea typeface="+mn-ea"/>
              <a:cs typeface="+mn-cs"/>
            </a:endParaRP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The visits are on at least two different days within any week (Sunday through Saturday period), provided that each day’s visit lasts at least 3 hours.</a:t>
            </a:r>
            <a:endParaRPr lang="en-US" sz="1600" kern="1200" dirty="0">
              <a:solidFill>
                <a:schemeClr val="tx1"/>
              </a:solidFill>
              <a:effectLst/>
              <a:latin typeface="+mn-lt"/>
              <a:ea typeface="+mn-ea"/>
              <a:cs typeface="+mn-cs"/>
            </a:endParaRP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Combined weekly visits last at least 6 hours, and the combined annual visits last at least 60 hours.</a:t>
            </a:r>
            <a:endParaRPr lang="en-US" sz="16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Child-occupied facilities may be located in a public or commercial building or in target housing. These facilities include schools, childcare facilities, and daycare centers.</a:t>
            </a:r>
            <a:endParaRPr lang="en-US" sz="16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u="heavy" kern="1200" dirty="0">
                <a:solidFill>
                  <a:schemeClr val="tx1"/>
                </a:solidFill>
                <a:effectLst/>
                <a:latin typeface="+mn-lt"/>
                <a:ea typeface="+mn-ea"/>
                <a:cs typeface="+mn-cs"/>
              </a:rPr>
              <a:t>Tribal, State and Territorial Authorization</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EPA may authorize Tribes, states and territories and to enforce all aspects of the RRP Rule. EPA enforces the Rule in non-authorized Tribes, states and territories.</a:t>
            </a:r>
          </a:p>
          <a:p>
            <a:pPr lvl="0"/>
            <a:endParaRPr lang="en-US" sz="16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RRP Rule Requirements:</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Training providers must be accredited.</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Renovation firms must be certified.</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Renovators and dust sampling technicians must be trained and certified.</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Non-certified workers must work under and be trained on-the-job by a certified renovator.</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Specific work practices must be followed for work covered by the rule.</a:t>
            </a:r>
            <a:endParaRPr lang="en-US" sz="16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Renovators must educate owners/occupants (covered in Module 3).</a:t>
            </a:r>
            <a:endParaRPr lang="en-US" sz="1600" kern="1200" dirty="0">
              <a:solidFill>
                <a:schemeClr val="tx1"/>
              </a:solidFill>
              <a:effectLst/>
              <a:latin typeface="+mn-lt"/>
              <a:ea typeface="+mn-ea"/>
              <a:cs typeface="+mn-cs"/>
            </a:endParaRPr>
          </a:p>
          <a:p>
            <a:pPr marL="171450" indent="-171450" eaLnBrk="1" hangingPunct="1">
              <a:spcBef>
                <a:spcPct val="0"/>
              </a:spcBef>
              <a:buFont typeface="Arial" panose="020B0604020202020204" pitchFamily="34" charset="0"/>
              <a:buChar char="•"/>
              <a:tabLst>
                <a:tab pos="228600" algn="l"/>
              </a:tabLst>
            </a:pPr>
            <a:endParaRPr lang="en-US" altLang="en-US" sz="12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B6F7DF45-3E15-461C-B5A1-630C28018385}" type="slidenum">
              <a:rPr lang="en-US" smtClean="0"/>
              <a:t>2</a:t>
            </a:fld>
            <a:endParaRPr lang="en-US"/>
          </a:p>
        </p:txBody>
      </p:sp>
    </p:spTree>
    <p:extLst>
      <p:ext uri="{BB962C8B-B14F-4D97-AF65-F5344CB8AC3E}">
        <p14:creationId xmlns:p14="http://schemas.microsoft.com/office/powerpoint/2010/main" val="1848475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90500" indent="-190500" eaLnBrk="1" hangingPunct="1">
              <a:lnSpc>
                <a:spcPct val="90000"/>
              </a:lnSpc>
              <a:spcBef>
                <a:spcPct val="10000"/>
              </a:spcBef>
              <a:buFontTx/>
              <a:buNone/>
              <a:tabLst>
                <a:tab pos="571500" algn="l"/>
              </a:tabLst>
            </a:pPr>
            <a:r>
              <a:rPr lang="en-US" altLang="en-US" sz="1200" b="1" dirty="0">
                <a:latin typeface="Calibri" panose="020F0502020204030204" pitchFamily="34" charset="0"/>
              </a:rPr>
              <a:t>The RRP Rule does not apply to renovation work that meets the following exclusions:</a:t>
            </a:r>
            <a:endParaRPr lang="en-US" altLang="en-US" sz="1200" dirty="0">
              <a:latin typeface="Calibri" panose="020F0502020204030204" pitchFamily="34" charset="0"/>
            </a:endParaRPr>
          </a:p>
          <a:p>
            <a:pPr marL="0" lvl="0" indent="-342900" eaLnBrk="1" hangingPunct="1">
              <a:lnSpc>
                <a:spcPct val="90000"/>
              </a:lnSpc>
              <a:spcBef>
                <a:spcPct val="10000"/>
              </a:spcBef>
              <a:buFont typeface="Arial" panose="020B0604020202020204" pitchFamily="34" charset="0"/>
              <a:buChar char="•"/>
              <a:tabLst>
                <a:tab pos="571500" algn="l"/>
              </a:tabLst>
            </a:pPr>
            <a:r>
              <a:rPr lang="en-US" altLang="en-US" sz="1200" dirty="0">
                <a:latin typeface="Calibri" panose="020F0502020204030204" pitchFamily="34" charset="0"/>
              </a:rPr>
              <a:t>If the renovation only affects components that do not contain lead-based paint, the rule does not apply to renovation of these components. </a:t>
            </a:r>
          </a:p>
          <a:p>
            <a:pPr marL="0" lvl="0" indent="-342900" eaLnBrk="1" hangingPunct="1">
              <a:lnSpc>
                <a:spcPct val="90000"/>
              </a:lnSpc>
              <a:spcBef>
                <a:spcPct val="10000"/>
              </a:spcBef>
              <a:buFont typeface="Arial" panose="020B0604020202020204" pitchFamily="34" charset="0"/>
              <a:buChar char="•"/>
              <a:tabLst>
                <a:tab pos="571500" algn="l"/>
              </a:tabLst>
            </a:pPr>
            <a:r>
              <a:rPr lang="en-US" altLang="en-US" sz="1200" dirty="0">
                <a:latin typeface="Calibri" panose="020F0502020204030204" pitchFamily="34" charset="0"/>
              </a:rPr>
              <a:t>EPA has established limits (see below) for minor repairs or maintenance. Work that does not exceed these limits is exempt from the work practice requirements in the Rule. The EPA limits for minor repairs and maintenance are larger than the HUD limits (see the HUD box below).</a:t>
            </a:r>
          </a:p>
          <a:p>
            <a:pPr marL="304800" lvl="1" indent="-190500" eaLnBrk="1" hangingPunct="1">
              <a:lnSpc>
                <a:spcPct val="90000"/>
              </a:lnSpc>
              <a:spcBef>
                <a:spcPct val="10000"/>
              </a:spcBef>
              <a:buFontTx/>
              <a:buNone/>
              <a:tabLst>
                <a:tab pos="571500" algn="l"/>
              </a:tabLst>
            </a:pPr>
            <a:endParaRPr lang="en-US" altLang="en-US" sz="1200" dirty="0">
              <a:latin typeface="Calibri" panose="020F0502020204030204" pitchFamily="34" charset="0"/>
            </a:endParaRPr>
          </a:p>
          <a:p>
            <a:pPr marL="190500" indent="-190500" eaLnBrk="1" hangingPunct="1">
              <a:lnSpc>
                <a:spcPct val="90000"/>
              </a:lnSpc>
              <a:spcBef>
                <a:spcPct val="10000"/>
              </a:spcBef>
              <a:buFontTx/>
              <a:buNone/>
              <a:tabLst>
                <a:tab pos="571500" algn="l"/>
              </a:tabLst>
            </a:pPr>
            <a:r>
              <a:rPr lang="en-US" altLang="en-US" sz="1200" b="1" dirty="0">
                <a:latin typeface="Calibri" panose="020F0502020204030204" pitchFamily="34" charset="0"/>
              </a:rPr>
              <a:t>Minor repair and maintenance activities have been defined in the Rule.</a:t>
            </a:r>
          </a:p>
          <a:p>
            <a:pPr marL="190500" indent="-190500" eaLnBrk="1" hangingPunct="1">
              <a:lnSpc>
                <a:spcPct val="90000"/>
              </a:lnSpc>
              <a:spcBef>
                <a:spcPct val="10000"/>
              </a:spcBef>
              <a:buFontTx/>
              <a:buNone/>
              <a:tabLst>
                <a:tab pos="571500" algn="l"/>
              </a:tabLst>
            </a:pPr>
            <a:r>
              <a:rPr lang="en-US" altLang="en-US" sz="1200" dirty="0">
                <a:latin typeface="Calibri" panose="020F0502020204030204" pitchFamily="34" charset="0"/>
              </a:rPr>
              <a:t>EPA has defined minor repair and maintenance activities as below.</a:t>
            </a:r>
          </a:p>
          <a:p>
            <a:pPr marL="171450" lvl="0" indent="-171450" eaLnBrk="1" hangingPunct="1">
              <a:lnSpc>
                <a:spcPct val="90000"/>
              </a:lnSpc>
              <a:spcBef>
                <a:spcPct val="10000"/>
              </a:spcBef>
              <a:buFont typeface="Arial" panose="020B0604020202020204" pitchFamily="34" charset="0"/>
              <a:buChar char="•"/>
              <a:tabLst>
                <a:tab pos="571500" algn="l"/>
              </a:tabLst>
            </a:pPr>
            <a:r>
              <a:rPr lang="en-US" altLang="en-US" sz="1200" u="sng" dirty="0">
                <a:latin typeface="Calibri" panose="020F0502020204030204" pitchFamily="34" charset="0"/>
              </a:rPr>
              <a:t>Interior work disturbing less than 6 square feet (6 ft</a:t>
            </a:r>
            <a:r>
              <a:rPr lang="en-US" altLang="en-US" sz="1200" u="sng" baseline="30000" dirty="0">
                <a:latin typeface="Calibri" panose="020F0502020204030204" pitchFamily="34" charset="0"/>
              </a:rPr>
              <a:t>2</a:t>
            </a:r>
            <a:r>
              <a:rPr lang="en-US" altLang="en-US" sz="1200" u="sng" dirty="0">
                <a:latin typeface="Calibri" panose="020F0502020204030204" pitchFamily="34" charset="0"/>
              </a:rPr>
              <a:t>) per room of painted surface </a:t>
            </a:r>
            <a:r>
              <a:rPr lang="en-US" altLang="en-US" sz="1200" dirty="0">
                <a:latin typeface="Calibri" panose="020F0502020204030204" pitchFamily="34" charset="0"/>
              </a:rPr>
              <a:t>is exempt from the  work practices requirements in the Rule. Cleanup and cleaning verification are not required after minor repair and maintenance activities, unless they involve window replacement, demolition, or prohibited practices.</a:t>
            </a:r>
          </a:p>
          <a:p>
            <a:pPr marL="171450" lvl="0" indent="-171450" eaLnBrk="1" hangingPunct="1">
              <a:lnSpc>
                <a:spcPct val="90000"/>
              </a:lnSpc>
              <a:spcBef>
                <a:spcPct val="10000"/>
              </a:spcBef>
              <a:buFont typeface="Arial" panose="020B0604020202020204" pitchFamily="34" charset="0"/>
              <a:buChar char="•"/>
              <a:tabLst>
                <a:tab pos="571500" algn="l"/>
              </a:tabLst>
            </a:pPr>
            <a:r>
              <a:rPr lang="en-US" altLang="en-US" sz="1200" u="sng" dirty="0">
                <a:latin typeface="Calibri" panose="020F0502020204030204" pitchFamily="34" charset="0"/>
              </a:rPr>
              <a:t>Exterior work disturbing less than 20 square feet (20 ft</a:t>
            </a:r>
            <a:r>
              <a:rPr lang="en-US" altLang="en-US" sz="1200" u="sng" baseline="30000" dirty="0">
                <a:latin typeface="Calibri" panose="020F0502020204030204" pitchFamily="34" charset="0"/>
              </a:rPr>
              <a:t>2</a:t>
            </a:r>
            <a:r>
              <a:rPr lang="en-US" altLang="en-US" sz="1200" u="sng" dirty="0">
                <a:latin typeface="Calibri" panose="020F0502020204030204" pitchFamily="34" charset="0"/>
              </a:rPr>
              <a:t>) of painted surface </a:t>
            </a:r>
            <a:r>
              <a:rPr lang="en-US" altLang="en-US" sz="1200" dirty="0">
                <a:latin typeface="Calibri" panose="020F0502020204030204" pitchFamily="34" charset="0"/>
              </a:rPr>
              <a:t>is exempt from the work practices requirements in the Rule. Cleanup and cleaning verification are not required after minor repair and maintenance activities, unless they involve window replacement, demolition, or prohibited practices.</a:t>
            </a:r>
          </a:p>
          <a:p>
            <a:pPr marL="171450" lvl="0" indent="-171450" eaLnBrk="1" hangingPunct="1">
              <a:lnSpc>
                <a:spcPct val="90000"/>
              </a:lnSpc>
              <a:spcBef>
                <a:spcPct val="10000"/>
              </a:spcBef>
              <a:buFont typeface="Arial" panose="020B0604020202020204" pitchFamily="34" charset="0"/>
              <a:buChar char="•"/>
              <a:tabLst>
                <a:tab pos="571500" algn="l"/>
              </a:tabLst>
            </a:pPr>
            <a:r>
              <a:rPr lang="en-US" altLang="en-US" sz="1200" dirty="0">
                <a:latin typeface="Calibri" panose="020F0502020204030204" pitchFamily="34" charset="0"/>
              </a:rPr>
              <a:t>Minor repair and maintenance activities do not include window replacement, demolition or activities involving prohibited practices. </a:t>
            </a:r>
          </a:p>
          <a:p>
            <a:pPr marL="171450" lvl="0" indent="-171450" eaLnBrk="1" hangingPunct="1">
              <a:lnSpc>
                <a:spcPct val="90000"/>
              </a:lnSpc>
              <a:spcBef>
                <a:spcPct val="10000"/>
              </a:spcBef>
              <a:buFont typeface="Arial" panose="020B0604020202020204" pitchFamily="34" charset="0"/>
              <a:buChar char="•"/>
              <a:tabLst>
                <a:tab pos="571500" algn="l"/>
              </a:tabLst>
            </a:pPr>
            <a:r>
              <a:rPr lang="en-US" altLang="en-US" sz="1200" dirty="0">
                <a:latin typeface="Calibri" panose="020F0502020204030204" pitchFamily="34" charset="0"/>
              </a:rPr>
              <a:t>The entire surface area of a removed component is the amount of painted surface disturbed. Work, other than emergency renovations, performed within a 30-day period must be considered the same job when determining the amount of paint disturbed.</a:t>
            </a:r>
            <a:endParaRPr lang="en-US" sz="1200" dirty="0"/>
          </a:p>
        </p:txBody>
      </p:sp>
      <p:sp>
        <p:nvSpPr>
          <p:cNvPr id="4" name="Slide Number Placeholder 3"/>
          <p:cNvSpPr>
            <a:spLocks noGrp="1"/>
          </p:cNvSpPr>
          <p:nvPr>
            <p:ph type="sldNum" sz="quarter" idx="5"/>
          </p:nvPr>
        </p:nvSpPr>
        <p:spPr/>
        <p:txBody>
          <a:bodyPr/>
          <a:lstStyle/>
          <a:p>
            <a:fld id="{B6F7DF45-3E15-461C-B5A1-630C28018385}" type="slidenum">
              <a:rPr lang="en-US" smtClean="0"/>
              <a:t>3</a:t>
            </a:fld>
            <a:endParaRPr lang="en-US"/>
          </a:p>
        </p:txBody>
      </p:sp>
    </p:spTree>
    <p:extLst>
      <p:ext uri="{BB962C8B-B14F-4D97-AF65-F5344CB8AC3E}">
        <p14:creationId xmlns:p14="http://schemas.microsoft.com/office/powerpoint/2010/main" val="3950653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No firm working in target housing or child-occupied facilities, where lead-based paint will be affected by the work, may perform, offer or claim to perform renovations without firm certification from EPA, or an EPA-authorized Tribe, state, or territory.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One EPA renovation firm certification is all that is needed for a renovation firm to work in any non- authorized Tribe/state/territory. Firm certification is not the same as the personal certification attained by each renovator‘s successful completion of this course.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States, territories and Tribes may seek authorization from EPA to operate their own programs. Also, Tribes, states, and territories, whether authorized by EPA or not, can establish additional requirements for firms working within their jurisdictions. Be sure to determine if your Tribal, state, or territorial government has additional regulations that may affect renovation in your community.</a:t>
            </a:r>
          </a:p>
        </p:txBody>
      </p:sp>
      <p:sp>
        <p:nvSpPr>
          <p:cNvPr id="4" name="Slide Number Placeholder 3"/>
          <p:cNvSpPr>
            <a:spLocks noGrp="1"/>
          </p:cNvSpPr>
          <p:nvPr>
            <p:ph type="sldNum" sz="quarter" idx="5"/>
          </p:nvPr>
        </p:nvSpPr>
        <p:spPr/>
        <p:txBody>
          <a:bodyPr/>
          <a:lstStyle/>
          <a:p>
            <a:fld id="{B6F7DF45-3E15-461C-B5A1-630C28018385}" type="slidenum">
              <a:rPr lang="en-US" smtClean="0"/>
              <a:t>4</a:t>
            </a:fld>
            <a:endParaRPr lang="en-US"/>
          </a:p>
        </p:txBody>
      </p:sp>
    </p:spTree>
    <p:extLst>
      <p:ext uri="{BB962C8B-B14F-4D97-AF65-F5344CB8AC3E}">
        <p14:creationId xmlns:p14="http://schemas.microsoft.com/office/powerpoint/2010/main" val="2560267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certified firm must ensure that everyone on the renovation, repair or painting job is trained to perform lead-safe work practices during the work. EPA requires all persons on the job to be trained. The person responsible for lead-safe work practices must be a certified renovator. Other firm employees (non-certified renovation workers), working on the job, must be trained on-the-job by certified renovators, or must be certified renovators themselves. This could be accomplished by:</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Having all employees trained as certified renovators; or,</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Having at least one person trained as a certified renovator, who will then train the rest of the employees in lead-safe work practices. Note that this training must be performed by a certified renovator.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certified firm must designate a certified renovator: to conduct set-up activities; to ensure  that the renovation is performed in accordance with work practice standards; to verify work and cleanup activities using the cleaning verification procedure; and, to train non-certified renovation personnel on- the-job in lead-safe work practices.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certified firm must ensure that the renovation is performed in accordance with the work practice requirements in the RRP Rule.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certified firm is responsible for complying with pre-renovation education requirements.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certified firm is also responsible for keeping all records including:</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Pre-renovation education documentation (proof of receipt, proof of delivery, waivers, etc.)</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Documentation of lead-based paint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Training and certification records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Cleaning verification records</a:t>
            </a:r>
          </a:p>
          <a:p>
            <a:r>
              <a:rPr lang="en-US" sz="1200" b="1" kern="1200" dirty="0">
                <a:solidFill>
                  <a:schemeClr val="tx1"/>
                </a:solidFill>
                <a:effectLst/>
                <a:latin typeface="+mn-lt"/>
                <a:ea typeface="+mn-ea"/>
                <a:cs typeface="+mn-cs"/>
              </a:rPr>
              <a:t>Note: </a:t>
            </a:r>
            <a:r>
              <a:rPr lang="en-US" sz="1200" kern="1200" dirty="0">
                <a:solidFill>
                  <a:schemeClr val="tx1"/>
                </a:solidFill>
                <a:effectLst/>
                <a:latin typeface="+mn-lt"/>
                <a:ea typeface="+mn-ea"/>
                <a:cs typeface="+mn-cs"/>
              </a:rPr>
              <a:t>Recordkeeping is covered in detail in Module 7.</a:t>
            </a:r>
          </a:p>
        </p:txBody>
      </p:sp>
      <p:sp>
        <p:nvSpPr>
          <p:cNvPr id="4" name="Slide Number Placeholder 3"/>
          <p:cNvSpPr>
            <a:spLocks noGrp="1"/>
          </p:cNvSpPr>
          <p:nvPr>
            <p:ph type="sldNum" sz="quarter" idx="5"/>
          </p:nvPr>
        </p:nvSpPr>
        <p:spPr/>
        <p:txBody>
          <a:bodyPr/>
          <a:lstStyle/>
          <a:p>
            <a:fld id="{B6F7DF45-3E15-461C-B5A1-630C28018385}" type="slidenum">
              <a:rPr lang="en-US" smtClean="0"/>
              <a:t>5</a:t>
            </a:fld>
            <a:endParaRPr lang="en-US"/>
          </a:p>
        </p:txBody>
      </p:sp>
    </p:spTree>
    <p:extLst>
      <p:ext uri="{BB962C8B-B14F-4D97-AF65-F5344CB8AC3E}">
        <p14:creationId xmlns:p14="http://schemas.microsoft.com/office/powerpoint/2010/main" val="1276133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All renovations must be directed by certified renovators. Individuals may become certified renovators by completing an EPA-approved 8-hour training course in lead-safe work practices taught by an EPA-accredited training provider. Successful completion of that course will result in a 5 year certification as a certified renovator. To maintain certification, certified renovators must take an EPA-approved 4-hour refresher course taught by an EPA-accredited training provider before their certification expires.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 application or fee is required to become a certified renovator. Instead, the course completion certificate serves as the renovator certification. A “copy” of the initial and/or refresher course completion certificate must be available on-site during the work.</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Tribes, states, and territories may establish requirements for individual renovators working within their jurisdictions. Be sure to determine if your Tribal, state or territorial  government has additional regulations that may affect what you must do and where you may work.</a:t>
            </a:r>
          </a:p>
        </p:txBody>
      </p:sp>
      <p:sp>
        <p:nvSpPr>
          <p:cNvPr id="4" name="Slide Number Placeholder 3"/>
          <p:cNvSpPr>
            <a:spLocks noGrp="1"/>
          </p:cNvSpPr>
          <p:nvPr>
            <p:ph type="sldNum" sz="quarter" idx="5"/>
          </p:nvPr>
        </p:nvSpPr>
        <p:spPr/>
        <p:txBody>
          <a:bodyPr/>
          <a:lstStyle/>
          <a:p>
            <a:fld id="{B6F7DF45-3E15-461C-B5A1-630C28018385}" type="slidenum">
              <a:rPr lang="en-US" smtClean="0"/>
              <a:t>6</a:t>
            </a:fld>
            <a:endParaRPr lang="en-US"/>
          </a:p>
        </p:txBody>
      </p:sp>
    </p:spTree>
    <p:extLst>
      <p:ext uri="{BB962C8B-B14F-4D97-AF65-F5344CB8AC3E}">
        <p14:creationId xmlns:p14="http://schemas.microsoft.com/office/powerpoint/2010/main" val="1611347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The RRP Rule requires that an </a:t>
            </a:r>
            <a:r>
              <a:rPr lang="en-US" sz="1200" b="1" u="heavy" kern="1200" dirty="0">
                <a:solidFill>
                  <a:schemeClr val="tx1"/>
                </a:solidFill>
                <a:effectLst/>
                <a:latin typeface="+mn-lt"/>
                <a:ea typeface="+mn-ea"/>
                <a:cs typeface="+mn-cs"/>
              </a:rPr>
              <a:t>individual</a:t>
            </a:r>
            <a:r>
              <a:rPr lang="en-US" sz="1200" b="1" kern="1200" dirty="0">
                <a:solidFill>
                  <a:schemeClr val="tx1"/>
                </a:solidFill>
                <a:effectLst/>
                <a:latin typeface="+mn-lt"/>
                <a:ea typeface="+mn-ea"/>
                <a:cs typeface="+mn-cs"/>
              </a:rPr>
              <a:t> certified renovator be responsible for the renovation job regardless of the level of training and certification of the other persons working on the job. This </a:t>
            </a:r>
            <a:r>
              <a:rPr lang="en-US" sz="1200" b="1" u="heavy" kern="1200" dirty="0">
                <a:solidFill>
                  <a:schemeClr val="tx1"/>
                </a:solidFill>
                <a:effectLst/>
                <a:latin typeface="+mn-lt"/>
                <a:ea typeface="+mn-ea"/>
                <a:cs typeface="+mn-cs"/>
              </a:rPr>
              <a:t>individual</a:t>
            </a:r>
            <a:r>
              <a:rPr lang="en-US" sz="1200" b="1" kern="1200" dirty="0">
                <a:solidFill>
                  <a:schemeClr val="tx1"/>
                </a:solidFill>
                <a:effectLst/>
                <a:latin typeface="+mn-lt"/>
                <a:ea typeface="+mn-ea"/>
                <a:cs typeface="+mn-cs"/>
              </a:rPr>
              <a:t> certified renovator has the following responsibilities: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Perform work and direct the work of non-certified renovation workers.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Train all non-certified workers on-the-job in lead-safe work practices.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Maintain copies of initial and/or refresher training certifications onsite.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requested, conduct testing for lead-based paint using EPA-recognized test kits or lead analysis of paint chip samples and report findings.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Remain onsite during the sign posting, work area setup, and cleanup phases of work.</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not on site, be available by telephone or pager.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Make sure that the containment is maintained in a way that prevents the escape of dust and debris. This responsibility implies a need to determine which work practices should be used to minimize dust.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Conduct the cleaning verification procedure to make sure that the work is complete and that the work area is ready to reoccupy.</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Prepare a summary of the work, maintain training and certification records, and certify that all work was done in a lead-safe manner.</a:t>
            </a:r>
          </a:p>
        </p:txBody>
      </p:sp>
      <p:sp>
        <p:nvSpPr>
          <p:cNvPr id="4" name="Slide Number Placeholder 3"/>
          <p:cNvSpPr>
            <a:spLocks noGrp="1"/>
          </p:cNvSpPr>
          <p:nvPr>
            <p:ph type="sldNum" sz="quarter" idx="5"/>
          </p:nvPr>
        </p:nvSpPr>
        <p:spPr/>
        <p:txBody>
          <a:bodyPr/>
          <a:lstStyle/>
          <a:p>
            <a:fld id="{B6F7DF45-3E15-461C-B5A1-630C28018385}" type="slidenum">
              <a:rPr lang="en-US" smtClean="0"/>
              <a:t>7</a:t>
            </a:fld>
            <a:endParaRPr lang="en-US"/>
          </a:p>
        </p:txBody>
      </p:sp>
    </p:spTree>
    <p:extLst>
      <p:ext uri="{BB962C8B-B14F-4D97-AF65-F5344CB8AC3E}">
        <p14:creationId xmlns:p14="http://schemas.microsoft.com/office/powerpoint/2010/main" val="1877748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F7DF45-3E15-461C-B5A1-630C28018385}" type="slidenum">
              <a:rPr lang="en-US" smtClean="0"/>
              <a:t>8</a:t>
            </a:fld>
            <a:endParaRPr lang="en-US"/>
          </a:p>
        </p:txBody>
      </p:sp>
    </p:spTree>
    <p:extLst>
      <p:ext uri="{BB962C8B-B14F-4D97-AF65-F5344CB8AC3E}">
        <p14:creationId xmlns:p14="http://schemas.microsoft.com/office/powerpoint/2010/main" val="32746834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53F4BD8-3B0C-F847-BE98-5BD98E0E571A}"/>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45870"/>
          </a:xfrm>
          <a:prstGeom prst="rect">
            <a:avLst/>
          </a:prstGeom>
        </p:spPr>
      </p:pic>
      <p:sp>
        <p:nvSpPr>
          <p:cNvPr id="2" name="Title 1">
            <a:extLst>
              <a:ext uri="{FF2B5EF4-FFF2-40B4-BE49-F238E27FC236}">
                <a16:creationId xmlns:a16="http://schemas.microsoft.com/office/drawing/2014/main" id="{7BD74531-806C-954B-BA72-BACD7EF5F6AD}"/>
              </a:ext>
            </a:extLst>
          </p:cNvPr>
          <p:cNvSpPr>
            <a:spLocks noGrp="1"/>
          </p:cNvSpPr>
          <p:nvPr>
            <p:ph type="ctrTitle"/>
          </p:nvPr>
        </p:nvSpPr>
        <p:spPr>
          <a:xfrm>
            <a:off x="223707" y="1126387"/>
            <a:ext cx="5220748" cy="3420379"/>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0655E4B-61F1-EF4C-9B2F-C6AC4D9A7F3E}"/>
              </a:ext>
            </a:extLst>
          </p:cNvPr>
          <p:cNvSpPr>
            <a:spLocks noGrp="1"/>
          </p:cNvSpPr>
          <p:nvPr>
            <p:ph type="subTitle" idx="1"/>
          </p:nvPr>
        </p:nvSpPr>
        <p:spPr>
          <a:xfrm>
            <a:off x="223707" y="4634818"/>
            <a:ext cx="5220748" cy="1449577"/>
          </a:xfrm>
        </p:spPr>
        <p:txBody>
          <a:bodyPr/>
          <a:lstStyle>
            <a:lvl1pPr marL="0" indent="0" algn="ctr">
              <a:buNone/>
              <a:defRPr sz="240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7321856E-8894-0670-9E19-FA6708BC3C3E}"/>
              </a:ext>
            </a:extLst>
          </p:cNvPr>
          <p:cNvSpPr>
            <a:spLocks noGrp="1"/>
          </p:cNvSpPr>
          <p:nvPr>
            <p:ph type="ftr" sz="quarter" idx="12"/>
          </p:nvPr>
        </p:nvSpPr>
        <p:spPr/>
        <p:txBody>
          <a:bodyPr/>
          <a:lstStyle>
            <a:lvl1pPr>
              <a:defRPr/>
            </a:lvl1pPr>
          </a:lstStyle>
          <a:p>
            <a:r>
              <a:rPr lang="en-US"/>
              <a:t>January 12, 2026</a:t>
            </a:r>
          </a:p>
        </p:txBody>
      </p:sp>
      <p:sp>
        <p:nvSpPr>
          <p:cNvPr id="5" name="Slide Number Placeholder 4">
            <a:extLst>
              <a:ext uri="{FF2B5EF4-FFF2-40B4-BE49-F238E27FC236}">
                <a16:creationId xmlns:a16="http://schemas.microsoft.com/office/drawing/2014/main" id="{F720DD6B-87AD-365F-FDD1-9850A88A8BD0}"/>
              </a:ext>
            </a:extLst>
          </p:cNvPr>
          <p:cNvSpPr>
            <a:spLocks noGrp="1"/>
          </p:cNvSpPr>
          <p:nvPr>
            <p:ph type="sldNum" sz="quarter" idx="13"/>
          </p:nvPr>
        </p:nvSpPr>
        <p:spPr/>
        <p:txBody>
          <a:bodyPr/>
          <a:lstStyle/>
          <a:p>
            <a:fld id="{E30AF5A0-43BB-4336-8627-9123B9144D80}" type="slidenum">
              <a:rPr lang="en-US" smtClean="0"/>
              <a:t>‹#›</a:t>
            </a:fld>
            <a:endParaRPr lang="en-US"/>
          </a:p>
        </p:txBody>
      </p:sp>
      <p:pic>
        <p:nvPicPr>
          <p:cNvPr id="6" name="Picture 5" descr="Logo&#10;&#10;AI-generated content may be incorrect.">
            <a:extLst>
              <a:ext uri="{FF2B5EF4-FFF2-40B4-BE49-F238E27FC236}">
                <a16:creationId xmlns:a16="http://schemas.microsoft.com/office/drawing/2014/main" id="{06088B19-88D8-908D-17EB-F0BF5FD7EAD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5260"/>
            <a:ext cx="911665" cy="914400"/>
          </a:xfrm>
          <a:prstGeom prst="rect">
            <a:avLst/>
          </a:prstGeom>
        </p:spPr>
      </p:pic>
      <p:pic>
        <p:nvPicPr>
          <p:cNvPr id="7" name="Picture 11" descr="HUD 2.JPG">
            <a:extLst>
              <a:ext uri="{FF2B5EF4-FFF2-40B4-BE49-F238E27FC236}">
                <a16:creationId xmlns:a16="http://schemas.microsoft.com/office/drawing/2014/main" id="{BAF0A0E4-6723-D73F-52CF-02A0210E0E66}"/>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53252" y="34504"/>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983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A2901F2-6CE1-A041-84EC-333CC1DFC91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454C48E7-A107-8F15-7F28-5FAD6409427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54259204-7483-294D-961C-819A95A40DC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C490CE9E-9E35-834D-B166-84F84B3189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1C719F59-5E26-D149-A6B0-563EE1509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Logo&#10;&#10;AI-generated content may be incorrect.">
            <a:extLst>
              <a:ext uri="{FF2B5EF4-FFF2-40B4-BE49-F238E27FC236}">
                <a16:creationId xmlns:a16="http://schemas.microsoft.com/office/drawing/2014/main" id="{697AEFFB-29A0-172D-A3FC-B3DC1E6A50F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98433" y="103306"/>
            <a:ext cx="911665" cy="914400"/>
          </a:xfrm>
          <a:prstGeom prst="rect">
            <a:avLst/>
          </a:prstGeom>
        </p:spPr>
      </p:pic>
      <p:pic>
        <p:nvPicPr>
          <p:cNvPr id="6" name="Picture 11" descr="HUD 2.JPG">
            <a:extLst>
              <a:ext uri="{FF2B5EF4-FFF2-40B4-BE49-F238E27FC236}">
                <a16:creationId xmlns:a16="http://schemas.microsoft.com/office/drawing/2014/main" id="{1F6C98C6-0404-9044-C471-972D55B9E49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251685" y="8255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6">
            <a:extLst>
              <a:ext uri="{FF2B5EF4-FFF2-40B4-BE49-F238E27FC236}">
                <a16:creationId xmlns:a16="http://schemas.microsoft.com/office/drawing/2014/main" id="{E7C68FB9-9EE7-63A9-D50F-06FAC4B096B3}"/>
              </a:ext>
            </a:extLst>
          </p:cNvPr>
          <p:cNvSpPr>
            <a:spLocks noGrp="1"/>
          </p:cNvSpPr>
          <p:nvPr>
            <p:ph type="ftr" sz="quarter" idx="11"/>
          </p:nvPr>
        </p:nvSpPr>
        <p:spPr/>
        <p:txBody>
          <a:bodyPr/>
          <a:lstStyle/>
          <a:p>
            <a:r>
              <a:rPr lang="en-US" dirty="0"/>
              <a:t>January 12, 2026</a:t>
            </a:r>
          </a:p>
        </p:txBody>
      </p:sp>
    </p:spTree>
    <p:extLst>
      <p:ext uri="{BB962C8B-B14F-4D97-AF65-F5344CB8AC3E}">
        <p14:creationId xmlns:p14="http://schemas.microsoft.com/office/powerpoint/2010/main" val="3107818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5C63F8A-8D36-A640-A4E6-82496FA47BE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5E8EF520-9CAB-D842-4774-04378EBCA15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B5401600-E6B4-984A-B2A7-329622914CAD}"/>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4" name="Text Placeholder 3">
            <a:extLst>
              <a:ext uri="{FF2B5EF4-FFF2-40B4-BE49-F238E27FC236}">
                <a16:creationId xmlns:a16="http://schemas.microsoft.com/office/drawing/2014/main" id="{A8D86539-2168-C047-AAE5-42B1BC666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A425A47C-6047-3A4D-B702-B2FAA41ED2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3" name="Text Placeholder 11">
            <a:extLst>
              <a:ext uri="{FF2B5EF4-FFF2-40B4-BE49-F238E27FC236}">
                <a16:creationId xmlns:a16="http://schemas.microsoft.com/office/drawing/2014/main" id="{9284529F-C422-3624-4BB5-4E7D432105BE}"/>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763185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A820A6-B377-6244-9FBF-4C325C95E1C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AD8E3EF-454C-ED7E-70D0-B9C5912CC824}"/>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702A74D-ABC9-DA43-B9E5-273F903F2329}"/>
              </a:ext>
            </a:extLst>
          </p:cNvPr>
          <p:cNvSpPr>
            <a:spLocks noGrp="1"/>
          </p:cNvSpPr>
          <p:nvPr>
            <p:ph type="title"/>
          </p:nvPr>
        </p:nvSpPr>
        <p:spPr/>
        <p:txBody>
          <a:bodyPr/>
          <a:lstStyle>
            <a:lvl1pPr>
              <a:defRPr b="1"/>
            </a:lvl1pPr>
          </a:lstStyle>
          <a:p>
            <a:r>
              <a:rPr lang="en-US" dirty="0"/>
              <a:t>Click to edit Master title style</a:t>
            </a:r>
          </a:p>
        </p:txBody>
      </p:sp>
      <p:sp>
        <p:nvSpPr>
          <p:cNvPr id="3" name="Content Placeholder 2">
            <a:extLst>
              <a:ext uri="{FF2B5EF4-FFF2-40B4-BE49-F238E27FC236}">
                <a16:creationId xmlns:a16="http://schemas.microsoft.com/office/drawing/2014/main" id="{63DB64E6-AD2A-2943-A9A1-E2D88AA3EADB}"/>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617230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871FD5A-6B7F-524B-9ED1-5A8C30B82C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12213603" cy="6858000"/>
          </a:xfrm>
          <a:prstGeom prst="rect">
            <a:avLst/>
          </a:prstGeom>
        </p:spPr>
      </p:pic>
      <p:sp>
        <p:nvSpPr>
          <p:cNvPr id="2" name="Title 1">
            <a:extLst>
              <a:ext uri="{FF2B5EF4-FFF2-40B4-BE49-F238E27FC236}">
                <a16:creationId xmlns:a16="http://schemas.microsoft.com/office/drawing/2014/main" id="{23E42182-9BCC-EA43-8F60-B2D72BC8A2C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1D92C2-FFA6-5F45-8B64-DE2D66449E4C}"/>
              </a:ext>
            </a:extLst>
          </p:cNvPr>
          <p:cNvSpPr>
            <a:spLocks noGrp="1"/>
          </p:cNvSpPr>
          <p:nvPr>
            <p:ph type="body" idx="1"/>
          </p:nvPr>
        </p:nvSpPr>
        <p:spPr>
          <a:xfrm>
            <a:off x="831850" y="4589463"/>
            <a:ext cx="10515600" cy="1500187"/>
          </a:xfrm>
        </p:spPr>
        <p:txBody>
          <a:bodyPr/>
          <a:lstStyle>
            <a:lvl1pPr marL="0" indent="0">
              <a:buNone/>
              <a:defRPr sz="2400">
                <a:solidFill>
                  <a:srgbClr val="4F4F4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0" name="Slide Number Placeholder 5">
            <a:extLst>
              <a:ext uri="{FF2B5EF4-FFF2-40B4-BE49-F238E27FC236}">
                <a16:creationId xmlns:a16="http://schemas.microsoft.com/office/drawing/2014/main" id="{E40B3010-0967-F12F-3946-32D7B8EF2AEF}"/>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sp>
        <p:nvSpPr>
          <p:cNvPr id="11" name="Text Placeholder 12">
            <a:extLst>
              <a:ext uri="{FF2B5EF4-FFF2-40B4-BE49-F238E27FC236}">
                <a16:creationId xmlns:a16="http://schemas.microsoft.com/office/drawing/2014/main" id="{9721E437-57B0-48B7-878F-3540C8CBCC0E}"/>
              </a:ext>
            </a:extLst>
          </p:cNvPr>
          <p:cNvSpPr>
            <a:spLocks noGrp="1"/>
          </p:cNvSpPr>
          <p:nvPr>
            <p:ph type="body" sz="quarter" idx="11" hasCustomPrompt="1"/>
          </p:nvPr>
        </p:nvSpPr>
        <p:spPr>
          <a:xfrm>
            <a:off x="844002" y="6419715"/>
            <a:ext cx="4601123" cy="360362"/>
          </a:xfrm>
        </p:spPr>
        <p:txBody>
          <a:bodyP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480862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2C2650-7135-7118-3761-3143ACA5A7C7}"/>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2" name="Slide Number Placeholder 5">
            <a:extLst>
              <a:ext uri="{FF2B5EF4-FFF2-40B4-BE49-F238E27FC236}">
                <a16:creationId xmlns:a16="http://schemas.microsoft.com/office/drawing/2014/main" id="{101C00D2-0A64-47C6-1607-01C347CD741E}"/>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EED5196D-3992-9D59-38F8-52954247DF8A}"/>
              </a:ext>
            </a:extLst>
          </p:cNvPr>
          <p:cNvSpPr>
            <a:spLocks noGrp="1"/>
          </p:cNvSpPr>
          <p:nvPr>
            <p:ph type="title"/>
          </p:nvPr>
        </p:nvSpPr>
        <p:spPr/>
        <p:txBody>
          <a:bodyPr/>
          <a:lstStyle>
            <a:lvl1pPr>
              <a:defRPr b="1"/>
            </a:lvl1pPr>
          </a:lstStyle>
          <a:p>
            <a:r>
              <a:rPr lang="en-US"/>
              <a:t>Click to edit Master title style</a:t>
            </a:r>
          </a:p>
        </p:txBody>
      </p:sp>
      <p:sp>
        <p:nvSpPr>
          <p:cNvPr id="8" name="Table Placeholder 7">
            <a:extLst>
              <a:ext uri="{FF2B5EF4-FFF2-40B4-BE49-F238E27FC236}">
                <a16:creationId xmlns:a16="http://schemas.microsoft.com/office/drawing/2014/main" id="{0C933B78-1679-BA34-1651-D374C8C16CF0}"/>
              </a:ext>
            </a:extLst>
          </p:cNvPr>
          <p:cNvSpPr>
            <a:spLocks noGrp="1"/>
          </p:cNvSpPr>
          <p:nvPr>
            <p:ph type="tbl" sz="quarter" idx="13"/>
          </p:nvPr>
        </p:nvSpPr>
        <p:spPr>
          <a:xfrm>
            <a:off x="838200" y="1787525"/>
            <a:ext cx="10515600" cy="3775075"/>
          </a:xfrm>
        </p:spPr>
        <p:txBody>
          <a:bodyPr/>
          <a:lstStyle/>
          <a:p>
            <a:r>
              <a:rPr lang="en-US"/>
              <a:t>Click icon to add table</a:t>
            </a:r>
          </a:p>
        </p:txBody>
      </p:sp>
      <p:sp>
        <p:nvSpPr>
          <p:cNvPr id="9" name="Text Placeholder 12">
            <a:extLst>
              <a:ext uri="{FF2B5EF4-FFF2-40B4-BE49-F238E27FC236}">
                <a16:creationId xmlns:a16="http://schemas.microsoft.com/office/drawing/2014/main" id="{1B443EFD-1481-590B-83AF-FF9A3ACF2634}"/>
              </a:ext>
            </a:extLst>
          </p:cNvPr>
          <p:cNvSpPr>
            <a:spLocks noGrp="1"/>
          </p:cNvSpPr>
          <p:nvPr>
            <p:ph type="body" sz="quarter" idx="14" hasCustomPrompt="1"/>
          </p:nvPr>
        </p:nvSpPr>
        <p:spPr>
          <a:xfrm>
            <a:off x="838200" y="5639593"/>
            <a:ext cx="8596139" cy="244475"/>
          </a:xfrm>
        </p:spPr>
        <p:txBody>
          <a:bodyPr>
            <a:noAutofit/>
          </a:bodyPr>
          <a:lstStyle>
            <a:lvl1pPr marL="0" indent="0">
              <a:buNone/>
              <a:defRPr sz="1400"/>
            </a:lvl1pPr>
          </a:lstStyle>
          <a:p>
            <a:pPr lvl="0"/>
            <a:r>
              <a:rPr lang="en-US"/>
              <a:t>Table title and caption</a:t>
            </a:r>
          </a:p>
        </p:txBody>
      </p:sp>
      <p:pic>
        <p:nvPicPr>
          <p:cNvPr id="3" name="Picture 2" descr="Logo&#10;&#10;AI-generated content may be incorrect.">
            <a:extLst>
              <a:ext uri="{FF2B5EF4-FFF2-40B4-BE49-F238E27FC236}">
                <a16:creationId xmlns:a16="http://schemas.microsoft.com/office/drawing/2014/main" id="{7841B038-3723-545D-469E-C7B494E101B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423" y="157281"/>
            <a:ext cx="911665" cy="914400"/>
          </a:xfrm>
          <a:prstGeom prst="rect">
            <a:avLst/>
          </a:prstGeom>
        </p:spPr>
      </p:pic>
      <p:pic>
        <p:nvPicPr>
          <p:cNvPr id="4" name="Picture 11" descr="HUD 2.JPG">
            <a:extLst>
              <a:ext uri="{FF2B5EF4-FFF2-40B4-BE49-F238E27FC236}">
                <a16:creationId xmlns:a16="http://schemas.microsoft.com/office/drawing/2014/main" id="{79670E02-7493-7EFF-94ED-47ADB48702F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49675" y="13652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6725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E631D77-1A94-8B40-AEEA-DBA79C39B96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11" name="Slide Number Placeholder 5">
            <a:extLst>
              <a:ext uri="{FF2B5EF4-FFF2-40B4-BE49-F238E27FC236}">
                <a16:creationId xmlns:a16="http://schemas.microsoft.com/office/drawing/2014/main" id="{B40DE02F-B82A-9B2A-38B2-942BD2C5ADD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CD6DF934-BE9E-674B-89BB-9F85225D2C20}"/>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2DA19420-E610-9442-BD7A-322F6D60DB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DE696A-8D11-5A47-AC31-DFCA6D35F4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081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61076B7-FF70-0E40-B5ED-6C26709AEAE3}"/>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BB78B567-2CE0-B592-C697-A776B62474DF}"/>
              </a:ext>
            </a:extLst>
          </p:cNvPr>
          <p:cNvSpPr>
            <a:spLocks noGrp="1"/>
          </p:cNvSpPr>
          <p:nvPr>
            <p:ph type="sldNum" sz="quarter" idx="12"/>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2" name="Title 1">
            <a:extLst>
              <a:ext uri="{FF2B5EF4-FFF2-40B4-BE49-F238E27FC236}">
                <a16:creationId xmlns:a16="http://schemas.microsoft.com/office/drawing/2014/main" id="{AC652A70-6D81-9147-A6B2-0133A152E329}"/>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48DF13A5-8058-CF4D-98C7-9A9A5F36C49C}"/>
              </a:ext>
            </a:extLst>
          </p:cNvPr>
          <p:cNvSpPr>
            <a:spLocks noGrp="1"/>
          </p:cNvSpPr>
          <p:nvPr>
            <p:ph type="body" idx="1"/>
          </p:nvPr>
        </p:nvSpPr>
        <p:spPr>
          <a:xfrm>
            <a:off x="839788" y="1681163"/>
            <a:ext cx="5157787"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4A25D36-FF3E-7449-A928-4F9C0EB2366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ABD1356-A70C-BE47-82F0-A52F31D2982A}"/>
              </a:ext>
            </a:extLst>
          </p:cNvPr>
          <p:cNvSpPr>
            <a:spLocks noGrp="1"/>
          </p:cNvSpPr>
          <p:nvPr>
            <p:ph type="body" sz="quarter" idx="3"/>
          </p:nvPr>
        </p:nvSpPr>
        <p:spPr>
          <a:xfrm>
            <a:off x="6172200" y="1681163"/>
            <a:ext cx="5183188" cy="823912"/>
          </a:xfrm>
        </p:spPr>
        <p:txBody>
          <a:bodyPr anchor="b"/>
          <a:lstStyle>
            <a:lvl1pPr marL="0" indent="0">
              <a:buNone/>
              <a:defRPr sz="24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ED689-3D40-284F-BC42-54A139A2D0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89470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Tree>
    <p:extLst>
      <p:ext uri="{BB962C8B-B14F-4D97-AF65-F5344CB8AC3E}">
        <p14:creationId xmlns:p14="http://schemas.microsoft.com/office/powerpoint/2010/main" val="1634077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826202-0F66-4C4E-B1C8-8D1EF92010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3603" cy="6858000"/>
          </a:xfrm>
          <a:prstGeom prst="rect">
            <a:avLst/>
          </a:prstGeom>
        </p:spPr>
      </p:pic>
      <p:sp>
        <p:nvSpPr>
          <p:cNvPr id="9" name="Slide Number Placeholder 5">
            <a:extLst>
              <a:ext uri="{FF2B5EF4-FFF2-40B4-BE49-F238E27FC236}">
                <a16:creationId xmlns:a16="http://schemas.microsoft.com/office/drawing/2014/main" id="{6E5F5966-7AE1-BC57-75D5-7B4E512F5683}"/>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bg1"/>
                </a:solidFill>
              </a:defRPr>
            </a:lvl1pPr>
          </a:lstStyle>
          <a:p>
            <a:fld id="{E30AF5A0-43BB-4336-8627-9123B9144D80}" type="slidenum">
              <a:rPr lang="en-US" smtClean="0"/>
              <a:t>‹#›</a:t>
            </a:fld>
            <a:endParaRPr lang="en-US"/>
          </a:p>
        </p:txBody>
      </p:sp>
      <p:sp>
        <p:nvSpPr>
          <p:cNvPr id="5" name="Title 4">
            <a:extLst>
              <a:ext uri="{FF2B5EF4-FFF2-40B4-BE49-F238E27FC236}">
                <a16:creationId xmlns:a16="http://schemas.microsoft.com/office/drawing/2014/main" id="{9B725E6C-455E-08EB-1D7B-19EFCD237824}"/>
              </a:ext>
            </a:extLst>
          </p:cNvPr>
          <p:cNvSpPr>
            <a:spLocks noGrp="1"/>
          </p:cNvSpPr>
          <p:nvPr>
            <p:ph type="title"/>
          </p:nvPr>
        </p:nvSpPr>
        <p:spPr/>
        <p:txBody>
          <a:bodyPr/>
          <a:lstStyle>
            <a:lvl1pPr>
              <a:defRPr b="1"/>
            </a:lvl1pPr>
          </a:lstStyle>
          <a:p>
            <a:r>
              <a:rPr lang="en-US"/>
              <a:t>Click to edit Master title style</a:t>
            </a:r>
          </a:p>
        </p:txBody>
      </p:sp>
      <p:sp>
        <p:nvSpPr>
          <p:cNvPr id="4" name="Text Placeholder 11">
            <a:extLst>
              <a:ext uri="{FF2B5EF4-FFF2-40B4-BE49-F238E27FC236}">
                <a16:creationId xmlns:a16="http://schemas.microsoft.com/office/drawing/2014/main" id="{4795F8A2-DE66-9AAC-D0A2-EA8700F6D3E7}"/>
              </a:ext>
            </a:extLst>
          </p:cNvPr>
          <p:cNvSpPr>
            <a:spLocks noGrp="1"/>
          </p:cNvSpPr>
          <p:nvPr>
            <p:ph type="body" sz="quarter" idx="10" hasCustomPrompt="1"/>
          </p:nvPr>
        </p:nvSpPr>
        <p:spPr>
          <a:xfrm>
            <a:off x="827717" y="6464300"/>
            <a:ext cx="4914322" cy="257175"/>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a:t>January 12, 2026</a:t>
            </a:r>
            <a:endParaRPr lang="en-US"/>
          </a:p>
        </p:txBody>
      </p:sp>
    </p:spTree>
    <p:extLst>
      <p:ext uri="{BB962C8B-B14F-4D97-AF65-F5344CB8AC3E}">
        <p14:creationId xmlns:p14="http://schemas.microsoft.com/office/powerpoint/2010/main" val="2348495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ac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164E484-5D7F-0143-8D15-DB44A7DE063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13603" cy="6858000"/>
          </a:xfrm>
          <a:prstGeom prst="rect">
            <a:avLst/>
          </a:prstGeom>
        </p:spPr>
      </p:pic>
      <p:sp>
        <p:nvSpPr>
          <p:cNvPr id="8" name="Slide Number Placeholder 5">
            <a:extLst>
              <a:ext uri="{FF2B5EF4-FFF2-40B4-BE49-F238E27FC236}">
                <a16:creationId xmlns:a16="http://schemas.microsoft.com/office/drawing/2014/main" id="{BA70E1BE-F982-2D06-C2B4-B9B5DB440FB8}"/>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chemeClr val="tx1"/>
                </a:solidFill>
              </a:defRPr>
            </a:lvl1pPr>
          </a:lstStyle>
          <a:p>
            <a:fld id="{E30AF5A0-43BB-4336-8627-9123B9144D80}" type="slidenum">
              <a:rPr lang="en-US" smtClean="0"/>
              <a:t>‹#›</a:t>
            </a:fld>
            <a:endParaRPr lang="en-US"/>
          </a:p>
        </p:txBody>
      </p:sp>
      <p:sp>
        <p:nvSpPr>
          <p:cNvPr id="10" name="Content Placeholder 9">
            <a:extLst>
              <a:ext uri="{FF2B5EF4-FFF2-40B4-BE49-F238E27FC236}">
                <a16:creationId xmlns:a16="http://schemas.microsoft.com/office/drawing/2014/main" id="{6CB89E6B-CCC3-4801-C959-2C27B9AE4F92}"/>
              </a:ext>
            </a:extLst>
          </p:cNvPr>
          <p:cNvSpPr>
            <a:spLocks noGrp="1"/>
          </p:cNvSpPr>
          <p:nvPr>
            <p:ph sz="quarter" idx="10" hasCustomPrompt="1"/>
          </p:nvPr>
        </p:nvSpPr>
        <p:spPr>
          <a:xfrm>
            <a:off x="7910513" y="2030413"/>
            <a:ext cx="3590925" cy="3438525"/>
          </a:xfrm>
        </p:spPr>
        <p:txBody>
          <a:bodyPr/>
          <a:lstStyle>
            <a:lvl1pPr marL="0" indent="0">
              <a:buNone/>
              <a:defRPr/>
            </a:lvl1pPr>
          </a:lstStyle>
          <a:p>
            <a:pPr lvl="0"/>
            <a:r>
              <a:rPr lang="en-US"/>
              <a:t>Contact:</a:t>
            </a:r>
          </a:p>
        </p:txBody>
      </p:sp>
    </p:spTree>
    <p:extLst>
      <p:ext uri="{BB962C8B-B14F-4D97-AF65-F5344CB8AC3E}">
        <p14:creationId xmlns:p14="http://schemas.microsoft.com/office/powerpoint/2010/main" val="3285496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9B5DF8-78FD-5841-BD28-013B751C26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3CEF579-F39A-5544-9409-0394F3A999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2B4B3497-91C7-1048-BCE6-DC58EBE31916}"/>
              </a:ext>
            </a:extLst>
          </p:cNvPr>
          <p:cNvSpPr>
            <a:spLocks noGrp="1"/>
          </p:cNvSpPr>
          <p:nvPr>
            <p:ph type="ftr" sz="quarter" idx="3"/>
          </p:nvPr>
        </p:nvSpPr>
        <p:spPr>
          <a:xfrm>
            <a:off x="6437820" y="6356350"/>
            <a:ext cx="4191030" cy="365125"/>
          </a:xfrm>
          <a:prstGeom prst="rect">
            <a:avLst/>
          </a:prstGeom>
        </p:spPr>
        <p:txBody>
          <a:bodyPr vert="horz" lIns="91440" tIns="45720" rIns="91440" bIns="45720" rtlCol="0" anchor="ctr"/>
          <a:lstStyle>
            <a:lvl1pPr algn="ctr">
              <a:defRPr sz="1400">
                <a:solidFill>
                  <a:srgbClr val="4F4F4F"/>
                </a:solidFill>
              </a:defRPr>
            </a:lvl1pPr>
          </a:lstStyle>
          <a:p>
            <a:endParaRPr lang="en-US" dirty="0"/>
          </a:p>
        </p:txBody>
      </p:sp>
      <p:sp>
        <p:nvSpPr>
          <p:cNvPr id="6" name="Slide Number Placeholder 5">
            <a:extLst>
              <a:ext uri="{FF2B5EF4-FFF2-40B4-BE49-F238E27FC236}">
                <a16:creationId xmlns:a16="http://schemas.microsoft.com/office/drawing/2014/main" id="{7064A5EE-3E3D-B348-A4A0-7369138FC527}"/>
              </a:ext>
            </a:extLst>
          </p:cNvPr>
          <p:cNvSpPr>
            <a:spLocks noGrp="1"/>
          </p:cNvSpPr>
          <p:nvPr>
            <p:ph type="sldNum" sz="quarter" idx="4"/>
          </p:nvPr>
        </p:nvSpPr>
        <p:spPr>
          <a:xfrm>
            <a:off x="10628850" y="6356350"/>
            <a:ext cx="724949" cy="365125"/>
          </a:xfrm>
          <a:prstGeom prst="rect">
            <a:avLst/>
          </a:prstGeom>
        </p:spPr>
        <p:txBody>
          <a:bodyPr vert="horz" lIns="91440" tIns="45720" rIns="91440" bIns="45720" rtlCol="0" anchor="ctr"/>
          <a:lstStyle>
            <a:lvl1pPr algn="r">
              <a:defRPr sz="1400">
                <a:solidFill>
                  <a:srgbClr val="4F4F4F"/>
                </a:solidFill>
              </a:defRPr>
            </a:lvl1pPr>
          </a:lstStyle>
          <a:p>
            <a:fld id="{E30AF5A0-43BB-4336-8627-9123B9144D80}" type="slidenum">
              <a:rPr lang="en-US" smtClean="0"/>
              <a:t>‹#›</a:t>
            </a:fld>
            <a:endParaRPr lang="en-US"/>
          </a:p>
        </p:txBody>
      </p:sp>
      <p:pic>
        <p:nvPicPr>
          <p:cNvPr id="4" name="Picture 3" descr="Logo&#10;&#10;AI-generated content may be incorrect.">
            <a:extLst>
              <a:ext uri="{FF2B5EF4-FFF2-40B4-BE49-F238E27FC236}">
                <a16:creationId xmlns:a16="http://schemas.microsoft.com/office/drawing/2014/main" id="{3627DFEB-1ED1-F50F-0E8A-8AA8A9178C1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3767" y="5851531"/>
            <a:ext cx="911665" cy="914400"/>
          </a:xfrm>
          <a:prstGeom prst="rect">
            <a:avLst/>
          </a:prstGeom>
        </p:spPr>
      </p:pic>
      <p:pic>
        <p:nvPicPr>
          <p:cNvPr id="7" name="Picture 11" descr="HUD 2.JPG">
            <a:extLst>
              <a:ext uri="{FF2B5EF4-FFF2-40B4-BE49-F238E27FC236}">
                <a16:creationId xmlns:a16="http://schemas.microsoft.com/office/drawing/2014/main" id="{C8BA34EE-7C97-6A41-A2E6-82D29C6DCF8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05950" y="5851531"/>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70470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hd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epa.gov/lead"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www.hudexchange.info/programs/lead-based-paint/lshr-toolkit/introduction/" TargetMode="External"/><Relationship Id="rId4" Type="http://schemas.openxmlformats.org/officeDocument/2006/relationships/hyperlink" Target="http://www.epa.gov/lead/lead-renovation-repair-and-painting-program-rules"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F6EAB-B1E6-53F1-E955-5BC7B326AC8D}"/>
              </a:ext>
            </a:extLst>
          </p:cNvPr>
          <p:cNvSpPr>
            <a:spLocks noGrp="1"/>
          </p:cNvSpPr>
          <p:nvPr>
            <p:ph type="ctrTitle"/>
          </p:nvPr>
        </p:nvSpPr>
        <p:spPr>
          <a:xfrm>
            <a:off x="223707" y="1143000"/>
            <a:ext cx="5220748" cy="3403767"/>
          </a:xfrm>
        </p:spPr>
        <p:txBody>
          <a:bodyPr>
            <a:normAutofit/>
          </a:bodyPr>
          <a:lstStyle/>
          <a:p>
            <a:r>
              <a:rPr lang="en-US" sz="5600" dirty="0"/>
              <a:t>Module 2: Regulations</a:t>
            </a:r>
          </a:p>
        </p:txBody>
      </p:sp>
      <p:sp>
        <p:nvSpPr>
          <p:cNvPr id="3" name="Subtitle 2">
            <a:extLst>
              <a:ext uri="{FF2B5EF4-FFF2-40B4-BE49-F238E27FC236}">
                <a16:creationId xmlns:a16="http://schemas.microsoft.com/office/drawing/2014/main" id="{CAC10D0C-DD77-2DC6-25C1-1E5E540CF825}"/>
              </a:ext>
            </a:extLst>
          </p:cNvPr>
          <p:cNvSpPr>
            <a:spLocks noGrp="1"/>
          </p:cNvSpPr>
          <p:nvPr>
            <p:ph type="subTitle" idx="1"/>
          </p:nvPr>
        </p:nvSpPr>
        <p:spPr>
          <a:xfrm>
            <a:off x="223707" y="4634818"/>
            <a:ext cx="5754148" cy="1449577"/>
          </a:xfrm>
        </p:spPr>
        <p:txBody>
          <a:bodyPr vert="horz" lIns="91440" tIns="45720" rIns="91440" bIns="45720" rtlCol="0" anchor="t">
            <a:noAutofit/>
          </a:bodyPr>
          <a:lstStyle/>
          <a:p>
            <a:r>
              <a:rPr lang="en-US" sz="2200" dirty="0">
                <a:ea typeface="Calibri Light"/>
                <a:cs typeface="Calibri Light"/>
              </a:rPr>
              <a:t>Lead Safety for Renovation, Repair, and Painting</a:t>
            </a:r>
          </a:p>
          <a:p>
            <a:r>
              <a:rPr lang="en-US" sz="2200" dirty="0">
                <a:ea typeface="Calibri Light"/>
                <a:cs typeface="Calibri Light"/>
              </a:rPr>
              <a:t>Initial Training Course</a:t>
            </a:r>
          </a:p>
        </p:txBody>
      </p:sp>
      <p:sp>
        <p:nvSpPr>
          <p:cNvPr id="4" name="Footer Placeholder 3">
            <a:extLst>
              <a:ext uri="{FF2B5EF4-FFF2-40B4-BE49-F238E27FC236}">
                <a16:creationId xmlns:a16="http://schemas.microsoft.com/office/drawing/2014/main" id="{DCA36FBC-F2B4-EABD-1BE9-72679FC9ED97}"/>
              </a:ext>
            </a:extLst>
          </p:cNvPr>
          <p:cNvSpPr>
            <a:spLocks noGrp="1"/>
          </p:cNvSpPr>
          <p:nvPr>
            <p:ph type="ftr" sz="quarter" idx="12"/>
          </p:nvPr>
        </p:nvSpPr>
        <p:spPr/>
        <p:txBody>
          <a:bodyPr/>
          <a:lstStyle/>
          <a:p>
            <a:r>
              <a:rPr lang="en-US"/>
              <a:t>January 12, 2026</a:t>
            </a:r>
          </a:p>
        </p:txBody>
      </p:sp>
    </p:spTree>
    <p:extLst>
      <p:ext uri="{BB962C8B-B14F-4D97-AF65-F5344CB8AC3E}">
        <p14:creationId xmlns:p14="http://schemas.microsoft.com/office/powerpoint/2010/main" val="32125065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1F3D89-0C56-00FF-457B-5BFA81C0FB5C}"/>
              </a:ext>
            </a:extLst>
          </p:cNvPr>
          <p:cNvSpPr>
            <a:spLocks noGrp="1"/>
          </p:cNvSpPr>
          <p:nvPr>
            <p:ph type="sldNum" sz="quarter" idx="4"/>
          </p:nvPr>
        </p:nvSpPr>
        <p:spPr/>
        <p:txBody>
          <a:bodyPr/>
          <a:lstStyle/>
          <a:p>
            <a:fld id="{E30AF5A0-43BB-4336-8627-9123B9144D80}" type="slidenum">
              <a:rPr lang="en-US" smtClean="0"/>
              <a:t>9</a:t>
            </a:fld>
            <a:endParaRPr lang="en-US"/>
          </a:p>
        </p:txBody>
      </p:sp>
      <p:sp>
        <p:nvSpPr>
          <p:cNvPr id="3" name="Title 2">
            <a:extLst>
              <a:ext uri="{FF2B5EF4-FFF2-40B4-BE49-F238E27FC236}">
                <a16:creationId xmlns:a16="http://schemas.microsoft.com/office/drawing/2014/main" id="{3B868EA1-86AF-34B2-A97C-D6882FBB1AFE}"/>
              </a:ext>
            </a:extLst>
          </p:cNvPr>
          <p:cNvSpPr>
            <a:spLocks noGrp="1"/>
          </p:cNvSpPr>
          <p:nvPr>
            <p:ph type="title"/>
          </p:nvPr>
        </p:nvSpPr>
        <p:spPr/>
        <p:txBody>
          <a:bodyPr/>
          <a:lstStyle/>
          <a:p>
            <a:r>
              <a:rPr lang="en-US" dirty="0"/>
              <a:t>The RRP Rule: Enforcement</a:t>
            </a:r>
          </a:p>
        </p:txBody>
      </p:sp>
      <p:sp>
        <p:nvSpPr>
          <p:cNvPr id="4" name="Content Placeholder 3">
            <a:extLst>
              <a:ext uri="{FF2B5EF4-FFF2-40B4-BE49-F238E27FC236}">
                <a16:creationId xmlns:a16="http://schemas.microsoft.com/office/drawing/2014/main" id="{DCC73E3E-9D63-5233-862A-51B9DF96713C}"/>
              </a:ext>
            </a:extLst>
          </p:cNvPr>
          <p:cNvSpPr>
            <a:spLocks noGrp="1"/>
          </p:cNvSpPr>
          <p:nvPr>
            <p:ph idx="1"/>
          </p:nvPr>
        </p:nvSpPr>
        <p:spPr/>
        <p:txBody>
          <a:bodyPr>
            <a:normAutofit/>
          </a:bodyPr>
          <a:lstStyle/>
          <a:p>
            <a:r>
              <a:rPr lang="en-US" dirty="0"/>
              <a:t>EPA may </a:t>
            </a:r>
            <a:r>
              <a:rPr lang="en-US" u="sng" dirty="0"/>
              <a:t>suspend, revoke, or modify a firm’s certification </a:t>
            </a:r>
            <a:r>
              <a:rPr lang="en-US" dirty="0"/>
              <a:t>if the certified firm or certified renovator is found to be in non-compliance</a:t>
            </a:r>
            <a:endParaRPr lang="en-US" sz="2400" dirty="0"/>
          </a:p>
          <a:p>
            <a:r>
              <a:rPr lang="en-US" dirty="0"/>
              <a:t>Firms found to be non-compliant may be liable for civil penalties of up to</a:t>
            </a:r>
            <a:r>
              <a:rPr lang="en-US" sz="2400" dirty="0"/>
              <a:t> </a:t>
            </a:r>
            <a:r>
              <a:rPr lang="en-US" dirty="0"/>
              <a:t>$</a:t>
            </a:r>
            <a:r>
              <a:rPr lang="en-US" u="sng" dirty="0"/>
              <a:t>49,722 (in 2025) for each violation</a:t>
            </a:r>
            <a:endParaRPr lang="en-US" sz="2000" u="sng" dirty="0"/>
          </a:p>
          <a:p>
            <a:r>
              <a:rPr lang="en-US" dirty="0"/>
              <a:t>Firms who knowingly or willfully violate this regulation may be subject to fines of up to an </a:t>
            </a:r>
            <a:r>
              <a:rPr lang="en-US" u="sng" dirty="0"/>
              <a:t>additional $ 49,722 per violation in 2025, or imprisonment, or both</a:t>
            </a:r>
            <a:endParaRPr lang="en-US" altLang="en-US" sz="4800" u="sng" dirty="0"/>
          </a:p>
        </p:txBody>
      </p:sp>
    </p:spTree>
    <p:extLst>
      <p:ext uri="{BB962C8B-B14F-4D97-AF65-F5344CB8AC3E}">
        <p14:creationId xmlns:p14="http://schemas.microsoft.com/office/powerpoint/2010/main" val="1643389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24EFF0-7AB4-891A-7882-0D92F615DFD6}"/>
              </a:ext>
            </a:extLst>
          </p:cNvPr>
          <p:cNvSpPr>
            <a:spLocks noGrp="1"/>
          </p:cNvSpPr>
          <p:nvPr>
            <p:ph type="sldNum" sz="quarter" idx="4"/>
          </p:nvPr>
        </p:nvSpPr>
        <p:spPr/>
        <p:txBody>
          <a:bodyPr/>
          <a:lstStyle/>
          <a:p>
            <a:fld id="{E30AF5A0-43BB-4336-8627-9123B9144D80}" type="slidenum">
              <a:rPr lang="en-US" smtClean="0"/>
              <a:t>10</a:t>
            </a:fld>
            <a:endParaRPr lang="en-US"/>
          </a:p>
        </p:txBody>
      </p:sp>
      <p:sp>
        <p:nvSpPr>
          <p:cNvPr id="3" name="Title 2">
            <a:extLst>
              <a:ext uri="{FF2B5EF4-FFF2-40B4-BE49-F238E27FC236}">
                <a16:creationId xmlns:a16="http://schemas.microsoft.com/office/drawing/2014/main" id="{CEE7C719-E84A-AB8F-0C3C-9F850D69070E}"/>
              </a:ext>
            </a:extLst>
          </p:cNvPr>
          <p:cNvSpPr>
            <a:spLocks noGrp="1"/>
          </p:cNvSpPr>
          <p:nvPr>
            <p:ph type="title"/>
          </p:nvPr>
        </p:nvSpPr>
        <p:spPr/>
        <p:txBody>
          <a:bodyPr/>
          <a:lstStyle/>
          <a:p>
            <a:r>
              <a:rPr lang="en-US" dirty="0"/>
              <a:t>HUD’s Lead Safe Housing Rule</a:t>
            </a:r>
          </a:p>
        </p:txBody>
      </p:sp>
      <p:sp>
        <p:nvSpPr>
          <p:cNvPr id="4" name="Content Placeholder 3">
            <a:extLst>
              <a:ext uri="{FF2B5EF4-FFF2-40B4-BE49-F238E27FC236}">
                <a16:creationId xmlns:a16="http://schemas.microsoft.com/office/drawing/2014/main" id="{4C8D4DAA-2285-CEEF-BEFC-23A16BFABC26}"/>
              </a:ext>
            </a:extLst>
          </p:cNvPr>
          <p:cNvSpPr>
            <a:spLocks noGrp="1"/>
          </p:cNvSpPr>
          <p:nvPr>
            <p:ph idx="1"/>
          </p:nvPr>
        </p:nvSpPr>
        <p:spPr>
          <a:xfrm>
            <a:off x="838200" y="1470582"/>
            <a:ext cx="7784735" cy="4648863"/>
          </a:xfrm>
        </p:spPr>
        <p:txBody>
          <a:bodyPr>
            <a:normAutofit/>
          </a:bodyPr>
          <a:lstStyle/>
          <a:p>
            <a:r>
              <a:rPr lang="en-US" dirty="0"/>
              <a:t>Covers federally-owned or assisted target housing and federally-owned target housing being sold. Renovators should ask if the housing receives financial assistance</a:t>
            </a:r>
          </a:p>
          <a:p>
            <a:pPr lvl="1"/>
            <a:r>
              <a:rPr lang="en-US" dirty="0"/>
              <a:t>If yes, the renovator should ask the owner to find out if the assistance is federal assistance</a:t>
            </a:r>
          </a:p>
          <a:p>
            <a:r>
              <a:rPr lang="en-US" dirty="0"/>
              <a:t>Has evaluation and control requirements based on type of assistance:</a:t>
            </a:r>
          </a:p>
          <a:p>
            <a:pPr lvl="1"/>
            <a:r>
              <a:rPr lang="en-US" dirty="0"/>
              <a:t>Visual assessment, lead paint inspection</a:t>
            </a:r>
          </a:p>
          <a:p>
            <a:pPr lvl="1"/>
            <a:r>
              <a:rPr lang="en-US" dirty="0"/>
              <a:t>Paint stabilization, interim control, abatement</a:t>
            </a:r>
          </a:p>
          <a:p>
            <a:pPr lvl="1"/>
            <a:r>
              <a:rPr lang="en-US" dirty="0"/>
              <a:t>Ongoing lead-based paint maintenance</a:t>
            </a:r>
          </a:p>
        </p:txBody>
      </p:sp>
      <p:pic>
        <p:nvPicPr>
          <p:cNvPr id="7" name="Picture 12" descr="Screenshot of the HUD Rule on the Federal Register">
            <a:extLst>
              <a:ext uri="{FF2B5EF4-FFF2-40B4-BE49-F238E27FC236}">
                <a16:creationId xmlns:a16="http://schemas.microsoft.com/office/drawing/2014/main" id="{B943EF03-E102-6255-0643-9BE2C57637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3950" y="1690688"/>
            <a:ext cx="2947742" cy="381645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3006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EC7B25-BB1B-7FCB-C2DE-AC0A5AC8798D}"/>
              </a:ext>
            </a:extLst>
          </p:cNvPr>
          <p:cNvSpPr>
            <a:spLocks noGrp="1"/>
          </p:cNvSpPr>
          <p:nvPr>
            <p:ph type="sldNum" sz="quarter" idx="4"/>
          </p:nvPr>
        </p:nvSpPr>
        <p:spPr/>
        <p:txBody>
          <a:bodyPr/>
          <a:lstStyle/>
          <a:p>
            <a:fld id="{E30AF5A0-43BB-4336-8627-9123B9144D80}" type="slidenum">
              <a:rPr lang="en-US" smtClean="0"/>
              <a:t>11</a:t>
            </a:fld>
            <a:endParaRPr lang="en-US"/>
          </a:p>
        </p:txBody>
      </p:sp>
      <p:sp>
        <p:nvSpPr>
          <p:cNvPr id="3" name="Title 2">
            <a:extLst>
              <a:ext uri="{FF2B5EF4-FFF2-40B4-BE49-F238E27FC236}">
                <a16:creationId xmlns:a16="http://schemas.microsoft.com/office/drawing/2014/main" id="{B32A5D01-A586-7DF2-03CA-BDDD6CCD7B06}"/>
              </a:ext>
            </a:extLst>
          </p:cNvPr>
          <p:cNvSpPr>
            <a:spLocks noGrp="1"/>
          </p:cNvSpPr>
          <p:nvPr>
            <p:ph type="title"/>
          </p:nvPr>
        </p:nvSpPr>
        <p:spPr/>
        <p:txBody>
          <a:bodyPr/>
          <a:lstStyle/>
          <a:p>
            <a:r>
              <a:rPr lang="en-US" dirty="0"/>
              <a:t>HUD’s Lead Safe Housing Rule: Safe Work Practices</a:t>
            </a:r>
          </a:p>
        </p:txBody>
      </p:sp>
      <p:sp>
        <p:nvSpPr>
          <p:cNvPr id="4" name="Content Placeholder 3">
            <a:extLst>
              <a:ext uri="{FF2B5EF4-FFF2-40B4-BE49-F238E27FC236}">
                <a16:creationId xmlns:a16="http://schemas.microsoft.com/office/drawing/2014/main" id="{CFDD99DE-B8A2-5939-BF5C-1E67E4389AD4}"/>
              </a:ext>
            </a:extLst>
          </p:cNvPr>
          <p:cNvSpPr>
            <a:spLocks noGrp="1"/>
          </p:cNvSpPr>
          <p:nvPr>
            <p:ph idx="1"/>
          </p:nvPr>
        </p:nvSpPr>
        <p:spPr>
          <a:xfrm>
            <a:off x="838200" y="2005012"/>
            <a:ext cx="10515600" cy="4351338"/>
          </a:xfrm>
        </p:spPr>
        <p:txBody>
          <a:bodyPr/>
          <a:lstStyle/>
          <a:p>
            <a:r>
              <a:rPr lang="en-US" dirty="0"/>
              <a:t>HUD’s rule requires lead-safe work practices for:</a:t>
            </a:r>
          </a:p>
          <a:p>
            <a:pPr lvl="1"/>
            <a:r>
              <a:rPr lang="en-US" dirty="0"/>
              <a:t>Paint stabilization</a:t>
            </a:r>
          </a:p>
          <a:p>
            <a:pPr lvl="1"/>
            <a:r>
              <a:rPr lang="en-US" dirty="0"/>
              <a:t>Interim control of identified lead-based paint hazards</a:t>
            </a:r>
          </a:p>
          <a:p>
            <a:pPr lvl="1"/>
            <a:r>
              <a:rPr lang="en-US" dirty="0"/>
              <a:t>Rehabilitation (renovation)</a:t>
            </a:r>
          </a:p>
          <a:p>
            <a:pPr lvl="1"/>
            <a:r>
              <a:rPr lang="en-US" dirty="0"/>
              <a:t>Standard treatments</a:t>
            </a:r>
          </a:p>
          <a:p>
            <a:pPr lvl="1"/>
            <a:r>
              <a:rPr lang="en-US" dirty="0"/>
              <a:t>Ongoing lead-based paint maintenance</a:t>
            </a:r>
          </a:p>
          <a:p>
            <a:r>
              <a:rPr lang="en-US" dirty="0"/>
              <a:t>HUD’s de minimis level is smaller than the RRP Rule minor repair and maintenance level</a:t>
            </a:r>
          </a:p>
          <a:p>
            <a:endParaRPr lang="en-US" dirty="0"/>
          </a:p>
        </p:txBody>
      </p:sp>
    </p:spTree>
    <p:extLst>
      <p:ext uri="{BB962C8B-B14F-4D97-AF65-F5344CB8AC3E}">
        <p14:creationId xmlns:p14="http://schemas.microsoft.com/office/powerpoint/2010/main" val="2897783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6122E1-E03B-3929-3A85-C1E6D8230A6D}"/>
              </a:ext>
            </a:extLst>
          </p:cNvPr>
          <p:cNvSpPr>
            <a:spLocks noGrp="1"/>
          </p:cNvSpPr>
          <p:nvPr>
            <p:ph type="sldNum" sz="quarter" idx="4"/>
          </p:nvPr>
        </p:nvSpPr>
        <p:spPr/>
        <p:txBody>
          <a:bodyPr/>
          <a:lstStyle/>
          <a:p>
            <a:fld id="{E30AF5A0-43BB-4336-8627-9123B9144D80}" type="slidenum">
              <a:rPr lang="en-US" smtClean="0"/>
              <a:t>12</a:t>
            </a:fld>
            <a:endParaRPr lang="en-US"/>
          </a:p>
        </p:txBody>
      </p:sp>
      <p:sp>
        <p:nvSpPr>
          <p:cNvPr id="3" name="Title 2">
            <a:extLst>
              <a:ext uri="{FF2B5EF4-FFF2-40B4-BE49-F238E27FC236}">
                <a16:creationId xmlns:a16="http://schemas.microsoft.com/office/drawing/2014/main" id="{FE87F4B7-ED9F-43AE-D06A-6099522B57BD}"/>
              </a:ext>
            </a:extLst>
          </p:cNvPr>
          <p:cNvSpPr>
            <a:spLocks noGrp="1"/>
          </p:cNvSpPr>
          <p:nvPr>
            <p:ph type="title"/>
          </p:nvPr>
        </p:nvSpPr>
        <p:spPr/>
        <p:txBody>
          <a:bodyPr/>
          <a:lstStyle/>
          <a:p>
            <a:r>
              <a:rPr lang="en-US" dirty="0"/>
              <a:t>HUD’s Rule Addresses</a:t>
            </a:r>
          </a:p>
        </p:txBody>
      </p:sp>
      <p:sp>
        <p:nvSpPr>
          <p:cNvPr id="4" name="Content Placeholder 3">
            <a:extLst>
              <a:ext uri="{FF2B5EF4-FFF2-40B4-BE49-F238E27FC236}">
                <a16:creationId xmlns:a16="http://schemas.microsoft.com/office/drawing/2014/main" id="{F3D54A10-9146-38FA-9257-0EC014A0BEFE}"/>
              </a:ext>
            </a:extLst>
          </p:cNvPr>
          <p:cNvSpPr>
            <a:spLocks noGrp="1"/>
          </p:cNvSpPr>
          <p:nvPr>
            <p:ph idx="1"/>
          </p:nvPr>
        </p:nvSpPr>
        <p:spPr/>
        <p:txBody>
          <a:bodyPr/>
          <a:lstStyle/>
          <a:p>
            <a:r>
              <a:rPr lang="en-US" dirty="0"/>
              <a:t>Training (usually classroom training for workers)</a:t>
            </a:r>
          </a:p>
          <a:p>
            <a:r>
              <a:rPr lang="en-US" dirty="0"/>
              <a:t>Occupant protection and worksite preparation</a:t>
            </a:r>
          </a:p>
          <a:p>
            <a:r>
              <a:rPr lang="en-US" dirty="0"/>
              <a:t>Prohibited methods (3 in addition to the RRP Rule)</a:t>
            </a:r>
          </a:p>
          <a:p>
            <a:r>
              <a:rPr lang="en-US" dirty="0"/>
              <a:t>De minimis levels (smaller than the RRP Rule)</a:t>
            </a:r>
          </a:p>
          <a:p>
            <a:r>
              <a:rPr lang="en-US" dirty="0"/>
              <a:t>Lead-safe work practices</a:t>
            </a:r>
          </a:p>
          <a:p>
            <a:r>
              <a:rPr lang="en-US" dirty="0"/>
              <a:t>Specialized cleaning</a:t>
            </a:r>
          </a:p>
          <a:p>
            <a:r>
              <a:rPr lang="en-US" dirty="0"/>
              <a:t>Clearance examination (covered in Module 6)</a:t>
            </a:r>
          </a:p>
          <a:p>
            <a:r>
              <a:rPr lang="en-US" dirty="0"/>
              <a:t>Occupant notification (within 15 days)</a:t>
            </a:r>
          </a:p>
        </p:txBody>
      </p:sp>
    </p:spTree>
    <p:extLst>
      <p:ext uri="{BB962C8B-B14F-4D97-AF65-F5344CB8AC3E}">
        <p14:creationId xmlns:p14="http://schemas.microsoft.com/office/powerpoint/2010/main" val="27579655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B04B41-C070-53D9-B1C9-8686C038F929}"/>
              </a:ext>
            </a:extLst>
          </p:cNvPr>
          <p:cNvSpPr>
            <a:spLocks noGrp="1"/>
          </p:cNvSpPr>
          <p:nvPr>
            <p:ph type="sldNum" sz="quarter" idx="4"/>
          </p:nvPr>
        </p:nvSpPr>
        <p:spPr/>
        <p:txBody>
          <a:bodyPr/>
          <a:lstStyle/>
          <a:p>
            <a:fld id="{E30AF5A0-43BB-4336-8627-9123B9144D80}" type="slidenum">
              <a:rPr lang="en-US" smtClean="0"/>
              <a:t>13</a:t>
            </a:fld>
            <a:endParaRPr lang="en-US"/>
          </a:p>
        </p:txBody>
      </p:sp>
      <p:sp>
        <p:nvSpPr>
          <p:cNvPr id="3" name="Title 2">
            <a:extLst>
              <a:ext uri="{FF2B5EF4-FFF2-40B4-BE49-F238E27FC236}">
                <a16:creationId xmlns:a16="http://schemas.microsoft.com/office/drawing/2014/main" id="{D418EAAF-6CCC-2E21-667C-4862E8D9EBC6}"/>
              </a:ext>
            </a:extLst>
          </p:cNvPr>
          <p:cNvSpPr>
            <a:spLocks noGrp="1"/>
          </p:cNvSpPr>
          <p:nvPr>
            <p:ph type="title"/>
          </p:nvPr>
        </p:nvSpPr>
        <p:spPr/>
        <p:txBody>
          <a:bodyPr/>
          <a:lstStyle/>
          <a:p>
            <a:r>
              <a:rPr lang="en-US" dirty="0"/>
              <a:t>Know the EPA and HUD Rules!</a:t>
            </a:r>
          </a:p>
        </p:txBody>
      </p:sp>
      <p:sp>
        <p:nvSpPr>
          <p:cNvPr id="4" name="Content Placeholder 3">
            <a:extLst>
              <a:ext uri="{FF2B5EF4-FFF2-40B4-BE49-F238E27FC236}">
                <a16:creationId xmlns:a16="http://schemas.microsoft.com/office/drawing/2014/main" id="{CEADF9F4-1FFC-CC7A-8B54-07EF06D13BB0}"/>
              </a:ext>
            </a:extLst>
          </p:cNvPr>
          <p:cNvSpPr>
            <a:spLocks noGrp="1"/>
          </p:cNvSpPr>
          <p:nvPr>
            <p:ph idx="1"/>
          </p:nvPr>
        </p:nvSpPr>
        <p:spPr>
          <a:xfrm>
            <a:off x="838200" y="1690688"/>
            <a:ext cx="8576733" cy="4351338"/>
          </a:xfrm>
        </p:spPr>
        <p:txBody>
          <a:bodyPr/>
          <a:lstStyle/>
          <a:p>
            <a:r>
              <a:rPr lang="en-US" dirty="0"/>
              <a:t>Download the rules and other information from the following websites:</a:t>
            </a:r>
          </a:p>
          <a:p>
            <a:pPr lvl="1"/>
            <a:r>
              <a:rPr lang="en-US" u="sng" dirty="0">
                <a:hlinkClick r:id="rId3"/>
              </a:rPr>
              <a:t>www.epa.gov/lead</a:t>
            </a:r>
            <a:r>
              <a:rPr lang="en-US" u="sng" dirty="0"/>
              <a:t> </a:t>
            </a:r>
            <a:endParaRPr lang="en-US" dirty="0"/>
          </a:p>
          <a:p>
            <a:pPr lvl="1"/>
            <a:r>
              <a:rPr lang="en-US" u="sng" dirty="0">
                <a:hlinkClick r:id="rId4"/>
              </a:rPr>
              <a:t>www.epa.gov/lead/lead-renovation-repair-and-painting-program-rules</a:t>
            </a:r>
            <a:r>
              <a:rPr lang="en-US" u="sng" dirty="0"/>
              <a:t> </a:t>
            </a:r>
            <a:endParaRPr lang="en-US" dirty="0"/>
          </a:p>
          <a:p>
            <a:pPr lvl="1"/>
            <a:r>
              <a:rPr lang="en-US" u="sng" dirty="0">
                <a:hlinkClick r:id="rId5"/>
              </a:rPr>
              <a:t>www.hudexchange.info/programs/lead-based-paint/lshr-toolkit/introduction/</a:t>
            </a:r>
            <a:r>
              <a:rPr lang="en-US" u="sng" dirty="0"/>
              <a:t> </a:t>
            </a:r>
            <a:endParaRPr lang="en-US" dirty="0"/>
          </a:p>
          <a:p>
            <a:endParaRPr lang="en-US" dirty="0"/>
          </a:p>
          <a:p>
            <a:endParaRPr lang="en-US" dirty="0"/>
          </a:p>
        </p:txBody>
      </p:sp>
    </p:spTree>
    <p:extLst>
      <p:ext uri="{BB962C8B-B14F-4D97-AF65-F5344CB8AC3E}">
        <p14:creationId xmlns:p14="http://schemas.microsoft.com/office/powerpoint/2010/main" val="13893015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F48D0F-24F9-2B39-F1E1-14BC3D6292D5}"/>
              </a:ext>
            </a:extLst>
          </p:cNvPr>
          <p:cNvSpPr>
            <a:spLocks noGrp="1"/>
          </p:cNvSpPr>
          <p:nvPr>
            <p:ph type="sldNum" sz="quarter" idx="4"/>
          </p:nvPr>
        </p:nvSpPr>
        <p:spPr/>
        <p:txBody>
          <a:bodyPr/>
          <a:lstStyle/>
          <a:p>
            <a:fld id="{E30AF5A0-43BB-4336-8627-9123B9144D80}" type="slidenum">
              <a:rPr lang="en-US" smtClean="0"/>
              <a:t>14</a:t>
            </a:fld>
            <a:endParaRPr lang="en-US"/>
          </a:p>
        </p:txBody>
      </p:sp>
      <p:sp>
        <p:nvSpPr>
          <p:cNvPr id="3" name="Title 2">
            <a:extLst>
              <a:ext uri="{FF2B5EF4-FFF2-40B4-BE49-F238E27FC236}">
                <a16:creationId xmlns:a16="http://schemas.microsoft.com/office/drawing/2014/main" id="{660F1E09-6DC1-34CE-C68E-AF865F681232}"/>
              </a:ext>
            </a:extLst>
          </p:cNvPr>
          <p:cNvSpPr>
            <a:spLocks noGrp="1"/>
          </p:cNvSpPr>
          <p:nvPr>
            <p:ph type="title"/>
          </p:nvPr>
        </p:nvSpPr>
        <p:spPr/>
        <p:txBody>
          <a:bodyPr/>
          <a:lstStyle/>
          <a:p>
            <a:r>
              <a:rPr lang="en-US" dirty="0"/>
              <a:t>Tribal, State, Territorial and Local Regulations</a:t>
            </a:r>
          </a:p>
        </p:txBody>
      </p:sp>
      <p:sp>
        <p:nvSpPr>
          <p:cNvPr id="4" name="Content Placeholder 3">
            <a:extLst>
              <a:ext uri="{FF2B5EF4-FFF2-40B4-BE49-F238E27FC236}">
                <a16:creationId xmlns:a16="http://schemas.microsoft.com/office/drawing/2014/main" id="{632303F4-DA2B-DB6B-1CB5-15A813526EF8}"/>
              </a:ext>
            </a:extLst>
          </p:cNvPr>
          <p:cNvSpPr>
            <a:spLocks noGrp="1"/>
          </p:cNvSpPr>
          <p:nvPr>
            <p:ph idx="1"/>
          </p:nvPr>
        </p:nvSpPr>
        <p:spPr/>
        <p:txBody>
          <a:bodyPr vert="horz" lIns="91440" tIns="45720" rIns="91440" bIns="45720" rtlCol="0" anchor="t">
            <a:normAutofit/>
          </a:bodyPr>
          <a:lstStyle/>
          <a:p>
            <a:r>
              <a:rPr lang="en-US" dirty="0"/>
              <a:t>Tribes, states, territories and localities may have different regulations than EPA and HUD for renovations in target housing.</a:t>
            </a:r>
          </a:p>
          <a:p>
            <a:r>
              <a:rPr lang="en-US" dirty="0"/>
              <a:t>Check with your Tribal, state, territorial and local housing and environmental agencies to obtain information about such requirements.</a:t>
            </a:r>
          </a:p>
          <a:p>
            <a:r>
              <a:rPr lang="en-US" dirty="0"/>
              <a:t>Appendix 7 is reserved for copies or summaries of Tribal, state, territorial and local regulations.</a:t>
            </a:r>
          </a:p>
          <a:p>
            <a:endParaRPr lang="en-US" dirty="0"/>
          </a:p>
        </p:txBody>
      </p:sp>
    </p:spTree>
    <p:extLst>
      <p:ext uri="{BB962C8B-B14F-4D97-AF65-F5344CB8AC3E}">
        <p14:creationId xmlns:p14="http://schemas.microsoft.com/office/powerpoint/2010/main" val="2900532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0AB2C4F-8411-B151-EB20-064DF8371779}"/>
              </a:ext>
            </a:extLst>
          </p:cNvPr>
          <p:cNvSpPr>
            <a:spLocks noGrp="1"/>
          </p:cNvSpPr>
          <p:nvPr>
            <p:ph type="sldNum" sz="quarter" idx="4"/>
          </p:nvPr>
        </p:nvSpPr>
        <p:spPr/>
        <p:txBody>
          <a:bodyPr/>
          <a:lstStyle/>
          <a:p>
            <a:fld id="{E30AF5A0-43BB-4336-8627-9123B9144D80}" type="slidenum">
              <a:rPr lang="en-US" smtClean="0"/>
              <a:t>15</a:t>
            </a:fld>
            <a:endParaRPr lang="en-US"/>
          </a:p>
        </p:txBody>
      </p:sp>
      <p:sp>
        <p:nvSpPr>
          <p:cNvPr id="3" name="Title 2">
            <a:extLst>
              <a:ext uri="{FF2B5EF4-FFF2-40B4-BE49-F238E27FC236}">
                <a16:creationId xmlns:a16="http://schemas.microsoft.com/office/drawing/2014/main" id="{D06EE85B-B8EF-A4A3-29D9-B18A4390E247}"/>
              </a:ext>
            </a:extLst>
          </p:cNvPr>
          <p:cNvSpPr>
            <a:spLocks noGrp="1"/>
          </p:cNvSpPr>
          <p:nvPr>
            <p:ph type="title"/>
          </p:nvPr>
        </p:nvSpPr>
        <p:spPr/>
        <p:txBody>
          <a:bodyPr/>
          <a:lstStyle/>
          <a:p>
            <a:r>
              <a:rPr lang="en-US" dirty="0"/>
              <a:t>Now You Know…</a:t>
            </a:r>
          </a:p>
        </p:txBody>
      </p:sp>
      <p:sp>
        <p:nvSpPr>
          <p:cNvPr id="4" name="Content Placeholder 3">
            <a:extLst>
              <a:ext uri="{FF2B5EF4-FFF2-40B4-BE49-F238E27FC236}">
                <a16:creationId xmlns:a16="http://schemas.microsoft.com/office/drawing/2014/main" id="{72120182-F9FF-3327-D94E-BC7144FCF859}"/>
              </a:ext>
            </a:extLst>
          </p:cNvPr>
          <p:cNvSpPr>
            <a:spLocks noGrp="1"/>
          </p:cNvSpPr>
          <p:nvPr>
            <p:ph idx="1"/>
          </p:nvPr>
        </p:nvSpPr>
        <p:spPr>
          <a:xfrm>
            <a:off x="838200" y="1627527"/>
            <a:ext cx="10515600" cy="4351338"/>
          </a:xfrm>
        </p:spPr>
        <p:txBody>
          <a:bodyPr>
            <a:normAutofit/>
          </a:bodyPr>
          <a:lstStyle/>
          <a:p>
            <a:pPr lvl="0"/>
            <a:r>
              <a:rPr lang="en-US" dirty="0"/>
              <a:t>EPA’s RRP Rule applies to renovation in housing and child-occupied facilities built before 1978 that contain lead-based paint</a:t>
            </a:r>
          </a:p>
          <a:p>
            <a:pPr lvl="0"/>
            <a:r>
              <a:rPr lang="en-US" dirty="0"/>
              <a:t>Always take into account the requirements and responsibilities of certification for certified firms and certified renovators, and to re-certify every 5 years</a:t>
            </a:r>
          </a:p>
          <a:p>
            <a:pPr lvl="0"/>
            <a:r>
              <a:rPr lang="en-US" dirty="0"/>
              <a:t>Comply with setup of the work area, prohibited work practices, cleanup and the cleaning verification procedure requirements in the RRP Rule</a:t>
            </a:r>
          </a:p>
          <a:p>
            <a:pPr lvl="0"/>
            <a:r>
              <a:rPr lang="en-US" dirty="0"/>
              <a:t>Determine whether your renovation job is regulated by EPA, HUD, both, </a:t>
            </a:r>
            <a:r>
              <a:rPr lang="en-US"/>
              <a:t>or neither</a:t>
            </a:r>
            <a:endParaRPr lang="en-US" dirty="0"/>
          </a:p>
        </p:txBody>
      </p:sp>
    </p:spTree>
    <p:extLst>
      <p:ext uri="{BB962C8B-B14F-4D97-AF65-F5344CB8AC3E}">
        <p14:creationId xmlns:p14="http://schemas.microsoft.com/office/powerpoint/2010/main" val="2099580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C67876-1185-BD6F-C8B4-46EB453C47F8}"/>
              </a:ext>
            </a:extLst>
          </p:cNvPr>
          <p:cNvSpPr>
            <a:spLocks noGrp="1"/>
          </p:cNvSpPr>
          <p:nvPr>
            <p:ph type="sldNum" sz="quarter" idx="4"/>
          </p:nvPr>
        </p:nvSpPr>
        <p:spPr/>
        <p:txBody>
          <a:bodyPr/>
          <a:lstStyle/>
          <a:p>
            <a:fld id="{E30AF5A0-43BB-4336-8627-9123B9144D80}" type="slidenum">
              <a:rPr lang="en-US" smtClean="0"/>
              <a:t>1</a:t>
            </a:fld>
            <a:endParaRPr lang="en-US"/>
          </a:p>
        </p:txBody>
      </p:sp>
      <p:sp>
        <p:nvSpPr>
          <p:cNvPr id="3" name="Title 2">
            <a:extLst>
              <a:ext uri="{FF2B5EF4-FFF2-40B4-BE49-F238E27FC236}">
                <a16:creationId xmlns:a16="http://schemas.microsoft.com/office/drawing/2014/main" id="{50762D1B-9B11-B80E-CBFA-F075B48FE676}"/>
              </a:ext>
            </a:extLst>
          </p:cNvPr>
          <p:cNvSpPr>
            <a:spLocks noGrp="1"/>
          </p:cNvSpPr>
          <p:nvPr>
            <p:ph type="title"/>
          </p:nvPr>
        </p:nvSpPr>
        <p:spPr/>
        <p:txBody>
          <a:bodyPr/>
          <a:lstStyle/>
          <a:p>
            <a:r>
              <a:rPr lang="en-US" altLang="en-US" dirty="0"/>
              <a:t>Regulations Overview</a:t>
            </a:r>
            <a:endParaRPr lang="en-US" dirty="0"/>
          </a:p>
        </p:txBody>
      </p:sp>
      <p:sp>
        <p:nvSpPr>
          <p:cNvPr id="4" name="Content Placeholder 3">
            <a:extLst>
              <a:ext uri="{FF2B5EF4-FFF2-40B4-BE49-F238E27FC236}">
                <a16:creationId xmlns:a16="http://schemas.microsoft.com/office/drawing/2014/main" id="{642031A9-6DCC-C556-087E-9676973D4293}"/>
              </a:ext>
            </a:extLst>
          </p:cNvPr>
          <p:cNvSpPr>
            <a:spLocks noGrp="1"/>
          </p:cNvSpPr>
          <p:nvPr>
            <p:ph idx="1"/>
          </p:nvPr>
        </p:nvSpPr>
        <p:spPr>
          <a:xfrm>
            <a:off x="838200" y="1690688"/>
            <a:ext cx="10515600" cy="4351338"/>
          </a:xfrm>
        </p:spPr>
        <p:txBody>
          <a:bodyPr/>
          <a:lstStyle/>
          <a:p>
            <a:pPr marL="0" indent="0">
              <a:lnSpc>
                <a:spcPct val="80000"/>
              </a:lnSpc>
              <a:buNone/>
            </a:pPr>
            <a:r>
              <a:rPr lang="en-US" altLang="en-US" sz="2400" b="1" dirty="0"/>
              <a:t>U.S. Environmental Protection Agency (EPA):</a:t>
            </a:r>
            <a:r>
              <a:rPr lang="en-US" altLang="en-US" sz="2000" b="1" dirty="0"/>
              <a:t> </a:t>
            </a:r>
          </a:p>
          <a:p>
            <a:pPr marL="460375" lvl="1" indent="-342900">
              <a:lnSpc>
                <a:spcPct val="80000"/>
              </a:lnSpc>
            </a:pPr>
            <a:r>
              <a:rPr lang="en-US" altLang="en-US" sz="2000" dirty="0"/>
              <a:t>Established accredited training and certification programs for workers, supervisors, inspectors and risk assessors conducting evaluation or abatement of lead-based paint</a:t>
            </a:r>
          </a:p>
          <a:p>
            <a:pPr marL="460375" lvl="1" indent="-342900">
              <a:lnSpc>
                <a:spcPct val="80000"/>
              </a:lnSpc>
            </a:pPr>
            <a:r>
              <a:rPr lang="en-US" altLang="en-US" sz="2000" dirty="0"/>
              <a:t>Established requirements for pre-renovation education</a:t>
            </a:r>
          </a:p>
          <a:p>
            <a:pPr marL="460375" lvl="1" indent="-342900">
              <a:lnSpc>
                <a:spcPct val="80000"/>
              </a:lnSpc>
            </a:pPr>
            <a:r>
              <a:rPr lang="en-US" altLang="en-US" sz="2000" dirty="0"/>
              <a:t>Promulgated the Renovation, Repair, and Painting Program Final Rule (RRP Rule) </a:t>
            </a:r>
          </a:p>
          <a:p>
            <a:pPr marL="0" indent="0">
              <a:lnSpc>
                <a:spcPct val="80000"/>
              </a:lnSpc>
              <a:buNone/>
            </a:pPr>
            <a:r>
              <a:rPr lang="en-US" altLang="en-US" sz="2400" b="1" dirty="0"/>
              <a:t>U.S. Department of Housing and Urban Development (HUD):</a:t>
            </a:r>
          </a:p>
          <a:p>
            <a:pPr marL="460375" lvl="1" indent="-342900">
              <a:lnSpc>
                <a:spcPct val="80000"/>
              </a:lnSpc>
            </a:pPr>
            <a:r>
              <a:rPr lang="en-US" altLang="en-US" sz="2000" dirty="0"/>
              <a:t>Established actions in federally-assisted target housing</a:t>
            </a:r>
          </a:p>
          <a:p>
            <a:pPr marL="460375" lvl="1" indent="-342900">
              <a:lnSpc>
                <a:spcPct val="80000"/>
              </a:lnSpc>
            </a:pPr>
            <a:r>
              <a:rPr lang="en-US" altLang="en-US" sz="2000" dirty="0"/>
              <a:t>Established federal grant programs</a:t>
            </a:r>
          </a:p>
          <a:p>
            <a:pPr marL="460375" lvl="1" indent="-342900">
              <a:lnSpc>
                <a:spcPct val="80000"/>
              </a:lnSpc>
            </a:pPr>
            <a:r>
              <a:rPr lang="en-US" altLang="en-US" sz="2000" dirty="0"/>
              <a:t>Established guidelines for lead-based paint evaluation and control; established the Lead Safe Housing Rule.</a:t>
            </a:r>
          </a:p>
          <a:p>
            <a:pPr marL="0" indent="0">
              <a:lnSpc>
                <a:spcPct val="80000"/>
              </a:lnSpc>
              <a:buNone/>
            </a:pPr>
            <a:r>
              <a:rPr lang="en-US" altLang="en-US" sz="2400" b="1" dirty="0"/>
              <a:t>U.S. Occupational Safety and Health Administration (OSHA):</a:t>
            </a:r>
          </a:p>
          <a:p>
            <a:pPr marL="460375" lvl="1" indent="-342900">
              <a:lnSpc>
                <a:spcPct val="80000"/>
              </a:lnSpc>
            </a:pPr>
            <a:r>
              <a:rPr lang="en-US" altLang="en-US" sz="2000" dirty="0"/>
              <a:t>Established worker protection standards</a:t>
            </a:r>
          </a:p>
          <a:p>
            <a:endParaRPr lang="en-US" dirty="0"/>
          </a:p>
        </p:txBody>
      </p:sp>
    </p:spTree>
    <p:extLst>
      <p:ext uri="{BB962C8B-B14F-4D97-AF65-F5344CB8AC3E}">
        <p14:creationId xmlns:p14="http://schemas.microsoft.com/office/powerpoint/2010/main" val="16434374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CC0D22-038A-BF0A-6751-408F043E0012}"/>
              </a:ext>
            </a:extLst>
          </p:cNvPr>
          <p:cNvSpPr>
            <a:spLocks noGrp="1"/>
          </p:cNvSpPr>
          <p:nvPr>
            <p:ph type="sldNum" sz="quarter" idx="4"/>
          </p:nvPr>
        </p:nvSpPr>
        <p:spPr/>
        <p:txBody>
          <a:bodyPr/>
          <a:lstStyle/>
          <a:p>
            <a:fld id="{E30AF5A0-43BB-4336-8627-9123B9144D80}" type="slidenum">
              <a:rPr lang="en-US" smtClean="0"/>
              <a:t>2</a:t>
            </a:fld>
            <a:endParaRPr lang="en-US"/>
          </a:p>
        </p:txBody>
      </p:sp>
      <p:sp>
        <p:nvSpPr>
          <p:cNvPr id="3" name="Title 2">
            <a:extLst>
              <a:ext uri="{FF2B5EF4-FFF2-40B4-BE49-F238E27FC236}">
                <a16:creationId xmlns:a16="http://schemas.microsoft.com/office/drawing/2014/main" id="{F121F31C-6192-F550-A8F3-A98DFFAE0841}"/>
              </a:ext>
            </a:extLst>
          </p:cNvPr>
          <p:cNvSpPr>
            <a:spLocks noGrp="1"/>
          </p:cNvSpPr>
          <p:nvPr>
            <p:ph type="title"/>
          </p:nvPr>
        </p:nvSpPr>
        <p:spPr/>
        <p:txBody>
          <a:bodyPr/>
          <a:lstStyle/>
          <a:p>
            <a:r>
              <a:rPr lang="en-US" dirty="0"/>
              <a:t>The RRP Rule</a:t>
            </a:r>
          </a:p>
        </p:txBody>
      </p:sp>
      <p:sp>
        <p:nvSpPr>
          <p:cNvPr id="4" name="Content Placeholder 3">
            <a:extLst>
              <a:ext uri="{FF2B5EF4-FFF2-40B4-BE49-F238E27FC236}">
                <a16:creationId xmlns:a16="http://schemas.microsoft.com/office/drawing/2014/main" id="{4D09B83C-52D6-A48E-9955-13E702420EBA}"/>
              </a:ext>
            </a:extLst>
          </p:cNvPr>
          <p:cNvSpPr>
            <a:spLocks noGrp="1"/>
          </p:cNvSpPr>
          <p:nvPr>
            <p:ph idx="1"/>
          </p:nvPr>
        </p:nvSpPr>
        <p:spPr/>
        <p:txBody>
          <a:bodyPr vert="horz" lIns="91440" tIns="45720" rIns="91440" bIns="45720" rtlCol="0" anchor="t">
            <a:normAutofit fontScale="92500" lnSpcReduction="10000"/>
          </a:bodyPr>
          <a:lstStyle/>
          <a:p>
            <a:r>
              <a:rPr lang="en-US" dirty="0"/>
              <a:t>Addresses activities that disturb lead-based paint in target housing and child-occupied facilities </a:t>
            </a:r>
          </a:p>
          <a:p>
            <a:r>
              <a:rPr lang="en-US" dirty="0"/>
              <a:t>Requires:</a:t>
            </a:r>
            <a:endParaRPr lang="en-US" dirty="0">
              <a:ea typeface="Calibri" panose="020F0502020204030204"/>
              <a:cs typeface="Calibri" panose="020F0502020204030204"/>
            </a:endParaRPr>
          </a:p>
          <a:p>
            <a:pPr lvl="1"/>
            <a:r>
              <a:rPr lang="en-US" dirty="0"/>
              <a:t>Renovators to be certified through training</a:t>
            </a:r>
          </a:p>
          <a:p>
            <a:pPr lvl="1"/>
            <a:r>
              <a:rPr lang="en-US" dirty="0"/>
              <a:t>Firms to be certified</a:t>
            </a:r>
          </a:p>
          <a:p>
            <a:pPr lvl="1"/>
            <a:r>
              <a:rPr lang="en-US" dirty="0"/>
              <a:t>Training providers to be accredited</a:t>
            </a:r>
          </a:p>
          <a:p>
            <a:pPr lvl="1"/>
            <a:r>
              <a:rPr lang="en-US" dirty="0"/>
              <a:t>Lead-safe work practices during renovations</a:t>
            </a:r>
          </a:p>
          <a:p>
            <a:pPr lvl="1"/>
            <a:r>
              <a:rPr lang="en-US" dirty="0"/>
              <a:t>Pre-renovation education in target housing and child-occupied facilities</a:t>
            </a:r>
          </a:p>
          <a:p>
            <a:pPr lvl="0"/>
            <a:r>
              <a:rPr lang="en-US" dirty="0"/>
              <a:t>Firms working in pre-1978 homes and child-occupied facilities must be certified and use lead-safe work practices during renovations</a:t>
            </a:r>
          </a:p>
          <a:p>
            <a:r>
              <a:rPr lang="en-US" dirty="0"/>
              <a:t>EPA may authorize Tribes, states and territories to enforce the rule</a:t>
            </a:r>
          </a:p>
        </p:txBody>
      </p:sp>
    </p:spTree>
    <p:extLst>
      <p:ext uri="{BB962C8B-B14F-4D97-AF65-F5344CB8AC3E}">
        <p14:creationId xmlns:p14="http://schemas.microsoft.com/office/powerpoint/2010/main" val="3964899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43A47C-9D83-7AB8-5CAA-5A10BBC4D854}"/>
              </a:ext>
            </a:extLst>
          </p:cNvPr>
          <p:cNvSpPr>
            <a:spLocks noGrp="1"/>
          </p:cNvSpPr>
          <p:nvPr>
            <p:ph type="sldNum" sz="quarter" idx="4"/>
          </p:nvPr>
        </p:nvSpPr>
        <p:spPr/>
        <p:txBody>
          <a:bodyPr/>
          <a:lstStyle/>
          <a:p>
            <a:fld id="{E30AF5A0-43BB-4336-8627-9123B9144D80}" type="slidenum">
              <a:rPr lang="en-US" smtClean="0"/>
              <a:t>3</a:t>
            </a:fld>
            <a:endParaRPr lang="en-US"/>
          </a:p>
        </p:txBody>
      </p:sp>
      <p:sp>
        <p:nvSpPr>
          <p:cNvPr id="3" name="Title 2">
            <a:extLst>
              <a:ext uri="{FF2B5EF4-FFF2-40B4-BE49-F238E27FC236}">
                <a16:creationId xmlns:a16="http://schemas.microsoft.com/office/drawing/2014/main" id="{846AAFE8-ADC1-18A2-1AEA-84FD55657EC1}"/>
              </a:ext>
            </a:extLst>
          </p:cNvPr>
          <p:cNvSpPr>
            <a:spLocks noGrp="1"/>
          </p:cNvSpPr>
          <p:nvPr>
            <p:ph type="title"/>
          </p:nvPr>
        </p:nvSpPr>
        <p:spPr/>
        <p:txBody>
          <a:bodyPr/>
          <a:lstStyle/>
          <a:p>
            <a:r>
              <a:rPr lang="en-US" altLang="en-US" dirty="0"/>
              <a:t>The RRP Rule: Exclusions</a:t>
            </a:r>
            <a:endParaRPr lang="en-US" dirty="0"/>
          </a:p>
        </p:txBody>
      </p:sp>
      <p:sp>
        <p:nvSpPr>
          <p:cNvPr id="4" name="Content Placeholder 3">
            <a:extLst>
              <a:ext uri="{FF2B5EF4-FFF2-40B4-BE49-F238E27FC236}">
                <a16:creationId xmlns:a16="http://schemas.microsoft.com/office/drawing/2014/main" id="{870FEB3D-4E57-615E-DB3C-F4DC33C8BBC5}"/>
              </a:ext>
            </a:extLst>
          </p:cNvPr>
          <p:cNvSpPr>
            <a:spLocks noGrp="1"/>
          </p:cNvSpPr>
          <p:nvPr>
            <p:ph idx="1"/>
          </p:nvPr>
        </p:nvSpPr>
        <p:spPr/>
        <p:txBody>
          <a:bodyPr/>
          <a:lstStyle/>
          <a:p>
            <a:r>
              <a:rPr lang="en-US" dirty="0"/>
              <a:t>Renovation activities where affected components do not contain lead-based paint</a:t>
            </a:r>
            <a:endParaRPr lang="en-US" sz="2200" dirty="0"/>
          </a:p>
          <a:p>
            <a:r>
              <a:rPr lang="en-US" dirty="0"/>
              <a:t>Emergency renovations (requires cleanup and cleaning verification)</a:t>
            </a:r>
            <a:endParaRPr lang="en-US" sz="2200" dirty="0"/>
          </a:p>
          <a:p>
            <a:r>
              <a:rPr lang="en-US" dirty="0"/>
              <a:t>Minor repair and maintenance activities</a:t>
            </a:r>
            <a:endParaRPr lang="en-US" sz="2200" dirty="0"/>
          </a:p>
          <a:p>
            <a:pPr lvl="1"/>
            <a:r>
              <a:rPr lang="en-US" i="1" dirty="0"/>
              <a:t>This exclusion does not apply to window replacement, demolition or activities involving prohibited practices</a:t>
            </a:r>
          </a:p>
          <a:p>
            <a:r>
              <a:rPr lang="en-US" altLang="en-US" dirty="0"/>
              <a:t>Renovations performed by homeowners in their own homes</a:t>
            </a:r>
          </a:p>
          <a:p>
            <a:endParaRPr lang="en-US" dirty="0"/>
          </a:p>
        </p:txBody>
      </p:sp>
    </p:spTree>
    <p:extLst>
      <p:ext uri="{BB962C8B-B14F-4D97-AF65-F5344CB8AC3E}">
        <p14:creationId xmlns:p14="http://schemas.microsoft.com/office/powerpoint/2010/main" val="3397365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34D9FE-7B55-6B83-C88E-D6985BC07DC7}"/>
              </a:ext>
            </a:extLst>
          </p:cNvPr>
          <p:cNvSpPr>
            <a:spLocks noGrp="1"/>
          </p:cNvSpPr>
          <p:nvPr>
            <p:ph type="sldNum" sz="quarter" idx="4"/>
          </p:nvPr>
        </p:nvSpPr>
        <p:spPr/>
        <p:txBody>
          <a:bodyPr/>
          <a:lstStyle/>
          <a:p>
            <a:fld id="{E30AF5A0-43BB-4336-8627-9123B9144D80}" type="slidenum">
              <a:rPr lang="en-US" smtClean="0"/>
              <a:t>4</a:t>
            </a:fld>
            <a:endParaRPr lang="en-US"/>
          </a:p>
        </p:txBody>
      </p:sp>
      <p:sp>
        <p:nvSpPr>
          <p:cNvPr id="3" name="Title 2">
            <a:extLst>
              <a:ext uri="{FF2B5EF4-FFF2-40B4-BE49-F238E27FC236}">
                <a16:creationId xmlns:a16="http://schemas.microsoft.com/office/drawing/2014/main" id="{75CF93A2-A9BB-F016-B39C-0758FC94EB3F}"/>
              </a:ext>
            </a:extLst>
          </p:cNvPr>
          <p:cNvSpPr>
            <a:spLocks noGrp="1"/>
          </p:cNvSpPr>
          <p:nvPr>
            <p:ph type="title"/>
          </p:nvPr>
        </p:nvSpPr>
        <p:spPr/>
        <p:txBody>
          <a:bodyPr/>
          <a:lstStyle/>
          <a:p>
            <a:r>
              <a:rPr lang="en-US" altLang="en-US" dirty="0"/>
              <a:t>The RRP Rule: Firm Certification</a:t>
            </a:r>
            <a:endParaRPr lang="en-US" dirty="0"/>
          </a:p>
        </p:txBody>
      </p:sp>
      <p:sp>
        <p:nvSpPr>
          <p:cNvPr id="4" name="Content Placeholder 3">
            <a:extLst>
              <a:ext uri="{FF2B5EF4-FFF2-40B4-BE49-F238E27FC236}">
                <a16:creationId xmlns:a16="http://schemas.microsoft.com/office/drawing/2014/main" id="{C52D4ABF-13AB-D250-F668-2BB25C520459}"/>
              </a:ext>
            </a:extLst>
          </p:cNvPr>
          <p:cNvSpPr>
            <a:spLocks noGrp="1"/>
          </p:cNvSpPr>
          <p:nvPr>
            <p:ph idx="1"/>
          </p:nvPr>
        </p:nvSpPr>
        <p:spPr/>
        <p:txBody>
          <a:bodyPr/>
          <a:lstStyle/>
          <a:p>
            <a:r>
              <a:rPr lang="en-US" altLang="en-US" dirty="0"/>
              <a:t>All covered renovations must be performed by certified firms, using certified renovators and other trained workers</a:t>
            </a:r>
          </a:p>
          <a:p>
            <a:r>
              <a:rPr lang="en-US" altLang="en-US" dirty="0"/>
              <a:t>To become certified, firms must </a:t>
            </a:r>
            <a:r>
              <a:rPr lang="en-US" altLang="en-US" u="sng" dirty="0"/>
              <a:t>submit an online application, and pay a fee</a:t>
            </a:r>
            <a:r>
              <a:rPr lang="en-US" altLang="en-US" dirty="0"/>
              <a:t>, to EPA.</a:t>
            </a:r>
          </a:p>
          <a:p>
            <a:r>
              <a:rPr lang="en-US" altLang="en-US" dirty="0"/>
              <a:t>Certifications will be good for </a:t>
            </a:r>
            <a:r>
              <a:rPr lang="en-US" altLang="en-US" u="sng" dirty="0"/>
              <a:t>5 years</a:t>
            </a:r>
            <a:endParaRPr lang="en-US" altLang="en-US" dirty="0"/>
          </a:p>
          <a:p>
            <a:r>
              <a:rPr lang="en-US" altLang="en-US" dirty="0"/>
              <a:t>Certification allows the firm to perform renovations in any non-authorized Tribal area or state</a:t>
            </a:r>
          </a:p>
        </p:txBody>
      </p:sp>
    </p:spTree>
    <p:extLst>
      <p:ext uri="{BB962C8B-B14F-4D97-AF65-F5344CB8AC3E}">
        <p14:creationId xmlns:p14="http://schemas.microsoft.com/office/powerpoint/2010/main" val="1901180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297139B-7E87-BDDD-173B-4C59A6DC9700}"/>
              </a:ext>
            </a:extLst>
          </p:cNvPr>
          <p:cNvSpPr>
            <a:spLocks noGrp="1"/>
          </p:cNvSpPr>
          <p:nvPr>
            <p:ph type="sldNum" sz="quarter" idx="4"/>
          </p:nvPr>
        </p:nvSpPr>
        <p:spPr/>
        <p:txBody>
          <a:bodyPr/>
          <a:lstStyle/>
          <a:p>
            <a:fld id="{E30AF5A0-43BB-4336-8627-9123B9144D80}" type="slidenum">
              <a:rPr lang="en-US" smtClean="0"/>
              <a:t>5</a:t>
            </a:fld>
            <a:endParaRPr lang="en-US"/>
          </a:p>
        </p:txBody>
      </p:sp>
      <p:sp>
        <p:nvSpPr>
          <p:cNvPr id="3" name="Title 2">
            <a:extLst>
              <a:ext uri="{FF2B5EF4-FFF2-40B4-BE49-F238E27FC236}">
                <a16:creationId xmlns:a16="http://schemas.microsoft.com/office/drawing/2014/main" id="{744CBE59-AFD5-033C-81A5-7FA3DFF2B584}"/>
              </a:ext>
            </a:extLst>
          </p:cNvPr>
          <p:cNvSpPr>
            <a:spLocks noGrp="1"/>
          </p:cNvSpPr>
          <p:nvPr>
            <p:ph type="title"/>
          </p:nvPr>
        </p:nvSpPr>
        <p:spPr/>
        <p:txBody>
          <a:bodyPr/>
          <a:lstStyle/>
          <a:p>
            <a:r>
              <a:rPr lang="en-US" dirty="0"/>
              <a:t>The RRP Rule: Firm Responsibilities</a:t>
            </a:r>
          </a:p>
        </p:txBody>
      </p:sp>
      <p:sp>
        <p:nvSpPr>
          <p:cNvPr id="4" name="Content Placeholder 3">
            <a:extLst>
              <a:ext uri="{FF2B5EF4-FFF2-40B4-BE49-F238E27FC236}">
                <a16:creationId xmlns:a16="http://schemas.microsoft.com/office/drawing/2014/main" id="{D5C62A09-185C-0E4C-43D1-EDD83C0D5592}"/>
              </a:ext>
            </a:extLst>
          </p:cNvPr>
          <p:cNvSpPr>
            <a:spLocks noGrp="1"/>
          </p:cNvSpPr>
          <p:nvPr>
            <p:ph idx="1"/>
          </p:nvPr>
        </p:nvSpPr>
        <p:spPr/>
        <p:txBody>
          <a:bodyPr/>
          <a:lstStyle/>
          <a:p>
            <a:r>
              <a:rPr lang="en-US" dirty="0"/>
              <a:t>Ensure overall compliance with the RRP Rule</a:t>
            </a:r>
          </a:p>
          <a:p>
            <a:r>
              <a:rPr lang="en-US" dirty="0"/>
              <a:t>Ensure that all renovation personnel are certified renovators or have been trained on-the-job by certified renovators</a:t>
            </a:r>
          </a:p>
          <a:p>
            <a:r>
              <a:rPr lang="en-US" dirty="0"/>
              <a:t>Assign a certified renovator to all jobs</a:t>
            </a:r>
          </a:p>
          <a:p>
            <a:r>
              <a:rPr lang="en-US" dirty="0"/>
              <a:t>Meet pre-renovation education requirements</a:t>
            </a:r>
          </a:p>
          <a:p>
            <a:r>
              <a:rPr lang="en-US" dirty="0"/>
              <a:t>Meet recordkeeping requirements</a:t>
            </a:r>
          </a:p>
          <a:p>
            <a:endParaRPr lang="en-US" dirty="0"/>
          </a:p>
        </p:txBody>
      </p:sp>
    </p:spTree>
    <p:extLst>
      <p:ext uri="{BB962C8B-B14F-4D97-AF65-F5344CB8AC3E}">
        <p14:creationId xmlns:p14="http://schemas.microsoft.com/office/powerpoint/2010/main" val="819605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282AD9-D305-2313-D5B9-818775EFF39F}"/>
              </a:ext>
            </a:extLst>
          </p:cNvPr>
          <p:cNvSpPr>
            <a:spLocks noGrp="1"/>
          </p:cNvSpPr>
          <p:nvPr>
            <p:ph type="sldNum" sz="quarter" idx="4"/>
          </p:nvPr>
        </p:nvSpPr>
        <p:spPr/>
        <p:txBody>
          <a:bodyPr/>
          <a:lstStyle/>
          <a:p>
            <a:fld id="{E30AF5A0-43BB-4336-8627-9123B9144D80}" type="slidenum">
              <a:rPr lang="en-US" smtClean="0"/>
              <a:t>6</a:t>
            </a:fld>
            <a:endParaRPr lang="en-US"/>
          </a:p>
        </p:txBody>
      </p:sp>
      <p:sp>
        <p:nvSpPr>
          <p:cNvPr id="3" name="Title 2">
            <a:extLst>
              <a:ext uri="{FF2B5EF4-FFF2-40B4-BE49-F238E27FC236}">
                <a16:creationId xmlns:a16="http://schemas.microsoft.com/office/drawing/2014/main" id="{AB1E3BA5-A26A-80BF-C4DC-AD2E782E38E9}"/>
              </a:ext>
            </a:extLst>
          </p:cNvPr>
          <p:cNvSpPr>
            <a:spLocks noGrp="1"/>
          </p:cNvSpPr>
          <p:nvPr>
            <p:ph type="title"/>
          </p:nvPr>
        </p:nvSpPr>
        <p:spPr/>
        <p:txBody>
          <a:bodyPr/>
          <a:lstStyle/>
          <a:p>
            <a:r>
              <a:rPr lang="en-US" dirty="0"/>
              <a:t>The RRP Rule: Individual Certification</a:t>
            </a:r>
          </a:p>
        </p:txBody>
      </p:sp>
      <p:sp>
        <p:nvSpPr>
          <p:cNvPr id="4" name="Content Placeholder 3">
            <a:extLst>
              <a:ext uri="{FF2B5EF4-FFF2-40B4-BE49-F238E27FC236}">
                <a16:creationId xmlns:a16="http://schemas.microsoft.com/office/drawing/2014/main" id="{8BE9D170-61D3-B472-E968-961D3B8F6419}"/>
              </a:ext>
            </a:extLst>
          </p:cNvPr>
          <p:cNvSpPr>
            <a:spLocks noGrp="1"/>
          </p:cNvSpPr>
          <p:nvPr>
            <p:ph idx="1"/>
          </p:nvPr>
        </p:nvSpPr>
        <p:spPr/>
        <p:txBody>
          <a:bodyPr/>
          <a:lstStyle/>
          <a:p>
            <a:r>
              <a:rPr lang="en-US" dirty="0"/>
              <a:t>To become a certified renovator, an individual must take an EPA-approved 8-hour training course from an EPA-accredited training provider</a:t>
            </a:r>
          </a:p>
          <a:p>
            <a:r>
              <a:rPr lang="en-US" dirty="0"/>
              <a:t>The course completion certificate serves to certify renovators (no application to EPA is required).</a:t>
            </a:r>
          </a:p>
          <a:p>
            <a:r>
              <a:rPr lang="en-US" dirty="0"/>
              <a:t>Refresher training is required every 5 years</a:t>
            </a:r>
          </a:p>
          <a:p>
            <a:r>
              <a:rPr lang="en-US" dirty="0"/>
              <a:t>Workers do not need certification so long as on-the-job training is received from a certified renovator and the work is not HUD-regulated</a:t>
            </a:r>
          </a:p>
          <a:p>
            <a:endParaRPr lang="en-US" dirty="0"/>
          </a:p>
        </p:txBody>
      </p:sp>
    </p:spTree>
    <p:extLst>
      <p:ext uri="{BB962C8B-B14F-4D97-AF65-F5344CB8AC3E}">
        <p14:creationId xmlns:p14="http://schemas.microsoft.com/office/powerpoint/2010/main" val="402854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25E79-3F27-4629-62FC-6B55C341962D}"/>
              </a:ext>
            </a:extLst>
          </p:cNvPr>
          <p:cNvSpPr>
            <a:spLocks noGrp="1"/>
          </p:cNvSpPr>
          <p:nvPr>
            <p:ph type="sldNum" sz="quarter" idx="4"/>
          </p:nvPr>
        </p:nvSpPr>
        <p:spPr/>
        <p:txBody>
          <a:bodyPr/>
          <a:lstStyle/>
          <a:p>
            <a:fld id="{E30AF5A0-43BB-4336-8627-9123B9144D80}" type="slidenum">
              <a:rPr lang="en-US" smtClean="0"/>
              <a:t>7</a:t>
            </a:fld>
            <a:endParaRPr lang="en-US"/>
          </a:p>
        </p:txBody>
      </p:sp>
      <p:sp>
        <p:nvSpPr>
          <p:cNvPr id="3" name="Title 2">
            <a:extLst>
              <a:ext uri="{FF2B5EF4-FFF2-40B4-BE49-F238E27FC236}">
                <a16:creationId xmlns:a16="http://schemas.microsoft.com/office/drawing/2014/main" id="{3A4DD6F3-BDD8-9355-3A68-35D625B9ABDE}"/>
              </a:ext>
            </a:extLst>
          </p:cNvPr>
          <p:cNvSpPr>
            <a:spLocks noGrp="1"/>
          </p:cNvSpPr>
          <p:nvPr>
            <p:ph type="title"/>
          </p:nvPr>
        </p:nvSpPr>
        <p:spPr/>
        <p:txBody>
          <a:bodyPr/>
          <a:lstStyle/>
          <a:p>
            <a:r>
              <a:rPr lang="en-US" dirty="0"/>
              <a:t>The RRP Rule: Certified Renovator Responsibilities</a:t>
            </a:r>
          </a:p>
        </p:txBody>
      </p:sp>
      <p:sp>
        <p:nvSpPr>
          <p:cNvPr id="4" name="Content Placeholder 3">
            <a:extLst>
              <a:ext uri="{FF2B5EF4-FFF2-40B4-BE49-F238E27FC236}">
                <a16:creationId xmlns:a16="http://schemas.microsoft.com/office/drawing/2014/main" id="{5513DEE1-7FF8-DB60-107F-141EF9E41365}"/>
              </a:ext>
            </a:extLst>
          </p:cNvPr>
          <p:cNvSpPr>
            <a:spLocks noGrp="1"/>
          </p:cNvSpPr>
          <p:nvPr>
            <p:ph idx="1"/>
          </p:nvPr>
        </p:nvSpPr>
        <p:spPr>
          <a:xfrm>
            <a:off x="943131" y="1866582"/>
            <a:ext cx="10515600" cy="4313873"/>
          </a:xfrm>
        </p:spPr>
        <p:txBody>
          <a:bodyPr>
            <a:noAutofit/>
          </a:bodyPr>
          <a:lstStyle/>
          <a:p>
            <a:r>
              <a:rPr lang="en-US" sz="2200" dirty="0"/>
              <a:t>Perform work and direct lead-safe work practices</a:t>
            </a:r>
          </a:p>
          <a:p>
            <a:r>
              <a:rPr lang="en-US" sz="2200" dirty="0"/>
              <a:t>Provide on-the-job training to non-certified workers</a:t>
            </a:r>
          </a:p>
          <a:p>
            <a:r>
              <a:rPr lang="en-US" sz="2200" dirty="0"/>
              <a:t>Keep copy of the initial and/or refresher training certificates onsite</a:t>
            </a:r>
          </a:p>
          <a:p>
            <a:r>
              <a:rPr lang="en-US" sz="2200" dirty="0"/>
              <a:t>When requested, use EPA-recognized test kits or, alternatively, collect paint chip samples for laboratory lead analysis to identify lead-based paint</a:t>
            </a:r>
          </a:p>
          <a:p>
            <a:r>
              <a:rPr lang="en-US" sz="2200" dirty="0"/>
              <a:t>Be physically present while posting signs, containing work areas, and cleaning work areas</a:t>
            </a:r>
          </a:p>
          <a:p>
            <a:r>
              <a:rPr lang="en-US" sz="2200" dirty="0"/>
              <a:t>Be available by telephone when off-site</a:t>
            </a:r>
          </a:p>
          <a:p>
            <a:r>
              <a:rPr lang="en-US" sz="2200" dirty="0"/>
              <a:t>Maintain the containment to keep dust and debris within the work area</a:t>
            </a:r>
          </a:p>
          <a:p>
            <a:r>
              <a:rPr lang="en-US" sz="2200" dirty="0"/>
              <a:t>Implement the cleaning verification procedure</a:t>
            </a:r>
          </a:p>
          <a:p>
            <a:pPr>
              <a:spcBef>
                <a:spcPts val="600"/>
              </a:spcBef>
            </a:pPr>
            <a:r>
              <a:rPr lang="en-US" sz="2200" dirty="0"/>
              <a:t>Prepare and maintain required records.</a:t>
            </a:r>
            <a:endParaRPr lang="en-US" sz="2000" dirty="0"/>
          </a:p>
        </p:txBody>
      </p:sp>
    </p:spTree>
    <p:extLst>
      <p:ext uri="{BB962C8B-B14F-4D97-AF65-F5344CB8AC3E}">
        <p14:creationId xmlns:p14="http://schemas.microsoft.com/office/powerpoint/2010/main" val="2176132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B9994D-B821-6922-829A-2114C7186734}"/>
              </a:ext>
            </a:extLst>
          </p:cNvPr>
          <p:cNvSpPr>
            <a:spLocks noGrp="1"/>
          </p:cNvSpPr>
          <p:nvPr>
            <p:ph type="sldNum" sz="quarter" idx="4"/>
          </p:nvPr>
        </p:nvSpPr>
        <p:spPr/>
        <p:txBody>
          <a:bodyPr/>
          <a:lstStyle/>
          <a:p>
            <a:fld id="{E30AF5A0-43BB-4336-8627-9123B9144D80}" type="slidenum">
              <a:rPr lang="en-US" smtClean="0"/>
              <a:t>8</a:t>
            </a:fld>
            <a:endParaRPr lang="en-US"/>
          </a:p>
        </p:txBody>
      </p:sp>
      <p:sp>
        <p:nvSpPr>
          <p:cNvPr id="3" name="Title 2">
            <a:extLst>
              <a:ext uri="{FF2B5EF4-FFF2-40B4-BE49-F238E27FC236}">
                <a16:creationId xmlns:a16="http://schemas.microsoft.com/office/drawing/2014/main" id="{B4AD887F-CE04-D7AC-BB24-591B6BE10CA2}"/>
              </a:ext>
            </a:extLst>
          </p:cNvPr>
          <p:cNvSpPr>
            <a:spLocks noGrp="1"/>
          </p:cNvSpPr>
          <p:nvPr>
            <p:ph type="title"/>
          </p:nvPr>
        </p:nvSpPr>
        <p:spPr/>
        <p:txBody>
          <a:bodyPr/>
          <a:lstStyle/>
          <a:p>
            <a:r>
              <a:rPr lang="en-US" dirty="0"/>
              <a:t>The RRP Rule: Work Practice Standards</a:t>
            </a:r>
          </a:p>
        </p:txBody>
      </p:sp>
      <p:sp>
        <p:nvSpPr>
          <p:cNvPr id="4" name="Content Placeholder 3">
            <a:extLst>
              <a:ext uri="{FF2B5EF4-FFF2-40B4-BE49-F238E27FC236}">
                <a16:creationId xmlns:a16="http://schemas.microsoft.com/office/drawing/2014/main" id="{3A911197-1070-093D-32C9-748C0C0540DF}"/>
              </a:ext>
            </a:extLst>
          </p:cNvPr>
          <p:cNvSpPr>
            <a:spLocks noGrp="1"/>
          </p:cNvSpPr>
          <p:nvPr>
            <p:ph idx="1"/>
          </p:nvPr>
        </p:nvSpPr>
        <p:spPr/>
        <p:txBody>
          <a:bodyPr>
            <a:normAutofit/>
          </a:bodyPr>
          <a:lstStyle/>
          <a:p>
            <a:r>
              <a:rPr lang="en-US" dirty="0"/>
              <a:t>The RRP Rule covers setup of the work area, prohibited work practices, cleanup and the cleaning verification procedure</a:t>
            </a:r>
          </a:p>
          <a:p>
            <a:pPr lvl="1"/>
            <a:r>
              <a:rPr lang="en-US" b="1" dirty="0"/>
              <a:t>Setup practices</a:t>
            </a:r>
            <a:r>
              <a:rPr lang="en-US" dirty="0"/>
              <a:t>, such as posting signs and containing the work area, will be covered in Module 4</a:t>
            </a:r>
          </a:p>
          <a:p>
            <a:pPr lvl="1"/>
            <a:r>
              <a:rPr lang="en-US" b="1" dirty="0"/>
              <a:t>Prohibited practices </a:t>
            </a:r>
            <a:r>
              <a:rPr lang="en-US" dirty="0"/>
              <a:t>and dust reduction suggestions will be covered in Module 5</a:t>
            </a:r>
          </a:p>
          <a:p>
            <a:pPr lvl="1"/>
            <a:r>
              <a:rPr lang="en-US" b="1" dirty="0"/>
              <a:t>Cleanup practices </a:t>
            </a:r>
            <a:r>
              <a:rPr lang="en-US" dirty="0"/>
              <a:t>and cleaning verification procedures will be covered in Module 6</a:t>
            </a:r>
          </a:p>
          <a:p>
            <a:pPr lvl="1"/>
            <a:r>
              <a:rPr lang="en-US" b="1" dirty="0"/>
              <a:t>Recordkeeping</a:t>
            </a:r>
            <a:r>
              <a:rPr lang="en-US" dirty="0"/>
              <a:t> will be covered in Module 7</a:t>
            </a:r>
          </a:p>
        </p:txBody>
      </p:sp>
    </p:spTree>
    <p:extLst>
      <p:ext uri="{BB962C8B-B14F-4D97-AF65-F5344CB8AC3E}">
        <p14:creationId xmlns:p14="http://schemas.microsoft.com/office/powerpoint/2010/main" val="3183661028"/>
      </p:ext>
    </p:extLst>
  </p:cSld>
  <p:clrMapOvr>
    <a:masterClrMapping/>
  </p:clrMapOvr>
</p:sld>
</file>

<file path=ppt/theme/theme1.xml><?xml version="1.0" encoding="utf-8"?>
<a:theme xmlns:a="http://schemas.openxmlformats.org/drawingml/2006/main" name="LEAD template powerpoint slid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 powerpoint slides.potx" id="{7B51EAFE-F043-4BCE-B9F3-DF813D1DA370}" vid="{7AA828DC-040A-47E2-886E-D72E9C27AF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E555EE6AEA6F4E90DC1EE56A20DF84" ma:contentTypeVersion="19" ma:contentTypeDescription="Create a new document." ma:contentTypeScope="" ma:versionID="8b3903ca8cc2ab29536b7201b9d6b0f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d61d8fb-a99e-4f97-bee3-1c0c42237d32" xmlns:ns6="8208de43-a64f-47b6-af23-f340daf30859" targetNamespace="http://schemas.microsoft.com/office/2006/metadata/properties" ma:root="true" ma:fieldsID="bcd02ee0d1e50fa71a95c671743513a5" ns1:_="" ns2:_="" ns3:_="" ns4:_="" ns5:_="" ns6:_="">
    <xsd:import namespace="http://schemas.microsoft.com/sharepoint/v3"/>
    <xsd:import namespace="4ffa91fb-a0ff-4ac5-b2db-65c790d184a4"/>
    <xsd:import namespace="http://schemas.microsoft.com/sharepoint.v3"/>
    <xsd:import namespace="http://schemas.microsoft.com/sharepoint/v3/fields"/>
    <xsd:import namespace="9d61d8fb-a99e-4f97-bee3-1c0c42237d32"/>
    <xsd:import namespace="8208de43-a64f-47b6-af23-f340daf30859"/>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6:SharedWithUsers" minOccurs="0"/>
                <xsd:element ref="ns6:SharedWithDetail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LengthInSeconds" minOccurs="0"/>
                <xsd:element ref="ns5:MediaServiceLocation" minOccurs="0"/>
                <xsd:element ref="ns1:_ip_UnifiedCompliancePolicyProperties" minOccurs="0"/>
                <xsd:element ref="ns1:_ip_UnifiedCompliancePolicyUIAction"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element name="_ip_UnifiedCompliancePolicyProperties" ma:index="39" nillable="true" ma:displayName="Unified Compliance Policy Properties" ma:hidden="true" ma:internalName="_ip_UnifiedCompliancePolicyProperties">
      <xsd:simpleType>
        <xsd:restriction base="dms:Note"/>
      </xsd:simpleType>
    </xsd:element>
    <xsd:element name="_ip_UnifiedCompliancePolicyUIAction" ma:index="4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3eea9a90-c9c7-4cb4-b15a-d2a3718b7468}" ma:internalName="TaxCatchAllLabel" ma:readOnly="true" ma:showField="CatchAllDataLabel" ma:web="8208de43-a64f-47b6-af23-f340daf30859">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3eea9a90-c9c7-4cb4-b15a-d2a3718b7468}" ma:internalName="TaxCatchAll" ma:showField="CatchAllData" ma:web="8208de43-a64f-47b6-af23-f340daf308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d61d8fb-a99e-4f97-bee3-1c0c42237d32"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LengthInSeconds" ma:index="37" nillable="true" ma:displayName="Length (seconds)" ma:internalName="MediaLengthInSeconds" ma:readOnly="true">
      <xsd:simpleType>
        <xsd:restriction base="dms:Unknown"/>
      </xsd:simpleType>
    </xsd:element>
    <xsd:element name="MediaServiceLocation" ma:index="38" nillable="true" ma:displayName="Location" ma:internalName="MediaServiceLocation" ma:readOnly="true">
      <xsd:simpleType>
        <xsd:restriction base="dms:Text"/>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29f62856-1543-49d4-a736-4569d363f53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4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08de43-a64f-47b6-af23-f340daf30859" elementFormDefault="qualified">
    <xsd:import namespace="http://schemas.microsoft.com/office/2006/documentManagement/types"/>
    <xsd:import namespace="http://schemas.microsoft.com/office/infopath/2007/PartnerControls"/>
    <xsd:element name="SharedWithUsers" ma:index="3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Coverage xmlns="http://schemas.microsoft.com/sharepoint/v3/fields" xsi:nil="true"/>
    <Record xmlns="4ffa91fb-a0ff-4ac5-b2db-65c790d184a4">Shared</Record>
    <EPA_x0020_Office xmlns="4ffa91fb-a0ff-4ac5-b2db-65c790d184a4" xsi:nil="true"/>
    <Document_x0020_Creation_x0020_Date xmlns="4ffa91fb-a0ff-4ac5-b2db-65c790d184a4">2025-09-11T07:38:16+00:00</Document_x0020_Creation_x0020_Date>
    <EPA_x0020_Related_x0020_Documents xmlns="4ffa91fb-a0ff-4ac5-b2db-65c790d184a4" xsi:nil="true"/>
    <_Source xmlns="http://schemas.microsoft.com/sharepoint/v3/fields" xsi:nil="true"/>
    <CategoryDescription xmlns="http://schemas.microsoft.com/sharepoint.v3" xsi:nil="true"/>
    <EPA_x0020_Contributor xmlns="4ffa91fb-a0ff-4ac5-b2db-65c790d184a4">
      <UserInfo>
        <DisplayName/>
        <AccountId xsi:nil="true"/>
        <AccountType/>
      </UserInfo>
    </EPA_x0020_Contributor>
    <TaxKeywordTaxHTField xmlns="4ffa91fb-a0ff-4ac5-b2db-65c790d184a4">
      <Terms xmlns="http://schemas.microsoft.com/office/infopath/2007/PartnerControls"/>
    </TaxKeywordTaxHTField>
    <Rights xmlns="4ffa91fb-a0ff-4ac5-b2db-65c790d184a4" xsi:nil="true"/>
    <Identifier xmlns="4ffa91fb-a0ff-4ac5-b2db-65c790d184a4" xsi:nil="true"/>
    <_ip_UnifiedCompliancePolicyUIAction xmlns="http://schemas.microsoft.com/sharepoint/v3" xsi:nil="true"/>
    <Creator xmlns="4ffa91fb-a0ff-4ac5-b2db-65c790d184a4">
      <UserInfo>
        <DisplayName/>
        <AccountId xsi:nil="true"/>
        <AccountType/>
      </UserInfo>
    </Creator>
    <_ip_UnifiedCompliancePolicyProperties xmlns="http://schemas.microsoft.com/sharepoint/v3" xsi:nil="true"/>
    <Language xmlns="http://schemas.microsoft.com/sharepoint/v3">English</Language>
    <j747ac98061d40f0aa7bd47e1db5675d xmlns="4ffa91fb-a0ff-4ac5-b2db-65c790d184a4">
      <Terms xmlns="http://schemas.microsoft.com/office/infopath/2007/PartnerControls"/>
    </j747ac98061d40f0aa7bd47e1db5675d>
    <lcf76f155ced4ddcb4097134ff3c332f xmlns="9d61d8fb-a99e-4f97-bee3-1c0c42237d32">
      <Terms xmlns="http://schemas.microsoft.com/office/infopath/2007/PartnerControls"/>
    </lcf76f155ced4ddcb4097134ff3c332f>
    <TaxCatchAll xmlns="4ffa91fb-a0ff-4ac5-b2db-65c790d184a4" xsi:nil="true"/>
    <External_x0020_Contributor xmlns="4ffa91fb-a0ff-4ac5-b2db-65c790d184a4" xsi:nil="true"/>
  </documentManagement>
</p:properties>
</file>

<file path=customXml/itemProps1.xml><?xml version="1.0" encoding="utf-8"?>
<ds:datastoreItem xmlns:ds="http://schemas.openxmlformats.org/officeDocument/2006/customXml" ds:itemID="{A0B3E895-DF15-4A0E-969A-35166DC02A63}"/>
</file>

<file path=customXml/itemProps2.xml><?xml version="1.0" encoding="utf-8"?>
<ds:datastoreItem xmlns:ds="http://schemas.openxmlformats.org/officeDocument/2006/customXml" ds:itemID="{1B37DE8E-D547-44AD-A9D8-FD4446F52D47}"/>
</file>

<file path=customXml/itemProps3.xml><?xml version="1.0" encoding="utf-8"?>
<ds:datastoreItem xmlns:ds="http://schemas.openxmlformats.org/officeDocument/2006/customXml" ds:itemID="{8FAC30C5-A83E-40C4-8869-4C8B0F43C7BD}"/>
</file>

<file path=customXml/itemProps4.xml><?xml version="1.0" encoding="utf-8"?>
<ds:datastoreItem xmlns:ds="http://schemas.openxmlformats.org/officeDocument/2006/customXml" ds:itemID="{9CD9CB21-C21F-4520-A67D-C6A0203DD7F0}"/>
</file>

<file path=docProps/app.xml><?xml version="1.0" encoding="utf-8"?>
<Properties xmlns="http://schemas.openxmlformats.org/officeDocument/2006/extended-properties" xmlns:vt="http://schemas.openxmlformats.org/officeDocument/2006/docPropsVTypes">
  <Template>LEAD template powerpoint slides</Template>
  <TotalTime>0</TotalTime>
  <Words>4404</Words>
  <Application>Microsoft Office PowerPoint</Application>
  <PresentationFormat>Widescreen</PresentationFormat>
  <Paragraphs>259</Paragraphs>
  <Slides>16</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LEAD template powerpoint slides</vt:lpstr>
      <vt:lpstr>Module 2: Regulations</vt:lpstr>
      <vt:lpstr>Regulations Overview</vt:lpstr>
      <vt:lpstr>The RRP Rule</vt:lpstr>
      <vt:lpstr>The RRP Rule: Exclusions</vt:lpstr>
      <vt:lpstr>The RRP Rule: Firm Certification</vt:lpstr>
      <vt:lpstr>The RRP Rule: Firm Responsibilities</vt:lpstr>
      <vt:lpstr>The RRP Rule: Individual Certification</vt:lpstr>
      <vt:lpstr>The RRP Rule: Certified Renovator Responsibilities</vt:lpstr>
      <vt:lpstr>The RRP Rule: Work Practice Standards</vt:lpstr>
      <vt:lpstr>The RRP Rule: Enforcement</vt:lpstr>
      <vt:lpstr>HUD’s Lead Safe Housing Rule</vt:lpstr>
      <vt:lpstr>HUD’s Lead Safe Housing Rule: Safe Work Practices</vt:lpstr>
      <vt:lpstr>HUD’s Rule Addresses</vt:lpstr>
      <vt:lpstr>Know the EPA and HUD Rules!</vt:lpstr>
      <vt:lpstr>Tribal, State, Territorial and Local Regulations</vt:lpstr>
      <vt:lpstr>Now You Know…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2026-04-29T14:26:35Z</dcterms:created>
  <dcterms:modified xsi:type="dcterms:W3CDTF">2026-04-29T14:26:42Z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Document_x0020_Type">
    <vt:lpwstr/>
  </property>
  <property fmtid="{D5CDD505-2E9C-101B-9397-08002B2CF9AE}" pid="4" name="MediaServiceImageTags">
    <vt:lpwstr/>
  </property>
  <property fmtid="{D5CDD505-2E9C-101B-9397-08002B2CF9AE}" pid="5" name="ContentTypeId">
    <vt:lpwstr>0x01010046E555EE6AEA6F4E90DC1EE56A20DF84</vt:lpwstr>
  </property>
  <property fmtid="{D5CDD505-2E9C-101B-9397-08002B2CF9AE}" pid="6" name="EPA Subject">
    <vt:lpwstr/>
  </property>
  <property fmtid="{D5CDD505-2E9C-101B-9397-08002B2CF9AE}" pid="7" name="EPA_x0020_Subject">
    <vt:lpwstr/>
  </property>
  <property fmtid="{D5CDD505-2E9C-101B-9397-08002B2CF9AE}" pid="8" name="Document Type">
    <vt:lpwstr/>
  </property>
  <property fmtid="{D5CDD505-2E9C-101B-9397-08002B2CF9AE}" pid="9" name="e3f09c3df709400db2417a7161762d62">
    <vt:lpwstr/>
  </property>
</Properties>
</file>