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09" r:id="rId1"/>
  </p:sldMasterIdLst>
  <p:notesMasterIdLst>
    <p:notesMasterId r:id="rId14"/>
  </p:notesMasterIdLst>
  <p:sldIdLst>
    <p:sldId id="305" r:id="rId2"/>
    <p:sldId id="306" r:id="rId3"/>
    <p:sldId id="295" r:id="rId4"/>
    <p:sldId id="296" r:id="rId5"/>
    <p:sldId id="297" r:id="rId6"/>
    <p:sldId id="298" r:id="rId7"/>
    <p:sldId id="299" r:id="rId8"/>
    <p:sldId id="300" r:id="rId9"/>
    <p:sldId id="301" r:id="rId10"/>
    <p:sldId id="302" r:id="rId11"/>
    <p:sldId id="303" r:id="rId12"/>
    <p:sldId id="30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40868A-8F01-4A3E-A586-5D4F0254368A}" v="4" dt="2026-04-29T14:28:26.5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661" autoAdjust="0"/>
  </p:normalViewPr>
  <p:slideViewPr>
    <p:cSldViewPr snapToGrid="0">
      <p:cViewPr varScale="1">
        <p:scale>
          <a:sx n="72" d="100"/>
          <a:sy n="72" d="100"/>
        </p:scale>
        <p:origin x="1956" y="66"/>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presProps" Target="presProps.xml"/><Relationship Id="rId23" Type="http://schemas.openxmlformats.org/officeDocument/2006/relationships/customXml" Target="../customXml/item3.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pa.gov/lead"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pa.gov/lead/lead-test-kit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635175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205751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latin typeface="Calibri" panose="020F0502020204030204" pitchFamily="34" charset="0"/>
              </a:rPr>
              <a:t>The information presented in the </a:t>
            </a:r>
            <a:r>
              <a:rPr lang="en-US" altLang="en-US" sz="1200" i="1" dirty="0">
                <a:latin typeface="Calibri" panose="020F0502020204030204" pitchFamily="34" charset="0"/>
              </a:rPr>
              <a:t>Small Entity Compliance Guide to Renovate Right</a:t>
            </a:r>
            <a:r>
              <a:rPr lang="en-US" altLang="en-US" sz="1200" dirty="0">
                <a:latin typeface="Calibri" panose="020F0502020204030204" pitchFamily="34" charset="0"/>
              </a:rPr>
              <a:t> flow charts is intended to assist you in understanding what RRP Rule requirements apply to the renovation you are about to perform and whether the HUD Rule also applies to the project. You will find the </a:t>
            </a:r>
            <a:r>
              <a:rPr lang="en-US" altLang="en-US" sz="1200" i="1" dirty="0">
                <a:latin typeface="Calibri" panose="020F0502020204030204" pitchFamily="34" charset="0"/>
              </a:rPr>
              <a:t>Small Entity Compliance Guide to Renovate Right</a:t>
            </a:r>
            <a:r>
              <a:rPr lang="en-US" altLang="en-US" sz="1200" dirty="0">
                <a:latin typeface="Calibri" panose="020F0502020204030204" pitchFamily="34" charset="0"/>
              </a:rPr>
              <a:t> flow charts at the end of this module. For a complete copy of the </a:t>
            </a:r>
            <a:r>
              <a:rPr lang="en-US" altLang="en-US" sz="1200" i="1" dirty="0">
                <a:latin typeface="Calibri" panose="020F0502020204030204" pitchFamily="34" charset="0"/>
              </a:rPr>
              <a:t>Small Entity Compliance Guide to Renovate Right</a:t>
            </a:r>
            <a:r>
              <a:rPr lang="en-US" altLang="en-US" sz="1200" dirty="0">
                <a:latin typeface="Calibri" panose="020F0502020204030204" pitchFamily="34" charset="0"/>
              </a:rPr>
              <a:t> see Appendix 4.</a:t>
            </a:r>
          </a:p>
          <a:p>
            <a:endParaRPr lang="en-US" altLang="en-US" sz="1200" dirty="0">
              <a:latin typeface="Calibri" panose="020F0502020204030204" pitchFamily="34" charset="0"/>
            </a:endParaRPr>
          </a:p>
          <a:p>
            <a:r>
              <a:rPr lang="en-US" altLang="en-US" sz="1200" dirty="0">
                <a:latin typeface="Calibri" panose="020F0502020204030204" pitchFamily="34" charset="0"/>
              </a:rPr>
              <a:t>The </a:t>
            </a:r>
            <a:r>
              <a:rPr lang="en-US" altLang="en-US" sz="1200" i="1" dirty="0">
                <a:latin typeface="Calibri" panose="020F0502020204030204" pitchFamily="34" charset="0"/>
              </a:rPr>
              <a:t>Small Entity Compliance Guide to Renovate Right</a:t>
            </a:r>
            <a:r>
              <a:rPr lang="en-US" altLang="en-US" sz="1200" dirty="0">
                <a:latin typeface="Calibri" panose="020F0502020204030204" pitchFamily="34" charset="0"/>
              </a:rPr>
              <a:t> flow charts walk you step-by-step through a decision tree which asks you a series of ordered yes-or-no questions. To use the flow charts, begin at the top of flow chart 1, ask yourself each question. Following the yes-or-no answer arrows to the next appropriate question box. At some point you will come to an arrow with directions about continuing to another flow chart. Follow the direction to whichever flow chart the pathway takes you to, skipping flow charts that do not apply. Whenever a text box gives direction about what to do, write it down to develop a list of actions that must be taken for RRP Rule compliance.</a:t>
            </a:r>
          </a:p>
          <a:p>
            <a:endParaRPr lang="en-US" altLang="en-US" sz="1200" dirty="0">
              <a:latin typeface="Calibri" panose="020F0502020204030204" pitchFamily="34" charset="0"/>
            </a:endParaRPr>
          </a:p>
          <a:p>
            <a:r>
              <a:rPr lang="en-US" altLang="en-US" sz="1200" dirty="0">
                <a:latin typeface="Calibri" panose="020F0502020204030204" pitchFamily="34" charset="0"/>
              </a:rPr>
              <a:t>Appendix 2 provides a summary of HUD requirements that apply to work done in homes that receive Federal assistance. Information found in Appendix 2 provides assistance in determining whether the property receives federal housing assistance and what requirements apply if it does. If the property is pre-1978 and does receive federal housing assistance, both the HUD Lead Safe Housing Rule </a:t>
            </a:r>
            <a:r>
              <a:rPr lang="en-US" altLang="en-US" sz="1200" u="sng" dirty="0">
                <a:latin typeface="Calibri" panose="020F0502020204030204" pitchFamily="34" charset="0"/>
              </a:rPr>
              <a:t>and</a:t>
            </a:r>
            <a:r>
              <a:rPr lang="en-US" altLang="en-US" sz="1200" dirty="0">
                <a:latin typeface="Calibri" panose="020F0502020204030204" pitchFamily="34" charset="0"/>
              </a:rPr>
              <a:t> the EPA RRP Rule apply to your renovation work. </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2066587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709181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indent="-114300"/>
            <a:r>
              <a:rPr lang="en-US" altLang="en-US" sz="1200" b="1" dirty="0">
                <a:latin typeface="Calibri" panose="020F0502020204030204" pitchFamily="34" charset="0"/>
              </a:rPr>
              <a:t>Module Overview</a:t>
            </a:r>
          </a:p>
          <a:p>
            <a:pPr marL="114300" indent="-114300">
              <a:buFontTx/>
              <a:buChar char="•"/>
            </a:pPr>
            <a:r>
              <a:rPr lang="en-US" altLang="en-US" sz="1200" dirty="0">
                <a:solidFill>
                  <a:srgbClr val="000000"/>
                </a:solidFill>
                <a:latin typeface="Calibri" panose="020F0502020204030204" pitchFamily="34" charset="0"/>
                <a:cs typeface="Calibri" panose="020F0502020204030204" pitchFamily="34" charset="0"/>
              </a:rPr>
              <a:t>The module also considers the important questions that must be asked at the beginning of a job to establish whether a job is covered by the RRP Rule and/or the HUD Rules, and what requirements apply.</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403459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Exclusions: </a:t>
            </a:r>
            <a:r>
              <a:rPr lang="en-US" sz="1200" kern="1200" dirty="0">
                <a:solidFill>
                  <a:schemeClr val="tx1"/>
                </a:solidFill>
                <a:effectLst/>
                <a:latin typeface="+mn-lt"/>
                <a:ea typeface="+mn-ea"/>
                <a:cs typeface="+mn-cs"/>
              </a:rPr>
              <a:t>The Pre-Renovation Education Rule covers the same renovation activities that are covered by the RRP Rule. The same exclusions apply. (Refer to Module 2 for more information on exclusions)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Work in Homes: </a:t>
            </a:r>
            <a:r>
              <a:rPr lang="en-US" sz="1200" kern="1200" dirty="0">
                <a:solidFill>
                  <a:schemeClr val="tx1"/>
                </a:solidFill>
                <a:effectLst/>
                <a:latin typeface="+mn-lt"/>
                <a:ea typeface="+mn-ea"/>
                <a:cs typeface="+mn-cs"/>
              </a:rPr>
              <a:t>No more than 60 days before beginning a renovation, certified renovation Firms must distribute the </a:t>
            </a:r>
            <a:r>
              <a:rPr lang="en-US" sz="1200" i="1" kern="1200" dirty="0">
                <a:solidFill>
                  <a:schemeClr val="tx1"/>
                </a:solidFill>
                <a:effectLst/>
                <a:latin typeface="+mn-lt"/>
                <a:ea typeface="+mn-ea"/>
                <a:cs typeface="+mn-cs"/>
              </a:rPr>
              <a:t>Lead-Safe Certified Guide to Renovate Right: Important Lead Hazard Information for Families, Child Care Providers, and Schools </a:t>
            </a:r>
            <a:r>
              <a:rPr lang="en-US" sz="1200" kern="1200" dirty="0">
                <a:solidFill>
                  <a:schemeClr val="tx1"/>
                </a:solidFill>
                <a:effectLst/>
                <a:latin typeface="+mn-lt"/>
                <a:ea typeface="+mn-ea"/>
                <a:cs typeface="+mn-cs"/>
              </a:rPr>
              <a:t>(Renovate Right) pamphlet to the owners and residents of the pre-1978 housing to be renovated.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Firms must either obtain the owner’s written acknowledgment or proof that the pamphlet was sent by certified mail, return receipt requested, at least 7 days before the renovation began.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For tenants, certified firms must either obtain a written acknowledgment of receipt, or document that the firm delivered the pamphlet and was unable to obtain a written acknowledgment.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All proof of receipt/mailing/delivery records must be kept for 3 years after completion of the renovation.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Sample forms to document confirmation of receipt are included in the Renovate Right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pamphlet.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Work in Common Areas: </a:t>
            </a:r>
            <a:r>
              <a:rPr lang="en-US" sz="1200" kern="1200" dirty="0">
                <a:solidFill>
                  <a:schemeClr val="tx1"/>
                </a:solidFill>
                <a:effectLst/>
                <a:latin typeface="+mn-lt"/>
                <a:ea typeface="+mn-ea"/>
                <a:cs typeface="+mn-cs"/>
              </a:rPr>
              <a:t>No more than 60 days before beginning a renovation, certified renovation firms must provide the Renovate Right</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pamphlet to the owner of pre-1978 housing being renovated. Firms must provide written notification to all residents in the affected units of the property being renovated, must notify affected residents about where information is posted if work in nearby common areas will affect them. The following information should be posted about work in common areas: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Describing the nature and location of the work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Listing the work start and end dates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Providing the Renovate Right pamphlet or information on how to obtain a free copy of the pamphlet.</a:t>
            </a:r>
          </a:p>
          <a:p>
            <a:r>
              <a:rPr lang="en-US" sz="1200" kern="1200" dirty="0">
                <a:solidFill>
                  <a:schemeClr val="tx1"/>
                </a:solidFill>
                <a:effectLst/>
                <a:latin typeface="+mn-lt"/>
                <a:ea typeface="+mn-ea"/>
                <a:cs typeface="+mn-cs"/>
              </a:rPr>
              <a:t>This information may be provided to tenants by mail, hand-delivery, or by posting signs containing this information where they are likely to be seen by the residents of all affected units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Work in Child-Occupied Facilities: </a:t>
            </a:r>
            <a:r>
              <a:rPr lang="en-US" sz="1200" kern="1200" dirty="0">
                <a:solidFill>
                  <a:schemeClr val="tx1"/>
                </a:solidFill>
                <a:effectLst/>
                <a:latin typeface="+mn-lt"/>
                <a:ea typeface="+mn-ea"/>
                <a:cs typeface="+mn-cs"/>
              </a:rPr>
              <a:t>No more than 60 days before beginning a renovation, certified renovation firms must distribute the </a:t>
            </a:r>
            <a:r>
              <a:rPr lang="en-US" sz="1200" i="1" kern="1200" dirty="0">
                <a:solidFill>
                  <a:schemeClr val="tx1"/>
                </a:solidFill>
                <a:effectLst/>
                <a:latin typeface="+mn-lt"/>
                <a:ea typeface="+mn-ea"/>
                <a:cs typeface="+mn-cs"/>
              </a:rPr>
              <a:t>Renovate Right </a:t>
            </a:r>
            <a:r>
              <a:rPr lang="en-US" sz="1200" kern="1200" dirty="0">
                <a:solidFill>
                  <a:schemeClr val="tx1"/>
                </a:solidFill>
                <a:effectLst/>
                <a:latin typeface="+mn-lt"/>
                <a:ea typeface="+mn-ea"/>
                <a:cs typeface="+mn-cs"/>
              </a:rPr>
              <a:t>pamphlet to the owner of the building and to an adult representative of the child-occupied facility, following the same documentation requirements as for homes. Firms must also provide notification to parents and guardians of children using the child-occupied facility, following the same requirements as for tenants affected by renovations in common areas.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obtain copies of the pamphlet visit EPA’s website at </a:t>
            </a:r>
            <a:r>
              <a:rPr lang="en-US" sz="1200" u="none" strike="noStrike" kern="1200" dirty="0">
                <a:solidFill>
                  <a:schemeClr val="tx1"/>
                </a:solidFill>
                <a:effectLst/>
                <a:latin typeface="+mn-lt"/>
                <a:ea typeface="+mn-ea"/>
                <a:cs typeface="+mn-cs"/>
                <a:hlinkClick r:id="rId3"/>
              </a:rPr>
              <a:t>www.epa.gov/lead,</a:t>
            </a:r>
            <a:r>
              <a:rPr lang="en-US" sz="1200" kern="1200" dirty="0">
                <a:solidFill>
                  <a:schemeClr val="tx1"/>
                </a:solidFill>
                <a:effectLst/>
                <a:latin typeface="+mn-lt"/>
                <a:ea typeface="+mn-ea"/>
                <a:cs typeface="+mn-cs"/>
              </a:rPr>
              <a:t> or call the National Lead Information Center(1-800-424-5323) or a regional lead-based paint program coordinator (</a:t>
            </a:r>
            <a:r>
              <a:rPr lang="en-US" sz="1200" u="heavy" kern="1200" dirty="0">
                <a:solidFill>
                  <a:schemeClr val="tx1"/>
                </a:solidFill>
                <a:effectLst/>
                <a:latin typeface="+mn-lt"/>
                <a:ea typeface="+mn-ea"/>
                <a:cs typeface="+mn-cs"/>
              </a:rPr>
              <a:t>www.epa.gov/lead/contacts</a:t>
            </a:r>
            <a:r>
              <a:rPr lang="en-US" sz="1200" kern="1200" dirty="0">
                <a:solidFill>
                  <a:schemeClr val="tx1"/>
                </a:solidFill>
                <a:effectLst/>
                <a:latin typeface="+mn-lt"/>
                <a:ea typeface="+mn-ea"/>
                <a:cs typeface="+mn-cs"/>
              </a:rPr>
              <a:t>). The pamphlet may be copied for distribution as needed to comply with pre-renovation education requirements.</a:t>
            </a: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785517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Homes built in 1978 and earlier</a:t>
            </a:r>
          </a:p>
          <a:p>
            <a:r>
              <a:rPr lang="en-US" sz="1200" kern="1200" dirty="0">
                <a:solidFill>
                  <a:schemeClr val="tx1"/>
                </a:solidFill>
                <a:effectLst/>
                <a:latin typeface="+mn-lt"/>
                <a:ea typeface="+mn-ea"/>
                <a:cs typeface="+mn-cs"/>
              </a:rPr>
              <a:t>Approximately 30.9 million homes still contain some lead-based paint that meets the federal definition of lead-based paint, and 3.8 million of them have one or more children under the age of 6 living there, according to a 2021 analysis.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EPA’s RRP Rule assumes that any house built before 1978 contains lead-based paint, unless the house has been tested for lead-based paint and the results indicate that the house does not contain lead-based paint.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Components most likely to be coated with lead-based paint include windows and doors (interior and exterior), as well as exterior walls and porches.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Homes built before 1960</a:t>
            </a:r>
          </a:p>
          <a:p>
            <a:r>
              <a:rPr lang="en-US" sz="1200" kern="1200" dirty="0">
                <a:solidFill>
                  <a:schemeClr val="tx1"/>
                </a:solidFill>
                <a:effectLst/>
                <a:latin typeface="+mn-lt"/>
                <a:ea typeface="+mn-ea"/>
                <a:cs typeface="+mn-cs"/>
              </a:rPr>
              <a:t>Homes built before 1960 are more likely than homes built after 1960 to contain lead-based paint and are also more likely to have deteriorated paint surfaces due to age. In addition, concentrations of lead in paint were higher prior to the 1950’s when paint companies began to use less lead in the paint they manufactured.</a:t>
            </a:r>
          </a:p>
          <a:p>
            <a:r>
              <a:rPr lang="en-US"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87% of pre-1940 homes contain lead-based paint on at least one surface.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69% of homes built from 1940 to 1959 contain lead-based paint on at least one surface.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Note: Determining the age of the property may require some investigation. If the owner does not know or have access to records, property information in many localities can be accessed from review of court registration or tax records held by the office of the tax assessor in the community or county where the property is located. If you don’t know the age of the building, assume it was built before 1978.</a:t>
            </a:r>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2262075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Lead-based paint can only be identified by testing paint. Results of testing only apply to the work if the surfaces covered by the renovation are covered by the testing report. A property owner may provide a report from a certified lead inspector or risk assessor that proves no lead-based paint is present, in lieu of testing affected surfaces. If no testing result is available, test the paint or presume lead-based paint is present.</a:t>
            </a:r>
          </a:p>
          <a:p>
            <a:r>
              <a:rPr lang="en-US" sz="1200" kern="1200" dirty="0">
                <a:solidFill>
                  <a:schemeClr val="tx1"/>
                </a:solidFill>
                <a:effectLst/>
                <a:latin typeface="+mn-lt"/>
                <a:ea typeface="+mn-ea"/>
                <a:cs typeface="+mn-cs"/>
              </a:rPr>
              <a:t> </a:t>
            </a:r>
          </a:p>
          <a:p>
            <a:r>
              <a:rPr lang="en-US" sz="1200" b="1" u="heavy" kern="1200" dirty="0">
                <a:solidFill>
                  <a:schemeClr val="tx1"/>
                </a:solidFill>
                <a:effectLst/>
                <a:latin typeface="+mn-lt"/>
                <a:ea typeface="+mn-ea"/>
                <a:cs typeface="+mn-cs"/>
              </a:rPr>
              <a:t>EPA-Recognized Test Kits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Check the EPA website at https://www.epa.gov/lead/lead-test-kits for information on EPA-recognized test kits and how to use them. All test kits currently on the market are colorimetric tests for lead; that is, they change color when lead is present. Different test kit chemicals produce different colors when lead is present. All paint layers must be tested when using test kits. Make sure to follow the manufacturer’s instructions when using this testing method. If there is no color change on the paint film tested, lead-based paint is </a:t>
            </a:r>
            <a:r>
              <a:rPr lang="en-US" sz="1200" u="sng" kern="1200" dirty="0">
                <a:solidFill>
                  <a:schemeClr val="tx1"/>
                </a:solidFill>
                <a:effectLst/>
                <a:latin typeface="+mn-lt"/>
                <a:ea typeface="+mn-ea"/>
                <a:cs typeface="+mn-cs"/>
              </a:rPr>
              <a:t>not</a:t>
            </a:r>
            <a:r>
              <a:rPr lang="en-US" sz="1200" kern="1200" dirty="0">
                <a:solidFill>
                  <a:schemeClr val="tx1"/>
                </a:solidFill>
                <a:effectLst/>
                <a:latin typeface="+mn-lt"/>
                <a:ea typeface="+mn-ea"/>
                <a:cs typeface="+mn-cs"/>
              </a:rPr>
              <a:t> present and lead-safe work practices are not required on that surface. Test kit sampling is intrusive and damages each surface tested. Common kit types include:</a:t>
            </a:r>
          </a:p>
          <a:p>
            <a:pPr marL="171450" lvl="0" indent="-171450">
              <a:buFont typeface="Arial" panose="020B0604020202020204" pitchFamily="34" charset="0"/>
              <a:buChar char="•"/>
            </a:pPr>
            <a:r>
              <a:rPr lang="en-US" sz="1200" kern="1200" dirty="0" err="1">
                <a:solidFill>
                  <a:schemeClr val="tx1"/>
                </a:solidFill>
                <a:effectLst/>
                <a:latin typeface="+mn-lt"/>
                <a:ea typeface="+mn-ea"/>
                <a:cs typeface="+mn-cs"/>
              </a:rPr>
              <a:t>Luxfer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Magtech</a:t>
            </a:r>
            <a:r>
              <a:rPr lang="en-US" sz="1200" kern="1200" dirty="0">
                <a:solidFill>
                  <a:schemeClr val="tx1"/>
                </a:solidFill>
                <a:effectLst/>
                <a:latin typeface="+mn-lt"/>
                <a:ea typeface="+mn-ea"/>
                <a:cs typeface="+mn-cs"/>
              </a:rPr>
              <a:t> LeadCheck</a:t>
            </a:r>
            <a:r>
              <a:rPr lang="en-US" sz="1200" kern="1200" baseline="30000" dirty="0">
                <a:solidFill>
                  <a:schemeClr val="tx1"/>
                </a:solidFill>
                <a:effectLst/>
                <a:latin typeface="+mn-lt"/>
                <a:ea typeface="+mn-ea"/>
                <a:cs typeface="+mn-cs"/>
              </a:rPr>
              <a:t>TM - </a:t>
            </a:r>
            <a:r>
              <a:rPr lang="en-US" sz="1200" kern="1200" dirty="0">
                <a:solidFill>
                  <a:schemeClr val="tx1"/>
                </a:solidFill>
                <a:effectLst/>
                <a:latin typeface="+mn-lt"/>
                <a:ea typeface="+mn-ea"/>
                <a:cs typeface="+mn-cs"/>
              </a:rPr>
              <a:t>Rhodizonate-based test kit that produces a pink to red color when lead is present; and,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ESCA Tech D-Lead</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 Sulfide-based test kit that produces a dark grey to black color when lead is present.</a:t>
            </a:r>
          </a:p>
          <a:p>
            <a:r>
              <a:rPr lang="en-US" sz="1200" b="1" u="none" strike="noStrike"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u="heavy" kern="1200" dirty="0">
                <a:solidFill>
                  <a:schemeClr val="tx1"/>
                </a:solidFill>
                <a:effectLst/>
                <a:latin typeface="+mn-lt"/>
                <a:ea typeface="+mn-ea"/>
                <a:cs typeface="+mn-cs"/>
              </a:rPr>
              <a:t>X-Ray Fluorescence (XRF) Testing</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Requires a special instrument and a specially-trained certified lead inspector or risk assessor. The instrument tests by bombarding the paint film with gamma radiation that causes the lead in the paint to emit x-rays that can be read by a sensor in the instrument. The amount of lead in the paint is directly related to the x-rays read by the sensor. A computer program in the instrument calculates how much lead is in the paint film. This testing method is non-intrusive and is the most commonly used.</a:t>
            </a:r>
          </a:p>
          <a:p>
            <a:r>
              <a:rPr lang="en-US" sz="1200" kern="1200" dirty="0">
                <a:solidFill>
                  <a:schemeClr val="tx1"/>
                </a:solidFill>
                <a:effectLst/>
                <a:latin typeface="+mn-lt"/>
                <a:ea typeface="+mn-ea"/>
                <a:cs typeface="+mn-cs"/>
              </a:rPr>
              <a:t> </a:t>
            </a:r>
          </a:p>
          <a:p>
            <a:r>
              <a:rPr lang="en-US" sz="1200" b="1" u="heavy" kern="1200" dirty="0">
                <a:solidFill>
                  <a:schemeClr val="tx1"/>
                </a:solidFill>
                <a:effectLst/>
                <a:latin typeface="+mn-lt"/>
                <a:ea typeface="+mn-ea"/>
                <a:cs typeface="+mn-cs"/>
              </a:rPr>
              <a:t>Paint-Chip Collection for Laboratory Analysis</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Paint-chip testing requires intrusive sampling. All paint layers are removed from the surface being tested. The resulting sample is sent to a National Lead Laboratory Accreditation Program (NLLAP) recognized laboratory where it is analyzed to determine how much lead is present. Paint chips can be collected by certified renovators, inspectors or risk assessors. Laboratory charges are based on turnaround time, and it usually requires a day or two to get results. Intrusive sampling makes repair of tested surfaces necessary.</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1373769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10000"/>
              </a:spcBef>
              <a:buFont typeface="Arial" panose="020B0604020202020204" pitchFamily="34" charset="0"/>
              <a:buNone/>
              <a:tabLst>
                <a:tab pos="342900" algn="l"/>
              </a:tabLst>
            </a:pPr>
            <a:r>
              <a:rPr lang="en-US" altLang="en-US" sz="1200" b="1" dirty="0">
                <a:solidFill>
                  <a:srgbClr val="000000"/>
                </a:solidFill>
                <a:latin typeface="Calibri" panose="020F0502020204030204" pitchFamily="34" charset="0"/>
              </a:rPr>
              <a:t>If test kits are used, you must use an EPA-recognized test kit.</a:t>
            </a:r>
            <a:endParaRPr lang="en-US" altLang="en-US" sz="1200" b="1" dirty="0">
              <a:latin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Presently, EPA only requires the use of test kits that determine that lead-based paint is not present on the surfaces tested. Refer to test kit instructions to determine if lead is absent. If lead is not determined to be absent using the test kit the surface must be assumed to be coated with lead-based paint.</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negative test result will mean that lead-safe work practices are not required.</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Alternatively, a certified renovator may collect a paint chip sample, or sampling may be performed by a certified lead inspector or risk assessor to determine whether or not lead-based paint is present.</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test kits are used, certified renovators must use an EPA-recognized test kit in order to test affected surfaces. EPA-recognized test kits are listed on the EPA website at </a:t>
            </a:r>
            <a:r>
              <a:rPr lang="en-US" sz="1200" u="sng" kern="1200" dirty="0">
                <a:solidFill>
                  <a:schemeClr val="tx1"/>
                </a:solidFill>
                <a:effectLst/>
                <a:latin typeface="+mn-lt"/>
                <a:ea typeface="+mn-ea"/>
                <a:cs typeface="+mn-cs"/>
                <a:hlinkClick r:id="rId3"/>
              </a:rPr>
              <a:t>www.epa.gov/lead/lead-test-kits</a:t>
            </a:r>
            <a:r>
              <a:rPr lang="en-US" sz="1600" kern="1200" dirty="0">
                <a:solidFill>
                  <a:schemeClr val="tx1"/>
                </a:solidFill>
                <a:effectLst/>
                <a:latin typeface="+mn-lt"/>
                <a:ea typeface="+mn-ea"/>
                <a:cs typeface="+mn-cs"/>
              </a:rPr>
              <a:t>.</a:t>
            </a:r>
          </a:p>
          <a:p>
            <a:pPr marL="0" indent="0">
              <a:spcBef>
                <a:spcPct val="10000"/>
              </a:spcBef>
              <a:buFont typeface="Arial" panose="020B0604020202020204" pitchFamily="34" charset="0"/>
              <a:buNone/>
              <a:tabLst>
                <a:tab pos="342900" algn="l"/>
              </a:tabLst>
            </a:pPr>
            <a:r>
              <a:rPr lang="en-US" altLang="en-US" sz="1200" b="1" dirty="0">
                <a:latin typeface="Calibri" panose="020F0502020204030204" pitchFamily="34" charset="0"/>
              </a:rPr>
              <a:t>What should be tested?</a:t>
            </a:r>
          </a:p>
          <a:p>
            <a:pPr marL="342900" lvl="1" indent="-228600">
              <a:spcBef>
                <a:spcPct val="10000"/>
              </a:spcBef>
              <a:buFont typeface="Arial" panose="020B0604020202020204" pitchFamily="34" charset="0"/>
              <a:buChar char="•"/>
              <a:tabLst>
                <a:tab pos="342900" algn="l"/>
              </a:tabLst>
            </a:pPr>
            <a:r>
              <a:rPr lang="en-US" altLang="en-US" sz="1200" dirty="0">
                <a:latin typeface="Calibri" panose="020F0502020204030204" pitchFamily="34" charset="0"/>
                <a:cs typeface="Calibri" panose="020F0502020204030204" pitchFamily="34" charset="0"/>
              </a:rPr>
              <a:t>Each building component to be renovated or disturbed by renovation must be tested, unless the component is a part of a larger component system and is representative of the whole system. In this case, a single component may represent the larger system. For instance, a stair tread may represent the whole stair system if the painting history of both is similar. If the painting histories are similar and the tested tread shows a negative test for lead-based paint, then the RRP Rule does not apply to the stair system.</a:t>
            </a:r>
          </a:p>
          <a:p>
            <a:pPr marL="0" indent="0">
              <a:spcBef>
                <a:spcPct val="10000"/>
              </a:spcBef>
              <a:buFont typeface="Arial" panose="020B0604020202020204" pitchFamily="34" charset="0"/>
              <a:buNone/>
              <a:tabLst>
                <a:tab pos="342900" algn="l"/>
              </a:tabLst>
            </a:pPr>
            <a:r>
              <a:rPr lang="en-US" altLang="en-US" sz="1200" b="1" dirty="0">
                <a:latin typeface="Calibri" panose="020F0502020204030204" pitchFamily="34" charset="0"/>
              </a:rPr>
              <a:t>What substrates can be tested?</a:t>
            </a:r>
          </a:p>
          <a:p>
            <a:pPr marL="342900" lvl="1" indent="-228600">
              <a:spcBef>
                <a:spcPct val="10000"/>
              </a:spcBef>
              <a:buFont typeface="Arial" panose="020B0604020202020204" pitchFamily="34" charset="0"/>
              <a:buChar char="•"/>
              <a:tabLst>
                <a:tab pos="342900" algn="l"/>
              </a:tabLst>
            </a:pPr>
            <a:r>
              <a:rPr lang="en-US" altLang="en-US" sz="1200" dirty="0">
                <a:latin typeface="Calibri" panose="020F0502020204030204" pitchFamily="34" charset="0"/>
              </a:rPr>
              <a:t>Recognized test kits should only be used to test for lead in paint on substrates for which they are approved.  Where testing is needed on a non-approved substrate, or a surface coating other than paint, a certified risk assessor or lead inspector would be required to do such sampling.</a:t>
            </a:r>
            <a:r>
              <a:rPr lang="en-US" altLang="en-US" sz="1200" dirty="0">
                <a:latin typeface="Calibri" panose="020F0502020204030204" pitchFamily="34" charset="0"/>
                <a:cs typeface="Calibri" panose="020F0502020204030204" pitchFamily="34" charset="0"/>
              </a:rPr>
              <a:t> </a:t>
            </a:r>
            <a:endParaRPr lang="en-US" altLang="en-US" sz="1200" dirty="0">
              <a:latin typeface="Calibri" panose="020F0502020204030204" pitchFamily="34" charset="0"/>
              <a:cs typeface="Times New Roman" panose="02020603050405020304" pitchFamily="18" charset="0"/>
            </a:endParaRPr>
          </a:p>
          <a:p>
            <a:pPr marL="0" indent="0">
              <a:spcBef>
                <a:spcPct val="10000"/>
              </a:spcBef>
              <a:buFont typeface="Arial" panose="020B0604020202020204" pitchFamily="34" charset="0"/>
              <a:buNone/>
              <a:tabLst>
                <a:tab pos="342900" algn="l"/>
              </a:tabLst>
            </a:pPr>
            <a:r>
              <a:rPr lang="en-US" altLang="en-US" sz="1200" b="1" dirty="0">
                <a:solidFill>
                  <a:srgbClr val="000000"/>
                </a:solidFill>
                <a:latin typeface="Calibri" panose="020F0502020204030204" pitchFamily="34" charset="0"/>
                <a:cs typeface="Times New Roman" panose="02020603050405020304" pitchFamily="18" charset="0"/>
              </a:rPr>
              <a:t>Reporting</a:t>
            </a:r>
            <a:r>
              <a:rPr lang="en-US" altLang="en-US" sz="1200" b="1" dirty="0">
                <a:latin typeface="Calibri" panose="020F0502020204030204" pitchFamily="34" charset="0"/>
              </a:rPr>
              <a:t>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EPA-recognized test kits are used, the certified firm must provide a report to the client within 30 days after completion of the renovation. The date of testing, identification of and contact information for the certified firm and certified renovator performing the testing, test kit manufacturer’s name and kit identification, locations of surfaces tested, descriptions of the surfaces tested, and the results of testing must be included in the report to the owner.</a:t>
            </a:r>
            <a:endParaRPr lang="en-US" sz="16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79385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34193123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ct val="10000"/>
              </a:spcBef>
              <a:buFont typeface="Arial" panose="020B0604020202020204" pitchFamily="34" charset="0"/>
              <a:buNone/>
              <a:tabLst>
                <a:tab pos="342900" algn="l"/>
              </a:tabLst>
            </a:pPr>
            <a:r>
              <a:rPr lang="en-US" altLang="en-US" sz="1200" b="1" dirty="0">
                <a:solidFill>
                  <a:srgbClr val="000000"/>
                </a:solidFill>
                <a:latin typeface="Calibri" panose="020F0502020204030204" pitchFamily="34" charset="0"/>
              </a:rPr>
              <a:t>If paint chip sampling is used, you must follow appropriate procedures.</a:t>
            </a:r>
            <a:endParaRPr lang="en-US" altLang="en-US" sz="1200" b="1" dirty="0">
              <a:latin typeface="Calibri" panose="020F0502020204030204" pitchFamily="34" charset="0"/>
              <a:cs typeface="Calibri" panose="020F0502020204030204" pitchFamily="34" charset="0"/>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Paint chip analysis result of lead greater than or equal to 1.0 mg/cm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or 0.5% by weight indicates a surface containing lead-based paint.</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paint chip analysis result of &lt;1.0 mg/cm</a:t>
            </a:r>
            <a:r>
              <a:rPr lang="en-US" sz="1200" kern="1200" baseline="30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or 0.5% by weight will mean that lead safe-work practices are not </a:t>
            </a:r>
            <a:r>
              <a:rPr lang="en-US" sz="1200" u="none" kern="1200" dirty="0">
                <a:solidFill>
                  <a:schemeClr val="tx1"/>
                </a:solidFill>
                <a:effectLst/>
                <a:latin typeface="+mn-lt"/>
                <a:ea typeface="+mn-ea"/>
                <a:cs typeface="+mn-cs"/>
              </a:rPr>
              <a:t>required for that component.</a:t>
            </a:r>
            <a:endParaRPr lang="en-US" sz="1600" u="none"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Owners may choose to have sampling or XRF testing performed by </a:t>
            </a:r>
            <a:r>
              <a:rPr lang="en-US" sz="1200" u="none" kern="1200" dirty="0">
                <a:solidFill>
                  <a:schemeClr val="tx1"/>
                </a:solidFill>
                <a:effectLst/>
                <a:latin typeface="+mn-lt"/>
                <a:ea typeface="+mn-ea"/>
                <a:cs typeface="+mn-cs"/>
              </a:rPr>
              <a:t>a certified lead inspector or risk assessor </a:t>
            </a:r>
            <a:r>
              <a:rPr lang="en-US" sz="1200" kern="1200" dirty="0">
                <a:solidFill>
                  <a:schemeClr val="tx1"/>
                </a:solidFill>
                <a:effectLst/>
                <a:latin typeface="+mn-lt"/>
                <a:ea typeface="+mn-ea"/>
                <a:cs typeface="+mn-cs"/>
              </a:rPr>
              <a:t>to determine whether or not lead-based paint is present.</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paint chip samples are taken by </a:t>
            </a:r>
            <a:r>
              <a:rPr lang="en-US" sz="1200" u="sng" kern="1200" dirty="0">
                <a:solidFill>
                  <a:schemeClr val="tx1"/>
                </a:solidFill>
                <a:effectLst/>
                <a:latin typeface="+mn-lt"/>
                <a:ea typeface="+mn-ea"/>
                <a:cs typeface="+mn-cs"/>
              </a:rPr>
              <a:t>c</a:t>
            </a:r>
            <a:r>
              <a:rPr lang="en-US" sz="1200" kern="1200" dirty="0">
                <a:solidFill>
                  <a:schemeClr val="tx1"/>
                </a:solidFill>
                <a:effectLst/>
                <a:latin typeface="+mn-lt"/>
                <a:ea typeface="+mn-ea"/>
                <a:cs typeface="+mn-cs"/>
              </a:rPr>
              <a:t>ertified </a:t>
            </a:r>
            <a:r>
              <a:rPr lang="en-US" sz="1200" u="none" kern="1200" dirty="0">
                <a:solidFill>
                  <a:schemeClr val="tx1"/>
                </a:solidFill>
                <a:effectLst/>
                <a:latin typeface="+mn-lt"/>
                <a:ea typeface="+mn-ea"/>
                <a:cs typeface="+mn-cs"/>
              </a:rPr>
              <a:t>renovators, they must </a:t>
            </a:r>
            <a:r>
              <a:rPr lang="en-US" sz="1200" kern="1200" dirty="0">
                <a:solidFill>
                  <a:schemeClr val="tx1"/>
                </a:solidFill>
                <a:effectLst/>
                <a:latin typeface="+mn-lt"/>
                <a:ea typeface="+mn-ea"/>
                <a:cs typeface="+mn-cs"/>
              </a:rPr>
              <a:t>follow and document appropriate procedures.</a:t>
            </a:r>
            <a:endParaRPr lang="en-US" sz="1600" kern="1200" dirty="0">
              <a:solidFill>
                <a:schemeClr val="tx1"/>
              </a:solidFill>
              <a:effectLst/>
              <a:latin typeface="+mn-lt"/>
              <a:ea typeface="+mn-ea"/>
              <a:cs typeface="+mn-cs"/>
            </a:endParaRPr>
          </a:p>
          <a:p>
            <a:pPr marL="0" indent="0">
              <a:spcBef>
                <a:spcPct val="10000"/>
              </a:spcBef>
              <a:buFont typeface="Arial" panose="020B0604020202020204" pitchFamily="34" charset="0"/>
              <a:buNone/>
              <a:tabLst>
                <a:tab pos="342900" algn="l"/>
              </a:tabLst>
            </a:pPr>
            <a:r>
              <a:rPr lang="en-US" altLang="en-US" sz="1200" b="1" dirty="0">
                <a:latin typeface="Calibri" panose="020F0502020204030204" pitchFamily="34" charset="0"/>
              </a:rPr>
              <a:t>What components should be tested?</a:t>
            </a:r>
          </a:p>
          <a:p>
            <a:pPr marL="171450" indent="-171450">
              <a:spcBef>
                <a:spcPct val="10000"/>
              </a:spcBef>
              <a:buFont typeface="Arial" panose="020B0604020202020204" pitchFamily="34" charset="0"/>
              <a:buChar char="•"/>
              <a:tabLst>
                <a:tab pos="342900" algn="l"/>
              </a:tabLst>
            </a:pPr>
            <a:r>
              <a:rPr lang="en-US" altLang="en-US" sz="1200" dirty="0">
                <a:latin typeface="Calibri" panose="020F0502020204030204" pitchFamily="34" charset="0"/>
                <a:cs typeface="Calibri" panose="020F0502020204030204" pitchFamily="34" charset="0"/>
              </a:rPr>
              <a:t>Each building component to be renovated or disturbed by renovation must be tested, unless the component is a part of a larger component system and is representative of the whole system. In this case, a single component may represent the larger system. For instance, a stair tread may represent the whole stair system if the painting history of both is similar. If the painting histories are similar and the tested tread shows a negative test for lead-based paint, then the RRP Rule does not apply to the stair system.</a:t>
            </a:r>
          </a:p>
          <a:p>
            <a:pPr marL="0" indent="0">
              <a:spcBef>
                <a:spcPct val="10000"/>
              </a:spcBef>
              <a:buFont typeface="Arial" panose="020B0604020202020204" pitchFamily="34" charset="0"/>
              <a:buNone/>
              <a:tabLst>
                <a:tab pos="342900" algn="l"/>
              </a:tabLst>
            </a:pPr>
            <a:r>
              <a:rPr lang="en-US" altLang="en-US" sz="1200" b="1" dirty="0">
                <a:latin typeface="Calibri" panose="020F0502020204030204" pitchFamily="34" charset="0"/>
              </a:rPr>
              <a:t>What substrates can be tested?</a:t>
            </a:r>
          </a:p>
          <a:p>
            <a:pPr marL="171450" indent="-171450">
              <a:spcBef>
                <a:spcPct val="10000"/>
              </a:spcBef>
              <a:buFont typeface="Arial" panose="020B0604020202020204" pitchFamily="34" charset="0"/>
              <a:buChar char="•"/>
              <a:tabLst>
                <a:tab pos="342900" algn="l"/>
              </a:tabLst>
            </a:pPr>
            <a:r>
              <a:rPr lang="en-US" altLang="en-US" sz="1200" dirty="0">
                <a:latin typeface="Calibri" panose="020F0502020204030204" pitchFamily="34" charset="0"/>
              </a:rPr>
              <a:t>Paint chip samples may be obtained from all painted substrates. Scrape and collect all paint down to the substrate. Because of their porous nature or texture, sample collection is more difficult from substrates such as brick, concrete, and wood.</a:t>
            </a:r>
            <a:endParaRPr lang="en-US" altLang="en-US" sz="1200" dirty="0">
              <a:latin typeface="Calibri" panose="020F0502020204030204" pitchFamily="34" charset="0"/>
              <a:cs typeface="Times New Roman" panose="02020603050405020304" pitchFamily="18" charset="0"/>
            </a:endParaRPr>
          </a:p>
          <a:p>
            <a:pPr marL="0" indent="0">
              <a:spcBef>
                <a:spcPct val="10000"/>
              </a:spcBef>
              <a:buFont typeface="Arial" panose="020B0604020202020204" pitchFamily="34" charset="0"/>
              <a:buNone/>
              <a:tabLst>
                <a:tab pos="342900" algn="l"/>
              </a:tabLst>
            </a:pPr>
            <a:r>
              <a:rPr lang="en-US" altLang="en-US" sz="1200" b="1" dirty="0">
                <a:solidFill>
                  <a:srgbClr val="000000"/>
                </a:solidFill>
                <a:latin typeface="Calibri" panose="020F0502020204030204" pitchFamily="34" charset="0"/>
                <a:cs typeface="Times New Roman" panose="02020603050405020304" pitchFamily="18" charset="0"/>
              </a:rPr>
              <a:t>Reporting</a:t>
            </a:r>
            <a:r>
              <a:rPr lang="en-US" altLang="en-US" sz="1200" b="1" dirty="0">
                <a:latin typeface="Calibri" panose="020F0502020204030204" pitchFamily="34" charset="0"/>
              </a:rPr>
              <a:t> </a:t>
            </a:r>
          </a:p>
          <a:p>
            <a:pPr lvl="0"/>
            <a:r>
              <a:rPr lang="en-US" sz="1200" u="none" kern="1200" dirty="0">
                <a:solidFill>
                  <a:schemeClr val="tx1"/>
                </a:solidFill>
                <a:effectLst/>
                <a:latin typeface="+mn-lt"/>
                <a:ea typeface="+mn-ea"/>
                <a:cs typeface="+mn-cs"/>
              </a:rPr>
              <a:t>When paint chip samples are obtained by a certified renovator, the certified firm must provide a report to the client within 30 days after completion of the renovation. The date of testing, identification of and contact information for the certified firm and certified renovator performing the testing, laboratory name, locations of surfaces tested, descriptions of the surfaces tested, and the results of testing must be included in the report to the owner.</a:t>
            </a:r>
            <a:endParaRPr lang="en-US" sz="1600" u="none"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6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Note</a:t>
            </a:r>
            <a:r>
              <a:rPr lang="en-US" sz="1200" kern="1200" dirty="0">
                <a:solidFill>
                  <a:schemeClr val="tx1"/>
                </a:solidFill>
                <a:effectLst/>
                <a:latin typeface="+mn-lt"/>
                <a:ea typeface="+mn-ea"/>
                <a:cs typeface="+mn-cs"/>
              </a:rPr>
              <a:t>: If lead is reported below the regulatory level it is still advisable to use lead-safe work practices because lead</a:t>
            </a:r>
            <a:r>
              <a:rPr lang="en-US" sz="1200" u="sng" kern="1200" dirty="0">
                <a:solidFill>
                  <a:schemeClr val="tx1"/>
                </a:solidFill>
                <a:effectLst/>
                <a:latin typeface="+mn-lt"/>
                <a:ea typeface="+mn-ea"/>
                <a:cs typeface="+mn-cs"/>
              </a:rPr>
              <a:t> </a:t>
            </a:r>
            <a:r>
              <a:rPr lang="en-US" sz="1200" strike="sngStrike"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hazards can be created at those paint lead levels.</a:t>
            </a:r>
          </a:p>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2451148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latin typeface="+mn-lt"/>
              </a:rPr>
              <a:t>Overview of paint chip sample collection (see Appendix 9 for detailed instructions):</a:t>
            </a:r>
            <a:endParaRPr lang="en-US" altLang="en-US" sz="1200" i="0" dirty="0">
              <a:latin typeface="+mn-lt"/>
            </a:endParaRPr>
          </a:p>
          <a:p>
            <a:pPr marL="171450" lvl="0" indent="-171450" rtl="0">
              <a:buFont typeface="Arial" panose="020B0604020202020204" pitchFamily="34" charset="0"/>
              <a:buChar char="•"/>
            </a:pPr>
            <a:r>
              <a:rPr lang="en-US" sz="1200" i="0" kern="1200" dirty="0">
                <a:solidFill>
                  <a:schemeClr val="tx1"/>
                </a:solidFill>
                <a:effectLst/>
                <a:latin typeface="+mn-lt"/>
                <a:ea typeface="+mn-ea"/>
                <a:cs typeface="+mn-cs"/>
              </a:rPr>
              <a:t>Step 1: Write required information and observations about the test location on the Paint Chip Sample Collection Form and paint chip sample </a:t>
            </a:r>
            <a:r>
              <a:rPr lang="en-US" sz="1200" kern="1200" dirty="0">
                <a:solidFill>
                  <a:schemeClr val="tx1"/>
                </a:solidFill>
                <a:effectLst/>
                <a:latin typeface="+mn-lt"/>
                <a:ea typeface="+mn-ea"/>
                <a:cs typeface="+mn-cs"/>
              </a:rPr>
              <a:t>container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Step 2: Mark the collection area using a template or freehand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Step 3: Set up a paint collection tray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Step 4: Remove the paint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Step 5: Clean all cutting tools used during paint sample collection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Step 6: Transfer the collected sample to the paint collection container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Step 7: Check documentation for completeness on the </a:t>
            </a:r>
            <a:r>
              <a:rPr lang="en-US" sz="1200" i="0" kern="1200" dirty="0">
                <a:solidFill>
                  <a:schemeClr val="tx1"/>
                </a:solidFill>
                <a:effectLst/>
                <a:latin typeface="+mn-lt"/>
                <a:ea typeface="+mn-ea"/>
                <a:cs typeface="+mn-cs"/>
              </a:rPr>
              <a:t>Paint Chip Sample Collection </a:t>
            </a:r>
            <a:endParaRPr lang="en-US" altLang="en-US" sz="1200" i="0" dirty="0">
              <a:latin typeface="+mn-lt"/>
            </a:endParaRPr>
          </a:p>
          <a:p>
            <a:r>
              <a:rPr lang="en-US" altLang="en-US" sz="1200" b="1" dirty="0">
                <a:latin typeface="+mn-lt"/>
              </a:rPr>
              <a:t> </a:t>
            </a:r>
            <a:endParaRPr lang="en-US" altLang="en-US" sz="1200" dirty="0">
              <a:latin typeface="+mn-lt"/>
            </a:endParaRPr>
          </a:p>
          <a:p>
            <a:pPr lvl="1"/>
            <a:endParaRPr lang="en-US" altLang="en-US" dirty="0">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41800238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dirty="0"/>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dirty="0"/>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ACA8C-D747-1EAB-300D-4B9D75185057}"/>
              </a:ext>
            </a:extLst>
          </p:cNvPr>
          <p:cNvSpPr>
            <a:spLocks noGrp="1"/>
          </p:cNvSpPr>
          <p:nvPr>
            <p:ph type="ctrTitle"/>
          </p:nvPr>
        </p:nvSpPr>
        <p:spPr>
          <a:xfrm>
            <a:off x="223707" y="1126387"/>
            <a:ext cx="5423948" cy="3420379"/>
          </a:xfrm>
        </p:spPr>
        <p:txBody>
          <a:bodyPr/>
          <a:lstStyle/>
          <a:p>
            <a:r>
              <a:rPr lang="en-US" altLang="en-US" dirty="0"/>
              <a:t>Module 3: Before Beginning Work</a:t>
            </a:r>
            <a:endParaRPr lang="en-US" dirty="0"/>
          </a:p>
        </p:txBody>
      </p:sp>
      <p:sp>
        <p:nvSpPr>
          <p:cNvPr id="3" name="Subtitle 2">
            <a:extLst>
              <a:ext uri="{FF2B5EF4-FFF2-40B4-BE49-F238E27FC236}">
                <a16:creationId xmlns:a16="http://schemas.microsoft.com/office/drawing/2014/main" id="{65F5CEDB-9666-E5EA-2FE3-2B4D72AD2F71}"/>
              </a:ext>
            </a:extLst>
          </p:cNvPr>
          <p:cNvSpPr>
            <a:spLocks noGrp="1"/>
          </p:cNvSpPr>
          <p:nvPr>
            <p:ph type="subTitle" idx="1"/>
          </p:nvPr>
        </p:nvSpPr>
        <p:spPr>
          <a:xfrm>
            <a:off x="223707" y="4634818"/>
            <a:ext cx="5754148" cy="1449577"/>
          </a:xfrm>
        </p:spPr>
        <p:txBody>
          <a:bodyPr vert="horz" lIns="91440" tIns="45720" rIns="91440" bIns="45720" rtlCol="0" anchor="t">
            <a:normAutofit/>
          </a:bodyPr>
          <a:lstStyle/>
          <a:p>
            <a:r>
              <a:rPr lang="en-US" sz="2200" dirty="0">
                <a:ea typeface="Calibri Light"/>
                <a:cs typeface="Calibri Light"/>
              </a:rPr>
              <a:t>Lead Safety for Renovation, Repair, and Painting</a:t>
            </a:r>
          </a:p>
          <a:p>
            <a:r>
              <a:rPr lang="en-US" sz="2200" dirty="0">
                <a:ea typeface="Calibri Light"/>
                <a:cs typeface="Calibri Light"/>
              </a:rPr>
              <a:t>Initial Training Course</a:t>
            </a:r>
          </a:p>
        </p:txBody>
      </p:sp>
      <p:sp>
        <p:nvSpPr>
          <p:cNvPr id="4" name="Footer Placeholder 3">
            <a:extLst>
              <a:ext uri="{FF2B5EF4-FFF2-40B4-BE49-F238E27FC236}">
                <a16:creationId xmlns:a16="http://schemas.microsoft.com/office/drawing/2014/main" id="{01B0B9F0-C485-ECB3-88AF-C6EC35C941D6}"/>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422458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9AF8A8-CE64-23D7-A8A7-C23D4E0260B0}"/>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00446507-2A4A-DEC8-3FAD-38559F52C73B}"/>
              </a:ext>
            </a:extLst>
          </p:cNvPr>
          <p:cNvSpPr>
            <a:spLocks noGrp="1"/>
          </p:cNvSpPr>
          <p:nvPr>
            <p:ph type="title"/>
          </p:nvPr>
        </p:nvSpPr>
        <p:spPr/>
        <p:txBody>
          <a:bodyPr/>
          <a:lstStyle/>
          <a:p>
            <a:r>
              <a:rPr lang="en-US" altLang="en-US" dirty="0"/>
              <a:t>Paint Chip Sample Collection Hands-on</a:t>
            </a:r>
            <a:endParaRPr lang="en-US" dirty="0"/>
          </a:p>
        </p:txBody>
      </p:sp>
      <p:sp>
        <p:nvSpPr>
          <p:cNvPr id="4" name="Content Placeholder 3">
            <a:extLst>
              <a:ext uri="{FF2B5EF4-FFF2-40B4-BE49-F238E27FC236}">
                <a16:creationId xmlns:a16="http://schemas.microsoft.com/office/drawing/2014/main" id="{A7737210-3DF2-BEB0-E841-366F17C21D32}"/>
              </a:ext>
            </a:extLst>
          </p:cNvPr>
          <p:cNvSpPr>
            <a:spLocks noGrp="1"/>
          </p:cNvSpPr>
          <p:nvPr>
            <p:ph idx="1"/>
          </p:nvPr>
        </p:nvSpPr>
        <p:spPr/>
        <p:txBody>
          <a:bodyPr/>
          <a:lstStyle/>
          <a:p>
            <a:r>
              <a:rPr lang="en-US" altLang="en-US" b="1" dirty="0"/>
              <a:t>Purpose</a:t>
            </a:r>
            <a:r>
              <a:rPr lang="en-US" altLang="en-US" dirty="0"/>
              <a:t>: Teach certified renovators how to correctly collect paint chip samples from components affected by a renovation</a:t>
            </a:r>
            <a:endParaRPr lang="en-US" altLang="en-US" u="sng" dirty="0"/>
          </a:p>
          <a:p>
            <a:endParaRPr lang="en-US" dirty="0"/>
          </a:p>
        </p:txBody>
      </p:sp>
    </p:spTree>
    <p:extLst>
      <p:ext uri="{BB962C8B-B14F-4D97-AF65-F5344CB8AC3E}">
        <p14:creationId xmlns:p14="http://schemas.microsoft.com/office/powerpoint/2010/main" val="847561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A0971-A6BE-1C2E-EBAF-B4BE40CC73DB}"/>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BDE98D10-97A9-520C-DB18-318CF2A405FF}"/>
              </a:ext>
            </a:extLst>
          </p:cNvPr>
          <p:cNvSpPr>
            <a:spLocks noGrp="1"/>
          </p:cNvSpPr>
          <p:nvPr>
            <p:ph type="title"/>
          </p:nvPr>
        </p:nvSpPr>
        <p:spPr/>
        <p:txBody>
          <a:bodyPr/>
          <a:lstStyle/>
          <a:p>
            <a:r>
              <a:rPr lang="en-US" altLang="en-US" dirty="0"/>
              <a:t>Using Decision Logic Charts</a:t>
            </a:r>
            <a:endParaRPr lang="en-US" dirty="0"/>
          </a:p>
        </p:txBody>
      </p:sp>
      <p:sp>
        <p:nvSpPr>
          <p:cNvPr id="4" name="Content Placeholder 3">
            <a:extLst>
              <a:ext uri="{FF2B5EF4-FFF2-40B4-BE49-F238E27FC236}">
                <a16:creationId xmlns:a16="http://schemas.microsoft.com/office/drawing/2014/main" id="{83B92696-B3F5-9905-AB0D-CEC9DFB089CD}"/>
              </a:ext>
            </a:extLst>
          </p:cNvPr>
          <p:cNvSpPr>
            <a:spLocks noGrp="1"/>
          </p:cNvSpPr>
          <p:nvPr>
            <p:ph idx="1"/>
          </p:nvPr>
        </p:nvSpPr>
        <p:spPr/>
        <p:txBody>
          <a:bodyPr vert="horz" lIns="91440" tIns="45720" rIns="91440" bIns="45720" rtlCol="0" anchor="t">
            <a:normAutofit/>
          </a:bodyPr>
          <a:lstStyle/>
          <a:p>
            <a:r>
              <a:rPr lang="en-US" altLang="en-US"/>
              <a:t>Practice using the</a:t>
            </a:r>
            <a:r>
              <a:rPr lang="en-US" altLang="en-US" dirty="0"/>
              <a:t> decision logic charts found in the </a:t>
            </a:r>
            <a:r>
              <a:rPr lang="en-US" altLang="en-US" i="1" dirty="0"/>
              <a:t>Small Entity Compliance Guide to Renovate Right</a:t>
            </a:r>
          </a:p>
          <a:p>
            <a:r>
              <a:rPr lang="en-US" altLang="en-US" dirty="0"/>
              <a:t>The decision logic charts will assist you in making decisions regarding how the EPA RRP Rule applies to your work. </a:t>
            </a:r>
          </a:p>
          <a:p>
            <a:r>
              <a:rPr lang="en-US" altLang="en-US" dirty="0"/>
              <a:t>Determine if the property is federally-assisted and if it is, determine what to do next.</a:t>
            </a:r>
          </a:p>
          <a:p>
            <a:pPr marL="0" indent="0">
              <a:buNone/>
            </a:pPr>
            <a:endParaRPr lang="en-US" dirty="0"/>
          </a:p>
        </p:txBody>
      </p:sp>
    </p:spTree>
    <p:extLst>
      <p:ext uri="{BB962C8B-B14F-4D97-AF65-F5344CB8AC3E}">
        <p14:creationId xmlns:p14="http://schemas.microsoft.com/office/powerpoint/2010/main" val="1144554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8F7413-B143-0570-09AF-26306E56ABC8}"/>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0EAD4222-F815-77FB-B32E-5CEA41660A18}"/>
              </a:ext>
            </a:extLst>
          </p:cNvPr>
          <p:cNvSpPr>
            <a:spLocks noGrp="1"/>
          </p:cNvSpPr>
          <p:nvPr>
            <p:ph type="title"/>
          </p:nvPr>
        </p:nvSpPr>
        <p:spPr/>
        <p:txBody>
          <a:bodyPr/>
          <a:lstStyle/>
          <a:p>
            <a:r>
              <a:rPr lang="en-US" altLang="en-US" dirty="0"/>
              <a:t>Now You Know…</a:t>
            </a:r>
            <a:endParaRPr lang="en-US" dirty="0"/>
          </a:p>
        </p:txBody>
      </p:sp>
      <p:sp>
        <p:nvSpPr>
          <p:cNvPr id="4" name="Content Placeholder 3">
            <a:extLst>
              <a:ext uri="{FF2B5EF4-FFF2-40B4-BE49-F238E27FC236}">
                <a16:creationId xmlns:a16="http://schemas.microsoft.com/office/drawing/2014/main" id="{97687B92-4570-D3EA-EF66-6DDA9E7E5907}"/>
              </a:ext>
            </a:extLst>
          </p:cNvPr>
          <p:cNvSpPr>
            <a:spLocks noGrp="1"/>
          </p:cNvSpPr>
          <p:nvPr>
            <p:ph idx="1"/>
          </p:nvPr>
        </p:nvSpPr>
        <p:spPr/>
        <p:txBody>
          <a:bodyPr>
            <a:normAutofit/>
          </a:bodyPr>
          <a:lstStyle/>
          <a:p>
            <a:pPr marL="0" indent="0">
              <a:buNone/>
            </a:pPr>
            <a:r>
              <a:rPr lang="en-US" sz="3200" dirty="0"/>
              <a:t>To properly plan a renovation, you must:</a:t>
            </a:r>
          </a:p>
          <a:p>
            <a:pPr lvl="1"/>
            <a:r>
              <a:rPr lang="en-US" sz="2800" dirty="0"/>
              <a:t>Educate owners and residents</a:t>
            </a:r>
          </a:p>
          <a:p>
            <a:pPr lvl="1"/>
            <a:r>
              <a:rPr lang="en-US" sz="2800" dirty="0"/>
              <a:t>Determine if lead-based paint is present</a:t>
            </a:r>
          </a:p>
          <a:p>
            <a:pPr lvl="1"/>
            <a:r>
              <a:rPr lang="en-US" sz="2800" dirty="0"/>
              <a:t>Determine what requirements from the EPA and HUD Rules apply to your renovation activities</a:t>
            </a:r>
          </a:p>
          <a:p>
            <a:pPr marL="0" indent="0">
              <a:buNone/>
            </a:pPr>
            <a:endParaRPr lang="en-US" sz="3200" dirty="0"/>
          </a:p>
        </p:txBody>
      </p:sp>
    </p:spTree>
    <p:extLst>
      <p:ext uri="{BB962C8B-B14F-4D97-AF65-F5344CB8AC3E}">
        <p14:creationId xmlns:p14="http://schemas.microsoft.com/office/powerpoint/2010/main" val="1152927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AC95E7-11E8-A74D-77FA-19D1F45555DB}"/>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DB95F417-E91A-A651-6D62-F40E86AEBE3F}"/>
              </a:ext>
            </a:extLst>
          </p:cNvPr>
          <p:cNvSpPr>
            <a:spLocks noGrp="1"/>
          </p:cNvSpPr>
          <p:nvPr>
            <p:ph type="title"/>
          </p:nvPr>
        </p:nvSpPr>
        <p:spPr/>
        <p:txBody>
          <a:bodyPr/>
          <a:lstStyle/>
          <a:p>
            <a:r>
              <a:rPr lang="en-US" altLang="en-US" dirty="0"/>
              <a:t>Overview</a:t>
            </a:r>
            <a:endParaRPr lang="en-US" dirty="0"/>
          </a:p>
        </p:txBody>
      </p:sp>
      <p:sp>
        <p:nvSpPr>
          <p:cNvPr id="4" name="Content Placeholder 3">
            <a:extLst>
              <a:ext uri="{FF2B5EF4-FFF2-40B4-BE49-F238E27FC236}">
                <a16:creationId xmlns:a16="http://schemas.microsoft.com/office/drawing/2014/main" id="{B8C4D3C6-E7AC-CB92-A3A6-CCC226144864}"/>
              </a:ext>
            </a:extLst>
          </p:cNvPr>
          <p:cNvSpPr>
            <a:spLocks noGrp="1"/>
          </p:cNvSpPr>
          <p:nvPr>
            <p:ph idx="1"/>
          </p:nvPr>
        </p:nvSpPr>
        <p:spPr/>
        <p:txBody>
          <a:bodyPr/>
          <a:lstStyle/>
          <a:p>
            <a:pPr marL="0" indent="0">
              <a:buNone/>
            </a:pPr>
            <a:r>
              <a:rPr lang="en-US" altLang="en-US" dirty="0"/>
              <a:t>This module teaches you:</a:t>
            </a:r>
          </a:p>
          <a:p>
            <a:pPr marL="457200" indent="-457200"/>
            <a:r>
              <a:rPr lang="en-US" altLang="en-US" dirty="0"/>
              <a:t>To educate owners and residents</a:t>
            </a:r>
          </a:p>
          <a:p>
            <a:pPr marL="457200" indent="-457200"/>
            <a:r>
              <a:rPr lang="en-US" altLang="en-US" dirty="0"/>
              <a:t>That the use of lead-based paint was widespread</a:t>
            </a:r>
          </a:p>
          <a:p>
            <a:pPr marL="457200" indent="-457200"/>
            <a:r>
              <a:rPr lang="en-US" altLang="en-US" dirty="0"/>
              <a:t>To determine if lead-based paint is not present.</a:t>
            </a:r>
          </a:p>
          <a:p>
            <a:pPr marL="457200" indent="-457200"/>
            <a:r>
              <a:rPr lang="en-US" altLang="en-US" dirty="0">
                <a:cs typeface="Times New Roman" panose="02020603050405020304" pitchFamily="18" charset="0"/>
              </a:rPr>
              <a:t>To use EPA-recognized test kits to check for lead-bas</a:t>
            </a:r>
            <a:r>
              <a:rPr lang="en-US" altLang="en-US" dirty="0"/>
              <a:t>ed paint.</a:t>
            </a:r>
          </a:p>
          <a:p>
            <a:pPr marL="457200" indent="-457200"/>
            <a:r>
              <a:rPr lang="en-US" altLang="en-US" dirty="0"/>
              <a:t>Methods for collecting paint chip samples for laboratory lead analysis</a:t>
            </a:r>
          </a:p>
          <a:p>
            <a:pPr marL="457200" indent="-457200"/>
            <a:r>
              <a:rPr lang="en-US" altLang="en-US" dirty="0"/>
              <a:t>How to decide which rule(s) apply</a:t>
            </a:r>
            <a:endParaRPr lang="en-US" dirty="0"/>
          </a:p>
        </p:txBody>
      </p:sp>
    </p:spTree>
    <p:extLst>
      <p:ext uri="{BB962C8B-B14F-4D97-AF65-F5344CB8AC3E}">
        <p14:creationId xmlns:p14="http://schemas.microsoft.com/office/powerpoint/2010/main" val="1812767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FCC754-6EBE-A877-68F5-9F64F1AD5C0A}"/>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7A4F009C-B7C9-8558-68F6-DC207AFB42E4}"/>
              </a:ext>
            </a:extLst>
          </p:cNvPr>
          <p:cNvSpPr>
            <a:spLocks noGrp="1"/>
          </p:cNvSpPr>
          <p:nvPr>
            <p:ph type="title"/>
          </p:nvPr>
        </p:nvSpPr>
        <p:spPr/>
        <p:txBody>
          <a:bodyPr/>
          <a:lstStyle/>
          <a:p>
            <a:r>
              <a:rPr lang="en-US" altLang="en-US" dirty="0"/>
              <a:t>Educate Owners and Residents</a:t>
            </a:r>
            <a:endParaRPr lang="en-US" dirty="0"/>
          </a:p>
        </p:txBody>
      </p:sp>
      <p:sp>
        <p:nvSpPr>
          <p:cNvPr id="4" name="Content Placeholder 3">
            <a:extLst>
              <a:ext uri="{FF2B5EF4-FFF2-40B4-BE49-F238E27FC236}">
                <a16:creationId xmlns:a16="http://schemas.microsoft.com/office/drawing/2014/main" id="{35E88D05-3617-57F5-461A-B6A8BD3416D8}"/>
              </a:ext>
            </a:extLst>
          </p:cNvPr>
          <p:cNvSpPr>
            <a:spLocks noGrp="1"/>
          </p:cNvSpPr>
          <p:nvPr>
            <p:ph idx="1"/>
          </p:nvPr>
        </p:nvSpPr>
        <p:spPr>
          <a:xfrm>
            <a:off x="838200" y="1690688"/>
            <a:ext cx="10515600" cy="4351338"/>
          </a:xfrm>
        </p:spPr>
        <p:txBody>
          <a:bodyPr>
            <a:normAutofit fontScale="92500" lnSpcReduction="20000"/>
          </a:bodyPr>
          <a:lstStyle/>
          <a:p>
            <a:pPr marL="0" indent="0">
              <a:buNone/>
            </a:pPr>
            <a:r>
              <a:rPr lang="en-US" sz="2600" b="1" dirty="0"/>
              <a:t>The Pre-Renovation Education Rule:</a:t>
            </a:r>
          </a:p>
          <a:p>
            <a:r>
              <a:rPr lang="en-US" sz="2400" dirty="0"/>
              <a:t>Requires renovation firms to provide the Renovate Right pamphlet to owners/residents prior to renovation activities in pre-1978 housing and child-occupied facilities</a:t>
            </a:r>
          </a:p>
          <a:p>
            <a:r>
              <a:rPr lang="en-US" sz="2400" dirty="0"/>
              <a:t>Specifies requirements for educating residents/occupants and delivering the Renovate Right pamphlet that vary by type of property and the area being renovated</a:t>
            </a:r>
          </a:p>
          <a:p>
            <a:pPr marL="0" indent="0">
              <a:buNone/>
            </a:pPr>
            <a:r>
              <a:rPr lang="en-US" sz="2600" b="1" dirty="0"/>
              <a:t>Under the RRP Rule, certified firms MUST: </a:t>
            </a:r>
          </a:p>
          <a:p>
            <a:r>
              <a:rPr lang="en-US" sz="2400" dirty="0"/>
              <a:t>Give homeowners/residents and child-occupied facility owners/adult representatives copies of the Renovate Right pamphlet</a:t>
            </a:r>
          </a:p>
          <a:p>
            <a:r>
              <a:rPr lang="en-US" sz="2400" dirty="0"/>
              <a:t>Let parents/guardians of children using a child-occupied facility know about the renovation and how to get a copy of the Renovate Right pamphlet</a:t>
            </a:r>
          </a:p>
          <a:p>
            <a:r>
              <a:rPr lang="en-US" sz="2400" dirty="0"/>
              <a:t>Get confirmation of receipt of the Renovate Right pamphlet from owners, or evidence that the pamphlet was delivered to tenants/residents</a:t>
            </a:r>
          </a:p>
          <a:p>
            <a:r>
              <a:rPr lang="en-US" sz="2400" dirty="0"/>
              <a:t>Keep all records for at least 3 years</a:t>
            </a:r>
          </a:p>
        </p:txBody>
      </p:sp>
    </p:spTree>
    <p:extLst>
      <p:ext uri="{BB962C8B-B14F-4D97-AF65-F5344CB8AC3E}">
        <p14:creationId xmlns:p14="http://schemas.microsoft.com/office/powerpoint/2010/main" val="1029019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985805-9FD3-289D-765D-9AE30AD68ED2}"/>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80E1165A-E6A4-9747-1B7A-80E5E498BC1A}"/>
              </a:ext>
            </a:extLst>
          </p:cNvPr>
          <p:cNvSpPr>
            <a:spLocks noGrp="1"/>
          </p:cNvSpPr>
          <p:nvPr>
            <p:ph type="title"/>
          </p:nvPr>
        </p:nvSpPr>
        <p:spPr/>
        <p:txBody>
          <a:bodyPr/>
          <a:lstStyle/>
          <a:p>
            <a:r>
              <a:rPr lang="en-US" altLang="en-US" dirty="0"/>
              <a:t>How Widespread is Lead-Based Paint in Housing?</a:t>
            </a:r>
            <a:endParaRPr lang="en-US" dirty="0"/>
          </a:p>
        </p:txBody>
      </p:sp>
      <p:graphicFrame>
        <p:nvGraphicFramePr>
          <p:cNvPr id="5" name="Content Placeholder 4">
            <a:extLst>
              <a:ext uri="{FF2B5EF4-FFF2-40B4-BE49-F238E27FC236}">
                <a16:creationId xmlns:a16="http://schemas.microsoft.com/office/drawing/2014/main" id="{522A5243-184D-679D-3F88-9EFF784AC159}"/>
              </a:ext>
            </a:extLst>
          </p:cNvPr>
          <p:cNvGraphicFramePr>
            <a:graphicFrameLocks noGrp="1"/>
          </p:cNvGraphicFramePr>
          <p:nvPr>
            <p:ph idx="1"/>
            <p:extLst>
              <p:ext uri="{D42A27DB-BD31-4B8C-83A1-F6EECF244321}">
                <p14:modId xmlns:p14="http://schemas.microsoft.com/office/powerpoint/2010/main" val="483793111"/>
              </p:ext>
            </p:extLst>
          </p:nvPr>
        </p:nvGraphicFramePr>
        <p:xfrm>
          <a:off x="1888671" y="2179320"/>
          <a:ext cx="8414658" cy="2499360"/>
        </p:xfrm>
        <a:graphic>
          <a:graphicData uri="http://schemas.openxmlformats.org/drawingml/2006/table">
            <a:tbl>
              <a:tblPr firstRow="1" bandRow="1">
                <a:tableStyleId>{5C22544A-7EE6-4342-B048-85BDC9FD1C3A}</a:tableStyleId>
              </a:tblPr>
              <a:tblGrid>
                <a:gridCol w="4207329">
                  <a:extLst>
                    <a:ext uri="{9D8B030D-6E8A-4147-A177-3AD203B41FA5}">
                      <a16:colId xmlns:a16="http://schemas.microsoft.com/office/drawing/2014/main" val="590545997"/>
                    </a:ext>
                  </a:extLst>
                </a:gridCol>
                <a:gridCol w="4207329">
                  <a:extLst>
                    <a:ext uri="{9D8B030D-6E8A-4147-A177-3AD203B41FA5}">
                      <a16:colId xmlns:a16="http://schemas.microsoft.com/office/drawing/2014/main" val="2614146591"/>
                    </a:ext>
                  </a:extLst>
                </a:gridCol>
              </a:tblGrid>
              <a:tr h="370840">
                <a:tc>
                  <a:txBody>
                    <a:bodyPr/>
                    <a:lstStyle/>
                    <a:p>
                      <a:pPr algn="ctr"/>
                      <a:r>
                        <a:rPr lang="en-US" sz="2800" dirty="0"/>
                        <a:t>Year House Was Built</a:t>
                      </a:r>
                    </a:p>
                  </a:txBody>
                  <a:tcPr/>
                </a:tc>
                <a:tc>
                  <a:txBody>
                    <a:bodyPr/>
                    <a:lstStyle/>
                    <a:p>
                      <a:pPr algn="ctr"/>
                      <a:r>
                        <a:rPr lang="en-US" sz="2800" dirty="0"/>
                        <a:t>Percentage of Houses with Lead-Based Paint</a:t>
                      </a:r>
                    </a:p>
                  </a:txBody>
                  <a:tcPr/>
                </a:tc>
                <a:extLst>
                  <a:ext uri="{0D108BD9-81ED-4DB2-BD59-A6C34878D82A}">
                    <a16:rowId xmlns:a16="http://schemas.microsoft.com/office/drawing/2014/main" val="279971254"/>
                  </a:ext>
                </a:extLst>
              </a:tr>
              <a:tr h="370840">
                <a:tc>
                  <a:txBody>
                    <a:bodyPr/>
                    <a:lstStyle/>
                    <a:p>
                      <a:pPr algn="ctr"/>
                      <a:r>
                        <a:rPr lang="en-US" sz="2800" dirty="0"/>
                        <a:t>Before 1940</a:t>
                      </a:r>
                    </a:p>
                  </a:txBody>
                  <a:tcPr/>
                </a:tc>
                <a:tc>
                  <a:txBody>
                    <a:bodyPr/>
                    <a:lstStyle/>
                    <a:p>
                      <a:pPr algn="ctr"/>
                      <a:r>
                        <a:rPr lang="en-US" sz="2800" dirty="0"/>
                        <a:t>87%</a:t>
                      </a:r>
                    </a:p>
                  </a:txBody>
                  <a:tcPr/>
                </a:tc>
                <a:extLst>
                  <a:ext uri="{0D108BD9-81ED-4DB2-BD59-A6C34878D82A}">
                    <a16:rowId xmlns:a16="http://schemas.microsoft.com/office/drawing/2014/main" val="3263819932"/>
                  </a:ext>
                </a:extLst>
              </a:tr>
              <a:tr h="370840">
                <a:tc>
                  <a:txBody>
                    <a:bodyPr/>
                    <a:lstStyle/>
                    <a:p>
                      <a:pPr algn="ctr"/>
                      <a:r>
                        <a:rPr lang="en-US" sz="2800" dirty="0"/>
                        <a:t>1940 – 1959</a:t>
                      </a:r>
                    </a:p>
                  </a:txBody>
                  <a:tcPr/>
                </a:tc>
                <a:tc>
                  <a:txBody>
                    <a:bodyPr/>
                    <a:lstStyle/>
                    <a:p>
                      <a:pPr algn="ctr"/>
                      <a:r>
                        <a:rPr lang="en-US" sz="2800" dirty="0"/>
                        <a:t>69%</a:t>
                      </a:r>
                    </a:p>
                  </a:txBody>
                  <a:tcPr/>
                </a:tc>
                <a:extLst>
                  <a:ext uri="{0D108BD9-81ED-4DB2-BD59-A6C34878D82A}">
                    <a16:rowId xmlns:a16="http://schemas.microsoft.com/office/drawing/2014/main" val="13568298"/>
                  </a:ext>
                </a:extLst>
              </a:tr>
              <a:tr h="370840">
                <a:tc>
                  <a:txBody>
                    <a:bodyPr/>
                    <a:lstStyle/>
                    <a:p>
                      <a:pPr algn="ctr"/>
                      <a:r>
                        <a:rPr lang="en-US" sz="2800" dirty="0"/>
                        <a:t>1960 – 1978</a:t>
                      </a:r>
                    </a:p>
                  </a:txBody>
                  <a:tcPr/>
                </a:tc>
                <a:tc>
                  <a:txBody>
                    <a:bodyPr/>
                    <a:lstStyle/>
                    <a:p>
                      <a:pPr algn="ctr"/>
                      <a:r>
                        <a:rPr lang="en-US" sz="2800" dirty="0"/>
                        <a:t>24%</a:t>
                      </a:r>
                    </a:p>
                  </a:txBody>
                  <a:tcPr/>
                </a:tc>
                <a:extLst>
                  <a:ext uri="{0D108BD9-81ED-4DB2-BD59-A6C34878D82A}">
                    <a16:rowId xmlns:a16="http://schemas.microsoft.com/office/drawing/2014/main" val="1580986236"/>
                  </a:ext>
                </a:extLst>
              </a:tr>
            </a:tbl>
          </a:graphicData>
        </a:graphic>
      </p:graphicFrame>
    </p:spTree>
    <p:extLst>
      <p:ext uri="{BB962C8B-B14F-4D97-AF65-F5344CB8AC3E}">
        <p14:creationId xmlns:p14="http://schemas.microsoft.com/office/powerpoint/2010/main" val="3853781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21FAF9-8291-A255-EC07-D6588F9B769F}"/>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2E9FFC66-6309-D5DF-AD6E-8C28C196F83B}"/>
              </a:ext>
            </a:extLst>
          </p:cNvPr>
          <p:cNvSpPr>
            <a:spLocks noGrp="1"/>
          </p:cNvSpPr>
          <p:nvPr>
            <p:ph type="title"/>
          </p:nvPr>
        </p:nvSpPr>
        <p:spPr/>
        <p:txBody>
          <a:bodyPr/>
          <a:lstStyle/>
          <a:p>
            <a:r>
              <a:rPr lang="en-US" altLang="en-US" dirty="0"/>
              <a:t>How to Determine if Lead-Based Paint is Present</a:t>
            </a:r>
            <a:endParaRPr lang="en-US" dirty="0"/>
          </a:p>
        </p:txBody>
      </p:sp>
      <p:sp>
        <p:nvSpPr>
          <p:cNvPr id="4" name="Content Placeholder 3">
            <a:extLst>
              <a:ext uri="{FF2B5EF4-FFF2-40B4-BE49-F238E27FC236}">
                <a16:creationId xmlns:a16="http://schemas.microsoft.com/office/drawing/2014/main" id="{38E900F8-76E2-FF7A-A161-56807575F8DC}"/>
              </a:ext>
            </a:extLst>
          </p:cNvPr>
          <p:cNvSpPr>
            <a:spLocks noGrp="1"/>
          </p:cNvSpPr>
          <p:nvPr>
            <p:ph idx="1"/>
          </p:nvPr>
        </p:nvSpPr>
        <p:spPr/>
        <p:txBody>
          <a:bodyPr/>
          <a:lstStyle/>
          <a:p>
            <a:r>
              <a:rPr lang="en-US" altLang="en-US" dirty="0"/>
              <a:t>Paint testing must be performed prior to renovation on all surfaces to be affected by the work, or you must presume the paint is lead-based. Any testing must be performed by the appropriate trained professional</a:t>
            </a:r>
          </a:p>
          <a:p>
            <a:pPr marL="0" indent="0">
              <a:buNone/>
            </a:pPr>
            <a:endParaRPr lang="en-US" dirty="0"/>
          </a:p>
        </p:txBody>
      </p:sp>
      <p:graphicFrame>
        <p:nvGraphicFramePr>
          <p:cNvPr id="5" name="Table 4">
            <a:extLst>
              <a:ext uri="{FF2B5EF4-FFF2-40B4-BE49-F238E27FC236}">
                <a16:creationId xmlns:a16="http://schemas.microsoft.com/office/drawing/2014/main" id="{59BCB7F7-1680-1FBF-AD11-55F13D04A9DF}"/>
              </a:ext>
            </a:extLst>
          </p:cNvPr>
          <p:cNvGraphicFramePr>
            <a:graphicFrameLocks noGrp="1"/>
          </p:cNvGraphicFramePr>
          <p:nvPr>
            <p:extLst>
              <p:ext uri="{D42A27DB-BD31-4B8C-83A1-F6EECF244321}">
                <p14:modId xmlns:p14="http://schemas.microsoft.com/office/powerpoint/2010/main" val="3612297769"/>
              </p:ext>
            </p:extLst>
          </p:nvPr>
        </p:nvGraphicFramePr>
        <p:xfrm>
          <a:off x="2032000" y="3574583"/>
          <a:ext cx="8128000" cy="27736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48030505"/>
                    </a:ext>
                  </a:extLst>
                </a:gridCol>
                <a:gridCol w="4064000">
                  <a:extLst>
                    <a:ext uri="{9D8B030D-6E8A-4147-A177-3AD203B41FA5}">
                      <a16:colId xmlns:a16="http://schemas.microsoft.com/office/drawing/2014/main" val="1204423962"/>
                    </a:ext>
                  </a:extLst>
                </a:gridCol>
              </a:tblGrid>
              <a:tr h="370840">
                <a:tc>
                  <a:txBody>
                    <a:bodyPr/>
                    <a:lstStyle/>
                    <a:p>
                      <a:pPr algn="ctr"/>
                      <a:r>
                        <a:rPr lang="en-US" sz="2400" dirty="0"/>
                        <a:t>Type of Paint Testing for Renovations</a:t>
                      </a:r>
                    </a:p>
                  </a:txBody>
                  <a:tcPr/>
                </a:tc>
                <a:tc>
                  <a:txBody>
                    <a:bodyPr/>
                    <a:lstStyle/>
                    <a:p>
                      <a:pPr algn="ctr"/>
                      <a:r>
                        <a:rPr lang="en-US" sz="2400" dirty="0"/>
                        <a:t>Who can do the testing?</a:t>
                      </a:r>
                    </a:p>
                  </a:txBody>
                  <a:tcPr/>
                </a:tc>
                <a:extLst>
                  <a:ext uri="{0D108BD9-81ED-4DB2-BD59-A6C34878D82A}">
                    <a16:rowId xmlns:a16="http://schemas.microsoft.com/office/drawing/2014/main" val="530134497"/>
                  </a:ext>
                </a:extLst>
              </a:tr>
              <a:tr h="370840">
                <a:tc>
                  <a:txBody>
                    <a:bodyPr/>
                    <a:lstStyle/>
                    <a:p>
                      <a:r>
                        <a:rPr lang="en-US" sz="2200" dirty="0"/>
                        <a:t>EPA-recognized test kits</a:t>
                      </a:r>
                    </a:p>
                  </a:txBody>
                  <a:tcPr/>
                </a:tc>
                <a:tc>
                  <a:txBody>
                    <a:bodyPr/>
                    <a:lstStyle/>
                    <a:p>
                      <a:r>
                        <a:rPr lang="en-US" sz="2200" dirty="0"/>
                        <a:t>Certified renovators</a:t>
                      </a:r>
                    </a:p>
                  </a:txBody>
                  <a:tcPr/>
                </a:tc>
                <a:extLst>
                  <a:ext uri="{0D108BD9-81ED-4DB2-BD59-A6C34878D82A}">
                    <a16:rowId xmlns:a16="http://schemas.microsoft.com/office/drawing/2014/main" val="1210793281"/>
                  </a:ext>
                </a:extLst>
              </a:tr>
              <a:tr h="370840">
                <a:tc>
                  <a:txBody>
                    <a:bodyPr/>
                    <a:lstStyle/>
                    <a:p>
                      <a:r>
                        <a:rPr lang="en-US" sz="2200" dirty="0"/>
                        <a:t>X-Ray Fluorescence instruments</a:t>
                      </a:r>
                    </a:p>
                  </a:txBody>
                  <a:tcPr/>
                </a:tc>
                <a:tc>
                  <a:txBody>
                    <a:bodyPr/>
                    <a:lstStyle/>
                    <a:p>
                      <a:r>
                        <a:rPr lang="en-US" sz="2200" dirty="0"/>
                        <a:t>Certified inspectors or risk assessors</a:t>
                      </a:r>
                    </a:p>
                  </a:txBody>
                  <a:tcPr/>
                </a:tc>
                <a:extLst>
                  <a:ext uri="{0D108BD9-81ED-4DB2-BD59-A6C34878D82A}">
                    <a16:rowId xmlns:a16="http://schemas.microsoft.com/office/drawing/2014/main" val="81001807"/>
                  </a:ext>
                </a:extLst>
              </a:tr>
              <a:tr h="370840">
                <a:tc>
                  <a:txBody>
                    <a:bodyPr/>
                    <a:lstStyle/>
                    <a:p>
                      <a:r>
                        <a:rPr lang="en-US" sz="2200" dirty="0"/>
                        <a:t>Paint chip sampling </a:t>
                      </a:r>
                    </a:p>
                  </a:txBody>
                  <a:tcPr/>
                </a:tc>
                <a:tc>
                  <a:txBody>
                    <a:bodyPr/>
                    <a:lstStyle/>
                    <a:p>
                      <a:r>
                        <a:rPr lang="en-US" sz="2200" dirty="0"/>
                        <a:t>Certified renovators, inspector or risk assessors</a:t>
                      </a:r>
                    </a:p>
                  </a:txBody>
                  <a:tcPr/>
                </a:tc>
                <a:extLst>
                  <a:ext uri="{0D108BD9-81ED-4DB2-BD59-A6C34878D82A}">
                    <a16:rowId xmlns:a16="http://schemas.microsoft.com/office/drawing/2014/main" val="4068396122"/>
                  </a:ext>
                </a:extLst>
              </a:tr>
            </a:tbl>
          </a:graphicData>
        </a:graphic>
      </p:graphicFrame>
    </p:spTree>
    <p:extLst>
      <p:ext uri="{BB962C8B-B14F-4D97-AF65-F5344CB8AC3E}">
        <p14:creationId xmlns:p14="http://schemas.microsoft.com/office/powerpoint/2010/main" val="2990917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28AA27-C872-BA63-985D-6698397755F8}"/>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82213C6B-5835-80A6-C531-071120B8F603}"/>
              </a:ext>
            </a:extLst>
          </p:cNvPr>
          <p:cNvSpPr>
            <a:spLocks noGrp="1"/>
          </p:cNvSpPr>
          <p:nvPr>
            <p:ph type="title"/>
          </p:nvPr>
        </p:nvSpPr>
        <p:spPr/>
        <p:txBody>
          <a:bodyPr/>
          <a:lstStyle/>
          <a:p>
            <a:r>
              <a:rPr lang="en-US" dirty="0"/>
              <a:t>Using EPA-Recognized Test Kits to Check for Lead-Based Paint</a:t>
            </a:r>
          </a:p>
        </p:txBody>
      </p:sp>
      <p:sp>
        <p:nvSpPr>
          <p:cNvPr id="4" name="Content Placeholder 3">
            <a:extLst>
              <a:ext uri="{FF2B5EF4-FFF2-40B4-BE49-F238E27FC236}">
                <a16:creationId xmlns:a16="http://schemas.microsoft.com/office/drawing/2014/main" id="{39B8932C-765B-4230-E65A-309DBA3E2A0F}"/>
              </a:ext>
            </a:extLst>
          </p:cNvPr>
          <p:cNvSpPr>
            <a:spLocks noGrp="1"/>
          </p:cNvSpPr>
          <p:nvPr>
            <p:ph idx="1"/>
          </p:nvPr>
        </p:nvSpPr>
        <p:spPr/>
        <p:txBody>
          <a:bodyPr/>
          <a:lstStyle/>
          <a:p>
            <a:r>
              <a:rPr lang="en-US" dirty="0"/>
              <a:t>Only use EPA-recognized test kits on substrates approved for the kit</a:t>
            </a:r>
          </a:p>
          <a:p>
            <a:r>
              <a:rPr lang="en-US" dirty="0"/>
              <a:t>Submit a testing report of results from use of an EPA-recognized test kit to the client as soon as possible, but no later than 30 days after completing the renovation</a:t>
            </a:r>
          </a:p>
          <a:p>
            <a:pPr marL="0" indent="0">
              <a:buNone/>
            </a:pPr>
            <a:endParaRPr lang="en-US" dirty="0"/>
          </a:p>
        </p:txBody>
      </p:sp>
    </p:spTree>
    <p:extLst>
      <p:ext uri="{BB962C8B-B14F-4D97-AF65-F5344CB8AC3E}">
        <p14:creationId xmlns:p14="http://schemas.microsoft.com/office/powerpoint/2010/main" val="3963248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34BC08-2E99-23D6-D838-EB89A80D7BE3}"/>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6E1E1446-6661-5C7A-8634-B315EF9A448F}"/>
              </a:ext>
            </a:extLst>
          </p:cNvPr>
          <p:cNvSpPr>
            <a:spLocks noGrp="1"/>
          </p:cNvSpPr>
          <p:nvPr>
            <p:ph type="title"/>
          </p:nvPr>
        </p:nvSpPr>
        <p:spPr/>
        <p:txBody>
          <a:bodyPr/>
          <a:lstStyle/>
          <a:p>
            <a:r>
              <a:rPr lang="en-US" dirty="0"/>
              <a:t>Test Kit Hands-on</a:t>
            </a:r>
          </a:p>
        </p:txBody>
      </p:sp>
      <p:sp>
        <p:nvSpPr>
          <p:cNvPr id="4" name="Content Placeholder 3">
            <a:extLst>
              <a:ext uri="{FF2B5EF4-FFF2-40B4-BE49-F238E27FC236}">
                <a16:creationId xmlns:a16="http://schemas.microsoft.com/office/drawing/2014/main" id="{12968C73-32CD-7517-1988-69160E6E1998}"/>
              </a:ext>
            </a:extLst>
          </p:cNvPr>
          <p:cNvSpPr>
            <a:spLocks noGrp="1"/>
          </p:cNvSpPr>
          <p:nvPr>
            <p:ph idx="1"/>
          </p:nvPr>
        </p:nvSpPr>
        <p:spPr/>
        <p:txBody>
          <a:bodyPr/>
          <a:lstStyle/>
          <a:p>
            <a:r>
              <a:rPr lang="en-US" altLang="en-US" b="1" dirty="0">
                <a:cs typeface="Calibri" panose="020F0502020204030204" pitchFamily="34" charset="0"/>
              </a:rPr>
              <a:t>Purpose</a:t>
            </a:r>
            <a:r>
              <a:rPr lang="en-US" altLang="en-US" dirty="0">
                <a:cs typeface="Calibri" panose="020F0502020204030204" pitchFamily="34" charset="0"/>
              </a:rPr>
              <a:t>: Teach certified renovators how to correctly use EPA-recognized test kits to determine if lead-based paint is present on components and surfaces affected by renovation work</a:t>
            </a:r>
            <a:endParaRPr lang="en-US" altLang="en-US" dirty="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975808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55E82B-D8B6-C415-C3F8-D49A781CF684}"/>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9E517B92-B449-69E6-9A99-F0E18B97B233}"/>
              </a:ext>
            </a:extLst>
          </p:cNvPr>
          <p:cNvSpPr>
            <a:spLocks noGrp="1"/>
          </p:cNvSpPr>
          <p:nvPr>
            <p:ph type="title"/>
          </p:nvPr>
        </p:nvSpPr>
        <p:spPr/>
        <p:txBody>
          <a:bodyPr/>
          <a:lstStyle/>
          <a:p>
            <a:r>
              <a:rPr lang="en-US" altLang="en-US" dirty="0"/>
              <a:t>Paint Chip Sample Collection</a:t>
            </a:r>
            <a:endParaRPr lang="en-US" dirty="0"/>
          </a:p>
        </p:txBody>
      </p:sp>
      <p:sp>
        <p:nvSpPr>
          <p:cNvPr id="4" name="Content Placeholder 3">
            <a:extLst>
              <a:ext uri="{FF2B5EF4-FFF2-40B4-BE49-F238E27FC236}">
                <a16:creationId xmlns:a16="http://schemas.microsoft.com/office/drawing/2014/main" id="{19948E93-344B-3F6D-6E09-422A6B22EC9B}"/>
              </a:ext>
            </a:extLst>
          </p:cNvPr>
          <p:cNvSpPr>
            <a:spLocks noGrp="1"/>
          </p:cNvSpPr>
          <p:nvPr>
            <p:ph idx="1"/>
          </p:nvPr>
        </p:nvSpPr>
        <p:spPr/>
        <p:txBody>
          <a:bodyPr/>
          <a:lstStyle/>
          <a:p>
            <a:r>
              <a:rPr lang="en-US" altLang="en-US" dirty="0"/>
              <a:t>Used to collect samples for the determination of lead on an area basis (milligrams of lead) or concentration basis (mass percent)</a:t>
            </a:r>
          </a:p>
          <a:p>
            <a:r>
              <a:rPr lang="en-US" altLang="en-US" dirty="0"/>
              <a:t>Alternative method for certified renovators to check for lead-based paint</a:t>
            </a:r>
          </a:p>
          <a:p>
            <a:r>
              <a:rPr lang="en-US" altLang="en-US" dirty="0"/>
              <a:t>Once collected, all paint chip samples must be submitted to a lab recognized by NLLAP for lead analysis</a:t>
            </a:r>
          </a:p>
          <a:p>
            <a:pPr marL="0" indent="0">
              <a:buNone/>
            </a:pPr>
            <a:endParaRPr lang="en-US" dirty="0"/>
          </a:p>
        </p:txBody>
      </p:sp>
    </p:spTree>
    <p:extLst>
      <p:ext uri="{BB962C8B-B14F-4D97-AF65-F5344CB8AC3E}">
        <p14:creationId xmlns:p14="http://schemas.microsoft.com/office/powerpoint/2010/main" val="518295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99F38F-9167-C497-2BC2-42FA17A5112B}"/>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F717E05A-B20E-E1F1-A8AA-C0B106BE51A4}"/>
              </a:ext>
            </a:extLst>
          </p:cNvPr>
          <p:cNvSpPr>
            <a:spLocks noGrp="1"/>
          </p:cNvSpPr>
          <p:nvPr>
            <p:ph type="title"/>
          </p:nvPr>
        </p:nvSpPr>
        <p:spPr/>
        <p:txBody>
          <a:bodyPr/>
          <a:lstStyle/>
          <a:p>
            <a:r>
              <a:rPr lang="en-US" altLang="en-US" dirty="0"/>
              <a:t>Steps to Obtain Paint Chip Samples</a:t>
            </a:r>
            <a:endParaRPr lang="en-US" dirty="0"/>
          </a:p>
        </p:txBody>
      </p:sp>
      <p:sp>
        <p:nvSpPr>
          <p:cNvPr id="4" name="Content Placeholder 3">
            <a:extLst>
              <a:ext uri="{FF2B5EF4-FFF2-40B4-BE49-F238E27FC236}">
                <a16:creationId xmlns:a16="http://schemas.microsoft.com/office/drawing/2014/main" id="{19B83009-3EE3-BDD5-1430-C8E411CD0A1A}"/>
              </a:ext>
            </a:extLst>
          </p:cNvPr>
          <p:cNvSpPr>
            <a:spLocks noGrp="1"/>
          </p:cNvSpPr>
          <p:nvPr>
            <p:ph idx="1"/>
          </p:nvPr>
        </p:nvSpPr>
        <p:spPr/>
        <p:txBody>
          <a:bodyPr/>
          <a:lstStyle/>
          <a:p>
            <a:pPr marL="514350" indent="-514350">
              <a:buFontTx/>
              <a:buAutoNum type="arabicPeriod"/>
            </a:pPr>
            <a:r>
              <a:rPr lang="en-US" altLang="en-US" dirty="0"/>
              <a:t>Record test location information</a:t>
            </a:r>
          </a:p>
          <a:p>
            <a:pPr marL="514350" indent="-514350">
              <a:buFontTx/>
              <a:buAutoNum type="arabicPeriod"/>
            </a:pPr>
            <a:r>
              <a:rPr lang="en-US" altLang="en-US" dirty="0"/>
              <a:t>Mark collection area</a:t>
            </a:r>
          </a:p>
          <a:p>
            <a:pPr marL="514350" indent="-514350">
              <a:buFontTx/>
              <a:buAutoNum type="arabicPeriod"/>
            </a:pPr>
            <a:r>
              <a:rPr lang="en-US" altLang="en-US" dirty="0"/>
              <a:t>Set up a paint collection tray</a:t>
            </a:r>
          </a:p>
          <a:p>
            <a:pPr marL="514350" indent="-514350">
              <a:buFontTx/>
              <a:buAutoNum type="arabicPeriod"/>
            </a:pPr>
            <a:r>
              <a:rPr lang="en-US" altLang="en-US" dirty="0"/>
              <a:t>Remove the paint</a:t>
            </a:r>
          </a:p>
          <a:p>
            <a:pPr marL="514350" indent="-514350">
              <a:buFontTx/>
              <a:buAutoNum type="arabicPeriod"/>
            </a:pPr>
            <a:r>
              <a:rPr lang="en-US" altLang="en-US" dirty="0"/>
              <a:t>Clean all cutting tools</a:t>
            </a:r>
          </a:p>
          <a:p>
            <a:pPr marL="514350" indent="-514350">
              <a:buFontTx/>
              <a:buAutoNum type="arabicPeriod"/>
            </a:pPr>
            <a:r>
              <a:rPr lang="en-US" altLang="en-US" dirty="0"/>
              <a:t>Transfer sample to the collection container</a:t>
            </a:r>
          </a:p>
          <a:p>
            <a:pPr marL="514350" indent="-514350">
              <a:buFontTx/>
              <a:buAutoNum type="arabicPeriod"/>
            </a:pPr>
            <a:r>
              <a:rPr lang="en-US" altLang="en-US" dirty="0"/>
              <a:t>Check documentation for completeness on the Paint Chip Sample Collection Form</a:t>
            </a:r>
          </a:p>
        </p:txBody>
      </p:sp>
    </p:spTree>
    <p:extLst>
      <p:ext uri="{BB962C8B-B14F-4D97-AF65-F5344CB8AC3E}">
        <p14:creationId xmlns:p14="http://schemas.microsoft.com/office/powerpoint/2010/main" val="3075609737"/>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External_x0020_Contributor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documentManagement>
</p:properties>
</file>

<file path=customXml/itemProps1.xml><?xml version="1.0" encoding="utf-8"?>
<ds:datastoreItem xmlns:ds="http://schemas.openxmlformats.org/officeDocument/2006/customXml" ds:itemID="{9446238B-96D9-4F6B-B96A-EDD3E61B44DF}"/>
</file>

<file path=customXml/itemProps2.xml><?xml version="1.0" encoding="utf-8"?>
<ds:datastoreItem xmlns:ds="http://schemas.openxmlformats.org/officeDocument/2006/customXml" ds:itemID="{D1BAF222-7BB8-4D1B-B284-3EE58C797028}"/>
</file>

<file path=customXml/itemProps3.xml><?xml version="1.0" encoding="utf-8"?>
<ds:datastoreItem xmlns:ds="http://schemas.openxmlformats.org/officeDocument/2006/customXml" ds:itemID="{84101E6E-3080-460C-858E-5C41352E5A9E}"/>
</file>

<file path=customXml/itemProps4.xml><?xml version="1.0" encoding="utf-8"?>
<ds:datastoreItem xmlns:ds="http://schemas.openxmlformats.org/officeDocument/2006/customXml" ds:itemID="{DD717779-BCD8-4B8B-9764-BE3DFC0BC310}"/>
</file>

<file path=docProps/app.xml><?xml version="1.0" encoding="utf-8"?>
<Properties xmlns="http://schemas.openxmlformats.org/officeDocument/2006/extended-properties" xmlns:vt="http://schemas.openxmlformats.org/officeDocument/2006/docPropsVTypes">
  <Template>LEAD template powerpoint slides</Template>
  <TotalTime>0</TotalTime>
  <Words>3089</Words>
  <Application>Microsoft Office PowerPoint</Application>
  <PresentationFormat>Widescreen</PresentationFormat>
  <Paragraphs>169</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LEAD template powerpoint slides</vt:lpstr>
      <vt:lpstr>Module 3: Before Beginning Work</vt:lpstr>
      <vt:lpstr>Overview</vt:lpstr>
      <vt:lpstr>Educate Owners and Residents</vt:lpstr>
      <vt:lpstr>How Widespread is Lead-Based Paint in Housing?</vt:lpstr>
      <vt:lpstr>How to Determine if Lead-Based Paint is Present</vt:lpstr>
      <vt:lpstr>Using EPA-Recognized Test Kits to Check for Lead-Based Paint</vt:lpstr>
      <vt:lpstr>Test Kit Hands-on</vt:lpstr>
      <vt:lpstr>Paint Chip Sample Collection</vt:lpstr>
      <vt:lpstr>Steps to Obtain Paint Chip Samples</vt:lpstr>
      <vt:lpstr>Paint Chip Sample Collection Hands-on</vt:lpstr>
      <vt:lpstr>Using Decision Logic Charts</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2026-04-29T14:28:26Z</dcterms:created>
  <dcterms:modified xsi:type="dcterms:W3CDTF">2026-04-29T14:28:39Z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