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notesSlides/notesSlide16.xml" ContentType="application/vnd.openxmlformats-officedocument.presentationml.notesSlide+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8"/>
  </p:notesMasterIdLst>
  <p:sldIdLst>
    <p:sldId id="305" r:id="rId2"/>
    <p:sldId id="320"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C8358E-C0B6-4256-9659-1D7A295C3122}" v="4" dt="2026-04-29T15:22:14.3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8426" autoAdjust="0"/>
  </p:normalViewPr>
  <p:slideViewPr>
    <p:cSldViewPr snapToGrid="0">
      <p:cViewPr varScale="1">
        <p:scale>
          <a:sx n="50" d="100"/>
          <a:sy n="50" d="100"/>
        </p:scale>
        <p:origin x="1986" y="4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2310668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Wear protective clothing.</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Protective clothing and shoe covers are very important in preventing: </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Take-home lead; </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Tracking lead out of the work area; and</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Contamination of areas that have already been cleaned during final cleanup.</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Keep clothes clean. At the end of the work day, vacuum off dust or change out of dusty clothes. Do not use compressed air to blow dust off clothing. Wash dirty work clothes separately from household laundry.</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Wear a painter’s hat to protect your head from dust and debris.</a:t>
            </a:r>
            <a:endParaRPr lang="en-US" sz="16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Wear respiratory protection.</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work creates dust or paint chips, employers should consider respiratory protection, such as a N-100 disposable respirator, to prevent workers from breathing lead dust.</a:t>
            </a:r>
            <a:endParaRPr lang="en-US" sz="16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Post warning signs</a:t>
            </a:r>
            <a:r>
              <a:rPr lang="en-US" sz="1200" kern="1200">
                <a:solidFill>
                  <a:schemeClr val="tx1"/>
                </a:solidFill>
                <a:effectLst/>
                <a:latin typeface="+mn-lt"/>
                <a:ea typeface="+mn-ea"/>
                <a:cs typeface="+mn-cs"/>
              </a:rPr>
              <a:t>.</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Post a warning sign at each work area entrance.</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Signs should read: “Warning, Lead Work Area, Poison, No Smoking or Eating” to remind workers that eating, drinking and smoking in the work area is prohibited.</a:t>
            </a:r>
            <a:endParaRPr lang="en-US" sz="16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Wash up.</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Workers should wash their hands and faces each time they stop work. It is especially important to wash up before eating and at the end of the day.</a:t>
            </a:r>
            <a:endParaRPr lang="en-US" sz="1600" kern="1200">
              <a:solidFill>
                <a:schemeClr val="tx1"/>
              </a:solidFill>
              <a:effectLst/>
              <a:latin typeface="+mn-lt"/>
              <a:ea typeface="+mn-ea"/>
              <a:cs typeface="+mn-cs"/>
            </a:endParaRPr>
          </a:p>
          <a:p>
            <a:endParaRPr lang="en-US" sz="1200" i="1"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For more information about Step 3 review pages 15-16 of the Steps Guide.</a:t>
            </a:r>
            <a:endParaRPr lang="en-US" sz="16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Note: </a:t>
            </a:r>
            <a:r>
              <a:rPr lang="en-US" sz="1200" kern="1200">
                <a:solidFill>
                  <a:schemeClr val="tx1"/>
                </a:solidFill>
                <a:effectLst/>
                <a:latin typeface="+mn-lt"/>
                <a:ea typeface="+mn-ea"/>
                <a:cs typeface="+mn-cs"/>
              </a:rPr>
              <a:t>OSHA rules may require employers to take further steps to protect the health of workers on the job.</a:t>
            </a:r>
            <a:endParaRPr lang="en-US" sz="16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3312568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Minimize and control the spread of dust.</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Keep the work area closed off from the rest of the home.</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Don’t track dust and debris out of the work area.</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Vacuum off all workers paying particular attention to shoes when exiting the work area so the dust stays inside containment.</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Remove disposable shoe covers and make sure your shoes are clean by using tack pads or damp paper towels to wipe off your shoes each time you step off the protective sheeting.</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Stay in the contained work area and on the contained paths.</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Keep components that are being disposed of in the work area until they are wrapped securely in heavy plastic sheeting or bagged in heavy-duty plastic bags. Once wrapped or bagged, HEPA vacuum the exterior and remove them from the work area and store them in a safe area away from residents.</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Launder non-disposable protective clothing separate from family laundry.</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Do not use prohibited practices, including:</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Open-flame burning or torching</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Using a heat gun at temperatures greater than 1100</a:t>
            </a:r>
            <a:r>
              <a:rPr lang="en-US" sz="1200" kern="1200" baseline="30000">
                <a:solidFill>
                  <a:schemeClr val="tx1"/>
                </a:solidFill>
                <a:effectLst/>
                <a:latin typeface="+mn-lt"/>
                <a:ea typeface="+mn-ea"/>
                <a:cs typeface="+mn-cs"/>
              </a:rPr>
              <a:t>o</a:t>
            </a:r>
            <a:r>
              <a:rPr lang="en-US" sz="1200" kern="1200">
                <a:solidFill>
                  <a:schemeClr val="tx1"/>
                </a:solidFill>
                <a:effectLst/>
                <a:latin typeface="+mn-lt"/>
                <a:ea typeface="+mn-ea"/>
                <a:cs typeface="+mn-cs"/>
              </a:rPr>
              <a:t>F (to remove paint)</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Sanding, grinding, planing, needle gunning or blasting with power tools and equipment not equipped with a shroud and HEPA vacuum attachment</a:t>
            </a:r>
            <a:endParaRPr lang="en-US" sz="16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For more information about Step 4 review pages 17-19 of the Steps Guide.</a:t>
            </a:r>
            <a:endParaRPr lang="en-US" sz="16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3756716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On a daily basis, pick up the work area (recommended).</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Pick up as you go. Put trash in heavy-duty plastic bags.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Vacuum the work area with a HEPA vacuum several times during the day and at the end of the day. </a:t>
            </a:r>
            <a:r>
              <a:rPr lang="en-US" sz="1200" u="sng" kern="1200">
                <a:solidFill>
                  <a:schemeClr val="tx1"/>
                </a:solidFill>
                <a:effectLst/>
                <a:latin typeface="+mn-lt"/>
                <a:ea typeface="+mn-ea"/>
                <a:cs typeface="+mn-cs"/>
              </a:rPr>
              <a:t>Do not clean with a standard household or shop vacuum cleaner. Use only HEPA vacuums.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Clean your tools at the end of the day.</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Wash your hands each time you leave the work area and especially before you go home.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Dispose of all disposable personal protective clothing daily.</a:t>
            </a:r>
          </a:p>
          <a:p>
            <a:r>
              <a:rPr lang="en-US" sz="1200" b="1" kern="1200">
                <a:solidFill>
                  <a:schemeClr val="tx1"/>
                </a:solidFill>
                <a:effectLst/>
                <a:latin typeface="+mn-lt"/>
                <a:ea typeface="+mn-ea"/>
                <a:cs typeface="+mn-cs"/>
              </a:rPr>
              <a:t>When the job is complete, clean the work area (required).</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Make sure all paint chips, dust, trash and debris, including building components, are removed from the area to be cleaned and disposed of properly.</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Carefully remove plastic sheeting on the floor, fold it with the dirty side in, tape the edges shut or seal it in a heavy-duty plastic bag, and dispose of it. Keep plastic sheeting in doorways and openings that separate the work area from non-work areas in place until the work area is released as clean.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HEPA vacuum or wet wipe all wall surfaces. HEPA vacuum all other surfaces in the work area. Use a beater bar attachment on carpets.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Wet wipe all remaining surfaces in the work area and wet mop all uncarpeted floors until dust, debris and residue are removed.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Visually inspect your work. Look around the work area and two feet beyond, and on paths where debris was carried. You should see no dust, debris or residue.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Re-clean the area thoroughly if you find dust, debris or residue.</a:t>
            </a:r>
          </a:p>
          <a:p>
            <a:r>
              <a:rPr lang="en-US" sz="1200" kern="1200">
                <a:solidFill>
                  <a:schemeClr val="tx1"/>
                </a:solidFill>
                <a:effectLst/>
                <a:latin typeface="+mn-lt"/>
                <a:ea typeface="+mn-ea"/>
                <a:cs typeface="+mn-cs"/>
              </a:rPr>
              <a:t> </a:t>
            </a:r>
          </a:p>
          <a:p>
            <a:r>
              <a:rPr lang="en-US" sz="1200" i="1" kern="1200">
                <a:solidFill>
                  <a:schemeClr val="tx1"/>
                </a:solidFill>
                <a:effectLst/>
                <a:latin typeface="+mn-lt"/>
                <a:ea typeface="+mn-ea"/>
                <a:cs typeface="+mn-cs"/>
              </a:rPr>
              <a:t>For more information about Step 5 review pages 20-21 of the Steps Guide.</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526496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Waste from renovation activities must be contained to prevent releases of dust and debris before the waste is removed from the work area for storage or disposal.</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Bag or wrap your waste at the work site and in the work area.</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Collect and control all your waste. This includes dust, debris, paint chips, protective sheeting, HEPA filters, dirty water, clothes, mop heads, wipes, protective clothing, respirators, gloves, architectural components, and other waste. Use heavy-duty plastic sheeting or bags to collect waste. Gooseneck seal the bag with duct tape. Consider double bagging waste to prevent tears. Large components should be wrapped in protective sheeting and sealed with tape. Bag and seal all waste before removing it from the work area. HEPA vacuum the exterior of waste bags and bundles before removing them from the work area. Store all waste that has been collected from renovation activities preventing access to and release of dust and debris.</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Dispose of wastewater appropriately.</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Water used in the work area to remove paint or clean surfaces should be filtered through a 5 micron filter. Never dump this water down a sink or tub, in a storm drain, or on the ground. It may be dumped in a toilet if local rules allow. If local regulations do not allow this, you may be required to contain and test the water, and contact a waste disposal company to assist with disposal. </a:t>
            </a:r>
            <a:r>
              <a:rPr lang="en-US" sz="1200" b="1" kern="1200">
                <a:solidFill>
                  <a:schemeClr val="tx1"/>
                </a:solidFill>
                <a:effectLst/>
                <a:latin typeface="+mn-lt"/>
                <a:ea typeface="+mn-ea"/>
                <a:cs typeface="+mn-cs"/>
              </a:rPr>
              <a:t>Check with your local water treatment authority, and in federal, Tribal  state and territorial regulations for more information.</a:t>
            </a:r>
          </a:p>
          <a:p>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Be aware of waste disposal rules.</a:t>
            </a: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EPA considers most residential renovation, repair and painting activities “routine residential maintenance.” The waste generated by these activities is classified as solid, non-hazardous waste and can be disposed of in an ordinary waste landfill. Some Tribes, states, territories and localities have more stringent waste disposal requirements that must be followed.</a:t>
            </a:r>
          </a:p>
          <a:p>
            <a:r>
              <a:rPr lang="en-US" sz="1200" kern="1200">
                <a:solidFill>
                  <a:schemeClr val="tx1"/>
                </a:solidFill>
                <a:effectLst/>
                <a:latin typeface="+mn-lt"/>
                <a:ea typeface="+mn-ea"/>
                <a:cs typeface="+mn-cs"/>
              </a:rPr>
              <a:t> </a:t>
            </a:r>
          </a:p>
          <a:p>
            <a:r>
              <a:rPr lang="en-US" sz="1200" i="1" kern="1200">
                <a:solidFill>
                  <a:schemeClr val="tx1"/>
                </a:solidFill>
                <a:effectLst/>
                <a:latin typeface="+mn-lt"/>
                <a:ea typeface="+mn-ea"/>
                <a:cs typeface="+mn-cs"/>
              </a:rPr>
              <a:t>For more information about Step 6 review pages 22-23 of the Steps Guide.</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2472859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When all the work is complete, and before the space is reoccupied, a cleaning verification or clearance examination must be conducted to make sure lead dust is not left behind. </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If the HUD Rule applies, a clearance examination is required in place of the cleaning verification procedure. </a:t>
            </a:r>
            <a:endParaRPr lang="en-US" sz="16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The first step for both cleaning verification and a clearance examination is a visual inspection of the work area to determine if dust, debris or residue was left behind. </a:t>
            </a:r>
            <a:endParaRPr lang="en-US" sz="1600"/>
          </a:p>
          <a:p>
            <a:pPr marL="628650" lvl="1" indent="-171450">
              <a:buFont typeface="Arial" panose="020B0604020202020204" pitchFamily="34" charset="0"/>
              <a:buChar char="•"/>
            </a:pPr>
            <a:r>
              <a:rPr lang="en-US" sz="1200" kern="1200">
                <a:solidFill>
                  <a:schemeClr val="tx1"/>
                </a:solidFill>
                <a:effectLst/>
                <a:latin typeface="+mn-lt"/>
                <a:ea typeface="+mn-ea"/>
                <a:cs typeface="+mn-cs"/>
              </a:rPr>
              <a:t>If dust, debris or residue are present in the work area, cleaning must be repeated and the visual inspection repeated until the work area is free of dust, debris and residue. </a:t>
            </a:r>
            <a:endParaRPr lang="en-US" sz="1600" kern="1200">
              <a:solidFill>
                <a:schemeClr val="tx1"/>
              </a:solidFill>
              <a:effectLst/>
              <a:latin typeface="+mn-lt"/>
              <a:ea typeface="Calibri"/>
              <a:cs typeface="Calibri"/>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Once the visual inspection by the certified renovator is complete, either the cleaning verification or clearance examination can proceed.</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For exterior projects, when work areas have passed the visual inspection, the project is complete and the area may be turned over to the occupants.</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For interior projects, when work areas have passed the visual inspection, the certified renovator performs cleaning verification by wiping all dust collection surfaces in the work area with a wet, disposable cleaning cloth and comparing that cloth visually to a cleaning verification card.</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Clearance examination or dust-lead testing must be performed by a certified lead-based paint inspector, risk assessor or dust sampling technician. </a:t>
            </a:r>
            <a:endParaRPr lang="en-US" sz="16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 </a:t>
            </a:r>
            <a:endParaRPr lang="en-US" sz="16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For more information about Step 7 review pages 24-28 of the Steps Guide.</a:t>
            </a:r>
            <a:endParaRPr lang="en-US" sz="16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826113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When you give this toolbox training talks or classroom training, use of a training guide, such as the </a:t>
            </a:r>
            <a:r>
              <a:rPr lang="en-US" sz="1200" i="1" kern="1200">
                <a:solidFill>
                  <a:schemeClr val="tx1"/>
                </a:solidFill>
                <a:effectLst/>
                <a:latin typeface="+mn-lt"/>
                <a:ea typeface="+mn-ea"/>
                <a:cs typeface="+mn-cs"/>
              </a:rPr>
              <a:t>Steps Guide</a:t>
            </a:r>
            <a:r>
              <a:rPr lang="en-US" sz="1200" kern="1200">
                <a:solidFill>
                  <a:schemeClr val="tx1"/>
                </a:solidFill>
                <a:effectLst/>
                <a:latin typeface="+mn-lt"/>
                <a:ea typeface="+mn-ea"/>
                <a:cs typeface="+mn-cs"/>
              </a:rPr>
              <a:t>, will make documentation easier.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You should keep a copy of the training guide used for your toolbox talks you conduct on-site or classroom training.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Your records (written certification) of non-certified renovation worker training must include: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list of each lead-safe practical skill covered for each individual non-certified worker.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list of the practical skills taught to each non-certified renovation worker with the material covered in the toolbox talk or classroom training will provide adequate documentation to meet RRP Rule requirements.</a:t>
            </a: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30488766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3388357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a:t>The RRP Rule </a:t>
            </a:r>
            <a:r>
              <a:rPr lang="en-US" sz="1200" kern="1200">
                <a:solidFill>
                  <a:schemeClr val="tx1"/>
                </a:solidFill>
                <a:effectLst/>
                <a:latin typeface="+mn-lt"/>
                <a:ea typeface="+mn-ea"/>
                <a:cs typeface="+mn-cs"/>
              </a:rPr>
              <a:t>requires that you, the certified renovator, be responsible for instruction of non- certified renovation workers. Note that the non-certified workers must be trained only on the RRP Rule required lead-safe work practices that the workers will be using in performing their assigned tasks. For example, if a worker is hired to only provide clean-up services, that worker would not need to be trained on how to set up a work area.</a:t>
            </a:r>
          </a:p>
          <a:p>
            <a:pPr marL="0" lvl="0" indent="-234950">
              <a:buFontTx/>
              <a:buNone/>
              <a:tabLst/>
            </a:pPr>
            <a:endParaRPr lang="en-US" altLang="en-US"/>
          </a:p>
          <a:p>
            <a:pPr marL="0" lvl="0" indent="-234950">
              <a:buFontTx/>
              <a:buNone/>
              <a:tabLst/>
            </a:pPr>
            <a:r>
              <a:rPr lang="en-US" altLang="en-US" b="1"/>
              <a:t>Note: </a:t>
            </a:r>
            <a:r>
              <a:rPr lang="en-US" altLang="en-US"/>
              <a:t>See Slide 2-11 and HUD regulations for more information on the training required for workers on HUD funded renovations.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2030150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You will be teaching non-certified workers the skills you mastered during the Skill Set exercises so they can master them.</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shopping lists in </a:t>
            </a:r>
            <a:r>
              <a:rPr lang="en-US" sz="1200" i="1" kern="1200">
                <a:solidFill>
                  <a:schemeClr val="tx1"/>
                </a:solidFill>
                <a:effectLst/>
                <a:latin typeface="+mn-lt"/>
                <a:ea typeface="+mn-ea"/>
                <a:cs typeface="+mn-cs"/>
              </a:rPr>
              <a:t>Steps to LEAD SAFE Renovation, Repair and Painting </a:t>
            </a:r>
            <a:r>
              <a:rPr lang="en-US" sz="1200" kern="1200">
                <a:solidFill>
                  <a:schemeClr val="tx1"/>
                </a:solidFill>
                <a:effectLst/>
                <a:latin typeface="+mn-lt"/>
                <a:ea typeface="+mn-ea"/>
                <a:cs typeface="+mn-cs"/>
              </a:rPr>
              <a:t>detail all the equipment and supplies you may need to conduct hands-on exercises during on-the-job training of non-certified renovators.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information we are going to cover now is presented to help you conduct your own training of non-certified renovators.</a:t>
            </a: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1344889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What are the responsibilities of a certified renovator?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Certified renovators are responsible for ensuring overall compliance with the RRP Program requirements for lead-safe work practices at renovations to which they are assigned.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 certified renovator must:</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an EPA-recognized lead test kit or alternatively collect a paint chip sample for analysis, when requested by the party contracting for renovation services, to determine whether components to be affected by the renovation contain </a:t>
            </a:r>
            <a:r>
              <a:rPr lang="en-US" sz="1200" kern="1200" dirty="0" err="1">
                <a:solidFill>
                  <a:schemeClr val="tx1"/>
                </a:solidFill>
                <a:effectLst/>
                <a:latin typeface="+mn-lt"/>
                <a:ea typeface="+mn-ea"/>
                <a:cs typeface="+mn-cs"/>
              </a:rPr>
              <a:t>lead-based</a:t>
            </a:r>
            <a:r>
              <a:rPr lang="en-US" sz="1200" kern="1200" dirty="0">
                <a:solidFill>
                  <a:schemeClr val="tx1"/>
                </a:solidFill>
                <a:effectLst/>
                <a:latin typeface="+mn-lt"/>
                <a:ea typeface="+mn-ea"/>
                <a:cs typeface="+mn-cs"/>
              </a:rPr>
              <a:t> paint.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lead-safe work practices training to non-certified workers so those workers can perform assigned tasks safely. This training can be provided by the certified renovator on-the-job or in the classroom, provided adequate hands-on practice is available. This training could also be conducted by a third party although the instructor must be a certified renovator.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 physically present at the work site when warning signs are posted, while the work area containment is being established, and while the work area cleaning is performed. (</a:t>
            </a:r>
            <a:r>
              <a:rPr lang="en-US" sz="1200" i="1" kern="1200" dirty="0">
                <a:solidFill>
                  <a:schemeClr val="tx1"/>
                </a:solidFill>
                <a:effectLst/>
                <a:latin typeface="+mn-lt"/>
                <a:ea typeface="+mn-ea"/>
                <a:cs typeface="+mn-cs"/>
              </a:rPr>
              <a:t>Note: Use the terms </a:t>
            </a:r>
            <a:r>
              <a:rPr lang="en-US" sz="1200" b="1" i="1" kern="1200" dirty="0">
                <a:solidFill>
                  <a:schemeClr val="tx1"/>
                </a:solidFill>
                <a:effectLst/>
                <a:latin typeface="+mn-lt"/>
                <a:ea typeface="+mn-ea"/>
                <a:cs typeface="+mn-cs"/>
              </a:rPr>
              <a:t>Setup </a:t>
            </a:r>
            <a:r>
              <a:rPr lang="en-US" sz="1200" i="1" kern="1200" dirty="0">
                <a:solidFill>
                  <a:schemeClr val="tx1"/>
                </a:solidFill>
                <a:effectLst/>
                <a:latin typeface="+mn-lt"/>
                <a:ea typeface="+mn-ea"/>
                <a:cs typeface="+mn-cs"/>
              </a:rPr>
              <a:t>and </a:t>
            </a:r>
            <a:r>
              <a:rPr lang="en-US" sz="1200" b="1" i="1" kern="1200" dirty="0">
                <a:solidFill>
                  <a:schemeClr val="tx1"/>
                </a:solidFill>
                <a:effectLst/>
                <a:latin typeface="+mn-lt"/>
                <a:ea typeface="+mn-ea"/>
                <a:cs typeface="+mn-cs"/>
              </a:rPr>
              <a:t>Cleanup </a:t>
            </a:r>
            <a:r>
              <a:rPr lang="en-US" sz="1200" i="1" kern="1200" dirty="0">
                <a:solidFill>
                  <a:schemeClr val="tx1"/>
                </a:solidFill>
                <a:effectLst/>
                <a:latin typeface="+mn-lt"/>
                <a:ea typeface="+mn-ea"/>
                <a:cs typeface="+mn-cs"/>
              </a:rPr>
              <a:t>to describe this work</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Monitor work being performed by non-certified workers to ensure that lead-safe work practices are being followed. This includes maintaining the integrity of the containment barriers and ensuring that no dust or debris migrates from the work area.</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 available, either on-site or by telephone, at all times during performance of the renovation.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Perform project cleaning verification.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Have copies of their initial course completion certificate and their most recent refresher course completion certificate at the work site. Certification as a certified renovator lasts for 5 years. The certified renovator must take a refresher course every 5 years in order to maintain certification.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Prepare required records.</a:t>
            </a: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1018094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On-the-job training must be provided for each worker and each job to the extent that each worker is adequately trained in the tasks they will be performing. This training may occur while the worker is engaged in productive work, which provides knowledge and skills essential to the full and adequate performance of the job. However, work conducted during training must be in full compliance with the RRP Rule.</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Your trainees will benefit by seeing the lead-safe work practices “steps” found in </a:t>
            </a:r>
            <a:r>
              <a:rPr lang="en-US" sz="1200" i="1" kern="1200">
                <a:solidFill>
                  <a:schemeClr val="tx1"/>
                </a:solidFill>
                <a:effectLst/>
                <a:latin typeface="+mn-lt"/>
                <a:ea typeface="+mn-ea"/>
                <a:cs typeface="+mn-cs"/>
              </a:rPr>
              <a:t>Steps to LEAD SAFE Renovation, Repair and Painting </a:t>
            </a:r>
            <a:r>
              <a:rPr lang="en-US" sz="1200" kern="1200">
                <a:solidFill>
                  <a:schemeClr val="tx1"/>
                </a:solidFill>
                <a:effectLst/>
                <a:latin typeface="+mn-lt"/>
                <a:ea typeface="+mn-ea"/>
                <a:cs typeface="+mn-cs"/>
              </a:rPr>
              <a:t>(</a:t>
            </a:r>
            <a:r>
              <a:rPr lang="en-US" sz="1200" i="1" kern="1200">
                <a:solidFill>
                  <a:schemeClr val="tx1"/>
                </a:solidFill>
                <a:effectLst/>
                <a:latin typeface="+mn-lt"/>
                <a:ea typeface="+mn-ea"/>
                <a:cs typeface="+mn-cs"/>
              </a:rPr>
              <a:t>Steps Guide</a:t>
            </a:r>
            <a:r>
              <a:rPr lang="en-US" sz="1200" kern="1200">
                <a:solidFill>
                  <a:schemeClr val="tx1"/>
                </a:solidFill>
                <a:effectLst/>
                <a:latin typeface="+mn-lt"/>
                <a:ea typeface="+mn-ea"/>
                <a:cs typeface="+mn-cs"/>
              </a:rPr>
              <a:t>) in Appendix 5. It contains a seven-step primer on lead safety and can be used as a field text to hand out to non-certified worker trainees in the field. In the </a:t>
            </a:r>
            <a:r>
              <a:rPr lang="en-US" sz="1200" i="1" kern="1200">
                <a:solidFill>
                  <a:schemeClr val="tx1"/>
                </a:solidFill>
                <a:effectLst/>
                <a:latin typeface="+mn-lt"/>
                <a:ea typeface="+mn-ea"/>
                <a:cs typeface="+mn-cs"/>
              </a:rPr>
              <a:t>Steps Guide</a:t>
            </a:r>
            <a:r>
              <a:rPr lang="en-US" sz="1200" kern="1200">
                <a:solidFill>
                  <a:schemeClr val="tx1"/>
                </a:solidFill>
                <a:effectLst/>
                <a:latin typeface="+mn-lt"/>
                <a:ea typeface="+mn-ea"/>
                <a:cs typeface="+mn-cs"/>
              </a:rPr>
              <a:t>, steps 2 through 6 contain information specific to work performed by non-certified personnel, while step 1 and step 7 contain information on testing painted surfaces and cleaning verification which are the responsibility of the certified renovator. Step 7 also discusses clearance examination which is performed only by certified lead inspectors, risk assessors, and dust sampling technicians.</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information in the </a:t>
            </a:r>
            <a:r>
              <a:rPr lang="en-US" sz="1200" i="1" kern="1200">
                <a:solidFill>
                  <a:schemeClr val="tx1"/>
                </a:solidFill>
                <a:effectLst/>
                <a:latin typeface="+mn-lt"/>
                <a:ea typeface="+mn-ea"/>
                <a:cs typeface="+mn-cs"/>
              </a:rPr>
              <a:t>Steps Guide</a:t>
            </a:r>
            <a:r>
              <a:rPr lang="en-US" sz="1200" kern="1200">
                <a:solidFill>
                  <a:schemeClr val="tx1"/>
                </a:solidFill>
                <a:effectLst/>
                <a:latin typeface="+mn-lt"/>
                <a:ea typeface="+mn-ea"/>
                <a:cs typeface="+mn-cs"/>
              </a:rPr>
              <a:t> can be covered in 5-10 minutes per step and then reinforced by on-the-job practical exercises such as setting up barriers and signs, demonstrations of cleaning procedures, etc. It is recommended that the material in the “Steps Guide” be covered in a toolbox talk (on-site meeting) format with handouts (you create or get from someone else)</a:t>
            </a:r>
            <a:r>
              <a:rPr lang="en-US"/>
              <a:t> </a:t>
            </a:r>
            <a:r>
              <a:rPr lang="en-US" sz="1200" kern="1200">
                <a:solidFill>
                  <a:schemeClr val="tx1"/>
                </a:solidFill>
                <a:effectLst/>
                <a:latin typeface="+mn-lt"/>
                <a:ea typeface="+mn-ea"/>
                <a:cs typeface="+mn-cs"/>
              </a:rPr>
              <a:t>on the specific information to be covered.</a:t>
            </a:r>
            <a:endParaRPr lang="en-US" sz="1200" kern="1200">
              <a:solidFill>
                <a:schemeClr val="tx1"/>
              </a:solidFill>
              <a:effectLst/>
              <a:latin typeface="+mn-lt"/>
              <a:ea typeface="Calibri"/>
              <a:cs typeface="Calibri"/>
            </a:endParaRP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It is very important that non-certified workers be allowed to participate in hands-on learning as work progresses and that skill sets that are learned by each student are documented. Documentation is required by the RRP Rule to assure that non-certified workers are trained to perform renovation activities to which they are assigned. Remember that the RRP Rule requires all non-certified workers on the job to be given skills training specific to the tasks that they will perform on the job and that each person’s training must be documented by topic area covered in the on-the-job training that is performed. The required documentation will be discussed in more detail later.</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1862108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a:t>Training for non-certified renovation workers can be delivered in one session covering all 7 Steps or the </a:t>
            </a:r>
            <a:r>
              <a:rPr lang="en-US" sz="1200" kern="1200">
                <a:solidFill>
                  <a:schemeClr val="tx1"/>
                </a:solidFill>
                <a:effectLst/>
                <a:latin typeface="+mn-lt"/>
                <a:ea typeface="+mn-ea"/>
                <a:cs typeface="+mn-cs"/>
              </a:rPr>
              <a:t>information can be covered in a series of toolbox talks over the course of several days. You should spend about 5-10 minutes on the information contained in each step and then conduct on-the-job training to teach the skills needed to renovate lead safely.</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If this training is offered in the classroom, Slides 8-6 through 8-15 can be used to teach the material found in the </a:t>
            </a:r>
            <a:r>
              <a:rPr lang="en-US" sz="1200" b="1" i="1" kern="1200">
                <a:solidFill>
                  <a:schemeClr val="tx1"/>
                </a:solidFill>
                <a:effectLst/>
                <a:latin typeface="+mn-lt"/>
                <a:ea typeface="+mn-ea"/>
                <a:cs typeface="+mn-cs"/>
              </a:rPr>
              <a:t>Steps to LEAD SAFE Renovation, Repair, and Painting</a:t>
            </a:r>
            <a:r>
              <a:rPr lang="en-US" sz="1200" kern="1200">
                <a:solidFill>
                  <a:schemeClr val="tx1"/>
                </a:solidFill>
                <a:effectLst/>
                <a:latin typeface="+mn-lt"/>
                <a:ea typeface="+mn-ea"/>
                <a:cs typeface="+mn-cs"/>
              </a:rPr>
              <a:t> found in Appendix 5 of your student manual.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Use the </a:t>
            </a:r>
            <a:r>
              <a:rPr lang="en-US" sz="1200" b="1" i="1" kern="1200">
                <a:solidFill>
                  <a:schemeClr val="tx1"/>
                </a:solidFill>
                <a:effectLst/>
                <a:latin typeface="+mn-lt"/>
                <a:ea typeface="+mn-ea"/>
                <a:cs typeface="+mn-cs"/>
              </a:rPr>
              <a:t>Steps to LEAD SAFE Renovation, Repair, and Painting </a:t>
            </a:r>
            <a:r>
              <a:rPr lang="en-US" sz="1200" kern="1200">
                <a:solidFill>
                  <a:schemeClr val="tx1"/>
                </a:solidFill>
                <a:effectLst/>
                <a:latin typeface="+mn-lt"/>
                <a:ea typeface="+mn-ea"/>
                <a:cs typeface="+mn-cs"/>
              </a:rPr>
              <a:t>as a student handout for training non-certified renovation workers. Your handout(s) should also include write-ups of demonstrations and practical hands-on exercises, and a checklist of desired skills to reinforce the toolbox talks or classroom training. During either the toolbox talks or classroom instruction make sure your trainees have their copy of the handout so you can reference the training handout and where exactly to find the information while teaching about a particular step or skill.</a:t>
            </a:r>
          </a:p>
          <a:p>
            <a:endParaRPr lang="en-US" sz="1200" kern="1200">
              <a:solidFill>
                <a:schemeClr val="tx1"/>
              </a:solidFill>
              <a:effectLst/>
              <a:latin typeface="+mn-lt"/>
              <a:ea typeface="+mn-ea"/>
              <a:cs typeface="+mn-cs"/>
            </a:endParaRPr>
          </a:p>
          <a:p>
            <a:r>
              <a:rPr lang="en-US" sz="1200" u="sng" kern="1200">
                <a:solidFill>
                  <a:schemeClr val="tx1"/>
                </a:solidFill>
                <a:effectLst/>
                <a:latin typeface="+mn-lt"/>
                <a:ea typeface="+mn-ea"/>
                <a:cs typeface="+mn-cs"/>
              </a:rPr>
              <a:t>Before you train non-certified renovation workers </a:t>
            </a:r>
            <a:r>
              <a:rPr lang="en-US" sz="1200" kern="1200">
                <a:solidFill>
                  <a:schemeClr val="tx1"/>
                </a:solidFill>
                <a:effectLst/>
                <a:latin typeface="+mn-lt"/>
                <a:ea typeface="+mn-ea"/>
                <a:cs typeface="+mn-cs"/>
              </a:rPr>
              <a:t>make sure to print enough copies of the </a:t>
            </a:r>
            <a:r>
              <a:rPr lang="en-US" sz="1200" i="1" kern="1200">
                <a:solidFill>
                  <a:schemeClr val="tx1"/>
                </a:solidFill>
                <a:effectLst/>
                <a:latin typeface="+mn-lt"/>
                <a:ea typeface="+mn-ea"/>
                <a:cs typeface="+mn-cs"/>
              </a:rPr>
              <a:t>Steps Guide </a:t>
            </a:r>
            <a:r>
              <a:rPr lang="en-US" sz="1200" kern="1200">
                <a:solidFill>
                  <a:schemeClr val="tx1"/>
                </a:solidFill>
                <a:effectLst/>
                <a:latin typeface="+mn-lt"/>
                <a:ea typeface="+mn-ea"/>
                <a:cs typeface="+mn-cs"/>
              </a:rPr>
              <a:t>so you can give each non-certified renovation worker (trainee) a copy</a:t>
            </a:r>
            <a:r>
              <a:rPr lang="en-US" sz="1200" b="1" kern="1200">
                <a:solidFill>
                  <a:schemeClr val="tx1"/>
                </a:solidFill>
                <a:effectLst/>
                <a:latin typeface="+mn-lt"/>
                <a:ea typeface="+mn-ea"/>
                <a:cs typeface="+mn-cs"/>
              </a:rPr>
              <a:t>.</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3689224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The Steps Guide: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Designed to help plan for and complete a home renovation, repair or painting project using lead-safe work practices that reduce the amount of dust produced during renovation activities.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Describes the required lead-safe work practices.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Provides additional helpful recommendations.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Includes information about lead, lead-based paint and the RRP Rule.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Discusses the 7 steps for lead-safe RRP projects, which we are going to discuss now in slides 8-7 to 8-13.</a:t>
            </a: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2249435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During training:</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Review the information on this slide with the non-certified renovation workers as they follow along on pages 9 and 10 of the </a:t>
            </a:r>
            <a:r>
              <a:rPr lang="en-US" sz="1200" b="1" i="1" kern="1200">
                <a:solidFill>
                  <a:schemeClr val="tx1"/>
                </a:solidFill>
                <a:effectLst/>
                <a:latin typeface="+mn-lt"/>
                <a:ea typeface="+mn-ea"/>
                <a:cs typeface="+mn-cs"/>
              </a:rPr>
              <a:t>Steps Guide</a:t>
            </a:r>
            <a:r>
              <a:rPr lang="en-US" sz="1200" b="1" kern="1200">
                <a:solidFill>
                  <a:schemeClr val="tx1"/>
                </a:solidFill>
                <a:effectLst/>
                <a:latin typeface="+mn-lt"/>
                <a:ea typeface="+mn-ea"/>
                <a:cs typeface="+mn-cs"/>
              </a:rPr>
              <a:t>.</a:t>
            </a:r>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Notes to the on-the-job instructor: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This information is included in the on-the-job training so non- certified renovation workers will understand why they need to use lead-safe work practices. Non-certified renovation workers are not allowed to determine whether lead-based paint is present, but they should understand that when it is identified as present, generating dust can cause significant problems if not properly and safely controlled.</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For more information review pages 9 and 10 of the </a:t>
            </a:r>
            <a:r>
              <a:rPr lang="en-US" sz="1200" b="1" i="1" kern="1200">
                <a:solidFill>
                  <a:schemeClr val="tx1"/>
                </a:solidFill>
                <a:effectLst/>
                <a:latin typeface="+mn-lt"/>
                <a:ea typeface="+mn-ea"/>
                <a:cs typeface="+mn-cs"/>
              </a:rPr>
              <a:t>Steps Guide</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3241585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a:solidFill>
                  <a:schemeClr val="tx1"/>
                </a:solidFill>
                <a:effectLst/>
                <a:latin typeface="+mn-lt"/>
                <a:ea typeface="+mn-ea"/>
                <a:cs typeface="+mn-cs"/>
              </a:rPr>
              <a:t>When you work on a job with lead-based paint, you must contain the work area to prevent the escape of dust and debris. The goal of proper setup of the work area is to keep dust in the work area and non-workers out.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You must post signs clearly defining the work area and warning occupants and other persons not involved in renovation activities to remain outside of the work area.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Place signs, barrier tape, and/or cones to keep all non-workers, especially children, out of the work area. Have residents keep pets out of the work area for their safety and to prevent them from tracking dust and debris throughout the home.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You will need to take slightly different steps to set up for inside versus outside jobs.</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Inside jobs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Remove furniture and belongings from the work area. If an item is too large or too heavy to move, cover it with heavy plastic sheeting and tape the sheeting securely in place.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Use heavy plastic sheeting to cover floors in the work area to a minimum of 6 feet from the area of paint disturbance. Close and seal doors, close windows.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Close and cover air vents in the work area. This will keep dust from getting into the system and moving through the home.</a:t>
            </a:r>
          </a:p>
          <a:p>
            <a:endParaRPr lang="en-US" sz="1200" b="1"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Outside jobs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Cover the ground and plants with heavy plastic sheeting to catch debris. The covering should extend at least 10 feet out from the building, unless a property line prevents 10 feet of such ground cover ,in which case the firm must erect vertical containment. Secure the covering to the exterior.</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Close windows and doors within 20 feet of the work area to keep dust and debris from going into the home.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Move (if possible) or cover play areas and equipment within 20 feet of the work area.</a:t>
            </a:r>
          </a:p>
          <a:p>
            <a:pPr marL="0" indent="0">
              <a:buFont typeface="Arial" panose="020B0604020202020204" pitchFamily="34" charset="0"/>
              <a:buNone/>
            </a:pPr>
            <a:r>
              <a:rPr lang="en-US" sz="1200" i="1" kern="1200">
                <a:solidFill>
                  <a:schemeClr val="tx1"/>
                </a:solidFill>
                <a:effectLst/>
                <a:latin typeface="+mn-lt"/>
                <a:ea typeface="+mn-ea"/>
                <a:cs typeface="+mn-cs"/>
              </a:rPr>
              <a:t>For more information about Step 2 review pages 11-14 of the Steps Guide.</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608971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ACA8C-D747-1EAB-300D-4B9D75185057}"/>
              </a:ext>
            </a:extLst>
          </p:cNvPr>
          <p:cNvSpPr>
            <a:spLocks noGrp="1"/>
          </p:cNvSpPr>
          <p:nvPr>
            <p:ph type="ctrTitle"/>
          </p:nvPr>
        </p:nvSpPr>
        <p:spPr>
          <a:xfrm>
            <a:off x="223707" y="1329587"/>
            <a:ext cx="6097048" cy="3420379"/>
          </a:xfrm>
        </p:spPr>
        <p:txBody>
          <a:bodyPr>
            <a:normAutofit fontScale="90000"/>
          </a:bodyPr>
          <a:lstStyle/>
          <a:p>
            <a:r>
              <a:rPr lang="en-US" altLang="en-US"/>
              <a:t>Module 8: </a:t>
            </a:r>
            <a:br>
              <a:rPr lang="en-US" altLang="en-US">
                <a:ea typeface="Calibri Light"/>
                <a:cs typeface="Calibri Light"/>
              </a:rPr>
            </a:br>
            <a:r>
              <a:rPr lang="en-US" altLang="en-US"/>
              <a:t>Training Non-Certified Renovation Workers</a:t>
            </a:r>
            <a:endParaRPr lang="en-US"/>
          </a:p>
        </p:txBody>
      </p:sp>
      <p:sp>
        <p:nvSpPr>
          <p:cNvPr id="3" name="Subtitle 2">
            <a:extLst>
              <a:ext uri="{FF2B5EF4-FFF2-40B4-BE49-F238E27FC236}">
                <a16:creationId xmlns:a16="http://schemas.microsoft.com/office/drawing/2014/main" id="{65F5CEDB-9666-E5EA-2FE3-2B4D72AD2F71}"/>
              </a:ext>
            </a:extLst>
          </p:cNvPr>
          <p:cNvSpPr>
            <a:spLocks noGrp="1"/>
          </p:cNvSpPr>
          <p:nvPr>
            <p:ph type="subTitle" idx="1"/>
          </p:nvPr>
        </p:nvSpPr>
        <p:spPr>
          <a:xfrm>
            <a:off x="223707" y="4926918"/>
            <a:ext cx="6097048" cy="1449577"/>
          </a:xfrm>
        </p:spPr>
        <p:txBody>
          <a:bodyPr vert="horz" lIns="91440" tIns="45720" rIns="91440" bIns="45720" rtlCol="0" anchor="t">
            <a:normAutofit/>
          </a:bodyPr>
          <a:lstStyle/>
          <a:p>
            <a:r>
              <a:rPr lang="en-US">
                <a:ea typeface="Calibri Light"/>
                <a:cs typeface="Calibri Light"/>
              </a:rPr>
              <a:t>Lead Safety for Renovation, Repair, and Painting</a:t>
            </a:r>
            <a:endParaRPr lang="en-US"/>
          </a:p>
          <a:p>
            <a:r>
              <a:rPr lang="en-US"/>
              <a:t>Initial Training Course</a:t>
            </a:r>
          </a:p>
        </p:txBody>
      </p:sp>
      <p:sp>
        <p:nvSpPr>
          <p:cNvPr id="4" name="Footer Placeholder 3">
            <a:extLst>
              <a:ext uri="{FF2B5EF4-FFF2-40B4-BE49-F238E27FC236}">
                <a16:creationId xmlns:a16="http://schemas.microsoft.com/office/drawing/2014/main" id="{01B0B9F0-C485-ECB3-88AF-C6EC35C941D6}"/>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422458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CB19319-3D9C-D87B-21D3-7A44199ACB72}"/>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1B4B32EC-5BC0-3616-7C1D-3CF48BF691A2}"/>
              </a:ext>
            </a:extLst>
          </p:cNvPr>
          <p:cNvSpPr>
            <a:spLocks noGrp="1"/>
          </p:cNvSpPr>
          <p:nvPr>
            <p:ph type="title"/>
          </p:nvPr>
        </p:nvSpPr>
        <p:spPr/>
        <p:txBody>
          <a:bodyPr/>
          <a:lstStyle/>
          <a:p>
            <a:r>
              <a:rPr lang="en-US" altLang="en-US"/>
              <a:t>Step 3: Protect Yourself</a:t>
            </a:r>
            <a:endParaRPr lang="en-US"/>
          </a:p>
        </p:txBody>
      </p:sp>
      <p:sp>
        <p:nvSpPr>
          <p:cNvPr id="4" name="Content Placeholder 3">
            <a:extLst>
              <a:ext uri="{FF2B5EF4-FFF2-40B4-BE49-F238E27FC236}">
                <a16:creationId xmlns:a16="http://schemas.microsoft.com/office/drawing/2014/main" id="{8558147A-D437-4355-37A1-1D9CFECD38B5}"/>
              </a:ext>
            </a:extLst>
          </p:cNvPr>
          <p:cNvSpPr>
            <a:spLocks noGrp="1"/>
          </p:cNvSpPr>
          <p:nvPr>
            <p:ph idx="1"/>
          </p:nvPr>
        </p:nvSpPr>
        <p:spPr/>
        <p:txBody>
          <a:bodyPr>
            <a:normAutofit/>
          </a:bodyPr>
          <a:lstStyle/>
          <a:p>
            <a:r>
              <a:rPr lang="en-US">
                <a:latin typeface="Calibri (Body)"/>
              </a:rPr>
              <a:t>Without the right personal protective equipment (PPE) workers can </a:t>
            </a:r>
            <a:endParaRPr lang="en-US" sz="2400">
              <a:latin typeface="Calibri (Body)"/>
            </a:endParaRPr>
          </a:p>
          <a:p>
            <a:pPr lvl="1"/>
            <a:r>
              <a:rPr lang="en-US">
                <a:latin typeface="Calibri (Body)"/>
              </a:rPr>
              <a:t>Swallow and inhale lead from the job </a:t>
            </a:r>
            <a:endParaRPr lang="en-US" sz="2200">
              <a:latin typeface="Calibri (Body)"/>
            </a:endParaRPr>
          </a:p>
          <a:p>
            <a:r>
              <a:rPr lang="en-US">
                <a:latin typeface="Calibri (Body)"/>
              </a:rPr>
              <a:t>Carry lead on their skin and work clothes home to their families</a:t>
            </a:r>
            <a:endParaRPr lang="en-US" sz="2400">
              <a:latin typeface="Calibri (Body)"/>
            </a:endParaRPr>
          </a:p>
          <a:p>
            <a:r>
              <a:rPr lang="en-US">
                <a:latin typeface="Calibri (Body)"/>
              </a:rPr>
              <a:t>Review the shopping list </a:t>
            </a:r>
            <a:endParaRPr lang="en-US" sz="2400">
              <a:latin typeface="Calibri (Body)"/>
            </a:endParaRPr>
          </a:p>
          <a:p>
            <a:r>
              <a:rPr lang="en-US">
                <a:latin typeface="Calibri (Body)"/>
              </a:rPr>
              <a:t>Advise workers to:</a:t>
            </a:r>
            <a:endParaRPr lang="en-US" sz="2400">
              <a:latin typeface="Calibri (Body)"/>
            </a:endParaRPr>
          </a:p>
          <a:p>
            <a:pPr lvl="1"/>
            <a:r>
              <a:rPr lang="en-US">
                <a:latin typeface="Calibri (Body)"/>
              </a:rPr>
              <a:t>Keep clothes clean or use disposable clothing</a:t>
            </a:r>
            <a:endParaRPr lang="en-US" sz="2200">
              <a:latin typeface="Calibri (Body)"/>
            </a:endParaRPr>
          </a:p>
          <a:p>
            <a:pPr lvl="1"/>
            <a:r>
              <a:rPr lang="en-US">
                <a:latin typeface="Calibri (Body)"/>
              </a:rPr>
              <a:t>Wear a respirator, the appropriate respirator keeps lead out of the lungs and stomach</a:t>
            </a:r>
            <a:endParaRPr lang="en-US" sz="2200">
              <a:latin typeface="Calibri (Body)"/>
            </a:endParaRPr>
          </a:p>
          <a:p>
            <a:pPr lvl="1"/>
            <a:r>
              <a:rPr lang="en-US">
                <a:latin typeface="Calibri (Body)"/>
              </a:rPr>
              <a:t>Wash-up each time they leave the work area and especially at the end of the day</a:t>
            </a:r>
            <a:endParaRPr lang="en-US" altLang="en-US">
              <a:latin typeface="Calibri (Body)"/>
            </a:endParaRPr>
          </a:p>
        </p:txBody>
      </p:sp>
    </p:spTree>
    <p:extLst>
      <p:ext uri="{BB962C8B-B14F-4D97-AF65-F5344CB8AC3E}">
        <p14:creationId xmlns:p14="http://schemas.microsoft.com/office/powerpoint/2010/main" val="1259309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B02897-6FF2-6C26-1C93-144FD3C68D2A}"/>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5AD784F7-9F1D-0DEF-F232-EDF33AFDAD66}"/>
              </a:ext>
            </a:extLst>
          </p:cNvPr>
          <p:cNvSpPr>
            <a:spLocks noGrp="1"/>
          </p:cNvSpPr>
          <p:nvPr>
            <p:ph type="title"/>
          </p:nvPr>
        </p:nvSpPr>
        <p:spPr/>
        <p:txBody>
          <a:bodyPr/>
          <a:lstStyle/>
          <a:p>
            <a:r>
              <a:rPr lang="en-US" altLang="en-US"/>
              <a:t>Step 4: Minimize the Dust</a:t>
            </a:r>
            <a:endParaRPr lang="en-US"/>
          </a:p>
        </p:txBody>
      </p:sp>
      <p:sp>
        <p:nvSpPr>
          <p:cNvPr id="4" name="Content Placeholder 3">
            <a:extLst>
              <a:ext uri="{FF2B5EF4-FFF2-40B4-BE49-F238E27FC236}">
                <a16:creationId xmlns:a16="http://schemas.microsoft.com/office/drawing/2014/main" id="{EA53E9F7-CA9C-ED75-9FA2-595D97FB5759}"/>
              </a:ext>
            </a:extLst>
          </p:cNvPr>
          <p:cNvSpPr>
            <a:spLocks noGrp="1"/>
          </p:cNvSpPr>
          <p:nvPr>
            <p:ph idx="1"/>
          </p:nvPr>
        </p:nvSpPr>
        <p:spPr/>
        <p:txBody>
          <a:bodyPr/>
          <a:lstStyle/>
          <a:p>
            <a:r>
              <a:rPr lang="en-US">
                <a:latin typeface="Calibri (Body)"/>
              </a:rPr>
              <a:t>The goal is to minimize and control the spread of dust by:</a:t>
            </a:r>
            <a:endParaRPr lang="en-US" sz="2200">
              <a:latin typeface="Calibri (Body)"/>
            </a:endParaRPr>
          </a:p>
          <a:p>
            <a:pPr lvl="1"/>
            <a:r>
              <a:rPr lang="en-US">
                <a:latin typeface="Calibri (Body)"/>
              </a:rPr>
              <a:t>Using the right tools, including disposable heavy-duty plastic sheeting </a:t>
            </a:r>
            <a:endParaRPr lang="en-US" sz="2000">
              <a:latin typeface="Calibri (Body)"/>
            </a:endParaRPr>
          </a:p>
          <a:p>
            <a:pPr lvl="1"/>
            <a:r>
              <a:rPr lang="en-US">
                <a:latin typeface="Calibri (Body)"/>
              </a:rPr>
              <a:t>Keeping the work area closed off</a:t>
            </a:r>
            <a:endParaRPr lang="en-US" sz="2000">
              <a:latin typeface="Calibri (Body)"/>
            </a:endParaRPr>
          </a:p>
          <a:p>
            <a:pPr lvl="1"/>
            <a:r>
              <a:rPr lang="en-US">
                <a:latin typeface="Calibri (Body)"/>
              </a:rPr>
              <a:t>Using lead-safe work practices</a:t>
            </a:r>
            <a:endParaRPr lang="en-US" sz="2000">
              <a:latin typeface="Calibri (Body)"/>
            </a:endParaRPr>
          </a:p>
          <a:p>
            <a:pPr lvl="1"/>
            <a:r>
              <a:rPr lang="en-US">
                <a:latin typeface="Calibri (Body)"/>
              </a:rPr>
              <a:t>Avoiding prohibited practices</a:t>
            </a:r>
            <a:endParaRPr lang="en-US" sz="2000">
              <a:latin typeface="Calibri (Body)"/>
            </a:endParaRPr>
          </a:p>
          <a:p>
            <a:r>
              <a:rPr lang="en-US">
                <a:latin typeface="Calibri (Body)"/>
              </a:rPr>
              <a:t>Review the shopping list</a:t>
            </a:r>
            <a:endParaRPr lang="en-US" sz="2200">
              <a:latin typeface="Calibri (Body)"/>
            </a:endParaRPr>
          </a:p>
        </p:txBody>
      </p:sp>
    </p:spTree>
    <p:extLst>
      <p:ext uri="{BB962C8B-B14F-4D97-AF65-F5344CB8AC3E}">
        <p14:creationId xmlns:p14="http://schemas.microsoft.com/office/powerpoint/2010/main" val="3056081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ED852A-CF7D-1A38-76DB-517162B806E2}"/>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C621ECC3-FDC1-9266-150C-43DCD728E133}"/>
              </a:ext>
            </a:extLst>
          </p:cNvPr>
          <p:cNvSpPr>
            <a:spLocks noGrp="1"/>
          </p:cNvSpPr>
          <p:nvPr>
            <p:ph type="title"/>
          </p:nvPr>
        </p:nvSpPr>
        <p:spPr/>
        <p:txBody>
          <a:bodyPr/>
          <a:lstStyle/>
          <a:p>
            <a:r>
              <a:rPr lang="en-US" altLang="en-US"/>
              <a:t>Step 5: Leave the Work Area Clean</a:t>
            </a:r>
            <a:endParaRPr lang="en-US"/>
          </a:p>
        </p:txBody>
      </p:sp>
      <p:sp>
        <p:nvSpPr>
          <p:cNvPr id="4" name="Content Placeholder 3">
            <a:extLst>
              <a:ext uri="{FF2B5EF4-FFF2-40B4-BE49-F238E27FC236}">
                <a16:creationId xmlns:a16="http://schemas.microsoft.com/office/drawing/2014/main" id="{EEC20229-B405-FF2B-4423-E5E9E755B2FB}"/>
              </a:ext>
            </a:extLst>
          </p:cNvPr>
          <p:cNvSpPr>
            <a:spLocks noGrp="1"/>
          </p:cNvSpPr>
          <p:nvPr>
            <p:ph idx="1"/>
          </p:nvPr>
        </p:nvSpPr>
        <p:spPr/>
        <p:txBody>
          <a:bodyPr/>
          <a:lstStyle/>
          <a:p>
            <a:r>
              <a:rPr lang="en-US">
                <a:latin typeface="Calibri (Body)"/>
              </a:rPr>
              <a:t>The goal is to leave the work area completely free of dust, debris and residue:</a:t>
            </a:r>
            <a:endParaRPr lang="en-US" sz="2200">
              <a:latin typeface="Calibri (Body)"/>
            </a:endParaRPr>
          </a:p>
          <a:p>
            <a:pPr lvl="1"/>
            <a:r>
              <a:rPr lang="en-US">
                <a:latin typeface="Calibri (Body)"/>
              </a:rPr>
              <a:t>Clean at the end of every workday</a:t>
            </a:r>
            <a:endParaRPr lang="en-US" sz="2000">
              <a:latin typeface="Calibri (Body)"/>
            </a:endParaRPr>
          </a:p>
          <a:p>
            <a:pPr lvl="1"/>
            <a:r>
              <a:rPr lang="en-US">
                <a:latin typeface="Calibri (Body)"/>
              </a:rPr>
              <a:t>Thoroughly clean at the end of the job</a:t>
            </a:r>
            <a:endParaRPr lang="en-US" sz="2000">
              <a:latin typeface="Calibri (Body)"/>
            </a:endParaRPr>
          </a:p>
          <a:p>
            <a:r>
              <a:rPr lang="en-US">
                <a:latin typeface="Calibri (Body)"/>
              </a:rPr>
              <a:t>Review the shopping list</a:t>
            </a:r>
            <a:endParaRPr lang="en-US" sz="2200">
              <a:latin typeface="Calibri (Body)"/>
            </a:endParaRPr>
          </a:p>
          <a:p>
            <a:r>
              <a:rPr lang="en-US">
                <a:latin typeface="Calibri (Body)"/>
              </a:rPr>
              <a:t>Discuss both daily and end of job cleaning procedures</a:t>
            </a:r>
            <a:endParaRPr lang="en-US" altLang="en-US">
              <a:latin typeface="Calibri (Body)"/>
            </a:endParaRPr>
          </a:p>
        </p:txBody>
      </p:sp>
    </p:spTree>
    <p:extLst>
      <p:ext uri="{BB962C8B-B14F-4D97-AF65-F5344CB8AC3E}">
        <p14:creationId xmlns:p14="http://schemas.microsoft.com/office/powerpoint/2010/main" val="767362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DF4955-D8F7-EB5D-BA9C-7293AB5F2444}"/>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D4D354BB-C409-247B-7393-07746E29E2F1}"/>
              </a:ext>
            </a:extLst>
          </p:cNvPr>
          <p:cNvSpPr>
            <a:spLocks noGrp="1"/>
          </p:cNvSpPr>
          <p:nvPr>
            <p:ph type="title"/>
          </p:nvPr>
        </p:nvSpPr>
        <p:spPr/>
        <p:txBody>
          <a:bodyPr/>
          <a:lstStyle/>
          <a:p>
            <a:r>
              <a:rPr lang="en-US" altLang="en-US"/>
              <a:t>Step 6: Control the Waste</a:t>
            </a:r>
            <a:endParaRPr lang="en-US"/>
          </a:p>
        </p:txBody>
      </p:sp>
      <p:sp>
        <p:nvSpPr>
          <p:cNvPr id="4" name="Content Placeholder 3">
            <a:extLst>
              <a:ext uri="{FF2B5EF4-FFF2-40B4-BE49-F238E27FC236}">
                <a16:creationId xmlns:a16="http://schemas.microsoft.com/office/drawing/2014/main" id="{2443F9AC-94E6-BD8C-AC1C-DA9138D82A99}"/>
              </a:ext>
            </a:extLst>
          </p:cNvPr>
          <p:cNvSpPr>
            <a:spLocks noGrp="1"/>
          </p:cNvSpPr>
          <p:nvPr>
            <p:ph idx="1"/>
          </p:nvPr>
        </p:nvSpPr>
        <p:spPr/>
        <p:txBody>
          <a:bodyPr/>
          <a:lstStyle/>
          <a:p>
            <a:r>
              <a:rPr lang="en-US">
                <a:latin typeface="Calibri (Body)"/>
              </a:rPr>
              <a:t>Waste from renovation activities must be contained to prevent releases of dust and debris before it is removed from the work area </a:t>
            </a:r>
            <a:endParaRPr lang="en-US" sz="2000">
              <a:latin typeface="Calibri (Body)"/>
            </a:endParaRPr>
          </a:p>
          <a:p>
            <a:r>
              <a:rPr lang="en-US">
                <a:latin typeface="Calibri (Body)"/>
              </a:rPr>
              <a:t>Discuss: </a:t>
            </a:r>
            <a:endParaRPr lang="en-US" sz="2200">
              <a:latin typeface="Calibri (Body)"/>
            </a:endParaRPr>
          </a:p>
          <a:p>
            <a:pPr lvl="1"/>
            <a:r>
              <a:rPr lang="en-US">
                <a:latin typeface="Calibri (Body)"/>
              </a:rPr>
              <a:t>Waste bagging procedure</a:t>
            </a:r>
            <a:endParaRPr lang="en-US" sz="2000">
              <a:latin typeface="Calibri (Body)"/>
            </a:endParaRPr>
          </a:p>
          <a:p>
            <a:pPr lvl="1"/>
            <a:r>
              <a:rPr lang="en-US">
                <a:latin typeface="Calibri (Body)"/>
              </a:rPr>
              <a:t>Temporary storage of waste</a:t>
            </a:r>
            <a:endParaRPr lang="en-US" sz="2000">
              <a:latin typeface="Calibri (Body)"/>
            </a:endParaRPr>
          </a:p>
          <a:p>
            <a:pPr lvl="1"/>
            <a:r>
              <a:rPr lang="en-US">
                <a:latin typeface="Calibri (Body)"/>
              </a:rPr>
              <a:t>How to deal with wastewater appropriately</a:t>
            </a:r>
            <a:endParaRPr lang="en-US" sz="2000">
              <a:latin typeface="Calibri (Body)"/>
            </a:endParaRPr>
          </a:p>
          <a:p>
            <a:pPr lvl="1"/>
            <a:r>
              <a:rPr lang="en-US">
                <a:latin typeface="Calibri (Body)"/>
              </a:rPr>
              <a:t>Waste disposal rules that apply to the specific job</a:t>
            </a:r>
            <a:endParaRPr lang="en-US" sz="2000">
              <a:latin typeface="Calibri (Body)"/>
            </a:endParaRPr>
          </a:p>
          <a:p>
            <a:r>
              <a:rPr lang="en-US">
                <a:latin typeface="Calibri (Body)"/>
              </a:rPr>
              <a:t>Demonstrate how to fold a small section of plastic with the dirty side turned in</a:t>
            </a:r>
            <a:endParaRPr lang="en-US" altLang="en-US">
              <a:latin typeface="Calibri (Body)"/>
            </a:endParaRPr>
          </a:p>
        </p:txBody>
      </p:sp>
    </p:spTree>
    <p:extLst>
      <p:ext uri="{BB962C8B-B14F-4D97-AF65-F5344CB8AC3E}">
        <p14:creationId xmlns:p14="http://schemas.microsoft.com/office/powerpoint/2010/main" val="2364971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EC3FB1-871D-FA35-F15F-BC77B51B8C16}"/>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3C6F9229-CFE2-6A98-066E-84E2838666EC}"/>
              </a:ext>
            </a:extLst>
          </p:cNvPr>
          <p:cNvSpPr>
            <a:spLocks noGrp="1"/>
          </p:cNvSpPr>
          <p:nvPr>
            <p:ph type="title"/>
          </p:nvPr>
        </p:nvSpPr>
        <p:spPr/>
        <p:txBody>
          <a:bodyPr/>
          <a:lstStyle/>
          <a:p>
            <a:r>
              <a:rPr lang="en-US" altLang="en-US"/>
              <a:t>Step 7: </a:t>
            </a:r>
            <a:r>
              <a:rPr lang="en-US"/>
              <a:t>Verify Work Completion with Cleaning Verification or Dust-Lead Testing</a:t>
            </a:r>
          </a:p>
        </p:txBody>
      </p:sp>
      <p:sp>
        <p:nvSpPr>
          <p:cNvPr id="4" name="Content Placeholder 3">
            <a:extLst>
              <a:ext uri="{FF2B5EF4-FFF2-40B4-BE49-F238E27FC236}">
                <a16:creationId xmlns:a16="http://schemas.microsoft.com/office/drawing/2014/main" id="{3F03B0A9-512E-CD49-2444-E1189D16F35C}"/>
              </a:ext>
            </a:extLst>
          </p:cNvPr>
          <p:cNvSpPr>
            <a:spLocks noGrp="1"/>
          </p:cNvSpPr>
          <p:nvPr>
            <p:ph idx="1"/>
          </p:nvPr>
        </p:nvSpPr>
        <p:spPr/>
        <p:txBody>
          <a:bodyPr/>
          <a:lstStyle/>
          <a:p>
            <a:r>
              <a:rPr lang="en-US">
                <a:latin typeface="Calibri (Body)"/>
              </a:rPr>
              <a:t>Cleaning verification:</a:t>
            </a:r>
            <a:endParaRPr lang="en-US" sz="2200">
              <a:latin typeface="Calibri (Body)"/>
            </a:endParaRPr>
          </a:p>
          <a:p>
            <a:pPr lvl="1"/>
            <a:r>
              <a:rPr lang="en-US">
                <a:latin typeface="Calibri (Body)"/>
              </a:rPr>
              <a:t>Required by the RRP Rule </a:t>
            </a:r>
            <a:endParaRPr lang="en-US" sz="2000">
              <a:latin typeface="Calibri (Body)"/>
            </a:endParaRPr>
          </a:p>
          <a:p>
            <a:pPr lvl="1"/>
            <a:r>
              <a:rPr lang="en-US">
                <a:latin typeface="Calibri (Body)"/>
              </a:rPr>
              <a:t>Must be performed by a certified renovator </a:t>
            </a:r>
            <a:endParaRPr lang="en-US" sz="2000">
              <a:latin typeface="Calibri (Body)"/>
            </a:endParaRPr>
          </a:p>
          <a:p>
            <a:r>
              <a:rPr lang="en-US">
                <a:latin typeface="Calibri (Body)"/>
              </a:rPr>
              <a:t>Clearance examination which includes dust-lead testing:</a:t>
            </a:r>
            <a:endParaRPr lang="en-US" sz="2200">
              <a:latin typeface="Calibri (Body)"/>
            </a:endParaRPr>
          </a:p>
          <a:p>
            <a:pPr lvl="1"/>
            <a:r>
              <a:rPr lang="en-US">
                <a:latin typeface="Calibri (Body)"/>
              </a:rPr>
              <a:t>May be requested in place of cleaning verification by the owner,</a:t>
            </a:r>
            <a:endParaRPr lang="en-US" sz="2000">
              <a:latin typeface="Calibri (Body)"/>
            </a:endParaRPr>
          </a:p>
          <a:p>
            <a:pPr lvl="1"/>
            <a:r>
              <a:rPr lang="en-US">
                <a:latin typeface="Calibri (Body)"/>
              </a:rPr>
              <a:t>Required by HUD for housing receiving federal assistance</a:t>
            </a:r>
            <a:endParaRPr lang="en-US" sz="2000">
              <a:latin typeface="Calibri (Body)"/>
            </a:endParaRPr>
          </a:p>
          <a:p>
            <a:r>
              <a:rPr lang="en-US">
                <a:latin typeface="Calibri (Body)"/>
              </a:rPr>
              <a:t>Discuss what happens when cleaning verification and/or clearance below the action levels is not passed</a:t>
            </a:r>
          </a:p>
        </p:txBody>
      </p:sp>
    </p:spTree>
    <p:extLst>
      <p:ext uri="{BB962C8B-B14F-4D97-AF65-F5344CB8AC3E}">
        <p14:creationId xmlns:p14="http://schemas.microsoft.com/office/powerpoint/2010/main" val="3287113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FED3D4-3C71-6201-5795-F0A482CFCC0A}"/>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A47A85DE-6B9C-F5DB-2C2C-8DE872C0D53D}"/>
              </a:ext>
            </a:extLst>
          </p:cNvPr>
          <p:cNvSpPr>
            <a:spLocks noGrp="1"/>
          </p:cNvSpPr>
          <p:nvPr>
            <p:ph type="title"/>
          </p:nvPr>
        </p:nvSpPr>
        <p:spPr/>
        <p:txBody>
          <a:bodyPr/>
          <a:lstStyle/>
          <a:p>
            <a:r>
              <a:rPr lang="en-US" altLang="en-US"/>
              <a:t>Training Documentation</a:t>
            </a:r>
            <a:endParaRPr lang="en-US"/>
          </a:p>
        </p:txBody>
      </p:sp>
      <p:sp>
        <p:nvSpPr>
          <p:cNvPr id="4" name="Content Placeholder 3">
            <a:extLst>
              <a:ext uri="{FF2B5EF4-FFF2-40B4-BE49-F238E27FC236}">
                <a16:creationId xmlns:a16="http://schemas.microsoft.com/office/drawing/2014/main" id="{607B8B36-F1EC-FC2A-A7AF-E3C1D5AA4E7E}"/>
              </a:ext>
            </a:extLst>
          </p:cNvPr>
          <p:cNvSpPr>
            <a:spLocks noGrp="1"/>
          </p:cNvSpPr>
          <p:nvPr>
            <p:ph idx="1"/>
          </p:nvPr>
        </p:nvSpPr>
        <p:spPr/>
        <p:txBody>
          <a:bodyPr>
            <a:normAutofit/>
          </a:bodyPr>
          <a:lstStyle/>
          <a:p>
            <a:r>
              <a:rPr lang="en-US">
                <a:latin typeface="Calibri (Body)"/>
              </a:rPr>
              <a:t>The certified renovator assigned to the job must maintain the following records for on-the-job training:</a:t>
            </a:r>
            <a:endParaRPr lang="en-US" sz="2200">
              <a:latin typeface="Calibri (Body)"/>
            </a:endParaRPr>
          </a:p>
          <a:p>
            <a:pPr lvl="1"/>
            <a:r>
              <a:rPr lang="en-US">
                <a:latin typeface="Calibri (Body)"/>
              </a:rPr>
              <a:t>Written certification of worker training must include all of the following:</a:t>
            </a:r>
            <a:endParaRPr lang="en-US" sz="3200">
              <a:latin typeface="Calibri (Body)"/>
            </a:endParaRPr>
          </a:p>
          <a:p>
            <a:pPr lvl="2"/>
            <a:r>
              <a:rPr lang="en-US">
                <a:latin typeface="Calibri (Body)"/>
              </a:rPr>
              <a:t>Show which workers have what training</a:t>
            </a:r>
            <a:endParaRPr lang="en-US" sz="2600">
              <a:latin typeface="Calibri (Body)"/>
            </a:endParaRPr>
          </a:p>
          <a:p>
            <a:pPr lvl="2"/>
            <a:r>
              <a:rPr lang="en-US">
                <a:latin typeface="Calibri (Body)"/>
              </a:rPr>
              <a:t>List all training topics covered for each worker</a:t>
            </a:r>
            <a:endParaRPr lang="en-US" sz="2600">
              <a:latin typeface="Calibri (Body)"/>
            </a:endParaRPr>
          </a:p>
          <a:p>
            <a:pPr lvl="2"/>
            <a:r>
              <a:rPr lang="en-US">
                <a:latin typeface="Calibri (Body)"/>
              </a:rPr>
              <a:t>Be signed by the certified renovator who did the training</a:t>
            </a:r>
            <a:endParaRPr lang="en-US" sz="2600">
              <a:latin typeface="Calibri (Body)"/>
            </a:endParaRPr>
          </a:p>
          <a:p>
            <a:r>
              <a:rPr lang="en-US">
                <a:latin typeface="Calibri (Body)"/>
              </a:rPr>
              <a:t>All training documentation must be kept for 3 years following completion of the renovation</a:t>
            </a:r>
            <a:endParaRPr lang="en-US" sz="8000">
              <a:latin typeface="Calibri (Body)"/>
            </a:endParaRPr>
          </a:p>
        </p:txBody>
      </p:sp>
    </p:spTree>
    <p:extLst>
      <p:ext uri="{BB962C8B-B14F-4D97-AF65-F5344CB8AC3E}">
        <p14:creationId xmlns:p14="http://schemas.microsoft.com/office/powerpoint/2010/main" val="2533074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A33549-FCC8-498B-CB96-135805E0E5F1}"/>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0B307F8B-0E7E-52BF-B017-9D606CF4231F}"/>
              </a:ext>
            </a:extLst>
          </p:cNvPr>
          <p:cNvSpPr>
            <a:spLocks noGrp="1"/>
          </p:cNvSpPr>
          <p:nvPr>
            <p:ph type="title"/>
          </p:nvPr>
        </p:nvSpPr>
        <p:spPr/>
        <p:txBody>
          <a:bodyPr/>
          <a:lstStyle/>
          <a:p>
            <a:r>
              <a:rPr lang="en-US"/>
              <a:t>Now You Know…</a:t>
            </a:r>
          </a:p>
        </p:txBody>
      </p:sp>
      <p:sp>
        <p:nvSpPr>
          <p:cNvPr id="4" name="Content Placeholder 3">
            <a:extLst>
              <a:ext uri="{FF2B5EF4-FFF2-40B4-BE49-F238E27FC236}">
                <a16:creationId xmlns:a16="http://schemas.microsoft.com/office/drawing/2014/main" id="{2F1F4B79-E03E-507A-3979-3BCD1C4BC3A2}"/>
              </a:ext>
            </a:extLst>
          </p:cNvPr>
          <p:cNvSpPr>
            <a:spLocks noGrp="1"/>
          </p:cNvSpPr>
          <p:nvPr>
            <p:ph idx="1"/>
          </p:nvPr>
        </p:nvSpPr>
        <p:spPr/>
        <p:txBody>
          <a:bodyPr/>
          <a:lstStyle/>
          <a:p>
            <a:r>
              <a:rPr lang="en-US"/>
              <a:t>Certified renovators are responsible for training non-certified renovation workers</a:t>
            </a:r>
            <a:endParaRPr lang="en-US" sz="2200"/>
          </a:p>
          <a:p>
            <a:r>
              <a:rPr lang="en-US"/>
              <a:t>Roles of certified renovators and trained, non-certified renovation workers during a renovation</a:t>
            </a:r>
            <a:endParaRPr lang="en-US" sz="2200"/>
          </a:p>
          <a:p>
            <a:r>
              <a:rPr lang="en-US"/>
              <a:t>How to use the </a:t>
            </a:r>
            <a:r>
              <a:rPr lang="en-US" i="1"/>
              <a:t>Steps Guide </a:t>
            </a:r>
            <a:r>
              <a:rPr lang="en-US"/>
              <a:t>to train non-certified renovation workers</a:t>
            </a:r>
          </a:p>
        </p:txBody>
      </p:sp>
    </p:spTree>
    <p:extLst>
      <p:ext uri="{BB962C8B-B14F-4D97-AF65-F5344CB8AC3E}">
        <p14:creationId xmlns:p14="http://schemas.microsoft.com/office/powerpoint/2010/main" val="157200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5A9BE3-78D5-362C-181F-B399523F2002}"/>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77037E44-6B72-DF32-C553-7FA8B7593913}"/>
              </a:ext>
            </a:extLst>
          </p:cNvPr>
          <p:cNvSpPr>
            <a:spLocks noGrp="1"/>
          </p:cNvSpPr>
          <p:nvPr>
            <p:ph type="title"/>
          </p:nvPr>
        </p:nvSpPr>
        <p:spPr/>
        <p:txBody>
          <a:bodyPr/>
          <a:lstStyle/>
          <a:p>
            <a:r>
              <a:rPr lang="en-US" altLang="en-US"/>
              <a:t>Overview</a:t>
            </a:r>
            <a:endParaRPr lang="en-US"/>
          </a:p>
        </p:txBody>
      </p:sp>
      <p:sp>
        <p:nvSpPr>
          <p:cNvPr id="4" name="Content Placeholder 3">
            <a:extLst>
              <a:ext uri="{FF2B5EF4-FFF2-40B4-BE49-F238E27FC236}">
                <a16:creationId xmlns:a16="http://schemas.microsoft.com/office/drawing/2014/main" id="{0B2CFD95-995E-D7D6-1652-612683CDBFE1}"/>
              </a:ext>
            </a:extLst>
          </p:cNvPr>
          <p:cNvSpPr>
            <a:spLocks noGrp="1"/>
          </p:cNvSpPr>
          <p:nvPr>
            <p:ph idx="1"/>
          </p:nvPr>
        </p:nvSpPr>
        <p:spPr/>
        <p:txBody>
          <a:bodyPr/>
          <a:lstStyle/>
          <a:p>
            <a:r>
              <a:rPr lang="en-US" altLang="en-US">
                <a:cs typeface="Times New Roman" panose="02020603050405020304" pitchFamily="18" charset="0"/>
              </a:rPr>
              <a:t>Certified renovators are responsible for teaching lead-safe work practices to non-certified renovation workers</a:t>
            </a:r>
          </a:p>
        </p:txBody>
      </p:sp>
    </p:spTree>
    <p:extLst>
      <p:ext uri="{BB962C8B-B14F-4D97-AF65-F5344CB8AC3E}">
        <p14:creationId xmlns:p14="http://schemas.microsoft.com/office/powerpoint/2010/main" val="343522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820C7A-9AB5-98AB-9FAF-ACE8029D216E}"/>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6E8A92FC-A874-2FF5-DC32-65A150C3FC16}"/>
              </a:ext>
            </a:extLst>
          </p:cNvPr>
          <p:cNvSpPr>
            <a:spLocks noGrp="1"/>
          </p:cNvSpPr>
          <p:nvPr>
            <p:ph type="title"/>
          </p:nvPr>
        </p:nvSpPr>
        <p:spPr/>
        <p:txBody>
          <a:bodyPr/>
          <a:lstStyle/>
          <a:p>
            <a:r>
              <a:rPr lang="en-US" altLang="en-US"/>
              <a:t>Teaching Lead-Safe Work Practices Means:</a:t>
            </a:r>
            <a:endParaRPr lang="en-US"/>
          </a:p>
        </p:txBody>
      </p:sp>
      <p:sp>
        <p:nvSpPr>
          <p:cNvPr id="4" name="Content Placeholder 3">
            <a:extLst>
              <a:ext uri="{FF2B5EF4-FFF2-40B4-BE49-F238E27FC236}">
                <a16:creationId xmlns:a16="http://schemas.microsoft.com/office/drawing/2014/main" id="{DC090457-0789-5C08-CAEC-9602B01231AD}"/>
              </a:ext>
            </a:extLst>
          </p:cNvPr>
          <p:cNvSpPr>
            <a:spLocks noGrp="1"/>
          </p:cNvSpPr>
          <p:nvPr>
            <p:ph idx="1"/>
          </p:nvPr>
        </p:nvSpPr>
        <p:spPr/>
        <p:txBody>
          <a:bodyPr/>
          <a:lstStyle/>
          <a:p>
            <a:r>
              <a:rPr lang="en-US" altLang="en-US" sz="2400"/>
              <a:t>Training workers to properly use signs, dust barriers, dust minimizing work practices, and dust cleanup practices during the course of renovation, repair, and painting activities to prevent and/or reduce dust-lead contamination in the home </a:t>
            </a:r>
          </a:p>
          <a:p>
            <a:pPr>
              <a:buFontTx/>
              <a:buNone/>
            </a:pPr>
            <a:endParaRPr lang="en-US" altLang="en-US" sz="1200"/>
          </a:p>
          <a:p>
            <a:r>
              <a:rPr lang="en-US" altLang="en-US" sz="2400"/>
              <a:t>To effectively train workers you need to:</a:t>
            </a:r>
          </a:p>
          <a:p>
            <a:pPr lvl="1"/>
            <a:r>
              <a:rPr lang="en-US" altLang="en-US" sz="2000"/>
              <a:t>Understand lead safety for yourself</a:t>
            </a:r>
          </a:p>
          <a:p>
            <a:pPr lvl="1"/>
            <a:r>
              <a:rPr lang="en-US" altLang="en-US" sz="2000"/>
              <a:t>Show students what you know</a:t>
            </a:r>
          </a:p>
          <a:p>
            <a:pPr lvl="1"/>
            <a:r>
              <a:rPr lang="en-US" altLang="en-US" sz="2000"/>
              <a:t>Review the shopping list in </a:t>
            </a:r>
            <a:r>
              <a:rPr lang="en-US" altLang="en-US" sz="2000" i="1"/>
              <a:t>Steps to LEAD SAFE Renovation, Repair, and Painting</a:t>
            </a:r>
            <a:r>
              <a:rPr lang="en-US" altLang="en-US" sz="1800"/>
              <a:t> </a:t>
            </a:r>
            <a:r>
              <a:rPr lang="en-US" altLang="en-US" sz="2000"/>
              <a:t>and have appropriate materials on hand</a:t>
            </a:r>
            <a:endParaRPr lang="en-US" altLang="en-US" sz="2400"/>
          </a:p>
          <a:p>
            <a:endParaRPr lang="en-US"/>
          </a:p>
        </p:txBody>
      </p:sp>
    </p:spTree>
    <p:extLst>
      <p:ext uri="{BB962C8B-B14F-4D97-AF65-F5344CB8AC3E}">
        <p14:creationId xmlns:p14="http://schemas.microsoft.com/office/powerpoint/2010/main" val="201370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1C4E1B-4966-221B-2D07-6AC0053BB2D8}"/>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BA821B0A-834B-6F1C-CA3B-A8242C49C071}"/>
              </a:ext>
            </a:extLst>
          </p:cNvPr>
          <p:cNvSpPr>
            <a:spLocks noGrp="1"/>
          </p:cNvSpPr>
          <p:nvPr>
            <p:ph type="title"/>
          </p:nvPr>
        </p:nvSpPr>
        <p:spPr/>
        <p:txBody>
          <a:bodyPr/>
          <a:lstStyle/>
          <a:p>
            <a:r>
              <a:rPr lang="en-US" altLang="en-US"/>
              <a:t>The Role of the Certified Renovator</a:t>
            </a:r>
            <a:endParaRPr lang="en-US"/>
          </a:p>
        </p:txBody>
      </p:sp>
      <p:sp>
        <p:nvSpPr>
          <p:cNvPr id="4" name="Content Placeholder 3">
            <a:extLst>
              <a:ext uri="{FF2B5EF4-FFF2-40B4-BE49-F238E27FC236}">
                <a16:creationId xmlns:a16="http://schemas.microsoft.com/office/drawing/2014/main" id="{9A5ED5A6-F281-0A88-72E0-CA13CCBE0114}"/>
              </a:ext>
            </a:extLst>
          </p:cNvPr>
          <p:cNvSpPr>
            <a:spLocks noGrp="1"/>
          </p:cNvSpPr>
          <p:nvPr>
            <p:ph idx="1"/>
          </p:nvPr>
        </p:nvSpPr>
        <p:spPr/>
        <p:txBody>
          <a:bodyPr vert="horz" lIns="91440" tIns="45720" rIns="91440" bIns="45720" rtlCol="0" anchor="t">
            <a:normAutofit/>
          </a:bodyPr>
          <a:lstStyle/>
          <a:p>
            <a:pPr marL="0" indent="0">
              <a:buNone/>
            </a:pPr>
            <a:r>
              <a:rPr lang="en-US" dirty="0">
                <a:latin typeface="Calibri (Body)"/>
              </a:rPr>
              <a:t>Certified renovators:</a:t>
            </a:r>
            <a:endParaRPr lang="en-US" sz="2400" dirty="0">
              <a:latin typeface="Calibri (Body)"/>
            </a:endParaRPr>
          </a:p>
          <a:p>
            <a:pPr lvl="1"/>
            <a:r>
              <a:rPr lang="en-US" dirty="0">
                <a:latin typeface="Calibri (Body)"/>
              </a:rPr>
              <a:t>Perform lead-safe work as described in the RRP Rule</a:t>
            </a:r>
            <a:endParaRPr lang="en-US" sz="2000" dirty="0">
              <a:latin typeface="Calibri (Body)"/>
            </a:endParaRPr>
          </a:p>
          <a:p>
            <a:pPr lvl="1"/>
            <a:r>
              <a:rPr lang="en-US" dirty="0">
                <a:latin typeface="Calibri (Body)"/>
              </a:rPr>
              <a:t>Train all non-certified workers in lead-safe work practices</a:t>
            </a:r>
            <a:endParaRPr lang="en-US" sz="2000" dirty="0">
              <a:latin typeface="Calibri (Body)"/>
            </a:endParaRPr>
          </a:p>
          <a:p>
            <a:pPr lvl="1"/>
            <a:r>
              <a:rPr lang="en-US" dirty="0">
                <a:latin typeface="Calibri (Body)"/>
              </a:rPr>
              <a:t>Provide onsite and regular direction for all non- certified workers during setup and cleanup</a:t>
            </a:r>
            <a:endParaRPr lang="en-US" sz="2000" dirty="0">
              <a:latin typeface="Calibri (Body)"/>
            </a:endParaRPr>
          </a:p>
          <a:p>
            <a:pPr lvl="1"/>
            <a:r>
              <a:rPr lang="en-US" dirty="0">
                <a:latin typeface="Calibri (Body)"/>
              </a:rPr>
              <a:t>Are available by phone when not physically present at the work site during work</a:t>
            </a:r>
            <a:endParaRPr lang="en-US" sz="2000" dirty="0">
              <a:latin typeface="Calibri (Body)"/>
            </a:endParaRPr>
          </a:p>
          <a:p>
            <a:pPr lvl="1"/>
            <a:r>
              <a:rPr lang="en-US" dirty="0">
                <a:latin typeface="Calibri (Body)"/>
              </a:rPr>
              <a:t>Maintain onsite proof of certification as a certified renovator</a:t>
            </a:r>
          </a:p>
        </p:txBody>
      </p:sp>
    </p:spTree>
    <p:extLst>
      <p:ext uri="{BB962C8B-B14F-4D97-AF65-F5344CB8AC3E}">
        <p14:creationId xmlns:p14="http://schemas.microsoft.com/office/powerpoint/2010/main" val="3791992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6B2151-0788-E407-A5E5-0E3EA4566D75}"/>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A079348D-93E8-E95C-4323-72A4B9CCFFEE}"/>
              </a:ext>
            </a:extLst>
          </p:cNvPr>
          <p:cNvSpPr>
            <a:spLocks noGrp="1"/>
          </p:cNvSpPr>
          <p:nvPr>
            <p:ph type="title"/>
          </p:nvPr>
        </p:nvSpPr>
        <p:spPr/>
        <p:txBody>
          <a:bodyPr/>
          <a:lstStyle/>
          <a:p>
            <a:r>
              <a:rPr lang="en-US" altLang="en-US"/>
              <a:t>Trained, Non-Certified Renovation Workers</a:t>
            </a:r>
            <a:endParaRPr lang="en-US"/>
          </a:p>
        </p:txBody>
      </p:sp>
      <p:sp>
        <p:nvSpPr>
          <p:cNvPr id="4" name="Content Placeholder 3">
            <a:extLst>
              <a:ext uri="{FF2B5EF4-FFF2-40B4-BE49-F238E27FC236}">
                <a16:creationId xmlns:a16="http://schemas.microsoft.com/office/drawing/2014/main" id="{8D78AA58-862B-4473-DEEC-C3ABAC6CDB8F}"/>
              </a:ext>
            </a:extLst>
          </p:cNvPr>
          <p:cNvSpPr>
            <a:spLocks noGrp="1"/>
          </p:cNvSpPr>
          <p:nvPr>
            <p:ph idx="1"/>
          </p:nvPr>
        </p:nvSpPr>
        <p:spPr/>
        <p:txBody>
          <a:bodyPr/>
          <a:lstStyle/>
          <a:p>
            <a:r>
              <a:rPr lang="en-US"/>
              <a:t>Persons working on renovation, repair and painting jobs who have had on-the-job training or similar classroom training from a certified renovator to perform tasks in compliance with the RRP Rule</a:t>
            </a:r>
          </a:p>
          <a:p>
            <a:r>
              <a:rPr lang="en-US"/>
              <a:t>Must perform lead-safe work practices as described in the RRP Rule:</a:t>
            </a:r>
            <a:endParaRPr lang="en-US" sz="2400"/>
          </a:p>
          <a:p>
            <a:pPr lvl="1"/>
            <a:r>
              <a:rPr lang="en-US"/>
              <a:t>Protect the home by “setting up” the work area</a:t>
            </a:r>
            <a:endParaRPr lang="en-US" sz="3200"/>
          </a:p>
          <a:p>
            <a:pPr lvl="1"/>
            <a:r>
              <a:rPr lang="en-US"/>
              <a:t>Protect themselves</a:t>
            </a:r>
            <a:endParaRPr lang="en-US" sz="3200"/>
          </a:p>
          <a:p>
            <a:pPr lvl="1"/>
            <a:r>
              <a:rPr lang="en-US"/>
              <a:t>Perform renovation work safely</a:t>
            </a:r>
            <a:endParaRPr lang="en-US" sz="3200"/>
          </a:p>
          <a:p>
            <a:pPr lvl="2"/>
            <a:r>
              <a:rPr lang="en-US"/>
              <a:t>Not use prohibited practices</a:t>
            </a:r>
            <a:endParaRPr lang="en-US" sz="2600"/>
          </a:p>
          <a:p>
            <a:pPr lvl="2"/>
            <a:r>
              <a:rPr lang="en-US"/>
              <a:t>Control dust and debris</a:t>
            </a:r>
            <a:endParaRPr lang="en-US" sz="3000"/>
          </a:p>
          <a:p>
            <a:pPr lvl="1"/>
            <a:r>
              <a:rPr lang="en-US"/>
              <a:t>Clean the work area</a:t>
            </a:r>
            <a:endParaRPr lang="en-US" altLang="en-US" sz="2000"/>
          </a:p>
          <a:p>
            <a:endParaRPr lang="en-US"/>
          </a:p>
        </p:txBody>
      </p:sp>
    </p:spTree>
    <p:extLst>
      <p:ext uri="{BB962C8B-B14F-4D97-AF65-F5344CB8AC3E}">
        <p14:creationId xmlns:p14="http://schemas.microsoft.com/office/powerpoint/2010/main" val="3433975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36DCB1-F0EC-5EAE-B91E-889F7A2D83ED}"/>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7076257C-A9AA-3505-FFCD-112965E21151}"/>
              </a:ext>
            </a:extLst>
          </p:cNvPr>
          <p:cNvSpPr>
            <a:spLocks noGrp="1"/>
          </p:cNvSpPr>
          <p:nvPr>
            <p:ph type="title"/>
          </p:nvPr>
        </p:nvSpPr>
        <p:spPr/>
        <p:txBody>
          <a:bodyPr/>
          <a:lstStyle/>
          <a:p>
            <a:r>
              <a:rPr lang="en-US" altLang="en-US"/>
              <a:t>Teaching Lead Safety During Renovations</a:t>
            </a:r>
            <a:endParaRPr lang="en-US"/>
          </a:p>
        </p:txBody>
      </p:sp>
      <p:sp>
        <p:nvSpPr>
          <p:cNvPr id="4" name="Content Placeholder 3">
            <a:extLst>
              <a:ext uri="{FF2B5EF4-FFF2-40B4-BE49-F238E27FC236}">
                <a16:creationId xmlns:a16="http://schemas.microsoft.com/office/drawing/2014/main" id="{D53C6D1C-15AB-9E8B-EE46-E0C4BE292D7E}"/>
              </a:ext>
            </a:extLst>
          </p:cNvPr>
          <p:cNvSpPr>
            <a:spLocks noGrp="1"/>
          </p:cNvSpPr>
          <p:nvPr>
            <p:ph idx="1"/>
          </p:nvPr>
        </p:nvSpPr>
        <p:spPr/>
        <p:txBody>
          <a:bodyPr>
            <a:normAutofit lnSpcReduction="10000"/>
          </a:bodyPr>
          <a:lstStyle/>
          <a:p>
            <a:r>
              <a:rPr lang="en-US">
                <a:latin typeface="Calibri (Body)"/>
              </a:rPr>
              <a:t>Use the </a:t>
            </a:r>
            <a:r>
              <a:rPr lang="en-US" i="1">
                <a:latin typeface="Calibri (Body)"/>
              </a:rPr>
              <a:t>Steps Guide</a:t>
            </a:r>
            <a:r>
              <a:rPr lang="en-US">
                <a:latin typeface="Calibri (Body)"/>
              </a:rPr>
              <a:t> as a basis for your training of non-certified renovation workers</a:t>
            </a:r>
            <a:endParaRPr lang="en-US" sz="2200">
              <a:latin typeface="Calibri (Body)"/>
            </a:endParaRPr>
          </a:p>
          <a:p>
            <a:r>
              <a:rPr lang="en-US">
                <a:latin typeface="Calibri (Body)"/>
              </a:rPr>
              <a:t>Training can be:</a:t>
            </a:r>
            <a:endParaRPr lang="en-US" sz="2200">
              <a:latin typeface="Calibri (Body)"/>
            </a:endParaRPr>
          </a:p>
          <a:p>
            <a:pPr lvl="1"/>
            <a:r>
              <a:rPr lang="en-US">
                <a:latin typeface="Calibri (Body)"/>
              </a:rPr>
              <a:t>Delivered in one session covering all 7 steps; or</a:t>
            </a:r>
            <a:endParaRPr lang="en-US" sz="2000">
              <a:latin typeface="Calibri (Body)"/>
            </a:endParaRPr>
          </a:p>
          <a:p>
            <a:pPr lvl="1"/>
            <a:r>
              <a:rPr lang="en-US">
                <a:latin typeface="Calibri (Body)"/>
              </a:rPr>
              <a:t>Cover the information in a series of “toolbox” meetings over the course of several days</a:t>
            </a:r>
            <a:endParaRPr lang="en-US" sz="2000">
              <a:latin typeface="Calibri (Body)"/>
            </a:endParaRPr>
          </a:p>
          <a:p>
            <a:r>
              <a:rPr lang="en-US">
                <a:latin typeface="Calibri (Body)"/>
              </a:rPr>
              <a:t>Spend 5-10 minutes on information in each step and then do on-the-job training to teach the skills needed</a:t>
            </a:r>
            <a:endParaRPr lang="en-US" sz="2200">
              <a:latin typeface="Calibri (Body)"/>
            </a:endParaRPr>
          </a:p>
          <a:p>
            <a:r>
              <a:rPr lang="en-US">
                <a:latin typeface="Calibri (Body)"/>
              </a:rPr>
              <a:t>If you offer training in a classroom, you can use slides 8-6 to 8-15</a:t>
            </a:r>
            <a:endParaRPr lang="en-US" sz="2200">
              <a:latin typeface="Calibri (Body)"/>
            </a:endParaRPr>
          </a:p>
          <a:p>
            <a:r>
              <a:rPr lang="en-US">
                <a:latin typeface="Calibri (Body)"/>
              </a:rPr>
              <a:t>Give each worker a copy of the </a:t>
            </a:r>
            <a:r>
              <a:rPr lang="en-US" i="1">
                <a:latin typeface="Calibri (Body)"/>
              </a:rPr>
              <a:t>Steps Guide</a:t>
            </a:r>
            <a:endParaRPr lang="en-US">
              <a:latin typeface="Calibri (Body)"/>
            </a:endParaRPr>
          </a:p>
        </p:txBody>
      </p:sp>
    </p:spTree>
    <p:extLst>
      <p:ext uri="{BB962C8B-B14F-4D97-AF65-F5344CB8AC3E}">
        <p14:creationId xmlns:p14="http://schemas.microsoft.com/office/powerpoint/2010/main" val="16847277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D6D84F-F5E6-FCF8-EC26-8A769DA0FB21}"/>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19EC2584-EAC4-45F1-E80A-A10A61BB14BC}"/>
              </a:ext>
            </a:extLst>
          </p:cNvPr>
          <p:cNvSpPr>
            <a:spLocks noGrp="1"/>
          </p:cNvSpPr>
          <p:nvPr>
            <p:ph type="title"/>
          </p:nvPr>
        </p:nvSpPr>
        <p:spPr/>
        <p:txBody>
          <a:bodyPr/>
          <a:lstStyle/>
          <a:p>
            <a:r>
              <a:rPr lang="en-US" altLang="en-US"/>
              <a:t>Use the “Steps” Guide</a:t>
            </a:r>
            <a:endParaRPr lang="en-US"/>
          </a:p>
        </p:txBody>
      </p:sp>
      <p:sp>
        <p:nvSpPr>
          <p:cNvPr id="4" name="Content Placeholder 3">
            <a:extLst>
              <a:ext uri="{FF2B5EF4-FFF2-40B4-BE49-F238E27FC236}">
                <a16:creationId xmlns:a16="http://schemas.microsoft.com/office/drawing/2014/main" id="{526D23EB-D2BA-C625-962A-7657949A2DF9}"/>
              </a:ext>
            </a:extLst>
          </p:cNvPr>
          <p:cNvSpPr>
            <a:spLocks noGrp="1"/>
          </p:cNvSpPr>
          <p:nvPr>
            <p:ph idx="1"/>
          </p:nvPr>
        </p:nvSpPr>
        <p:spPr>
          <a:xfrm>
            <a:off x="1040333" y="1690688"/>
            <a:ext cx="6381691" cy="4351338"/>
          </a:xfrm>
        </p:spPr>
        <p:txBody>
          <a:bodyPr/>
          <a:lstStyle/>
          <a:p>
            <a:r>
              <a:rPr lang="en-US">
                <a:latin typeface="Calibri (Body)"/>
              </a:rPr>
              <a:t>The </a:t>
            </a:r>
            <a:r>
              <a:rPr lang="en-US" i="1">
                <a:latin typeface="Calibri (Body)"/>
              </a:rPr>
              <a:t>Steps Guide </a:t>
            </a:r>
            <a:r>
              <a:rPr lang="en-US">
                <a:latin typeface="Calibri (Body)"/>
              </a:rPr>
              <a:t>covers basic lead-safe work practices and can be used as a training guide outside of the classroom in conjunction with on-the-job demonstrations and hands-on exercises</a:t>
            </a:r>
            <a:endParaRPr lang="en-US" sz="2400">
              <a:latin typeface="Calibri (Body)"/>
            </a:endParaRPr>
          </a:p>
        </p:txBody>
      </p:sp>
      <p:pic>
        <p:nvPicPr>
          <p:cNvPr id="5" name="Picture 7" descr="LEAD SAFE Steps brochure cover">
            <a:extLst>
              <a:ext uri="{FF2B5EF4-FFF2-40B4-BE49-F238E27FC236}">
                <a16:creationId xmlns:a16="http://schemas.microsoft.com/office/drawing/2014/main" id="{E3336218-C759-DE4C-A9C0-F6FC544AA07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146974" y="1137488"/>
            <a:ext cx="2481876" cy="4059108"/>
          </a:xfrm>
          <a:prstGeom prst="rect">
            <a:avLst/>
          </a:prstGeom>
          <a:noFill/>
        </p:spPr>
      </p:pic>
    </p:spTree>
    <p:extLst>
      <p:ext uri="{BB962C8B-B14F-4D97-AF65-F5344CB8AC3E}">
        <p14:creationId xmlns:p14="http://schemas.microsoft.com/office/powerpoint/2010/main" val="3317581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BE355A-A8DD-16A8-2069-A84EBFBAB7B3}"/>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9BEACE12-527D-62FD-1FAC-DEE90C704E09}"/>
              </a:ext>
            </a:extLst>
          </p:cNvPr>
          <p:cNvSpPr>
            <a:spLocks noGrp="1"/>
          </p:cNvSpPr>
          <p:nvPr>
            <p:ph type="title"/>
          </p:nvPr>
        </p:nvSpPr>
        <p:spPr>
          <a:xfrm>
            <a:off x="583375" y="136525"/>
            <a:ext cx="11025249" cy="1325563"/>
          </a:xfrm>
        </p:spPr>
        <p:txBody>
          <a:bodyPr>
            <a:normAutofit/>
          </a:bodyPr>
          <a:lstStyle/>
          <a:p>
            <a:r>
              <a:rPr lang="en-US" altLang="en-US" sz="4000"/>
              <a:t>Step 1: Determine If the Job Involves Lead-Based Paint</a:t>
            </a:r>
            <a:endParaRPr lang="en-US" sz="4000"/>
          </a:p>
        </p:txBody>
      </p:sp>
      <p:sp>
        <p:nvSpPr>
          <p:cNvPr id="4" name="Content Placeholder 3">
            <a:extLst>
              <a:ext uri="{FF2B5EF4-FFF2-40B4-BE49-F238E27FC236}">
                <a16:creationId xmlns:a16="http://schemas.microsoft.com/office/drawing/2014/main" id="{167B1036-CB7E-6623-D01A-80D5842604C1}"/>
              </a:ext>
            </a:extLst>
          </p:cNvPr>
          <p:cNvSpPr>
            <a:spLocks noGrp="1"/>
          </p:cNvSpPr>
          <p:nvPr>
            <p:ph idx="1"/>
          </p:nvPr>
        </p:nvSpPr>
        <p:spPr>
          <a:xfrm>
            <a:off x="838199" y="1462087"/>
            <a:ext cx="10515600" cy="4606203"/>
          </a:xfrm>
        </p:spPr>
        <p:txBody>
          <a:bodyPr>
            <a:normAutofit fontScale="92500" lnSpcReduction="10000"/>
          </a:bodyPr>
          <a:lstStyle/>
          <a:p>
            <a:pPr marL="0" indent="0">
              <a:buNone/>
            </a:pPr>
            <a:r>
              <a:rPr lang="en-US">
                <a:latin typeface="Calibri (Body)"/>
              </a:rPr>
              <a:t>Lead-based paint (LBP) is found in many older homes:</a:t>
            </a:r>
            <a:endParaRPr lang="en-US" sz="3600">
              <a:latin typeface="Calibri (Body)"/>
            </a:endParaRPr>
          </a:p>
          <a:p>
            <a:pPr lvl="1"/>
            <a:r>
              <a:rPr lang="en-US">
                <a:latin typeface="Calibri (Body)"/>
              </a:rPr>
              <a:t>1960-1978 homes – 1 in 4 have LBP</a:t>
            </a:r>
            <a:endParaRPr lang="en-US" sz="3600">
              <a:latin typeface="Calibri (Body)"/>
            </a:endParaRPr>
          </a:p>
          <a:p>
            <a:pPr lvl="1"/>
            <a:r>
              <a:rPr lang="en-US">
                <a:latin typeface="Calibri (Body)"/>
              </a:rPr>
              <a:t>1940-1960 homes – 7 in 10 have LBP</a:t>
            </a:r>
            <a:endParaRPr lang="en-US" sz="3600">
              <a:latin typeface="Calibri (Body)"/>
            </a:endParaRPr>
          </a:p>
          <a:p>
            <a:pPr lvl="1"/>
            <a:r>
              <a:rPr lang="en-US">
                <a:latin typeface="Calibri (Body)"/>
              </a:rPr>
              <a:t>Pre-1940 homes – 9 in 10 have LBP</a:t>
            </a:r>
            <a:endParaRPr lang="en-US" sz="3600">
              <a:latin typeface="Calibri (Body)"/>
            </a:endParaRPr>
          </a:p>
          <a:p>
            <a:r>
              <a:rPr lang="en-US">
                <a:latin typeface="Calibri (Body)"/>
              </a:rPr>
              <a:t>Renovation, repair or painting that disturbs LBP can create significant LBP hazards in homes</a:t>
            </a:r>
            <a:endParaRPr lang="en-US" sz="3600">
              <a:latin typeface="Calibri (Body)"/>
            </a:endParaRPr>
          </a:p>
          <a:p>
            <a:r>
              <a:rPr lang="en-US">
                <a:latin typeface="Calibri (Body)"/>
              </a:rPr>
              <a:t>Just a little lead dust can harm kids, their parents and pets, and cause problems for pregnant women and their unborn children</a:t>
            </a:r>
            <a:endParaRPr lang="en-US" sz="3600">
              <a:latin typeface="Calibri (Body)"/>
            </a:endParaRPr>
          </a:p>
          <a:p>
            <a:r>
              <a:rPr lang="en-US">
                <a:latin typeface="Calibri (Body)"/>
              </a:rPr>
              <a:t>Certified renovators will determine if LBP is present on work surfaces</a:t>
            </a:r>
            <a:endParaRPr lang="en-US" sz="3600">
              <a:latin typeface="Calibri (Body)"/>
            </a:endParaRPr>
          </a:p>
          <a:p>
            <a:r>
              <a:rPr lang="en-US" u="sng">
                <a:latin typeface="Calibri (Body)"/>
              </a:rPr>
              <a:t>If information about LBP is not available for a pre-1978 home or child-occupied facility, assume that LBP is present and use lead-safe work practices</a:t>
            </a:r>
          </a:p>
        </p:txBody>
      </p:sp>
    </p:spTree>
    <p:extLst>
      <p:ext uri="{BB962C8B-B14F-4D97-AF65-F5344CB8AC3E}">
        <p14:creationId xmlns:p14="http://schemas.microsoft.com/office/powerpoint/2010/main" val="1528135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445E19-190A-FD71-A658-526DA6A7FCF7}"/>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496FE287-3B05-26E2-F192-4037FDC68778}"/>
              </a:ext>
            </a:extLst>
          </p:cNvPr>
          <p:cNvSpPr>
            <a:spLocks noGrp="1"/>
          </p:cNvSpPr>
          <p:nvPr>
            <p:ph type="title"/>
          </p:nvPr>
        </p:nvSpPr>
        <p:spPr/>
        <p:txBody>
          <a:bodyPr/>
          <a:lstStyle/>
          <a:p>
            <a:r>
              <a:rPr lang="en-US" altLang="en-US"/>
              <a:t>Step 2: Set It Up Safely</a:t>
            </a:r>
            <a:endParaRPr lang="en-US"/>
          </a:p>
        </p:txBody>
      </p:sp>
      <p:sp>
        <p:nvSpPr>
          <p:cNvPr id="4" name="Content Placeholder 3">
            <a:extLst>
              <a:ext uri="{FF2B5EF4-FFF2-40B4-BE49-F238E27FC236}">
                <a16:creationId xmlns:a16="http://schemas.microsoft.com/office/drawing/2014/main" id="{B836D482-A913-4823-DE14-1377D0C3BA21}"/>
              </a:ext>
            </a:extLst>
          </p:cNvPr>
          <p:cNvSpPr>
            <a:spLocks noGrp="1"/>
          </p:cNvSpPr>
          <p:nvPr>
            <p:ph idx="1"/>
          </p:nvPr>
        </p:nvSpPr>
        <p:spPr/>
        <p:txBody>
          <a:bodyPr vert="horz" lIns="91440" tIns="45720" rIns="91440" bIns="45720" rtlCol="0" anchor="t">
            <a:normAutofit/>
          </a:bodyPr>
          <a:lstStyle/>
          <a:p>
            <a:r>
              <a:rPr lang="en-US">
                <a:latin typeface="Calibri (Body)"/>
              </a:rPr>
              <a:t>Containment is used to keep dust and debris IN the work area and non-workers OUT</a:t>
            </a:r>
            <a:endParaRPr lang="en-US" sz="2200">
              <a:latin typeface="Calibri (Body)"/>
            </a:endParaRPr>
          </a:p>
          <a:p>
            <a:r>
              <a:rPr lang="en-US">
                <a:latin typeface="Calibri (Body)"/>
              </a:rPr>
              <a:t>Signs and barriers (plastic sheeting) are used to limit access.</a:t>
            </a:r>
            <a:endParaRPr lang="en-US" sz="2200">
              <a:latin typeface="Calibri (Body)"/>
            </a:endParaRPr>
          </a:p>
          <a:p>
            <a:r>
              <a:rPr lang="en-US">
                <a:latin typeface="Calibri (Body)"/>
              </a:rPr>
              <a:t>Inside versus outside jobs</a:t>
            </a:r>
            <a:endParaRPr lang="en-US" sz="2200">
              <a:latin typeface="Calibri (Body)"/>
            </a:endParaRPr>
          </a:p>
          <a:p>
            <a:pPr marL="742950" indent="-285750"/>
            <a:r>
              <a:rPr lang="en-US">
                <a:latin typeface="Calibri (Body)"/>
              </a:rPr>
              <a:t>Review all procedures and differences in setup</a:t>
            </a:r>
          </a:p>
        </p:txBody>
      </p:sp>
    </p:spTree>
    <p:extLst>
      <p:ext uri="{BB962C8B-B14F-4D97-AF65-F5344CB8AC3E}">
        <p14:creationId xmlns:p14="http://schemas.microsoft.com/office/powerpoint/2010/main" val="3171059969"/>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039DF9FF-2143-458B-AD4F-E3ECB8509251}"/>
</file>

<file path=customXml/itemProps2.xml><?xml version="1.0" encoding="utf-8"?>
<ds:datastoreItem xmlns:ds="http://schemas.openxmlformats.org/officeDocument/2006/customXml" ds:itemID="{BAFA94FF-0787-495D-8712-7D9413D3B2E8}"/>
</file>

<file path=customXml/itemProps3.xml><?xml version="1.0" encoding="utf-8"?>
<ds:datastoreItem xmlns:ds="http://schemas.openxmlformats.org/officeDocument/2006/customXml" ds:itemID="{EFF3AACE-3A37-4BFD-A2AF-101DB166BCAE}"/>
</file>

<file path=customXml/itemProps4.xml><?xml version="1.0" encoding="utf-8"?>
<ds:datastoreItem xmlns:ds="http://schemas.openxmlformats.org/officeDocument/2006/customXml" ds:itemID="{1F0471B6-D46E-4F8C-9180-63472BF70628}"/>
</file>

<file path=docProps/app.xml><?xml version="1.0" encoding="utf-8"?>
<Properties xmlns="http://schemas.openxmlformats.org/officeDocument/2006/extended-properties" xmlns:vt="http://schemas.openxmlformats.org/officeDocument/2006/docPropsVTypes">
  <Template>LEAD template powerpoint slides</Template>
  <TotalTime>0</TotalTime>
  <Words>4155</Words>
  <Application>Microsoft Office PowerPoint</Application>
  <PresentationFormat>Widescreen</PresentationFormat>
  <Paragraphs>268</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 (Body)</vt:lpstr>
      <vt:lpstr>Arial</vt:lpstr>
      <vt:lpstr>Calibri</vt:lpstr>
      <vt:lpstr>Calibri Light</vt:lpstr>
      <vt:lpstr>Times New Roman</vt:lpstr>
      <vt:lpstr>LEAD template powerpoint slides</vt:lpstr>
      <vt:lpstr>Module 8:  Training Non-Certified Renovation Workers</vt:lpstr>
      <vt:lpstr>Overview</vt:lpstr>
      <vt:lpstr>Teaching Lead-Safe Work Practices Means:</vt:lpstr>
      <vt:lpstr>The Role of the Certified Renovator</vt:lpstr>
      <vt:lpstr>Trained, Non-Certified Renovation Workers</vt:lpstr>
      <vt:lpstr>Teaching Lead Safety During Renovations</vt:lpstr>
      <vt:lpstr>Use the “Steps” Guide</vt:lpstr>
      <vt:lpstr>Step 1: Determine If the Job Involves Lead-Based Paint</vt:lpstr>
      <vt:lpstr>Step 2: Set It Up Safely</vt:lpstr>
      <vt:lpstr>Step 3: Protect Yourself</vt:lpstr>
      <vt:lpstr>Step 4: Minimize the Dust</vt:lpstr>
      <vt:lpstr>Step 5: Leave the Work Area Clean</vt:lpstr>
      <vt:lpstr>Step 6: Control the Waste</vt:lpstr>
      <vt:lpstr>Step 7: Verify Work Completion with Cleaning Verification or Dust-Lead Testing</vt:lpstr>
      <vt:lpstr>Training Documentation</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2026-04-29T15:22:14Z</dcterms:created>
  <dcterms:modified xsi:type="dcterms:W3CDTF">2026-04-29T15:22:24Z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