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12"/>
  </p:notesMasterIdLst>
  <p:sldIdLst>
    <p:sldId id="312" r:id="rId2"/>
    <p:sldId id="313" r:id="rId3"/>
    <p:sldId id="314" r:id="rId4"/>
    <p:sldId id="315" r:id="rId5"/>
    <p:sldId id="316" r:id="rId6"/>
    <p:sldId id="317" r:id="rId7"/>
    <p:sldId id="320" r:id="rId8"/>
    <p:sldId id="319" r:id="rId9"/>
    <p:sldId id="321" r:id="rId10"/>
    <p:sldId id="322"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F735FB-EA72-4A5D-962B-F211D8715F38}" v="7" dt="2026-04-29T14:51:28.0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1501" autoAdjust="0"/>
  </p:normalViewPr>
  <p:slideViewPr>
    <p:cSldViewPr snapToGrid="0">
      <p:cViewPr varScale="1">
        <p:scale>
          <a:sx n="64" d="100"/>
          <a:sy n="64" d="100"/>
        </p:scale>
        <p:origin x="1464"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 Id="rId22"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C3FC-F828-45AE-A0CD-7C01CBB12EF2}"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7DF45-3E15-461C-B5A1-630C28018385}" type="slidenum">
              <a:rPr lang="en-US" smtClean="0"/>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osha.gov/consultation"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2882679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sz="1200">
                <a:latin typeface="Calibri" panose="020F0502020204030204" pitchFamily="34" charset="0"/>
              </a:rPr>
              <a:t>The practices you learned in this module will help you make less dust as you work.  </a:t>
            </a:r>
          </a:p>
          <a:p>
            <a:pPr marL="171450" indent="-171450">
              <a:buFont typeface="Arial" panose="020B0604020202020204" pitchFamily="34" charset="0"/>
              <a:buChar char="•"/>
            </a:pPr>
            <a:r>
              <a:rPr lang="en-US" altLang="en-US" sz="1200">
                <a:latin typeface="Calibri" panose="020F0502020204030204" pitchFamily="34" charset="0"/>
              </a:rPr>
              <a:t>In the next module, we will talk about how to conduct final cleaning of the work area, and how to verify that the cleaning is complete.</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2325981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Requirements in the EPA RRP Rule:</a:t>
            </a:r>
          </a:p>
          <a:p>
            <a:endParaRPr lang="en-US" sz="1200" b="1"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The RRP Rule prohibits the use of certain practices. These prohibited practices are discussed in this module. This module also contains recommendations regarding how to reduce dust during work activities that are not specifically required or addressed in the RRP Rule. </a:t>
            </a:r>
            <a:r>
              <a:rPr lang="en-US" sz="1200" kern="1200">
                <a:solidFill>
                  <a:schemeClr val="tx1"/>
                </a:solidFill>
                <a:effectLst/>
                <a:latin typeface="+mn-lt"/>
                <a:ea typeface="+mn-ea"/>
                <a:cs typeface="+mn-cs"/>
              </a:rPr>
              <a:t>Certain practices are prohibited by the RRP Rule. Beyond this you are free to use whatever practices get the job done, provided that all dust and debris you generate stays in the work area and does not migrate to other areas or properties. The recommendations in this section will assist you by reducing the amount of dust released during work. Dust reduction in the work area will make the workplace safer for employees, and will make cleaning easier.</a:t>
            </a:r>
          </a:p>
          <a:p>
            <a:endParaRPr lang="en-US" sz="1200" b="1" kern="1200">
              <a:solidFill>
                <a:schemeClr val="tx1"/>
              </a:solidFill>
              <a:effectLst/>
              <a:latin typeface="+mn-lt"/>
              <a:ea typeface="+mn-ea"/>
              <a:cs typeface="+mn-cs"/>
            </a:endParaRPr>
          </a:p>
          <a:p>
            <a:r>
              <a:rPr lang="en-US" sz="1200" b="1" kern="1200">
                <a:solidFill>
                  <a:schemeClr val="tx1"/>
                </a:solidFill>
                <a:effectLst/>
                <a:latin typeface="+mn-lt"/>
                <a:ea typeface="+mn-ea"/>
                <a:cs typeface="+mn-cs"/>
              </a:rPr>
              <a:t>Upon completion of this module, you will know:</a:t>
            </a:r>
          </a:p>
          <a:p>
            <a:pPr lvl="0"/>
            <a:r>
              <a:rPr lang="en-US" sz="1200" kern="1200">
                <a:solidFill>
                  <a:schemeClr val="tx1"/>
                </a:solidFill>
                <a:effectLst/>
                <a:latin typeface="+mn-lt"/>
                <a:ea typeface="+mn-ea"/>
                <a:cs typeface="+mn-cs"/>
              </a:rPr>
              <a:t>Work practices prohibited under the RRP Rule because they create dangerous amounts of dust and paint chips</a:t>
            </a:r>
          </a:p>
          <a:p>
            <a:pPr lvl="0"/>
            <a:r>
              <a:rPr lang="en-US" sz="1200" kern="1200">
                <a:solidFill>
                  <a:schemeClr val="tx1"/>
                </a:solidFill>
                <a:effectLst/>
                <a:latin typeface="+mn-lt"/>
                <a:ea typeface="+mn-ea"/>
                <a:cs typeface="+mn-cs"/>
              </a:rPr>
              <a:t>The work practices to use to control dust, debris or paint chips</a:t>
            </a:r>
          </a:p>
          <a:p>
            <a:pPr lvl="0"/>
            <a:r>
              <a:rPr lang="en-US" sz="1200" kern="1200">
                <a:solidFill>
                  <a:schemeClr val="tx1"/>
                </a:solidFill>
                <a:effectLst/>
                <a:latin typeface="+mn-lt"/>
                <a:ea typeface="+mn-ea"/>
                <a:cs typeface="+mn-cs"/>
              </a:rPr>
              <a:t>The tools you will need.</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749504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The data above is from the </a:t>
            </a:r>
            <a:r>
              <a:rPr lang="en-US" sz="1200" i="1" kern="1200" dirty="0">
                <a:solidFill>
                  <a:schemeClr val="tx1"/>
                </a:solidFill>
                <a:effectLst/>
                <a:latin typeface="+mn-lt"/>
                <a:ea typeface="+mn-ea"/>
                <a:cs typeface="+mn-cs"/>
              </a:rPr>
              <a:t>Lead Exposure Associated with Renovation and Remodeling Activities: Summary Report</a:t>
            </a:r>
            <a:r>
              <a:rPr lang="en-US" sz="1200" kern="1200" dirty="0">
                <a:solidFill>
                  <a:schemeClr val="tx1"/>
                </a:solidFill>
                <a:effectLst/>
                <a:latin typeface="+mn-lt"/>
                <a:ea typeface="+mn-ea"/>
                <a:cs typeface="+mn-cs"/>
              </a:rPr>
              <a:t> prepared by Battelle for the U.S. Environmental Protection Agency in May 1997 (Document; EPA-747-R-96-005).</a:t>
            </a:r>
          </a:p>
          <a:p>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Traditional work practices create large amounts of dust!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This chart shows amounts of lead dust created by three common construction practices: hand sanding, power sanding, and interior demolition.</a:t>
            </a: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Note: The RRP Rule restricts the use of power sanders, among other things, see following page for more information.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By using safe work practices, you can control and significantly reduce the amount of dust created on the job. Controlling lead dust at the source of generation is important because dust released into the air will eventually become settled dust on the ground. Later in this chapter, you will learn safe work practices that can replace these prohibited work practices. In this section you will also find best practice recommendations for reducing dust in the work area.</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Note: If you have questions regarding OSHA’s air sampling requirements, OSHA provides a consultation service that is separate from enforcement and will not result in penalties or citations. This service can be accessed at </a:t>
            </a:r>
            <a:r>
              <a:rPr lang="en-US" sz="1200" u="sng" kern="1200" dirty="0">
                <a:solidFill>
                  <a:schemeClr val="tx1"/>
                </a:solidFill>
                <a:effectLst/>
                <a:latin typeface="+mn-lt"/>
                <a:ea typeface="+mn-ea"/>
                <a:cs typeface="+mn-cs"/>
                <a:hlinkClick r:id="rId3"/>
              </a:rPr>
              <a:t>https://www.osha.gov/consultation</a:t>
            </a:r>
            <a:r>
              <a:rPr lang="en-US" sz="1200" kern="1200" dirty="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1123406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The EPA RRP Rule does not specifically address what measures must be taken to reduce the amount of dust generated on the job. Rather, the rule lists three prohibited practices that must not be used on the job.</a:t>
            </a:r>
            <a:endParaRPr lang="en-US" sz="1200" kern="1200">
              <a:solidFill>
                <a:schemeClr val="tx1"/>
              </a:solidFill>
              <a:effectLst/>
              <a:latin typeface="+mn-lt"/>
              <a:ea typeface="+mn-ea"/>
              <a:cs typeface="+mn-cs"/>
            </a:endParaRPr>
          </a:p>
          <a:p>
            <a:pPr marL="228600" lvl="0" indent="-228600">
              <a:buFont typeface="+mj-lt"/>
              <a:buAutoNum type="arabicPeriod"/>
            </a:pPr>
            <a:r>
              <a:rPr lang="en-US" sz="1200" kern="1200">
                <a:solidFill>
                  <a:schemeClr val="tx1"/>
                </a:solidFill>
                <a:effectLst/>
                <a:latin typeface="+mn-lt"/>
                <a:ea typeface="+mn-ea"/>
                <a:cs typeface="+mn-cs"/>
              </a:rPr>
              <a:t>Open-flame burning or torching of painted surfaces.</a:t>
            </a:r>
          </a:p>
          <a:p>
            <a:pPr marL="228600" indent="-228600">
              <a:buFont typeface="+mj-lt"/>
              <a:buAutoNum type="arabicPeriod"/>
            </a:pPr>
            <a:r>
              <a:rPr lang="en-US" sz="1200" kern="1200">
                <a:solidFill>
                  <a:schemeClr val="tx1"/>
                </a:solidFill>
                <a:effectLst/>
                <a:latin typeface="+mn-lt"/>
                <a:ea typeface="+mn-ea"/>
                <a:cs typeface="+mn-cs"/>
              </a:rPr>
              <a:t>Heat gun above </a:t>
            </a:r>
            <a:r>
              <a:rPr lang="en-US"/>
              <a:t>1,100º F</a:t>
            </a:r>
            <a:r>
              <a:rPr lang="en-US" sz="1200" kern="1200">
                <a:solidFill>
                  <a:schemeClr val="tx1"/>
                </a:solidFill>
                <a:effectLst/>
                <a:latin typeface="+mn-lt"/>
                <a:ea typeface="+mn-ea"/>
                <a:cs typeface="+mn-cs"/>
              </a:rPr>
              <a:t> (degrees Fahrenheit).</a:t>
            </a:r>
            <a:endParaRPr lang="en-US" sz="1200" kern="1200">
              <a:solidFill>
                <a:schemeClr val="tx1"/>
              </a:solidFill>
              <a:effectLst/>
              <a:latin typeface="+mn-lt"/>
              <a:ea typeface="Calibri"/>
              <a:cs typeface="Calibri"/>
            </a:endParaRPr>
          </a:p>
          <a:p>
            <a:pPr marL="228600" lvl="0" indent="-228600">
              <a:buFont typeface="+mj-lt"/>
              <a:buAutoNum type="arabicPeriod"/>
            </a:pPr>
            <a:r>
              <a:rPr lang="en-US" sz="1200" kern="1200">
                <a:solidFill>
                  <a:schemeClr val="tx1"/>
                </a:solidFill>
                <a:effectLst/>
                <a:latin typeface="+mn-lt"/>
                <a:ea typeface="+mn-ea"/>
                <a:cs typeface="+mn-cs"/>
              </a:rPr>
              <a:t>The use of machines designed to remove paint or other surface coatings through high-speed operation such as sanding, grinding, power planing, needle gun, abrasive blasting, or sandblasting unless such machines have shrouds or containment systems and are equipped with a HEPA vacuum attachment to collect dust and debris at the point of generation. Machines must be operated so that no visible dust release of air occurs outside the shroud or containment system.</a:t>
            </a:r>
          </a:p>
          <a:p>
            <a:r>
              <a:rPr lang="en-US" sz="1200" kern="1200">
                <a:solidFill>
                  <a:schemeClr val="tx1"/>
                </a:solidFill>
                <a:effectLst/>
                <a:latin typeface="+mn-lt"/>
                <a:ea typeface="+mn-ea"/>
                <a:cs typeface="+mn-cs"/>
              </a:rPr>
              <a:t> </a:t>
            </a:r>
          </a:p>
          <a:p>
            <a:r>
              <a:rPr lang="en-US" sz="1200" kern="1200">
                <a:solidFill>
                  <a:schemeClr val="tx1"/>
                </a:solidFill>
                <a:effectLst/>
                <a:latin typeface="+mn-lt"/>
                <a:ea typeface="+mn-ea"/>
                <a:cs typeface="+mn-cs"/>
              </a:rPr>
              <a:t>A key to minimizing the spread of dust and paint chips is not to use certain traditional work practices known to create large amounts of dust and debris.</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Open-flame burning or torching of paint and using a heat gun above 1100º F </a:t>
            </a:r>
            <a:r>
              <a:rPr lang="en-US" sz="1200" kern="1200">
                <a:solidFill>
                  <a:schemeClr val="tx1"/>
                </a:solidFill>
                <a:effectLst/>
                <a:latin typeface="+mn-lt"/>
                <a:ea typeface="+mn-ea"/>
                <a:cs typeface="+mn-cs"/>
              </a:rPr>
              <a:t>create very fine lead dust particulates (“fume”) that are dangerous for workers to breathe. The small lead dust particles created by burning and heating also settle on surrounding surfaces and are very hard to clean up.</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Power sanding, power grinding, power planning, needle guns, abrasive blasting, and sandblasting </a:t>
            </a:r>
            <a:r>
              <a:rPr lang="en-US" sz="1200" kern="1200">
                <a:solidFill>
                  <a:schemeClr val="tx1"/>
                </a:solidFill>
                <a:effectLst/>
                <a:latin typeface="+mn-lt"/>
                <a:ea typeface="+mn-ea"/>
                <a:cs typeface="+mn-cs"/>
              </a:rPr>
              <a:t>create a large amount of dust that floats in the air and then settles on surfaces inside and outside of the work area.</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See Appendix 5 </a:t>
            </a:r>
            <a:r>
              <a:rPr lang="en-US" sz="1200" i="1" kern="1200">
                <a:solidFill>
                  <a:schemeClr val="tx1"/>
                </a:solidFill>
                <a:effectLst/>
                <a:latin typeface="+mn-lt"/>
                <a:ea typeface="+mn-ea"/>
                <a:cs typeface="+mn-cs"/>
              </a:rPr>
              <a:t>Steps to LEAD SAFE Renovation, Repair and Painting </a:t>
            </a:r>
            <a:r>
              <a:rPr lang="en-US" sz="1200" kern="1200">
                <a:solidFill>
                  <a:schemeClr val="tx1"/>
                </a:solidFill>
                <a:effectLst/>
                <a:latin typeface="+mn-lt"/>
                <a:ea typeface="+mn-ea"/>
                <a:cs typeface="+mn-cs"/>
              </a:rPr>
              <a:t>for more information.</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1640957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a:latin typeface="Calibri" panose="020F0502020204030204" pitchFamily="34" charset="0"/>
              </a:rPr>
              <a:t>Only power tools designed to remove paint or other surface coatings equipped with attached HEPA-filtered local capture ventilation may be used when lead-based paint is present or presumed to be present.</a:t>
            </a:r>
            <a:endParaRPr lang="en-US" altLang="en-US" sz="1200">
              <a:latin typeface="Calibri" panose="020F0502020204030204" pitchFamily="34" charset="0"/>
            </a:endParaRPr>
          </a:p>
          <a:p>
            <a:pPr marL="228600" lvl="1" indent="-114300">
              <a:buFontTx/>
              <a:buChar char="•"/>
            </a:pPr>
            <a:r>
              <a:rPr lang="en-US" altLang="en-US" sz="1200">
                <a:latin typeface="Calibri" panose="020F0502020204030204" pitchFamily="34" charset="0"/>
              </a:rPr>
              <a:t>Electric power tools such as sanders, grinders, circular saws, reciprocating saws, planers and drills produce dust and debris. Because they are electric, wet methods are not safe. Pneumatic and battery powered tools prevent shock hazards. Such tools must have a shroud or containment system equipped with a HEPA vacuum attachment to contain the dangerous lead dust and paint chips that are generated by their use.</a:t>
            </a:r>
          </a:p>
          <a:p>
            <a:pPr marL="228600" lvl="1" indent="-114300">
              <a:buFontTx/>
              <a:buChar char="•"/>
            </a:pPr>
            <a:r>
              <a:rPr lang="en-US" altLang="en-US" sz="1200">
                <a:latin typeface="Calibri" panose="020F0502020204030204" pitchFamily="34" charset="0"/>
              </a:rPr>
              <a:t>Tools with attached HEPA-filtered capture ventilation collect and filter dust and debris as it is created. A shroud at the head of the tool helps to contain the dust and paint chips as the vacuum draws away dust and debris for safe storage in the vacuum canister. This makes the job cleaner and safer.</a:t>
            </a:r>
          </a:p>
          <a:p>
            <a:pPr marL="228600" lvl="1" indent="-114300">
              <a:buFontTx/>
              <a:buChar char="•"/>
            </a:pPr>
            <a:r>
              <a:rPr lang="en-US" altLang="en-US" sz="1200">
                <a:latin typeface="Calibri" panose="020F0502020204030204" pitchFamily="34" charset="0"/>
              </a:rPr>
              <a:t>Abrasive blasting is very effective at removing large areas of paint quickly, but these practices require special HEPA filtration equipment that contains the blast medium, dust and paint chips without releasing dust into the air or into the containment. </a:t>
            </a:r>
          </a:p>
          <a:p>
            <a:endParaRPr lang="en-US" altLang="en-US" sz="1200">
              <a:latin typeface="Calibri" panose="020F0502020204030204" pitchFamily="34" charset="0"/>
            </a:endParaRPr>
          </a:p>
          <a:p>
            <a:r>
              <a:rPr lang="en-US" altLang="en-US" sz="1200" b="1">
                <a:latin typeface="Calibri" panose="020F0502020204030204" pitchFamily="34" charset="0"/>
              </a:rPr>
              <a:t>Containment is even more important when using specialized tools.</a:t>
            </a:r>
            <a:endParaRPr lang="en-US" altLang="en-US" sz="1200">
              <a:latin typeface="Calibri" panose="020F0502020204030204" pitchFamily="34" charset="0"/>
            </a:endParaRPr>
          </a:p>
          <a:p>
            <a:pPr marL="228600" lvl="1" indent="-114300">
              <a:buFontTx/>
              <a:buChar char="•"/>
            </a:pPr>
            <a:r>
              <a:rPr lang="en-US" altLang="en-US" sz="1200">
                <a:latin typeface="Calibri" panose="020F0502020204030204" pitchFamily="34" charset="0"/>
              </a:rPr>
              <a:t>Proper containment and cleaning are crucial even when using HEPA-filtered specialized tools. These tools generate a lot of dust inside a localized negative pressure (vacuum) environment. If the vacuum fails or if the vacuum seal created by the shroud is broken, large volumes of dust can be released. Nonetheless, HEPA-filtered specialized tools can reduce dust levels when used properly, and can aid work production by shortening the cleaning time and lowering cost.</a:t>
            </a:r>
          </a:p>
          <a:p>
            <a:pPr marL="228600" lvl="1" indent="-114300">
              <a:buFontTx/>
              <a:buChar char="•"/>
            </a:pPr>
            <a:r>
              <a:rPr lang="en-US" altLang="en-US" sz="1200">
                <a:solidFill>
                  <a:srgbClr val="000000"/>
                </a:solidFill>
                <a:latin typeface="Calibri" panose="020F0502020204030204" pitchFamily="34" charset="0"/>
                <a:cs typeface="Calibri" panose="020F0502020204030204" pitchFamily="34" charset="0"/>
              </a:rPr>
              <a:t>See the Shopping List of tools and supplies found in Appendix 5 </a:t>
            </a:r>
            <a:r>
              <a:rPr lang="en-US" altLang="en-US" sz="1200" i="1">
                <a:solidFill>
                  <a:srgbClr val="000000"/>
                </a:solidFill>
                <a:latin typeface="Calibri" panose="020F0502020204030204" pitchFamily="34" charset="0"/>
                <a:cs typeface="Calibri" panose="020F0502020204030204" pitchFamily="34" charset="0"/>
              </a:rPr>
              <a:t>Steps to LEAD SAFE Renovation, Repair and Painting</a:t>
            </a:r>
            <a:r>
              <a:rPr lang="en-US" altLang="en-US" sz="1200">
                <a:solidFill>
                  <a:srgbClr val="000000"/>
                </a:solidFill>
                <a:latin typeface="Calibri" panose="020F0502020204030204" pitchFamily="34" charset="0"/>
                <a:cs typeface="Calibri" panose="020F0502020204030204" pitchFamily="34" charset="0"/>
              </a:rPr>
              <a:t> for more information.</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2739838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Workers should protect themselves.</a:t>
            </a:r>
            <a:endParaRPr lang="en-US" sz="1200" kern="1200">
              <a:solidFill>
                <a:schemeClr val="tx1"/>
              </a:solidFill>
              <a:effectLst/>
              <a:latin typeface="+mn-lt"/>
              <a:ea typeface="+mn-ea"/>
              <a:cs typeface="+mn-cs"/>
            </a:endParaRP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Painter’s hats </a:t>
            </a:r>
            <a:r>
              <a:rPr lang="en-US" sz="1200" kern="1200">
                <a:solidFill>
                  <a:schemeClr val="tx1"/>
                </a:solidFill>
                <a:effectLst/>
                <a:latin typeface="+mn-lt"/>
                <a:ea typeface="+mn-ea"/>
                <a:cs typeface="+mn-cs"/>
              </a:rPr>
              <a:t>are an inexpensive way to keep dust and paint chips out of workers’ hair. Painter’s hats can be easily disposed of, and should be disposed of at the end of each day or at the end of the job.</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Disposable coveralls </a:t>
            </a:r>
            <a:r>
              <a:rPr lang="en-US" sz="1200" kern="1200">
                <a:solidFill>
                  <a:schemeClr val="tx1"/>
                </a:solidFill>
                <a:effectLst/>
                <a:latin typeface="+mn-lt"/>
                <a:ea typeface="+mn-ea"/>
                <a:cs typeface="+mn-cs"/>
              </a:rPr>
              <a:t>are a good way to keep dust off workers’ street clothes and reduce the chance of carrying dust away as they come and go. Remember to use a HEPA vacuum to remove dust and debris from coveralls or other outerwear (a “dry decon”) before exiting the work area. Some coveralls have a hood to keep dust out of hair.</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Respiratory protection. </a:t>
            </a:r>
            <a:r>
              <a:rPr lang="en-US" sz="1200" kern="1200">
                <a:solidFill>
                  <a:schemeClr val="tx1"/>
                </a:solidFill>
                <a:effectLst/>
                <a:latin typeface="+mn-lt"/>
                <a:ea typeface="+mn-ea"/>
                <a:cs typeface="+mn-cs"/>
              </a:rPr>
              <a:t>Employers should consider that workers should wear respiratory protection, such as a disposable N-100, R-100 or P-100 respirator, and follow OSHA’s Respiratory Protection Standard (29 CFR 1910.134) to prevent them from inhaling lead dust. These respirators are particulate-filtering respirators and would not be appropriate as protection from chemical stripping compounds.</a:t>
            </a:r>
          </a:p>
          <a:p>
            <a:pPr marL="171450" lvl="0" indent="-171450">
              <a:buFont typeface="Arial" panose="020B0604020202020204" pitchFamily="34" charset="0"/>
              <a:buChar char="•"/>
            </a:pPr>
            <a:r>
              <a:rPr lang="en-US" sz="1200" b="1" kern="1200">
                <a:solidFill>
                  <a:schemeClr val="tx1"/>
                </a:solidFill>
                <a:effectLst/>
                <a:latin typeface="+mn-lt"/>
                <a:ea typeface="+mn-ea"/>
                <a:cs typeface="+mn-cs"/>
              </a:rPr>
              <a:t>You should wash your hands and face at the end of each shift. </a:t>
            </a:r>
            <a:r>
              <a:rPr lang="en-US" sz="1200" kern="1200">
                <a:solidFill>
                  <a:schemeClr val="tx1"/>
                </a:solidFill>
                <a:effectLst/>
                <a:latin typeface="+mn-lt"/>
                <a:ea typeface="+mn-ea"/>
                <a:cs typeface="+mn-cs"/>
              </a:rPr>
              <a:t>Workers should wash their hands and faces periodically to avoid ingesting lead dust. You should also wash well before eating, drinking or smoking. You should not </a:t>
            </a:r>
            <a:r>
              <a:rPr lang="en-US" sz="1200" u="sng" kern="1200">
                <a:solidFill>
                  <a:schemeClr val="tx1"/>
                </a:solidFill>
                <a:effectLst/>
                <a:latin typeface="+mn-lt"/>
                <a:ea typeface="+mn-ea"/>
                <a:cs typeface="+mn-cs"/>
              </a:rPr>
              <a:t>eat, drink, or smoke in the work area</a:t>
            </a:r>
            <a:r>
              <a:rPr lang="en-US" sz="1200" kern="1200">
                <a:solidFill>
                  <a:schemeClr val="tx1"/>
                </a:solidFill>
                <a:effectLst/>
                <a:latin typeface="+mn-lt"/>
                <a:ea typeface="+mn-ea"/>
                <a:cs typeface="+mn-cs"/>
              </a:rPr>
              <a:t>. Some of the dust that settles on the face around the mouth invariably finds its way into the mouth. Workers should also wash at the end of the day before getting in their car or going home to avoid taking lead dust home to their families.</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Personal protection is especially important on high dust generating jobs when lead-based paint or lead- contaminated dust is disturbed, and while cleaning is being performed. However, the same level of protection is not necessary during the planning, testing or setup phases of the work when lead is not being disturbed.</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The protective equipment listed above is meant to show what is needed during activities that disturb lead-based paint and lead-contaminated dust. Depending upon work practices used, OSHA rules may require employers to take further steps to protect the health of workers on the job.</a:t>
            </a:r>
          </a:p>
          <a:p>
            <a:pPr marL="171450" lvl="0" indent="-171450">
              <a:buFont typeface="Arial" panose="020B0604020202020204" pitchFamily="34" charset="0"/>
              <a:buChar char="•"/>
            </a:pPr>
            <a:r>
              <a:rPr lang="en-US" sz="1200" kern="1200">
                <a:solidFill>
                  <a:schemeClr val="tx1"/>
                </a:solidFill>
                <a:effectLst/>
                <a:latin typeface="+mn-lt"/>
                <a:ea typeface="+mn-ea"/>
                <a:cs typeface="+mn-cs"/>
              </a:rPr>
              <a:t>OSHA provides additional information on working with lead in their Safety and Health Regulations for Lead in the Construction Industry (29 CFR 1926.62).</a:t>
            </a: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1506878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2D618-56D1-976F-D44B-05660DEBDC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68C4E8-3EB8-11D3-42A6-3449B41F8B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6F61B4-286B-E614-0053-5E47E482042F}"/>
              </a:ext>
            </a:extLst>
          </p:cNvPr>
          <p:cNvSpPr>
            <a:spLocks noGrp="1"/>
          </p:cNvSpPr>
          <p:nvPr>
            <p:ph type="body" idx="1"/>
          </p:nvPr>
        </p:nvSpPr>
        <p:spPr/>
        <p:txBody>
          <a:bodyPr/>
          <a:lstStyle/>
          <a:p>
            <a:r>
              <a:rPr lang="en-US" altLang="en-US" sz="1200" b="1">
                <a:latin typeface="Calibri" panose="020F0502020204030204" pitchFamily="34" charset="0"/>
              </a:rPr>
              <a:t>Precautions to take when leaving the work site</a:t>
            </a:r>
            <a:endParaRPr lang="en-US" altLang="en-US" sz="1200">
              <a:latin typeface="Calibri" panose="020F0502020204030204" pitchFamily="34" charset="0"/>
            </a:endParaRPr>
          </a:p>
          <a:p>
            <a:pPr marL="342900" lvl="1" indent="-228600">
              <a:buFontTx/>
              <a:buChar char="•"/>
            </a:pPr>
            <a:r>
              <a:rPr lang="en-US" altLang="en-US" sz="1200">
                <a:latin typeface="Calibri" panose="020F0502020204030204" pitchFamily="34" charset="0"/>
              </a:rPr>
              <a:t>When you leave the work site (the area covered by protective sheeting or the work room), take precautions to prevent spreading dust and paint chips on your clothes and shoes to other parts of the residence.</a:t>
            </a:r>
          </a:p>
          <a:p>
            <a:pPr marL="342900" lvl="1" indent="-228600">
              <a:buFontTx/>
              <a:buChar char="•"/>
            </a:pPr>
            <a:r>
              <a:rPr lang="en-US" altLang="en-US" sz="1200">
                <a:latin typeface="Calibri" panose="020F0502020204030204" pitchFamily="34" charset="0"/>
              </a:rPr>
              <a:t>Every time you leave the plastic sheeting around the surfaces being renovated, remove the  disposable shoe covers and wipe or vacuum your shoes before you step off the plastic sheeting. A large disposable tack pad on the floor can help to clean the soles of your shoes.</a:t>
            </a:r>
          </a:p>
          <a:p>
            <a:pPr marL="342900" lvl="1" indent="-228600">
              <a:buFontTx/>
              <a:buChar char="•"/>
            </a:pPr>
            <a:r>
              <a:rPr lang="en-US" altLang="en-US" sz="1200">
                <a:latin typeface="Calibri" panose="020F0502020204030204" pitchFamily="34" charset="0"/>
              </a:rPr>
              <a:t>Every time you leave containment, HEPA vacuum and remove your disposable coveralls and disposable shoe covers. Clean and/or vacuum your shoes and wash your hands and face.</a:t>
            </a:r>
          </a:p>
          <a:p>
            <a:pPr marL="342900" lvl="1" indent="-228600">
              <a:buFontTx/>
              <a:buChar char="•"/>
            </a:pPr>
            <a:r>
              <a:rPr lang="en-US" altLang="en-US" sz="1200">
                <a:latin typeface="Calibri" panose="020F0502020204030204" pitchFamily="34" charset="0"/>
              </a:rPr>
              <a:t>At the end of the day: </a:t>
            </a:r>
          </a:p>
          <a:p>
            <a:pPr marL="685800" lvl="2" indent="-228600">
              <a:buFontTx/>
              <a:buChar char="•"/>
            </a:pPr>
            <a:r>
              <a:rPr lang="en-US" altLang="en-US" sz="1200">
                <a:latin typeface="Calibri" panose="020F0502020204030204" pitchFamily="34" charset="0"/>
              </a:rPr>
              <a:t>Change your clothes and wash yourself to reduce the risk of contaminating your car and taking lead dust home to your family.</a:t>
            </a:r>
          </a:p>
          <a:p>
            <a:pPr marL="685800" lvl="2" indent="-228600">
              <a:buFontTx/>
              <a:buChar char="•"/>
            </a:pPr>
            <a:r>
              <a:rPr lang="en-US" altLang="en-US" sz="1200">
                <a:latin typeface="Calibri" panose="020F0502020204030204" pitchFamily="34" charset="0"/>
              </a:rPr>
              <a:t>Before leaving the worksite, remove any protective clothing, HEPA vacuum dust from non-protective clothing, and thoroughly wash your hands and face. Throw away disposable clothing or place clothing in a plastic bag to stop dust from getting on other clothes at home.</a:t>
            </a:r>
          </a:p>
          <a:p>
            <a:pPr marL="685800" lvl="2" indent="-228600">
              <a:buFontTx/>
              <a:buChar char="•"/>
            </a:pPr>
            <a:r>
              <a:rPr lang="en-US" altLang="en-US" sz="1200">
                <a:latin typeface="Calibri" panose="020F0502020204030204" pitchFamily="34" charset="0"/>
              </a:rPr>
              <a:t>As soon as you arrive home, take a shower and be sure to thoroughly wash your hair, especially before playing with children. Wash your work clothes separately from regular household laundry to stop lead from getting on your other clothes.</a:t>
            </a:r>
          </a:p>
          <a:p>
            <a:pPr marL="685800" lvl="2" indent="-228600">
              <a:buFontTx/>
              <a:buChar char="•"/>
            </a:pPr>
            <a:r>
              <a:rPr lang="en-US" altLang="en-US" sz="1200">
                <a:latin typeface="Calibri" panose="020F0502020204030204" pitchFamily="34" charset="0"/>
              </a:rPr>
              <a:t>Be clean before you come in contact with family members, especially children. Remember the video about the contractor who lead-poisoned his own kids.</a:t>
            </a:r>
          </a:p>
          <a:p>
            <a:endParaRPr lang="en-US"/>
          </a:p>
        </p:txBody>
      </p:sp>
      <p:sp>
        <p:nvSpPr>
          <p:cNvPr id="4" name="Slide Number Placeholder 3">
            <a:extLst>
              <a:ext uri="{FF2B5EF4-FFF2-40B4-BE49-F238E27FC236}">
                <a16:creationId xmlns:a16="http://schemas.microsoft.com/office/drawing/2014/main" id="{328B99D9-C370-8822-9340-DB7FEAE6641D}"/>
              </a:ext>
            </a:extLst>
          </p:cNvPr>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1267443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a:latin typeface="Calibri" panose="020F0502020204030204" pitchFamily="34" charset="0"/>
              </a:rPr>
              <a:t>Clean the work site frequently.</a:t>
            </a:r>
          </a:p>
          <a:p>
            <a:pPr marL="228600" lvl="1" indent="-114300">
              <a:buFontTx/>
              <a:buChar char="•"/>
            </a:pPr>
            <a:r>
              <a:rPr lang="en-US" altLang="en-US" sz="1200">
                <a:latin typeface="Calibri" panose="020F0502020204030204" pitchFamily="34" charset="0"/>
              </a:rPr>
              <a:t>Cleaning the work site frequently as the job progresses will reduce the spread of dust and paint chips. Daily cleaning need not be as thorough as the final cleaning. It should, however, keep debris, dust and paint chips from piling up and spreading beyond the immediate work site.</a:t>
            </a:r>
            <a:endParaRPr lang="en-US" altLang="en-US" sz="1200" b="1">
              <a:latin typeface="Calibri" panose="020F0502020204030204" pitchFamily="34" charset="0"/>
            </a:endParaRPr>
          </a:p>
          <a:p>
            <a:endParaRPr lang="en-US" altLang="en-US" sz="1200" b="1">
              <a:latin typeface="Calibri" panose="020F0502020204030204" pitchFamily="34" charset="0"/>
            </a:endParaRPr>
          </a:p>
          <a:p>
            <a:r>
              <a:rPr lang="en-US" altLang="en-US" sz="1200" b="1">
                <a:latin typeface="Calibri" panose="020F0502020204030204" pitchFamily="34" charset="0"/>
              </a:rPr>
              <a:t>Daily cleaning during the job includes:</a:t>
            </a:r>
            <a:endParaRPr lang="en-US" altLang="en-US" sz="1200">
              <a:latin typeface="Calibri" panose="020F0502020204030204" pitchFamily="34" charset="0"/>
            </a:endParaRPr>
          </a:p>
          <a:p>
            <a:pPr marL="228600" lvl="1" indent="-114300">
              <a:buFontTx/>
              <a:buChar char="•"/>
            </a:pPr>
            <a:r>
              <a:rPr lang="en-US" altLang="en-US" sz="1200" b="1">
                <a:latin typeface="Calibri" panose="020F0502020204030204" pitchFamily="34" charset="0"/>
              </a:rPr>
              <a:t>Removing debris frequently.</a:t>
            </a:r>
            <a:r>
              <a:rPr lang="en-US" altLang="en-US" sz="1200">
                <a:latin typeface="Calibri" panose="020F0502020204030204" pitchFamily="34" charset="0"/>
              </a:rPr>
              <a:t> Seal and dispose of construction debris as it is created.</a:t>
            </a:r>
          </a:p>
          <a:p>
            <a:pPr marL="228600" lvl="1" indent="-114300">
              <a:buFontTx/>
              <a:buChar char="•"/>
            </a:pPr>
            <a:r>
              <a:rPr lang="en-US" altLang="en-US" sz="1200" b="1">
                <a:latin typeface="Calibri" panose="020F0502020204030204" pitchFamily="34" charset="0"/>
              </a:rPr>
              <a:t>Vacuuming horizontal surfaces frequently.</a:t>
            </a:r>
            <a:r>
              <a:rPr lang="en-US" altLang="en-US" sz="1200">
                <a:latin typeface="Calibri" panose="020F0502020204030204" pitchFamily="34" charset="0"/>
              </a:rPr>
              <a:t> HEPA vacuum dust and paint chips that settle on surfaces, including protective sheeting. As workers come and go during the work day, this debris is easily spread. Periodic cleaning throughout the work day helps minimize the spread of dust.</a:t>
            </a:r>
          </a:p>
          <a:p>
            <a:pPr marL="228600" lvl="1" indent="-114300">
              <a:buFontTx/>
              <a:buChar char="•"/>
            </a:pPr>
            <a:r>
              <a:rPr lang="en-US" altLang="en-US" sz="1200" b="1">
                <a:latin typeface="Calibri" panose="020F0502020204030204" pitchFamily="34" charset="0"/>
              </a:rPr>
              <a:t>Collect paint chips as they are created.</a:t>
            </a:r>
            <a:r>
              <a:rPr lang="en-US" altLang="en-US" sz="1200">
                <a:latin typeface="Calibri" panose="020F0502020204030204" pitchFamily="34" charset="0"/>
              </a:rPr>
              <a:t> When removing paint, paint chips can spread outside the immediate work area as workers come and go from the work site. To keep paint chips from spreading beyond the work site, make sure that they are collected as they are created. Periodically HEPA vacuum and dispose of paint chips.</a:t>
            </a:r>
          </a:p>
          <a:p>
            <a:pPr marL="228600" lvl="1" indent="-114300">
              <a:buFontTx/>
              <a:buChar char="•"/>
            </a:pPr>
            <a:r>
              <a:rPr lang="en-US" altLang="en-US" sz="1200" b="1">
                <a:latin typeface="Calibri" panose="020F0502020204030204" pitchFamily="34" charset="0"/>
              </a:rPr>
              <a:t>Wrapping and disposing of removed components.</a:t>
            </a:r>
            <a:r>
              <a:rPr lang="en-US" altLang="en-US" sz="1200">
                <a:latin typeface="Calibri" panose="020F0502020204030204" pitchFamily="34" charset="0"/>
              </a:rPr>
              <a:t> When removing painted components such as windows, trim and cabinets, wrap them in plastic sheeting and dispose of them in stages. This will prevent the spread of debris and keep residents, especially children, from coming into contact with lead dust created by the work.</a:t>
            </a:r>
          </a:p>
          <a:p>
            <a:pPr marL="228600" lvl="1" indent="-114300">
              <a:buFontTx/>
              <a:buChar char="•"/>
            </a:pPr>
            <a:r>
              <a:rPr lang="en-US" altLang="en-US" sz="1200" b="1">
                <a:latin typeface="Calibri" panose="020F0502020204030204" pitchFamily="34" charset="0"/>
                <a:cs typeface="Times New Roman" panose="02020603050405020304" pitchFamily="18" charset="0"/>
              </a:rPr>
              <a:t>Safe Waste Disposal.</a:t>
            </a:r>
            <a:r>
              <a:rPr lang="en-US" altLang="en-US" sz="1200">
                <a:latin typeface="Calibri" panose="020F0502020204030204" pitchFamily="34" charset="0"/>
                <a:cs typeface="Times New Roman" panose="02020603050405020304" pitchFamily="18" charset="0"/>
              </a:rPr>
              <a:t>  All renovation waste from the work area must be contained prior to its removal, storage, or disposal to prevent releases of dust and debris. Chutes for removing waste from the work area must be covered. At the conclusion of each work day, collect waste and store it in containment, in an enclosure, or behind a barrier that prevents the release of, and access to, dust and debris. When transporting waste from the renovation work area it must be contained to prevent the release of dust and debris.</a:t>
            </a:r>
            <a:endParaRPr lang="en-US" altLang="en-US" sz="1200">
              <a:latin typeface="Calibri" panose="020F0502020204030204" pitchFamily="34" charset="0"/>
            </a:endParaRPr>
          </a:p>
          <a:p>
            <a:pPr marL="228600" lvl="1" indent="-114300"/>
            <a:r>
              <a:rPr lang="en-US" altLang="en-US" sz="1200" b="1">
                <a:latin typeface="Calibri" panose="020F0502020204030204" pitchFamily="34" charset="0"/>
              </a:rPr>
              <a:t>How often should cleaning during the job take place?</a:t>
            </a:r>
            <a:r>
              <a:rPr lang="en-US" altLang="en-US" sz="1200">
                <a:latin typeface="Calibri" panose="020F0502020204030204" pitchFamily="34" charset="0"/>
              </a:rPr>
              <a:t> </a:t>
            </a:r>
          </a:p>
          <a:p>
            <a:pPr marL="228600" lvl="1" indent="-114300">
              <a:buFontTx/>
              <a:buChar char="•"/>
            </a:pPr>
            <a:r>
              <a:rPr lang="en-US" altLang="en-US" sz="1200">
                <a:latin typeface="Calibri" panose="020F0502020204030204" pitchFamily="34" charset="0"/>
              </a:rPr>
              <a:t>The goal is to keep dust and debris under control, not to maintain a completely spotless site at all times. Every job is different; so clean when it makes sense to, without hindering progress. Remove large amounts of dust, paint chips, and debris frequently, at least daily. </a:t>
            </a: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3523886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tabLst>
                <a:tab pos="114300" algn="l"/>
              </a:tabLst>
            </a:pPr>
            <a:r>
              <a:rPr lang="en-US" altLang="en-US" b="1">
                <a:latin typeface="Calibri" panose="020F0502020204030204" pitchFamily="34" charset="0"/>
              </a:rPr>
              <a:t>Personal Protective Equipment </a:t>
            </a:r>
          </a:p>
          <a:p>
            <a:pPr>
              <a:spcBef>
                <a:spcPct val="0"/>
              </a:spcBef>
              <a:tabLst>
                <a:tab pos="114300" algn="l"/>
              </a:tabLst>
            </a:pPr>
            <a:endParaRPr lang="en-US" altLang="en-US" sz="1200">
              <a:latin typeface="Calibri" panose="020F0502020204030204" pitchFamily="34" charset="0"/>
            </a:endParaRPr>
          </a:p>
          <a:p>
            <a:pPr>
              <a:spcBef>
                <a:spcPct val="0"/>
              </a:spcBef>
              <a:tabLst>
                <a:tab pos="114300" algn="l"/>
              </a:tabLst>
            </a:pPr>
            <a:r>
              <a:rPr lang="en-US" altLang="en-US" sz="1200">
                <a:latin typeface="Calibri" panose="020F0502020204030204" pitchFamily="34" charset="0"/>
              </a:rPr>
              <a:t>This exercise gives you a chance to learn and practice the proper steps for putting on and taking off PPE, disposing of used equipment, and decontaminating yourself.  The slide provides basic instruction.</a:t>
            </a:r>
          </a:p>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32269145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F6EAB-B1E6-53F1-E955-5BC7B326AC8D}"/>
              </a:ext>
            </a:extLst>
          </p:cNvPr>
          <p:cNvSpPr>
            <a:spLocks noGrp="1"/>
          </p:cNvSpPr>
          <p:nvPr>
            <p:ph type="ctrTitle"/>
          </p:nvPr>
        </p:nvSpPr>
        <p:spPr>
          <a:xfrm>
            <a:off x="223707" y="1143000"/>
            <a:ext cx="5220748" cy="3403767"/>
          </a:xfrm>
        </p:spPr>
        <p:txBody>
          <a:bodyPr>
            <a:normAutofit/>
          </a:bodyPr>
          <a:lstStyle/>
          <a:p>
            <a:r>
              <a:rPr lang="en-US" sz="5600"/>
              <a:t>Module 5: </a:t>
            </a:r>
            <a:br>
              <a:rPr lang="en-US" sz="5600"/>
            </a:br>
            <a:r>
              <a:rPr lang="en-US" sz="5600"/>
              <a:t>During the Work</a:t>
            </a:r>
          </a:p>
        </p:txBody>
      </p:sp>
      <p:sp>
        <p:nvSpPr>
          <p:cNvPr id="3" name="Subtitle 2">
            <a:extLst>
              <a:ext uri="{FF2B5EF4-FFF2-40B4-BE49-F238E27FC236}">
                <a16:creationId xmlns:a16="http://schemas.microsoft.com/office/drawing/2014/main" id="{CAC10D0C-DD77-2DC6-25C1-1E5E540CF825}"/>
              </a:ext>
            </a:extLst>
          </p:cNvPr>
          <p:cNvSpPr>
            <a:spLocks noGrp="1"/>
          </p:cNvSpPr>
          <p:nvPr>
            <p:ph type="subTitle" idx="1"/>
          </p:nvPr>
        </p:nvSpPr>
        <p:spPr>
          <a:xfrm>
            <a:off x="223707" y="4634818"/>
            <a:ext cx="5728748" cy="1449577"/>
          </a:xfrm>
        </p:spPr>
        <p:txBody>
          <a:bodyPr vert="horz" lIns="91440" tIns="45720" rIns="91440" bIns="45720" rtlCol="0" anchor="t">
            <a:noAutofit/>
          </a:bodyPr>
          <a:lstStyle/>
          <a:p>
            <a:r>
              <a:rPr lang="en-US" sz="2200">
                <a:ea typeface="Calibri Light"/>
                <a:cs typeface="Calibri Light"/>
              </a:rPr>
              <a:t>Lead Safety for Renovation, Repair, and Painting</a:t>
            </a:r>
          </a:p>
          <a:p>
            <a:r>
              <a:rPr lang="en-US" sz="2200"/>
              <a:t>Initial Training Course</a:t>
            </a:r>
            <a:endParaRPr lang="en-US" sz="2200">
              <a:ea typeface="Calibri Light"/>
              <a:cs typeface="Calibri Light"/>
            </a:endParaRPr>
          </a:p>
          <a:p>
            <a:endParaRPr lang="en-US" sz="2200"/>
          </a:p>
        </p:txBody>
      </p:sp>
      <p:sp>
        <p:nvSpPr>
          <p:cNvPr id="4" name="Footer Placeholder 3">
            <a:extLst>
              <a:ext uri="{FF2B5EF4-FFF2-40B4-BE49-F238E27FC236}">
                <a16:creationId xmlns:a16="http://schemas.microsoft.com/office/drawing/2014/main" id="{DCA36FBC-F2B4-EABD-1BE9-72679FC9ED97}"/>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3212506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DAC890-0A71-6A37-6C25-D100728FAC83}"/>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8B29D9A3-683D-81F7-7065-0B74CB2D13D5}"/>
              </a:ext>
            </a:extLst>
          </p:cNvPr>
          <p:cNvSpPr>
            <a:spLocks noGrp="1"/>
          </p:cNvSpPr>
          <p:nvPr>
            <p:ph type="title"/>
          </p:nvPr>
        </p:nvSpPr>
        <p:spPr/>
        <p:txBody>
          <a:bodyPr/>
          <a:lstStyle/>
          <a:p>
            <a:r>
              <a:rPr lang="en-US" altLang="en-US"/>
              <a:t>Now You Know…</a:t>
            </a:r>
            <a:endParaRPr lang="en-US"/>
          </a:p>
        </p:txBody>
      </p:sp>
      <p:sp>
        <p:nvSpPr>
          <p:cNvPr id="4" name="Content Placeholder 3">
            <a:extLst>
              <a:ext uri="{FF2B5EF4-FFF2-40B4-BE49-F238E27FC236}">
                <a16:creationId xmlns:a16="http://schemas.microsoft.com/office/drawing/2014/main" id="{80483DEB-9013-D096-D2A4-3B91C949A65B}"/>
              </a:ext>
            </a:extLst>
          </p:cNvPr>
          <p:cNvSpPr>
            <a:spLocks noGrp="1"/>
          </p:cNvSpPr>
          <p:nvPr>
            <p:ph idx="1"/>
          </p:nvPr>
        </p:nvSpPr>
        <p:spPr/>
        <p:txBody>
          <a:bodyPr/>
          <a:lstStyle/>
          <a:p>
            <a:r>
              <a:rPr lang="en-US"/>
              <a:t>Work practices that produce dust</a:t>
            </a:r>
          </a:p>
          <a:p>
            <a:r>
              <a:rPr lang="en-US"/>
              <a:t>Work practices prohibited by EPA and HUD</a:t>
            </a:r>
          </a:p>
          <a:p>
            <a:r>
              <a:rPr lang="en-US"/>
              <a:t>How to work safely around lead-based paint and lead dust</a:t>
            </a:r>
          </a:p>
          <a:p>
            <a:r>
              <a:rPr lang="en-US"/>
              <a:t>Proper use of personal protective equipment</a:t>
            </a:r>
          </a:p>
          <a:p>
            <a:endParaRPr lang="en-US"/>
          </a:p>
        </p:txBody>
      </p:sp>
    </p:spTree>
    <p:extLst>
      <p:ext uri="{BB962C8B-B14F-4D97-AF65-F5344CB8AC3E}">
        <p14:creationId xmlns:p14="http://schemas.microsoft.com/office/powerpoint/2010/main" val="1324744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4EBA3B-5B92-E533-C859-1713DE6129BF}"/>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31F67A48-F2D7-9903-F43E-A3FACA3CCFD5}"/>
              </a:ext>
            </a:extLst>
          </p:cNvPr>
          <p:cNvSpPr>
            <a:spLocks noGrp="1"/>
          </p:cNvSpPr>
          <p:nvPr>
            <p:ph type="title"/>
          </p:nvPr>
        </p:nvSpPr>
        <p:spPr/>
        <p:txBody>
          <a:bodyPr/>
          <a:lstStyle/>
          <a:p>
            <a:r>
              <a:rPr lang="en-US"/>
              <a:t>Overview</a:t>
            </a:r>
          </a:p>
        </p:txBody>
      </p:sp>
      <p:sp>
        <p:nvSpPr>
          <p:cNvPr id="4" name="Content Placeholder 3">
            <a:extLst>
              <a:ext uri="{FF2B5EF4-FFF2-40B4-BE49-F238E27FC236}">
                <a16:creationId xmlns:a16="http://schemas.microsoft.com/office/drawing/2014/main" id="{25B3DCF7-7150-23E6-11A5-8FCAC0D48EBC}"/>
              </a:ext>
            </a:extLst>
          </p:cNvPr>
          <p:cNvSpPr>
            <a:spLocks noGrp="1"/>
          </p:cNvSpPr>
          <p:nvPr>
            <p:ph idx="1"/>
          </p:nvPr>
        </p:nvSpPr>
        <p:spPr/>
        <p:txBody>
          <a:bodyPr/>
          <a:lstStyle/>
          <a:p>
            <a:r>
              <a:rPr lang="en-US"/>
              <a:t>Traditional renovations create airborne dust</a:t>
            </a:r>
          </a:p>
          <a:p>
            <a:r>
              <a:rPr lang="en-US"/>
              <a:t>Prohibited practices</a:t>
            </a:r>
          </a:p>
          <a:p>
            <a:r>
              <a:rPr lang="en-US"/>
              <a:t>Protect yourself and make a personal protective equipment toolkit</a:t>
            </a:r>
          </a:p>
          <a:p>
            <a:r>
              <a:rPr lang="en-US"/>
              <a:t>Control the spread of dust.</a:t>
            </a:r>
          </a:p>
          <a:p>
            <a:r>
              <a:rPr lang="en-US"/>
              <a:t>Hands-on exercise (Skill Set #6)</a:t>
            </a:r>
          </a:p>
        </p:txBody>
      </p:sp>
    </p:spTree>
    <p:extLst>
      <p:ext uri="{BB962C8B-B14F-4D97-AF65-F5344CB8AC3E}">
        <p14:creationId xmlns:p14="http://schemas.microsoft.com/office/powerpoint/2010/main" val="4121676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B22CBF-140B-30EA-EB27-80CB2212E755}"/>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C7C297CD-52C6-2F95-5A39-3B47A8F53898}"/>
              </a:ext>
            </a:extLst>
          </p:cNvPr>
          <p:cNvSpPr>
            <a:spLocks noGrp="1"/>
          </p:cNvSpPr>
          <p:nvPr>
            <p:ph type="title"/>
          </p:nvPr>
        </p:nvSpPr>
        <p:spPr/>
        <p:txBody>
          <a:bodyPr/>
          <a:lstStyle/>
          <a:p>
            <a:r>
              <a:rPr lang="en-US" altLang="en-US">
                <a:cs typeface="Times New Roman" panose="02020603050405020304" pitchFamily="18" charset="0"/>
              </a:rPr>
              <a:t>Traditional Renovations Create Airborne Lead Dust</a:t>
            </a:r>
            <a:r>
              <a:rPr lang="en-US" altLang="en-US"/>
              <a:t> </a:t>
            </a:r>
            <a:endParaRPr lang="en-US"/>
          </a:p>
        </p:txBody>
      </p:sp>
      <p:graphicFrame>
        <p:nvGraphicFramePr>
          <p:cNvPr id="5" name="Object 0" descr="Graph indicating airborne lead levels from hand sanding, power sanding, and interior demolition">
            <a:extLst>
              <a:ext uri="{FF2B5EF4-FFF2-40B4-BE49-F238E27FC236}">
                <a16:creationId xmlns:a16="http://schemas.microsoft.com/office/drawing/2014/main" id="{E585D393-BDF6-7354-0667-5D27CD47AD1F}"/>
              </a:ext>
            </a:extLst>
          </p:cNvPr>
          <p:cNvGraphicFramePr>
            <a:graphicFrameLocks noChangeAspect="1"/>
          </p:cNvGraphicFramePr>
          <p:nvPr>
            <p:extLst>
              <p:ext uri="{D42A27DB-BD31-4B8C-83A1-F6EECF244321}">
                <p14:modId xmlns:p14="http://schemas.microsoft.com/office/powerpoint/2010/main" val="2902619457"/>
              </p:ext>
            </p:extLst>
          </p:nvPr>
        </p:nvGraphicFramePr>
        <p:xfrm>
          <a:off x="2378075" y="1690688"/>
          <a:ext cx="7621588" cy="4252912"/>
        </p:xfrm>
        <a:graphic>
          <a:graphicData uri="http://schemas.openxmlformats.org/presentationml/2006/ole">
            <mc:AlternateContent xmlns:mc="http://schemas.openxmlformats.org/markup-compatibility/2006">
              <mc:Choice xmlns:v="urn:schemas-microsoft-com:vml" Requires="v">
                <p:oleObj name="Worksheet" r:id="rId3" imgW="4638628" imgH="2638476" progId="Excel.Sheet.8">
                  <p:embed/>
                </p:oleObj>
              </mc:Choice>
              <mc:Fallback>
                <p:oleObj name="Worksheet" r:id="rId3" imgW="4638628" imgH="2638476" progId="Excel.Sheet.8">
                  <p:embed/>
                  <p:pic>
                    <p:nvPicPr>
                      <p:cNvPr id="5" name="Object 0" descr="Graph indicating airborne lead levels from hand sanding, power sanding, and interior demolition">
                        <a:extLst>
                          <a:ext uri="{FF2B5EF4-FFF2-40B4-BE49-F238E27FC236}">
                            <a16:creationId xmlns:a16="http://schemas.microsoft.com/office/drawing/2014/main" id="{E585D393-BDF6-7354-0667-5D27CD47AD1F}"/>
                          </a:ext>
                        </a:extLst>
                      </p:cNvPr>
                      <p:cNvPicPr>
                        <a:picLocks noChangeAspect="1" noChangeArrowheads="1"/>
                      </p:cNvPicPr>
                      <p:nvPr/>
                    </p:nvPicPr>
                    <p:blipFill>
                      <a:blip r:embed="rId4"/>
                      <a:srcRect/>
                      <a:stretch>
                        <a:fillRect/>
                      </a:stretch>
                    </p:blipFill>
                    <p:spPr bwMode="auto">
                      <a:xfrm>
                        <a:off x="2378075" y="1690688"/>
                        <a:ext cx="7621588" cy="4252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Content Placeholder 3">
            <a:extLst>
              <a:ext uri="{FF2B5EF4-FFF2-40B4-BE49-F238E27FC236}">
                <a16:creationId xmlns:a16="http://schemas.microsoft.com/office/drawing/2014/main" id="{A9F1DBBB-078D-05D8-405E-D4258F8D178D}"/>
              </a:ext>
            </a:extLst>
          </p:cNvPr>
          <p:cNvSpPr>
            <a:spLocks noGrp="1"/>
          </p:cNvSpPr>
          <p:nvPr>
            <p:ph idx="1"/>
          </p:nvPr>
        </p:nvSpPr>
        <p:spPr>
          <a:xfrm>
            <a:off x="2695142" y="6003332"/>
            <a:ext cx="6801715" cy="535580"/>
          </a:xfrm>
        </p:spPr>
        <p:txBody>
          <a:bodyPr/>
          <a:lstStyle/>
          <a:p>
            <a:pPr marL="0" indent="0">
              <a:buNone/>
            </a:pPr>
            <a:r>
              <a:rPr lang="en-US" altLang="en-US" sz="2400" dirty="0">
                <a:latin typeface="Calibri" panose="020F0502020204030204" pitchFamily="34" charset="0"/>
              </a:rPr>
              <a:t>* </a:t>
            </a:r>
            <a:r>
              <a:rPr lang="en-US" altLang="en-US" sz="2400" b="1" dirty="0">
                <a:latin typeface="Calibri" panose="020F0502020204030204" pitchFamily="34" charset="0"/>
              </a:rPr>
              <a:t>OSHA Permissible Exposure Limit (PEL) = 50 </a:t>
            </a:r>
            <a:r>
              <a:rPr lang="en-US" altLang="en-US" sz="2400" b="1" i="1" dirty="0">
                <a:latin typeface="Calibri" panose="020F0502020204030204" pitchFamily="34" charset="0"/>
              </a:rPr>
              <a:t>µ</a:t>
            </a:r>
            <a:r>
              <a:rPr lang="en-US" altLang="en-US" sz="2400" b="1" dirty="0">
                <a:latin typeface="Calibri" panose="020F0502020204030204" pitchFamily="34" charset="0"/>
              </a:rPr>
              <a:t>g/m</a:t>
            </a:r>
            <a:r>
              <a:rPr lang="en-US" altLang="en-US" sz="2400" b="1" baseline="30000" dirty="0">
                <a:latin typeface="Calibri" panose="020F0502020204030204" pitchFamily="34" charset="0"/>
              </a:rPr>
              <a:t>3</a:t>
            </a:r>
          </a:p>
          <a:p>
            <a:endParaRPr lang="en-US" dirty="0"/>
          </a:p>
        </p:txBody>
      </p:sp>
      <p:sp>
        <p:nvSpPr>
          <p:cNvPr id="6" name="TextBox 5">
            <a:extLst>
              <a:ext uri="{FF2B5EF4-FFF2-40B4-BE49-F238E27FC236}">
                <a16:creationId xmlns:a16="http://schemas.microsoft.com/office/drawing/2014/main" id="{E18507BB-D7ED-7B26-395F-9CBFB532D0D7}"/>
              </a:ext>
            </a:extLst>
          </p:cNvPr>
          <p:cNvSpPr txBox="1"/>
          <p:nvPr/>
        </p:nvSpPr>
        <p:spPr>
          <a:xfrm>
            <a:off x="3456269" y="4697128"/>
            <a:ext cx="185740" cy="369332"/>
          </a:xfrm>
          <a:prstGeom prst="rect">
            <a:avLst/>
          </a:prstGeom>
          <a:noFill/>
        </p:spPr>
        <p:txBody>
          <a:bodyPr wrap="square" rtlCol="0">
            <a:spAutoFit/>
          </a:bodyPr>
          <a:lstStyle/>
          <a:p>
            <a:r>
              <a:rPr lang="en-US" dirty="0"/>
              <a:t>*</a:t>
            </a:r>
          </a:p>
        </p:txBody>
      </p:sp>
    </p:spTree>
    <p:extLst>
      <p:ext uri="{BB962C8B-B14F-4D97-AF65-F5344CB8AC3E}">
        <p14:creationId xmlns:p14="http://schemas.microsoft.com/office/powerpoint/2010/main" val="3286610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02A67E-FD72-6150-4BBD-AB97E16F6833}"/>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3D441782-E16F-5B2A-463D-B81689B5C92E}"/>
              </a:ext>
            </a:extLst>
          </p:cNvPr>
          <p:cNvSpPr>
            <a:spLocks noGrp="1"/>
          </p:cNvSpPr>
          <p:nvPr>
            <p:ph type="title"/>
          </p:nvPr>
        </p:nvSpPr>
        <p:spPr/>
        <p:txBody>
          <a:bodyPr/>
          <a:lstStyle/>
          <a:p>
            <a:r>
              <a:rPr lang="en-US" altLang="en-US">
                <a:cs typeface="Times New Roman" panose="02020603050405020304" pitchFamily="18" charset="0"/>
              </a:rPr>
              <a:t>Prohibited Practices</a:t>
            </a:r>
            <a:endParaRPr lang="en-US"/>
          </a:p>
        </p:txBody>
      </p:sp>
      <p:sp>
        <p:nvSpPr>
          <p:cNvPr id="4" name="Content Placeholder 3">
            <a:extLst>
              <a:ext uri="{FF2B5EF4-FFF2-40B4-BE49-F238E27FC236}">
                <a16:creationId xmlns:a16="http://schemas.microsoft.com/office/drawing/2014/main" id="{0C0BB70B-A856-823E-2B1E-D3914E526BF0}"/>
              </a:ext>
            </a:extLst>
          </p:cNvPr>
          <p:cNvSpPr>
            <a:spLocks noGrp="1"/>
          </p:cNvSpPr>
          <p:nvPr>
            <p:ph idx="1"/>
          </p:nvPr>
        </p:nvSpPr>
        <p:spPr>
          <a:xfrm>
            <a:off x="838200" y="1825625"/>
            <a:ext cx="6275522" cy="4351338"/>
          </a:xfrm>
        </p:spPr>
        <p:txBody>
          <a:bodyPr/>
          <a:lstStyle/>
          <a:p>
            <a:r>
              <a:rPr lang="en-US" altLang="en-US"/>
              <a:t>Open-flame burning or torching</a:t>
            </a:r>
          </a:p>
          <a:p>
            <a:r>
              <a:rPr lang="en-US" altLang="en-US"/>
              <a:t>Heat gun above 1100°F</a:t>
            </a:r>
          </a:p>
          <a:p>
            <a:r>
              <a:rPr lang="en-US" altLang="en-US"/>
              <a:t>Power sanding, power grinding, power planing, needle guns, abrasive blasting and sandblasting, without shroud or containment system equipped with HEPA vacuum</a:t>
            </a:r>
          </a:p>
        </p:txBody>
      </p:sp>
      <p:pic>
        <p:nvPicPr>
          <p:cNvPr id="5" name="Picture 4" descr="Illustration of torch">
            <a:extLst>
              <a:ext uri="{FF2B5EF4-FFF2-40B4-BE49-F238E27FC236}">
                <a16:creationId xmlns:a16="http://schemas.microsoft.com/office/drawing/2014/main" id="{A7E9D8C6-391B-CA98-BE7F-F699FBBE1F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3722" y="1036638"/>
            <a:ext cx="25908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Illustration of heat gun removing paint">
            <a:extLst>
              <a:ext uri="{FF2B5EF4-FFF2-40B4-BE49-F238E27FC236}">
                <a16:creationId xmlns:a16="http://schemas.microsoft.com/office/drawing/2014/main" id="{4B149C9A-5EBC-0BA7-C0DE-1FEC787955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34866" y="1803400"/>
            <a:ext cx="2166938" cy="229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llustration of power sander">
            <a:extLst>
              <a:ext uri="{FF2B5EF4-FFF2-40B4-BE49-F238E27FC236}">
                <a16:creationId xmlns:a16="http://schemas.microsoft.com/office/drawing/2014/main" id="{41D86254-46E0-0266-99BA-19B407D204A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5166" y="4329112"/>
            <a:ext cx="281940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3844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7A4C1B-71D4-AD0D-71E2-15C437033318}"/>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C5073DED-2FB5-4060-9EC3-28AD9526ADF1}"/>
              </a:ext>
            </a:extLst>
          </p:cNvPr>
          <p:cNvSpPr>
            <a:spLocks noGrp="1"/>
          </p:cNvSpPr>
          <p:nvPr>
            <p:ph type="title"/>
          </p:nvPr>
        </p:nvSpPr>
        <p:spPr/>
        <p:txBody>
          <a:bodyPr/>
          <a:lstStyle/>
          <a:p>
            <a:r>
              <a:rPr lang="en-US" altLang="en-US"/>
              <a:t>Specialized Tools</a:t>
            </a:r>
            <a:endParaRPr lang="en-US"/>
          </a:p>
        </p:txBody>
      </p:sp>
      <p:sp>
        <p:nvSpPr>
          <p:cNvPr id="4" name="Content Placeholder 3">
            <a:extLst>
              <a:ext uri="{FF2B5EF4-FFF2-40B4-BE49-F238E27FC236}">
                <a16:creationId xmlns:a16="http://schemas.microsoft.com/office/drawing/2014/main" id="{F17234AE-11E0-4A14-F244-6B0289F389E3}"/>
              </a:ext>
            </a:extLst>
          </p:cNvPr>
          <p:cNvSpPr>
            <a:spLocks noGrp="1"/>
          </p:cNvSpPr>
          <p:nvPr>
            <p:ph idx="1"/>
          </p:nvPr>
        </p:nvSpPr>
        <p:spPr>
          <a:xfrm>
            <a:off x="627184" y="1690688"/>
            <a:ext cx="8077200" cy="4351338"/>
          </a:xfrm>
        </p:spPr>
        <p:txBody>
          <a:bodyPr>
            <a:normAutofit/>
          </a:bodyPr>
          <a:lstStyle/>
          <a:p>
            <a:r>
              <a:rPr lang="en-US" altLang="en-US"/>
              <a:t>Large jobs may require special considerations to get the job done, like:</a:t>
            </a:r>
          </a:p>
          <a:p>
            <a:pPr lvl="1"/>
            <a:r>
              <a:rPr lang="en-US" altLang="en-US"/>
              <a:t>Power tools designed to remove paint or other coating must have shroud or containment system equipped with HEPA vacuum</a:t>
            </a:r>
          </a:p>
          <a:p>
            <a:pPr lvl="1"/>
            <a:r>
              <a:rPr lang="en-US" altLang="en-US"/>
              <a:t>Pneumatic and battery powered tools to protect against shock hazards</a:t>
            </a:r>
          </a:p>
          <a:p>
            <a:pPr lvl="1"/>
            <a:r>
              <a:rPr lang="en-US" altLang="en-US"/>
              <a:t>Specialized planning and containment</a:t>
            </a:r>
            <a:endParaRPr lang="en-US"/>
          </a:p>
        </p:txBody>
      </p:sp>
      <p:pic>
        <p:nvPicPr>
          <p:cNvPr id="5" name="Picture 4" descr="Illustration of a person using a power sander equipped with a HEPA vacuum">
            <a:extLst>
              <a:ext uri="{FF2B5EF4-FFF2-40B4-BE49-F238E27FC236}">
                <a16:creationId xmlns:a16="http://schemas.microsoft.com/office/drawing/2014/main" id="{D5206F16-A09A-BD17-9D79-7A07DD7CDE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4384" y="1466829"/>
            <a:ext cx="2800348" cy="3924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5346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F8C2F9-4CD4-C7A0-B930-72754E2CEDD5}"/>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4076BBDC-81BF-6A62-69AD-4C22FF6E3CE2}"/>
              </a:ext>
            </a:extLst>
          </p:cNvPr>
          <p:cNvSpPr>
            <a:spLocks noGrp="1"/>
          </p:cNvSpPr>
          <p:nvPr>
            <p:ph type="title"/>
          </p:nvPr>
        </p:nvSpPr>
        <p:spPr/>
        <p:txBody>
          <a:bodyPr/>
          <a:lstStyle/>
          <a:p>
            <a:r>
              <a:rPr lang="en-US" altLang="en-US"/>
              <a:t>Protect Yourself</a:t>
            </a:r>
            <a:endParaRPr lang="en-US"/>
          </a:p>
        </p:txBody>
      </p:sp>
      <p:sp>
        <p:nvSpPr>
          <p:cNvPr id="4" name="Content Placeholder 3">
            <a:extLst>
              <a:ext uri="{FF2B5EF4-FFF2-40B4-BE49-F238E27FC236}">
                <a16:creationId xmlns:a16="http://schemas.microsoft.com/office/drawing/2014/main" id="{02E27E86-466C-750D-5F65-B99C93474EDB}"/>
              </a:ext>
            </a:extLst>
          </p:cNvPr>
          <p:cNvSpPr>
            <a:spLocks noGrp="1"/>
          </p:cNvSpPr>
          <p:nvPr>
            <p:ph idx="1"/>
          </p:nvPr>
        </p:nvSpPr>
        <p:spPr>
          <a:xfrm>
            <a:off x="838200" y="1550927"/>
            <a:ext cx="8186614" cy="4351338"/>
          </a:xfrm>
        </p:spPr>
        <p:txBody>
          <a:bodyPr>
            <a:normAutofit fontScale="92500"/>
          </a:bodyPr>
          <a:lstStyle/>
          <a:p>
            <a:r>
              <a:rPr lang="en-US" altLang="en-US"/>
              <a:t>Workers should wear:</a:t>
            </a:r>
          </a:p>
          <a:p>
            <a:pPr lvl="1"/>
            <a:r>
              <a:rPr lang="en-US" altLang="en-US"/>
              <a:t>Disposable painter’s hat</a:t>
            </a:r>
          </a:p>
          <a:p>
            <a:pPr lvl="1"/>
            <a:r>
              <a:rPr lang="en-US" altLang="en-US"/>
              <a:t>Disposable coveralls</a:t>
            </a:r>
          </a:p>
          <a:p>
            <a:pPr lvl="2"/>
            <a:r>
              <a:rPr lang="en-US" altLang="en-US"/>
              <a:t>Repair tears with duct tape</a:t>
            </a:r>
          </a:p>
          <a:p>
            <a:pPr lvl="2"/>
            <a:r>
              <a:rPr lang="en-US" altLang="en-US"/>
              <a:t>Dispose of in plastic bag</a:t>
            </a:r>
          </a:p>
          <a:p>
            <a:pPr lvl="1"/>
            <a:r>
              <a:rPr lang="en-US" altLang="en-US"/>
              <a:t>Disposable N-100, R-100 or P-100 respirator</a:t>
            </a:r>
          </a:p>
          <a:p>
            <a:r>
              <a:rPr lang="en-US" altLang="en-US"/>
              <a:t>Wash face and hands frequently and at the end of each shift.</a:t>
            </a:r>
          </a:p>
          <a:p>
            <a:pPr lvl="1"/>
            <a:r>
              <a:rPr lang="en-US" altLang="en-US"/>
              <a:t>Washing helps to reduce hand-to-mouth ingestion of lead dust</a:t>
            </a:r>
          </a:p>
          <a:p>
            <a:r>
              <a:rPr lang="en-US" altLang="en-US"/>
              <a:t>OSHA may require more protection depending on what work is done</a:t>
            </a:r>
          </a:p>
          <a:p>
            <a:endParaRPr lang="en-US" sz="3200"/>
          </a:p>
        </p:txBody>
      </p:sp>
      <p:pic>
        <p:nvPicPr>
          <p:cNvPr id="5" name="Picture 1029" descr="Illustration of worker in protective suit and mask">
            <a:extLst>
              <a:ext uri="{FF2B5EF4-FFF2-40B4-BE49-F238E27FC236}">
                <a16:creationId xmlns:a16="http://schemas.microsoft.com/office/drawing/2014/main" id="{504E1D25-FD98-A603-E336-A0E710A4AB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4815" y="681037"/>
            <a:ext cx="2328984" cy="4767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6091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F8153-8427-4FC4-34DB-7CD3176FEBC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64D96B-B881-96B7-E1B4-C7C1517BE6ED}"/>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E0C35B4C-0C47-FFB2-138D-52D50CE162D6}"/>
              </a:ext>
            </a:extLst>
          </p:cNvPr>
          <p:cNvSpPr>
            <a:spLocks noGrp="1"/>
          </p:cNvSpPr>
          <p:nvPr>
            <p:ph type="title"/>
          </p:nvPr>
        </p:nvSpPr>
        <p:spPr/>
        <p:txBody>
          <a:bodyPr/>
          <a:lstStyle/>
          <a:p>
            <a:r>
              <a:rPr lang="en-US" altLang="en-US"/>
              <a:t>Control the Spread of Dust</a:t>
            </a:r>
            <a:endParaRPr lang="en-US"/>
          </a:p>
        </p:txBody>
      </p:sp>
      <p:sp>
        <p:nvSpPr>
          <p:cNvPr id="4" name="Content Placeholder 3">
            <a:extLst>
              <a:ext uri="{FF2B5EF4-FFF2-40B4-BE49-F238E27FC236}">
                <a16:creationId xmlns:a16="http://schemas.microsoft.com/office/drawing/2014/main" id="{B3364386-F202-34C2-6246-174D7B128460}"/>
              </a:ext>
            </a:extLst>
          </p:cNvPr>
          <p:cNvSpPr>
            <a:spLocks noGrp="1"/>
          </p:cNvSpPr>
          <p:nvPr>
            <p:ph idx="1"/>
          </p:nvPr>
        </p:nvSpPr>
        <p:spPr>
          <a:xfrm>
            <a:off x="838199" y="1551203"/>
            <a:ext cx="10515600" cy="4665662"/>
          </a:xfrm>
        </p:spPr>
        <p:txBody>
          <a:bodyPr>
            <a:normAutofit lnSpcReduction="10000"/>
          </a:bodyPr>
          <a:lstStyle/>
          <a:p>
            <a:pPr>
              <a:lnSpc>
                <a:spcPct val="80000"/>
              </a:lnSpc>
            </a:pPr>
            <a:r>
              <a:rPr lang="en-US" sz="2800"/>
              <a:t>When you leave the work site, clean yourself and your tools</a:t>
            </a:r>
          </a:p>
          <a:p>
            <a:pPr lvl="1">
              <a:lnSpc>
                <a:spcPct val="80000"/>
              </a:lnSpc>
            </a:pPr>
            <a:r>
              <a:rPr lang="en-US"/>
              <a:t>Remove shoe coverings and HEPA vacuum or wipe shoes</a:t>
            </a:r>
          </a:p>
          <a:p>
            <a:pPr lvl="1">
              <a:lnSpc>
                <a:spcPct val="80000"/>
              </a:lnSpc>
            </a:pPr>
            <a:r>
              <a:rPr lang="en-US"/>
              <a:t>Walk on disposable tack pads to remove dust from your soles</a:t>
            </a:r>
          </a:p>
          <a:p>
            <a:pPr lvl="1">
              <a:lnSpc>
                <a:spcPct val="80000"/>
              </a:lnSpc>
            </a:pPr>
            <a:r>
              <a:rPr lang="en-US"/>
              <a:t>HEPA vacuum and remove coveralls, and then HEPA vacuum your clothes</a:t>
            </a:r>
          </a:p>
          <a:p>
            <a:pPr lvl="1">
              <a:lnSpc>
                <a:spcPct val="80000"/>
              </a:lnSpc>
            </a:pPr>
            <a:r>
              <a:rPr lang="en-US"/>
              <a:t>Remove gloves, if used, and carefully wash your hands and face</a:t>
            </a:r>
          </a:p>
          <a:p>
            <a:pPr>
              <a:lnSpc>
                <a:spcPct val="80000"/>
              </a:lnSpc>
            </a:pPr>
            <a:r>
              <a:rPr lang="en-US" sz="2800"/>
              <a:t>At the end of the day don’t take lead home to your family on your clothes or in your car</a:t>
            </a:r>
          </a:p>
          <a:p>
            <a:pPr lvl="1">
              <a:lnSpc>
                <a:spcPct val="80000"/>
              </a:lnSpc>
            </a:pPr>
            <a:r>
              <a:rPr lang="en-US"/>
              <a:t>HEPA vacuum clothes, shoes, etc.</a:t>
            </a:r>
          </a:p>
          <a:p>
            <a:pPr lvl="1">
              <a:lnSpc>
                <a:spcPct val="80000"/>
              </a:lnSpc>
            </a:pPr>
            <a:r>
              <a:rPr lang="en-US"/>
              <a:t>Change your clothes and dispose of disposable clothing or place dusty work cloths in a plastic bag to wash separately from household laundry</a:t>
            </a:r>
          </a:p>
          <a:p>
            <a:pPr>
              <a:lnSpc>
                <a:spcPct val="80000"/>
              </a:lnSpc>
            </a:pPr>
            <a:r>
              <a:rPr lang="en-US" b="1"/>
              <a:t>Don’t hug your family until are clean!</a:t>
            </a:r>
          </a:p>
          <a:p>
            <a:pPr lvl="1">
              <a:lnSpc>
                <a:spcPct val="80000"/>
              </a:lnSpc>
            </a:pPr>
            <a:r>
              <a:rPr lang="en-US"/>
              <a:t>Wash your hands and face</a:t>
            </a:r>
          </a:p>
          <a:p>
            <a:pPr lvl="1">
              <a:lnSpc>
                <a:spcPct val="80000"/>
              </a:lnSpc>
            </a:pPr>
            <a:r>
              <a:rPr lang="en-US"/>
              <a:t>Shower as soon as you get home</a:t>
            </a:r>
          </a:p>
          <a:p>
            <a:pPr lvl="1">
              <a:lnSpc>
                <a:spcPct val="80000"/>
              </a:lnSpc>
            </a:pPr>
            <a:endParaRPr lang="en-US"/>
          </a:p>
          <a:p>
            <a:pPr>
              <a:lnSpc>
                <a:spcPct val="80000"/>
              </a:lnSpc>
            </a:pPr>
            <a:endParaRPr lang="en-US" sz="2800"/>
          </a:p>
        </p:txBody>
      </p:sp>
    </p:spTree>
    <p:extLst>
      <p:ext uri="{BB962C8B-B14F-4D97-AF65-F5344CB8AC3E}">
        <p14:creationId xmlns:p14="http://schemas.microsoft.com/office/powerpoint/2010/main" val="3772651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22FA62-6018-7551-23A3-E6D85BA281AB}"/>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0BC82D8F-1713-A49D-E8F5-C87234E404A7}"/>
              </a:ext>
            </a:extLst>
          </p:cNvPr>
          <p:cNvSpPr>
            <a:spLocks noGrp="1"/>
          </p:cNvSpPr>
          <p:nvPr>
            <p:ph type="title"/>
          </p:nvPr>
        </p:nvSpPr>
        <p:spPr/>
        <p:txBody>
          <a:bodyPr/>
          <a:lstStyle/>
          <a:p>
            <a:r>
              <a:rPr lang="en-US" altLang="en-US"/>
              <a:t>Cleaning During the Job</a:t>
            </a:r>
            <a:endParaRPr lang="en-US"/>
          </a:p>
        </p:txBody>
      </p:sp>
      <p:sp>
        <p:nvSpPr>
          <p:cNvPr id="4" name="Content Placeholder 3">
            <a:extLst>
              <a:ext uri="{FF2B5EF4-FFF2-40B4-BE49-F238E27FC236}">
                <a16:creationId xmlns:a16="http://schemas.microsoft.com/office/drawing/2014/main" id="{AECD80B1-0A8B-D2FF-700F-CA1CF779D203}"/>
              </a:ext>
            </a:extLst>
          </p:cNvPr>
          <p:cNvSpPr>
            <a:spLocks noGrp="1"/>
          </p:cNvSpPr>
          <p:nvPr>
            <p:ph idx="1"/>
          </p:nvPr>
        </p:nvSpPr>
        <p:spPr/>
        <p:txBody>
          <a:bodyPr/>
          <a:lstStyle/>
          <a:p>
            <a:r>
              <a:rPr lang="en-US" altLang="en-US"/>
              <a:t>A clean work site reduces the spread of dust and paint chips</a:t>
            </a:r>
          </a:p>
          <a:p>
            <a:r>
              <a:rPr lang="en-US" altLang="en-US"/>
              <a:t>Clean as you work</a:t>
            </a:r>
          </a:p>
          <a:p>
            <a:pPr lvl="1"/>
            <a:r>
              <a:rPr lang="en-US" altLang="en-US"/>
              <a:t>HEPA vacuum horizontal surfaces</a:t>
            </a:r>
          </a:p>
          <a:p>
            <a:pPr lvl="1"/>
            <a:r>
              <a:rPr lang="en-US" altLang="en-US"/>
              <a:t>Remove debris frequently</a:t>
            </a:r>
          </a:p>
          <a:p>
            <a:pPr lvl="1"/>
            <a:r>
              <a:rPr lang="en-US" altLang="en-US"/>
              <a:t>Remove paint chips as they are created</a:t>
            </a:r>
          </a:p>
          <a:p>
            <a:pPr lvl="1"/>
            <a:r>
              <a:rPr lang="en-US" altLang="en-US"/>
              <a:t>As building components are removed, wrap and dispose of them immediately</a:t>
            </a:r>
          </a:p>
          <a:p>
            <a:r>
              <a:rPr lang="en-US" altLang="en-US"/>
              <a:t>Clean frequently (in stages, at least daily)</a:t>
            </a:r>
          </a:p>
          <a:p>
            <a:endParaRPr lang="en-US"/>
          </a:p>
        </p:txBody>
      </p:sp>
    </p:spTree>
    <p:extLst>
      <p:ext uri="{BB962C8B-B14F-4D97-AF65-F5344CB8AC3E}">
        <p14:creationId xmlns:p14="http://schemas.microsoft.com/office/powerpoint/2010/main" val="3158249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09408D-FA2F-C55A-2D48-7B5DCF0A589C}"/>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42F03BBD-98D5-6986-1D5C-45DA719E7BD2}"/>
              </a:ext>
            </a:extLst>
          </p:cNvPr>
          <p:cNvSpPr>
            <a:spLocks noGrp="1"/>
          </p:cNvSpPr>
          <p:nvPr>
            <p:ph type="title"/>
          </p:nvPr>
        </p:nvSpPr>
        <p:spPr/>
        <p:txBody>
          <a:bodyPr/>
          <a:lstStyle/>
          <a:p>
            <a:r>
              <a:rPr lang="en-US"/>
              <a:t>Exercise: Personal Protective Equipment 	</a:t>
            </a:r>
          </a:p>
        </p:txBody>
      </p:sp>
      <p:sp>
        <p:nvSpPr>
          <p:cNvPr id="4" name="Content Placeholder 3">
            <a:extLst>
              <a:ext uri="{FF2B5EF4-FFF2-40B4-BE49-F238E27FC236}">
                <a16:creationId xmlns:a16="http://schemas.microsoft.com/office/drawing/2014/main" id="{E88D8BF3-E238-8B7C-50A2-2C93F3AB33F9}"/>
              </a:ext>
            </a:extLst>
          </p:cNvPr>
          <p:cNvSpPr>
            <a:spLocks noGrp="1"/>
          </p:cNvSpPr>
          <p:nvPr>
            <p:ph idx="1"/>
          </p:nvPr>
        </p:nvSpPr>
        <p:spPr/>
        <p:txBody>
          <a:bodyPr/>
          <a:lstStyle/>
          <a:p>
            <a:r>
              <a:rPr lang="en-US"/>
              <a:t>Watch the instructor dress a volunteer in personal protective equipment</a:t>
            </a:r>
          </a:p>
          <a:p>
            <a:pPr lvl="1"/>
            <a:r>
              <a:rPr lang="en-US"/>
              <a:t>Skill Set #6 – Personal Protective Equipment</a:t>
            </a:r>
          </a:p>
          <a:p>
            <a:r>
              <a:rPr lang="en-US"/>
              <a:t>Practice putting on and taking off personal protective equipment</a:t>
            </a:r>
          </a:p>
          <a:p>
            <a:r>
              <a:rPr lang="en-US"/>
              <a:t>Dispose of used equipment properly and clean up</a:t>
            </a:r>
          </a:p>
          <a:p>
            <a:endParaRPr lang="en-US"/>
          </a:p>
        </p:txBody>
      </p:sp>
    </p:spTree>
    <p:extLst>
      <p:ext uri="{BB962C8B-B14F-4D97-AF65-F5344CB8AC3E}">
        <p14:creationId xmlns:p14="http://schemas.microsoft.com/office/powerpoint/2010/main" val="435447672"/>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8B3BDEE1-4223-4D82-8361-FE500885A439}"/>
</file>

<file path=customXml/itemProps2.xml><?xml version="1.0" encoding="utf-8"?>
<ds:datastoreItem xmlns:ds="http://schemas.openxmlformats.org/officeDocument/2006/customXml" ds:itemID="{714F47A0-70CA-46EE-BE79-5C0B9DCF49AD}"/>
</file>

<file path=customXml/itemProps3.xml><?xml version="1.0" encoding="utf-8"?>
<ds:datastoreItem xmlns:ds="http://schemas.openxmlformats.org/officeDocument/2006/customXml" ds:itemID="{D7F25AEF-E4A1-41EF-A0CF-8239B66E2864}"/>
</file>

<file path=customXml/itemProps4.xml><?xml version="1.0" encoding="utf-8"?>
<ds:datastoreItem xmlns:ds="http://schemas.openxmlformats.org/officeDocument/2006/customXml" ds:itemID="{FF478162-B671-47A5-96FD-8F03C8D8C3DB}"/>
</file>

<file path=docProps/app.xml><?xml version="1.0" encoding="utf-8"?>
<Properties xmlns="http://schemas.openxmlformats.org/officeDocument/2006/extended-properties" xmlns:vt="http://schemas.openxmlformats.org/officeDocument/2006/docPropsVTypes">
  <Template>LEAD template powerpoint slides</Template>
  <TotalTime>0</TotalTime>
  <Words>2694</Words>
  <Application>Microsoft Office PowerPoint</Application>
  <PresentationFormat>Widescreen</PresentationFormat>
  <Paragraphs>148</Paragraphs>
  <Slides>10</Slides>
  <Notes>10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6" baseType="lpstr">
      <vt:lpstr>Arial</vt:lpstr>
      <vt:lpstr>Calibri</vt:lpstr>
      <vt:lpstr>Calibri Light</vt:lpstr>
      <vt:lpstr>Times New Roman</vt:lpstr>
      <vt:lpstr>LEAD template powerpoint slides</vt:lpstr>
      <vt:lpstr>Worksheet</vt:lpstr>
      <vt:lpstr>Module 5:  During the Work</vt:lpstr>
      <vt:lpstr>Overview</vt:lpstr>
      <vt:lpstr>Traditional Renovations Create Airborne Lead Dust </vt:lpstr>
      <vt:lpstr>Prohibited Practices</vt:lpstr>
      <vt:lpstr>Specialized Tools</vt:lpstr>
      <vt:lpstr>Protect Yourself</vt:lpstr>
      <vt:lpstr>Control the Spread of Dust</vt:lpstr>
      <vt:lpstr>Cleaning During the Job</vt:lpstr>
      <vt:lpstr>Exercise: Personal Protective Equipment  </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2026-04-29T14:51:27Z</dcterms:created>
  <dcterms:modified xsi:type="dcterms:W3CDTF">2026-04-29T14:51:36Z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